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256" r:id="rId2"/>
    <p:sldId id="257" r:id="rId3"/>
    <p:sldId id="258" r:id="rId4"/>
    <p:sldId id="259" r:id="rId5"/>
    <p:sldId id="260" r:id="rId6"/>
    <p:sldId id="261" r:id="rId7"/>
    <p:sldId id="262" r:id="rId8"/>
    <p:sldId id="263" r:id="rId9"/>
    <p:sldId id="265" r:id="rId10"/>
    <p:sldId id="266" r:id="rId11"/>
    <p:sldId id="267" r:id="rId12"/>
    <p:sldId id="271" r:id="rId13"/>
    <p:sldId id="272" r:id="rId14"/>
    <p:sldId id="269" r:id="rId15"/>
    <p:sldId id="273" r:id="rId16"/>
    <p:sldId id="274" r:id="rId17"/>
    <p:sldId id="275" r:id="rId18"/>
    <p:sldId id="276" r:id="rId19"/>
    <p:sldId id="290" r:id="rId20"/>
    <p:sldId id="291" r:id="rId21"/>
    <p:sldId id="292" r:id="rId22"/>
    <p:sldId id="280" r:id="rId23"/>
    <p:sldId id="279" r:id="rId24"/>
    <p:sldId id="281" r:id="rId25"/>
    <p:sldId id="282" r:id="rId26"/>
    <p:sldId id="283" r:id="rId27"/>
    <p:sldId id="284" r:id="rId28"/>
    <p:sldId id="285" r:id="rId29"/>
    <p:sldId id="286" r:id="rId30"/>
    <p:sldId id="287" r:id="rId31"/>
    <p:sldId id="288" r:id="rId32"/>
    <p:sldId id="289" r:id="rId33"/>
  </p:sldIdLst>
  <p:sldSz cx="9144000" cy="6858000" type="screen4x3"/>
  <p:notesSz cx="6735763" cy="9866313"/>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542" autoAdjust="0"/>
  </p:normalViewPr>
  <p:slideViewPr>
    <p:cSldViewPr>
      <p:cViewPr varScale="1">
        <p:scale>
          <a:sx n="99" d="100"/>
          <a:sy n="99" d="100"/>
        </p:scale>
        <p:origin x="-240" y="-102"/>
      </p:cViewPr>
      <p:guideLst>
        <p:guide orient="horz" pos="2160"/>
        <p:guide pos="2880"/>
      </p:guideLst>
    </p:cSldViewPr>
  </p:slideViewPr>
  <p:outlineViewPr>
    <p:cViewPr>
      <p:scale>
        <a:sx n="33" d="100"/>
        <a:sy n="33" d="100"/>
      </p:scale>
      <p:origin x="0" y="2383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1" y="0"/>
            <a:ext cx="2918830" cy="49331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47107" name="Rectangle 3"/>
          <p:cNvSpPr>
            <a:spLocks noGrp="1" noChangeArrowheads="1"/>
          </p:cNvSpPr>
          <p:nvPr>
            <p:ph type="dt" sz="quarter" idx="1"/>
          </p:nvPr>
        </p:nvSpPr>
        <p:spPr bwMode="auto">
          <a:xfrm>
            <a:off x="3815374" y="0"/>
            <a:ext cx="2918830" cy="49331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A95120B3-7146-4DB7-829C-E18DA3155FB5}" type="datetimeFigureOut">
              <a:rPr lang="en-GB"/>
              <a:pPr/>
              <a:t>17/04/2012</a:t>
            </a:fld>
            <a:endParaRPr lang="en-GB"/>
          </a:p>
        </p:txBody>
      </p:sp>
      <p:sp>
        <p:nvSpPr>
          <p:cNvPr id="47108" name="Rectangle 4"/>
          <p:cNvSpPr>
            <a:spLocks noGrp="1" noChangeArrowheads="1"/>
          </p:cNvSpPr>
          <p:nvPr>
            <p:ph type="ftr" sz="quarter" idx="2"/>
          </p:nvPr>
        </p:nvSpPr>
        <p:spPr bwMode="auto">
          <a:xfrm>
            <a:off x="1" y="9371285"/>
            <a:ext cx="2918830" cy="49331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47109" name="Rectangle 5"/>
          <p:cNvSpPr>
            <a:spLocks noGrp="1" noChangeArrowheads="1"/>
          </p:cNvSpPr>
          <p:nvPr>
            <p:ph type="sldNum" sz="quarter" idx="3"/>
          </p:nvPr>
        </p:nvSpPr>
        <p:spPr bwMode="auto">
          <a:xfrm>
            <a:off x="3815374" y="9371285"/>
            <a:ext cx="2918830" cy="49331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9224241-7528-4704-9F92-F9317CCEB358}" type="slidenum">
              <a:rPr lang="en-GB"/>
              <a:pPr/>
              <a:t>‹#›</a:t>
            </a:fld>
            <a:endParaRPr lang="en-GB"/>
          </a:p>
        </p:txBody>
      </p:sp>
    </p:spTree>
    <p:extLst>
      <p:ext uri="{BB962C8B-B14F-4D97-AF65-F5344CB8AC3E}">
        <p14:creationId xmlns:p14="http://schemas.microsoft.com/office/powerpoint/2010/main" val="33624273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1" y="0"/>
            <a:ext cx="2918830" cy="49331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48131" name="Rectangle 3"/>
          <p:cNvSpPr>
            <a:spLocks noGrp="1" noChangeArrowheads="1"/>
          </p:cNvSpPr>
          <p:nvPr>
            <p:ph type="dt" idx="1"/>
          </p:nvPr>
        </p:nvSpPr>
        <p:spPr bwMode="auto">
          <a:xfrm>
            <a:off x="3815374" y="0"/>
            <a:ext cx="2918830" cy="49331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95612880-1507-43DC-A1BD-3C58963C8BEE}" type="datetimeFigureOut">
              <a:rPr lang="en-GB"/>
              <a:pPr/>
              <a:t>17/04/2012</a:t>
            </a:fld>
            <a:endParaRPr lang="en-GB"/>
          </a:p>
        </p:txBody>
      </p:sp>
      <p:sp>
        <p:nvSpPr>
          <p:cNvPr id="48132" name="Rectangle 4"/>
          <p:cNvSpPr>
            <a:spLocks noGrp="1" noRot="1" noChangeAspect="1" noChangeArrowheads="1" noTextEdit="1"/>
          </p:cNvSpPr>
          <p:nvPr>
            <p:ph type="sldImg" idx="2"/>
          </p:nvPr>
        </p:nvSpPr>
        <p:spPr bwMode="auto">
          <a:xfrm>
            <a:off x="900113" y="739775"/>
            <a:ext cx="4935537" cy="3700463"/>
          </a:xfrm>
          <a:prstGeom prst="rect">
            <a:avLst/>
          </a:prstGeom>
          <a:noFill/>
          <a:ln w="9525">
            <a:solidFill>
              <a:srgbClr val="000000"/>
            </a:solidFill>
            <a:miter lim="800000"/>
            <a:headEnd/>
            <a:tailEnd/>
          </a:ln>
          <a:effectLst/>
        </p:spPr>
      </p:sp>
      <p:sp>
        <p:nvSpPr>
          <p:cNvPr id="48133" name="Rectangle 5"/>
          <p:cNvSpPr>
            <a:spLocks noGrp="1" noChangeArrowheads="1"/>
          </p:cNvSpPr>
          <p:nvPr>
            <p:ph type="body" sz="quarter" idx="3"/>
          </p:nvPr>
        </p:nvSpPr>
        <p:spPr bwMode="auto">
          <a:xfrm>
            <a:off x="673577" y="4686500"/>
            <a:ext cx="5388610" cy="443984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48134" name="Rectangle 6"/>
          <p:cNvSpPr>
            <a:spLocks noGrp="1" noChangeArrowheads="1"/>
          </p:cNvSpPr>
          <p:nvPr>
            <p:ph type="ftr" sz="quarter" idx="4"/>
          </p:nvPr>
        </p:nvSpPr>
        <p:spPr bwMode="auto">
          <a:xfrm>
            <a:off x="1" y="9371285"/>
            <a:ext cx="2918830" cy="49331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48135" name="Rectangle 7"/>
          <p:cNvSpPr>
            <a:spLocks noGrp="1" noChangeArrowheads="1"/>
          </p:cNvSpPr>
          <p:nvPr>
            <p:ph type="sldNum" sz="quarter" idx="5"/>
          </p:nvPr>
        </p:nvSpPr>
        <p:spPr bwMode="auto">
          <a:xfrm>
            <a:off x="3815374" y="9371285"/>
            <a:ext cx="2918830" cy="49331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F5F3EA9-72BA-48BC-A86D-9EA8C5930330}" type="slidenum">
              <a:rPr lang="en-GB"/>
              <a:pPr/>
              <a:t>‹#›</a:t>
            </a:fld>
            <a:endParaRPr lang="en-GB"/>
          </a:p>
        </p:txBody>
      </p:sp>
    </p:spTree>
    <p:extLst>
      <p:ext uri="{BB962C8B-B14F-4D97-AF65-F5344CB8AC3E}">
        <p14:creationId xmlns:p14="http://schemas.microsoft.com/office/powerpoint/2010/main" val="428103441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p:txBody>
          <a:bodyPr/>
          <a:lstStyle/>
          <a:p>
            <a:pPr>
              <a:buFont typeface="Arial" pitchFamily="34" charset="0"/>
              <a:buChar char="•"/>
            </a:pPr>
            <a:r>
              <a:rPr lang="en-GB" dirty="0" smtClean="0"/>
              <a:t> Thank you for that introduction.</a:t>
            </a:r>
          </a:p>
          <a:p>
            <a:pPr>
              <a:buFont typeface="Arial" pitchFamily="34" charset="0"/>
              <a:buChar char="•"/>
            </a:pPr>
            <a:r>
              <a:rPr lang="en-GB" dirty="0" smtClean="0"/>
              <a:t>The last time I came to a conference it was just opposite the Houses of parliament and an MP had come across to introduce the session and said ‘I’m glad to get out of the House.  It’s like a morgue over there with MPs</a:t>
            </a:r>
            <a:r>
              <a:rPr lang="en-GB" baseline="0" dirty="0" smtClean="0"/>
              <a:t> explaining to their partners why they won’t be going on holiday this year.</a:t>
            </a:r>
          </a:p>
          <a:p>
            <a:pPr>
              <a:buFont typeface="Arial" pitchFamily="34" charset="0"/>
              <a:buChar char="•"/>
            </a:pPr>
            <a:r>
              <a:rPr lang="en-GB" baseline="0" dirty="0" smtClean="0"/>
              <a:t>There is a point to the aside, in that public sector is linked to politics – it’s not putting them in a good mood for facing the elections and the pains which the </a:t>
            </a:r>
            <a:r>
              <a:rPr lang="en-GB" baseline="0" dirty="0" err="1" smtClean="0"/>
              <a:t>rec</a:t>
            </a:r>
            <a:r>
              <a:rPr lang="en-GB" baseline="0" dirty="0" smtClean="0"/>
              <a:t> </a:t>
            </a:r>
            <a:r>
              <a:rPr lang="en-GB" baseline="0" dirty="0" err="1" smtClean="0"/>
              <a:t>ession</a:t>
            </a:r>
            <a:r>
              <a:rPr lang="en-GB" baseline="0" dirty="0" smtClean="0"/>
              <a:t> are predicted to be in.</a:t>
            </a:r>
            <a:endParaRPr lang="en-GB" dirty="0" smtClean="0"/>
          </a:p>
          <a:p>
            <a:endParaRPr lang="en-GB"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p:txBody>
          <a:bodyPr/>
          <a:lstStyle/>
          <a:p>
            <a:r>
              <a:rPr lang="en-GB" dirty="0" smtClean="0"/>
              <a:t>Get joke of speech</a:t>
            </a:r>
            <a:r>
              <a:rPr lang="en-GB" baseline="0" dirty="0" smtClean="0"/>
              <a:t> did for Dave </a:t>
            </a:r>
            <a:r>
              <a:rPr lang="en-GB" baseline="0" dirty="0" err="1" smtClean="0"/>
              <a:t>Hemsley</a:t>
            </a:r>
            <a:r>
              <a:rPr lang="en-GB" baseline="0" dirty="0" smtClean="0"/>
              <a:t>.</a:t>
            </a:r>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62E13D6-4BB8-4493-B6F6-648ED9E95FF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9B022A9-A022-48D9-AE33-5BDF76D576A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A67F5AC-F223-430D-A494-752D8F11D81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0AB86F3-7549-45B3-9DE0-23CCE41DAA5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B88949F-FBEE-4D14-BF00-64DF31A6064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DB0F9A7-61FF-4EEA-9413-FAF0540A20A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1EC2BFE-4E08-448C-AB03-1611BE878B3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0346740-A028-472F-9B2D-A6D813CF92E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39F0267-1095-4245-9239-A8B2892412C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A5AAE3A-4383-4AC6-97FB-E8D2E8815FE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B704B9B-7D77-4751-9DC0-BA4C9026482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80E0CD-14FA-4536-974F-5DB91F1DB4D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ChangeArrowheads="1"/>
          </p:cNvSpPr>
          <p:nvPr>
            <p:ph type="ctrTitle"/>
          </p:nvPr>
        </p:nvSpPr>
        <p:spPr/>
        <p:txBody>
          <a:bodyPr/>
          <a:lstStyle/>
          <a:p>
            <a:pPr eaLnBrk="1" hangingPunct="1"/>
            <a:r>
              <a:rPr lang="en-GB" sz="3000" b="1" smtClean="0"/>
              <a:t>50 YEARS OF CLINICAL PSYCHOLOGY TRAINING AT QUEEN’S UNIVERSITY, BELFAST </a:t>
            </a:r>
            <a:r>
              <a:rPr lang="en-GB" sz="3200" b="1" smtClean="0"/>
              <a:t/>
            </a:r>
            <a:br>
              <a:rPr lang="en-GB" sz="3200" b="1" smtClean="0"/>
            </a:br>
            <a:r>
              <a:rPr lang="en-GB" sz="3600" b="1" smtClean="0"/>
              <a:t/>
            </a:r>
            <a:br>
              <a:rPr lang="en-GB" sz="3600" b="1" smtClean="0"/>
            </a:br>
            <a:r>
              <a:rPr lang="en-GB" sz="3200" b="1" smtClean="0"/>
              <a:t>THE END OF THE BEGINNING</a:t>
            </a:r>
            <a:br>
              <a:rPr lang="en-GB" sz="3200" b="1" smtClean="0"/>
            </a:br>
            <a:r>
              <a:rPr lang="en-GB" sz="3200" b="1" smtClean="0"/>
              <a:t>THE HISTORY &amp; FUTURE FOR CLINICAL PSYCHOLOGY</a:t>
            </a:r>
            <a:br>
              <a:rPr lang="en-GB" sz="3200" b="1" smtClean="0"/>
            </a:br>
            <a:r>
              <a:rPr lang="en-GB" sz="3200" b="1" smtClean="0"/>
              <a:t/>
            </a:r>
            <a:br>
              <a:rPr lang="en-GB" sz="3200" b="1" smtClean="0"/>
            </a:br>
            <a:r>
              <a:rPr lang="en-GB" sz="2800" b="1" smtClean="0"/>
              <a:t>Professor Tony Lavender</a:t>
            </a:r>
            <a:br>
              <a:rPr lang="en-GB" sz="2800" b="1" smtClean="0"/>
            </a:br>
            <a:r>
              <a:rPr lang="en-GB" sz="2800" b="1" smtClean="0"/>
              <a:t>Canterbury Christ Church University</a:t>
            </a:r>
            <a:br>
              <a:rPr lang="en-GB" sz="2800" b="1" smtClean="0"/>
            </a:br>
            <a:r>
              <a:rPr lang="en-GB" sz="2800" b="1" smtClean="0"/>
              <a:t>Friday 20 November 2009</a:t>
            </a:r>
            <a:endParaRPr lang="en-US" sz="2800" b="1"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p:txBody>
          <a:bodyPr/>
          <a:lstStyle/>
          <a:p>
            <a:pPr eaLnBrk="1" hangingPunct="1"/>
            <a:r>
              <a:rPr lang="en-US" sz="3200" b="1" smtClean="0"/>
              <a:t>CLINICAL PSYCHOLOGY IN USA</a:t>
            </a:r>
          </a:p>
        </p:txBody>
      </p:sp>
      <p:sp>
        <p:nvSpPr>
          <p:cNvPr id="23554" name="Rectangle 3"/>
          <p:cNvSpPr>
            <a:spLocks noGrp="1" noChangeArrowheads="1"/>
          </p:cNvSpPr>
          <p:nvPr>
            <p:ph type="body" idx="1"/>
          </p:nvPr>
        </p:nvSpPr>
        <p:spPr>
          <a:xfrm>
            <a:off x="457200" y="1295400"/>
            <a:ext cx="8458200" cy="5181600"/>
          </a:xfrm>
        </p:spPr>
        <p:txBody>
          <a:bodyPr/>
          <a:lstStyle/>
          <a:p>
            <a:pPr eaLnBrk="1" hangingPunct="1"/>
            <a:endParaRPr lang="en-US" sz="2400" dirty="0" smtClean="0"/>
          </a:p>
          <a:p>
            <a:pPr eaLnBrk="1" hangingPunct="1"/>
            <a:r>
              <a:rPr lang="en-US" sz="2400" dirty="0" err="1" smtClean="0"/>
              <a:t>Witmer</a:t>
            </a:r>
            <a:r>
              <a:rPr lang="en-US" sz="2400" dirty="0" smtClean="0"/>
              <a:t> – Pennsylvania Psychological Clinic – first use of clinical psychology 1896</a:t>
            </a:r>
          </a:p>
          <a:p>
            <a:pPr eaLnBrk="1" hangingPunct="1"/>
            <a:endParaRPr lang="en-US" sz="1200" dirty="0" smtClean="0"/>
          </a:p>
          <a:p>
            <a:pPr eaLnBrk="1" hangingPunct="1"/>
            <a:r>
              <a:rPr lang="en-US" sz="2400" dirty="0" smtClean="0"/>
              <a:t>Clinical psychology longer history</a:t>
            </a:r>
          </a:p>
          <a:p>
            <a:pPr lvl="1" eaLnBrk="1" hangingPunct="1"/>
            <a:r>
              <a:rPr lang="en-US" sz="2400" dirty="0" smtClean="0"/>
              <a:t>Journal of Abnormal Psychology (1905)</a:t>
            </a:r>
          </a:p>
          <a:p>
            <a:pPr lvl="1" eaLnBrk="1" hangingPunct="1"/>
            <a:r>
              <a:rPr lang="en-US" sz="2400" dirty="0" smtClean="0"/>
              <a:t>Journal of Consulting &amp; Clinical Psychology (1937)</a:t>
            </a:r>
          </a:p>
          <a:p>
            <a:pPr lvl="1" eaLnBrk="1" hangingPunct="1">
              <a:buNone/>
            </a:pPr>
            <a:endParaRPr lang="en-US" sz="1200" dirty="0" smtClean="0"/>
          </a:p>
          <a:p>
            <a:pPr eaLnBrk="1" hangingPunct="1"/>
            <a:r>
              <a:rPr lang="en-US" sz="2400" dirty="0" smtClean="0"/>
              <a:t>USA post war a focus on how to prevent the inhumanity of Third Reich: psychoanalysis significant influence</a:t>
            </a:r>
          </a:p>
          <a:p>
            <a:pPr eaLnBrk="1" hangingPunct="1">
              <a:buNone/>
            </a:pPr>
            <a:endParaRPr lang="en-US" sz="1200" dirty="0" smtClean="0"/>
          </a:p>
          <a:p>
            <a:pPr eaLnBrk="1" hangingPunct="1"/>
            <a:r>
              <a:rPr lang="en-US" sz="2400" dirty="0" smtClean="0"/>
              <a:t>Boulder Conference 1948</a:t>
            </a:r>
          </a:p>
          <a:p>
            <a:pPr lvl="1" eaLnBrk="1" hangingPunct="1"/>
            <a:r>
              <a:rPr lang="en-US" sz="2400" dirty="0" smtClean="0"/>
              <a:t>Scientist Practitioner</a:t>
            </a:r>
          </a:p>
          <a:p>
            <a:pPr eaLnBrk="1" hangingPunct="1"/>
            <a:endParaRPr lang="en-US" sz="26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228600" y="0"/>
            <a:ext cx="8763000" cy="1143000"/>
          </a:xfrm>
        </p:spPr>
        <p:txBody>
          <a:bodyPr/>
          <a:lstStyle/>
          <a:p>
            <a:pPr eaLnBrk="1" hangingPunct="1"/>
            <a:r>
              <a:rPr lang="en-US" sz="3000" b="1" smtClean="0"/>
              <a:t>CLINICAL PSYCHOLOGY: UK/US CONTRAST</a:t>
            </a:r>
          </a:p>
        </p:txBody>
      </p:sp>
      <p:sp>
        <p:nvSpPr>
          <p:cNvPr id="24578" name="Rectangle 3"/>
          <p:cNvSpPr>
            <a:spLocks noGrp="1" noChangeArrowheads="1"/>
          </p:cNvSpPr>
          <p:nvPr>
            <p:ph type="body" idx="1"/>
          </p:nvPr>
        </p:nvSpPr>
        <p:spPr>
          <a:xfrm>
            <a:off x="457200" y="1295400"/>
            <a:ext cx="8458200" cy="5181600"/>
          </a:xfrm>
        </p:spPr>
        <p:txBody>
          <a:bodyPr/>
          <a:lstStyle/>
          <a:p>
            <a:pPr eaLnBrk="1" hangingPunct="1">
              <a:lnSpc>
                <a:spcPct val="90000"/>
              </a:lnSpc>
            </a:pPr>
            <a:r>
              <a:rPr lang="en-US" sz="3000" b="1" smtClean="0"/>
              <a:t>Early influence of Eysenck &amp; Maudsley</a:t>
            </a:r>
          </a:p>
          <a:p>
            <a:pPr eaLnBrk="1" hangingPunct="1">
              <a:lnSpc>
                <a:spcPct val="90000"/>
              </a:lnSpc>
            </a:pPr>
            <a:endParaRPr lang="en-US" sz="1000" smtClean="0"/>
          </a:p>
          <a:p>
            <a:pPr algn="ctr" eaLnBrk="1" hangingPunct="1">
              <a:lnSpc>
                <a:spcPct val="90000"/>
              </a:lnSpc>
              <a:buFontTx/>
              <a:buNone/>
            </a:pPr>
            <a:r>
              <a:rPr lang="en-US" sz="2600" b="1" smtClean="0"/>
              <a:t>APA (1948)</a:t>
            </a:r>
          </a:p>
          <a:p>
            <a:pPr algn="ctr" eaLnBrk="1" hangingPunct="1">
              <a:lnSpc>
                <a:spcPct val="90000"/>
              </a:lnSpc>
              <a:buFontTx/>
              <a:buNone/>
            </a:pPr>
            <a:r>
              <a:rPr lang="en-US" sz="2600" i="1" smtClean="0"/>
              <a:t>“The need for clinical psychologists with a combination of applied and theoretical knowledge in three major areas: diagnosis, therapy and research.”</a:t>
            </a:r>
          </a:p>
          <a:p>
            <a:pPr algn="ctr" eaLnBrk="1" hangingPunct="1">
              <a:lnSpc>
                <a:spcPct val="90000"/>
              </a:lnSpc>
              <a:buFontTx/>
              <a:buNone/>
            </a:pPr>
            <a:endParaRPr lang="en-US" sz="2600" i="1" smtClean="0"/>
          </a:p>
          <a:p>
            <a:pPr algn="ctr" eaLnBrk="1" hangingPunct="1">
              <a:lnSpc>
                <a:spcPct val="90000"/>
              </a:lnSpc>
              <a:buFontTx/>
              <a:buNone/>
            </a:pPr>
            <a:r>
              <a:rPr lang="en-US" sz="2600" b="1" smtClean="0"/>
              <a:t>Eysenck (1949)</a:t>
            </a:r>
          </a:p>
          <a:p>
            <a:pPr algn="ctr" eaLnBrk="1" hangingPunct="1">
              <a:lnSpc>
                <a:spcPct val="90000"/>
              </a:lnSpc>
              <a:buFontTx/>
              <a:buNone/>
            </a:pPr>
            <a:r>
              <a:rPr lang="en-US" sz="2600" i="1" smtClean="0"/>
              <a:t>Clinical psychology should not involve a training in therapy “therapy is something essentially alien”.</a:t>
            </a:r>
          </a:p>
          <a:p>
            <a:pPr algn="ctr" eaLnBrk="1" hangingPunct="1">
              <a:lnSpc>
                <a:spcPct val="90000"/>
              </a:lnSpc>
              <a:buFontTx/>
              <a:buNone/>
            </a:pPr>
            <a:endParaRPr lang="en-US" sz="2600" i="1" smtClean="0"/>
          </a:p>
          <a:p>
            <a:pPr algn="ctr" eaLnBrk="1" hangingPunct="1">
              <a:lnSpc>
                <a:spcPct val="90000"/>
              </a:lnSpc>
              <a:buFontTx/>
              <a:buNone/>
            </a:pPr>
            <a:r>
              <a:rPr lang="en-US" sz="2600" i="1" smtClean="0"/>
              <a:t>Clinical Psychology demands competence in diagnosis and/or research.</a:t>
            </a:r>
          </a:p>
          <a:p>
            <a:pPr eaLnBrk="1" hangingPunct="1">
              <a:lnSpc>
                <a:spcPct val="90000"/>
              </a:lnSpc>
              <a:buFontTx/>
              <a:buNone/>
            </a:pPr>
            <a:endParaRPr lang="en-US" sz="2600" i="1" smtClean="0"/>
          </a:p>
          <a:p>
            <a:pPr eaLnBrk="1" hangingPunct="1">
              <a:lnSpc>
                <a:spcPct val="90000"/>
              </a:lnSpc>
              <a:buFontTx/>
              <a:buNone/>
            </a:pPr>
            <a:endParaRPr lang="en-US" sz="260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539750" y="4038600"/>
            <a:ext cx="8299450" cy="1938992"/>
          </a:xfrm>
          <a:prstGeom prst="rect">
            <a:avLst/>
          </a:prstGeom>
          <a:noFill/>
          <a:ln w="9525">
            <a:noFill/>
            <a:miter lim="800000"/>
            <a:headEnd/>
            <a:tailEnd/>
          </a:ln>
        </p:spPr>
        <p:txBody>
          <a:bodyPr>
            <a:spAutoFit/>
          </a:bodyPr>
          <a:lstStyle/>
          <a:p>
            <a:pPr indent="-457200" algn="ctr"/>
            <a:r>
              <a:rPr lang="en-GB" sz="2400" b="1" dirty="0" err="1">
                <a:cs typeface="Times New Roman" pitchFamily="18" charset="0"/>
              </a:rPr>
              <a:t>Eysenck</a:t>
            </a:r>
            <a:r>
              <a:rPr lang="en-GB" sz="2400" b="1" dirty="0">
                <a:cs typeface="Times New Roman" pitchFamily="18" charset="0"/>
              </a:rPr>
              <a:t> (1949)</a:t>
            </a:r>
            <a:endParaRPr lang="en-GB" sz="2400" dirty="0">
              <a:cs typeface="Times New Roman" pitchFamily="18" charset="0"/>
            </a:endParaRPr>
          </a:p>
          <a:p>
            <a:pPr indent="-457200" algn="ctr" eaLnBrk="0" hangingPunct="0"/>
            <a:r>
              <a:rPr lang="en-GB" sz="2400" dirty="0">
                <a:cs typeface="Times New Roman" pitchFamily="18" charset="0"/>
              </a:rPr>
              <a:t> </a:t>
            </a:r>
            <a:endParaRPr lang="en-GB" sz="2400" b="1" i="1" dirty="0">
              <a:cs typeface="Times New Roman" pitchFamily="18" charset="0"/>
            </a:endParaRPr>
          </a:p>
          <a:p>
            <a:pPr indent="-457200" algn="ctr" eaLnBrk="0" hangingPunct="0"/>
            <a:r>
              <a:rPr lang="en-GB" sz="2400" i="1" dirty="0">
                <a:cs typeface="Times New Roman" pitchFamily="18" charset="0"/>
              </a:rPr>
              <a:t>“Psychology can not go where social need requires.  A science must follow more germane arguments than the possibly erroneous conception of social need.”</a:t>
            </a:r>
            <a:r>
              <a:rPr lang="en-US" sz="2400" dirty="0">
                <a:cs typeface="Times New Roman" pitchFamily="18" charset="0"/>
              </a:rPr>
              <a:t> </a:t>
            </a:r>
            <a:endParaRPr lang="en-GB" sz="2400" dirty="0">
              <a:cs typeface="Times New Roman" pitchFamily="18" charset="0"/>
            </a:endParaRPr>
          </a:p>
        </p:txBody>
      </p:sp>
      <p:sp>
        <p:nvSpPr>
          <p:cNvPr id="25602" name="Rectangle 3"/>
          <p:cNvSpPr>
            <a:spLocks noChangeArrowheads="1"/>
          </p:cNvSpPr>
          <p:nvPr/>
        </p:nvSpPr>
        <p:spPr bwMode="auto">
          <a:xfrm>
            <a:off x="3505200" y="609600"/>
            <a:ext cx="2133600" cy="457200"/>
          </a:xfrm>
          <a:prstGeom prst="rect">
            <a:avLst/>
          </a:prstGeom>
          <a:noFill/>
          <a:ln w="9525">
            <a:noFill/>
            <a:miter lim="800000"/>
            <a:headEnd/>
            <a:tailEnd/>
          </a:ln>
        </p:spPr>
        <p:txBody>
          <a:bodyPr>
            <a:spAutoFit/>
          </a:bodyPr>
          <a:lstStyle/>
          <a:p>
            <a:pPr algn="just"/>
            <a:r>
              <a:rPr lang="en-GB" sz="2400" b="1">
                <a:cs typeface="Times New Roman" pitchFamily="18" charset="0"/>
              </a:rPr>
              <a:t>APA (1948)</a:t>
            </a:r>
            <a:endParaRPr lang="en-GB" sz="2400"/>
          </a:p>
        </p:txBody>
      </p:sp>
      <p:sp>
        <p:nvSpPr>
          <p:cNvPr id="8196" name="Rectangle 4"/>
          <p:cNvSpPr>
            <a:spLocks noChangeArrowheads="1"/>
          </p:cNvSpPr>
          <p:nvPr/>
        </p:nvSpPr>
        <p:spPr bwMode="auto">
          <a:xfrm>
            <a:off x="762000" y="1219200"/>
            <a:ext cx="7848600" cy="2438400"/>
          </a:xfrm>
          <a:prstGeom prst="rect">
            <a:avLst/>
          </a:prstGeom>
          <a:noFill/>
          <a:ln w="9525">
            <a:noFill/>
            <a:miter lim="800000"/>
            <a:headEnd/>
            <a:tailEnd/>
          </a:ln>
        </p:spPr>
        <p:txBody>
          <a:bodyPr/>
          <a:lstStyle/>
          <a:p>
            <a:pPr algn="ctr"/>
            <a:r>
              <a:rPr lang="en-GB" sz="2400" i="1" dirty="0">
                <a:cs typeface="Times New Roman" pitchFamily="18" charset="0"/>
              </a:rPr>
              <a:t>“Unmet social needs for more and better mental hygiene services, including research.  The task before clinical psychologists lies in adopting such policies in their training institutions that are best calculated to provide services that can demonstrate social usefulness.”</a:t>
            </a:r>
            <a:r>
              <a:rPr lang="en-US" sz="2400" dirty="0"/>
              <a:t> </a:t>
            </a:r>
            <a:endParaRPr lang="en-GB"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196"/>
                                        </p:tgtEl>
                                        <p:attrNameLst>
                                          <p:attrName>style.visibility</p:attrName>
                                        </p:attrNameLst>
                                      </p:cBhvr>
                                      <p:to>
                                        <p:strVal val="visible"/>
                                      </p:to>
                                    </p:set>
                                    <p:anim calcmode="lin" valueType="num">
                                      <p:cBhvr additive="base">
                                        <p:cTn id="7" dur="1000" fill="hold"/>
                                        <p:tgtEl>
                                          <p:spTgt spid="8196"/>
                                        </p:tgtEl>
                                        <p:attrNameLst>
                                          <p:attrName>ppt_x</p:attrName>
                                        </p:attrNameLst>
                                      </p:cBhvr>
                                      <p:tavLst>
                                        <p:tav tm="0">
                                          <p:val>
                                            <p:strVal val="0-#ppt_w/2"/>
                                          </p:val>
                                        </p:tav>
                                        <p:tav tm="100000">
                                          <p:val>
                                            <p:strVal val="#ppt_x"/>
                                          </p:val>
                                        </p:tav>
                                      </p:tavLst>
                                    </p:anim>
                                    <p:anim calcmode="lin" valueType="num">
                                      <p:cBhvr additive="base">
                                        <p:cTn id="8" dur="1000" fill="hold"/>
                                        <p:tgtEl>
                                          <p:spTgt spid="819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194"/>
                                        </p:tgtEl>
                                        <p:attrNameLst>
                                          <p:attrName>style.visibility</p:attrName>
                                        </p:attrNameLst>
                                      </p:cBhvr>
                                      <p:to>
                                        <p:strVal val="visible"/>
                                      </p:to>
                                    </p:set>
                                    <p:anim calcmode="lin" valueType="num">
                                      <p:cBhvr additive="base">
                                        <p:cTn id="13" dur="1000" fill="hold"/>
                                        <p:tgtEl>
                                          <p:spTgt spid="8194"/>
                                        </p:tgtEl>
                                        <p:attrNameLst>
                                          <p:attrName>ppt_x</p:attrName>
                                        </p:attrNameLst>
                                      </p:cBhvr>
                                      <p:tavLst>
                                        <p:tav tm="0">
                                          <p:val>
                                            <p:strVal val="0-#ppt_w/2"/>
                                          </p:val>
                                        </p:tav>
                                        <p:tav tm="100000">
                                          <p:val>
                                            <p:strVal val="#ppt_x"/>
                                          </p:val>
                                        </p:tav>
                                      </p:tavLst>
                                    </p:anim>
                                    <p:anim calcmode="lin" valueType="num">
                                      <p:cBhvr additive="base">
                                        <p:cTn id="14" dur="1000" fill="hold"/>
                                        <p:tgtEl>
                                          <p:spTgt spid="819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ext Box 2"/>
          <p:cNvSpPr txBox="1">
            <a:spLocks noChangeArrowheads="1"/>
          </p:cNvSpPr>
          <p:nvPr/>
        </p:nvSpPr>
        <p:spPr bwMode="auto">
          <a:xfrm>
            <a:off x="304800" y="381000"/>
            <a:ext cx="8458200" cy="701675"/>
          </a:xfrm>
          <a:prstGeom prst="rect">
            <a:avLst/>
          </a:prstGeom>
          <a:noFill/>
          <a:ln w="9525">
            <a:noFill/>
            <a:miter lim="800000"/>
            <a:headEnd/>
            <a:tailEnd/>
          </a:ln>
        </p:spPr>
        <p:txBody>
          <a:bodyPr>
            <a:spAutoFit/>
          </a:bodyPr>
          <a:lstStyle/>
          <a:p>
            <a:pPr algn="ctr">
              <a:spcBef>
                <a:spcPct val="50000"/>
              </a:spcBef>
            </a:pPr>
            <a:r>
              <a:rPr lang="en-GB" sz="4000"/>
              <a:t>Personal Therapy</a:t>
            </a:r>
            <a:endParaRPr lang="en-US" sz="4000"/>
          </a:p>
        </p:txBody>
      </p:sp>
      <p:sp>
        <p:nvSpPr>
          <p:cNvPr id="21507" name="Text Box 3"/>
          <p:cNvSpPr txBox="1">
            <a:spLocks noChangeArrowheads="1"/>
          </p:cNvSpPr>
          <p:nvPr/>
        </p:nvSpPr>
        <p:spPr bwMode="auto">
          <a:xfrm>
            <a:off x="395288" y="3500438"/>
            <a:ext cx="8458200" cy="2862322"/>
          </a:xfrm>
          <a:prstGeom prst="rect">
            <a:avLst/>
          </a:prstGeom>
          <a:noFill/>
          <a:ln w="9525">
            <a:noFill/>
            <a:miter lim="800000"/>
            <a:headEnd/>
            <a:tailEnd/>
          </a:ln>
        </p:spPr>
        <p:txBody>
          <a:bodyPr>
            <a:spAutoFit/>
          </a:bodyPr>
          <a:lstStyle/>
          <a:p>
            <a:pPr algn="ctr">
              <a:spcBef>
                <a:spcPct val="50000"/>
              </a:spcBef>
            </a:pPr>
            <a:r>
              <a:rPr lang="en-GB" sz="2000" b="1" dirty="0" err="1"/>
              <a:t>Eysenck</a:t>
            </a:r>
            <a:r>
              <a:rPr lang="en-GB" sz="2000" b="1" dirty="0"/>
              <a:t> was at his most strident in his response:</a:t>
            </a:r>
          </a:p>
          <a:p>
            <a:pPr algn="ctr">
              <a:spcBef>
                <a:spcPct val="50000"/>
              </a:spcBef>
            </a:pPr>
            <a:endParaRPr lang="en-GB" sz="2000" b="1" dirty="0"/>
          </a:p>
          <a:p>
            <a:pPr algn="ctr">
              <a:spcBef>
                <a:spcPct val="50000"/>
              </a:spcBef>
            </a:pPr>
            <a:r>
              <a:rPr lang="en-GB" sz="2000" i="1" dirty="0"/>
              <a:t>“</a:t>
            </a:r>
            <a:r>
              <a:rPr lang="en-GB" sz="2000" i="1" dirty="0">
                <a:cs typeface="Times New Roman" pitchFamily="18" charset="0"/>
              </a:rPr>
              <a:t>It is proposed that the young and relatively defenceless student be imbued with the ‘premature crystallizations of spurious orthodoxy’ which constitute Freudianism through the ‘transferences and counter-transferences’ developing during this training.  Here, indeed, we have a fine soil on which to plant the seed of objective, methodologically sound, impartial, and scientifically acceptable research”</a:t>
            </a:r>
            <a:r>
              <a:rPr lang="en-US" sz="2000" i="1" dirty="0"/>
              <a:t> </a:t>
            </a:r>
          </a:p>
        </p:txBody>
      </p:sp>
      <p:sp>
        <p:nvSpPr>
          <p:cNvPr id="21508" name="Text Box 4"/>
          <p:cNvSpPr txBox="1">
            <a:spLocks noChangeArrowheads="1"/>
          </p:cNvSpPr>
          <p:nvPr/>
        </p:nvSpPr>
        <p:spPr bwMode="auto">
          <a:xfrm>
            <a:off x="468313" y="1196975"/>
            <a:ext cx="8207375" cy="1768475"/>
          </a:xfrm>
          <a:prstGeom prst="rect">
            <a:avLst/>
          </a:prstGeom>
          <a:noFill/>
          <a:ln w="9525">
            <a:noFill/>
            <a:miter lim="800000"/>
            <a:headEnd/>
            <a:tailEnd/>
          </a:ln>
        </p:spPr>
        <p:txBody>
          <a:bodyPr>
            <a:spAutoFit/>
          </a:bodyPr>
          <a:lstStyle/>
          <a:p>
            <a:pPr algn="ctr"/>
            <a:r>
              <a:rPr lang="en-GB" sz="2000" b="1" dirty="0"/>
              <a:t>APA, which advocated that:</a:t>
            </a:r>
          </a:p>
          <a:p>
            <a:pPr algn="ctr"/>
            <a:endParaRPr lang="en-GB" sz="2000" b="1" dirty="0"/>
          </a:p>
          <a:p>
            <a:pPr algn="ctr"/>
            <a:r>
              <a:rPr lang="en-GB" sz="2000" i="1" dirty="0"/>
              <a:t>“some kind of intense self-evaluation and that whenever possible that should be psychoanalysis”</a:t>
            </a:r>
          </a:p>
          <a:p>
            <a:pPr>
              <a:spcBef>
                <a:spcPct val="50000"/>
              </a:spcBef>
            </a:pP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1508">
                                            <p:txEl>
                                              <p:pRg st="0" end="0"/>
                                            </p:txEl>
                                          </p:spTgt>
                                        </p:tgtEl>
                                        <p:attrNameLst>
                                          <p:attrName>style.visibility</p:attrName>
                                        </p:attrNameLst>
                                      </p:cBhvr>
                                      <p:to>
                                        <p:strVal val="visible"/>
                                      </p:to>
                                    </p:set>
                                    <p:anim calcmode="lin" valueType="num">
                                      <p:cBhvr additive="base">
                                        <p:cTn id="7" dur="1000" fill="hold"/>
                                        <p:tgtEl>
                                          <p:spTgt spid="21508">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21508">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21508">
                                            <p:txEl>
                                              <p:pRg st="2" end="2"/>
                                            </p:txEl>
                                          </p:spTgt>
                                        </p:tgtEl>
                                        <p:attrNameLst>
                                          <p:attrName>style.visibility</p:attrName>
                                        </p:attrNameLst>
                                      </p:cBhvr>
                                      <p:to>
                                        <p:strVal val="visible"/>
                                      </p:to>
                                    </p:set>
                                    <p:anim calcmode="lin" valueType="num">
                                      <p:cBhvr additive="base">
                                        <p:cTn id="11" dur="1000" fill="hold"/>
                                        <p:tgtEl>
                                          <p:spTgt spid="21508">
                                            <p:txEl>
                                              <p:pRg st="2" end="2"/>
                                            </p:txEl>
                                          </p:spTgt>
                                        </p:tgtEl>
                                        <p:attrNameLst>
                                          <p:attrName>ppt_x</p:attrName>
                                        </p:attrNameLst>
                                      </p:cBhvr>
                                      <p:tavLst>
                                        <p:tav tm="0">
                                          <p:val>
                                            <p:strVal val="0-#ppt_w/2"/>
                                          </p:val>
                                        </p:tav>
                                        <p:tav tm="100000">
                                          <p:val>
                                            <p:strVal val="#ppt_x"/>
                                          </p:val>
                                        </p:tav>
                                      </p:tavLst>
                                    </p:anim>
                                    <p:anim calcmode="lin" valueType="num">
                                      <p:cBhvr additive="base">
                                        <p:cTn id="12" dur="1000" fill="hold"/>
                                        <p:tgtEl>
                                          <p:spTgt spid="2150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21507"/>
                                        </p:tgtEl>
                                        <p:attrNameLst>
                                          <p:attrName>style.visibility</p:attrName>
                                        </p:attrNameLst>
                                      </p:cBhvr>
                                      <p:to>
                                        <p:strVal val="visible"/>
                                      </p:to>
                                    </p:set>
                                    <p:anim calcmode="lin" valueType="num">
                                      <p:cBhvr additive="base">
                                        <p:cTn id="17" dur="1000" fill="hold"/>
                                        <p:tgtEl>
                                          <p:spTgt spid="21507"/>
                                        </p:tgtEl>
                                        <p:attrNameLst>
                                          <p:attrName>ppt_x</p:attrName>
                                        </p:attrNameLst>
                                      </p:cBhvr>
                                      <p:tavLst>
                                        <p:tav tm="0">
                                          <p:val>
                                            <p:strVal val="0-#ppt_w/2"/>
                                          </p:val>
                                        </p:tav>
                                        <p:tav tm="100000">
                                          <p:val>
                                            <p:strVal val="#ppt_x"/>
                                          </p:val>
                                        </p:tav>
                                      </p:tavLst>
                                    </p:anim>
                                    <p:anim calcmode="lin" valueType="num">
                                      <p:cBhvr additive="base">
                                        <p:cTn id="18" dur="1000" fill="hold"/>
                                        <p:tgtEl>
                                          <p:spTgt spid="2150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533400" y="0"/>
            <a:ext cx="8229600" cy="838200"/>
          </a:xfrm>
        </p:spPr>
        <p:txBody>
          <a:bodyPr/>
          <a:lstStyle/>
          <a:p>
            <a:pPr eaLnBrk="1" hangingPunct="1"/>
            <a:r>
              <a:rPr lang="en-GB" sz="3200" b="1" smtClean="0"/>
              <a:t>THE ROLE</a:t>
            </a:r>
          </a:p>
        </p:txBody>
      </p:sp>
      <p:sp>
        <p:nvSpPr>
          <p:cNvPr id="27650" name="Content Placeholder 2"/>
          <p:cNvSpPr>
            <a:spLocks noGrp="1"/>
          </p:cNvSpPr>
          <p:nvPr>
            <p:ph idx="1"/>
          </p:nvPr>
        </p:nvSpPr>
        <p:spPr>
          <a:xfrm>
            <a:off x="457200" y="762000"/>
            <a:ext cx="8229600" cy="5364163"/>
          </a:xfrm>
        </p:spPr>
        <p:txBody>
          <a:bodyPr/>
          <a:lstStyle/>
          <a:p>
            <a:pPr marL="571500" indent="-571500" eaLnBrk="1" hangingPunct="1">
              <a:buFontTx/>
              <a:buNone/>
            </a:pPr>
            <a:r>
              <a:rPr lang="en-GB" sz="2400" dirty="0" smtClean="0"/>
              <a:t> </a:t>
            </a:r>
            <a:r>
              <a:rPr lang="en-GB" sz="2400" dirty="0" err="1" smtClean="0"/>
              <a:t>i</a:t>
            </a:r>
            <a:r>
              <a:rPr lang="en-GB" sz="2400" dirty="0" smtClean="0"/>
              <a:t>)	It helped establish clinical psychology as a scientifically based profession</a:t>
            </a:r>
          </a:p>
          <a:p>
            <a:pPr marL="571500" indent="-571500" eaLnBrk="1" hangingPunct="1">
              <a:buFontTx/>
              <a:buNone/>
            </a:pPr>
            <a:endParaRPr lang="en-GB" sz="1600" dirty="0" smtClean="0"/>
          </a:p>
          <a:p>
            <a:pPr marL="571500" indent="-571500" eaLnBrk="1" hangingPunct="1">
              <a:buFontTx/>
              <a:buAutoNum type="romanLcParenR" startAt="2"/>
            </a:pPr>
            <a:r>
              <a:rPr lang="en-GB" sz="2400" dirty="0" smtClean="0"/>
              <a:t>It defined clinical psychologists having reasonably unique areas of expertise, i.e. A psychological approach to diagnosis and research design.</a:t>
            </a:r>
          </a:p>
          <a:p>
            <a:pPr marL="571500" indent="-571500" eaLnBrk="1" hangingPunct="1">
              <a:buFontTx/>
              <a:buNone/>
            </a:pPr>
            <a:endParaRPr lang="en-GB" sz="1600" dirty="0" smtClean="0"/>
          </a:p>
          <a:p>
            <a:pPr marL="571500" indent="-571500" eaLnBrk="1" hangingPunct="1">
              <a:buFontTx/>
              <a:buAutoNum type="romanLcParenR" startAt="2"/>
            </a:pPr>
            <a:r>
              <a:rPr lang="en-GB" sz="2400" dirty="0" smtClean="0"/>
              <a:t>It neatly fitted professionally into a politically acceptable division of labour.  To quote </a:t>
            </a:r>
            <a:r>
              <a:rPr lang="en-GB" sz="2400" dirty="0" err="1" smtClean="0"/>
              <a:t>Eysenck</a:t>
            </a:r>
            <a:r>
              <a:rPr lang="en-GB" sz="2400" dirty="0" smtClean="0"/>
              <a:t>:</a:t>
            </a:r>
          </a:p>
          <a:p>
            <a:pPr marL="571500" indent="-571500" eaLnBrk="1" hangingPunct="1">
              <a:buFontTx/>
              <a:buNone/>
            </a:pPr>
            <a:endParaRPr lang="en-GB" sz="1600" dirty="0" smtClean="0"/>
          </a:p>
          <a:p>
            <a:pPr marL="0" indent="0" eaLnBrk="1" hangingPunct="1">
              <a:buFontTx/>
              <a:buNone/>
            </a:pPr>
            <a:r>
              <a:rPr lang="en-GB" sz="2000" i="1" dirty="0" smtClean="0"/>
              <a:t>“The team of psychiatrist-psychologist-social worker constitutes a combined attack of the problem.  The psychiatrist responsible for therapy, the psychologist for diagnosis help and research design, the social worker for investigation of the social consideration.”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eaLnBrk="1" hangingPunct="1"/>
            <a:r>
              <a:rPr lang="en-GB" sz="3000" b="1" smtClean="0"/>
              <a:t>CLINICAL PSYCHOLOGY POST EYSENCK</a:t>
            </a:r>
          </a:p>
        </p:txBody>
      </p:sp>
      <p:sp>
        <p:nvSpPr>
          <p:cNvPr id="28674" name="Content Placeholder 2"/>
          <p:cNvSpPr>
            <a:spLocks noGrp="1"/>
          </p:cNvSpPr>
          <p:nvPr>
            <p:ph idx="1"/>
          </p:nvPr>
        </p:nvSpPr>
        <p:spPr/>
        <p:txBody>
          <a:bodyPr/>
          <a:lstStyle/>
          <a:p>
            <a:pPr eaLnBrk="1" hangingPunct="1"/>
            <a:r>
              <a:rPr lang="en-GB" sz="2800" dirty="0" smtClean="0"/>
              <a:t>Interwoven histories – responsive to health and social needs</a:t>
            </a:r>
          </a:p>
          <a:p>
            <a:pPr eaLnBrk="1" hangingPunct="1">
              <a:buFontTx/>
              <a:buNone/>
            </a:pPr>
            <a:endParaRPr lang="en-GB" sz="2800" dirty="0" smtClean="0"/>
          </a:p>
          <a:p>
            <a:pPr eaLnBrk="1" hangingPunct="1"/>
            <a:r>
              <a:rPr lang="en-GB" sz="2800" dirty="0" smtClean="0"/>
              <a:t>Embraced therapy – for others</a:t>
            </a:r>
          </a:p>
          <a:p>
            <a:pPr eaLnBrk="1" hangingPunct="1">
              <a:buFontTx/>
              <a:buNone/>
            </a:pPr>
            <a:endParaRPr lang="en-GB" sz="2800" dirty="0" smtClean="0"/>
          </a:p>
          <a:p>
            <a:pPr eaLnBrk="1" hangingPunct="1"/>
            <a:r>
              <a:rPr lang="en-GB" sz="2800" dirty="0" smtClean="0"/>
              <a:t>Substituted formulation for diagnosis</a:t>
            </a:r>
          </a:p>
          <a:p>
            <a:pPr eaLnBrk="1" hangingPunct="1">
              <a:buFontTx/>
              <a:buNone/>
            </a:pPr>
            <a:endParaRPr lang="en-GB" sz="2800" dirty="0" smtClean="0"/>
          </a:p>
          <a:p>
            <a:pPr eaLnBrk="1" hangingPunct="1"/>
            <a:r>
              <a:rPr lang="en-GB" sz="2800" dirty="0" smtClean="0"/>
              <a:t>Kept assessment and research</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533400" y="0"/>
            <a:ext cx="8229600" cy="1143000"/>
          </a:xfrm>
        </p:spPr>
        <p:txBody>
          <a:bodyPr/>
          <a:lstStyle/>
          <a:p>
            <a:pPr eaLnBrk="1" hangingPunct="1"/>
            <a:r>
              <a:rPr lang="en-GB" sz="3200" b="1" dirty="0" smtClean="0"/>
              <a:t>CLINICAL PSYCHOLOGY &amp; NHS</a:t>
            </a:r>
          </a:p>
        </p:txBody>
      </p:sp>
      <p:sp>
        <p:nvSpPr>
          <p:cNvPr id="29698" name="Content Placeholder 2"/>
          <p:cNvSpPr>
            <a:spLocks noGrp="1"/>
          </p:cNvSpPr>
          <p:nvPr>
            <p:ph idx="1"/>
          </p:nvPr>
        </p:nvSpPr>
        <p:spPr>
          <a:xfrm>
            <a:off x="228600" y="838200"/>
            <a:ext cx="8763000" cy="5592763"/>
          </a:xfrm>
        </p:spPr>
        <p:txBody>
          <a:bodyPr/>
          <a:lstStyle/>
          <a:p>
            <a:pPr eaLnBrk="1" hangingPunct="1"/>
            <a:r>
              <a:rPr lang="en-GB" sz="2000" b="1" dirty="0" smtClean="0"/>
              <a:t>1957-1979 Training programmes grow by one a year approx</a:t>
            </a:r>
          </a:p>
          <a:p>
            <a:pPr lvl="1" eaLnBrk="1" hangingPunct="1"/>
            <a:r>
              <a:rPr lang="en-GB" sz="1800" dirty="0" smtClean="0"/>
              <a:t>Dating first courses difficult</a:t>
            </a:r>
          </a:p>
          <a:p>
            <a:pPr lvl="1" eaLnBrk="1" hangingPunct="1"/>
            <a:r>
              <a:rPr lang="en-GB" sz="1800" dirty="0" smtClean="0"/>
              <a:t>1959 puts </a:t>
            </a:r>
            <a:r>
              <a:rPr lang="en-GB" sz="1800" dirty="0" err="1" smtClean="0"/>
              <a:t>Queesn</a:t>
            </a:r>
            <a:r>
              <a:rPr lang="en-GB" sz="1800" dirty="0" smtClean="0"/>
              <a:t> amongst first – </a:t>
            </a:r>
            <a:r>
              <a:rPr lang="en-GB" sz="1800" dirty="0" err="1" smtClean="0"/>
              <a:t>IoP</a:t>
            </a:r>
            <a:r>
              <a:rPr lang="en-GB" sz="1800" dirty="0" smtClean="0"/>
              <a:t> started it from 1957</a:t>
            </a:r>
          </a:p>
          <a:p>
            <a:pPr eaLnBrk="1" hangingPunct="1"/>
            <a:endParaRPr lang="en-GB" sz="1050" b="1" dirty="0" smtClean="0"/>
          </a:p>
          <a:p>
            <a:pPr eaLnBrk="1" hangingPunct="1"/>
            <a:r>
              <a:rPr lang="en-GB" sz="2000" b="1" dirty="0" smtClean="0"/>
              <a:t>1966 Division of Clinical Psychology formed</a:t>
            </a:r>
          </a:p>
          <a:p>
            <a:pPr eaLnBrk="1" hangingPunct="1">
              <a:buFontTx/>
              <a:buNone/>
            </a:pPr>
            <a:endParaRPr lang="en-GB" sz="1050" dirty="0" smtClean="0"/>
          </a:p>
          <a:p>
            <a:pPr eaLnBrk="1" hangingPunct="1"/>
            <a:r>
              <a:rPr lang="en-GB" sz="2000" b="1" dirty="0" smtClean="0"/>
              <a:t>Psychology services diversify</a:t>
            </a:r>
          </a:p>
          <a:p>
            <a:pPr lvl="1" eaLnBrk="1" hangingPunct="1"/>
            <a:r>
              <a:rPr lang="en-GB" sz="1800" dirty="0" smtClean="0"/>
              <a:t>By speciality</a:t>
            </a:r>
          </a:p>
          <a:p>
            <a:pPr lvl="1" eaLnBrk="1" hangingPunct="1"/>
            <a:r>
              <a:rPr lang="en-GB" sz="1800" dirty="0" smtClean="0"/>
              <a:t>By setting</a:t>
            </a:r>
          </a:p>
          <a:p>
            <a:pPr lvl="1" eaLnBrk="1" hangingPunct="1"/>
            <a:r>
              <a:rPr lang="en-GB" sz="1800" dirty="0" smtClean="0"/>
              <a:t>By therapy</a:t>
            </a:r>
          </a:p>
          <a:p>
            <a:pPr lvl="1" eaLnBrk="1" hangingPunct="1"/>
            <a:r>
              <a:rPr lang="en-GB" sz="1800" dirty="0" smtClean="0"/>
              <a:t>Through creativity and innovation</a:t>
            </a:r>
          </a:p>
          <a:p>
            <a:pPr eaLnBrk="1" hangingPunct="1">
              <a:buFontTx/>
              <a:buNone/>
            </a:pPr>
            <a:endParaRPr lang="en-GB" sz="1050" dirty="0" smtClean="0"/>
          </a:p>
          <a:p>
            <a:pPr eaLnBrk="1" hangingPunct="1"/>
            <a:r>
              <a:rPr lang="en-GB" sz="2000" b="1" dirty="0" smtClean="0"/>
              <a:t>First NHS reorganisation 1974</a:t>
            </a:r>
          </a:p>
          <a:p>
            <a:pPr lvl="1" eaLnBrk="1" hangingPunct="1"/>
            <a:r>
              <a:rPr lang="en-GB" sz="1800" dirty="0" smtClean="0"/>
              <a:t>‘Tears About Tiers’ (Regions, Areas, Districts, Hospitals/GPs) – Patrick </a:t>
            </a:r>
            <a:r>
              <a:rPr lang="en-GB" sz="1800" dirty="0" err="1" smtClean="0"/>
              <a:t>Nairne</a:t>
            </a:r>
            <a:endParaRPr lang="en-GB" sz="1800" dirty="0" smtClean="0"/>
          </a:p>
          <a:p>
            <a:pPr lvl="1" eaLnBrk="1" hangingPunct="1"/>
            <a:r>
              <a:rPr lang="en-GB" sz="1800" dirty="0" smtClean="0"/>
              <a:t>Economic downturn – IMF help – Denis Healy 1976</a:t>
            </a:r>
          </a:p>
          <a:p>
            <a:pPr eaLnBrk="1" hangingPunct="1">
              <a:buFontTx/>
              <a:buNone/>
            </a:pPr>
            <a:endParaRPr lang="en-GB" sz="1050" dirty="0" smtClean="0"/>
          </a:p>
          <a:p>
            <a:pPr eaLnBrk="1" hangingPunct="1"/>
            <a:r>
              <a:rPr lang="en-GB" sz="2200" b="1" dirty="0" smtClean="0"/>
              <a:t>Health &amp; Social Care Service – Northern Ireland 1973</a:t>
            </a:r>
          </a:p>
          <a:p>
            <a:pPr lvl="1" eaLnBrk="1" hangingPunct="1"/>
            <a:r>
              <a:rPr lang="en-GB" sz="1800" dirty="0" smtClean="0"/>
              <a:t>Integrated NHS &amp; Social Care   (Four Area Boards)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xfrm>
            <a:off x="457200" y="0"/>
            <a:ext cx="8229600" cy="1143000"/>
          </a:xfrm>
        </p:spPr>
        <p:txBody>
          <a:bodyPr/>
          <a:lstStyle/>
          <a:p>
            <a:pPr eaLnBrk="1" hangingPunct="1"/>
            <a:r>
              <a:rPr lang="en-GB" sz="2800" b="1" smtClean="0"/>
              <a:t>TRETHOWAN REPORT 1976</a:t>
            </a:r>
          </a:p>
        </p:txBody>
      </p:sp>
      <p:sp>
        <p:nvSpPr>
          <p:cNvPr id="30722" name="Content Placeholder 2"/>
          <p:cNvSpPr>
            <a:spLocks noGrp="1"/>
          </p:cNvSpPr>
          <p:nvPr>
            <p:ph idx="1"/>
          </p:nvPr>
        </p:nvSpPr>
        <p:spPr>
          <a:xfrm>
            <a:off x="457200" y="1219200"/>
            <a:ext cx="8229600" cy="4906963"/>
          </a:xfrm>
        </p:spPr>
        <p:txBody>
          <a:bodyPr/>
          <a:lstStyle/>
          <a:p>
            <a:pPr eaLnBrk="1" hangingPunct="1">
              <a:buFontTx/>
              <a:buNone/>
            </a:pPr>
            <a:r>
              <a:rPr lang="en-GB" sz="2800" dirty="0" smtClean="0"/>
              <a:t>Started in 1973</a:t>
            </a:r>
          </a:p>
          <a:p>
            <a:pPr eaLnBrk="1" hangingPunct="1">
              <a:buFontTx/>
              <a:buNone/>
            </a:pPr>
            <a:endParaRPr lang="en-GB" sz="1600" dirty="0" smtClean="0"/>
          </a:p>
          <a:p>
            <a:pPr eaLnBrk="1" hangingPunct="1"/>
            <a:r>
              <a:rPr lang="en-GB" sz="2000" dirty="0" smtClean="0"/>
              <a:t>Legitimisation to develop freedom from medical control</a:t>
            </a:r>
          </a:p>
          <a:p>
            <a:pPr eaLnBrk="1" hangingPunct="1">
              <a:buFontTx/>
              <a:buNone/>
            </a:pPr>
            <a:endParaRPr lang="en-GB" sz="1100" dirty="0" smtClean="0"/>
          </a:p>
          <a:p>
            <a:pPr eaLnBrk="1" hangingPunct="1"/>
            <a:r>
              <a:rPr lang="en-GB" sz="2000" dirty="0" smtClean="0"/>
              <a:t>Organisation tiers in clinical psychology should parallel NHS tiers – Area, District</a:t>
            </a:r>
          </a:p>
          <a:p>
            <a:pPr eaLnBrk="1" hangingPunct="1">
              <a:buFontTx/>
              <a:buNone/>
            </a:pPr>
            <a:endParaRPr lang="en-GB" sz="1100" dirty="0" smtClean="0"/>
          </a:p>
          <a:p>
            <a:pPr eaLnBrk="1" hangingPunct="1"/>
            <a:r>
              <a:rPr lang="en-GB" sz="2000" dirty="0" smtClean="0"/>
              <a:t>Area Department headed by top grades</a:t>
            </a:r>
          </a:p>
          <a:p>
            <a:pPr eaLnBrk="1" hangingPunct="1">
              <a:buFontTx/>
              <a:buNone/>
            </a:pPr>
            <a:endParaRPr lang="en-GB" sz="1100" dirty="0" smtClean="0"/>
          </a:p>
          <a:p>
            <a:pPr eaLnBrk="1" hangingPunct="1"/>
            <a:r>
              <a:rPr lang="en-GB" sz="2000" dirty="0" smtClean="0"/>
              <a:t>Principal psychologist established in all specialities</a:t>
            </a:r>
          </a:p>
          <a:p>
            <a:pPr eaLnBrk="1" hangingPunct="1">
              <a:buFontTx/>
              <a:buNone/>
            </a:pPr>
            <a:endParaRPr lang="en-GB" sz="1100" dirty="0" smtClean="0"/>
          </a:p>
          <a:p>
            <a:pPr eaLnBrk="1" hangingPunct="1"/>
            <a:r>
              <a:rPr lang="en-GB" sz="2000" dirty="0" smtClean="0"/>
              <a:t>Area Department should have defined base</a:t>
            </a:r>
          </a:p>
          <a:p>
            <a:pPr eaLnBrk="1" hangingPunct="1">
              <a:buFontTx/>
              <a:buNone/>
            </a:pPr>
            <a:endParaRPr lang="en-GB" sz="1100" dirty="0" smtClean="0"/>
          </a:p>
          <a:p>
            <a:pPr eaLnBrk="1" hangingPunct="1"/>
            <a:r>
              <a:rPr lang="en-GB" sz="2000" dirty="0" smtClean="0"/>
              <a:t>GPs should be supported by psychological technicians</a:t>
            </a:r>
          </a:p>
          <a:p>
            <a:pPr eaLnBrk="1" hangingPunct="1">
              <a:buFontTx/>
              <a:buNone/>
            </a:pPr>
            <a:endParaRPr lang="en-GB" sz="1100" dirty="0" smtClean="0"/>
          </a:p>
          <a:p>
            <a:pPr eaLnBrk="1" hangingPunct="1">
              <a:buNone/>
            </a:pPr>
            <a:endParaRPr lang="en-GB" sz="2000" dirty="0" smtClean="0"/>
          </a:p>
          <a:p>
            <a:pPr eaLnBrk="1" hangingPunct="1">
              <a:buFontTx/>
              <a:buNone/>
            </a:pPr>
            <a:endParaRPr lang="en-GB" sz="2000"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0" y="0"/>
            <a:ext cx="9144000" cy="1143000"/>
          </a:xfrm>
        </p:spPr>
        <p:txBody>
          <a:bodyPr/>
          <a:lstStyle/>
          <a:p>
            <a:pPr eaLnBrk="1" hangingPunct="1"/>
            <a:r>
              <a:rPr lang="en-GB" sz="3100" b="1" dirty="0" smtClean="0"/>
              <a:t>THE CONSERVATIVE YEARS 1979-97: TRENDS</a:t>
            </a:r>
          </a:p>
        </p:txBody>
      </p:sp>
      <p:sp>
        <p:nvSpPr>
          <p:cNvPr id="31746" name="Content Placeholder 2"/>
          <p:cNvSpPr>
            <a:spLocks noGrp="1"/>
          </p:cNvSpPr>
          <p:nvPr>
            <p:ph idx="1"/>
          </p:nvPr>
        </p:nvSpPr>
        <p:spPr>
          <a:xfrm>
            <a:off x="457200" y="1143000"/>
            <a:ext cx="8229600" cy="5410200"/>
          </a:xfrm>
        </p:spPr>
        <p:txBody>
          <a:bodyPr/>
          <a:lstStyle/>
          <a:p>
            <a:pPr eaLnBrk="1" hangingPunct="1"/>
            <a:r>
              <a:rPr lang="en-GB" sz="2400" dirty="0" smtClean="0"/>
              <a:t>Controlling costs – restoring public finances</a:t>
            </a:r>
          </a:p>
          <a:p>
            <a:pPr eaLnBrk="1" hangingPunct="1"/>
            <a:endParaRPr lang="en-GB" sz="2400" dirty="0" smtClean="0"/>
          </a:p>
          <a:p>
            <a:pPr eaLnBrk="1" hangingPunct="1"/>
            <a:r>
              <a:rPr lang="en-GB" sz="2400" dirty="0" smtClean="0"/>
              <a:t>Controlling the professions and Unions</a:t>
            </a:r>
          </a:p>
          <a:p>
            <a:pPr eaLnBrk="1" hangingPunct="1"/>
            <a:endParaRPr lang="en-GB" sz="2400" dirty="0" smtClean="0"/>
          </a:p>
          <a:p>
            <a:pPr eaLnBrk="1" hangingPunct="1"/>
            <a:r>
              <a:rPr lang="en-GB" sz="2400" dirty="0" smtClean="0"/>
              <a:t>Introducing general management</a:t>
            </a:r>
          </a:p>
          <a:p>
            <a:pPr eaLnBrk="1" hangingPunct="1"/>
            <a:endParaRPr lang="en-GB" sz="2400" dirty="0" smtClean="0"/>
          </a:p>
          <a:p>
            <a:pPr eaLnBrk="1" hangingPunct="1"/>
            <a:r>
              <a:rPr lang="en-GB" sz="2400" dirty="0" smtClean="0"/>
              <a:t>Introducing </a:t>
            </a:r>
            <a:r>
              <a:rPr lang="en-GB" sz="2400" dirty="0" err="1" smtClean="0"/>
              <a:t>marketisation</a:t>
            </a:r>
            <a:r>
              <a:rPr lang="en-GB" sz="2400" dirty="0" smtClean="0"/>
              <a:t> – purchaser/provider divide</a:t>
            </a:r>
          </a:p>
          <a:p>
            <a:pPr eaLnBrk="1" hangingPunct="1"/>
            <a:endParaRPr lang="en-GB" sz="2400" dirty="0" smtClean="0"/>
          </a:p>
          <a:p>
            <a:pPr eaLnBrk="1" hangingPunct="1"/>
            <a:r>
              <a:rPr lang="en-GB" sz="2400" dirty="0" smtClean="0"/>
              <a:t>In Mental Health Services – closing of hospitals and moving to community, leading to a shift in spending from NHS to Local Authorities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457200" y="0"/>
            <a:ext cx="8229600" cy="1143000"/>
          </a:xfrm>
        </p:spPr>
        <p:txBody>
          <a:bodyPr/>
          <a:lstStyle/>
          <a:p>
            <a:pPr eaLnBrk="1" hangingPunct="1"/>
            <a:r>
              <a:rPr lang="en-GB" sz="3200" b="1" dirty="0" smtClean="0"/>
              <a:t>THE CONSERVATIVE YEARS 1979-97</a:t>
            </a:r>
          </a:p>
        </p:txBody>
      </p:sp>
      <p:sp>
        <p:nvSpPr>
          <p:cNvPr id="31746" name="Content Placeholder 2"/>
          <p:cNvSpPr>
            <a:spLocks noGrp="1"/>
          </p:cNvSpPr>
          <p:nvPr>
            <p:ph idx="1"/>
          </p:nvPr>
        </p:nvSpPr>
        <p:spPr>
          <a:xfrm>
            <a:off x="457200" y="914400"/>
            <a:ext cx="8229600" cy="5638800"/>
          </a:xfrm>
        </p:spPr>
        <p:txBody>
          <a:bodyPr/>
          <a:lstStyle/>
          <a:p>
            <a:pPr eaLnBrk="1" hangingPunct="1"/>
            <a:r>
              <a:rPr lang="en-GB" sz="2000" dirty="0" smtClean="0"/>
              <a:t>NHS reorganisations gather pace</a:t>
            </a:r>
          </a:p>
          <a:p>
            <a:pPr eaLnBrk="1" hangingPunct="1"/>
            <a:endParaRPr lang="en-GB" sz="2000" dirty="0" smtClean="0"/>
          </a:p>
          <a:p>
            <a:pPr lvl="1" eaLnBrk="1" hangingPunct="1"/>
            <a:r>
              <a:rPr lang="en-GB" sz="2000" dirty="0" smtClean="0"/>
              <a:t>1982 Health Services: Structure and Management</a:t>
            </a:r>
          </a:p>
          <a:p>
            <a:pPr lvl="2" eaLnBrk="1" hangingPunct="1"/>
            <a:r>
              <a:rPr lang="en-GB" sz="1600" dirty="0" smtClean="0"/>
              <a:t>Areas abolished</a:t>
            </a:r>
          </a:p>
          <a:p>
            <a:pPr lvl="2" eaLnBrk="1" hangingPunct="1"/>
            <a:r>
              <a:rPr lang="en-GB" sz="1600" dirty="0" smtClean="0"/>
              <a:t>Districts empowered</a:t>
            </a:r>
          </a:p>
          <a:p>
            <a:pPr lvl="2" eaLnBrk="1" hangingPunct="1"/>
            <a:r>
              <a:rPr lang="en-GB" sz="1600" dirty="0" smtClean="0"/>
              <a:t>RHAs &amp; CHCs maintained</a:t>
            </a:r>
          </a:p>
          <a:p>
            <a:pPr lvl="2" eaLnBrk="1" hangingPunct="1"/>
            <a:r>
              <a:rPr lang="en-GB" sz="1600" dirty="0" smtClean="0"/>
              <a:t>Units established (e.g. Acute Unit, Mental Units) under district control</a:t>
            </a:r>
          </a:p>
          <a:p>
            <a:pPr lvl="2" eaLnBrk="1" hangingPunct="1"/>
            <a:endParaRPr lang="en-GB" sz="1600" dirty="0" smtClean="0"/>
          </a:p>
          <a:p>
            <a:pPr lvl="1" eaLnBrk="1" hangingPunct="1"/>
            <a:r>
              <a:rPr lang="en-GB" sz="2000" dirty="0" smtClean="0"/>
              <a:t>1983 Griffith’s Letter – Introduction of General Management</a:t>
            </a:r>
          </a:p>
          <a:p>
            <a:pPr lvl="2" eaLnBrk="1" hangingPunct="1"/>
            <a:r>
              <a:rPr lang="en-GB" sz="1600" dirty="0" smtClean="0"/>
              <a:t>NHS Management Executive</a:t>
            </a:r>
          </a:p>
          <a:p>
            <a:pPr lvl="2" eaLnBrk="1" hangingPunct="1"/>
            <a:r>
              <a:rPr lang="en-GB" sz="1600" dirty="0" smtClean="0"/>
              <a:t>Regional, District and Unit General Managers</a:t>
            </a:r>
          </a:p>
          <a:p>
            <a:pPr lvl="2" eaLnBrk="1" hangingPunct="1"/>
            <a:endParaRPr lang="en-GB" sz="1600" dirty="0" smtClean="0"/>
          </a:p>
          <a:p>
            <a:pPr lvl="1" eaLnBrk="1" hangingPunct="1"/>
            <a:r>
              <a:rPr lang="en-GB" sz="2000" dirty="0" smtClean="0"/>
              <a:t>1989 NHS reorganisation </a:t>
            </a:r>
          </a:p>
          <a:p>
            <a:pPr lvl="2" eaLnBrk="1" hangingPunct="1"/>
            <a:r>
              <a:rPr lang="en-GB" sz="1600" dirty="0" smtClean="0"/>
              <a:t>Working for patients</a:t>
            </a:r>
          </a:p>
          <a:p>
            <a:pPr lvl="2" eaLnBrk="1" hangingPunct="1"/>
            <a:r>
              <a:rPr lang="en-GB" sz="1600" dirty="0" smtClean="0"/>
              <a:t>NHS &amp; Community Care Act</a:t>
            </a:r>
          </a:p>
          <a:p>
            <a:pPr lvl="2" eaLnBrk="1" hangingPunct="1"/>
            <a:endParaRPr lang="en-GB" sz="1600" dirty="0" smtClean="0"/>
          </a:p>
          <a:p>
            <a:pPr lvl="1" eaLnBrk="1" hangingPunct="1"/>
            <a:r>
              <a:rPr lang="en-GB" sz="2000" dirty="0" smtClean="0"/>
              <a:t>1994 Regions abandoned (8 Regional Offices created)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title"/>
          </p:nvPr>
        </p:nvSpPr>
        <p:spPr>
          <a:xfrm>
            <a:off x="533400" y="152400"/>
            <a:ext cx="8229600" cy="1143000"/>
          </a:xfrm>
        </p:spPr>
        <p:txBody>
          <a:bodyPr/>
          <a:lstStyle/>
          <a:p>
            <a:pPr eaLnBrk="1" hangingPunct="1"/>
            <a:r>
              <a:rPr lang="en-US" sz="3200" b="1" dirty="0" smtClean="0"/>
              <a:t>INTRODUCTION</a:t>
            </a:r>
          </a:p>
        </p:txBody>
      </p:sp>
      <p:sp>
        <p:nvSpPr>
          <p:cNvPr id="14338" name="Rectangle 3"/>
          <p:cNvSpPr>
            <a:spLocks noGrp="1" noChangeArrowheads="1"/>
          </p:cNvSpPr>
          <p:nvPr>
            <p:ph type="body" idx="1"/>
          </p:nvPr>
        </p:nvSpPr>
        <p:spPr>
          <a:xfrm>
            <a:off x="457200" y="1066800"/>
            <a:ext cx="8229600" cy="5486400"/>
          </a:xfrm>
        </p:spPr>
        <p:txBody>
          <a:bodyPr/>
          <a:lstStyle/>
          <a:p>
            <a:pPr marL="609600" indent="-609600" eaLnBrk="1" hangingPunct="1">
              <a:buFontTx/>
              <a:buAutoNum type="arabicPeriod"/>
            </a:pPr>
            <a:r>
              <a:rPr lang="en-US" sz="2800" dirty="0" smtClean="0"/>
              <a:t>Personal - Introduction</a:t>
            </a:r>
          </a:p>
          <a:p>
            <a:pPr marL="609600" indent="-609600" eaLnBrk="1" hangingPunct="1">
              <a:buFontTx/>
              <a:buAutoNum type="arabicPeriod"/>
            </a:pPr>
            <a:r>
              <a:rPr lang="en-US" sz="2800" dirty="0" smtClean="0"/>
              <a:t>Birth of Psychology</a:t>
            </a:r>
          </a:p>
          <a:p>
            <a:pPr marL="609600" indent="-609600" eaLnBrk="1" hangingPunct="1">
              <a:buFontTx/>
              <a:buAutoNum type="arabicPeriod"/>
            </a:pPr>
            <a:r>
              <a:rPr lang="en-US" sz="2800" dirty="0" smtClean="0"/>
              <a:t>Birth of Welfare State &amp; Clinical Psychology in the UK (1948-1959)</a:t>
            </a:r>
          </a:p>
          <a:p>
            <a:pPr marL="609600" indent="-609600" eaLnBrk="1" hangingPunct="1">
              <a:buFontTx/>
              <a:buAutoNum type="arabicPeriod"/>
            </a:pPr>
            <a:r>
              <a:rPr lang="en-US" sz="2800" dirty="0" smtClean="0"/>
              <a:t>NHS &amp; Clinical Psychology Growth (1959-1979)</a:t>
            </a:r>
          </a:p>
          <a:p>
            <a:pPr marL="609600" indent="-609600" eaLnBrk="1" hangingPunct="1">
              <a:buFontTx/>
              <a:buAutoNum type="arabicPeriod"/>
            </a:pPr>
            <a:r>
              <a:rPr lang="en-US" sz="2800" dirty="0" smtClean="0"/>
              <a:t>NHS &amp; Clinical Psychology Cost Containments &amp; Consolidation (1979-1999)</a:t>
            </a:r>
          </a:p>
          <a:p>
            <a:pPr marL="609600" indent="-609600" eaLnBrk="1" hangingPunct="1">
              <a:buFontTx/>
              <a:buAutoNum type="arabicPeriod"/>
            </a:pPr>
            <a:r>
              <a:rPr lang="en-US" sz="2800" dirty="0" smtClean="0"/>
              <a:t>NHS &amp; Clinical Psychology: ‘You never had it so good’ (1997-2010)</a:t>
            </a:r>
          </a:p>
          <a:p>
            <a:pPr marL="609600" indent="-609600" eaLnBrk="1" hangingPunct="1">
              <a:buFontTx/>
              <a:buAutoNum type="arabicPeriod"/>
            </a:pPr>
            <a:r>
              <a:rPr lang="en-US" sz="2800" dirty="0" smtClean="0"/>
              <a:t>The Future: Conclusions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a:xfrm>
            <a:off x="0" y="0"/>
            <a:ext cx="9144000" cy="685800"/>
          </a:xfrm>
        </p:spPr>
        <p:txBody>
          <a:bodyPr/>
          <a:lstStyle/>
          <a:p>
            <a:pPr eaLnBrk="1" hangingPunct="1"/>
            <a:r>
              <a:rPr lang="en-GB" sz="2300" b="1" dirty="0" smtClean="0"/>
              <a:t>CONSERVATIVE YEARS 1979-97: CLINICAL PSYCHOLOGY</a:t>
            </a:r>
            <a:endParaRPr lang="en-GB" sz="2300" dirty="0" smtClean="0"/>
          </a:p>
        </p:txBody>
      </p:sp>
      <p:sp>
        <p:nvSpPr>
          <p:cNvPr id="3" name="Content Placeholder 2"/>
          <p:cNvSpPr>
            <a:spLocks noGrp="1"/>
          </p:cNvSpPr>
          <p:nvPr>
            <p:ph idx="1"/>
          </p:nvPr>
        </p:nvSpPr>
        <p:spPr>
          <a:xfrm>
            <a:off x="228600" y="685800"/>
            <a:ext cx="8686800" cy="5943600"/>
          </a:xfrm>
        </p:spPr>
        <p:txBody>
          <a:bodyPr/>
          <a:lstStyle/>
          <a:p>
            <a:pPr marL="809625" indent="-809625" eaLnBrk="1" hangingPunct="1">
              <a:buFontTx/>
              <a:buNone/>
              <a:defRPr/>
            </a:pPr>
            <a:r>
              <a:rPr lang="en-GB" sz="2000" b="1" dirty="0" smtClean="0"/>
              <a:t>Clinical Psychology</a:t>
            </a:r>
          </a:p>
          <a:p>
            <a:pPr marL="809625" indent="-809625" eaLnBrk="1" hangingPunct="1">
              <a:buFontTx/>
              <a:buNone/>
              <a:defRPr/>
            </a:pPr>
            <a:endParaRPr lang="en-GB" sz="2000" b="1" dirty="0" smtClean="0"/>
          </a:p>
          <a:p>
            <a:pPr marL="1887538" indent="-1887538" eaLnBrk="1" hangingPunct="1">
              <a:buFontTx/>
              <a:buNone/>
              <a:defRPr/>
            </a:pPr>
            <a:r>
              <a:rPr lang="en-GB" sz="2400" b="1" dirty="0" smtClean="0"/>
              <a:t>1978/79	</a:t>
            </a:r>
            <a:r>
              <a:rPr lang="en-GB" sz="2400" dirty="0" smtClean="0"/>
              <a:t>Beck arrives in town – CBT in the UK</a:t>
            </a:r>
          </a:p>
          <a:p>
            <a:pPr marL="1162050" indent="-1162050" eaLnBrk="1" hangingPunct="1">
              <a:buFontTx/>
              <a:buNone/>
              <a:defRPr/>
            </a:pPr>
            <a:endParaRPr lang="en-GB" sz="2400" dirty="0" smtClean="0"/>
          </a:p>
          <a:p>
            <a:pPr marL="1887538" indent="-1887538" eaLnBrk="1" hangingPunct="1">
              <a:buFontTx/>
              <a:buNone/>
              <a:defRPr/>
            </a:pPr>
            <a:r>
              <a:rPr lang="en-GB" sz="2400" b="1" dirty="0" smtClean="0"/>
              <a:t>1979/85</a:t>
            </a:r>
            <a:r>
              <a:rPr lang="en-GB" sz="2400" dirty="0" smtClean="0"/>
              <a:t>	Struggling to implement </a:t>
            </a:r>
            <a:r>
              <a:rPr lang="en-GB" sz="2400" dirty="0" err="1" smtClean="0"/>
              <a:t>Trethowan</a:t>
            </a:r>
            <a:endParaRPr lang="en-GB" sz="2400" dirty="0" smtClean="0"/>
          </a:p>
          <a:p>
            <a:pPr marL="1162050" indent="-1162050" eaLnBrk="1" hangingPunct="1">
              <a:buFontTx/>
              <a:buNone/>
              <a:defRPr/>
            </a:pPr>
            <a:endParaRPr lang="en-GB" sz="2400" dirty="0" smtClean="0"/>
          </a:p>
          <a:p>
            <a:pPr marL="1887538" indent="-1887538" eaLnBrk="1" hangingPunct="1">
              <a:buNone/>
              <a:defRPr/>
            </a:pPr>
            <a:r>
              <a:rPr lang="en-GB" sz="2400" b="1" dirty="0" smtClean="0"/>
              <a:t>1981</a:t>
            </a:r>
            <a:r>
              <a:rPr lang="en-GB" sz="2400" dirty="0" smtClean="0"/>
              <a:t>	British Journal of Clinical Psychology starts</a:t>
            </a:r>
          </a:p>
          <a:p>
            <a:pPr marL="1162050" indent="-1162050" eaLnBrk="1" hangingPunct="1">
              <a:buFontTx/>
              <a:buAutoNum type="arabicPlain" startAt="1981"/>
              <a:defRPr/>
            </a:pPr>
            <a:endParaRPr lang="en-GB" sz="2400" dirty="0" smtClean="0"/>
          </a:p>
          <a:p>
            <a:pPr marL="1887538" indent="-1887538" eaLnBrk="1" hangingPunct="1">
              <a:buNone/>
              <a:defRPr/>
            </a:pPr>
            <a:r>
              <a:rPr lang="en-GB" sz="2400" b="1" dirty="0" smtClean="0"/>
              <a:t>1987</a:t>
            </a:r>
            <a:r>
              <a:rPr lang="en-GB" sz="2400" dirty="0" smtClean="0"/>
              <a:t>	Privy Council grant order for BPS to maintain a ‘Register of Chartered Psychologists’ – voluntary</a:t>
            </a:r>
          </a:p>
          <a:p>
            <a:pPr marL="1887538" indent="-1887538" eaLnBrk="1" hangingPunct="1">
              <a:buNone/>
              <a:defRPr/>
            </a:pPr>
            <a:r>
              <a:rPr lang="en-GB" sz="2400" dirty="0" smtClean="0"/>
              <a:t> </a:t>
            </a:r>
          </a:p>
          <a:p>
            <a:pPr marL="1887538" indent="-1887538" eaLnBrk="1" hangingPunct="1">
              <a:buNone/>
              <a:defRPr/>
            </a:pPr>
            <a:r>
              <a:rPr lang="en-GB" sz="2400" b="1" dirty="0" smtClean="0"/>
              <a:t>1979 – 1990  </a:t>
            </a:r>
            <a:r>
              <a:rPr lang="en-GB" sz="2400" dirty="0" smtClean="0"/>
              <a:t>Slow increase in numbers of new training programmes and gradual increase in numbers of places.</a:t>
            </a:r>
          </a:p>
          <a:p>
            <a:pPr marL="1162050" indent="-1162050" eaLnBrk="1" hangingPunct="1">
              <a:buFontTx/>
              <a:buNone/>
              <a:defRPr/>
            </a:pPr>
            <a:endParaRPr lang="en-GB" sz="2000" dirty="0" smtClean="0"/>
          </a:p>
          <a:p>
            <a:pPr marL="1162050" indent="-1162050" eaLnBrk="1" hangingPunct="1">
              <a:buFontTx/>
              <a:buNone/>
              <a:defRPr/>
            </a:pPr>
            <a:endParaRPr lang="en-GB" sz="2000" b="1" dirty="0" smtClean="0"/>
          </a:p>
          <a:p>
            <a:pPr marL="809625" indent="-809625" eaLnBrk="1" hangingPunct="1">
              <a:buFontTx/>
              <a:buNone/>
              <a:defRPr/>
            </a:pPr>
            <a:endParaRPr lang="en-GB" sz="1600" dirty="0" smtClean="0"/>
          </a:p>
          <a:p>
            <a:pPr marL="447675" indent="-447675" eaLnBrk="1" hangingPunct="1">
              <a:buFontTx/>
              <a:buNone/>
              <a:defRPr/>
            </a:pPr>
            <a:endParaRPr lang="en-GB" sz="2000" dirty="0" smtClean="0"/>
          </a:p>
          <a:p>
            <a:pPr marL="1257300" indent="-1257300" eaLnBrk="1" hangingPunct="1">
              <a:buFontTx/>
              <a:buAutoNum type="arabicPlain" startAt="1987"/>
              <a:defRPr/>
            </a:pPr>
            <a:endParaRPr lang="en-GB" dirty="0" smtClean="0"/>
          </a:p>
          <a:p>
            <a:pPr marL="1257300" indent="-1257300" eaLnBrk="1" hangingPunct="1">
              <a:buFontTx/>
              <a:buNone/>
              <a:defRPr/>
            </a:pP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a:xfrm>
            <a:off x="0" y="0"/>
            <a:ext cx="9144000" cy="685800"/>
          </a:xfrm>
        </p:spPr>
        <p:txBody>
          <a:bodyPr/>
          <a:lstStyle/>
          <a:p>
            <a:pPr eaLnBrk="1" hangingPunct="1"/>
            <a:r>
              <a:rPr lang="en-GB" sz="2300" b="1" dirty="0" smtClean="0"/>
              <a:t>THE CONSERVATIVE YEARS 1979-9: CLINICAL PSYCHOLOGY</a:t>
            </a:r>
            <a:endParaRPr lang="en-GB" sz="2300" dirty="0" smtClean="0"/>
          </a:p>
        </p:txBody>
      </p:sp>
      <p:sp>
        <p:nvSpPr>
          <p:cNvPr id="3" name="Content Placeholder 2"/>
          <p:cNvSpPr>
            <a:spLocks noGrp="1"/>
          </p:cNvSpPr>
          <p:nvPr>
            <p:ph idx="1"/>
          </p:nvPr>
        </p:nvSpPr>
        <p:spPr>
          <a:xfrm>
            <a:off x="228600" y="685800"/>
            <a:ext cx="8686800" cy="5943600"/>
          </a:xfrm>
        </p:spPr>
        <p:txBody>
          <a:bodyPr/>
          <a:lstStyle/>
          <a:p>
            <a:pPr marL="809625" indent="-809625" eaLnBrk="1" hangingPunct="1">
              <a:buFontTx/>
              <a:buNone/>
              <a:defRPr/>
            </a:pPr>
            <a:r>
              <a:rPr lang="en-GB" sz="2000" b="1" dirty="0" smtClean="0"/>
              <a:t>Clinical Psychology</a:t>
            </a:r>
          </a:p>
          <a:p>
            <a:pPr marL="809625" indent="-809625" eaLnBrk="1" hangingPunct="1">
              <a:buFontTx/>
              <a:buNone/>
              <a:defRPr/>
            </a:pPr>
            <a:endParaRPr lang="en-GB" sz="2000" b="1" dirty="0" smtClean="0"/>
          </a:p>
          <a:p>
            <a:pPr marL="1162050" indent="-1162050" eaLnBrk="1" hangingPunct="1">
              <a:buFontTx/>
              <a:buNone/>
              <a:defRPr/>
            </a:pPr>
            <a:r>
              <a:rPr lang="en-GB" sz="2000" b="1" dirty="0" smtClean="0"/>
              <a:t>1989</a:t>
            </a:r>
            <a:r>
              <a:rPr lang="en-GB" sz="2000" dirty="0" smtClean="0"/>
              <a:t>	Manpower Advisory Service Report (Mowbray)</a:t>
            </a:r>
          </a:p>
          <a:p>
            <a:pPr marL="1162050" indent="-1162050" eaLnBrk="1" hangingPunct="1">
              <a:buFontTx/>
              <a:buNone/>
              <a:defRPr/>
            </a:pPr>
            <a:r>
              <a:rPr lang="en-GB" sz="2000" dirty="0" smtClean="0"/>
              <a:t>	Never fully adopted but</a:t>
            </a:r>
          </a:p>
          <a:p>
            <a:pPr marL="1438275" indent="-276225" eaLnBrk="1" hangingPunct="1">
              <a:defRPr/>
            </a:pPr>
            <a:r>
              <a:rPr lang="en-GB" sz="2000" dirty="0" smtClean="0"/>
              <a:t>Level 1  Simple rapport and counselling</a:t>
            </a:r>
          </a:p>
          <a:p>
            <a:pPr marL="1438275" indent="-276225" eaLnBrk="1" hangingPunct="1">
              <a:defRPr/>
            </a:pPr>
            <a:r>
              <a:rPr lang="en-GB" sz="2000" dirty="0" smtClean="0"/>
              <a:t>Level 2  </a:t>
            </a:r>
            <a:r>
              <a:rPr lang="en-GB" sz="2000" dirty="0" err="1" smtClean="0"/>
              <a:t>Manualised</a:t>
            </a:r>
            <a:r>
              <a:rPr lang="en-GB" sz="2000" dirty="0" smtClean="0"/>
              <a:t> therapy</a:t>
            </a:r>
          </a:p>
          <a:p>
            <a:pPr marL="1438275" indent="-276225" eaLnBrk="1" hangingPunct="1">
              <a:defRPr/>
            </a:pPr>
            <a:r>
              <a:rPr lang="en-GB" sz="2000" dirty="0" smtClean="0"/>
              <a:t>Level 3  Use of theory analysis to tackle new problems – original solutions (characteristic of CPs)</a:t>
            </a:r>
          </a:p>
          <a:p>
            <a:pPr marL="1438275" indent="-276225" eaLnBrk="1" hangingPunct="1">
              <a:defRPr/>
            </a:pPr>
            <a:r>
              <a:rPr lang="en-GB" sz="2000" dirty="0" smtClean="0"/>
              <a:t>Shared care model</a:t>
            </a:r>
          </a:p>
          <a:p>
            <a:pPr marL="1438275" indent="-276225" eaLnBrk="1" hangingPunct="1">
              <a:defRPr/>
            </a:pPr>
            <a:r>
              <a:rPr lang="en-GB" sz="2000" dirty="0" smtClean="0"/>
              <a:t>Recommend increase in psychologists including training place from 173 to 300 by 2000 (actually hit 450)</a:t>
            </a:r>
          </a:p>
          <a:p>
            <a:pPr marL="1438275" indent="-276225" eaLnBrk="1" hangingPunct="1">
              <a:buNone/>
              <a:defRPr/>
            </a:pPr>
            <a:endParaRPr lang="en-GB" sz="2000" dirty="0" smtClean="0"/>
          </a:p>
          <a:p>
            <a:pPr marL="1162050" indent="-1162050" eaLnBrk="1" hangingPunct="1">
              <a:buNone/>
              <a:defRPr/>
            </a:pPr>
            <a:r>
              <a:rPr lang="en-GB" sz="2000" b="1" dirty="0" smtClean="0"/>
              <a:t>1990</a:t>
            </a:r>
            <a:r>
              <a:rPr lang="en-GB" sz="2000" dirty="0" smtClean="0"/>
              <a:t>	BPS agreed all CP training should be 3 years by 2000</a:t>
            </a:r>
          </a:p>
          <a:p>
            <a:pPr marL="1162050" indent="-1162050" eaLnBrk="1" hangingPunct="1">
              <a:buNone/>
              <a:defRPr/>
            </a:pPr>
            <a:endParaRPr lang="en-GB" sz="2000" dirty="0" smtClean="0"/>
          </a:p>
          <a:p>
            <a:pPr marL="1162050" indent="-1162050" eaLnBrk="1" hangingPunct="1">
              <a:buFontTx/>
              <a:buNone/>
              <a:defRPr/>
            </a:pPr>
            <a:r>
              <a:rPr lang="en-GB" sz="2000" b="1" dirty="0" smtClean="0"/>
              <a:t>1995/96</a:t>
            </a:r>
            <a:r>
              <a:rPr lang="en-GB" sz="2000" dirty="0" smtClean="0"/>
              <a:t>	First Doctorates in Clinical Psychology – all Doctorates by 2000</a:t>
            </a:r>
          </a:p>
          <a:p>
            <a:pPr marL="1162050" indent="-1162050" eaLnBrk="1" hangingPunct="1">
              <a:buFontTx/>
              <a:buNone/>
              <a:defRPr/>
            </a:pPr>
            <a:endParaRPr lang="en-GB" sz="2000" dirty="0" smtClean="0"/>
          </a:p>
          <a:p>
            <a:pPr marL="1162050" indent="-1162050" eaLnBrk="1" hangingPunct="1">
              <a:buFontTx/>
              <a:buNone/>
              <a:defRPr/>
            </a:pPr>
            <a:endParaRPr lang="en-GB" sz="2000" b="1" dirty="0" smtClean="0"/>
          </a:p>
          <a:p>
            <a:pPr marL="809625" indent="-809625" eaLnBrk="1" hangingPunct="1">
              <a:buFontTx/>
              <a:buNone/>
              <a:defRPr/>
            </a:pPr>
            <a:endParaRPr lang="en-GB" sz="1600" dirty="0" smtClean="0"/>
          </a:p>
          <a:p>
            <a:pPr marL="447675" indent="-447675" eaLnBrk="1" hangingPunct="1">
              <a:buFontTx/>
              <a:buNone/>
              <a:defRPr/>
            </a:pPr>
            <a:endParaRPr lang="en-GB" sz="2000" dirty="0" smtClean="0"/>
          </a:p>
          <a:p>
            <a:pPr marL="1257300" indent="-1257300" eaLnBrk="1" hangingPunct="1">
              <a:buFontTx/>
              <a:buAutoNum type="arabicPlain" startAt="1987"/>
              <a:defRPr/>
            </a:pPr>
            <a:endParaRPr lang="en-GB" dirty="0" smtClean="0"/>
          </a:p>
          <a:p>
            <a:pPr marL="1257300" indent="-1257300" eaLnBrk="1" hangingPunct="1">
              <a:buFontTx/>
              <a:buNone/>
              <a:defRPr/>
            </a:pP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Content Placeholder 2"/>
          <p:cNvSpPr>
            <a:spLocks noGrp="1"/>
          </p:cNvSpPr>
          <p:nvPr>
            <p:ph idx="1"/>
          </p:nvPr>
        </p:nvSpPr>
        <p:spPr>
          <a:xfrm>
            <a:off x="381000" y="914400"/>
            <a:ext cx="8229600" cy="5745163"/>
          </a:xfrm>
        </p:spPr>
        <p:txBody>
          <a:bodyPr/>
          <a:lstStyle/>
          <a:p>
            <a:pPr eaLnBrk="1" hangingPunct="1">
              <a:buFontTx/>
              <a:buNone/>
            </a:pPr>
            <a:r>
              <a:rPr lang="en-GB" sz="2000" b="1" dirty="0" smtClean="0"/>
              <a:t>REFORM</a:t>
            </a:r>
          </a:p>
          <a:p>
            <a:pPr eaLnBrk="1" hangingPunct="1"/>
            <a:r>
              <a:rPr lang="en-GB" sz="2000" dirty="0" smtClean="0"/>
              <a:t>Fund holding removed – replaced with Commissioning</a:t>
            </a:r>
          </a:p>
          <a:p>
            <a:pPr eaLnBrk="1" hangingPunct="1"/>
            <a:r>
              <a:rPr lang="en-GB" sz="2000" dirty="0" smtClean="0"/>
              <a:t>Quality Assurance System: First class service (1999)</a:t>
            </a:r>
          </a:p>
          <a:p>
            <a:pPr lvl="1" eaLnBrk="1" hangingPunct="1"/>
            <a:r>
              <a:rPr lang="en-GB" sz="1800" dirty="0" smtClean="0"/>
              <a:t>Review evidence and produce guidelines (NICE)</a:t>
            </a:r>
          </a:p>
          <a:p>
            <a:pPr lvl="1" eaLnBrk="1" hangingPunct="1"/>
            <a:r>
              <a:rPr lang="en-GB" sz="1800" dirty="0" smtClean="0"/>
              <a:t>Clinical governance ensure best practice locally</a:t>
            </a:r>
          </a:p>
          <a:p>
            <a:pPr lvl="1" eaLnBrk="1" hangingPunct="1"/>
            <a:r>
              <a:rPr lang="en-GB" sz="1800" dirty="0" smtClean="0"/>
              <a:t>Inspection and review (Commission for Health Improvement – Healthcare Commission – Care Quality Commission)</a:t>
            </a:r>
          </a:p>
          <a:p>
            <a:pPr eaLnBrk="1" hangingPunct="1"/>
            <a:r>
              <a:rPr lang="en-GB" sz="2000" dirty="0" smtClean="0"/>
              <a:t>Primary Care Groups to Primary Care Trusts for commissioning – reduced in numbers to about 150 in 2006</a:t>
            </a:r>
          </a:p>
          <a:p>
            <a:pPr eaLnBrk="1" hangingPunct="1"/>
            <a:r>
              <a:rPr lang="en-GB" sz="2000" dirty="0" smtClean="0"/>
              <a:t>Trusts: All major providers to become Foundation Trust (started in 2004) overseen by Monitor</a:t>
            </a:r>
          </a:p>
          <a:p>
            <a:pPr eaLnBrk="1" hangingPunct="1"/>
            <a:r>
              <a:rPr lang="en-GB" sz="2000" dirty="0" smtClean="0"/>
              <a:t>Strategic Health Authorities</a:t>
            </a:r>
          </a:p>
          <a:p>
            <a:pPr lvl="1" eaLnBrk="1" hangingPunct="1"/>
            <a:r>
              <a:rPr lang="en-GB" sz="1800" dirty="0" smtClean="0"/>
              <a:t>Regional Offices – 8 gave way to 28 SHAs 2002 to 10 in 2006</a:t>
            </a:r>
          </a:p>
          <a:p>
            <a:pPr lvl="1" eaLnBrk="1" hangingPunct="1"/>
            <a:r>
              <a:rPr lang="en-GB" sz="1800" dirty="0" smtClean="0"/>
              <a:t>Provide leadership co-ordination, manage performance of PCTs and Trust, build capital, also commission training</a:t>
            </a:r>
          </a:p>
          <a:p>
            <a:pPr eaLnBrk="1" hangingPunct="1"/>
            <a:r>
              <a:rPr lang="en-GB" sz="2200" dirty="0" smtClean="0"/>
              <a:t>Increased funding</a:t>
            </a:r>
          </a:p>
        </p:txBody>
      </p:sp>
      <p:sp>
        <p:nvSpPr>
          <p:cNvPr id="35842" name="TextBox 3"/>
          <p:cNvSpPr txBox="1">
            <a:spLocks noChangeArrowheads="1"/>
          </p:cNvSpPr>
          <p:nvPr/>
        </p:nvSpPr>
        <p:spPr bwMode="auto">
          <a:xfrm>
            <a:off x="304800" y="152400"/>
            <a:ext cx="8686800" cy="461963"/>
          </a:xfrm>
          <a:prstGeom prst="rect">
            <a:avLst/>
          </a:prstGeom>
          <a:noFill/>
          <a:ln w="9525">
            <a:noFill/>
            <a:miter lim="800000"/>
            <a:headEnd/>
            <a:tailEnd/>
          </a:ln>
        </p:spPr>
        <p:txBody>
          <a:bodyPr>
            <a:spAutoFit/>
          </a:bodyPr>
          <a:lstStyle/>
          <a:p>
            <a:pPr algn="ctr"/>
            <a:r>
              <a:rPr lang="en-GB" sz="2400" b="1" dirty="0"/>
              <a:t>THE LABOUR </a:t>
            </a:r>
            <a:r>
              <a:rPr lang="en-GB" sz="2400" b="1" dirty="0" smtClean="0"/>
              <a:t>YEARS &amp; </a:t>
            </a:r>
            <a:r>
              <a:rPr lang="en-GB" sz="2400" b="1" dirty="0"/>
              <a:t>THE NHS 1997-?</a:t>
            </a:r>
            <a:endParaRPr lang="en-GB"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a:xfrm>
            <a:off x="457200" y="0"/>
            <a:ext cx="8229600" cy="838200"/>
          </a:xfrm>
        </p:spPr>
        <p:txBody>
          <a:bodyPr/>
          <a:lstStyle/>
          <a:p>
            <a:pPr eaLnBrk="1" hangingPunct="1"/>
            <a:r>
              <a:rPr lang="en-GB" sz="2400" b="1" dirty="0" smtClean="0"/>
              <a:t>THE LABOUR YEARS &amp; THE NHS 1997-?</a:t>
            </a:r>
          </a:p>
        </p:txBody>
      </p:sp>
      <p:sp>
        <p:nvSpPr>
          <p:cNvPr id="34818" name="Content Placeholder 2"/>
          <p:cNvSpPr>
            <a:spLocks noGrp="1"/>
          </p:cNvSpPr>
          <p:nvPr>
            <p:ph idx="1"/>
          </p:nvPr>
        </p:nvSpPr>
        <p:spPr>
          <a:xfrm>
            <a:off x="457200" y="762000"/>
            <a:ext cx="8229600" cy="5364163"/>
          </a:xfrm>
        </p:spPr>
        <p:txBody>
          <a:bodyPr/>
          <a:lstStyle/>
          <a:p>
            <a:pPr eaLnBrk="1" hangingPunct="1">
              <a:buFontTx/>
              <a:buNone/>
            </a:pPr>
            <a:endParaRPr lang="en-GB" sz="1800" b="1" dirty="0" smtClean="0"/>
          </a:p>
          <a:p>
            <a:pPr eaLnBrk="1" hangingPunct="1">
              <a:buFontTx/>
              <a:buNone/>
            </a:pPr>
            <a:r>
              <a:rPr lang="en-GB" sz="1800" b="1" dirty="0" smtClean="0"/>
              <a:t>ADDRESSING FUNDING</a:t>
            </a:r>
          </a:p>
          <a:p>
            <a:pPr eaLnBrk="1" hangingPunct="1">
              <a:buFontTx/>
              <a:buNone/>
            </a:pPr>
            <a:endParaRPr lang="en-GB" sz="2000" dirty="0" smtClean="0"/>
          </a:p>
        </p:txBody>
      </p:sp>
      <p:graphicFrame>
        <p:nvGraphicFramePr>
          <p:cNvPr id="4" name="Table 3"/>
          <p:cNvGraphicFramePr>
            <a:graphicFrameLocks noGrp="1"/>
          </p:cNvGraphicFramePr>
          <p:nvPr/>
        </p:nvGraphicFramePr>
        <p:xfrm>
          <a:off x="1524000" y="2057400"/>
          <a:ext cx="6096000" cy="111252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en-GB" b="0" dirty="0" smtClean="0">
                          <a:solidFill>
                            <a:schemeClr val="tx1"/>
                          </a:solidFill>
                        </a:rPr>
                        <a:t>1991-1997</a:t>
                      </a:r>
                      <a:endParaRPr lang="en-GB" b="0" dirty="0">
                        <a:solidFill>
                          <a:schemeClr val="tx1"/>
                        </a:solidFill>
                      </a:endParaRPr>
                    </a:p>
                  </a:txBody>
                  <a:tcPr>
                    <a:noFill/>
                  </a:tcPr>
                </a:tc>
                <a:tc>
                  <a:txBody>
                    <a:bodyPr/>
                    <a:lstStyle/>
                    <a:p>
                      <a:r>
                        <a:rPr lang="en-GB" b="0" dirty="0" smtClean="0">
                          <a:solidFill>
                            <a:schemeClr val="tx1"/>
                          </a:solidFill>
                        </a:rPr>
                        <a:t>6.8% - 7% GDP</a:t>
                      </a:r>
                      <a:endParaRPr lang="en-GB" b="0" dirty="0">
                        <a:solidFill>
                          <a:schemeClr val="tx1"/>
                        </a:solidFill>
                      </a:endParaRPr>
                    </a:p>
                  </a:txBody>
                  <a:tcPr>
                    <a:noFill/>
                  </a:tcPr>
                </a:tc>
              </a:tr>
              <a:tr h="370840">
                <a:tc>
                  <a:txBody>
                    <a:bodyPr/>
                    <a:lstStyle/>
                    <a:p>
                      <a:r>
                        <a:rPr lang="en-GB" dirty="0" smtClean="0">
                          <a:solidFill>
                            <a:schemeClr val="tx1"/>
                          </a:solidFill>
                        </a:rPr>
                        <a:t>2002/03</a:t>
                      </a:r>
                      <a:endParaRPr lang="en-GB" dirty="0">
                        <a:solidFill>
                          <a:schemeClr val="tx1"/>
                        </a:solidFill>
                      </a:endParaRPr>
                    </a:p>
                  </a:txBody>
                  <a:tcPr>
                    <a:noFill/>
                  </a:tcPr>
                </a:tc>
                <a:tc>
                  <a:txBody>
                    <a:bodyPr/>
                    <a:lstStyle/>
                    <a:p>
                      <a:r>
                        <a:rPr lang="en-GB" dirty="0" smtClean="0">
                          <a:solidFill>
                            <a:schemeClr val="tx1"/>
                          </a:solidFill>
                        </a:rPr>
                        <a:t>7.7% GDP</a:t>
                      </a:r>
                      <a:endParaRPr lang="en-GB" dirty="0">
                        <a:solidFill>
                          <a:schemeClr val="tx1"/>
                        </a:solidFill>
                      </a:endParaRPr>
                    </a:p>
                  </a:txBody>
                  <a:tcPr>
                    <a:noFill/>
                  </a:tcPr>
                </a:tc>
              </a:tr>
              <a:tr h="370840">
                <a:tc>
                  <a:txBody>
                    <a:bodyPr/>
                    <a:lstStyle/>
                    <a:p>
                      <a:r>
                        <a:rPr lang="en-GB" dirty="0" smtClean="0">
                          <a:solidFill>
                            <a:schemeClr val="tx1"/>
                          </a:solidFill>
                        </a:rPr>
                        <a:t>2007/08</a:t>
                      </a:r>
                      <a:endParaRPr lang="en-GB" dirty="0">
                        <a:solidFill>
                          <a:schemeClr val="tx1"/>
                        </a:solidFill>
                      </a:endParaRPr>
                    </a:p>
                  </a:txBody>
                  <a:tcPr>
                    <a:noFill/>
                  </a:tcPr>
                </a:tc>
                <a:tc>
                  <a:txBody>
                    <a:bodyPr/>
                    <a:lstStyle/>
                    <a:p>
                      <a:r>
                        <a:rPr lang="en-GB" dirty="0" smtClean="0">
                          <a:solidFill>
                            <a:schemeClr val="tx1"/>
                          </a:solidFill>
                        </a:rPr>
                        <a:t>9.2% GDP</a:t>
                      </a:r>
                      <a:endParaRPr lang="en-GB" dirty="0">
                        <a:solidFill>
                          <a:schemeClr val="tx1"/>
                        </a:solidFill>
                      </a:endParaRPr>
                    </a:p>
                  </a:txBody>
                  <a:tcPr>
                    <a:noFill/>
                  </a:tcPr>
                </a:tc>
              </a:tr>
            </a:tbl>
          </a:graphicData>
        </a:graphic>
      </p:graphicFrame>
      <p:sp>
        <p:nvSpPr>
          <p:cNvPr id="34839" name="TextBox 4"/>
          <p:cNvSpPr txBox="1">
            <a:spLocks noChangeArrowheads="1"/>
          </p:cNvSpPr>
          <p:nvPr/>
        </p:nvSpPr>
        <p:spPr bwMode="auto">
          <a:xfrm>
            <a:off x="533400" y="3352800"/>
            <a:ext cx="8229600" cy="366713"/>
          </a:xfrm>
          <a:prstGeom prst="rect">
            <a:avLst/>
          </a:prstGeom>
          <a:noFill/>
          <a:ln w="9525">
            <a:noFill/>
            <a:miter lim="800000"/>
            <a:headEnd/>
            <a:tailEnd/>
          </a:ln>
        </p:spPr>
        <p:txBody>
          <a:bodyPr>
            <a:spAutoFit/>
          </a:bodyPr>
          <a:lstStyle/>
          <a:p>
            <a:r>
              <a:rPr lang="en-GB" dirty="0" err="1"/>
              <a:t>Wanless</a:t>
            </a:r>
            <a:r>
              <a:rPr lang="en-GB" dirty="0"/>
              <a:t> said should rise to 11.3% by 2020</a:t>
            </a:r>
          </a:p>
        </p:txBody>
      </p:sp>
      <p:graphicFrame>
        <p:nvGraphicFramePr>
          <p:cNvPr id="6" name="Table 5"/>
          <p:cNvGraphicFramePr>
            <a:graphicFrameLocks noGrp="1"/>
          </p:cNvGraphicFramePr>
          <p:nvPr/>
        </p:nvGraphicFramePr>
        <p:xfrm>
          <a:off x="1524000" y="4267200"/>
          <a:ext cx="6096000" cy="74168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en-GB" b="0" dirty="0" smtClean="0">
                          <a:solidFill>
                            <a:schemeClr val="tx1"/>
                          </a:solidFill>
                        </a:rPr>
                        <a:t>1999/2000 £40.2billion</a:t>
                      </a:r>
                      <a:endParaRPr lang="en-GB" b="0" dirty="0">
                        <a:solidFill>
                          <a:schemeClr val="tx1"/>
                        </a:solidFill>
                      </a:endParaRPr>
                    </a:p>
                  </a:txBody>
                  <a:tcPr>
                    <a:noFill/>
                  </a:tcPr>
                </a:tc>
                <a:tc>
                  <a:txBody>
                    <a:bodyPr/>
                    <a:lstStyle/>
                    <a:p>
                      <a:r>
                        <a:rPr lang="en-GB" b="0" dirty="0" smtClean="0">
                          <a:solidFill>
                            <a:schemeClr val="tx1"/>
                          </a:solidFill>
                        </a:rPr>
                        <a:t>£40.2billion</a:t>
                      </a:r>
                      <a:endParaRPr lang="en-GB" b="0" dirty="0">
                        <a:solidFill>
                          <a:schemeClr val="tx1"/>
                        </a:solidFill>
                      </a:endParaRPr>
                    </a:p>
                  </a:txBody>
                  <a:tcPr>
                    <a:noFill/>
                  </a:tcPr>
                </a:tc>
              </a:tr>
              <a:tr h="370840">
                <a:tc>
                  <a:txBody>
                    <a:bodyPr/>
                    <a:lstStyle/>
                    <a:p>
                      <a:r>
                        <a:rPr lang="en-GB" dirty="0" smtClean="0">
                          <a:solidFill>
                            <a:schemeClr val="tx1"/>
                          </a:solidFill>
                        </a:rPr>
                        <a:t>2007/2008 £92.6billion</a:t>
                      </a:r>
                      <a:endParaRPr lang="en-GB" dirty="0">
                        <a:solidFill>
                          <a:schemeClr val="tx1"/>
                        </a:solidFill>
                      </a:endParaRPr>
                    </a:p>
                  </a:txBody>
                  <a:tcPr>
                    <a:noFill/>
                  </a:tcPr>
                </a:tc>
                <a:tc>
                  <a:txBody>
                    <a:bodyPr/>
                    <a:lstStyle/>
                    <a:p>
                      <a:r>
                        <a:rPr lang="en-GB" dirty="0" smtClean="0">
                          <a:solidFill>
                            <a:schemeClr val="tx1"/>
                          </a:solidFill>
                        </a:rPr>
                        <a:t>£92.6billion</a:t>
                      </a:r>
                      <a:endParaRPr lang="en-GB" dirty="0">
                        <a:solidFill>
                          <a:schemeClr val="tx1"/>
                        </a:solidFill>
                      </a:endParaRPr>
                    </a:p>
                  </a:txBody>
                  <a:tcPr>
                    <a:noFill/>
                  </a:tcPr>
                </a:tc>
              </a:tr>
            </a:tbl>
          </a:graphicData>
        </a:graphic>
      </p:graphicFrame>
      <p:sp>
        <p:nvSpPr>
          <p:cNvPr id="7" name="TextBox 6"/>
          <p:cNvSpPr txBox="1"/>
          <p:nvPr/>
        </p:nvSpPr>
        <p:spPr>
          <a:xfrm>
            <a:off x="609600" y="5181600"/>
            <a:ext cx="7010400" cy="1200329"/>
          </a:xfrm>
          <a:prstGeom prst="rect">
            <a:avLst/>
          </a:prstGeom>
          <a:noFill/>
        </p:spPr>
        <p:txBody>
          <a:bodyPr wrap="square" rtlCol="0">
            <a:spAutoFit/>
          </a:bodyPr>
          <a:lstStyle/>
          <a:p>
            <a:r>
              <a:rPr lang="en-GB" dirty="0" smtClean="0"/>
              <a:t>Appleby (2009) in Northern Ireland says some increase in resource need but should be more effectively used.  (£3.87billion in 2008/09, rising to £4.19billion in 2009/10).</a:t>
            </a:r>
          </a:p>
          <a:p>
            <a:r>
              <a:rPr lang="en-GB" dirty="0" smtClean="0"/>
              <a:t>Probably ‘golden age’ in growth in public sector.</a:t>
            </a: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a:xfrm>
            <a:off x="457200" y="274638"/>
            <a:ext cx="8229600" cy="334962"/>
          </a:xfrm>
        </p:spPr>
        <p:txBody>
          <a:bodyPr/>
          <a:lstStyle/>
          <a:p>
            <a:pPr eaLnBrk="1" hangingPunct="1"/>
            <a:r>
              <a:rPr lang="en-GB" sz="2400" b="1" dirty="0" smtClean="0"/>
              <a:t/>
            </a:r>
            <a:br>
              <a:rPr lang="en-GB" sz="2400" b="1" dirty="0" smtClean="0"/>
            </a:br>
            <a:r>
              <a:rPr lang="en-GB" sz="2400" b="1" dirty="0" smtClean="0"/>
              <a:t/>
            </a:r>
            <a:br>
              <a:rPr lang="en-GB" sz="2400" b="1" dirty="0" smtClean="0"/>
            </a:br>
            <a:r>
              <a:rPr lang="en-GB" sz="2400" b="1" dirty="0" smtClean="0"/>
              <a:t>THE LABOUR YEARS &amp; THE NHS 1997-?</a:t>
            </a:r>
            <a:br>
              <a:rPr lang="en-GB" sz="2400" b="1" dirty="0" smtClean="0"/>
            </a:br>
            <a:r>
              <a:rPr lang="en-GB" sz="2400" b="1" dirty="0" smtClean="0"/>
              <a:t>Northern Ireland</a:t>
            </a:r>
            <a:r>
              <a:rPr lang="en-GB" dirty="0" smtClean="0"/>
              <a:t/>
            </a:r>
            <a:br>
              <a:rPr lang="en-GB" dirty="0" smtClean="0"/>
            </a:br>
            <a:endParaRPr lang="en-GB" dirty="0" smtClean="0"/>
          </a:p>
        </p:txBody>
      </p:sp>
      <p:sp>
        <p:nvSpPr>
          <p:cNvPr id="3" name="Content Placeholder 2"/>
          <p:cNvSpPr>
            <a:spLocks noGrp="1"/>
          </p:cNvSpPr>
          <p:nvPr>
            <p:ph idx="1"/>
          </p:nvPr>
        </p:nvSpPr>
        <p:spPr>
          <a:xfrm>
            <a:off x="457200" y="1066800"/>
            <a:ext cx="8229600" cy="5486400"/>
          </a:xfrm>
        </p:spPr>
        <p:txBody>
          <a:bodyPr/>
          <a:lstStyle/>
          <a:p>
            <a:pPr eaLnBrk="1" hangingPunct="1">
              <a:buFontTx/>
              <a:buNone/>
              <a:defRPr/>
            </a:pPr>
            <a:r>
              <a:rPr lang="en-GB" sz="2400" dirty="0" smtClean="0"/>
              <a:t>1999 Department of Health, Social Services &amp; Public Safety (DHSSPS) created</a:t>
            </a:r>
          </a:p>
          <a:p>
            <a:pPr eaLnBrk="1" hangingPunct="1">
              <a:defRPr/>
            </a:pPr>
            <a:r>
              <a:rPr lang="en-GB" sz="2000" dirty="0" smtClean="0"/>
              <a:t>4 Health &amp; Social Service Boards</a:t>
            </a:r>
          </a:p>
          <a:p>
            <a:pPr eaLnBrk="1" hangingPunct="1">
              <a:buNone/>
              <a:defRPr/>
            </a:pPr>
            <a:endParaRPr lang="en-GB" sz="2000" dirty="0" smtClean="0"/>
          </a:p>
          <a:p>
            <a:pPr eaLnBrk="1" hangingPunct="1">
              <a:buNone/>
              <a:defRPr/>
            </a:pPr>
            <a:r>
              <a:rPr lang="en-GB" sz="2400" dirty="0" smtClean="0"/>
              <a:t>2009 Major Restructure of DHSSPS</a:t>
            </a:r>
          </a:p>
          <a:p>
            <a:pPr eaLnBrk="1" hangingPunct="1">
              <a:defRPr/>
            </a:pPr>
            <a:r>
              <a:rPr lang="en-GB" sz="2000" dirty="0" smtClean="0"/>
              <a:t>4 Boards become one Health &amp; Social Care Board accountable to the Minister</a:t>
            </a:r>
          </a:p>
          <a:p>
            <a:pPr eaLnBrk="1" hangingPunct="1">
              <a:defRPr/>
            </a:pPr>
            <a:r>
              <a:rPr lang="en-GB" sz="2000" dirty="0" smtClean="0"/>
              <a:t>5 Local commissioning groups</a:t>
            </a:r>
          </a:p>
          <a:p>
            <a:pPr eaLnBrk="1" hangingPunct="1">
              <a:defRPr/>
            </a:pPr>
            <a:r>
              <a:rPr lang="en-GB" sz="2000" dirty="0" smtClean="0"/>
              <a:t>New Public Health Agency</a:t>
            </a:r>
          </a:p>
          <a:p>
            <a:pPr eaLnBrk="1" hangingPunct="1">
              <a:defRPr/>
            </a:pPr>
            <a:r>
              <a:rPr lang="en-GB" sz="2000" dirty="0" smtClean="0"/>
              <a:t>New Patient Client Council</a:t>
            </a:r>
          </a:p>
          <a:p>
            <a:pPr eaLnBrk="1" hangingPunct="1">
              <a:defRPr/>
            </a:pPr>
            <a:r>
              <a:rPr lang="en-GB" sz="2000" dirty="0" smtClean="0"/>
              <a:t>Regulation &amp; Quality Improvement Agency incorporates work of Mental Health Commission</a:t>
            </a:r>
          </a:p>
          <a:p>
            <a:pPr eaLnBrk="1" hangingPunct="1">
              <a:buNone/>
              <a:defRPr/>
            </a:pPr>
            <a:endParaRPr lang="en-GB" sz="2000" dirty="0" smtClean="0"/>
          </a:p>
          <a:p>
            <a:pPr marL="0" indent="0" eaLnBrk="1" hangingPunct="1">
              <a:buNone/>
              <a:defRPr/>
            </a:pPr>
            <a:r>
              <a:rPr lang="en-GB" sz="2000" dirty="0" smtClean="0"/>
              <a:t>Time of major organisational change which as a profession will need to keep alive to </a:t>
            </a:r>
          </a:p>
          <a:p>
            <a:pPr eaLnBrk="1" hangingPunct="1">
              <a:buNone/>
              <a:defRPr/>
            </a:pPr>
            <a:endParaRPr lang="en-GB" sz="2000"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pPr eaLnBrk="1" hangingPunct="1"/>
            <a:r>
              <a:rPr lang="en-GB" sz="3200" b="1" smtClean="0"/>
              <a:t>CLINICAL PSYCHOLOGY: THE FUTURE</a:t>
            </a:r>
          </a:p>
        </p:txBody>
      </p:sp>
      <p:sp>
        <p:nvSpPr>
          <p:cNvPr id="3" name="Content Placeholder 2"/>
          <p:cNvSpPr>
            <a:spLocks noGrp="1"/>
          </p:cNvSpPr>
          <p:nvPr>
            <p:ph idx="1"/>
          </p:nvPr>
        </p:nvSpPr>
        <p:spPr/>
        <p:txBody>
          <a:bodyPr/>
          <a:lstStyle/>
          <a:p>
            <a:pPr algn="ctr" eaLnBrk="1" hangingPunct="1">
              <a:buFontTx/>
              <a:buNone/>
              <a:defRPr/>
            </a:pPr>
            <a:r>
              <a:rPr lang="en-GB" sz="2800" b="1" dirty="0" smtClean="0"/>
              <a:t>2005/07 New Ways of Working for Applied Psychologists</a:t>
            </a:r>
          </a:p>
          <a:p>
            <a:pPr eaLnBrk="1" hangingPunct="1">
              <a:buFontTx/>
              <a:buNone/>
              <a:defRPr/>
            </a:pPr>
            <a:endParaRPr lang="en-GB" sz="2800" dirty="0" smtClean="0"/>
          </a:p>
          <a:p>
            <a:pPr algn="ctr" eaLnBrk="1" hangingPunct="1">
              <a:buFontTx/>
              <a:buNone/>
              <a:defRPr/>
            </a:pPr>
            <a:r>
              <a:rPr lang="en-GB" sz="2600" b="1" dirty="0" smtClean="0"/>
              <a:t>PURPOSE OF THE APPLIED PSYCHOLOGIES</a:t>
            </a:r>
          </a:p>
          <a:p>
            <a:pPr eaLnBrk="1" hangingPunct="1">
              <a:buFontTx/>
              <a:buNone/>
              <a:defRPr/>
            </a:pPr>
            <a:endParaRPr lang="en-GB" sz="2800" dirty="0" smtClean="0"/>
          </a:p>
          <a:p>
            <a:pPr marL="0" indent="0" algn="ctr" eaLnBrk="1" hangingPunct="1">
              <a:buFontTx/>
              <a:buNone/>
              <a:defRPr/>
            </a:pPr>
            <a:r>
              <a:rPr lang="en-GB" sz="2800" i="1" dirty="0" smtClean="0"/>
              <a:t>“to improve the psychological well being of the population through working with individuals, teams, organisations and communities.”</a:t>
            </a:r>
          </a:p>
          <a:p>
            <a:pPr eaLnBrk="1" hangingPunct="1">
              <a:buFontTx/>
              <a:buNone/>
              <a:defRPr/>
            </a:pPr>
            <a:endParaRPr lang="en-GB" sz="2800" dirty="0" smtClean="0"/>
          </a:p>
          <a:p>
            <a:pPr eaLnBrk="1" hangingPunct="1">
              <a:buFontTx/>
              <a:buNone/>
              <a:defRPr/>
            </a:pP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152400"/>
            <a:ext cx="8229600" cy="1143000"/>
          </a:xfrm>
        </p:spPr>
        <p:txBody>
          <a:bodyPr/>
          <a:lstStyle/>
          <a:p>
            <a:r>
              <a:rPr lang="en-US" sz="3200" b="1" smtClean="0"/>
              <a:t>CHALLENGES &amp; WAY FORWARD</a:t>
            </a:r>
            <a:r>
              <a:rPr lang="en-US" sz="2400" b="1" smtClean="0"/>
              <a:t/>
            </a:r>
            <a:br>
              <a:rPr lang="en-US" sz="2400" b="1" smtClean="0"/>
            </a:br>
            <a:r>
              <a:rPr lang="en-US" sz="2400" b="1" smtClean="0"/>
              <a:t/>
            </a:r>
            <a:br>
              <a:rPr lang="en-US" sz="2400" b="1" smtClean="0"/>
            </a:br>
            <a:r>
              <a:rPr lang="en-US" sz="2400" b="1" smtClean="0"/>
              <a:t>LEADERSHIP &amp; MANAGEMENT</a:t>
            </a:r>
          </a:p>
        </p:txBody>
      </p:sp>
      <p:sp>
        <p:nvSpPr>
          <p:cNvPr id="38915" name="Rectangle 3"/>
          <p:cNvSpPr>
            <a:spLocks noGrp="1" noChangeArrowheads="1"/>
          </p:cNvSpPr>
          <p:nvPr>
            <p:ph type="body" idx="1"/>
          </p:nvPr>
        </p:nvSpPr>
        <p:spPr>
          <a:xfrm>
            <a:off x="457200" y="1600200"/>
            <a:ext cx="8229600" cy="4953000"/>
          </a:xfrm>
        </p:spPr>
        <p:txBody>
          <a:bodyPr/>
          <a:lstStyle/>
          <a:p>
            <a:pPr>
              <a:lnSpc>
                <a:spcPct val="90000"/>
              </a:lnSpc>
            </a:pPr>
            <a:r>
              <a:rPr lang="en-US" sz="2000" dirty="0" smtClean="0"/>
              <a:t>Values: ensure psychological perspective. ‘Ways of thinking’ to services</a:t>
            </a:r>
          </a:p>
          <a:p>
            <a:pPr>
              <a:lnSpc>
                <a:spcPct val="90000"/>
              </a:lnSpc>
              <a:buFontTx/>
              <a:buNone/>
            </a:pPr>
            <a:endParaRPr lang="en-US" sz="1200" dirty="0" smtClean="0"/>
          </a:p>
          <a:p>
            <a:pPr>
              <a:lnSpc>
                <a:spcPct val="90000"/>
              </a:lnSpc>
            </a:pPr>
            <a:r>
              <a:rPr lang="en-US" sz="2000" dirty="0" smtClean="0"/>
              <a:t>Encourage psychologist’s into commissioning role</a:t>
            </a:r>
          </a:p>
          <a:p>
            <a:pPr>
              <a:lnSpc>
                <a:spcPct val="90000"/>
              </a:lnSpc>
              <a:buFontTx/>
              <a:buNone/>
            </a:pPr>
            <a:endParaRPr lang="en-US" sz="1200" dirty="0" smtClean="0"/>
          </a:p>
          <a:p>
            <a:pPr>
              <a:lnSpc>
                <a:spcPct val="90000"/>
              </a:lnSpc>
            </a:pPr>
            <a:r>
              <a:rPr lang="en-US" sz="2000" dirty="0" smtClean="0"/>
              <a:t>Take up leadership positions in </a:t>
            </a:r>
            <a:r>
              <a:rPr lang="en-US" sz="2000" dirty="0" err="1" smtClean="0"/>
              <a:t>organisations</a:t>
            </a:r>
            <a:endParaRPr lang="en-US" sz="2000" dirty="0" smtClean="0"/>
          </a:p>
          <a:p>
            <a:pPr lvl="1">
              <a:lnSpc>
                <a:spcPct val="90000"/>
              </a:lnSpc>
            </a:pPr>
            <a:r>
              <a:rPr lang="en-US" sz="1800" dirty="0" smtClean="0"/>
              <a:t>General</a:t>
            </a:r>
          </a:p>
          <a:p>
            <a:pPr lvl="1">
              <a:lnSpc>
                <a:spcPct val="90000"/>
              </a:lnSpc>
            </a:pPr>
            <a:r>
              <a:rPr lang="en-US" sz="1800" dirty="0" smtClean="0"/>
              <a:t>Leading psychological services</a:t>
            </a:r>
          </a:p>
          <a:p>
            <a:pPr lvl="1">
              <a:lnSpc>
                <a:spcPct val="90000"/>
              </a:lnSpc>
              <a:buFontTx/>
              <a:buNone/>
            </a:pPr>
            <a:endParaRPr lang="en-US" sz="1200" dirty="0" smtClean="0"/>
          </a:p>
          <a:p>
            <a:pPr>
              <a:lnSpc>
                <a:spcPct val="90000"/>
              </a:lnSpc>
            </a:pPr>
            <a:r>
              <a:rPr lang="en-US" sz="2000" dirty="0" err="1" smtClean="0"/>
              <a:t>Organisational</a:t>
            </a:r>
            <a:r>
              <a:rPr lang="en-US" sz="2000" dirty="0" smtClean="0"/>
              <a:t> lead for psychological services at most senior levels</a:t>
            </a:r>
          </a:p>
          <a:p>
            <a:pPr>
              <a:lnSpc>
                <a:spcPct val="90000"/>
              </a:lnSpc>
              <a:buFontTx/>
              <a:buNone/>
            </a:pPr>
            <a:endParaRPr lang="en-US" sz="1200" dirty="0" smtClean="0"/>
          </a:p>
          <a:p>
            <a:pPr>
              <a:lnSpc>
                <a:spcPct val="90000"/>
              </a:lnSpc>
            </a:pPr>
            <a:r>
              <a:rPr lang="en-US" sz="2000" dirty="0" smtClean="0"/>
              <a:t>Develop psychologists to be politically aware, align with </a:t>
            </a:r>
            <a:r>
              <a:rPr lang="en-US" sz="2000" dirty="0" err="1" smtClean="0"/>
              <a:t>organisational</a:t>
            </a:r>
            <a:r>
              <a:rPr lang="en-US" sz="2000" dirty="0" smtClean="0"/>
              <a:t> strategic objectives.  Business minded and clear on value</a:t>
            </a:r>
          </a:p>
          <a:p>
            <a:pPr>
              <a:lnSpc>
                <a:spcPct val="90000"/>
              </a:lnSpc>
              <a:buFontTx/>
              <a:buNone/>
            </a:pPr>
            <a:endParaRPr lang="en-US" sz="1200" dirty="0" smtClean="0"/>
          </a:p>
          <a:p>
            <a:pPr>
              <a:lnSpc>
                <a:spcPct val="90000"/>
              </a:lnSpc>
            </a:pPr>
            <a:r>
              <a:rPr lang="en-US" sz="2000" dirty="0" smtClean="0"/>
              <a:t>Develop leadership competencies in NHS Leadership Qualities Framework</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152400" y="228600"/>
            <a:ext cx="8839200" cy="1143000"/>
          </a:xfrm>
        </p:spPr>
        <p:txBody>
          <a:bodyPr/>
          <a:lstStyle/>
          <a:p>
            <a:r>
              <a:rPr lang="en-US" sz="3200" b="1" smtClean="0"/>
              <a:t>CHALLENGES &amp; WAY FORWARD</a:t>
            </a:r>
            <a:r>
              <a:rPr lang="en-US" sz="2400" b="1" smtClean="0"/>
              <a:t/>
            </a:r>
            <a:br>
              <a:rPr lang="en-US" sz="2400" b="1" smtClean="0"/>
            </a:br>
            <a:r>
              <a:rPr lang="en-US" sz="2400" b="1" smtClean="0"/>
              <a:t/>
            </a:r>
            <a:br>
              <a:rPr lang="en-US" sz="2400" b="1" smtClean="0"/>
            </a:br>
            <a:r>
              <a:rPr lang="en-US" sz="2200" b="1" smtClean="0"/>
              <a:t>TEAM WORKING – THE FUTURE OF HEALTHCARE DELIVERY</a:t>
            </a:r>
          </a:p>
        </p:txBody>
      </p:sp>
      <p:sp>
        <p:nvSpPr>
          <p:cNvPr id="39939" name="Rectangle 3"/>
          <p:cNvSpPr>
            <a:spLocks noGrp="1" noChangeArrowheads="1"/>
          </p:cNvSpPr>
          <p:nvPr>
            <p:ph type="body" idx="1"/>
          </p:nvPr>
        </p:nvSpPr>
        <p:spPr>
          <a:xfrm>
            <a:off x="457200" y="1600200"/>
            <a:ext cx="8229600" cy="4953000"/>
          </a:xfrm>
        </p:spPr>
        <p:txBody>
          <a:bodyPr/>
          <a:lstStyle/>
          <a:p>
            <a:r>
              <a:rPr lang="en-US" sz="2000" dirty="0" smtClean="0"/>
              <a:t>Psychologists should be actively involved in the design, operation and evaluation of teams making use of appropriate research evidence – ‘help in creating effective teams’</a:t>
            </a:r>
          </a:p>
          <a:p>
            <a:pPr>
              <a:buFontTx/>
              <a:buNone/>
            </a:pPr>
            <a:endParaRPr lang="en-US" sz="1200" dirty="0" smtClean="0"/>
          </a:p>
          <a:p>
            <a:r>
              <a:rPr lang="en-US" sz="2000" dirty="0" smtClean="0"/>
              <a:t>Psychologists should seek to integrate their work within teams in a way that continues to promote their unique contribution to the care and treatment of service users – ‘don’t stand back, integrate’</a:t>
            </a:r>
          </a:p>
          <a:p>
            <a:pPr>
              <a:buFontTx/>
              <a:buNone/>
            </a:pPr>
            <a:endParaRPr lang="en-US" sz="1200" dirty="0" smtClean="0"/>
          </a:p>
          <a:p>
            <a:r>
              <a:rPr lang="en-US" sz="2000" dirty="0" smtClean="0"/>
              <a:t>Psychologists should seek to develop their role and improve the effectiveness of services through process consultancy at systems level, peer consultation and supervision and leadership – ‘show your value’</a:t>
            </a:r>
          </a:p>
          <a:p>
            <a:pPr>
              <a:buFontTx/>
              <a:buNone/>
            </a:pPr>
            <a:endParaRPr lang="en-US" sz="1200" dirty="0" smtClean="0"/>
          </a:p>
          <a:p>
            <a:r>
              <a:rPr lang="en-US" sz="2000" dirty="0" smtClean="0"/>
              <a:t>Psychologists should promote effective roles for users and </a:t>
            </a:r>
            <a:r>
              <a:rPr lang="en-US" sz="2000" dirty="0" err="1" smtClean="0"/>
              <a:t>carers</a:t>
            </a:r>
            <a:r>
              <a:rPr lang="en-US" sz="2000" dirty="0" smtClean="0"/>
              <a:t> – ‘enhance services’ competence of working with users’</a:t>
            </a:r>
          </a:p>
          <a:p>
            <a:pPr lvl="1">
              <a:buFontTx/>
              <a:buNone/>
            </a:pPr>
            <a:endParaRPr lang="en-US" sz="1200"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152400" y="228600"/>
            <a:ext cx="8839200" cy="1143000"/>
          </a:xfrm>
        </p:spPr>
        <p:txBody>
          <a:bodyPr/>
          <a:lstStyle/>
          <a:p>
            <a:r>
              <a:rPr lang="en-US" sz="3200" b="1" smtClean="0"/>
              <a:t>CHALLENGES &amp; WAY FORWARD</a:t>
            </a:r>
            <a:r>
              <a:rPr lang="en-US" sz="2400" b="1" smtClean="0"/>
              <a:t/>
            </a:r>
            <a:br>
              <a:rPr lang="en-US" sz="2400" b="1" smtClean="0"/>
            </a:br>
            <a:r>
              <a:rPr lang="en-US" sz="2400" b="1" smtClean="0"/>
              <a:t/>
            </a:r>
            <a:br>
              <a:rPr lang="en-US" sz="2400" b="1" smtClean="0"/>
            </a:br>
            <a:r>
              <a:rPr lang="en-US" sz="2200" b="1" smtClean="0"/>
              <a:t>IMPROVING ACCESS TO PSYCHOLOGICAL THERAPIES</a:t>
            </a:r>
          </a:p>
        </p:txBody>
      </p:sp>
      <p:sp>
        <p:nvSpPr>
          <p:cNvPr id="40963" name="Rectangle 3"/>
          <p:cNvSpPr>
            <a:spLocks noGrp="1" noChangeArrowheads="1"/>
          </p:cNvSpPr>
          <p:nvPr>
            <p:ph type="body" idx="1"/>
          </p:nvPr>
        </p:nvSpPr>
        <p:spPr>
          <a:xfrm>
            <a:off x="457200" y="1600200"/>
            <a:ext cx="8229600" cy="4953000"/>
          </a:xfrm>
        </p:spPr>
        <p:txBody>
          <a:bodyPr/>
          <a:lstStyle/>
          <a:p>
            <a:r>
              <a:rPr lang="en-US" sz="2400" dirty="0" smtClean="0"/>
              <a:t>Get involved and contribute at leadership, delivery, training and clinical governance</a:t>
            </a:r>
          </a:p>
          <a:p>
            <a:pPr>
              <a:buFontTx/>
              <a:buNone/>
            </a:pPr>
            <a:endParaRPr lang="en-US" sz="2400" dirty="0" smtClean="0"/>
          </a:p>
          <a:p>
            <a:r>
              <a:rPr lang="en-US" sz="2400" dirty="0" smtClean="0"/>
              <a:t>Contribute to service redesign and a stepped care model and look out for interest of clients at secondary/tertiary levels</a:t>
            </a:r>
          </a:p>
          <a:p>
            <a:endParaRPr lang="en-US" sz="2400" dirty="0" smtClean="0"/>
          </a:p>
          <a:p>
            <a:r>
              <a:rPr lang="en-US" sz="2400" dirty="0" smtClean="0"/>
              <a:t>Contribute to design and analysis of outcome evaluation</a:t>
            </a:r>
          </a:p>
          <a:p>
            <a:pPr>
              <a:buFontTx/>
              <a:buNone/>
            </a:pPr>
            <a:endParaRPr lang="en-US" sz="2400" dirty="0" smtClean="0"/>
          </a:p>
          <a:p>
            <a:r>
              <a:rPr lang="en-US" sz="2400" dirty="0" smtClean="0"/>
              <a:t>Contribute to assessment of population needs</a:t>
            </a:r>
          </a:p>
          <a:p>
            <a:pPr lvl="1">
              <a:buFontTx/>
              <a:buNone/>
            </a:pPr>
            <a:endParaRPr lang="en-US" sz="2400"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52400" y="228600"/>
            <a:ext cx="8839200" cy="1143000"/>
          </a:xfrm>
        </p:spPr>
        <p:txBody>
          <a:bodyPr/>
          <a:lstStyle/>
          <a:p>
            <a:r>
              <a:rPr lang="en-US" sz="3200" b="1" smtClean="0"/>
              <a:t>CHALLENGES &amp; WAY FORWARD</a:t>
            </a:r>
            <a:r>
              <a:rPr lang="en-US" sz="2400" b="1" smtClean="0"/>
              <a:t/>
            </a:r>
            <a:br>
              <a:rPr lang="en-US" sz="2400" b="1" smtClean="0"/>
            </a:br>
            <a:r>
              <a:rPr lang="en-US" sz="2400" b="1" smtClean="0"/>
              <a:t/>
            </a:r>
            <a:br>
              <a:rPr lang="en-US" sz="2400" b="1" smtClean="0"/>
            </a:br>
            <a:r>
              <a:rPr lang="en-US" sz="2200" b="1" smtClean="0"/>
              <a:t>NEW ROLES</a:t>
            </a:r>
          </a:p>
        </p:txBody>
      </p:sp>
      <p:sp>
        <p:nvSpPr>
          <p:cNvPr id="41987" name="Rectangle 3"/>
          <p:cNvSpPr>
            <a:spLocks noGrp="1" noChangeArrowheads="1"/>
          </p:cNvSpPr>
          <p:nvPr>
            <p:ph type="body" idx="1"/>
          </p:nvPr>
        </p:nvSpPr>
        <p:spPr>
          <a:xfrm>
            <a:off x="457200" y="1600200"/>
            <a:ext cx="8229600" cy="4953000"/>
          </a:xfrm>
        </p:spPr>
        <p:txBody>
          <a:bodyPr/>
          <a:lstStyle/>
          <a:p>
            <a:pPr>
              <a:lnSpc>
                <a:spcPct val="90000"/>
              </a:lnSpc>
            </a:pPr>
            <a:r>
              <a:rPr lang="en-US" sz="2400" smtClean="0"/>
              <a:t>Develop prequalification career framework</a:t>
            </a:r>
          </a:p>
          <a:p>
            <a:pPr lvl="1">
              <a:lnSpc>
                <a:spcPct val="90000"/>
              </a:lnSpc>
            </a:pPr>
            <a:r>
              <a:rPr lang="en-US" sz="2000" smtClean="0"/>
              <a:t>Expand base of career pyramid</a:t>
            </a:r>
          </a:p>
          <a:p>
            <a:pPr lvl="1">
              <a:lnSpc>
                <a:spcPct val="90000"/>
              </a:lnSpc>
            </a:pPr>
            <a:r>
              <a:rPr lang="en-US" sz="2000" smtClean="0"/>
              <a:t>Psychology Assistant/Senior Assistant/Associate</a:t>
            </a:r>
          </a:p>
          <a:p>
            <a:pPr lvl="1">
              <a:lnSpc>
                <a:spcPct val="90000"/>
              </a:lnSpc>
            </a:pPr>
            <a:r>
              <a:rPr lang="en-US" sz="2000" smtClean="0"/>
              <a:t>Could work with variety of client groups and types of therapeutic input (may have different names)</a:t>
            </a:r>
          </a:p>
          <a:p>
            <a:pPr lvl="1">
              <a:lnSpc>
                <a:spcPct val="90000"/>
              </a:lnSpc>
            </a:pPr>
            <a:r>
              <a:rPr lang="en-US" sz="2000" smtClean="0"/>
              <a:t>Education framework (Postgraduate Certificate, Diploma &amp; Masters)</a:t>
            </a:r>
          </a:p>
          <a:p>
            <a:pPr>
              <a:lnSpc>
                <a:spcPct val="90000"/>
              </a:lnSpc>
              <a:buFontTx/>
              <a:buNone/>
            </a:pPr>
            <a:endParaRPr lang="en-US" sz="2400" smtClean="0"/>
          </a:p>
          <a:p>
            <a:pPr>
              <a:lnSpc>
                <a:spcPct val="90000"/>
              </a:lnSpc>
            </a:pPr>
            <a:r>
              <a:rPr lang="en-US" sz="2400" smtClean="0"/>
              <a:t>Don’t react to developments as threats but opportunities</a:t>
            </a:r>
          </a:p>
          <a:p>
            <a:pPr>
              <a:lnSpc>
                <a:spcPct val="90000"/>
              </a:lnSpc>
            </a:pPr>
            <a:endParaRPr lang="en-US" sz="2400" smtClean="0"/>
          </a:p>
          <a:p>
            <a:pPr>
              <a:lnSpc>
                <a:spcPct val="90000"/>
              </a:lnSpc>
            </a:pPr>
            <a:r>
              <a:rPr lang="en-US" sz="2400" smtClean="0"/>
              <a:t>Keep in mind the aim of making services more psychologically informed and increasing access to psychological services and therapy</a:t>
            </a:r>
          </a:p>
          <a:p>
            <a:pPr>
              <a:lnSpc>
                <a:spcPct val="90000"/>
              </a:lnSpc>
              <a:buFontTx/>
              <a:buNone/>
            </a:pPr>
            <a:endParaRPr lang="en-US" sz="28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p:nvPr>
        </p:nvSpPr>
        <p:spPr>
          <a:xfrm>
            <a:off x="533400" y="0"/>
            <a:ext cx="8229600" cy="1143000"/>
          </a:xfrm>
        </p:spPr>
        <p:txBody>
          <a:bodyPr/>
          <a:lstStyle/>
          <a:p>
            <a:pPr eaLnBrk="1" hangingPunct="1"/>
            <a:r>
              <a:rPr lang="en-US" sz="3200" b="1" smtClean="0"/>
              <a:t>BIRTH OF DISCIPLINE OF PSYCHOLOGY</a:t>
            </a:r>
          </a:p>
        </p:txBody>
      </p:sp>
      <p:sp>
        <p:nvSpPr>
          <p:cNvPr id="15362" name="Rectangle 3"/>
          <p:cNvSpPr>
            <a:spLocks noGrp="1" noChangeArrowheads="1"/>
          </p:cNvSpPr>
          <p:nvPr>
            <p:ph type="body" idx="1"/>
          </p:nvPr>
        </p:nvSpPr>
        <p:spPr>
          <a:xfrm>
            <a:off x="457200" y="1219200"/>
            <a:ext cx="8229600" cy="4906963"/>
          </a:xfrm>
        </p:spPr>
        <p:txBody>
          <a:bodyPr/>
          <a:lstStyle/>
          <a:p>
            <a:pPr eaLnBrk="1" hangingPunct="1"/>
            <a:r>
              <a:rPr lang="en-US" sz="2400" dirty="0" smtClean="0"/>
              <a:t>Psychology emerged as a discipline from philosophy</a:t>
            </a:r>
          </a:p>
          <a:p>
            <a:pPr lvl="1" eaLnBrk="1" hangingPunct="1"/>
            <a:r>
              <a:rPr lang="en-US" sz="2400" dirty="0" smtClean="0"/>
              <a:t>Pioneering work – William James</a:t>
            </a:r>
          </a:p>
          <a:p>
            <a:pPr lvl="1" eaLnBrk="1" hangingPunct="1">
              <a:buNone/>
            </a:pPr>
            <a:endParaRPr lang="en-US" sz="2000" dirty="0" smtClean="0"/>
          </a:p>
          <a:p>
            <a:pPr eaLnBrk="1" hangingPunct="1"/>
            <a:r>
              <a:rPr lang="en-US" sz="2400" dirty="0" smtClean="0"/>
              <a:t>The Psychological Society founded in 1901</a:t>
            </a:r>
          </a:p>
          <a:p>
            <a:pPr lvl="1" eaLnBrk="1" hangingPunct="1"/>
            <a:r>
              <a:rPr lang="en-US" sz="2400" dirty="0" smtClean="0"/>
              <a:t>Inaugural meeting of ten</a:t>
            </a:r>
          </a:p>
          <a:p>
            <a:pPr lvl="1" eaLnBrk="1" hangingPunct="1"/>
            <a:r>
              <a:rPr lang="en-US" sz="2400" dirty="0" smtClean="0"/>
              <a:t>Sully Grote, Professor of Mind and Logic</a:t>
            </a:r>
          </a:p>
          <a:p>
            <a:pPr lvl="1" eaLnBrk="1" hangingPunct="1"/>
            <a:r>
              <a:rPr lang="en-US" sz="2400" dirty="0" smtClean="0"/>
              <a:t>Four meetings a year on a Saturday – business, research paper and a meal</a:t>
            </a:r>
          </a:p>
          <a:p>
            <a:pPr lvl="1" eaLnBrk="1" hangingPunct="1"/>
            <a:r>
              <a:rPr lang="en-US" sz="2400" dirty="0" smtClean="0"/>
              <a:t>Mix of medics, philosophers, mathematicians and other academics</a:t>
            </a:r>
          </a:p>
          <a:p>
            <a:pPr lvl="1" eaLnBrk="1" hangingPunct="1"/>
            <a:r>
              <a:rPr lang="en-US" sz="2400" dirty="0" smtClean="0"/>
              <a:t>Ward &amp; Rivers started British Journal of Psychology 1904</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52400" y="228600"/>
            <a:ext cx="8839200" cy="1143000"/>
          </a:xfrm>
        </p:spPr>
        <p:txBody>
          <a:bodyPr/>
          <a:lstStyle/>
          <a:p>
            <a:r>
              <a:rPr lang="en-US" sz="3200" b="1" smtClean="0"/>
              <a:t>CHALLENGES &amp; WAY FORWARD</a:t>
            </a:r>
            <a:r>
              <a:rPr lang="en-US" sz="2400" b="1" smtClean="0"/>
              <a:t/>
            </a:r>
            <a:br>
              <a:rPr lang="en-US" sz="2400" b="1" smtClean="0"/>
            </a:br>
            <a:r>
              <a:rPr lang="en-US" sz="2400" b="1" smtClean="0"/>
              <a:t/>
            </a:r>
            <a:br>
              <a:rPr lang="en-US" sz="2400" b="1" smtClean="0"/>
            </a:br>
            <a:r>
              <a:rPr lang="en-US" sz="2200" b="1" smtClean="0"/>
              <a:t>TRAINING MODELS</a:t>
            </a:r>
          </a:p>
        </p:txBody>
      </p:sp>
      <p:sp>
        <p:nvSpPr>
          <p:cNvPr id="43011" name="Rectangle 3"/>
          <p:cNvSpPr>
            <a:spLocks noGrp="1" noChangeArrowheads="1"/>
          </p:cNvSpPr>
          <p:nvPr>
            <p:ph type="body" idx="1"/>
          </p:nvPr>
        </p:nvSpPr>
        <p:spPr>
          <a:xfrm>
            <a:off x="457200" y="1600200"/>
            <a:ext cx="8229600" cy="4953000"/>
          </a:xfrm>
        </p:spPr>
        <p:txBody>
          <a:bodyPr/>
          <a:lstStyle/>
          <a:p>
            <a:pPr>
              <a:lnSpc>
                <a:spcPct val="90000"/>
              </a:lnSpc>
            </a:pPr>
            <a:r>
              <a:rPr lang="en-US" sz="2000" dirty="0" smtClean="0"/>
              <a:t>The established three-year doctoral training model is robust and has a proven track record: alternatives should not be a substitute for doctoral training. ‘Support other divisions to Doctorates’.</a:t>
            </a:r>
          </a:p>
          <a:p>
            <a:pPr>
              <a:lnSpc>
                <a:spcPct val="90000"/>
              </a:lnSpc>
              <a:buFontTx/>
              <a:buNone/>
            </a:pPr>
            <a:endParaRPr lang="en-US" sz="2000" dirty="0" smtClean="0"/>
          </a:p>
          <a:p>
            <a:pPr>
              <a:lnSpc>
                <a:spcPct val="90000"/>
              </a:lnSpc>
            </a:pPr>
            <a:r>
              <a:rPr lang="en-US" sz="2000" dirty="0" smtClean="0"/>
              <a:t>Existing applied psychology training courses should develop training of assistant and associate psychologists, relevant to their roles, but which provide a coherent training progression from undergraduate to doctoral level.  ‘Embrace training implications of service change’.</a:t>
            </a:r>
          </a:p>
          <a:p>
            <a:pPr>
              <a:lnSpc>
                <a:spcPct val="90000"/>
              </a:lnSpc>
            </a:pPr>
            <a:endParaRPr lang="en-US" sz="2000" dirty="0" smtClean="0"/>
          </a:p>
          <a:p>
            <a:pPr>
              <a:lnSpc>
                <a:spcPct val="90000"/>
              </a:lnSpc>
            </a:pPr>
            <a:r>
              <a:rPr lang="en-US" sz="2000" dirty="0" smtClean="0"/>
              <a:t>Existing applied psychology training courses should explore shared, common modules with other applied psychology training courses within their host institution. ‘Face </a:t>
            </a:r>
            <a:r>
              <a:rPr lang="en-US" sz="2000" dirty="0" err="1" smtClean="0"/>
              <a:t>modularisation</a:t>
            </a:r>
            <a:r>
              <a:rPr lang="en-US" sz="2000" dirty="0" smtClean="0"/>
              <a:t>’.</a:t>
            </a:r>
          </a:p>
          <a:p>
            <a:pPr>
              <a:lnSpc>
                <a:spcPct val="90000"/>
              </a:lnSpc>
              <a:buFontTx/>
              <a:buNone/>
            </a:pPr>
            <a:endParaRPr lang="en-US" sz="2000" dirty="0" smtClean="0"/>
          </a:p>
          <a:p>
            <a:pPr>
              <a:lnSpc>
                <a:spcPct val="90000"/>
              </a:lnSpc>
            </a:pPr>
            <a:r>
              <a:rPr lang="en-US" sz="2000" dirty="0" smtClean="0"/>
              <a:t>‘Make undergraduate </a:t>
            </a:r>
            <a:r>
              <a:rPr lang="en-US" sz="2000" dirty="0" err="1" smtClean="0"/>
              <a:t>programmes</a:t>
            </a:r>
            <a:r>
              <a:rPr lang="en-US" sz="2000" dirty="0" smtClean="0"/>
              <a:t> more relevant to applied psychology’ – be proud of the success of </a:t>
            </a:r>
            <a:r>
              <a:rPr lang="en-US" sz="2000" dirty="0" err="1" smtClean="0"/>
              <a:t>A’Level</a:t>
            </a:r>
            <a:r>
              <a:rPr lang="en-US" sz="2000" dirty="0" smtClean="0"/>
              <a:t> psychology</a:t>
            </a:r>
          </a:p>
          <a:p>
            <a:pPr>
              <a:lnSpc>
                <a:spcPct val="90000"/>
              </a:lnSpc>
              <a:buFontTx/>
              <a:buNone/>
            </a:pPr>
            <a:endParaRPr lang="en-US" sz="2400"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152400" y="228600"/>
            <a:ext cx="8839200" cy="1143000"/>
          </a:xfrm>
        </p:spPr>
        <p:txBody>
          <a:bodyPr/>
          <a:lstStyle/>
          <a:p>
            <a:r>
              <a:rPr lang="en-US" sz="3200" b="1" smtClean="0"/>
              <a:t>CHALLENGES &amp; WAY FORWARD</a:t>
            </a:r>
            <a:r>
              <a:rPr lang="en-US" sz="2400" b="1" smtClean="0"/>
              <a:t/>
            </a:r>
            <a:br>
              <a:rPr lang="en-US" sz="2400" b="1" smtClean="0"/>
            </a:br>
            <a:r>
              <a:rPr lang="en-US" sz="2400" b="1" smtClean="0"/>
              <a:t/>
            </a:r>
            <a:br>
              <a:rPr lang="en-US" sz="2400" b="1" smtClean="0"/>
            </a:br>
            <a:r>
              <a:rPr lang="en-US" sz="2800" b="1" smtClean="0"/>
              <a:t>APPLIED PSYCHOLOGY</a:t>
            </a:r>
          </a:p>
        </p:txBody>
      </p:sp>
      <p:sp>
        <p:nvSpPr>
          <p:cNvPr id="45059" name="Rectangle 3"/>
          <p:cNvSpPr>
            <a:spLocks noGrp="1" noChangeArrowheads="1"/>
          </p:cNvSpPr>
          <p:nvPr>
            <p:ph type="body" idx="1"/>
          </p:nvPr>
        </p:nvSpPr>
        <p:spPr>
          <a:xfrm>
            <a:off x="457200" y="1828800"/>
            <a:ext cx="8686800" cy="4114800"/>
          </a:xfrm>
        </p:spPr>
        <p:txBody>
          <a:bodyPr/>
          <a:lstStyle/>
          <a:p>
            <a:r>
              <a:rPr lang="en-US" sz="2000" dirty="0" smtClean="0"/>
              <a:t>Economic downturn – ‘cold wind of debt’ – staying still will feel like cuts</a:t>
            </a:r>
          </a:p>
          <a:p>
            <a:endParaRPr lang="en-US" sz="1200" dirty="0" smtClean="0"/>
          </a:p>
          <a:p>
            <a:r>
              <a:rPr lang="en-US" sz="2000" dirty="0" smtClean="0"/>
              <a:t>Improving psychological services to children and quality/support for parenting</a:t>
            </a:r>
          </a:p>
          <a:p>
            <a:endParaRPr lang="en-US" sz="1200" dirty="0" smtClean="0"/>
          </a:p>
          <a:p>
            <a:r>
              <a:rPr lang="en-US" sz="2000" dirty="0" smtClean="0"/>
              <a:t>Mental health and learning disability in criminal justice system – Bradley Report</a:t>
            </a:r>
          </a:p>
          <a:p>
            <a:pPr>
              <a:buNone/>
            </a:pPr>
            <a:endParaRPr lang="en-US" sz="1200" dirty="0" smtClean="0"/>
          </a:p>
          <a:p>
            <a:r>
              <a:rPr lang="en-US" sz="2000" dirty="0" smtClean="0"/>
              <a:t>Get more engaged at Governmental Departmental level including workforce planning</a:t>
            </a:r>
          </a:p>
          <a:p>
            <a:pPr>
              <a:buFontTx/>
              <a:buNone/>
            </a:pPr>
            <a:endParaRPr lang="en-US" sz="1200" dirty="0" smtClean="0"/>
          </a:p>
          <a:p>
            <a:r>
              <a:rPr lang="en-US" sz="2000" dirty="0" smtClean="0"/>
              <a:t>Get on and influence Health Professions Council</a:t>
            </a:r>
          </a:p>
          <a:p>
            <a:endParaRPr lang="en-US" sz="1200" dirty="0" smtClean="0"/>
          </a:p>
          <a:p>
            <a:r>
              <a:rPr lang="en-US" sz="2000" dirty="0" smtClean="0"/>
              <a:t>Create College of Applied Psychology – virtual </a:t>
            </a:r>
            <a:r>
              <a:rPr lang="en-US" sz="2000" dirty="0" err="1" smtClean="0"/>
              <a:t>organisation</a:t>
            </a:r>
            <a:r>
              <a:rPr lang="en-US" sz="2000" dirty="0" smtClean="0"/>
              <a:t> inside BPS</a:t>
            </a:r>
          </a:p>
          <a:p>
            <a:pPr>
              <a:buFontTx/>
              <a:buNone/>
            </a:pPr>
            <a:endParaRPr lang="en-US" sz="2800" dirty="0" smtClean="0"/>
          </a:p>
          <a:p>
            <a:pPr>
              <a:buFontTx/>
              <a:buNone/>
            </a:pPr>
            <a:endParaRPr lang="en-US" sz="2800"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152400" y="381000"/>
            <a:ext cx="8839200" cy="685800"/>
          </a:xfrm>
        </p:spPr>
        <p:txBody>
          <a:bodyPr/>
          <a:lstStyle/>
          <a:p>
            <a:r>
              <a:rPr lang="en-US" sz="4000" b="1" smtClean="0"/>
              <a:t/>
            </a:r>
            <a:br>
              <a:rPr lang="en-US" sz="4000" b="1" smtClean="0"/>
            </a:br>
            <a:r>
              <a:rPr lang="en-US" sz="4000" b="1" smtClean="0"/>
              <a:t>CONCLUSION</a:t>
            </a:r>
            <a:br>
              <a:rPr lang="en-US" sz="4000" b="1" smtClean="0"/>
            </a:br>
            <a:endParaRPr lang="en-US" sz="4000" b="1" smtClean="0"/>
          </a:p>
        </p:txBody>
      </p:sp>
      <p:sp>
        <p:nvSpPr>
          <p:cNvPr id="46083" name="Rectangle 3"/>
          <p:cNvSpPr>
            <a:spLocks noGrp="1" noChangeArrowheads="1"/>
          </p:cNvSpPr>
          <p:nvPr>
            <p:ph type="body" idx="1"/>
          </p:nvPr>
        </p:nvSpPr>
        <p:spPr>
          <a:xfrm>
            <a:off x="457200" y="1828800"/>
            <a:ext cx="8229600" cy="4114800"/>
          </a:xfrm>
        </p:spPr>
        <p:txBody>
          <a:bodyPr/>
          <a:lstStyle/>
          <a:p>
            <a:r>
              <a:rPr lang="en-US" dirty="0" smtClean="0"/>
              <a:t>All applied psychologists to </a:t>
            </a:r>
            <a:r>
              <a:rPr lang="en-US" dirty="0" err="1" smtClean="0"/>
              <a:t>recognise</a:t>
            </a:r>
            <a:r>
              <a:rPr lang="en-US" dirty="0" smtClean="0"/>
              <a:t> their ambassadorial role and need to be constructive and innovative on behalf of clients and services </a:t>
            </a:r>
          </a:p>
          <a:p>
            <a:r>
              <a:rPr lang="en-US" dirty="0" smtClean="0"/>
              <a:t>That’s what has worked till now</a:t>
            </a:r>
          </a:p>
          <a:p>
            <a:pPr>
              <a:buFontTx/>
              <a:buNone/>
            </a:pPr>
            <a:endParaRPr lang="en-US" dirty="0" smtClean="0"/>
          </a:p>
          <a:p>
            <a:pPr>
              <a:buFontTx/>
              <a:buNone/>
            </a:pPr>
            <a:endParaRPr lang="en-GB" sz="2800" dirty="0" smtClean="0"/>
          </a:p>
          <a:p>
            <a:pPr>
              <a:buFontTx/>
              <a:buNone/>
            </a:pPr>
            <a:endParaRPr lang="en-US" sz="28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3"/>
          <p:cNvSpPr>
            <a:spLocks noGrp="1" noChangeArrowheads="1"/>
          </p:cNvSpPr>
          <p:nvPr>
            <p:ph type="body" idx="1"/>
          </p:nvPr>
        </p:nvSpPr>
        <p:spPr>
          <a:xfrm>
            <a:off x="152400" y="381000"/>
            <a:ext cx="8686800" cy="5029200"/>
          </a:xfrm>
        </p:spPr>
        <p:txBody>
          <a:bodyPr/>
          <a:lstStyle/>
          <a:p>
            <a:pPr eaLnBrk="1" hangingPunct="1">
              <a:buNone/>
            </a:pPr>
            <a:r>
              <a:rPr lang="en-US" sz="2800" i="1" dirty="0" smtClean="0"/>
              <a:t>British Journal of Psychology, 1904, vol.1, part 1 p.1.</a:t>
            </a:r>
            <a:endParaRPr lang="en-US" sz="2600" dirty="0" smtClean="0"/>
          </a:p>
          <a:p>
            <a:pPr algn="ctr" eaLnBrk="1" hangingPunct="1">
              <a:buFontTx/>
              <a:buNone/>
            </a:pPr>
            <a:endParaRPr lang="en-US" sz="2600" dirty="0" smtClean="0"/>
          </a:p>
          <a:p>
            <a:pPr algn="ctr" eaLnBrk="1" hangingPunct="1">
              <a:buFontTx/>
              <a:buNone/>
            </a:pPr>
            <a:r>
              <a:rPr lang="en-US" sz="2600" dirty="0" smtClean="0"/>
              <a:t>“Psychology, which till recently was known among us chiefly as mental philosophy and was widely concerned with problems of a more or less speculative and transcendental character, has now at length achieved the position of a positive science; one of special interest to the philosopher no doubt, but still independent of his control, possessing its own methods, its own specific problems and a distinct standpoint altogether its own.  ‘Ideas’ in the philosophical sense do not fall within its scope; its inquiries are restricted entirely to facts.”</a:t>
            </a:r>
          </a:p>
          <a:p>
            <a:pPr eaLnBrk="1" hangingPunct="1">
              <a:buFontTx/>
              <a:buNone/>
            </a:pPr>
            <a:endParaRPr lang="en-US" sz="26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body" idx="1"/>
          </p:nvPr>
        </p:nvSpPr>
        <p:spPr>
          <a:xfrm>
            <a:off x="457200" y="152400"/>
            <a:ext cx="8229600" cy="6248400"/>
          </a:xfrm>
        </p:spPr>
        <p:txBody>
          <a:bodyPr/>
          <a:lstStyle/>
          <a:p>
            <a:pPr eaLnBrk="1" hangingPunct="1">
              <a:lnSpc>
                <a:spcPct val="90000"/>
              </a:lnSpc>
            </a:pPr>
            <a:r>
              <a:rPr lang="en-US" sz="2600" b="1" smtClean="0"/>
              <a:t>British Psychological Society 1906</a:t>
            </a:r>
          </a:p>
          <a:p>
            <a:pPr lvl="1" eaLnBrk="1" hangingPunct="1">
              <a:lnSpc>
                <a:spcPct val="90000"/>
              </a:lnSpc>
            </a:pPr>
            <a:r>
              <a:rPr lang="en-US" sz="2400" smtClean="0"/>
              <a:t>1906 – 13 members</a:t>
            </a:r>
          </a:p>
          <a:p>
            <a:pPr lvl="1" eaLnBrk="1" hangingPunct="1">
              <a:lnSpc>
                <a:spcPct val="90000"/>
              </a:lnSpc>
            </a:pPr>
            <a:r>
              <a:rPr lang="en-US" sz="2400" smtClean="0"/>
              <a:t>1908 – 54 members</a:t>
            </a:r>
          </a:p>
          <a:p>
            <a:pPr lvl="1" eaLnBrk="1" hangingPunct="1">
              <a:lnSpc>
                <a:spcPct val="90000"/>
              </a:lnSpc>
            </a:pPr>
            <a:r>
              <a:rPr lang="en-US" sz="2400" smtClean="0"/>
              <a:t>1914 – Adopts BJP as official journal</a:t>
            </a:r>
          </a:p>
          <a:p>
            <a:pPr lvl="1" eaLnBrk="1" hangingPunct="1">
              <a:lnSpc>
                <a:spcPct val="90000"/>
              </a:lnSpc>
            </a:pPr>
            <a:r>
              <a:rPr lang="en-US" sz="2400" smtClean="0"/>
              <a:t>1918 – 100 members</a:t>
            </a:r>
          </a:p>
          <a:p>
            <a:pPr lvl="1" eaLnBrk="1" hangingPunct="1">
              <a:lnSpc>
                <a:spcPct val="90000"/>
              </a:lnSpc>
              <a:buFontTx/>
              <a:buNone/>
            </a:pPr>
            <a:endParaRPr lang="en-US" sz="2400" smtClean="0"/>
          </a:p>
          <a:p>
            <a:pPr eaLnBrk="1" hangingPunct="1">
              <a:lnSpc>
                <a:spcPct val="90000"/>
              </a:lnSpc>
            </a:pPr>
            <a:r>
              <a:rPr lang="en-US" sz="2800" b="1" smtClean="0"/>
              <a:t>Pre World War II – three strands</a:t>
            </a:r>
          </a:p>
          <a:p>
            <a:pPr lvl="1" eaLnBrk="1" hangingPunct="1">
              <a:lnSpc>
                <a:spcPct val="90000"/>
              </a:lnSpc>
            </a:pPr>
            <a:r>
              <a:rPr lang="en-US" sz="2400" smtClean="0"/>
              <a:t>Educational Section formed 1919</a:t>
            </a:r>
          </a:p>
          <a:p>
            <a:pPr lvl="1" eaLnBrk="1" hangingPunct="1">
              <a:lnSpc>
                <a:spcPct val="90000"/>
              </a:lnSpc>
            </a:pPr>
            <a:r>
              <a:rPr lang="en-US" sz="2400" smtClean="0"/>
              <a:t>Industrial – 1913/14 – Psychology industrial efficiency</a:t>
            </a:r>
          </a:p>
          <a:p>
            <a:pPr lvl="1" eaLnBrk="1" hangingPunct="1">
              <a:lnSpc>
                <a:spcPct val="90000"/>
              </a:lnSpc>
              <a:buFontTx/>
              <a:buNone/>
            </a:pPr>
            <a:endParaRPr lang="en-US" sz="2400" smtClean="0"/>
          </a:p>
          <a:p>
            <a:pPr eaLnBrk="1" hangingPunct="1">
              <a:lnSpc>
                <a:spcPct val="90000"/>
              </a:lnSpc>
            </a:pPr>
            <a:r>
              <a:rPr lang="en-US" sz="2800" b="1" smtClean="0"/>
              <a:t>Mental Health – wars provided impetus</a:t>
            </a:r>
          </a:p>
          <a:p>
            <a:pPr lvl="1" eaLnBrk="1" hangingPunct="1">
              <a:lnSpc>
                <a:spcPct val="90000"/>
              </a:lnSpc>
            </a:pPr>
            <a:r>
              <a:rPr lang="en-US" sz="2400" smtClean="0"/>
              <a:t>GPs</a:t>
            </a:r>
          </a:p>
          <a:p>
            <a:pPr lvl="1" eaLnBrk="1" hangingPunct="1">
              <a:lnSpc>
                <a:spcPct val="90000"/>
              </a:lnSpc>
            </a:pPr>
            <a:r>
              <a:rPr lang="en-US" sz="2400" smtClean="0"/>
              <a:t>Hospitals</a:t>
            </a:r>
          </a:p>
          <a:p>
            <a:pPr lvl="1" eaLnBrk="1" hangingPunct="1">
              <a:lnSpc>
                <a:spcPct val="90000"/>
              </a:lnSpc>
            </a:pPr>
            <a:r>
              <a:rPr lang="en-US" sz="2400" smtClean="0"/>
              <a:t>1920s establishment of Maudsley and Tavistock Institute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3"/>
          <p:cNvSpPr>
            <a:spLocks noGrp="1" noChangeArrowheads="1"/>
          </p:cNvSpPr>
          <p:nvPr>
            <p:ph type="body" idx="1"/>
          </p:nvPr>
        </p:nvSpPr>
        <p:spPr>
          <a:xfrm>
            <a:off x="228600" y="457200"/>
            <a:ext cx="8686800" cy="5668963"/>
          </a:xfrm>
        </p:spPr>
        <p:txBody>
          <a:bodyPr/>
          <a:lstStyle/>
          <a:p>
            <a:pPr eaLnBrk="1" hangingPunct="1"/>
            <a:r>
              <a:rPr lang="en-US" sz="2600" b="1" dirty="0" smtClean="0"/>
              <a:t>Second World War – influence</a:t>
            </a:r>
          </a:p>
          <a:p>
            <a:pPr lvl="1" eaLnBrk="1" hangingPunct="1"/>
            <a:r>
              <a:rPr lang="en-US" sz="2400" dirty="0" smtClean="0"/>
              <a:t>Selection assessment (personality &amp; intelligence)</a:t>
            </a:r>
          </a:p>
          <a:p>
            <a:pPr lvl="1" eaLnBrk="1" hangingPunct="1"/>
            <a:r>
              <a:rPr lang="en-US" sz="2400" dirty="0" smtClean="0"/>
              <a:t>Assessment of psychological problems and impact of brain injury (scientific perspective)</a:t>
            </a:r>
          </a:p>
          <a:p>
            <a:pPr lvl="1" eaLnBrk="1" hangingPunct="1"/>
            <a:r>
              <a:rPr lang="en-US" sz="2400" dirty="0" err="1" smtClean="0"/>
              <a:t>Eysenck</a:t>
            </a:r>
            <a:r>
              <a:rPr lang="en-US" sz="2400" dirty="0" smtClean="0"/>
              <a:t> At Mill Hill Emergency Hospital</a:t>
            </a:r>
          </a:p>
          <a:p>
            <a:pPr lvl="1" eaLnBrk="1" hangingPunct="1"/>
            <a:r>
              <a:rPr lang="en-US" sz="2400" dirty="0" smtClean="0"/>
              <a:t>Slater at Sutton Emergency Hospital</a:t>
            </a:r>
          </a:p>
          <a:p>
            <a:pPr lvl="1" eaLnBrk="1" hangingPunct="1"/>
            <a:r>
              <a:rPr lang="en-US" sz="2400" dirty="0" smtClean="0"/>
              <a:t>Zangwill Edinburgh Brain Injury Unit</a:t>
            </a:r>
          </a:p>
          <a:p>
            <a:pPr lvl="1" eaLnBrk="1" hangingPunct="1"/>
            <a:r>
              <a:rPr lang="en-US" sz="2400" dirty="0" smtClean="0"/>
              <a:t> Asylum employment of Raven &amp; </a:t>
            </a:r>
            <a:r>
              <a:rPr lang="en-US" sz="2400" dirty="0" err="1" smtClean="0"/>
              <a:t>Penmole</a:t>
            </a:r>
            <a:r>
              <a:rPr lang="en-US" sz="2400" dirty="0" smtClean="0"/>
              <a:t> at Royal Eastern Colchester before Raven’s move to Royal Crichton in Scotland</a:t>
            </a:r>
          </a:p>
          <a:p>
            <a:pPr lvl="1" eaLnBrk="1" hangingPunct="1">
              <a:buFontTx/>
              <a:buNone/>
            </a:pPr>
            <a:endParaRPr lang="en-US" sz="2400" dirty="0" smtClean="0"/>
          </a:p>
          <a:p>
            <a:pPr eaLnBrk="1" hangingPunct="1"/>
            <a:r>
              <a:rPr lang="en-US" sz="2600" b="1" dirty="0" smtClean="0"/>
              <a:t>From these beginnings clinical psychology sprang</a:t>
            </a:r>
          </a:p>
          <a:p>
            <a:pPr lvl="1" eaLnBrk="1" hangingPunct="1"/>
            <a:endParaRPr lang="en-US" sz="2600" b="1"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p:txBody>
          <a:bodyPr/>
          <a:lstStyle/>
          <a:p>
            <a:pPr eaLnBrk="1" hangingPunct="1"/>
            <a:r>
              <a:rPr lang="en-US" sz="3200" b="1" smtClean="0"/>
              <a:t>A DIVERSION OF SUBSTANCE: THE NHS</a:t>
            </a:r>
          </a:p>
        </p:txBody>
      </p:sp>
      <p:sp>
        <p:nvSpPr>
          <p:cNvPr id="19458" name="Rectangle 3"/>
          <p:cNvSpPr>
            <a:spLocks noGrp="1" noChangeArrowheads="1"/>
          </p:cNvSpPr>
          <p:nvPr>
            <p:ph type="body" idx="1"/>
          </p:nvPr>
        </p:nvSpPr>
        <p:spPr>
          <a:xfrm>
            <a:off x="152400" y="1600200"/>
            <a:ext cx="8763000" cy="1219200"/>
          </a:xfrm>
        </p:spPr>
        <p:txBody>
          <a:bodyPr/>
          <a:lstStyle/>
          <a:p>
            <a:pPr marL="0" indent="0" eaLnBrk="1" hangingPunct="1">
              <a:lnSpc>
                <a:spcPct val="80000"/>
              </a:lnSpc>
            </a:pPr>
            <a:r>
              <a:rPr lang="en-US" sz="2300" b="1" smtClean="0"/>
              <a:t>  Post War Reconstruction – the Beveridge Report</a:t>
            </a:r>
          </a:p>
          <a:p>
            <a:pPr marL="0" indent="0" algn="ctr" eaLnBrk="1" hangingPunct="1">
              <a:lnSpc>
                <a:spcPct val="80000"/>
              </a:lnSpc>
              <a:buFontTx/>
              <a:buNone/>
            </a:pPr>
            <a:endParaRPr lang="en-US" sz="1800" smtClean="0"/>
          </a:p>
          <a:p>
            <a:pPr marL="0" indent="0" algn="ctr" eaLnBrk="1" hangingPunct="1">
              <a:lnSpc>
                <a:spcPct val="80000"/>
              </a:lnSpc>
              <a:buFontTx/>
              <a:buNone/>
            </a:pPr>
            <a:r>
              <a:rPr lang="en-US" sz="1800" smtClean="0"/>
              <a:t>Beveridge wrote that he used three guiding principles in developing the Report</a:t>
            </a:r>
          </a:p>
          <a:p>
            <a:pPr marL="0" indent="0" eaLnBrk="1" hangingPunct="1">
              <a:lnSpc>
                <a:spcPct val="80000"/>
              </a:lnSpc>
              <a:buFontTx/>
              <a:buNone/>
            </a:pPr>
            <a:r>
              <a:rPr lang="en-US" sz="1800" smtClean="0"/>
              <a:t>  </a:t>
            </a:r>
          </a:p>
        </p:txBody>
      </p:sp>
      <p:sp>
        <p:nvSpPr>
          <p:cNvPr id="19459" name="Text Box 4"/>
          <p:cNvSpPr txBox="1">
            <a:spLocks noChangeArrowheads="1"/>
          </p:cNvSpPr>
          <p:nvPr/>
        </p:nvSpPr>
        <p:spPr bwMode="auto">
          <a:xfrm>
            <a:off x="457200" y="2819400"/>
            <a:ext cx="8077200" cy="2978150"/>
          </a:xfrm>
          <a:prstGeom prst="rect">
            <a:avLst/>
          </a:prstGeom>
          <a:noFill/>
          <a:ln w="9525">
            <a:noFill/>
            <a:miter lim="800000"/>
            <a:headEnd/>
            <a:tailEnd/>
          </a:ln>
        </p:spPr>
        <p:txBody>
          <a:bodyPr>
            <a:spAutoFit/>
          </a:bodyPr>
          <a:lstStyle/>
          <a:p>
            <a:pPr marL="461963" indent="-461963">
              <a:spcBef>
                <a:spcPct val="50000"/>
              </a:spcBef>
            </a:pPr>
            <a:r>
              <a:rPr lang="en-US"/>
              <a:t>  i)	A revolutionary movement in the world’s history is a time for revolutions, not patching.</a:t>
            </a:r>
          </a:p>
          <a:p>
            <a:pPr marL="461963" indent="-461963">
              <a:spcBef>
                <a:spcPct val="50000"/>
              </a:spcBef>
            </a:pPr>
            <a:r>
              <a:rPr lang="en-US"/>
              <a:t> ii)	His plan for social security was mainly an attack on want.  But the other ‘Giants’ on the road to reconstruction, that is Disease (Health), Ignorance (Education), Squalor (Housing) and Idleness (Employment), were equally important to tackle and may prove more difficult</a:t>
            </a:r>
          </a:p>
          <a:p>
            <a:pPr marL="461963" indent="-461963">
              <a:spcBef>
                <a:spcPct val="50000"/>
              </a:spcBef>
            </a:pPr>
            <a:r>
              <a:rPr lang="en-US"/>
              <a:t>iii)	Social security must be a result of co-operation between the State and the individual (i.e. “contributions in return for benefits”).</a:t>
            </a:r>
          </a:p>
          <a:p>
            <a:pPr marL="461963" indent="-461963">
              <a:spcBef>
                <a:spcPct val="50000"/>
              </a:spcBef>
            </a:pP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3"/>
          <p:cNvSpPr>
            <a:spLocks noGrp="1" noChangeArrowheads="1"/>
          </p:cNvSpPr>
          <p:nvPr>
            <p:ph type="body" idx="1"/>
          </p:nvPr>
        </p:nvSpPr>
        <p:spPr>
          <a:xfrm>
            <a:off x="457200" y="609600"/>
            <a:ext cx="8229600" cy="609600"/>
          </a:xfrm>
        </p:spPr>
        <p:txBody>
          <a:bodyPr/>
          <a:lstStyle/>
          <a:p>
            <a:pPr eaLnBrk="1" hangingPunct="1"/>
            <a:r>
              <a:rPr lang="en-US" b="1" dirty="0" smtClean="0"/>
              <a:t>Disease (Health) – Creation of the NHS</a:t>
            </a:r>
          </a:p>
          <a:p>
            <a:pPr eaLnBrk="1" hangingPunct="1">
              <a:buFontTx/>
              <a:buNone/>
            </a:pPr>
            <a:endParaRPr lang="en-US" b="1" dirty="0" smtClean="0"/>
          </a:p>
          <a:p>
            <a:pPr eaLnBrk="1" hangingPunct="1"/>
            <a:endParaRPr lang="en-US" sz="2300" dirty="0" smtClean="0"/>
          </a:p>
          <a:p>
            <a:pPr eaLnBrk="1" hangingPunct="1"/>
            <a:endParaRPr lang="en-US" sz="2300" dirty="0" smtClean="0"/>
          </a:p>
        </p:txBody>
      </p:sp>
      <p:sp>
        <p:nvSpPr>
          <p:cNvPr id="20482" name="Text Box 4"/>
          <p:cNvSpPr txBox="1">
            <a:spLocks noChangeArrowheads="1"/>
          </p:cNvSpPr>
          <p:nvPr/>
        </p:nvSpPr>
        <p:spPr bwMode="auto">
          <a:xfrm>
            <a:off x="304800" y="1447800"/>
            <a:ext cx="8458200" cy="5835444"/>
          </a:xfrm>
          <a:prstGeom prst="rect">
            <a:avLst/>
          </a:prstGeom>
          <a:noFill/>
          <a:ln w="9525">
            <a:noFill/>
            <a:miter lim="800000"/>
            <a:headEnd/>
            <a:tailEnd/>
          </a:ln>
        </p:spPr>
        <p:txBody>
          <a:bodyPr>
            <a:spAutoFit/>
          </a:bodyPr>
          <a:lstStyle/>
          <a:p>
            <a:pPr>
              <a:spcBef>
                <a:spcPct val="20000"/>
              </a:spcBef>
            </a:pPr>
            <a:r>
              <a:rPr lang="en-US" sz="2400" dirty="0"/>
              <a:t>“This is the biggest single experiment in social service that the world has ever seen or undertaken”</a:t>
            </a:r>
          </a:p>
          <a:p>
            <a:pPr>
              <a:spcBef>
                <a:spcPct val="20000"/>
              </a:spcBef>
            </a:pPr>
            <a:r>
              <a:rPr lang="en-US" sz="2400" i="1" dirty="0" err="1"/>
              <a:t>Aneurin</a:t>
            </a:r>
            <a:r>
              <a:rPr lang="en-US" sz="2400" i="1" dirty="0"/>
              <a:t> Bevan, 7 October 1948</a:t>
            </a:r>
          </a:p>
          <a:p>
            <a:pPr>
              <a:spcBef>
                <a:spcPct val="20000"/>
              </a:spcBef>
            </a:pPr>
            <a:endParaRPr lang="en-US" sz="2400" i="1" dirty="0"/>
          </a:p>
          <a:p>
            <a:pPr>
              <a:spcBef>
                <a:spcPct val="20000"/>
              </a:spcBef>
            </a:pPr>
            <a:r>
              <a:rPr lang="en-US" sz="2400" dirty="0"/>
              <a:t>“It was the first health system in any Western society to offer free medical care to the entire population.  It was, furthermore, the first comprehensive system to be based not on the insurance principle, with entitlement following contributions, but on the national provision of services available to everyone.  It thus offered free and universal entitlement to State-provided medical care.  At the time of its creation, it was a unique example of the collectivist provision of health care in a market society</a:t>
            </a:r>
            <a:r>
              <a:rPr lang="en-US" sz="2400" dirty="0" smtClean="0"/>
              <a:t>.”  </a:t>
            </a:r>
            <a:r>
              <a:rPr lang="en-US" sz="2400" i="1" dirty="0" smtClean="0"/>
              <a:t>Klein 1986</a:t>
            </a:r>
            <a:endParaRPr lang="en-US" sz="2400" i="1" dirty="0"/>
          </a:p>
          <a:p>
            <a:pPr>
              <a:spcBef>
                <a:spcPct val="20000"/>
              </a:spcBef>
            </a:pPr>
            <a:endParaRPr lang="en-US" sz="2400"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4"/>
          <p:cNvSpPr>
            <a:spLocks noGrp="1" noChangeArrowheads="1"/>
          </p:cNvSpPr>
          <p:nvPr>
            <p:ph type="body" idx="1"/>
          </p:nvPr>
        </p:nvSpPr>
        <p:spPr>
          <a:xfrm>
            <a:off x="609600" y="381000"/>
            <a:ext cx="8229600" cy="5638800"/>
          </a:xfrm>
        </p:spPr>
        <p:txBody>
          <a:bodyPr/>
          <a:lstStyle/>
          <a:p>
            <a:pPr algn="ctr" eaLnBrk="1" hangingPunct="1">
              <a:lnSpc>
                <a:spcPct val="90000"/>
              </a:lnSpc>
              <a:buNone/>
            </a:pPr>
            <a:r>
              <a:rPr lang="en-US" b="1" dirty="0" smtClean="0"/>
              <a:t>CREATION OF THE NHS</a:t>
            </a:r>
          </a:p>
          <a:p>
            <a:pPr eaLnBrk="1" hangingPunct="1">
              <a:lnSpc>
                <a:spcPct val="90000"/>
              </a:lnSpc>
            </a:pPr>
            <a:r>
              <a:rPr lang="en-US" b="1" dirty="0" smtClean="0"/>
              <a:t>Nye Bevan</a:t>
            </a:r>
          </a:p>
          <a:p>
            <a:pPr eaLnBrk="1" hangingPunct="1">
              <a:lnSpc>
                <a:spcPct val="90000"/>
              </a:lnSpc>
              <a:buFontTx/>
              <a:buNone/>
            </a:pPr>
            <a:endParaRPr lang="en-US" b="1" dirty="0" smtClean="0"/>
          </a:p>
          <a:p>
            <a:pPr eaLnBrk="1" hangingPunct="1">
              <a:lnSpc>
                <a:spcPct val="90000"/>
              </a:lnSpc>
            </a:pPr>
            <a:r>
              <a:rPr lang="en-US" b="1" dirty="0" smtClean="0"/>
              <a:t>Medics</a:t>
            </a:r>
          </a:p>
          <a:p>
            <a:pPr lvl="1" eaLnBrk="1" hangingPunct="1">
              <a:lnSpc>
                <a:spcPct val="90000"/>
              </a:lnSpc>
            </a:pPr>
            <a:r>
              <a:rPr lang="en-US" dirty="0" smtClean="0"/>
              <a:t>Consultants persuaded</a:t>
            </a:r>
          </a:p>
          <a:p>
            <a:pPr lvl="1" eaLnBrk="1" hangingPunct="1">
              <a:lnSpc>
                <a:spcPct val="90000"/>
              </a:lnSpc>
            </a:pPr>
            <a:r>
              <a:rPr lang="en-US" dirty="0" smtClean="0"/>
              <a:t>GPs came in threatening boycott</a:t>
            </a:r>
          </a:p>
          <a:p>
            <a:pPr lvl="1" eaLnBrk="1" hangingPunct="1">
              <a:lnSpc>
                <a:spcPct val="90000"/>
              </a:lnSpc>
              <a:buFontTx/>
              <a:buNone/>
            </a:pPr>
            <a:endParaRPr lang="en-US" dirty="0" smtClean="0"/>
          </a:p>
          <a:p>
            <a:pPr eaLnBrk="1" hangingPunct="1">
              <a:lnSpc>
                <a:spcPct val="90000"/>
              </a:lnSpc>
            </a:pPr>
            <a:r>
              <a:rPr lang="en-US" b="1" dirty="0" smtClean="0"/>
              <a:t>Money</a:t>
            </a:r>
          </a:p>
          <a:p>
            <a:pPr lvl="1" eaLnBrk="1" hangingPunct="1">
              <a:lnSpc>
                <a:spcPct val="90000"/>
              </a:lnSpc>
            </a:pPr>
            <a:r>
              <a:rPr lang="en-US" dirty="0" smtClean="0"/>
              <a:t>How much when backlog of disease cleared</a:t>
            </a:r>
          </a:p>
          <a:p>
            <a:pPr lvl="1" eaLnBrk="1" hangingPunct="1">
              <a:lnSpc>
                <a:spcPct val="90000"/>
              </a:lnSpc>
            </a:pPr>
            <a:r>
              <a:rPr lang="en-US" dirty="0" smtClean="0"/>
              <a:t>Few effective treatments</a:t>
            </a:r>
          </a:p>
          <a:p>
            <a:pPr lvl="1" eaLnBrk="1" hangingPunct="1">
              <a:lnSpc>
                <a:spcPct val="90000"/>
              </a:lnSpc>
            </a:pPr>
            <a:r>
              <a:rPr lang="en-US" dirty="0" smtClean="0"/>
              <a:t>Massive unmet need</a:t>
            </a:r>
          </a:p>
          <a:p>
            <a:pPr lvl="1" eaLnBrk="1" hangingPunct="1">
              <a:lnSpc>
                <a:spcPct val="90000"/>
              </a:lnSpc>
            </a:pPr>
            <a:r>
              <a:rPr lang="en-US" dirty="0" smtClean="0"/>
              <a:t>Costs rise</a:t>
            </a:r>
          </a:p>
          <a:p>
            <a:pPr eaLnBrk="1" hangingPunct="1">
              <a:lnSpc>
                <a:spcPct val="90000"/>
              </a:lnSpc>
            </a:pPr>
            <a:endParaRPr lang="en-US" dirty="0" smtClean="0"/>
          </a:p>
          <a:p>
            <a:pPr eaLnBrk="1" hangingPunct="1">
              <a:lnSpc>
                <a:spcPct val="90000"/>
              </a:lnSpc>
            </a:pPr>
            <a:endParaRPr lang="en-US" dirty="0" smtClean="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351</TotalTime>
  <Words>2128</Words>
  <Application>Microsoft Office PowerPoint</Application>
  <PresentationFormat>On-screen Show (4:3)</PresentationFormat>
  <Paragraphs>332</Paragraphs>
  <Slides>32</Slides>
  <Notes>32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Default Design</vt:lpstr>
      <vt:lpstr>50 YEARS OF CLINICAL PSYCHOLOGY TRAINING AT QUEEN’S UNIVERSITY, BELFAST   THE END OF THE BEGINNING THE HISTORY &amp; FUTURE FOR CLINICAL PSYCHOLOGY  Professor Tony Lavender Canterbury Christ Church University Friday 20 November 2009</vt:lpstr>
      <vt:lpstr>INTRODUCTION</vt:lpstr>
      <vt:lpstr>BIRTH OF DISCIPLINE OF PSYCHOLOGY</vt:lpstr>
      <vt:lpstr>PowerPoint Presentation</vt:lpstr>
      <vt:lpstr>PowerPoint Presentation</vt:lpstr>
      <vt:lpstr>PowerPoint Presentation</vt:lpstr>
      <vt:lpstr>A DIVERSION OF SUBSTANCE: THE NHS</vt:lpstr>
      <vt:lpstr>PowerPoint Presentation</vt:lpstr>
      <vt:lpstr>PowerPoint Presentation</vt:lpstr>
      <vt:lpstr>CLINICAL PSYCHOLOGY IN USA</vt:lpstr>
      <vt:lpstr>CLINICAL PSYCHOLOGY: UK/US CONTRAST</vt:lpstr>
      <vt:lpstr>PowerPoint Presentation</vt:lpstr>
      <vt:lpstr>PowerPoint Presentation</vt:lpstr>
      <vt:lpstr>THE ROLE</vt:lpstr>
      <vt:lpstr>CLINICAL PSYCHOLOGY POST EYSENCK</vt:lpstr>
      <vt:lpstr>CLINICAL PSYCHOLOGY &amp; NHS</vt:lpstr>
      <vt:lpstr>TRETHOWAN REPORT 1976</vt:lpstr>
      <vt:lpstr>THE CONSERVATIVE YEARS 1979-97: TRENDS</vt:lpstr>
      <vt:lpstr>THE CONSERVATIVE YEARS 1979-97</vt:lpstr>
      <vt:lpstr>CONSERVATIVE YEARS 1979-97: CLINICAL PSYCHOLOGY</vt:lpstr>
      <vt:lpstr>THE CONSERVATIVE YEARS 1979-9: CLINICAL PSYCHOLOGY</vt:lpstr>
      <vt:lpstr>PowerPoint Presentation</vt:lpstr>
      <vt:lpstr>THE LABOUR YEARS &amp; THE NHS 1997-?</vt:lpstr>
      <vt:lpstr>  THE LABOUR YEARS &amp; THE NHS 1997-? Northern Ireland </vt:lpstr>
      <vt:lpstr>CLINICAL PSYCHOLOGY: THE FUTURE</vt:lpstr>
      <vt:lpstr>CHALLENGES &amp; WAY FORWARD  LEADERSHIP &amp; MANAGEMENT</vt:lpstr>
      <vt:lpstr>CHALLENGES &amp; WAY FORWARD  TEAM WORKING – THE FUTURE OF HEALTHCARE DELIVERY</vt:lpstr>
      <vt:lpstr>CHALLENGES &amp; WAY FORWARD  IMPROVING ACCESS TO PSYCHOLOGICAL THERAPIES</vt:lpstr>
      <vt:lpstr>CHALLENGES &amp; WAY FORWARD  NEW ROLES</vt:lpstr>
      <vt:lpstr>CHALLENGES &amp; WAY FORWARD  TRAINING MODELS</vt:lpstr>
      <vt:lpstr>CHALLENGES &amp; WAY FORWARD  APPLIED PSYCHOLOGY</vt:lpstr>
      <vt:lpstr> CONCLUSION </vt:lpstr>
    </vt:vector>
  </TitlesOfParts>
  <Company>ipc media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Kay Austin</dc:creator>
  <cp:lastModifiedBy>Kay Austin</cp:lastModifiedBy>
  <cp:revision>47</cp:revision>
  <dcterms:created xsi:type="dcterms:W3CDTF">2009-10-14T07:42:03Z</dcterms:created>
  <dcterms:modified xsi:type="dcterms:W3CDTF">2012-04-17T14:42:42Z</dcterms:modified>
</cp:coreProperties>
</file>