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3F_C1A84308.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76" r:id="rId5"/>
    <p:sldId id="626" r:id="rId6"/>
    <p:sldId id="625" r:id="rId7"/>
    <p:sldId id="615" r:id="rId8"/>
    <p:sldId id="617" r:id="rId9"/>
    <p:sldId id="314" r:id="rId10"/>
    <p:sldId id="267" r:id="rId11"/>
    <p:sldId id="624" r:id="rId12"/>
    <p:sldId id="313" r:id="rId13"/>
    <p:sldId id="618" r:id="rId14"/>
    <p:sldId id="312" r:id="rId15"/>
    <p:sldId id="616" r:id="rId16"/>
    <p:sldId id="319" r:id="rId17"/>
    <p:sldId id="265" r:id="rId18"/>
    <p:sldId id="269" r:id="rId19"/>
    <p:sldId id="614" r:id="rId20"/>
    <p:sldId id="316" r:id="rId21"/>
    <p:sldId id="619" r:id="rId22"/>
    <p:sldId id="621" r:id="rId23"/>
    <p:sldId id="266" r:id="rId24"/>
    <p:sldId id="307" r:id="rId25"/>
    <p:sldId id="634" r:id="rId26"/>
    <p:sldId id="271" r:id="rId27"/>
    <p:sldId id="635" r:id="rId28"/>
    <p:sldId id="62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8D369E-A039-7970-D6AC-7E4982E5CE95}" name="Guest User" initials="GU" userId="S::urn:spo:anon#5e479cfb3ed238c97c97050ff63a4cdc72b7f7493896382f36caa3cf32cc8b2c::" providerId="AD"/>
  <p188:author id="{E88661EB-ECFC-B4DA-1692-1FB69BDA5C71}" name="Helen Carr" initials="HC" userId="S::hc74@canterbury.ac.uk::bcf0325c-873e-482d-86b2-69529825ee17" providerId="AD"/>
  <p188:author id="{3BF7F7F6-1B78-0F90-DB54-96E1C12529F7}" name="marie rule" initials="mr" userId="406ddae122bda01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60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6F6C32-6767-4580-8404-333F072C56D2}" v="302" dt="2023-04-14T12:40:06.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32" y="1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s>
</file>

<file path=ppt/comments/modernComment_13F_C1A84308.xml><?xml version="1.0" encoding="utf-8"?>
<p188:cmLst xmlns:a="http://schemas.openxmlformats.org/drawingml/2006/main" xmlns:r="http://schemas.openxmlformats.org/officeDocument/2006/relationships" xmlns:p188="http://schemas.microsoft.com/office/powerpoint/2018/8/main">
  <p188:cm id="{14981E26-6A9E-45AE-9597-00BF36A3F4CD}" authorId="{3BF7F7F6-1B78-0F90-DB54-96E1C12529F7}" created="2022-05-30T16:11:39.167">
    <ac:deMkLst xmlns:ac="http://schemas.microsoft.com/office/drawing/2013/main/command">
      <pc:docMk xmlns:pc="http://schemas.microsoft.com/office/powerpoint/2013/main/command"/>
      <pc:sldMk xmlns:pc="http://schemas.microsoft.com/office/powerpoint/2013/main/command" cId="3249029896" sldId="319"/>
      <ac:spMk id="6" creationId="{1781FCF5-8A7B-41BA-B183-C75D6502CA88}"/>
    </ac:deMkLst>
    <p188:txBody>
      <a:bodyPr/>
      <a:lstStyle/>
      <a:p>
        <a:r>
          <a:rPr lang="en-GB"/>
          <a:t>Bart to share his exsperiance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7FD71-1934-4701-95B2-687CA493610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1282D8B-4A12-46FB-82CE-87C9F2047496}">
      <dgm:prSet custT="1"/>
      <dgm:spPr/>
      <dgm:t>
        <a:bodyPr/>
        <a:lstStyle/>
        <a:p>
          <a:r>
            <a:rPr lang="en-GB" sz="1800" dirty="0">
              <a:latin typeface="Arial" panose="020B0604020202020204" pitchFamily="34" charset="0"/>
              <a:cs typeface="Arial" panose="020B0604020202020204" pitchFamily="34" charset="0"/>
            </a:rPr>
            <a:t>Podcasts</a:t>
          </a:r>
          <a:endParaRPr lang="en-US" sz="1800" dirty="0">
            <a:latin typeface="Arial" panose="020B0604020202020204" pitchFamily="34" charset="0"/>
            <a:cs typeface="Arial" panose="020B0604020202020204" pitchFamily="34" charset="0"/>
          </a:endParaRPr>
        </a:p>
      </dgm:t>
    </dgm:pt>
    <dgm:pt modelId="{45AA42D6-F386-44F9-A446-8F8F62F5AD93}" type="parTrans" cxnId="{3BFB528F-1B83-425C-8798-1EC3AAE3DC65}">
      <dgm:prSet/>
      <dgm:spPr/>
      <dgm:t>
        <a:bodyPr/>
        <a:lstStyle/>
        <a:p>
          <a:endParaRPr lang="en-US"/>
        </a:p>
      </dgm:t>
    </dgm:pt>
    <dgm:pt modelId="{BC0EB1CD-715B-4ACD-9476-50A754FD80A3}" type="sibTrans" cxnId="{3BFB528F-1B83-425C-8798-1EC3AAE3DC65}">
      <dgm:prSet/>
      <dgm:spPr/>
      <dgm:t>
        <a:bodyPr/>
        <a:lstStyle/>
        <a:p>
          <a:endParaRPr lang="en-US"/>
        </a:p>
      </dgm:t>
    </dgm:pt>
    <dgm:pt modelId="{FEBAECC2-AFDA-4B34-A45D-BE3B4137BA73}">
      <dgm:prSet custT="1"/>
      <dgm:spPr/>
      <dgm:t>
        <a:bodyPr/>
        <a:lstStyle/>
        <a:p>
          <a:r>
            <a:rPr lang="en-GB" sz="1800" dirty="0">
              <a:latin typeface="Arial" panose="020B0604020202020204" pitchFamily="34" charset="0"/>
              <a:cs typeface="Arial" panose="020B0604020202020204" pitchFamily="34" charset="0"/>
            </a:rPr>
            <a:t>Posters</a:t>
          </a:r>
          <a:r>
            <a:rPr lang="en-GB" sz="1200" dirty="0"/>
            <a:t> </a:t>
          </a:r>
          <a:endParaRPr lang="en-US" sz="1200" dirty="0"/>
        </a:p>
      </dgm:t>
    </dgm:pt>
    <dgm:pt modelId="{8E30E4C1-5BE7-4837-B57D-3C1F313D4DD6}" type="parTrans" cxnId="{4D802FCA-9D02-4B36-ABBC-0E0EB3FF0956}">
      <dgm:prSet/>
      <dgm:spPr/>
      <dgm:t>
        <a:bodyPr/>
        <a:lstStyle/>
        <a:p>
          <a:endParaRPr lang="en-US"/>
        </a:p>
      </dgm:t>
    </dgm:pt>
    <dgm:pt modelId="{DA1E03E1-2748-493A-8894-9A65747BDE1B}" type="sibTrans" cxnId="{4D802FCA-9D02-4B36-ABBC-0E0EB3FF0956}">
      <dgm:prSet/>
      <dgm:spPr/>
      <dgm:t>
        <a:bodyPr/>
        <a:lstStyle/>
        <a:p>
          <a:endParaRPr lang="en-US"/>
        </a:p>
      </dgm:t>
    </dgm:pt>
    <dgm:pt modelId="{9F65CB16-BE84-4367-A0A8-ED60E993C3B7}">
      <dgm:prSet custT="1"/>
      <dgm:spPr/>
      <dgm:t>
        <a:bodyPr/>
        <a:lstStyle/>
        <a:p>
          <a:r>
            <a:rPr lang="en-GB" sz="1800" dirty="0">
              <a:latin typeface="Arial" panose="020B0604020202020204" pitchFamily="34" charset="0"/>
              <a:cs typeface="Arial" panose="020B0604020202020204" pitchFamily="34" charset="0"/>
            </a:rPr>
            <a:t>Videos/</a:t>
          </a:r>
        </a:p>
        <a:p>
          <a:r>
            <a:rPr lang="en-GB" sz="1800" dirty="0">
              <a:latin typeface="Arial" panose="020B0604020202020204" pitchFamily="34" charset="0"/>
              <a:cs typeface="Arial" panose="020B0604020202020204" pitchFamily="34" charset="0"/>
            </a:rPr>
            <a:t>animations</a:t>
          </a:r>
          <a:endParaRPr lang="en-US" sz="1800" dirty="0">
            <a:latin typeface="Arial" panose="020B0604020202020204" pitchFamily="34" charset="0"/>
            <a:cs typeface="Arial" panose="020B0604020202020204" pitchFamily="34" charset="0"/>
          </a:endParaRPr>
        </a:p>
      </dgm:t>
    </dgm:pt>
    <dgm:pt modelId="{DBA87D82-A44B-479F-A5A2-CEE767C0D124}" type="parTrans" cxnId="{C130E5C5-7AE3-4E3D-B012-09E473FD3B8E}">
      <dgm:prSet/>
      <dgm:spPr/>
      <dgm:t>
        <a:bodyPr/>
        <a:lstStyle/>
        <a:p>
          <a:endParaRPr lang="en-US"/>
        </a:p>
      </dgm:t>
    </dgm:pt>
    <dgm:pt modelId="{EFB6469F-1C13-4B56-93AB-C7536AA28C2C}" type="sibTrans" cxnId="{C130E5C5-7AE3-4E3D-B012-09E473FD3B8E}">
      <dgm:prSet/>
      <dgm:spPr/>
      <dgm:t>
        <a:bodyPr/>
        <a:lstStyle/>
        <a:p>
          <a:endParaRPr lang="en-US"/>
        </a:p>
      </dgm:t>
    </dgm:pt>
    <dgm:pt modelId="{ABE3B004-0EA4-469A-B2DE-5525720CC980}">
      <dgm:prSet custT="1"/>
      <dgm:spPr/>
      <dgm:t>
        <a:bodyPr/>
        <a:lstStyle/>
        <a:p>
          <a:r>
            <a:rPr lang="en-GB" sz="1600" dirty="0">
              <a:latin typeface="Arial" panose="020B0604020202020204" pitchFamily="34" charset="0"/>
              <a:cs typeface="Arial" panose="020B0604020202020204" pitchFamily="34" charset="0"/>
            </a:rPr>
            <a:t>Photo display on microaggressions</a:t>
          </a:r>
          <a:endParaRPr lang="en-US" sz="1600" dirty="0">
            <a:latin typeface="Arial" panose="020B0604020202020204" pitchFamily="34" charset="0"/>
            <a:cs typeface="Arial" panose="020B0604020202020204" pitchFamily="34" charset="0"/>
          </a:endParaRPr>
        </a:p>
      </dgm:t>
    </dgm:pt>
    <dgm:pt modelId="{51A65499-7AC7-4D88-8109-D6260647CCA8}" type="parTrans" cxnId="{9F15F507-46C1-4F3E-BB01-45AEF419474E}">
      <dgm:prSet/>
      <dgm:spPr/>
      <dgm:t>
        <a:bodyPr/>
        <a:lstStyle/>
        <a:p>
          <a:endParaRPr lang="en-US"/>
        </a:p>
      </dgm:t>
    </dgm:pt>
    <dgm:pt modelId="{9D4DE9B1-3B67-4DF8-99B1-A44FB080D7CC}" type="sibTrans" cxnId="{9F15F507-46C1-4F3E-BB01-45AEF419474E}">
      <dgm:prSet/>
      <dgm:spPr/>
      <dgm:t>
        <a:bodyPr/>
        <a:lstStyle/>
        <a:p>
          <a:endParaRPr lang="en-US"/>
        </a:p>
      </dgm:t>
    </dgm:pt>
    <dgm:pt modelId="{587710B1-9820-4C7F-B95E-9A44E06E5962}">
      <dgm:prSet custT="1"/>
      <dgm:spPr/>
      <dgm:t>
        <a:bodyPr/>
        <a:lstStyle/>
        <a:p>
          <a:r>
            <a:rPr lang="en-GB" sz="1800" dirty="0">
              <a:latin typeface="Arial" panose="020B0604020202020204" pitchFamily="34" charset="0"/>
              <a:cs typeface="Arial" panose="020B0604020202020204" pitchFamily="34" charset="0"/>
            </a:rPr>
            <a:t>Presentations/</a:t>
          </a:r>
        </a:p>
        <a:p>
          <a:r>
            <a:rPr lang="en-GB" sz="1800" dirty="0">
              <a:latin typeface="Arial" panose="020B0604020202020204" pitchFamily="34" charset="0"/>
              <a:cs typeface="Arial" panose="020B0604020202020204" pitchFamily="34" charset="0"/>
            </a:rPr>
            <a:t>conferences</a:t>
          </a:r>
          <a:endParaRPr lang="en-US" sz="1800" dirty="0">
            <a:latin typeface="Arial" panose="020B0604020202020204" pitchFamily="34" charset="0"/>
            <a:cs typeface="Arial" panose="020B0604020202020204" pitchFamily="34" charset="0"/>
          </a:endParaRPr>
        </a:p>
      </dgm:t>
    </dgm:pt>
    <dgm:pt modelId="{66343D15-F83D-43F6-A872-588F7A018A75}" type="parTrans" cxnId="{7155CAAE-393A-4794-8330-6EAFE760B4F7}">
      <dgm:prSet/>
      <dgm:spPr/>
      <dgm:t>
        <a:bodyPr/>
        <a:lstStyle/>
        <a:p>
          <a:endParaRPr lang="en-US"/>
        </a:p>
      </dgm:t>
    </dgm:pt>
    <dgm:pt modelId="{C08C85BB-5B16-442F-A6FE-800C54593647}" type="sibTrans" cxnId="{7155CAAE-393A-4794-8330-6EAFE760B4F7}">
      <dgm:prSet/>
      <dgm:spPr/>
      <dgm:t>
        <a:bodyPr/>
        <a:lstStyle/>
        <a:p>
          <a:endParaRPr lang="en-US"/>
        </a:p>
      </dgm:t>
    </dgm:pt>
    <dgm:pt modelId="{D0283453-B0EF-466D-B5E9-D0B608EB5D27}">
      <dgm:prSet custT="1"/>
      <dgm:spPr/>
      <dgm:t>
        <a:bodyPr/>
        <a:lstStyle/>
        <a:p>
          <a:r>
            <a:rPr lang="en-GB" sz="1800" dirty="0">
              <a:latin typeface="Arial" panose="020B0604020202020204" pitchFamily="34" charset="0"/>
              <a:cs typeface="Arial" panose="020B0604020202020204" pitchFamily="34" charset="0"/>
            </a:rPr>
            <a:t>Articles – e.g. RCOT journal</a:t>
          </a:r>
          <a:endParaRPr lang="en-US" sz="1800" dirty="0">
            <a:latin typeface="Arial" panose="020B0604020202020204" pitchFamily="34" charset="0"/>
            <a:cs typeface="Arial" panose="020B0604020202020204" pitchFamily="34" charset="0"/>
          </a:endParaRPr>
        </a:p>
      </dgm:t>
    </dgm:pt>
    <dgm:pt modelId="{66BD7AB7-435E-46F2-9C85-6ECEB0F07B40}" type="parTrans" cxnId="{5E2F8F90-06F3-4A13-AC62-59217CEB03C8}">
      <dgm:prSet/>
      <dgm:spPr/>
      <dgm:t>
        <a:bodyPr/>
        <a:lstStyle/>
        <a:p>
          <a:endParaRPr lang="en-US"/>
        </a:p>
      </dgm:t>
    </dgm:pt>
    <dgm:pt modelId="{02EA4D50-6D3E-4518-9F91-97662C4C7771}" type="sibTrans" cxnId="{5E2F8F90-06F3-4A13-AC62-59217CEB03C8}">
      <dgm:prSet/>
      <dgm:spPr/>
      <dgm:t>
        <a:bodyPr/>
        <a:lstStyle/>
        <a:p>
          <a:endParaRPr lang="en-US"/>
        </a:p>
      </dgm:t>
    </dgm:pt>
    <dgm:pt modelId="{1E7F293F-A6ED-4346-8518-1BEC43E0C3E4}">
      <dgm:prSet custT="1"/>
      <dgm:spPr/>
      <dgm:t>
        <a:bodyPr/>
        <a:lstStyle/>
        <a:p>
          <a:r>
            <a:rPr lang="en-GB" sz="1800" b="0" dirty="0">
              <a:latin typeface="Arial" panose="020B0604020202020204" pitchFamily="34" charset="0"/>
              <a:cs typeface="Arial" panose="020B0604020202020204" pitchFamily="34" charset="0"/>
            </a:rPr>
            <a:t>Linking with NHS Trusts</a:t>
          </a:r>
          <a:endParaRPr lang="en-US" sz="1800" b="0" dirty="0">
            <a:latin typeface="Arial" panose="020B0604020202020204" pitchFamily="34" charset="0"/>
            <a:cs typeface="Arial" panose="020B0604020202020204" pitchFamily="34" charset="0"/>
          </a:endParaRPr>
        </a:p>
      </dgm:t>
    </dgm:pt>
    <dgm:pt modelId="{0AF2FBC9-A245-453A-9913-922C957C4A5B}" type="parTrans" cxnId="{60289038-7BAB-4468-A08E-46471C432B41}">
      <dgm:prSet/>
      <dgm:spPr/>
      <dgm:t>
        <a:bodyPr/>
        <a:lstStyle/>
        <a:p>
          <a:endParaRPr lang="en-US"/>
        </a:p>
      </dgm:t>
    </dgm:pt>
    <dgm:pt modelId="{2D6CDA90-415B-4BC4-B8B3-7F5E70D91DC3}" type="sibTrans" cxnId="{60289038-7BAB-4468-A08E-46471C432B41}">
      <dgm:prSet/>
      <dgm:spPr/>
      <dgm:t>
        <a:bodyPr/>
        <a:lstStyle/>
        <a:p>
          <a:endParaRPr lang="en-US"/>
        </a:p>
      </dgm:t>
    </dgm:pt>
    <dgm:pt modelId="{8283C594-1B26-468A-AF4A-F63C321D7121}">
      <dgm:prSet custT="1"/>
      <dgm:spPr/>
      <dgm:t>
        <a:bodyPr/>
        <a:lstStyle/>
        <a:p>
          <a:r>
            <a:rPr lang="en-GB" sz="1800" dirty="0">
              <a:latin typeface="Arial" panose="020B0604020202020204" pitchFamily="34" charset="0"/>
              <a:cs typeface="Arial" panose="020B0604020202020204" pitchFamily="34" charset="0"/>
            </a:rPr>
            <a:t>Participating in stakeholder meetings</a:t>
          </a:r>
          <a:endParaRPr lang="en-US" sz="1800" dirty="0">
            <a:latin typeface="Arial" panose="020B0604020202020204" pitchFamily="34" charset="0"/>
            <a:cs typeface="Arial" panose="020B0604020202020204" pitchFamily="34" charset="0"/>
          </a:endParaRPr>
        </a:p>
      </dgm:t>
    </dgm:pt>
    <dgm:pt modelId="{8AD75564-90D5-455F-AF94-5C199185ED14}" type="parTrans" cxnId="{4809D484-4690-4552-8476-14EFF9661CBE}">
      <dgm:prSet/>
      <dgm:spPr/>
      <dgm:t>
        <a:bodyPr/>
        <a:lstStyle/>
        <a:p>
          <a:endParaRPr lang="en-US"/>
        </a:p>
      </dgm:t>
    </dgm:pt>
    <dgm:pt modelId="{CC179A21-3E4D-4794-B7B5-08D3E8DEB196}" type="sibTrans" cxnId="{4809D484-4690-4552-8476-14EFF9661CBE}">
      <dgm:prSet/>
      <dgm:spPr/>
      <dgm:t>
        <a:bodyPr/>
        <a:lstStyle/>
        <a:p>
          <a:endParaRPr lang="en-US"/>
        </a:p>
      </dgm:t>
    </dgm:pt>
    <dgm:pt modelId="{E7375080-125E-485D-AE91-11DC3D42CFA3}">
      <dgm:prSet custT="1"/>
      <dgm:spPr/>
      <dgm:t>
        <a:bodyPr/>
        <a:lstStyle/>
        <a:p>
          <a:r>
            <a:rPr lang="en-GB" sz="1800" dirty="0">
              <a:latin typeface="Arial" panose="020B0604020202020204" pitchFamily="34" charset="0"/>
              <a:cs typeface="Arial" panose="020B0604020202020204" pitchFamily="34" charset="0"/>
            </a:rPr>
            <a:t>Joining staff networks</a:t>
          </a:r>
          <a:endParaRPr lang="en-US" sz="1800" dirty="0">
            <a:latin typeface="Arial" panose="020B0604020202020204" pitchFamily="34" charset="0"/>
            <a:cs typeface="Arial" panose="020B0604020202020204" pitchFamily="34" charset="0"/>
          </a:endParaRPr>
        </a:p>
      </dgm:t>
    </dgm:pt>
    <dgm:pt modelId="{33AFF4F0-33DC-43E4-ACD0-CCA9DB25414C}" type="parTrans" cxnId="{F3BB85D4-91D4-4D1F-8339-5004EB30236C}">
      <dgm:prSet/>
      <dgm:spPr/>
      <dgm:t>
        <a:bodyPr/>
        <a:lstStyle/>
        <a:p>
          <a:endParaRPr lang="en-US"/>
        </a:p>
      </dgm:t>
    </dgm:pt>
    <dgm:pt modelId="{56A6FDE4-D85C-4AB2-9C27-F30813262643}" type="sibTrans" cxnId="{F3BB85D4-91D4-4D1F-8339-5004EB30236C}">
      <dgm:prSet/>
      <dgm:spPr/>
      <dgm:t>
        <a:bodyPr/>
        <a:lstStyle/>
        <a:p>
          <a:endParaRPr lang="en-US"/>
        </a:p>
      </dgm:t>
    </dgm:pt>
    <dgm:pt modelId="{10DD6247-A8FB-48A5-925B-14B64EFFD234}" type="pres">
      <dgm:prSet presAssocID="{0E67FD71-1934-4701-95B2-687CA4936101}" presName="diagram" presStyleCnt="0">
        <dgm:presLayoutVars>
          <dgm:dir/>
          <dgm:resizeHandles val="exact"/>
        </dgm:presLayoutVars>
      </dgm:prSet>
      <dgm:spPr/>
    </dgm:pt>
    <dgm:pt modelId="{5F4F5F08-E3A4-4BF6-852C-79EBA7736E80}" type="pres">
      <dgm:prSet presAssocID="{D1282D8B-4A12-46FB-82CE-87C9F2047496}" presName="node" presStyleLbl="node1" presStyleIdx="0" presStyleCnt="9">
        <dgm:presLayoutVars>
          <dgm:bulletEnabled val="1"/>
        </dgm:presLayoutVars>
      </dgm:prSet>
      <dgm:spPr/>
    </dgm:pt>
    <dgm:pt modelId="{3F1B8CCF-7092-4219-95EB-667FB31FAC75}" type="pres">
      <dgm:prSet presAssocID="{BC0EB1CD-715B-4ACD-9476-50A754FD80A3}" presName="sibTrans" presStyleCnt="0"/>
      <dgm:spPr/>
    </dgm:pt>
    <dgm:pt modelId="{BB13EEF8-96AE-4FDC-84D1-8EFBB12C100D}" type="pres">
      <dgm:prSet presAssocID="{FEBAECC2-AFDA-4B34-A45D-BE3B4137BA73}" presName="node" presStyleLbl="node1" presStyleIdx="1" presStyleCnt="9">
        <dgm:presLayoutVars>
          <dgm:bulletEnabled val="1"/>
        </dgm:presLayoutVars>
      </dgm:prSet>
      <dgm:spPr/>
    </dgm:pt>
    <dgm:pt modelId="{844DFFB2-152B-4944-AD5D-3C3889A6A3CB}" type="pres">
      <dgm:prSet presAssocID="{DA1E03E1-2748-493A-8894-9A65747BDE1B}" presName="sibTrans" presStyleCnt="0"/>
      <dgm:spPr/>
    </dgm:pt>
    <dgm:pt modelId="{2367FA82-34D9-499A-83F8-D42B215DCA5B}" type="pres">
      <dgm:prSet presAssocID="{9F65CB16-BE84-4367-A0A8-ED60E993C3B7}" presName="node" presStyleLbl="node1" presStyleIdx="2" presStyleCnt="9">
        <dgm:presLayoutVars>
          <dgm:bulletEnabled val="1"/>
        </dgm:presLayoutVars>
      </dgm:prSet>
      <dgm:spPr/>
    </dgm:pt>
    <dgm:pt modelId="{5ED01D52-0379-4F55-899E-BE90D2540E71}" type="pres">
      <dgm:prSet presAssocID="{EFB6469F-1C13-4B56-93AB-C7536AA28C2C}" presName="sibTrans" presStyleCnt="0"/>
      <dgm:spPr/>
    </dgm:pt>
    <dgm:pt modelId="{00A88C3F-E575-445C-BD62-0552BB21C44E}" type="pres">
      <dgm:prSet presAssocID="{ABE3B004-0EA4-469A-B2DE-5525720CC980}" presName="node" presStyleLbl="node1" presStyleIdx="3" presStyleCnt="9">
        <dgm:presLayoutVars>
          <dgm:bulletEnabled val="1"/>
        </dgm:presLayoutVars>
      </dgm:prSet>
      <dgm:spPr/>
    </dgm:pt>
    <dgm:pt modelId="{204296A8-6D98-4C0D-BC5B-2BA37936A0B8}" type="pres">
      <dgm:prSet presAssocID="{9D4DE9B1-3B67-4DF8-99B1-A44FB080D7CC}" presName="sibTrans" presStyleCnt="0"/>
      <dgm:spPr/>
    </dgm:pt>
    <dgm:pt modelId="{A31AE842-7586-4110-A668-0B82FE46CC99}" type="pres">
      <dgm:prSet presAssocID="{587710B1-9820-4C7F-B95E-9A44E06E5962}" presName="node" presStyleLbl="node1" presStyleIdx="4" presStyleCnt="9">
        <dgm:presLayoutVars>
          <dgm:bulletEnabled val="1"/>
        </dgm:presLayoutVars>
      </dgm:prSet>
      <dgm:spPr/>
    </dgm:pt>
    <dgm:pt modelId="{838EBC6E-4D62-4BD3-B5C5-7130796D2D37}" type="pres">
      <dgm:prSet presAssocID="{C08C85BB-5B16-442F-A6FE-800C54593647}" presName="sibTrans" presStyleCnt="0"/>
      <dgm:spPr/>
    </dgm:pt>
    <dgm:pt modelId="{D8C42D39-4E62-4B4C-B950-98897827C745}" type="pres">
      <dgm:prSet presAssocID="{D0283453-B0EF-466D-B5E9-D0B608EB5D27}" presName="node" presStyleLbl="node1" presStyleIdx="5" presStyleCnt="9">
        <dgm:presLayoutVars>
          <dgm:bulletEnabled val="1"/>
        </dgm:presLayoutVars>
      </dgm:prSet>
      <dgm:spPr/>
    </dgm:pt>
    <dgm:pt modelId="{4C54B8AA-1C6B-4B08-AD36-DA38E54A8D84}" type="pres">
      <dgm:prSet presAssocID="{02EA4D50-6D3E-4518-9F91-97662C4C7771}" presName="sibTrans" presStyleCnt="0"/>
      <dgm:spPr/>
    </dgm:pt>
    <dgm:pt modelId="{D589DEF9-E69C-4556-80BA-F8E9B78A9AE5}" type="pres">
      <dgm:prSet presAssocID="{1E7F293F-A6ED-4346-8518-1BEC43E0C3E4}" presName="node" presStyleLbl="node1" presStyleIdx="6" presStyleCnt="9">
        <dgm:presLayoutVars>
          <dgm:bulletEnabled val="1"/>
        </dgm:presLayoutVars>
      </dgm:prSet>
      <dgm:spPr/>
    </dgm:pt>
    <dgm:pt modelId="{839FB879-5977-4FA0-B7FA-593CE4989868}" type="pres">
      <dgm:prSet presAssocID="{2D6CDA90-415B-4BC4-B8B3-7F5E70D91DC3}" presName="sibTrans" presStyleCnt="0"/>
      <dgm:spPr/>
    </dgm:pt>
    <dgm:pt modelId="{BD9F0F0A-5322-45EE-91B8-43F1253705CF}" type="pres">
      <dgm:prSet presAssocID="{8283C594-1B26-468A-AF4A-F63C321D7121}" presName="node" presStyleLbl="node1" presStyleIdx="7" presStyleCnt="9">
        <dgm:presLayoutVars>
          <dgm:bulletEnabled val="1"/>
        </dgm:presLayoutVars>
      </dgm:prSet>
      <dgm:spPr/>
    </dgm:pt>
    <dgm:pt modelId="{D558EED5-C7DA-420B-A133-3B2DF8EE49D6}" type="pres">
      <dgm:prSet presAssocID="{CC179A21-3E4D-4794-B7B5-08D3E8DEB196}" presName="sibTrans" presStyleCnt="0"/>
      <dgm:spPr/>
    </dgm:pt>
    <dgm:pt modelId="{2DBA339D-A81E-4924-AA24-76F777272380}" type="pres">
      <dgm:prSet presAssocID="{E7375080-125E-485D-AE91-11DC3D42CFA3}" presName="node" presStyleLbl="node1" presStyleIdx="8" presStyleCnt="9">
        <dgm:presLayoutVars>
          <dgm:bulletEnabled val="1"/>
        </dgm:presLayoutVars>
      </dgm:prSet>
      <dgm:spPr/>
    </dgm:pt>
  </dgm:ptLst>
  <dgm:cxnLst>
    <dgm:cxn modelId="{9F15F507-46C1-4F3E-BB01-45AEF419474E}" srcId="{0E67FD71-1934-4701-95B2-687CA4936101}" destId="{ABE3B004-0EA4-469A-B2DE-5525720CC980}" srcOrd="3" destOrd="0" parTransId="{51A65499-7AC7-4D88-8109-D6260647CCA8}" sibTransId="{9D4DE9B1-3B67-4DF8-99B1-A44FB080D7CC}"/>
    <dgm:cxn modelId="{DDFE6829-EFFC-4847-9C3F-FF1CC5C24804}" type="presOf" srcId="{1E7F293F-A6ED-4346-8518-1BEC43E0C3E4}" destId="{D589DEF9-E69C-4556-80BA-F8E9B78A9AE5}" srcOrd="0" destOrd="0" presId="urn:microsoft.com/office/officeart/2005/8/layout/default"/>
    <dgm:cxn modelId="{F567A736-6E1F-49CA-8789-F827B2FB1C10}" type="presOf" srcId="{FEBAECC2-AFDA-4B34-A45D-BE3B4137BA73}" destId="{BB13EEF8-96AE-4FDC-84D1-8EFBB12C100D}" srcOrd="0" destOrd="0" presId="urn:microsoft.com/office/officeart/2005/8/layout/default"/>
    <dgm:cxn modelId="{BB441637-1AF0-41BA-B300-20B81098DD49}" type="presOf" srcId="{8283C594-1B26-468A-AF4A-F63C321D7121}" destId="{BD9F0F0A-5322-45EE-91B8-43F1253705CF}" srcOrd="0" destOrd="0" presId="urn:microsoft.com/office/officeart/2005/8/layout/default"/>
    <dgm:cxn modelId="{60289038-7BAB-4468-A08E-46471C432B41}" srcId="{0E67FD71-1934-4701-95B2-687CA4936101}" destId="{1E7F293F-A6ED-4346-8518-1BEC43E0C3E4}" srcOrd="6" destOrd="0" parTransId="{0AF2FBC9-A245-453A-9913-922C957C4A5B}" sibTransId="{2D6CDA90-415B-4BC4-B8B3-7F5E70D91DC3}"/>
    <dgm:cxn modelId="{48A15D61-36F0-476D-A800-2D90EB383087}" type="presOf" srcId="{587710B1-9820-4C7F-B95E-9A44E06E5962}" destId="{A31AE842-7586-4110-A668-0B82FE46CC99}" srcOrd="0" destOrd="0" presId="urn:microsoft.com/office/officeart/2005/8/layout/default"/>
    <dgm:cxn modelId="{5D8F3F52-D43A-4DB5-9D1A-543588A1D9EA}" type="presOf" srcId="{E7375080-125E-485D-AE91-11DC3D42CFA3}" destId="{2DBA339D-A81E-4924-AA24-76F777272380}" srcOrd="0" destOrd="0" presId="urn:microsoft.com/office/officeart/2005/8/layout/default"/>
    <dgm:cxn modelId="{6F88B077-0BBE-4667-9755-066D36324A59}" type="presOf" srcId="{9F65CB16-BE84-4367-A0A8-ED60E993C3B7}" destId="{2367FA82-34D9-499A-83F8-D42B215DCA5B}" srcOrd="0" destOrd="0" presId="urn:microsoft.com/office/officeart/2005/8/layout/default"/>
    <dgm:cxn modelId="{9D923983-ABAD-490D-A94D-F6FC462E6CCD}" type="presOf" srcId="{ABE3B004-0EA4-469A-B2DE-5525720CC980}" destId="{00A88C3F-E575-445C-BD62-0552BB21C44E}" srcOrd="0" destOrd="0" presId="urn:microsoft.com/office/officeart/2005/8/layout/default"/>
    <dgm:cxn modelId="{4809D484-4690-4552-8476-14EFF9661CBE}" srcId="{0E67FD71-1934-4701-95B2-687CA4936101}" destId="{8283C594-1B26-468A-AF4A-F63C321D7121}" srcOrd="7" destOrd="0" parTransId="{8AD75564-90D5-455F-AF94-5C199185ED14}" sibTransId="{CC179A21-3E4D-4794-B7B5-08D3E8DEB196}"/>
    <dgm:cxn modelId="{3BFB528F-1B83-425C-8798-1EC3AAE3DC65}" srcId="{0E67FD71-1934-4701-95B2-687CA4936101}" destId="{D1282D8B-4A12-46FB-82CE-87C9F2047496}" srcOrd="0" destOrd="0" parTransId="{45AA42D6-F386-44F9-A446-8F8F62F5AD93}" sibTransId="{BC0EB1CD-715B-4ACD-9476-50A754FD80A3}"/>
    <dgm:cxn modelId="{5E2F8F90-06F3-4A13-AC62-59217CEB03C8}" srcId="{0E67FD71-1934-4701-95B2-687CA4936101}" destId="{D0283453-B0EF-466D-B5E9-D0B608EB5D27}" srcOrd="5" destOrd="0" parTransId="{66BD7AB7-435E-46F2-9C85-6ECEB0F07B40}" sibTransId="{02EA4D50-6D3E-4518-9F91-97662C4C7771}"/>
    <dgm:cxn modelId="{E9352EA7-9244-4A74-8EF9-8C2B0E443B10}" type="presOf" srcId="{0E67FD71-1934-4701-95B2-687CA4936101}" destId="{10DD6247-A8FB-48A5-925B-14B64EFFD234}" srcOrd="0" destOrd="0" presId="urn:microsoft.com/office/officeart/2005/8/layout/default"/>
    <dgm:cxn modelId="{7155CAAE-393A-4794-8330-6EAFE760B4F7}" srcId="{0E67FD71-1934-4701-95B2-687CA4936101}" destId="{587710B1-9820-4C7F-B95E-9A44E06E5962}" srcOrd="4" destOrd="0" parTransId="{66343D15-F83D-43F6-A872-588F7A018A75}" sibTransId="{C08C85BB-5B16-442F-A6FE-800C54593647}"/>
    <dgm:cxn modelId="{1B57FEB8-B704-4EC3-B20C-11F2DB76BA60}" type="presOf" srcId="{D1282D8B-4A12-46FB-82CE-87C9F2047496}" destId="{5F4F5F08-E3A4-4BF6-852C-79EBA7736E80}" srcOrd="0" destOrd="0" presId="urn:microsoft.com/office/officeart/2005/8/layout/default"/>
    <dgm:cxn modelId="{C130E5C5-7AE3-4E3D-B012-09E473FD3B8E}" srcId="{0E67FD71-1934-4701-95B2-687CA4936101}" destId="{9F65CB16-BE84-4367-A0A8-ED60E993C3B7}" srcOrd="2" destOrd="0" parTransId="{DBA87D82-A44B-479F-A5A2-CEE767C0D124}" sibTransId="{EFB6469F-1C13-4B56-93AB-C7536AA28C2C}"/>
    <dgm:cxn modelId="{4D802FCA-9D02-4B36-ABBC-0E0EB3FF0956}" srcId="{0E67FD71-1934-4701-95B2-687CA4936101}" destId="{FEBAECC2-AFDA-4B34-A45D-BE3B4137BA73}" srcOrd="1" destOrd="0" parTransId="{8E30E4C1-5BE7-4837-B57D-3C1F313D4DD6}" sibTransId="{DA1E03E1-2748-493A-8894-9A65747BDE1B}"/>
    <dgm:cxn modelId="{F3BB85D4-91D4-4D1F-8339-5004EB30236C}" srcId="{0E67FD71-1934-4701-95B2-687CA4936101}" destId="{E7375080-125E-485D-AE91-11DC3D42CFA3}" srcOrd="8" destOrd="0" parTransId="{33AFF4F0-33DC-43E4-ACD0-CCA9DB25414C}" sibTransId="{56A6FDE4-D85C-4AB2-9C27-F30813262643}"/>
    <dgm:cxn modelId="{3F7542F8-610B-4161-BE72-30EA7C4319F8}" type="presOf" srcId="{D0283453-B0EF-466D-B5E9-D0B608EB5D27}" destId="{D8C42D39-4E62-4B4C-B950-98897827C745}" srcOrd="0" destOrd="0" presId="urn:microsoft.com/office/officeart/2005/8/layout/default"/>
    <dgm:cxn modelId="{2B5D1860-3EE8-4646-A177-7E0734FA98F5}" type="presParOf" srcId="{10DD6247-A8FB-48A5-925B-14B64EFFD234}" destId="{5F4F5F08-E3A4-4BF6-852C-79EBA7736E80}" srcOrd="0" destOrd="0" presId="urn:microsoft.com/office/officeart/2005/8/layout/default"/>
    <dgm:cxn modelId="{7226AE76-7530-4E00-B216-C30EBD6827C7}" type="presParOf" srcId="{10DD6247-A8FB-48A5-925B-14B64EFFD234}" destId="{3F1B8CCF-7092-4219-95EB-667FB31FAC75}" srcOrd="1" destOrd="0" presId="urn:microsoft.com/office/officeart/2005/8/layout/default"/>
    <dgm:cxn modelId="{4BE11767-1273-47BE-9F51-87F0261A4493}" type="presParOf" srcId="{10DD6247-A8FB-48A5-925B-14B64EFFD234}" destId="{BB13EEF8-96AE-4FDC-84D1-8EFBB12C100D}" srcOrd="2" destOrd="0" presId="urn:microsoft.com/office/officeart/2005/8/layout/default"/>
    <dgm:cxn modelId="{A4627A16-38EC-4C86-947A-ABB8EF81ED4E}" type="presParOf" srcId="{10DD6247-A8FB-48A5-925B-14B64EFFD234}" destId="{844DFFB2-152B-4944-AD5D-3C3889A6A3CB}" srcOrd="3" destOrd="0" presId="urn:microsoft.com/office/officeart/2005/8/layout/default"/>
    <dgm:cxn modelId="{3FE11919-63B8-4CF2-94DC-5F24C3FCBAFA}" type="presParOf" srcId="{10DD6247-A8FB-48A5-925B-14B64EFFD234}" destId="{2367FA82-34D9-499A-83F8-D42B215DCA5B}" srcOrd="4" destOrd="0" presId="urn:microsoft.com/office/officeart/2005/8/layout/default"/>
    <dgm:cxn modelId="{58919F77-FF16-4366-B03E-C323A41BC654}" type="presParOf" srcId="{10DD6247-A8FB-48A5-925B-14B64EFFD234}" destId="{5ED01D52-0379-4F55-899E-BE90D2540E71}" srcOrd="5" destOrd="0" presId="urn:microsoft.com/office/officeart/2005/8/layout/default"/>
    <dgm:cxn modelId="{003133FF-BEEC-414B-BEA7-BA43E03D5B7C}" type="presParOf" srcId="{10DD6247-A8FB-48A5-925B-14B64EFFD234}" destId="{00A88C3F-E575-445C-BD62-0552BB21C44E}" srcOrd="6" destOrd="0" presId="urn:microsoft.com/office/officeart/2005/8/layout/default"/>
    <dgm:cxn modelId="{B643A8B4-1719-4DE6-8E5C-124FE3369516}" type="presParOf" srcId="{10DD6247-A8FB-48A5-925B-14B64EFFD234}" destId="{204296A8-6D98-4C0D-BC5B-2BA37936A0B8}" srcOrd="7" destOrd="0" presId="urn:microsoft.com/office/officeart/2005/8/layout/default"/>
    <dgm:cxn modelId="{C333542E-7E5C-41A6-BF37-498E9493E571}" type="presParOf" srcId="{10DD6247-A8FB-48A5-925B-14B64EFFD234}" destId="{A31AE842-7586-4110-A668-0B82FE46CC99}" srcOrd="8" destOrd="0" presId="urn:microsoft.com/office/officeart/2005/8/layout/default"/>
    <dgm:cxn modelId="{D2BA1832-D8CF-457E-9929-FA79FEB31FB3}" type="presParOf" srcId="{10DD6247-A8FB-48A5-925B-14B64EFFD234}" destId="{838EBC6E-4D62-4BD3-B5C5-7130796D2D37}" srcOrd="9" destOrd="0" presId="urn:microsoft.com/office/officeart/2005/8/layout/default"/>
    <dgm:cxn modelId="{874548DA-AB66-4E55-9862-D842053F3D59}" type="presParOf" srcId="{10DD6247-A8FB-48A5-925B-14B64EFFD234}" destId="{D8C42D39-4E62-4B4C-B950-98897827C745}" srcOrd="10" destOrd="0" presId="urn:microsoft.com/office/officeart/2005/8/layout/default"/>
    <dgm:cxn modelId="{A3B122EC-429A-4655-94F6-10D3768933E0}" type="presParOf" srcId="{10DD6247-A8FB-48A5-925B-14B64EFFD234}" destId="{4C54B8AA-1C6B-4B08-AD36-DA38E54A8D84}" srcOrd="11" destOrd="0" presId="urn:microsoft.com/office/officeart/2005/8/layout/default"/>
    <dgm:cxn modelId="{CFE190F8-D5BD-4137-B415-77FB7F4D20DE}" type="presParOf" srcId="{10DD6247-A8FB-48A5-925B-14B64EFFD234}" destId="{D589DEF9-E69C-4556-80BA-F8E9B78A9AE5}" srcOrd="12" destOrd="0" presId="urn:microsoft.com/office/officeart/2005/8/layout/default"/>
    <dgm:cxn modelId="{4981C283-0C75-49BF-B985-D67E9706B022}" type="presParOf" srcId="{10DD6247-A8FB-48A5-925B-14B64EFFD234}" destId="{839FB879-5977-4FA0-B7FA-593CE4989868}" srcOrd="13" destOrd="0" presId="urn:microsoft.com/office/officeart/2005/8/layout/default"/>
    <dgm:cxn modelId="{A92E3954-2873-467F-9873-F9CA0153669F}" type="presParOf" srcId="{10DD6247-A8FB-48A5-925B-14B64EFFD234}" destId="{BD9F0F0A-5322-45EE-91B8-43F1253705CF}" srcOrd="14" destOrd="0" presId="urn:microsoft.com/office/officeart/2005/8/layout/default"/>
    <dgm:cxn modelId="{19F9379B-BD8A-4E32-8016-6F9E233567F1}" type="presParOf" srcId="{10DD6247-A8FB-48A5-925B-14B64EFFD234}" destId="{D558EED5-C7DA-420B-A133-3B2DF8EE49D6}" srcOrd="15" destOrd="0" presId="urn:microsoft.com/office/officeart/2005/8/layout/default"/>
    <dgm:cxn modelId="{AAC1B18F-997B-463B-AE52-D9BBFB6A8D9B}" type="presParOf" srcId="{10DD6247-A8FB-48A5-925B-14B64EFFD234}" destId="{2DBA339D-A81E-4924-AA24-76F77727238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9FDDAE-13FF-420F-B98D-C04F839025F3}" type="doc">
      <dgm:prSet loTypeId="urn:microsoft.com/office/officeart/2005/8/layout/process5" loCatId="process" qsTypeId="urn:microsoft.com/office/officeart/2005/8/quickstyle/simple1" qsCatId="simple" csTypeId="urn:microsoft.com/office/officeart/2005/8/colors/accent3_2" csCatId="accent3" phldr="1"/>
      <dgm:spPr/>
      <dgm:t>
        <a:bodyPr/>
        <a:lstStyle/>
        <a:p>
          <a:endParaRPr lang="en-US"/>
        </a:p>
      </dgm:t>
    </dgm:pt>
    <dgm:pt modelId="{C5A1CEC7-1462-4DC1-B2DA-F73425FB6B71}">
      <dgm:prSet/>
      <dgm:spPr/>
      <dgm:t>
        <a:bodyPr/>
        <a:lstStyle/>
        <a:p>
          <a:r>
            <a:rPr lang="en-US" dirty="0">
              <a:latin typeface="Arial" panose="020B0604020202020204" pitchFamily="34" charset="0"/>
              <a:cs typeface="Arial" panose="020B0604020202020204" pitchFamily="34" charset="0"/>
            </a:rPr>
            <a:t>Consider</a:t>
          </a:r>
          <a:r>
            <a:rPr lang="en-US" baseline="0" dirty="0">
              <a:latin typeface="Arial" panose="020B0604020202020204" pitchFamily="34" charset="0"/>
              <a:cs typeface="Arial" panose="020B0604020202020204" pitchFamily="34" charset="0"/>
            </a:rPr>
            <a:t> the barriers to speaking up</a:t>
          </a:r>
          <a:endParaRPr lang="en-US" dirty="0">
            <a:latin typeface="Arial" panose="020B0604020202020204" pitchFamily="34" charset="0"/>
            <a:cs typeface="Arial" panose="020B0604020202020204" pitchFamily="34" charset="0"/>
          </a:endParaRPr>
        </a:p>
      </dgm:t>
    </dgm:pt>
    <dgm:pt modelId="{DD495BDE-588C-4824-BC7E-389D936FFB60}" type="parTrans" cxnId="{13B36CCD-B3CD-4232-9A86-C0BE789A6557}">
      <dgm:prSet/>
      <dgm:spPr/>
      <dgm:t>
        <a:bodyPr/>
        <a:lstStyle/>
        <a:p>
          <a:endParaRPr lang="en-US"/>
        </a:p>
      </dgm:t>
    </dgm:pt>
    <dgm:pt modelId="{E0C743D3-9553-4A3E-A976-23F9E054C9A1}" type="sibTrans" cxnId="{13B36CCD-B3CD-4232-9A86-C0BE789A6557}">
      <dgm:prSet/>
      <dgm:spPr/>
      <dgm:t>
        <a:bodyPr/>
        <a:lstStyle/>
        <a:p>
          <a:endParaRPr lang="en-US"/>
        </a:p>
      </dgm:t>
    </dgm:pt>
    <dgm:pt modelId="{25A02A35-24D2-429C-B156-7667CDCE38AB}">
      <dgm:prSet/>
      <dgm:spPr/>
      <dgm:t>
        <a:bodyPr/>
        <a:lstStyle/>
        <a:p>
          <a:r>
            <a:rPr lang="en-US" baseline="0" dirty="0">
              <a:latin typeface="Arial" panose="020B0604020202020204" pitchFamily="34" charset="0"/>
              <a:cs typeface="Arial" panose="020B0604020202020204" pitchFamily="34" charset="0"/>
            </a:rPr>
            <a:t>How do we </a:t>
          </a:r>
          <a:r>
            <a:rPr lang="en-US" baseline="0" dirty="0" err="1">
              <a:latin typeface="Arial" panose="020B0604020202020204" pitchFamily="34" charset="0"/>
              <a:cs typeface="Arial" panose="020B0604020202020204" pitchFamily="34" charset="0"/>
            </a:rPr>
            <a:t>honour</a:t>
          </a:r>
          <a:r>
            <a:rPr lang="en-US" baseline="0" dirty="0">
              <a:latin typeface="Arial" panose="020B0604020202020204" pitchFamily="34" charset="0"/>
              <a:cs typeface="Arial" panose="020B0604020202020204" pitchFamily="34" charset="0"/>
            </a:rPr>
            <a:t> the accounts we are told?</a:t>
          </a:r>
          <a:endParaRPr lang="en-US" dirty="0">
            <a:latin typeface="Arial" panose="020B0604020202020204" pitchFamily="34" charset="0"/>
            <a:cs typeface="Arial" panose="020B0604020202020204" pitchFamily="34" charset="0"/>
          </a:endParaRPr>
        </a:p>
      </dgm:t>
    </dgm:pt>
    <dgm:pt modelId="{AA9B8B30-56F5-414E-9B1F-7B82C3EAE555}" type="parTrans" cxnId="{107FAE4F-B2DE-43D3-A7B4-E6F0AEF39380}">
      <dgm:prSet/>
      <dgm:spPr/>
      <dgm:t>
        <a:bodyPr/>
        <a:lstStyle/>
        <a:p>
          <a:endParaRPr lang="en-US"/>
        </a:p>
      </dgm:t>
    </dgm:pt>
    <dgm:pt modelId="{D4FBD463-00A6-43AC-AC7A-57E0E6839C31}" type="sibTrans" cxnId="{107FAE4F-B2DE-43D3-A7B4-E6F0AEF39380}">
      <dgm:prSet/>
      <dgm:spPr/>
      <dgm:t>
        <a:bodyPr/>
        <a:lstStyle/>
        <a:p>
          <a:endParaRPr lang="en-US"/>
        </a:p>
      </dgm:t>
    </dgm:pt>
    <dgm:pt modelId="{21D493D1-CC69-4E76-804C-FF8D58E6D740}" type="pres">
      <dgm:prSet presAssocID="{149FDDAE-13FF-420F-B98D-C04F839025F3}" presName="diagram" presStyleCnt="0">
        <dgm:presLayoutVars>
          <dgm:dir/>
          <dgm:resizeHandles val="exact"/>
        </dgm:presLayoutVars>
      </dgm:prSet>
      <dgm:spPr/>
    </dgm:pt>
    <dgm:pt modelId="{068E06BF-6930-4D5E-AC67-F5002220CCEF}" type="pres">
      <dgm:prSet presAssocID="{C5A1CEC7-1462-4DC1-B2DA-F73425FB6B71}" presName="node" presStyleLbl="node1" presStyleIdx="0" presStyleCnt="2">
        <dgm:presLayoutVars>
          <dgm:bulletEnabled val="1"/>
        </dgm:presLayoutVars>
      </dgm:prSet>
      <dgm:spPr/>
    </dgm:pt>
    <dgm:pt modelId="{1A71CB5E-2ED8-4E0F-BD82-21DF4EDD7FA4}" type="pres">
      <dgm:prSet presAssocID="{E0C743D3-9553-4A3E-A976-23F9E054C9A1}" presName="sibTrans" presStyleLbl="sibTrans2D1" presStyleIdx="0" presStyleCnt="1"/>
      <dgm:spPr/>
    </dgm:pt>
    <dgm:pt modelId="{A99DDA0D-4446-4FCE-A07E-2B67D9C1D94D}" type="pres">
      <dgm:prSet presAssocID="{E0C743D3-9553-4A3E-A976-23F9E054C9A1}" presName="connectorText" presStyleLbl="sibTrans2D1" presStyleIdx="0" presStyleCnt="1"/>
      <dgm:spPr/>
    </dgm:pt>
    <dgm:pt modelId="{0DD8D268-51B0-4248-B345-85CAF07BC71E}" type="pres">
      <dgm:prSet presAssocID="{25A02A35-24D2-429C-B156-7667CDCE38AB}" presName="node" presStyleLbl="node1" presStyleIdx="1" presStyleCnt="2">
        <dgm:presLayoutVars>
          <dgm:bulletEnabled val="1"/>
        </dgm:presLayoutVars>
      </dgm:prSet>
      <dgm:spPr/>
    </dgm:pt>
  </dgm:ptLst>
  <dgm:cxnLst>
    <dgm:cxn modelId="{6929341B-6425-486E-B70F-C1369DF31FBC}" type="presOf" srcId="{C5A1CEC7-1462-4DC1-B2DA-F73425FB6B71}" destId="{068E06BF-6930-4D5E-AC67-F5002220CCEF}" srcOrd="0" destOrd="0" presId="urn:microsoft.com/office/officeart/2005/8/layout/process5"/>
    <dgm:cxn modelId="{F39C9F37-25FA-40B7-943B-EF8F793A2EF6}" type="presOf" srcId="{E0C743D3-9553-4A3E-A976-23F9E054C9A1}" destId="{A99DDA0D-4446-4FCE-A07E-2B67D9C1D94D}" srcOrd="1" destOrd="0" presId="urn:microsoft.com/office/officeart/2005/8/layout/process5"/>
    <dgm:cxn modelId="{659D9D4B-B532-40CF-9CC3-53766646AFC2}" type="presOf" srcId="{25A02A35-24D2-429C-B156-7667CDCE38AB}" destId="{0DD8D268-51B0-4248-B345-85CAF07BC71E}" srcOrd="0" destOrd="0" presId="urn:microsoft.com/office/officeart/2005/8/layout/process5"/>
    <dgm:cxn modelId="{107FAE4F-B2DE-43D3-A7B4-E6F0AEF39380}" srcId="{149FDDAE-13FF-420F-B98D-C04F839025F3}" destId="{25A02A35-24D2-429C-B156-7667CDCE38AB}" srcOrd="1" destOrd="0" parTransId="{AA9B8B30-56F5-414E-9B1F-7B82C3EAE555}" sibTransId="{D4FBD463-00A6-43AC-AC7A-57E0E6839C31}"/>
    <dgm:cxn modelId="{0FCAF188-90D4-4E48-9CB8-1CB87D61E969}" type="presOf" srcId="{149FDDAE-13FF-420F-B98D-C04F839025F3}" destId="{21D493D1-CC69-4E76-804C-FF8D58E6D740}" srcOrd="0" destOrd="0" presId="urn:microsoft.com/office/officeart/2005/8/layout/process5"/>
    <dgm:cxn modelId="{13B36CCD-B3CD-4232-9A86-C0BE789A6557}" srcId="{149FDDAE-13FF-420F-B98D-C04F839025F3}" destId="{C5A1CEC7-1462-4DC1-B2DA-F73425FB6B71}" srcOrd="0" destOrd="0" parTransId="{DD495BDE-588C-4824-BC7E-389D936FFB60}" sibTransId="{E0C743D3-9553-4A3E-A976-23F9E054C9A1}"/>
    <dgm:cxn modelId="{7B5F03FD-7E07-431D-B5F5-73C1027EB45C}" type="presOf" srcId="{E0C743D3-9553-4A3E-A976-23F9E054C9A1}" destId="{1A71CB5E-2ED8-4E0F-BD82-21DF4EDD7FA4}" srcOrd="0" destOrd="0" presId="urn:microsoft.com/office/officeart/2005/8/layout/process5"/>
    <dgm:cxn modelId="{0A6770D7-972B-4FBD-82DE-CAE3A8562331}" type="presParOf" srcId="{21D493D1-CC69-4E76-804C-FF8D58E6D740}" destId="{068E06BF-6930-4D5E-AC67-F5002220CCEF}" srcOrd="0" destOrd="0" presId="urn:microsoft.com/office/officeart/2005/8/layout/process5"/>
    <dgm:cxn modelId="{7CE8C813-418C-48BC-8147-CAC26DF3B133}" type="presParOf" srcId="{21D493D1-CC69-4E76-804C-FF8D58E6D740}" destId="{1A71CB5E-2ED8-4E0F-BD82-21DF4EDD7FA4}" srcOrd="1" destOrd="0" presId="urn:microsoft.com/office/officeart/2005/8/layout/process5"/>
    <dgm:cxn modelId="{EA6E605B-0E90-45E6-8681-1C505D88B2EF}" type="presParOf" srcId="{1A71CB5E-2ED8-4E0F-BD82-21DF4EDD7FA4}" destId="{A99DDA0D-4446-4FCE-A07E-2B67D9C1D94D}" srcOrd="0" destOrd="0" presId="urn:microsoft.com/office/officeart/2005/8/layout/process5"/>
    <dgm:cxn modelId="{89AD9035-A4C8-43D2-8F51-D423E55BD637}" type="presParOf" srcId="{21D493D1-CC69-4E76-804C-FF8D58E6D740}" destId="{0DD8D268-51B0-4248-B345-85CAF07BC71E}"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F5F08-E3A4-4BF6-852C-79EBA7736E80}">
      <dsp:nvSpPr>
        <dsp:cNvPr id="0" name=""/>
        <dsp:cNvSpPr/>
      </dsp:nvSpPr>
      <dsp:spPr>
        <a:xfrm>
          <a:off x="0" y="697212"/>
          <a:ext cx="2003195" cy="12019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Podcasts</a:t>
          </a:r>
          <a:endParaRPr lang="en-US" sz="1800" kern="1200" dirty="0">
            <a:latin typeface="Arial" panose="020B0604020202020204" pitchFamily="34" charset="0"/>
            <a:cs typeface="Arial" panose="020B0604020202020204" pitchFamily="34" charset="0"/>
          </a:endParaRPr>
        </a:p>
      </dsp:txBody>
      <dsp:txXfrm>
        <a:off x="0" y="697212"/>
        <a:ext cx="2003195" cy="1201917"/>
      </dsp:txXfrm>
    </dsp:sp>
    <dsp:sp modelId="{BB13EEF8-96AE-4FDC-84D1-8EFBB12C100D}">
      <dsp:nvSpPr>
        <dsp:cNvPr id="0" name=""/>
        <dsp:cNvSpPr/>
      </dsp:nvSpPr>
      <dsp:spPr>
        <a:xfrm>
          <a:off x="2203515" y="697212"/>
          <a:ext cx="2003195" cy="12019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Posters</a:t>
          </a:r>
          <a:r>
            <a:rPr lang="en-GB" sz="1200" kern="1200" dirty="0"/>
            <a:t> </a:t>
          </a:r>
          <a:endParaRPr lang="en-US" sz="1200" kern="1200" dirty="0"/>
        </a:p>
      </dsp:txBody>
      <dsp:txXfrm>
        <a:off x="2203515" y="697212"/>
        <a:ext cx="2003195" cy="1201917"/>
      </dsp:txXfrm>
    </dsp:sp>
    <dsp:sp modelId="{2367FA82-34D9-499A-83F8-D42B215DCA5B}">
      <dsp:nvSpPr>
        <dsp:cNvPr id="0" name=""/>
        <dsp:cNvSpPr/>
      </dsp:nvSpPr>
      <dsp:spPr>
        <a:xfrm>
          <a:off x="4407030" y="697212"/>
          <a:ext cx="2003195" cy="12019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Videos/</a:t>
          </a:r>
        </a:p>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animations</a:t>
          </a:r>
          <a:endParaRPr lang="en-US" sz="1800" kern="1200" dirty="0">
            <a:latin typeface="Arial" panose="020B0604020202020204" pitchFamily="34" charset="0"/>
            <a:cs typeface="Arial" panose="020B0604020202020204" pitchFamily="34" charset="0"/>
          </a:endParaRPr>
        </a:p>
      </dsp:txBody>
      <dsp:txXfrm>
        <a:off x="4407030" y="697212"/>
        <a:ext cx="2003195" cy="1201917"/>
      </dsp:txXfrm>
    </dsp:sp>
    <dsp:sp modelId="{00A88C3F-E575-445C-BD62-0552BB21C44E}">
      <dsp:nvSpPr>
        <dsp:cNvPr id="0" name=""/>
        <dsp:cNvSpPr/>
      </dsp:nvSpPr>
      <dsp:spPr>
        <a:xfrm>
          <a:off x="0" y="2099449"/>
          <a:ext cx="2003195" cy="12019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Photo display on microaggressions</a:t>
          </a:r>
          <a:endParaRPr lang="en-US" sz="1600" kern="1200" dirty="0">
            <a:latin typeface="Arial" panose="020B0604020202020204" pitchFamily="34" charset="0"/>
            <a:cs typeface="Arial" panose="020B0604020202020204" pitchFamily="34" charset="0"/>
          </a:endParaRPr>
        </a:p>
      </dsp:txBody>
      <dsp:txXfrm>
        <a:off x="0" y="2099449"/>
        <a:ext cx="2003195" cy="1201917"/>
      </dsp:txXfrm>
    </dsp:sp>
    <dsp:sp modelId="{A31AE842-7586-4110-A668-0B82FE46CC99}">
      <dsp:nvSpPr>
        <dsp:cNvPr id="0" name=""/>
        <dsp:cNvSpPr/>
      </dsp:nvSpPr>
      <dsp:spPr>
        <a:xfrm>
          <a:off x="2203515" y="2099449"/>
          <a:ext cx="2003195" cy="12019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Presentations/</a:t>
          </a:r>
        </a:p>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conferences</a:t>
          </a:r>
          <a:endParaRPr lang="en-US" sz="1800" kern="1200" dirty="0">
            <a:latin typeface="Arial" panose="020B0604020202020204" pitchFamily="34" charset="0"/>
            <a:cs typeface="Arial" panose="020B0604020202020204" pitchFamily="34" charset="0"/>
          </a:endParaRPr>
        </a:p>
      </dsp:txBody>
      <dsp:txXfrm>
        <a:off x="2203515" y="2099449"/>
        <a:ext cx="2003195" cy="1201917"/>
      </dsp:txXfrm>
    </dsp:sp>
    <dsp:sp modelId="{D8C42D39-4E62-4B4C-B950-98897827C745}">
      <dsp:nvSpPr>
        <dsp:cNvPr id="0" name=""/>
        <dsp:cNvSpPr/>
      </dsp:nvSpPr>
      <dsp:spPr>
        <a:xfrm>
          <a:off x="4407030" y="2099449"/>
          <a:ext cx="2003195" cy="12019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Articles – e.g. RCOT journal</a:t>
          </a:r>
          <a:endParaRPr lang="en-US" sz="1800" kern="1200" dirty="0">
            <a:latin typeface="Arial" panose="020B0604020202020204" pitchFamily="34" charset="0"/>
            <a:cs typeface="Arial" panose="020B0604020202020204" pitchFamily="34" charset="0"/>
          </a:endParaRPr>
        </a:p>
      </dsp:txBody>
      <dsp:txXfrm>
        <a:off x="4407030" y="2099449"/>
        <a:ext cx="2003195" cy="1201917"/>
      </dsp:txXfrm>
    </dsp:sp>
    <dsp:sp modelId="{D589DEF9-E69C-4556-80BA-F8E9B78A9AE5}">
      <dsp:nvSpPr>
        <dsp:cNvPr id="0" name=""/>
        <dsp:cNvSpPr/>
      </dsp:nvSpPr>
      <dsp:spPr>
        <a:xfrm>
          <a:off x="0" y="3501686"/>
          <a:ext cx="2003195" cy="12019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latin typeface="Arial" panose="020B0604020202020204" pitchFamily="34" charset="0"/>
              <a:cs typeface="Arial" panose="020B0604020202020204" pitchFamily="34" charset="0"/>
            </a:rPr>
            <a:t>Linking with NHS Trusts</a:t>
          </a:r>
          <a:endParaRPr lang="en-US" sz="1800" b="0" kern="1200" dirty="0">
            <a:latin typeface="Arial" panose="020B0604020202020204" pitchFamily="34" charset="0"/>
            <a:cs typeface="Arial" panose="020B0604020202020204" pitchFamily="34" charset="0"/>
          </a:endParaRPr>
        </a:p>
      </dsp:txBody>
      <dsp:txXfrm>
        <a:off x="0" y="3501686"/>
        <a:ext cx="2003195" cy="1201917"/>
      </dsp:txXfrm>
    </dsp:sp>
    <dsp:sp modelId="{BD9F0F0A-5322-45EE-91B8-43F1253705CF}">
      <dsp:nvSpPr>
        <dsp:cNvPr id="0" name=""/>
        <dsp:cNvSpPr/>
      </dsp:nvSpPr>
      <dsp:spPr>
        <a:xfrm>
          <a:off x="2203515" y="3501686"/>
          <a:ext cx="2003195" cy="12019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Participating in stakeholder meetings</a:t>
          </a:r>
          <a:endParaRPr lang="en-US" sz="1800" kern="1200" dirty="0">
            <a:latin typeface="Arial" panose="020B0604020202020204" pitchFamily="34" charset="0"/>
            <a:cs typeface="Arial" panose="020B0604020202020204" pitchFamily="34" charset="0"/>
          </a:endParaRPr>
        </a:p>
      </dsp:txBody>
      <dsp:txXfrm>
        <a:off x="2203515" y="3501686"/>
        <a:ext cx="2003195" cy="1201917"/>
      </dsp:txXfrm>
    </dsp:sp>
    <dsp:sp modelId="{2DBA339D-A81E-4924-AA24-76F777272380}">
      <dsp:nvSpPr>
        <dsp:cNvPr id="0" name=""/>
        <dsp:cNvSpPr/>
      </dsp:nvSpPr>
      <dsp:spPr>
        <a:xfrm>
          <a:off x="4407030" y="3501686"/>
          <a:ext cx="2003195" cy="12019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Joining staff networks</a:t>
          </a:r>
          <a:endParaRPr lang="en-US" sz="1800" kern="1200" dirty="0">
            <a:latin typeface="Arial" panose="020B0604020202020204" pitchFamily="34" charset="0"/>
            <a:cs typeface="Arial" panose="020B0604020202020204" pitchFamily="34" charset="0"/>
          </a:endParaRPr>
        </a:p>
      </dsp:txBody>
      <dsp:txXfrm>
        <a:off x="4407030" y="3501686"/>
        <a:ext cx="2003195" cy="1201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E06BF-6930-4D5E-AC67-F5002220CCEF}">
      <dsp:nvSpPr>
        <dsp:cNvPr id="0" name=""/>
        <dsp:cNvSpPr/>
      </dsp:nvSpPr>
      <dsp:spPr>
        <a:xfrm>
          <a:off x="2053" y="861732"/>
          <a:ext cx="4379788" cy="262787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Arial" panose="020B0604020202020204" pitchFamily="34" charset="0"/>
              <a:cs typeface="Arial" panose="020B0604020202020204" pitchFamily="34" charset="0"/>
            </a:rPr>
            <a:t>Consider</a:t>
          </a:r>
          <a:r>
            <a:rPr lang="en-US" sz="4100" kern="1200" baseline="0" dirty="0">
              <a:latin typeface="Arial" panose="020B0604020202020204" pitchFamily="34" charset="0"/>
              <a:cs typeface="Arial" panose="020B0604020202020204" pitchFamily="34" charset="0"/>
            </a:rPr>
            <a:t> the barriers to speaking up</a:t>
          </a:r>
          <a:endParaRPr lang="en-US" sz="4100" kern="1200" dirty="0">
            <a:latin typeface="Arial" panose="020B0604020202020204" pitchFamily="34" charset="0"/>
            <a:cs typeface="Arial" panose="020B0604020202020204" pitchFamily="34" charset="0"/>
          </a:endParaRPr>
        </a:p>
      </dsp:txBody>
      <dsp:txXfrm>
        <a:off x="79021" y="938700"/>
        <a:ext cx="4225852" cy="2473937"/>
      </dsp:txXfrm>
    </dsp:sp>
    <dsp:sp modelId="{1A71CB5E-2ED8-4E0F-BD82-21DF4EDD7FA4}">
      <dsp:nvSpPr>
        <dsp:cNvPr id="0" name=""/>
        <dsp:cNvSpPr/>
      </dsp:nvSpPr>
      <dsp:spPr>
        <a:xfrm>
          <a:off x="4767263" y="1632575"/>
          <a:ext cx="928515" cy="108618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4767263" y="1849812"/>
        <a:ext cx="649961" cy="651713"/>
      </dsp:txXfrm>
    </dsp:sp>
    <dsp:sp modelId="{0DD8D268-51B0-4248-B345-85CAF07BC71E}">
      <dsp:nvSpPr>
        <dsp:cNvPr id="0" name=""/>
        <dsp:cNvSpPr/>
      </dsp:nvSpPr>
      <dsp:spPr>
        <a:xfrm>
          <a:off x="6133757" y="861732"/>
          <a:ext cx="4379788" cy="262787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baseline="0" dirty="0">
              <a:latin typeface="Arial" panose="020B0604020202020204" pitchFamily="34" charset="0"/>
              <a:cs typeface="Arial" panose="020B0604020202020204" pitchFamily="34" charset="0"/>
            </a:rPr>
            <a:t>How do we </a:t>
          </a:r>
          <a:r>
            <a:rPr lang="en-US" sz="4100" kern="1200" baseline="0" dirty="0" err="1">
              <a:latin typeface="Arial" panose="020B0604020202020204" pitchFamily="34" charset="0"/>
              <a:cs typeface="Arial" panose="020B0604020202020204" pitchFamily="34" charset="0"/>
            </a:rPr>
            <a:t>honour</a:t>
          </a:r>
          <a:r>
            <a:rPr lang="en-US" sz="4100" kern="1200" baseline="0" dirty="0">
              <a:latin typeface="Arial" panose="020B0604020202020204" pitchFamily="34" charset="0"/>
              <a:cs typeface="Arial" panose="020B0604020202020204" pitchFamily="34" charset="0"/>
            </a:rPr>
            <a:t> the accounts we are told?</a:t>
          </a:r>
          <a:endParaRPr lang="en-US" sz="4100" kern="1200" dirty="0">
            <a:latin typeface="Arial" panose="020B0604020202020204" pitchFamily="34" charset="0"/>
            <a:cs typeface="Arial" panose="020B0604020202020204" pitchFamily="34" charset="0"/>
          </a:endParaRPr>
        </a:p>
      </dsp:txBody>
      <dsp:txXfrm>
        <a:off x="6210725" y="938700"/>
        <a:ext cx="4225852" cy="24739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7F84B-2078-4A56-A6F9-D0B1C5EE2DF7}" type="datetimeFigureOut">
              <a:rPr lang="en-GB" smtClean="0"/>
              <a:t>19/06/2023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2BD4F-DF90-4EF7-9B23-15AB778AA77C}" type="slidenum">
              <a:rPr lang="en-GB" smtClean="0"/>
              <a:t>‹#›</a:t>
            </a:fld>
            <a:endParaRPr lang="en-GB"/>
          </a:p>
        </p:txBody>
      </p:sp>
    </p:spTree>
    <p:extLst>
      <p:ext uri="{BB962C8B-B14F-4D97-AF65-F5344CB8AC3E}">
        <p14:creationId xmlns:p14="http://schemas.microsoft.com/office/powerpoint/2010/main" val="309336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A8D7A0-9B2D-44E3-85A6-34D6CB21E0BF}" type="slidenum">
              <a:rPr lang="en-GB" smtClean="0"/>
              <a:t>1</a:t>
            </a:fld>
            <a:endParaRPr lang="en-GB"/>
          </a:p>
        </p:txBody>
      </p:sp>
    </p:spTree>
    <p:extLst>
      <p:ext uri="{BB962C8B-B14F-4D97-AF65-F5344CB8AC3E}">
        <p14:creationId xmlns:p14="http://schemas.microsoft.com/office/powerpoint/2010/main" val="8460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A8D7A0-9B2D-44E3-85A6-34D6CB21E0BF}" type="slidenum">
              <a:rPr lang="en-GB" smtClean="0"/>
              <a:t>17</a:t>
            </a:fld>
            <a:endParaRPr lang="en-GB"/>
          </a:p>
        </p:txBody>
      </p:sp>
    </p:spTree>
    <p:extLst>
      <p:ext uri="{BB962C8B-B14F-4D97-AF65-F5344CB8AC3E}">
        <p14:creationId xmlns:p14="http://schemas.microsoft.com/office/powerpoint/2010/main" val="487136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7B0C5-8A89-4D35-A8E3-379417BE30E6}" type="slidenum">
              <a:rPr lang="en-GB" smtClean="0"/>
              <a:t>19</a:t>
            </a:fld>
            <a:endParaRPr lang="en-GB"/>
          </a:p>
        </p:txBody>
      </p:sp>
    </p:spTree>
    <p:extLst>
      <p:ext uri="{BB962C8B-B14F-4D97-AF65-F5344CB8AC3E}">
        <p14:creationId xmlns:p14="http://schemas.microsoft.com/office/powerpoint/2010/main" val="3900913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A8D7A0-9B2D-44E3-85A6-34D6CB21E0BF}" type="slidenum">
              <a:rPr lang="en-GB" smtClean="0"/>
              <a:t>21</a:t>
            </a:fld>
            <a:endParaRPr lang="en-GB"/>
          </a:p>
        </p:txBody>
      </p:sp>
    </p:spTree>
    <p:extLst>
      <p:ext uri="{BB962C8B-B14F-4D97-AF65-F5344CB8AC3E}">
        <p14:creationId xmlns:p14="http://schemas.microsoft.com/office/powerpoint/2010/main" val="125918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A8D7A0-9B2D-44E3-85A6-34D6CB21E0BF}" type="slidenum">
              <a:rPr lang="en-GB" smtClean="0"/>
              <a:t>4</a:t>
            </a:fld>
            <a:endParaRPr lang="en-GB"/>
          </a:p>
        </p:txBody>
      </p:sp>
    </p:spTree>
    <p:extLst>
      <p:ext uri="{BB962C8B-B14F-4D97-AF65-F5344CB8AC3E}">
        <p14:creationId xmlns:p14="http://schemas.microsoft.com/office/powerpoint/2010/main" val="209684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A8D7A0-9B2D-44E3-85A6-34D6CB21E0BF}" type="slidenum">
              <a:rPr lang="en-GB" smtClean="0"/>
              <a:t>6</a:t>
            </a:fld>
            <a:endParaRPr lang="en-GB"/>
          </a:p>
        </p:txBody>
      </p:sp>
    </p:spTree>
    <p:extLst>
      <p:ext uri="{BB962C8B-B14F-4D97-AF65-F5344CB8AC3E}">
        <p14:creationId xmlns:p14="http://schemas.microsoft.com/office/powerpoint/2010/main" val="1620369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A8D7A0-9B2D-44E3-85A6-34D6CB21E0BF}" type="slidenum">
              <a:rPr lang="en-GB" smtClean="0"/>
              <a:t>9</a:t>
            </a:fld>
            <a:endParaRPr lang="en-GB"/>
          </a:p>
        </p:txBody>
      </p:sp>
    </p:spTree>
    <p:extLst>
      <p:ext uri="{BB962C8B-B14F-4D97-AF65-F5344CB8AC3E}">
        <p14:creationId xmlns:p14="http://schemas.microsoft.com/office/powerpoint/2010/main" val="3289380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A8D7A0-9B2D-44E3-85A6-34D6CB21E0BF}" type="slidenum">
              <a:rPr lang="en-GB" smtClean="0"/>
              <a:t>11</a:t>
            </a:fld>
            <a:endParaRPr lang="en-GB"/>
          </a:p>
        </p:txBody>
      </p:sp>
    </p:spTree>
    <p:extLst>
      <p:ext uri="{BB962C8B-B14F-4D97-AF65-F5344CB8AC3E}">
        <p14:creationId xmlns:p14="http://schemas.microsoft.com/office/powerpoint/2010/main" val="3616726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A8D7A0-9B2D-44E3-85A6-34D6CB21E0BF}" type="slidenum">
              <a:rPr lang="en-GB" smtClean="0"/>
              <a:t>12</a:t>
            </a:fld>
            <a:endParaRPr lang="en-GB"/>
          </a:p>
        </p:txBody>
      </p:sp>
    </p:spTree>
    <p:extLst>
      <p:ext uri="{BB962C8B-B14F-4D97-AF65-F5344CB8AC3E}">
        <p14:creationId xmlns:p14="http://schemas.microsoft.com/office/powerpoint/2010/main" val="2755141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A8D7A0-9B2D-44E3-85A6-34D6CB21E0BF}" type="slidenum">
              <a:rPr lang="en-GB" smtClean="0"/>
              <a:t>13</a:t>
            </a:fld>
            <a:endParaRPr lang="en-GB"/>
          </a:p>
        </p:txBody>
      </p:sp>
    </p:spTree>
    <p:extLst>
      <p:ext uri="{BB962C8B-B14F-4D97-AF65-F5344CB8AC3E}">
        <p14:creationId xmlns:p14="http://schemas.microsoft.com/office/powerpoint/2010/main" val="231152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7B0C5-8A89-4D35-A8E3-379417BE30E6}" type="slidenum">
              <a:rPr lang="en-GB" smtClean="0"/>
              <a:t>14</a:t>
            </a:fld>
            <a:endParaRPr lang="en-GB"/>
          </a:p>
        </p:txBody>
      </p:sp>
    </p:spTree>
    <p:extLst>
      <p:ext uri="{BB962C8B-B14F-4D97-AF65-F5344CB8AC3E}">
        <p14:creationId xmlns:p14="http://schemas.microsoft.com/office/powerpoint/2010/main" val="2519333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A8D7A0-9B2D-44E3-85A6-34D6CB21E0BF}" type="slidenum">
              <a:rPr lang="en-GB" smtClean="0"/>
              <a:t>16</a:t>
            </a:fld>
            <a:endParaRPr lang="en-GB"/>
          </a:p>
        </p:txBody>
      </p:sp>
    </p:spTree>
    <p:extLst>
      <p:ext uri="{BB962C8B-B14F-4D97-AF65-F5344CB8AC3E}">
        <p14:creationId xmlns:p14="http://schemas.microsoft.com/office/powerpoint/2010/main" val="3611172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8F7F-9289-1FF9-EBD6-C2115F72BF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5F468F-C7DF-7E8E-87D6-CA314A2A5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D7D60B-0393-8CBC-61AF-8FDEF944D1D8}"/>
              </a:ext>
            </a:extLst>
          </p:cNvPr>
          <p:cNvSpPr>
            <a:spLocks noGrp="1"/>
          </p:cNvSpPr>
          <p:nvPr>
            <p:ph type="dt" sz="half" idx="10"/>
          </p:nvPr>
        </p:nvSpPr>
        <p:spPr/>
        <p:txBody>
          <a:bodyPr/>
          <a:lstStyle/>
          <a:p>
            <a:fld id="{286DE231-CD5A-44A6-B801-C5292F90F9D8}" type="datetimeFigureOut">
              <a:rPr lang="en-GB" smtClean="0"/>
              <a:t>19/06/2023</a:t>
            </a:fld>
            <a:endParaRPr lang="en-GB"/>
          </a:p>
        </p:txBody>
      </p:sp>
      <p:sp>
        <p:nvSpPr>
          <p:cNvPr id="5" name="Footer Placeholder 4">
            <a:extLst>
              <a:ext uri="{FF2B5EF4-FFF2-40B4-BE49-F238E27FC236}">
                <a16:creationId xmlns:a16="http://schemas.microsoft.com/office/drawing/2014/main" id="{55C69DBF-D8E6-2791-2348-15672E5B18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9EB08D-7372-56AD-CCB3-B11A8B8A332E}"/>
              </a:ext>
            </a:extLst>
          </p:cNvPr>
          <p:cNvSpPr>
            <a:spLocks noGrp="1"/>
          </p:cNvSpPr>
          <p:nvPr>
            <p:ph type="sldNum" sz="quarter" idx="12"/>
          </p:nvPr>
        </p:nvSpPr>
        <p:spPr/>
        <p:txBody>
          <a:bodyPr/>
          <a:lstStyle/>
          <a:p>
            <a:fld id="{3DA28FF0-F893-44AD-8FEE-631961593659}" type="slidenum">
              <a:rPr lang="en-GB" smtClean="0"/>
              <a:t>‹#›</a:t>
            </a:fld>
            <a:endParaRPr lang="en-GB"/>
          </a:p>
        </p:txBody>
      </p:sp>
    </p:spTree>
    <p:extLst>
      <p:ext uri="{BB962C8B-B14F-4D97-AF65-F5344CB8AC3E}">
        <p14:creationId xmlns:p14="http://schemas.microsoft.com/office/powerpoint/2010/main" val="3661331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DADF-F1D4-DF92-9665-31113216E6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EEDBE3-E4FB-AF93-14F7-AC08D0FAA0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1F9DE9-8EBB-474C-7F54-61F28EECA915}"/>
              </a:ext>
            </a:extLst>
          </p:cNvPr>
          <p:cNvSpPr>
            <a:spLocks noGrp="1"/>
          </p:cNvSpPr>
          <p:nvPr>
            <p:ph type="dt" sz="half" idx="10"/>
          </p:nvPr>
        </p:nvSpPr>
        <p:spPr/>
        <p:txBody>
          <a:bodyPr/>
          <a:lstStyle/>
          <a:p>
            <a:fld id="{286DE231-CD5A-44A6-B801-C5292F90F9D8}" type="datetimeFigureOut">
              <a:rPr lang="en-GB" smtClean="0"/>
              <a:t>19/06/2023</a:t>
            </a:fld>
            <a:endParaRPr lang="en-GB"/>
          </a:p>
        </p:txBody>
      </p:sp>
      <p:sp>
        <p:nvSpPr>
          <p:cNvPr id="5" name="Footer Placeholder 4">
            <a:extLst>
              <a:ext uri="{FF2B5EF4-FFF2-40B4-BE49-F238E27FC236}">
                <a16:creationId xmlns:a16="http://schemas.microsoft.com/office/drawing/2014/main" id="{8C88E256-16AF-FA73-6CF6-90A010C739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DB658F-D255-66EE-5926-AA4C7DE67224}"/>
              </a:ext>
            </a:extLst>
          </p:cNvPr>
          <p:cNvSpPr>
            <a:spLocks noGrp="1"/>
          </p:cNvSpPr>
          <p:nvPr>
            <p:ph type="sldNum" sz="quarter" idx="12"/>
          </p:nvPr>
        </p:nvSpPr>
        <p:spPr/>
        <p:txBody>
          <a:bodyPr/>
          <a:lstStyle/>
          <a:p>
            <a:fld id="{3DA28FF0-F893-44AD-8FEE-631961593659}" type="slidenum">
              <a:rPr lang="en-GB" smtClean="0"/>
              <a:t>‹#›</a:t>
            </a:fld>
            <a:endParaRPr lang="en-GB"/>
          </a:p>
        </p:txBody>
      </p:sp>
    </p:spTree>
    <p:extLst>
      <p:ext uri="{BB962C8B-B14F-4D97-AF65-F5344CB8AC3E}">
        <p14:creationId xmlns:p14="http://schemas.microsoft.com/office/powerpoint/2010/main" val="3455070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08B90D-396E-163B-82F4-3B598B0E8A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4F8295-2864-1B90-831A-10CD0A5D2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7FEA64-0D12-D220-9F83-23DC36E1C246}"/>
              </a:ext>
            </a:extLst>
          </p:cNvPr>
          <p:cNvSpPr>
            <a:spLocks noGrp="1"/>
          </p:cNvSpPr>
          <p:nvPr>
            <p:ph type="dt" sz="half" idx="10"/>
          </p:nvPr>
        </p:nvSpPr>
        <p:spPr/>
        <p:txBody>
          <a:bodyPr/>
          <a:lstStyle/>
          <a:p>
            <a:fld id="{286DE231-CD5A-44A6-B801-C5292F90F9D8}" type="datetimeFigureOut">
              <a:rPr lang="en-GB" smtClean="0"/>
              <a:t>19/06/2023</a:t>
            </a:fld>
            <a:endParaRPr lang="en-GB"/>
          </a:p>
        </p:txBody>
      </p:sp>
      <p:sp>
        <p:nvSpPr>
          <p:cNvPr id="5" name="Footer Placeholder 4">
            <a:extLst>
              <a:ext uri="{FF2B5EF4-FFF2-40B4-BE49-F238E27FC236}">
                <a16:creationId xmlns:a16="http://schemas.microsoft.com/office/drawing/2014/main" id="{C8F3AFD9-9E62-D68A-8F1F-3E84445EAA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A3B9E3-E3DA-9DB1-262B-FF806B63C760}"/>
              </a:ext>
            </a:extLst>
          </p:cNvPr>
          <p:cNvSpPr>
            <a:spLocks noGrp="1"/>
          </p:cNvSpPr>
          <p:nvPr>
            <p:ph type="sldNum" sz="quarter" idx="12"/>
          </p:nvPr>
        </p:nvSpPr>
        <p:spPr/>
        <p:txBody>
          <a:bodyPr/>
          <a:lstStyle/>
          <a:p>
            <a:fld id="{3DA28FF0-F893-44AD-8FEE-631961593659}" type="slidenum">
              <a:rPr lang="en-GB" smtClean="0"/>
              <a:t>‹#›</a:t>
            </a:fld>
            <a:endParaRPr lang="en-GB"/>
          </a:p>
        </p:txBody>
      </p:sp>
    </p:spTree>
    <p:extLst>
      <p:ext uri="{BB962C8B-B14F-4D97-AF65-F5344CB8AC3E}">
        <p14:creationId xmlns:p14="http://schemas.microsoft.com/office/powerpoint/2010/main" val="37143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F276-E8A6-B992-AB98-649F599B66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0F99BF-5C71-0EB1-0ADE-5FC541571F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2B94EF-2F9D-4C18-A072-A40879582306}"/>
              </a:ext>
            </a:extLst>
          </p:cNvPr>
          <p:cNvSpPr>
            <a:spLocks noGrp="1"/>
          </p:cNvSpPr>
          <p:nvPr>
            <p:ph type="dt" sz="half" idx="10"/>
          </p:nvPr>
        </p:nvSpPr>
        <p:spPr/>
        <p:txBody>
          <a:bodyPr/>
          <a:lstStyle/>
          <a:p>
            <a:fld id="{286DE231-CD5A-44A6-B801-C5292F90F9D8}" type="datetimeFigureOut">
              <a:rPr lang="en-GB" smtClean="0"/>
              <a:t>19/06/2023</a:t>
            </a:fld>
            <a:endParaRPr lang="en-GB"/>
          </a:p>
        </p:txBody>
      </p:sp>
      <p:sp>
        <p:nvSpPr>
          <p:cNvPr id="5" name="Footer Placeholder 4">
            <a:extLst>
              <a:ext uri="{FF2B5EF4-FFF2-40B4-BE49-F238E27FC236}">
                <a16:creationId xmlns:a16="http://schemas.microsoft.com/office/drawing/2014/main" id="{4F094E9B-3D4B-235D-4FEA-1829A8A8DD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3FD74E-C983-592F-2D4C-A97811C759DD}"/>
              </a:ext>
            </a:extLst>
          </p:cNvPr>
          <p:cNvSpPr>
            <a:spLocks noGrp="1"/>
          </p:cNvSpPr>
          <p:nvPr>
            <p:ph type="sldNum" sz="quarter" idx="12"/>
          </p:nvPr>
        </p:nvSpPr>
        <p:spPr/>
        <p:txBody>
          <a:bodyPr/>
          <a:lstStyle/>
          <a:p>
            <a:fld id="{3DA28FF0-F893-44AD-8FEE-631961593659}" type="slidenum">
              <a:rPr lang="en-GB" smtClean="0"/>
              <a:t>‹#›</a:t>
            </a:fld>
            <a:endParaRPr lang="en-GB"/>
          </a:p>
        </p:txBody>
      </p:sp>
    </p:spTree>
    <p:extLst>
      <p:ext uri="{BB962C8B-B14F-4D97-AF65-F5344CB8AC3E}">
        <p14:creationId xmlns:p14="http://schemas.microsoft.com/office/powerpoint/2010/main" val="161511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E3E9D-A7F7-F32B-697D-4A64632137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2AAA52-26BE-1F13-C18E-447C5AF19C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DA54DC-6F43-4566-CC54-8F9DCC410EDE}"/>
              </a:ext>
            </a:extLst>
          </p:cNvPr>
          <p:cNvSpPr>
            <a:spLocks noGrp="1"/>
          </p:cNvSpPr>
          <p:nvPr>
            <p:ph type="dt" sz="half" idx="10"/>
          </p:nvPr>
        </p:nvSpPr>
        <p:spPr/>
        <p:txBody>
          <a:bodyPr/>
          <a:lstStyle/>
          <a:p>
            <a:fld id="{286DE231-CD5A-44A6-B801-C5292F90F9D8}" type="datetimeFigureOut">
              <a:rPr lang="en-GB" smtClean="0"/>
              <a:t>19/06/2023</a:t>
            </a:fld>
            <a:endParaRPr lang="en-GB"/>
          </a:p>
        </p:txBody>
      </p:sp>
      <p:sp>
        <p:nvSpPr>
          <p:cNvPr id="5" name="Footer Placeholder 4">
            <a:extLst>
              <a:ext uri="{FF2B5EF4-FFF2-40B4-BE49-F238E27FC236}">
                <a16:creationId xmlns:a16="http://schemas.microsoft.com/office/drawing/2014/main" id="{DB5B4C1B-171C-A13A-22A1-6F50D6ABF6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2AACD5-86FE-18F5-BA6D-9B16752FB981}"/>
              </a:ext>
            </a:extLst>
          </p:cNvPr>
          <p:cNvSpPr>
            <a:spLocks noGrp="1"/>
          </p:cNvSpPr>
          <p:nvPr>
            <p:ph type="sldNum" sz="quarter" idx="12"/>
          </p:nvPr>
        </p:nvSpPr>
        <p:spPr/>
        <p:txBody>
          <a:bodyPr/>
          <a:lstStyle/>
          <a:p>
            <a:fld id="{3DA28FF0-F893-44AD-8FEE-631961593659}" type="slidenum">
              <a:rPr lang="en-GB" smtClean="0"/>
              <a:t>‹#›</a:t>
            </a:fld>
            <a:endParaRPr lang="en-GB"/>
          </a:p>
        </p:txBody>
      </p:sp>
    </p:spTree>
    <p:extLst>
      <p:ext uri="{BB962C8B-B14F-4D97-AF65-F5344CB8AC3E}">
        <p14:creationId xmlns:p14="http://schemas.microsoft.com/office/powerpoint/2010/main" val="192125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ECBC-F067-3F53-D510-1965C2B9C3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1174C7-EC7A-709C-0DC1-178E6CE3FE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971A03-0DB3-5B30-8AA9-BFF7706DA5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FF0EE0-A32F-BBE7-977A-C1687A6CF368}"/>
              </a:ext>
            </a:extLst>
          </p:cNvPr>
          <p:cNvSpPr>
            <a:spLocks noGrp="1"/>
          </p:cNvSpPr>
          <p:nvPr>
            <p:ph type="dt" sz="half" idx="10"/>
          </p:nvPr>
        </p:nvSpPr>
        <p:spPr/>
        <p:txBody>
          <a:bodyPr/>
          <a:lstStyle/>
          <a:p>
            <a:fld id="{286DE231-CD5A-44A6-B801-C5292F90F9D8}" type="datetimeFigureOut">
              <a:rPr lang="en-GB" smtClean="0"/>
              <a:t>19/06/2023</a:t>
            </a:fld>
            <a:endParaRPr lang="en-GB"/>
          </a:p>
        </p:txBody>
      </p:sp>
      <p:sp>
        <p:nvSpPr>
          <p:cNvPr id="6" name="Footer Placeholder 5">
            <a:extLst>
              <a:ext uri="{FF2B5EF4-FFF2-40B4-BE49-F238E27FC236}">
                <a16:creationId xmlns:a16="http://schemas.microsoft.com/office/drawing/2014/main" id="{FF6B6FF2-DA45-C73D-7E24-B6861432C5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0C3A7C-37F0-1636-2546-60BDA49672D3}"/>
              </a:ext>
            </a:extLst>
          </p:cNvPr>
          <p:cNvSpPr>
            <a:spLocks noGrp="1"/>
          </p:cNvSpPr>
          <p:nvPr>
            <p:ph type="sldNum" sz="quarter" idx="12"/>
          </p:nvPr>
        </p:nvSpPr>
        <p:spPr/>
        <p:txBody>
          <a:bodyPr/>
          <a:lstStyle/>
          <a:p>
            <a:fld id="{3DA28FF0-F893-44AD-8FEE-631961593659}" type="slidenum">
              <a:rPr lang="en-GB" smtClean="0"/>
              <a:t>‹#›</a:t>
            </a:fld>
            <a:endParaRPr lang="en-GB"/>
          </a:p>
        </p:txBody>
      </p:sp>
    </p:spTree>
    <p:extLst>
      <p:ext uri="{BB962C8B-B14F-4D97-AF65-F5344CB8AC3E}">
        <p14:creationId xmlns:p14="http://schemas.microsoft.com/office/powerpoint/2010/main" val="101799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393C-9038-D6EA-E268-4DAA137695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695DF7-8359-F9F7-8831-77B3D62DAE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3B9817-116B-A811-831D-C10839DFAF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5E2A9D-8616-25B8-0B91-28FD0430B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0C415C-1EB4-0098-4B4F-A8DF56628F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B42677-CF16-2026-9B87-87075663A64D}"/>
              </a:ext>
            </a:extLst>
          </p:cNvPr>
          <p:cNvSpPr>
            <a:spLocks noGrp="1"/>
          </p:cNvSpPr>
          <p:nvPr>
            <p:ph type="dt" sz="half" idx="10"/>
          </p:nvPr>
        </p:nvSpPr>
        <p:spPr/>
        <p:txBody>
          <a:bodyPr/>
          <a:lstStyle/>
          <a:p>
            <a:fld id="{286DE231-CD5A-44A6-B801-C5292F90F9D8}" type="datetimeFigureOut">
              <a:rPr lang="en-GB" smtClean="0"/>
              <a:t>19/06/2023</a:t>
            </a:fld>
            <a:endParaRPr lang="en-GB"/>
          </a:p>
        </p:txBody>
      </p:sp>
      <p:sp>
        <p:nvSpPr>
          <p:cNvPr id="8" name="Footer Placeholder 7">
            <a:extLst>
              <a:ext uri="{FF2B5EF4-FFF2-40B4-BE49-F238E27FC236}">
                <a16:creationId xmlns:a16="http://schemas.microsoft.com/office/drawing/2014/main" id="{182931F3-3CFC-E6B3-D8C4-B144C7269D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5CB8CB-04D1-0902-A418-8837713694EC}"/>
              </a:ext>
            </a:extLst>
          </p:cNvPr>
          <p:cNvSpPr>
            <a:spLocks noGrp="1"/>
          </p:cNvSpPr>
          <p:nvPr>
            <p:ph type="sldNum" sz="quarter" idx="12"/>
          </p:nvPr>
        </p:nvSpPr>
        <p:spPr/>
        <p:txBody>
          <a:bodyPr/>
          <a:lstStyle/>
          <a:p>
            <a:fld id="{3DA28FF0-F893-44AD-8FEE-631961593659}" type="slidenum">
              <a:rPr lang="en-GB" smtClean="0"/>
              <a:t>‹#›</a:t>
            </a:fld>
            <a:endParaRPr lang="en-GB"/>
          </a:p>
        </p:txBody>
      </p:sp>
    </p:spTree>
    <p:extLst>
      <p:ext uri="{BB962C8B-B14F-4D97-AF65-F5344CB8AC3E}">
        <p14:creationId xmlns:p14="http://schemas.microsoft.com/office/powerpoint/2010/main" val="360444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C052-AA20-D0B8-3B72-FCE564E125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7F2055-864B-A977-9055-FE3B309E0D8A}"/>
              </a:ext>
            </a:extLst>
          </p:cNvPr>
          <p:cNvSpPr>
            <a:spLocks noGrp="1"/>
          </p:cNvSpPr>
          <p:nvPr>
            <p:ph type="dt" sz="half" idx="10"/>
          </p:nvPr>
        </p:nvSpPr>
        <p:spPr/>
        <p:txBody>
          <a:bodyPr/>
          <a:lstStyle/>
          <a:p>
            <a:fld id="{286DE231-CD5A-44A6-B801-C5292F90F9D8}" type="datetimeFigureOut">
              <a:rPr lang="en-GB" smtClean="0"/>
              <a:t>19/06/2023</a:t>
            </a:fld>
            <a:endParaRPr lang="en-GB"/>
          </a:p>
        </p:txBody>
      </p:sp>
      <p:sp>
        <p:nvSpPr>
          <p:cNvPr id="4" name="Footer Placeholder 3">
            <a:extLst>
              <a:ext uri="{FF2B5EF4-FFF2-40B4-BE49-F238E27FC236}">
                <a16:creationId xmlns:a16="http://schemas.microsoft.com/office/drawing/2014/main" id="{0CEBD747-6317-5483-AD51-84FB5FCE1A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340794-BB85-2B36-9F04-B92F1B2E60B0}"/>
              </a:ext>
            </a:extLst>
          </p:cNvPr>
          <p:cNvSpPr>
            <a:spLocks noGrp="1"/>
          </p:cNvSpPr>
          <p:nvPr>
            <p:ph type="sldNum" sz="quarter" idx="12"/>
          </p:nvPr>
        </p:nvSpPr>
        <p:spPr/>
        <p:txBody>
          <a:bodyPr/>
          <a:lstStyle/>
          <a:p>
            <a:fld id="{3DA28FF0-F893-44AD-8FEE-631961593659}" type="slidenum">
              <a:rPr lang="en-GB" smtClean="0"/>
              <a:t>‹#›</a:t>
            </a:fld>
            <a:endParaRPr lang="en-GB"/>
          </a:p>
        </p:txBody>
      </p:sp>
    </p:spTree>
    <p:extLst>
      <p:ext uri="{BB962C8B-B14F-4D97-AF65-F5344CB8AC3E}">
        <p14:creationId xmlns:p14="http://schemas.microsoft.com/office/powerpoint/2010/main" val="286287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B003F1-673F-1AF6-5AFA-82711C60EF9A}"/>
              </a:ext>
            </a:extLst>
          </p:cNvPr>
          <p:cNvSpPr>
            <a:spLocks noGrp="1"/>
          </p:cNvSpPr>
          <p:nvPr>
            <p:ph type="dt" sz="half" idx="10"/>
          </p:nvPr>
        </p:nvSpPr>
        <p:spPr/>
        <p:txBody>
          <a:bodyPr/>
          <a:lstStyle/>
          <a:p>
            <a:fld id="{286DE231-CD5A-44A6-B801-C5292F90F9D8}" type="datetimeFigureOut">
              <a:rPr lang="en-GB" smtClean="0"/>
              <a:t>19/06/2023</a:t>
            </a:fld>
            <a:endParaRPr lang="en-GB"/>
          </a:p>
        </p:txBody>
      </p:sp>
      <p:sp>
        <p:nvSpPr>
          <p:cNvPr id="3" name="Footer Placeholder 2">
            <a:extLst>
              <a:ext uri="{FF2B5EF4-FFF2-40B4-BE49-F238E27FC236}">
                <a16:creationId xmlns:a16="http://schemas.microsoft.com/office/drawing/2014/main" id="{C1956027-939F-503B-DF8C-0E3B702A18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4FBB38-2FF4-C1F8-9A73-B3E152C4E233}"/>
              </a:ext>
            </a:extLst>
          </p:cNvPr>
          <p:cNvSpPr>
            <a:spLocks noGrp="1"/>
          </p:cNvSpPr>
          <p:nvPr>
            <p:ph type="sldNum" sz="quarter" idx="12"/>
          </p:nvPr>
        </p:nvSpPr>
        <p:spPr/>
        <p:txBody>
          <a:bodyPr/>
          <a:lstStyle/>
          <a:p>
            <a:fld id="{3DA28FF0-F893-44AD-8FEE-631961593659}" type="slidenum">
              <a:rPr lang="en-GB" smtClean="0"/>
              <a:t>‹#›</a:t>
            </a:fld>
            <a:endParaRPr lang="en-GB"/>
          </a:p>
        </p:txBody>
      </p:sp>
    </p:spTree>
    <p:extLst>
      <p:ext uri="{BB962C8B-B14F-4D97-AF65-F5344CB8AC3E}">
        <p14:creationId xmlns:p14="http://schemas.microsoft.com/office/powerpoint/2010/main" val="312864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624E3-0D28-8682-89F0-FD71B6776B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1E64E1-12DB-ED52-9D29-F32FEB1ADC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A4A4A3-AB99-16D3-6A08-020731CB1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18248-4BA0-673E-4DED-BAED72ACE3C9}"/>
              </a:ext>
            </a:extLst>
          </p:cNvPr>
          <p:cNvSpPr>
            <a:spLocks noGrp="1"/>
          </p:cNvSpPr>
          <p:nvPr>
            <p:ph type="dt" sz="half" idx="10"/>
          </p:nvPr>
        </p:nvSpPr>
        <p:spPr/>
        <p:txBody>
          <a:bodyPr/>
          <a:lstStyle/>
          <a:p>
            <a:fld id="{286DE231-CD5A-44A6-B801-C5292F90F9D8}" type="datetimeFigureOut">
              <a:rPr lang="en-GB" smtClean="0"/>
              <a:t>19/06/2023</a:t>
            </a:fld>
            <a:endParaRPr lang="en-GB"/>
          </a:p>
        </p:txBody>
      </p:sp>
      <p:sp>
        <p:nvSpPr>
          <p:cNvPr id="6" name="Footer Placeholder 5">
            <a:extLst>
              <a:ext uri="{FF2B5EF4-FFF2-40B4-BE49-F238E27FC236}">
                <a16:creationId xmlns:a16="http://schemas.microsoft.com/office/drawing/2014/main" id="{5D002BC4-3FB8-6E59-FB98-E5072647ED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4D0377-A476-A444-00CC-F2A438A24FC9}"/>
              </a:ext>
            </a:extLst>
          </p:cNvPr>
          <p:cNvSpPr>
            <a:spLocks noGrp="1"/>
          </p:cNvSpPr>
          <p:nvPr>
            <p:ph type="sldNum" sz="quarter" idx="12"/>
          </p:nvPr>
        </p:nvSpPr>
        <p:spPr/>
        <p:txBody>
          <a:bodyPr/>
          <a:lstStyle/>
          <a:p>
            <a:fld id="{3DA28FF0-F893-44AD-8FEE-631961593659}" type="slidenum">
              <a:rPr lang="en-GB" smtClean="0"/>
              <a:t>‹#›</a:t>
            </a:fld>
            <a:endParaRPr lang="en-GB"/>
          </a:p>
        </p:txBody>
      </p:sp>
    </p:spTree>
    <p:extLst>
      <p:ext uri="{BB962C8B-B14F-4D97-AF65-F5344CB8AC3E}">
        <p14:creationId xmlns:p14="http://schemas.microsoft.com/office/powerpoint/2010/main" val="103231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5476A-5D0B-097C-5C6C-50FECCF014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2C32BF-DE94-4774-2C6B-1678DACB19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E4731C-CA00-926D-4A97-C9954B079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106208-73BC-8F25-A8E8-8257C32D5C12}"/>
              </a:ext>
            </a:extLst>
          </p:cNvPr>
          <p:cNvSpPr>
            <a:spLocks noGrp="1"/>
          </p:cNvSpPr>
          <p:nvPr>
            <p:ph type="dt" sz="half" idx="10"/>
          </p:nvPr>
        </p:nvSpPr>
        <p:spPr/>
        <p:txBody>
          <a:bodyPr/>
          <a:lstStyle/>
          <a:p>
            <a:fld id="{286DE231-CD5A-44A6-B801-C5292F90F9D8}" type="datetimeFigureOut">
              <a:rPr lang="en-GB" smtClean="0"/>
              <a:t>19/06/2023</a:t>
            </a:fld>
            <a:endParaRPr lang="en-GB"/>
          </a:p>
        </p:txBody>
      </p:sp>
      <p:sp>
        <p:nvSpPr>
          <p:cNvPr id="6" name="Footer Placeholder 5">
            <a:extLst>
              <a:ext uri="{FF2B5EF4-FFF2-40B4-BE49-F238E27FC236}">
                <a16:creationId xmlns:a16="http://schemas.microsoft.com/office/drawing/2014/main" id="{0F106026-7794-E900-A926-012F4D4D8E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3C5F7C-1CE7-D760-24FB-F942A9E0B801}"/>
              </a:ext>
            </a:extLst>
          </p:cNvPr>
          <p:cNvSpPr>
            <a:spLocks noGrp="1"/>
          </p:cNvSpPr>
          <p:nvPr>
            <p:ph type="sldNum" sz="quarter" idx="12"/>
          </p:nvPr>
        </p:nvSpPr>
        <p:spPr/>
        <p:txBody>
          <a:bodyPr/>
          <a:lstStyle/>
          <a:p>
            <a:fld id="{3DA28FF0-F893-44AD-8FEE-631961593659}" type="slidenum">
              <a:rPr lang="en-GB" smtClean="0"/>
              <a:t>‹#›</a:t>
            </a:fld>
            <a:endParaRPr lang="en-GB"/>
          </a:p>
        </p:txBody>
      </p:sp>
    </p:spTree>
    <p:extLst>
      <p:ext uri="{BB962C8B-B14F-4D97-AF65-F5344CB8AC3E}">
        <p14:creationId xmlns:p14="http://schemas.microsoft.com/office/powerpoint/2010/main" val="73941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DAF01-B031-3301-0BF4-5A2BCED6B6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2CAD09-729A-2D8F-3785-4C40C501C4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5433E-6A8E-BD42-51C5-ED97248976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DE231-CD5A-44A6-B801-C5292F90F9D8}" type="datetimeFigureOut">
              <a:rPr lang="en-GB" smtClean="0"/>
              <a:t>19/06/2023</a:t>
            </a:fld>
            <a:endParaRPr lang="en-GB"/>
          </a:p>
        </p:txBody>
      </p:sp>
      <p:sp>
        <p:nvSpPr>
          <p:cNvPr id="5" name="Footer Placeholder 4">
            <a:extLst>
              <a:ext uri="{FF2B5EF4-FFF2-40B4-BE49-F238E27FC236}">
                <a16:creationId xmlns:a16="http://schemas.microsoft.com/office/drawing/2014/main" id="{0F824974-83C5-56E9-C839-0ABD92817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4DAB65D-F013-1677-8E3F-C39E7582C5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28FF0-F893-44AD-8FEE-631961593659}" type="slidenum">
              <a:rPr lang="en-GB" smtClean="0"/>
              <a:t>‹#›</a:t>
            </a:fld>
            <a:endParaRPr lang="en-GB"/>
          </a:p>
        </p:txBody>
      </p:sp>
    </p:spTree>
    <p:extLst>
      <p:ext uri="{BB962C8B-B14F-4D97-AF65-F5344CB8AC3E}">
        <p14:creationId xmlns:p14="http://schemas.microsoft.com/office/powerpoint/2010/main" val="1337982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1XKNIk1OR9w" TargetMode="External"/><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watch?v=VxnSvAZz1Hk"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TrZS0pb2_cE?feature=oembed" TargetMode="External"/><Relationship Id="rId5" Type="http://schemas.openxmlformats.org/officeDocument/2006/relationships/image" Target="../media/image14.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microsoft.com/office/2018/10/relationships/comments" Target="../comments/modernComment_13F_C1A84308.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blogs.canterbury.ac.uk/bridgingthegaptoleadership/" TargetMode="External"/><Relationship Id="rId2" Type="http://schemas.openxmlformats.org/officeDocument/2006/relationships/hyperlink" Target="https://www.canterbury.ac.uk/black-history-365/closing-our-gap" TargetMode="External"/><Relationship Id="rId1" Type="http://schemas.openxmlformats.org/officeDocument/2006/relationships/slideLayout" Target="../slideLayouts/slideLayout2.xml"/><Relationship Id="rId4" Type="http://schemas.openxmlformats.org/officeDocument/2006/relationships/hyperlink" Target="https://blogs.brighton.ac.uk/uobsupportinghealthandsportstudentsinpractice/equality-diversity/bame/resources-for-educato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tiff"/></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hyperlink" Target="https://blogs.brighton.ac.uk/uobsupportinghealthandsportstudentsinpractice/equality-diversity/bame/resources-for-educators/" TargetMode="External"/><Relationship Id="rId7" Type="http://schemas.openxmlformats.org/officeDocument/2006/relationships/hyperlink" Target="mailto:s.j.ryan@brighton.ac.uk" TargetMode="External"/><Relationship Id="rId2" Type="http://schemas.openxmlformats.org/officeDocument/2006/relationships/hyperlink" Target="https://blogs.canterbury.ac.uk/studentnews/bridging-the-gap-to-leadership-enhancing-the-practice-placement-experiences-of-bame-students/#:~:text=The%20Bridging%20the%20gap%20to,awareness%20in%20the%20placement%20environment." TargetMode="External"/><Relationship Id="rId1" Type="http://schemas.openxmlformats.org/officeDocument/2006/relationships/slideLayout" Target="../slideLayouts/slideLayout2.xml"/><Relationship Id="rId6" Type="http://schemas.openxmlformats.org/officeDocument/2006/relationships/hyperlink" Target="mailto:c.clarke@brighton.ac.uk" TargetMode="External"/><Relationship Id="rId5" Type="http://schemas.openxmlformats.org/officeDocument/2006/relationships/hyperlink" Target="mailto:mary.makinde@canterbury.ac.uk" TargetMode="External"/><Relationship Id="rId4" Type="http://schemas.openxmlformats.org/officeDocument/2006/relationships/hyperlink" Target="mailto:helen.carr@canterbury.ac.u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pr.org/2020/06/08/872371063/microaggressions-are-a-big-deal-how-to-talk-them-out-and-when-to-walk-away?t=1637661959502" TargetMode="External"/><Relationship Id="rId2" Type="http://schemas.openxmlformats.org/officeDocument/2006/relationships/hyperlink" Target="https://theworld.org/stories/2016-06-06/rfks-ripple-hope-speech-still-touches-world-50-years-lat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universitiesuk.ac.uk/what-we-do/policy-and-research/publications/features/closing-gap-three-years/data" TargetMode="External"/><Relationship Id="rId2" Type="http://schemas.openxmlformats.org/officeDocument/2006/relationships/hyperlink" Target="https://www.councilofdeans.org.uk/wp-content/uploads/2023/03/Anti.racism.in_.ahp_.education.repor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blogs.canterbury.ac.uk/bridgingthegaptoleadership/"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umbrella, accessory, floor&#10;&#10;Description automatically generated">
            <a:extLst>
              <a:ext uri="{FF2B5EF4-FFF2-40B4-BE49-F238E27FC236}">
                <a16:creationId xmlns:a16="http://schemas.microsoft.com/office/drawing/2014/main" id="{49AD9DB1-A618-44A7-B0D0-7A46C00FC89E}"/>
              </a:ext>
            </a:extLst>
          </p:cNvPr>
          <p:cNvPicPr>
            <a:picLocks noChangeAspect="1"/>
          </p:cNvPicPr>
          <p:nvPr/>
        </p:nvPicPr>
        <p:blipFill rotWithShape="1">
          <a:blip r:embed="rId3">
            <a:extLst>
              <a:ext uri="{28A0092B-C50C-407E-A947-70E740481C1C}">
                <a14:useLocalDpi xmlns:a14="http://schemas.microsoft.com/office/drawing/2010/main" val="0"/>
              </a:ext>
            </a:extLst>
          </a:blip>
          <a:srcRect t="43749" b="-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1D82B1A-F184-4F9A-B1C9-182AE9EF6E47}"/>
              </a:ext>
            </a:extLst>
          </p:cNvPr>
          <p:cNvSpPr/>
          <p:nvPr/>
        </p:nvSpPr>
        <p:spPr>
          <a:xfrm>
            <a:off x="-89647" y="1590220"/>
            <a:ext cx="12371294" cy="4948517"/>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solidFill>
                <a:schemeClr val="tx1"/>
              </a:solidFill>
              <a:latin typeface="Arial" panose="020B0604020202020204" pitchFamily="34" charset="0"/>
              <a:cs typeface="Arial" panose="020B0604020202020204" pitchFamily="34" charset="0"/>
            </a:endParaRPr>
          </a:p>
          <a:p>
            <a:pPr algn="ctr"/>
            <a:r>
              <a:rPr lang="en-GB" sz="3600" b="1" dirty="0">
                <a:solidFill>
                  <a:schemeClr val="tx1"/>
                </a:solidFill>
                <a:latin typeface="Arial" panose="020B0604020202020204" pitchFamily="34" charset="0"/>
                <a:cs typeface="Arial" panose="020B0604020202020204" pitchFamily="34" charset="0"/>
              </a:rPr>
              <a:t> </a:t>
            </a:r>
            <a:r>
              <a:rPr lang="en-GB" sz="3600" dirty="0">
                <a:solidFill>
                  <a:schemeClr val="tx1"/>
                </a:solidFill>
                <a:latin typeface="Arial" panose="020B0604020202020204" pitchFamily="34" charset="0"/>
                <a:cs typeface="Arial" panose="020B0604020202020204" pitchFamily="34" charset="0"/>
              </a:rPr>
              <a:t>Bridging the Gap to Leadership: </a:t>
            </a:r>
          </a:p>
          <a:p>
            <a:pPr algn="ctr"/>
            <a:r>
              <a:rPr lang="en-US" sz="3600" dirty="0">
                <a:solidFill>
                  <a:schemeClr val="tx1"/>
                </a:solidFill>
                <a:latin typeface="Arial" panose="020B0604020202020204" pitchFamily="34" charset="0"/>
                <a:cs typeface="Arial" panose="020B0604020202020204" pitchFamily="34" charset="0"/>
              </a:rPr>
              <a:t> Developing Equity in Practice Placement Experiences</a:t>
            </a:r>
          </a:p>
          <a:p>
            <a:pPr algn="ctr"/>
            <a:endParaRPr lang="en-US" sz="2400" dirty="0">
              <a:solidFill>
                <a:schemeClr val="tx1"/>
              </a:solidFill>
              <a:latin typeface="Arial" panose="020B0604020202020204" pitchFamily="34" charset="0"/>
              <a:cs typeface="Arial" panose="020B0604020202020204" pitchFamily="34" charset="0"/>
            </a:endParaRPr>
          </a:p>
          <a:p>
            <a:pPr algn="ctr"/>
            <a:r>
              <a:rPr lang="en-US" sz="2400" dirty="0">
                <a:solidFill>
                  <a:schemeClr val="tx1"/>
                </a:solidFill>
                <a:latin typeface="Arial" panose="020B0604020202020204" pitchFamily="34" charset="0"/>
                <a:cs typeface="Arial" panose="020B0604020202020204" pitchFamily="34" charset="0"/>
              </a:rPr>
              <a:t>  Helen Carr, Canterbury Christ Church University,</a:t>
            </a:r>
          </a:p>
          <a:p>
            <a:pPr algn="ctr"/>
            <a:r>
              <a:rPr lang="en-US" sz="2400" dirty="0">
                <a:solidFill>
                  <a:schemeClr val="tx1"/>
                </a:solidFill>
                <a:latin typeface="Arial" panose="020B0604020202020204" pitchFamily="34" charset="0"/>
                <a:cs typeface="Arial" panose="020B0604020202020204" pitchFamily="34" charset="0"/>
              </a:rPr>
              <a:t>  Mary Makinde, Canterbury Christ Church University,</a:t>
            </a:r>
          </a:p>
          <a:p>
            <a:pPr algn="ctr"/>
            <a:r>
              <a:rPr lang="en-US" sz="2400" dirty="0">
                <a:solidFill>
                  <a:schemeClr val="tx1"/>
                </a:solidFill>
                <a:latin typeface="Arial" panose="020B0604020202020204" pitchFamily="34" charset="0"/>
                <a:cs typeface="Arial" panose="020B0604020202020204" pitchFamily="34" charset="0"/>
              </a:rPr>
              <a:t>Hansaka Seneviratne, University of Brighton Physiotherapy Graduate</a:t>
            </a:r>
          </a:p>
          <a:p>
            <a:pPr algn="ctr"/>
            <a:endParaRPr lang="en-US" sz="2400" dirty="0">
              <a:solidFill>
                <a:schemeClr val="tx1"/>
              </a:solidFill>
              <a:latin typeface="Arial" panose="020B0604020202020204" pitchFamily="34" charset="0"/>
              <a:cs typeface="Arial" panose="020B0604020202020204" pitchFamily="34" charset="0"/>
            </a:endParaRPr>
          </a:p>
          <a:p>
            <a:pPr algn="ctr"/>
            <a:r>
              <a:rPr lang="en-US" sz="2400" dirty="0">
                <a:solidFill>
                  <a:schemeClr val="tx1"/>
                </a:solidFill>
                <a:latin typeface="Arial" panose="020B0604020202020204" pitchFamily="34" charset="0"/>
                <a:cs typeface="Arial" panose="020B0604020202020204" pitchFamily="34" charset="0"/>
              </a:rPr>
              <a:t>July 2023</a:t>
            </a:r>
          </a:p>
          <a:p>
            <a:r>
              <a:rPr lang="en-GB" sz="5000" dirty="0">
                <a:solidFill>
                  <a:schemeClr val="tx1"/>
                </a:solidFill>
                <a:latin typeface="Humanist 777" panose="02000503050000020004" pitchFamily="2" charset="0"/>
              </a:rPr>
              <a:t> </a:t>
            </a:r>
          </a:p>
        </p:txBody>
      </p:sp>
      <p:pic>
        <p:nvPicPr>
          <p:cNvPr id="2" name="Picture 1">
            <a:extLst>
              <a:ext uri="{FF2B5EF4-FFF2-40B4-BE49-F238E27FC236}">
                <a16:creationId xmlns:a16="http://schemas.microsoft.com/office/drawing/2014/main" id="{CE4336B5-738A-0208-7318-8D805988C2C8}"/>
              </a:ext>
            </a:extLst>
          </p:cNvPr>
          <p:cNvPicPr>
            <a:picLocks noChangeAspect="1"/>
          </p:cNvPicPr>
          <p:nvPr/>
        </p:nvPicPr>
        <p:blipFill>
          <a:blip r:embed="rId4"/>
          <a:stretch>
            <a:fillRect/>
          </a:stretch>
        </p:blipFill>
        <p:spPr>
          <a:xfrm>
            <a:off x="529791" y="317494"/>
            <a:ext cx="3554276" cy="1054699"/>
          </a:xfrm>
          <a:prstGeom prst="rect">
            <a:avLst/>
          </a:prstGeom>
        </p:spPr>
      </p:pic>
      <p:pic>
        <p:nvPicPr>
          <p:cNvPr id="8" name="Picture 2" descr="Canterbury Christ Church University - Welcome to the WISE Campaign">
            <a:extLst>
              <a:ext uri="{FF2B5EF4-FFF2-40B4-BE49-F238E27FC236}">
                <a16:creationId xmlns:a16="http://schemas.microsoft.com/office/drawing/2014/main" id="{18B153EC-2401-D38C-4EFE-0387773598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1209" y="317494"/>
            <a:ext cx="2851000" cy="95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78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F7A3-CF13-6DAD-88B1-3A2C02789E5D}"/>
              </a:ext>
            </a:extLst>
          </p:cNvPr>
          <p:cNvSpPr>
            <a:spLocks noGrp="1"/>
          </p:cNvSpPr>
          <p:nvPr>
            <p:ph type="title"/>
          </p:nvPr>
        </p:nvSpPr>
        <p:spPr/>
        <p:txBody>
          <a:bodyPr>
            <a:normAutofit/>
          </a:bodyPr>
          <a:lstStyle/>
          <a:p>
            <a:r>
              <a:rPr lang="en-GB" sz="3600" dirty="0">
                <a:latin typeface="Arial" panose="020B0604020202020204" pitchFamily="34" charset="0"/>
                <a:cs typeface="Arial" panose="020B0604020202020204" pitchFamily="34" charset="0"/>
              </a:rPr>
              <a:t>Film Resources</a:t>
            </a:r>
          </a:p>
        </p:txBody>
      </p:sp>
      <p:pic>
        <p:nvPicPr>
          <p:cNvPr id="5" name="Content Placeholder 4">
            <a:extLst>
              <a:ext uri="{FF2B5EF4-FFF2-40B4-BE49-F238E27FC236}">
                <a16:creationId xmlns:a16="http://schemas.microsoft.com/office/drawing/2014/main" id="{0856CE4A-06B8-C6A1-4840-58A236159970}"/>
              </a:ext>
            </a:extLst>
          </p:cNvPr>
          <p:cNvPicPr>
            <a:picLocks noGrp="1" noChangeAspect="1"/>
          </p:cNvPicPr>
          <p:nvPr>
            <p:ph idx="1"/>
          </p:nvPr>
        </p:nvPicPr>
        <p:blipFill rotWithShape="1">
          <a:blip r:embed="rId2"/>
          <a:srcRect l="-16" t="1" r="47133" b="883"/>
          <a:stretch/>
        </p:blipFill>
        <p:spPr>
          <a:xfrm>
            <a:off x="535216" y="1910281"/>
            <a:ext cx="5224784" cy="3414648"/>
          </a:xfrm>
          <a:prstGeom prst="rect">
            <a:avLst/>
          </a:prstGeom>
        </p:spPr>
      </p:pic>
      <p:sp>
        <p:nvSpPr>
          <p:cNvPr id="4" name="TextBox 3">
            <a:extLst>
              <a:ext uri="{FF2B5EF4-FFF2-40B4-BE49-F238E27FC236}">
                <a16:creationId xmlns:a16="http://schemas.microsoft.com/office/drawing/2014/main" id="{3D99304C-9974-FC55-B63D-DECF9269ED14}"/>
              </a:ext>
            </a:extLst>
          </p:cNvPr>
          <p:cNvSpPr txBox="1"/>
          <p:nvPr/>
        </p:nvSpPr>
        <p:spPr>
          <a:xfrm>
            <a:off x="6237837" y="2747646"/>
            <a:ext cx="5115963" cy="1367234"/>
          </a:xfrm>
          <a:prstGeom prst="rect">
            <a:avLst/>
          </a:prstGeom>
          <a:noFill/>
        </p:spPr>
        <p:txBody>
          <a:bodyPr wrap="square">
            <a:spAutoFit/>
          </a:bodyPr>
          <a:lstStyle/>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Animation 1:</a:t>
            </a:r>
            <a:r>
              <a:rPr lang="en-GB" sz="1800" dirty="0">
                <a:effectLst/>
                <a:latin typeface="Calibri" panose="020F0502020204030204" pitchFamily="34" charset="0"/>
                <a:ea typeface="Calibri" panose="020F0502020204030204" pitchFamily="34" charset="0"/>
                <a:cs typeface="Times New Roman" panose="02020603050405020304" pitchFamily="18" charset="0"/>
              </a:rPr>
              <a:t> Providing an inclusive learning environment and allyship for Black, Asian, mixed heritage and minority ethnic (BAME) students.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Click </a:t>
            </a:r>
            <a:r>
              <a:rPr lang="en-GB"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here</a:t>
            </a:r>
            <a:r>
              <a:rPr lang="en-GB" sz="1800" dirty="0">
                <a:effectLst/>
                <a:latin typeface="Calibri" panose="020F0502020204030204" pitchFamily="34" charset="0"/>
                <a:ea typeface="Calibri" panose="020F0502020204030204" pitchFamily="34" charset="0"/>
                <a:cs typeface="Times New Roman" panose="02020603050405020304" pitchFamily="18" charset="0"/>
              </a:rPr>
              <a:t> to view the animation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2263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umbrella, accessory, floor&#10;&#10;Description automatically generated">
            <a:extLst>
              <a:ext uri="{FF2B5EF4-FFF2-40B4-BE49-F238E27FC236}">
                <a16:creationId xmlns:a16="http://schemas.microsoft.com/office/drawing/2014/main" id="{49AD9DB1-A618-44A7-B0D0-7A46C00FC89E}"/>
              </a:ext>
            </a:extLst>
          </p:cNvPr>
          <p:cNvPicPr>
            <a:picLocks noChangeAspect="1"/>
          </p:cNvPicPr>
          <p:nvPr/>
        </p:nvPicPr>
        <p:blipFill rotWithShape="1">
          <a:blip r:embed="rId3">
            <a:extLst>
              <a:ext uri="{28A0092B-C50C-407E-A947-70E740481C1C}">
                <a14:useLocalDpi xmlns:a14="http://schemas.microsoft.com/office/drawing/2010/main" val="0"/>
              </a:ext>
            </a:extLst>
          </a:blip>
          <a:srcRect t="43632"/>
          <a:stretch/>
        </p:blipFill>
        <p:spPr>
          <a:xfrm>
            <a:off x="0" y="0"/>
            <a:ext cx="12192000" cy="6872378"/>
          </a:xfrm>
          <a:prstGeom prst="rect">
            <a:avLst/>
          </a:prstGeom>
        </p:spPr>
      </p:pic>
      <p:sp>
        <p:nvSpPr>
          <p:cNvPr id="6" name="Rectangle 5">
            <a:extLst>
              <a:ext uri="{FF2B5EF4-FFF2-40B4-BE49-F238E27FC236}">
                <a16:creationId xmlns:a16="http://schemas.microsoft.com/office/drawing/2014/main" id="{1781FCF5-8A7B-41BA-B183-C75D6502CA88}"/>
              </a:ext>
            </a:extLst>
          </p:cNvPr>
          <p:cNvSpPr/>
          <p:nvPr/>
        </p:nvSpPr>
        <p:spPr>
          <a:xfrm>
            <a:off x="-16804" y="339209"/>
            <a:ext cx="12208779" cy="6193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Humanist 777" panose="02000503050000020004" pitchFamily="2" charset="0"/>
              </a:rPr>
              <a:t>Sat</a:t>
            </a:r>
          </a:p>
        </p:txBody>
      </p:sp>
      <p:sp>
        <p:nvSpPr>
          <p:cNvPr id="4" name="Content Placeholder 3">
            <a:extLst>
              <a:ext uri="{FF2B5EF4-FFF2-40B4-BE49-F238E27FC236}">
                <a16:creationId xmlns:a16="http://schemas.microsoft.com/office/drawing/2014/main" id="{5257D968-C316-425B-AFE5-86E5E46CBBA5}"/>
              </a:ext>
            </a:extLst>
          </p:cNvPr>
          <p:cNvSpPr>
            <a:spLocks noGrp="1"/>
          </p:cNvSpPr>
          <p:nvPr>
            <p:ph idx="1"/>
          </p:nvPr>
        </p:nvSpPr>
        <p:spPr>
          <a:xfrm>
            <a:off x="163286" y="1037827"/>
            <a:ext cx="6570734" cy="5168109"/>
          </a:xfrm>
        </p:spPr>
        <p:txBody>
          <a:bodyPr>
            <a:normAutofit/>
          </a:bodyPr>
          <a:lstStyle/>
          <a:p>
            <a:endParaRPr lang="en-GB" altLang="en-US"/>
          </a:p>
          <a:p>
            <a:pPr lvl="2"/>
            <a:endParaRPr lang="en-GB"/>
          </a:p>
          <a:p>
            <a:pPr lvl="1"/>
            <a:endParaRPr lang="en-GB"/>
          </a:p>
          <a:p>
            <a:pPr lvl="1"/>
            <a:endParaRPr lang="en-GB"/>
          </a:p>
        </p:txBody>
      </p:sp>
      <p:sp>
        <p:nvSpPr>
          <p:cNvPr id="11" name="Title 1">
            <a:extLst>
              <a:ext uri="{FF2B5EF4-FFF2-40B4-BE49-F238E27FC236}">
                <a16:creationId xmlns:a16="http://schemas.microsoft.com/office/drawing/2014/main" id="{35D8B6AC-A206-49FE-A3BB-5CEA6C2801BB}"/>
              </a:ext>
            </a:extLst>
          </p:cNvPr>
          <p:cNvSpPr txBox="1">
            <a:spLocks/>
          </p:cNvSpPr>
          <p:nvPr/>
        </p:nvSpPr>
        <p:spPr>
          <a:xfrm>
            <a:off x="559576" y="331390"/>
            <a:ext cx="11056020" cy="7064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rial" panose="020B0604020202020204" pitchFamily="34" charset="0"/>
                <a:cs typeface="Arial" panose="020B0604020202020204" pitchFamily="34" charset="0"/>
              </a:rPr>
              <a:t>Animation 2: Microaggressions</a:t>
            </a:r>
          </a:p>
        </p:txBody>
      </p:sp>
      <p:pic>
        <p:nvPicPr>
          <p:cNvPr id="12" name="Content Placeholder 4">
            <a:extLst>
              <a:ext uri="{FF2B5EF4-FFF2-40B4-BE49-F238E27FC236}">
                <a16:creationId xmlns:a16="http://schemas.microsoft.com/office/drawing/2014/main" id="{4FCBBF8E-AE25-4232-97F6-8ED9B517F4F6}"/>
              </a:ext>
            </a:extLst>
          </p:cNvPr>
          <p:cNvPicPr>
            <a:picLocks noChangeAspect="1"/>
          </p:cNvPicPr>
          <p:nvPr/>
        </p:nvPicPr>
        <p:blipFill>
          <a:blip r:embed="rId4"/>
          <a:stretch>
            <a:fillRect/>
          </a:stretch>
        </p:blipFill>
        <p:spPr>
          <a:xfrm>
            <a:off x="559576" y="1147014"/>
            <a:ext cx="8245475" cy="4578350"/>
          </a:xfrm>
          <a:prstGeom prst="rect">
            <a:avLst/>
          </a:prstGeom>
        </p:spPr>
      </p:pic>
      <p:sp>
        <p:nvSpPr>
          <p:cNvPr id="3" name="TextBox 2">
            <a:extLst>
              <a:ext uri="{FF2B5EF4-FFF2-40B4-BE49-F238E27FC236}">
                <a16:creationId xmlns:a16="http://schemas.microsoft.com/office/drawing/2014/main" id="{F474848C-3283-FAEA-99C0-B51F25BFBB76}"/>
              </a:ext>
            </a:extLst>
          </p:cNvPr>
          <p:cNvSpPr txBox="1"/>
          <p:nvPr/>
        </p:nvSpPr>
        <p:spPr>
          <a:xfrm>
            <a:off x="9521902" y="1589529"/>
            <a:ext cx="1953246" cy="3139321"/>
          </a:xfrm>
          <a:prstGeom prst="rect">
            <a:avLst/>
          </a:prstGeom>
          <a:noFill/>
        </p:spPr>
        <p:txBody>
          <a:bodyPr wrap="square" rtlCol="0">
            <a:spAutoFit/>
          </a:bodyPr>
          <a:lstStyle/>
          <a:p>
            <a:r>
              <a:rPr lang="en-GB" sz="1800" b="0" i="0" dirty="0">
                <a:effectLst/>
                <a:latin typeface="Calibri" panose="020F0502020204030204" pitchFamily="34" charset="0"/>
              </a:rPr>
              <a:t>This 2</a:t>
            </a:r>
            <a:r>
              <a:rPr lang="en-GB" sz="1800" b="0" i="0" baseline="30000" dirty="0">
                <a:effectLst/>
                <a:latin typeface="Calibri" panose="020F0502020204030204" pitchFamily="34" charset="0"/>
              </a:rPr>
              <a:t>nd</a:t>
            </a:r>
            <a:r>
              <a:rPr lang="en-GB" sz="1800" b="0" i="0" dirty="0">
                <a:effectLst/>
                <a:latin typeface="Calibri" panose="020F0502020204030204" pitchFamily="34" charset="0"/>
              </a:rPr>
              <a:t> video (created by Kai Yan Chun </a:t>
            </a:r>
            <a:r>
              <a:rPr lang="en-GB" sz="1800" b="0" i="0" dirty="0" err="1">
                <a:effectLst/>
                <a:latin typeface="Calibri" panose="020F0502020204030204" pitchFamily="34" charset="0"/>
              </a:rPr>
              <a:t>Spirini</a:t>
            </a:r>
            <a:r>
              <a:rPr lang="en-GB" dirty="0">
                <a:latin typeface="Calibri" panose="020F0502020204030204" pitchFamily="34" charset="0"/>
              </a:rPr>
              <a:t>, </a:t>
            </a:r>
            <a:r>
              <a:rPr lang="en-GB" sz="1800" b="0" i="0" dirty="0">
                <a:effectLst/>
                <a:latin typeface="Calibri" panose="020F0502020204030204" pitchFamily="34" charset="0"/>
              </a:rPr>
              <a:t>Aliza Ale and Emmanuel </a:t>
            </a:r>
            <a:r>
              <a:rPr lang="en-GB" sz="1800" b="0" i="0" dirty="0" err="1">
                <a:effectLst/>
                <a:latin typeface="Calibri" panose="020F0502020204030204" pitchFamily="34" charset="0"/>
              </a:rPr>
              <a:t>Ozowara</a:t>
            </a:r>
            <a:r>
              <a:rPr lang="en-GB" sz="1800" b="0" i="0" dirty="0">
                <a:effectLst/>
                <a:latin typeface="Calibri" panose="020F0502020204030204" pitchFamily="34" charset="0"/>
              </a:rPr>
              <a:t>) can be used in educator training and uses real case studies: </a:t>
            </a:r>
            <a:r>
              <a:rPr lang="en-GB" sz="1800" b="0" i="0" u="sng" dirty="0">
                <a:solidFill>
                  <a:srgbClr val="6296FB"/>
                </a:solidFill>
                <a:effectLst/>
                <a:latin typeface="Calibri" panose="020F0502020204030204" pitchFamily="34" charset="0"/>
                <a:hlinkClick r:id="rId5"/>
              </a:rPr>
              <a:t>watch here</a:t>
            </a:r>
            <a:endParaRPr lang="en-GB" sz="1800" b="0" i="0" dirty="0">
              <a:solidFill>
                <a:srgbClr val="B8B8B8"/>
              </a:solidFill>
              <a:effectLst/>
              <a:latin typeface="Arial" panose="020B0604020202020204" pitchFamily="34" charset="0"/>
            </a:endParaRPr>
          </a:p>
          <a:p>
            <a:pPr algn="l"/>
            <a:endParaRPr lang="en-US" dirty="0"/>
          </a:p>
        </p:txBody>
      </p:sp>
    </p:spTree>
    <p:extLst>
      <p:ext uri="{BB962C8B-B14F-4D97-AF65-F5344CB8AC3E}">
        <p14:creationId xmlns:p14="http://schemas.microsoft.com/office/powerpoint/2010/main" val="2499409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umbrella, accessory, floor&#10;&#10;Description automatically generated">
            <a:extLst>
              <a:ext uri="{FF2B5EF4-FFF2-40B4-BE49-F238E27FC236}">
                <a16:creationId xmlns:a16="http://schemas.microsoft.com/office/drawing/2014/main" id="{49AD9DB1-A618-44A7-B0D0-7A46C00FC89E}"/>
              </a:ext>
            </a:extLst>
          </p:cNvPr>
          <p:cNvPicPr>
            <a:picLocks noChangeAspect="1"/>
          </p:cNvPicPr>
          <p:nvPr/>
        </p:nvPicPr>
        <p:blipFill rotWithShape="1">
          <a:blip r:embed="rId4">
            <a:extLst>
              <a:ext uri="{28A0092B-C50C-407E-A947-70E740481C1C}">
                <a14:useLocalDpi xmlns:a14="http://schemas.microsoft.com/office/drawing/2010/main" val="0"/>
              </a:ext>
            </a:extLst>
          </a:blip>
          <a:srcRect t="43632"/>
          <a:stretch/>
        </p:blipFill>
        <p:spPr>
          <a:xfrm>
            <a:off x="0" y="0"/>
            <a:ext cx="12192000" cy="6872378"/>
          </a:xfrm>
          <a:prstGeom prst="rect">
            <a:avLst/>
          </a:prstGeom>
        </p:spPr>
      </p:pic>
      <p:sp>
        <p:nvSpPr>
          <p:cNvPr id="6" name="Rectangle 5">
            <a:extLst>
              <a:ext uri="{FF2B5EF4-FFF2-40B4-BE49-F238E27FC236}">
                <a16:creationId xmlns:a16="http://schemas.microsoft.com/office/drawing/2014/main" id="{1781FCF5-8A7B-41BA-B183-C75D6502CA88}"/>
              </a:ext>
            </a:extLst>
          </p:cNvPr>
          <p:cNvSpPr/>
          <p:nvPr/>
        </p:nvSpPr>
        <p:spPr>
          <a:xfrm>
            <a:off x="0" y="0"/>
            <a:ext cx="12208779" cy="6193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Humanist 777" panose="02000503050000020004" pitchFamily="2" charset="0"/>
            </a:endParaRPr>
          </a:p>
        </p:txBody>
      </p:sp>
      <p:sp>
        <p:nvSpPr>
          <p:cNvPr id="11" name="Title 1">
            <a:extLst>
              <a:ext uri="{FF2B5EF4-FFF2-40B4-BE49-F238E27FC236}">
                <a16:creationId xmlns:a16="http://schemas.microsoft.com/office/drawing/2014/main" id="{35D8B6AC-A206-49FE-A3BB-5CEA6C2801BB}"/>
              </a:ext>
            </a:extLst>
          </p:cNvPr>
          <p:cNvSpPr txBox="1">
            <a:spLocks/>
          </p:cNvSpPr>
          <p:nvPr/>
        </p:nvSpPr>
        <p:spPr>
          <a:xfrm>
            <a:off x="559575" y="135802"/>
            <a:ext cx="10905593" cy="1131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Arial" panose="020B0604020202020204" pitchFamily="34" charset="0"/>
                <a:cs typeface="Arial" panose="020B0604020202020204" pitchFamily="34" charset="0"/>
              </a:rPr>
              <a:t>Animation 3: English as a Second Language (ESL)</a:t>
            </a:r>
            <a:r>
              <a:rPr lang="en-GB" sz="3200" i="0" dirty="0">
                <a:effectLst/>
                <a:latin typeface="Arial" panose="020B0604020202020204" pitchFamily="34" charset="0"/>
                <a:cs typeface="Arial" panose="020B0604020202020204" pitchFamily="34" charset="0"/>
              </a:rPr>
              <a:t> to enhance support for</a:t>
            </a:r>
            <a:r>
              <a:rPr lang="en-US" sz="3200" i="0" u="none" strike="noStrike" dirty="0">
                <a:effectLst/>
                <a:latin typeface="Arial" panose="020B0604020202020204" pitchFamily="34" charset="0"/>
                <a:cs typeface="Arial" panose="020B0604020202020204" pitchFamily="34" charset="0"/>
              </a:rPr>
              <a:t> culturally and linguistically diverse (CALD) students</a:t>
            </a:r>
            <a:endParaRPr lang="en-GB" sz="3200" dirty="0">
              <a:latin typeface="Arial" panose="020B0604020202020204" pitchFamily="34" charset="0"/>
              <a:cs typeface="Arial" panose="020B0604020202020204" pitchFamily="34" charset="0"/>
            </a:endParaRPr>
          </a:p>
        </p:txBody>
      </p:sp>
      <p:pic>
        <p:nvPicPr>
          <p:cNvPr id="2" name="Online Media 1" title="Supporting students who have English as a second language">
            <a:hlinkClick r:id="" action="ppaction://media"/>
            <a:extLst>
              <a:ext uri="{FF2B5EF4-FFF2-40B4-BE49-F238E27FC236}">
                <a16:creationId xmlns:a16="http://schemas.microsoft.com/office/drawing/2014/main" id="{5CDDDD40-0032-407F-3E86-5BA61693054D}"/>
              </a:ext>
            </a:extLst>
          </p:cNvPr>
          <p:cNvPicPr>
            <a:picLocks noRot="1" noChangeAspect="1"/>
          </p:cNvPicPr>
          <p:nvPr>
            <a:videoFile r:link="rId1"/>
          </p:nvPr>
        </p:nvPicPr>
        <p:blipFill>
          <a:blip r:embed="rId5"/>
          <a:stretch>
            <a:fillRect/>
          </a:stretch>
        </p:blipFill>
        <p:spPr>
          <a:xfrm>
            <a:off x="3275034" y="1450388"/>
            <a:ext cx="6095303" cy="3664820"/>
          </a:xfrm>
          <a:prstGeom prst="rect">
            <a:avLst/>
          </a:prstGeom>
        </p:spPr>
      </p:pic>
      <p:sp>
        <p:nvSpPr>
          <p:cNvPr id="3" name="TextBox 2">
            <a:extLst>
              <a:ext uri="{FF2B5EF4-FFF2-40B4-BE49-F238E27FC236}">
                <a16:creationId xmlns:a16="http://schemas.microsoft.com/office/drawing/2014/main" id="{8774256B-1867-6612-81FE-F8B9312A1F14}"/>
              </a:ext>
            </a:extLst>
          </p:cNvPr>
          <p:cNvSpPr txBox="1"/>
          <p:nvPr/>
        </p:nvSpPr>
        <p:spPr>
          <a:xfrm>
            <a:off x="3286876" y="5770748"/>
            <a:ext cx="4946149" cy="369332"/>
          </a:xfrm>
          <a:prstGeom prst="rect">
            <a:avLst/>
          </a:prstGeom>
          <a:noFill/>
        </p:spPr>
        <p:txBody>
          <a:bodyPr wrap="square" rtlCol="0">
            <a:spAutoFit/>
          </a:bodyPr>
          <a:lstStyle/>
          <a:p>
            <a:r>
              <a:rPr lang="en-GB" dirty="0"/>
              <a:t>https://www.youtube.com/watch?v=TrZS0pb2_cE</a:t>
            </a:r>
          </a:p>
        </p:txBody>
      </p:sp>
    </p:spTree>
    <p:extLst>
      <p:ext uri="{BB962C8B-B14F-4D97-AF65-F5344CB8AC3E}">
        <p14:creationId xmlns:p14="http://schemas.microsoft.com/office/powerpoint/2010/main" val="96491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umbrella, accessory, floor&#10;&#10;Description automatically generated">
            <a:extLst>
              <a:ext uri="{FF2B5EF4-FFF2-40B4-BE49-F238E27FC236}">
                <a16:creationId xmlns:a16="http://schemas.microsoft.com/office/drawing/2014/main" id="{49AD9DB1-A618-44A7-B0D0-7A46C00FC89E}"/>
              </a:ext>
            </a:extLst>
          </p:cNvPr>
          <p:cNvPicPr>
            <a:picLocks noChangeAspect="1"/>
          </p:cNvPicPr>
          <p:nvPr/>
        </p:nvPicPr>
        <p:blipFill rotWithShape="1">
          <a:blip r:embed="rId4">
            <a:extLst>
              <a:ext uri="{28A0092B-C50C-407E-A947-70E740481C1C}">
                <a14:useLocalDpi xmlns:a14="http://schemas.microsoft.com/office/drawing/2010/main" val="0"/>
              </a:ext>
            </a:extLst>
          </a:blip>
          <a:srcRect t="43632"/>
          <a:stretch/>
        </p:blipFill>
        <p:spPr>
          <a:xfrm>
            <a:off x="0" y="0"/>
            <a:ext cx="12192000" cy="6872378"/>
          </a:xfrm>
          <a:prstGeom prst="rect">
            <a:avLst/>
          </a:prstGeom>
        </p:spPr>
      </p:pic>
      <p:sp>
        <p:nvSpPr>
          <p:cNvPr id="6" name="Rectangle 5">
            <a:extLst>
              <a:ext uri="{FF2B5EF4-FFF2-40B4-BE49-F238E27FC236}">
                <a16:creationId xmlns:a16="http://schemas.microsoft.com/office/drawing/2014/main" id="{1781FCF5-8A7B-41BA-B183-C75D6502CA88}"/>
              </a:ext>
            </a:extLst>
          </p:cNvPr>
          <p:cNvSpPr/>
          <p:nvPr/>
        </p:nvSpPr>
        <p:spPr>
          <a:xfrm>
            <a:off x="-16779" y="705117"/>
            <a:ext cx="12208779" cy="6193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Humanist 777" panose="02000503050000020004" pitchFamily="2" charset="0"/>
              </a:rPr>
              <a:t>Sat</a:t>
            </a:r>
          </a:p>
        </p:txBody>
      </p:sp>
      <p:sp>
        <p:nvSpPr>
          <p:cNvPr id="3" name="Title 2">
            <a:extLst>
              <a:ext uri="{FF2B5EF4-FFF2-40B4-BE49-F238E27FC236}">
                <a16:creationId xmlns:a16="http://schemas.microsoft.com/office/drawing/2014/main" id="{85599A00-EFDD-4D12-ACDF-FE82CBCFDFD1}"/>
              </a:ext>
            </a:extLst>
          </p:cNvPr>
          <p:cNvSpPr>
            <a:spLocks noGrp="1"/>
          </p:cNvSpPr>
          <p:nvPr>
            <p:ph type="title"/>
          </p:nvPr>
        </p:nvSpPr>
        <p:spPr>
          <a:xfrm>
            <a:off x="141119" y="192804"/>
            <a:ext cx="8957523" cy="828179"/>
          </a:xfrm>
        </p:spPr>
        <p:txBody>
          <a:bodyPr>
            <a:normAutofit fontScale="90000"/>
          </a:bodyPr>
          <a:lstStyle/>
          <a:p>
            <a:r>
              <a:rPr lang="en-GB" sz="4000" dirty="0">
                <a:solidFill>
                  <a:schemeClr val="bg1"/>
                </a:solidFill>
                <a:latin typeface="Arial" panose="020B0604020202020204" pitchFamily="34" charset="0"/>
                <a:cs typeface="Arial" panose="020B0604020202020204" pitchFamily="34" charset="0"/>
              </a:rPr>
              <a:t>Bridging the Gap: Impact on Students </a:t>
            </a:r>
            <a:br>
              <a:rPr lang="en-GB" dirty="0">
                <a:solidFill>
                  <a:schemeClr val="bg1"/>
                </a:solidFill>
              </a:rPr>
            </a:br>
            <a:r>
              <a:rPr lang="en-GB" dirty="0">
                <a:solidFill>
                  <a:schemeClr val="bg1"/>
                </a:solidFill>
              </a:rPr>
              <a:t> </a:t>
            </a:r>
          </a:p>
        </p:txBody>
      </p:sp>
      <p:sp>
        <p:nvSpPr>
          <p:cNvPr id="4" name="Content Placeholder 3">
            <a:extLst>
              <a:ext uri="{FF2B5EF4-FFF2-40B4-BE49-F238E27FC236}">
                <a16:creationId xmlns:a16="http://schemas.microsoft.com/office/drawing/2014/main" id="{5257D968-C316-425B-AFE5-86E5E46CBBA5}"/>
              </a:ext>
            </a:extLst>
          </p:cNvPr>
          <p:cNvSpPr>
            <a:spLocks noGrp="1"/>
          </p:cNvSpPr>
          <p:nvPr>
            <p:ph idx="1"/>
          </p:nvPr>
        </p:nvSpPr>
        <p:spPr>
          <a:xfrm>
            <a:off x="163286" y="1037827"/>
            <a:ext cx="6570734" cy="5168109"/>
          </a:xfrm>
        </p:spPr>
        <p:txBody>
          <a:bodyPr>
            <a:normAutofit/>
          </a:bodyPr>
          <a:lstStyle/>
          <a:p>
            <a:endParaRPr lang="en-GB" altLang="en-US"/>
          </a:p>
          <a:p>
            <a:pPr lvl="2"/>
            <a:endParaRPr lang="en-GB"/>
          </a:p>
          <a:p>
            <a:pPr lvl="1"/>
            <a:endParaRPr lang="en-GB"/>
          </a:p>
          <a:p>
            <a:pPr lvl="1"/>
            <a:endParaRPr lang="en-GB"/>
          </a:p>
        </p:txBody>
      </p:sp>
      <p:sp>
        <p:nvSpPr>
          <p:cNvPr id="2" name="Speech Bubble: Rectangle with Corners Rounded 1">
            <a:extLst>
              <a:ext uri="{FF2B5EF4-FFF2-40B4-BE49-F238E27FC236}">
                <a16:creationId xmlns:a16="http://schemas.microsoft.com/office/drawing/2014/main" id="{5784B801-CDBB-496F-9C68-5024FAA89DCB}"/>
              </a:ext>
            </a:extLst>
          </p:cNvPr>
          <p:cNvSpPr/>
          <p:nvPr/>
        </p:nvSpPr>
        <p:spPr>
          <a:xfrm>
            <a:off x="2809676" y="863056"/>
            <a:ext cx="2654410" cy="2132082"/>
          </a:xfrm>
          <a:prstGeom prst="wedgeRoundRect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cs typeface="Calibri"/>
              </a:rPr>
              <a:t>"This placement provided brilliant opportunities to take the lead on a project and to build my confidence. " </a:t>
            </a:r>
          </a:p>
        </p:txBody>
      </p:sp>
      <p:sp>
        <p:nvSpPr>
          <p:cNvPr id="7" name="Speech Bubble: Rectangle with Corners Rounded 6">
            <a:extLst>
              <a:ext uri="{FF2B5EF4-FFF2-40B4-BE49-F238E27FC236}">
                <a16:creationId xmlns:a16="http://schemas.microsoft.com/office/drawing/2014/main" id="{0A18F859-CC23-4D42-A86E-9371E476477B}"/>
              </a:ext>
            </a:extLst>
          </p:cNvPr>
          <p:cNvSpPr/>
          <p:nvPr/>
        </p:nvSpPr>
        <p:spPr>
          <a:xfrm>
            <a:off x="7272090" y="825184"/>
            <a:ext cx="2229612" cy="1873102"/>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Calibri"/>
              </a:rPr>
              <a:t>"It's reassuring to see a role for "big picture" thinkers within the AHP workforce."</a:t>
            </a:r>
            <a:endParaRPr lang="en-GB"/>
          </a:p>
        </p:txBody>
      </p:sp>
      <p:sp>
        <p:nvSpPr>
          <p:cNvPr id="9" name="Speech Bubble: Rectangle with Corners Rounded 8">
            <a:extLst>
              <a:ext uri="{FF2B5EF4-FFF2-40B4-BE49-F238E27FC236}">
                <a16:creationId xmlns:a16="http://schemas.microsoft.com/office/drawing/2014/main" id="{C4CCC190-35E0-4818-ABEB-9527A9D3F611}"/>
              </a:ext>
            </a:extLst>
          </p:cNvPr>
          <p:cNvSpPr/>
          <p:nvPr/>
        </p:nvSpPr>
        <p:spPr>
          <a:xfrm>
            <a:off x="7062561" y="2995138"/>
            <a:ext cx="2760734" cy="2292163"/>
          </a:xfrm>
          <a:prstGeom prst="wedgeRoundRect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Calibri"/>
              </a:rPr>
              <a:t>"This was a valuable opportunity to learn new skills I would never have traditionally experienced on my course."</a:t>
            </a:r>
            <a:endParaRPr lang="en-GB"/>
          </a:p>
        </p:txBody>
      </p:sp>
      <p:sp>
        <p:nvSpPr>
          <p:cNvPr id="10" name="Speech Bubble: Rectangle with Corners Rounded 9">
            <a:extLst>
              <a:ext uri="{FF2B5EF4-FFF2-40B4-BE49-F238E27FC236}">
                <a16:creationId xmlns:a16="http://schemas.microsoft.com/office/drawing/2014/main" id="{6D9E081B-034F-4C50-AD81-9C8093683991}"/>
              </a:ext>
            </a:extLst>
          </p:cNvPr>
          <p:cNvSpPr/>
          <p:nvPr/>
        </p:nvSpPr>
        <p:spPr>
          <a:xfrm>
            <a:off x="3813907" y="3153077"/>
            <a:ext cx="3083399" cy="189968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cs typeface="Calibri"/>
              </a:rPr>
              <a:t>"I would likely not have crossed paths with so many senior AHPs had it not been for this placement. This was a fantastic networking experience."</a:t>
            </a:r>
          </a:p>
        </p:txBody>
      </p:sp>
      <p:sp>
        <p:nvSpPr>
          <p:cNvPr id="11" name="Speech Bubble: Rectangle with Corners Rounded 10">
            <a:extLst>
              <a:ext uri="{FF2B5EF4-FFF2-40B4-BE49-F238E27FC236}">
                <a16:creationId xmlns:a16="http://schemas.microsoft.com/office/drawing/2014/main" id="{114A6B04-EDE4-4CF6-98F0-A96DE5A08F81}"/>
              </a:ext>
            </a:extLst>
          </p:cNvPr>
          <p:cNvSpPr/>
          <p:nvPr/>
        </p:nvSpPr>
        <p:spPr>
          <a:xfrm>
            <a:off x="-16779" y="831196"/>
            <a:ext cx="2751875" cy="2220686"/>
          </a:xfrm>
          <a:prstGeom prst="wedgeRoundRectCallout">
            <a:avLst>
              <a:gd name="adj1" fmla="val -30902"/>
              <a:gd name="adj2" fmla="val 72898"/>
              <a:gd name="adj3" fmla="val 1666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Calibri"/>
              </a:rPr>
              <a:t>"As a person of colour, I'm glad to see these conversations are being had. It makes me feel less isolated."</a:t>
            </a:r>
          </a:p>
        </p:txBody>
      </p:sp>
      <p:sp>
        <p:nvSpPr>
          <p:cNvPr id="12" name="Speech Bubble: Rectangle with Corners Rounded 11">
            <a:extLst>
              <a:ext uri="{FF2B5EF4-FFF2-40B4-BE49-F238E27FC236}">
                <a16:creationId xmlns:a16="http://schemas.microsoft.com/office/drawing/2014/main" id="{7D54AFF5-3BFA-42B8-818E-87F964B64FD3}"/>
              </a:ext>
            </a:extLst>
          </p:cNvPr>
          <p:cNvSpPr/>
          <p:nvPr/>
        </p:nvSpPr>
        <p:spPr>
          <a:xfrm>
            <a:off x="170173" y="5000121"/>
            <a:ext cx="3053635" cy="1589567"/>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cs typeface="Calibri"/>
              </a:rPr>
              <a:t>"I'm glad to have learned more about how to be a better ally and an active bystander."</a:t>
            </a:r>
            <a:endParaRPr lang="en-GB" dirty="0"/>
          </a:p>
        </p:txBody>
      </p:sp>
      <p:sp>
        <p:nvSpPr>
          <p:cNvPr id="13" name="Speech Bubble: Rectangle with Corners Rounded 12">
            <a:extLst>
              <a:ext uri="{FF2B5EF4-FFF2-40B4-BE49-F238E27FC236}">
                <a16:creationId xmlns:a16="http://schemas.microsoft.com/office/drawing/2014/main" id="{36CB76AD-1151-4800-9D88-C8CCC9811A64}"/>
              </a:ext>
            </a:extLst>
          </p:cNvPr>
          <p:cNvSpPr/>
          <p:nvPr/>
        </p:nvSpPr>
        <p:spPr>
          <a:xfrm>
            <a:off x="9598020" y="863056"/>
            <a:ext cx="2229612" cy="1873102"/>
          </a:xfrm>
          <a:prstGeom prst="wedgeRoundRectCallout">
            <a:avLst>
              <a:gd name="adj1" fmla="val -26633"/>
              <a:gd name="adj2" fmla="val 73841"/>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Calibri"/>
              </a:rPr>
              <a:t>“It gave me the confidence to speak about race and my experiences."</a:t>
            </a:r>
            <a:endParaRPr lang="en-GB"/>
          </a:p>
        </p:txBody>
      </p:sp>
      <p:sp>
        <p:nvSpPr>
          <p:cNvPr id="14" name="Speech Bubble: Rectangle with Corners Rounded 13">
            <a:extLst>
              <a:ext uri="{FF2B5EF4-FFF2-40B4-BE49-F238E27FC236}">
                <a16:creationId xmlns:a16="http://schemas.microsoft.com/office/drawing/2014/main" id="{012AC19A-4D72-41A2-9C37-FCB687AEA62F}"/>
              </a:ext>
            </a:extLst>
          </p:cNvPr>
          <p:cNvSpPr/>
          <p:nvPr/>
        </p:nvSpPr>
        <p:spPr>
          <a:xfrm>
            <a:off x="9892841" y="3248471"/>
            <a:ext cx="2229612" cy="1873102"/>
          </a:xfrm>
          <a:prstGeom prst="wedgeRoundRectCallou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cs typeface="Calibri"/>
              </a:rPr>
              <a:t>“It has been great to work with students from another university and learn about their experiences."</a:t>
            </a:r>
            <a:endParaRPr lang="en-GB" dirty="0"/>
          </a:p>
        </p:txBody>
      </p:sp>
      <p:sp>
        <p:nvSpPr>
          <p:cNvPr id="15" name="Speech Bubble: Rectangle with Corners Rounded 14">
            <a:extLst>
              <a:ext uri="{FF2B5EF4-FFF2-40B4-BE49-F238E27FC236}">
                <a16:creationId xmlns:a16="http://schemas.microsoft.com/office/drawing/2014/main" id="{833CD0AC-1F8C-4F9B-8A88-65EAEDC4B28D}"/>
              </a:ext>
            </a:extLst>
          </p:cNvPr>
          <p:cNvSpPr/>
          <p:nvPr/>
        </p:nvSpPr>
        <p:spPr>
          <a:xfrm>
            <a:off x="3531082" y="5412784"/>
            <a:ext cx="2421715" cy="1195210"/>
          </a:xfrm>
          <a:prstGeom prst="wedgeRoundRectCallout">
            <a:avLst>
              <a:gd name="adj1" fmla="val -33068"/>
              <a:gd name="adj2" fmla="val 64878"/>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cs typeface="Calibri"/>
              </a:rPr>
              <a:t>“I felt like I could be myself."</a:t>
            </a:r>
            <a:endParaRPr lang="en-GB" dirty="0"/>
          </a:p>
        </p:txBody>
      </p:sp>
      <p:sp>
        <p:nvSpPr>
          <p:cNvPr id="16" name="Speech Bubble: Rectangle with Corners Rounded 15">
            <a:extLst>
              <a:ext uri="{FF2B5EF4-FFF2-40B4-BE49-F238E27FC236}">
                <a16:creationId xmlns:a16="http://schemas.microsoft.com/office/drawing/2014/main" id="{4FA01017-9A2F-45F3-ABF4-DD0CDED597EE}"/>
              </a:ext>
            </a:extLst>
          </p:cNvPr>
          <p:cNvSpPr/>
          <p:nvPr/>
        </p:nvSpPr>
        <p:spPr>
          <a:xfrm>
            <a:off x="1086591" y="3145068"/>
            <a:ext cx="2229612" cy="1589567"/>
          </a:xfrm>
          <a:prstGeom prst="wedgeRoundRect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cs typeface="Calibri"/>
              </a:rPr>
              <a:t>“I really enjoyed developing the posters and resources for PE."</a:t>
            </a:r>
            <a:endParaRPr lang="en-GB" dirty="0"/>
          </a:p>
        </p:txBody>
      </p:sp>
      <p:sp>
        <p:nvSpPr>
          <p:cNvPr id="17" name="Speech Bubble: Rectangle with Corners Rounded 16">
            <a:extLst>
              <a:ext uri="{FF2B5EF4-FFF2-40B4-BE49-F238E27FC236}">
                <a16:creationId xmlns:a16="http://schemas.microsoft.com/office/drawing/2014/main" id="{71964A24-EB06-4019-8B98-D1B07DD60088}"/>
              </a:ext>
            </a:extLst>
          </p:cNvPr>
          <p:cNvSpPr/>
          <p:nvPr/>
        </p:nvSpPr>
        <p:spPr>
          <a:xfrm>
            <a:off x="5573075" y="863056"/>
            <a:ext cx="1615184" cy="1639431"/>
          </a:xfrm>
          <a:prstGeom prst="wedgeRoundRect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Calibri"/>
              </a:rPr>
              <a:t>"I felt like I was contributing to change."</a:t>
            </a:r>
            <a:endParaRPr lang="en-GB"/>
          </a:p>
        </p:txBody>
      </p:sp>
    </p:spTree>
    <p:extLst>
      <p:ext uri="{BB962C8B-B14F-4D97-AF65-F5344CB8AC3E}">
        <p14:creationId xmlns:p14="http://schemas.microsoft.com/office/powerpoint/2010/main" val="3249029896"/>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6D7EF3B-41FE-1846-918A-5AA6CA05E1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54464" y="864225"/>
            <a:ext cx="6283072" cy="49793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0D926F6-43FE-E483-42CA-80EB4F205DC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9A37B1A-0060-CDED-F40A-A5F134A4202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77150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1CEDC7-BD0A-5C40-8880-9579E852B4F7}"/>
              </a:ext>
            </a:extLst>
          </p:cNvPr>
          <p:cNvSpPr>
            <a:spLocks noGrp="1"/>
          </p:cNvSpPr>
          <p:nvPr>
            <p:ph idx="1"/>
          </p:nvPr>
        </p:nvSpPr>
        <p:spPr>
          <a:xfrm>
            <a:off x="4965431" y="2438400"/>
            <a:ext cx="6586489" cy="3785419"/>
          </a:xfrm>
        </p:spPr>
        <p:txBody>
          <a:bodyPr>
            <a:normAutofit/>
          </a:bodyPr>
          <a:lstStyle/>
          <a:p>
            <a:r>
              <a:rPr lang="en-US" dirty="0"/>
              <a:t>Fun</a:t>
            </a:r>
          </a:p>
          <a:p>
            <a:r>
              <a:rPr lang="en-US" dirty="0"/>
              <a:t>Creative </a:t>
            </a:r>
          </a:p>
          <a:p>
            <a:r>
              <a:rPr lang="en-US" dirty="0"/>
              <a:t>Best placement </a:t>
            </a:r>
          </a:p>
          <a:p>
            <a:r>
              <a:rPr lang="en-US" dirty="0"/>
              <a:t>Interactive </a:t>
            </a:r>
          </a:p>
          <a:p>
            <a:r>
              <a:rPr lang="en-US" dirty="0"/>
              <a:t>Self growth </a:t>
            </a:r>
          </a:p>
          <a:p>
            <a:r>
              <a:rPr lang="en-US" dirty="0"/>
              <a:t>Making a difference</a:t>
            </a:r>
          </a:p>
          <a:p>
            <a:r>
              <a:rPr lang="en-US" dirty="0"/>
              <a:t>Impactful</a:t>
            </a:r>
          </a:p>
          <a:p>
            <a:endParaRPr lang="en-US" sz="2000" dirty="0"/>
          </a:p>
        </p:txBody>
      </p:sp>
      <p:pic>
        <p:nvPicPr>
          <p:cNvPr id="5" name="Picture 4">
            <a:extLst>
              <a:ext uri="{FF2B5EF4-FFF2-40B4-BE49-F238E27FC236}">
                <a16:creationId xmlns:a16="http://schemas.microsoft.com/office/drawing/2014/main" id="{ECA01CCD-0B07-4F87-8D4A-042919FD9B99}"/>
              </a:ext>
            </a:extLst>
          </p:cNvPr>
          <p:cNvPicPr>
            <a:picLocks noChangeAspect="1"/>
          </p:cNvPicPr>
          <p:nvPr/>
        </p:nvPicPr>
        <p:blipFill rotWithShape="1">
          <a:blip r:embed="rId2"/>
          <a:srcRect l="16482" r="38399" b="-1"/>
          <a:stretch/>
        </p:blipFill>
        <p:spPr>
          <a:xfrm>
            <a:off x="20" y="10"/>
            <a:ext cx="4635571" cy="6857990"/>
          </a:xfrm>
          <a:prstGeom prst="rect">
            <a:avLst/>
          </a:prstGeom>
          <a:effectLst/>
        </p:spPr>
      </p:pic>
    </p:spTree>
    <p:extLst>
      <p:ext uri="{BB962C8B-B14F-4D97-AF65-F5344CB8AC3E}">
        <p14:creationId xmlns:p14="http://schemas.microsoft.com/office/powerpoint/2010/main" val="360099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umbrella, accessory, floor&#10;&#10;Description automatically generated">
            <a:extLst>
              <a:ext uri="{FF2B5EF4-FFF2-40B4-BE49-F238E27FC236}">
                <a16:creationId xmlns:a16="http://schemas.microsoft.com/office/drawing/2014/main" id="{49AD9DB1-A618-44A7-B0D0-7A46C00FC89E}"/>
              </a:ext>
            </a:extLst>
          </p:cNvPr>
          <p:cNvPicPr>
            <a:picLocks noChangeAspect="1"/>
          </p:cNvPicPr>
          <p:nvPr/>
        </p:nvPicPr>
        <p:blipFill rotWithShape="1">
          <a:blip r:embed="rId3">
            <a:extLst>
              <a:ext uri="{28A0092B-C50C-407E-A947-70E740481C1C}">
                <a14:useLocalDpi xmlns:a14="http://schemas.microsoft.com/office/drawing/2010/main" val="0"/>
              </a:ext>
            </a:extLst>
          </a:blip>
          <a:srcRect t="43632"/>
          <a:stretch/>
        </p:blipFill>
        <p:spPr>
          <a:xfrm>
            <a:off x="0" y="0"/>
            <a:ext cx="12192000" cy="6872378"/>
          </a:xfrm>
          <a:prstGeom prst="rect">
            <a:avLst/>
          </a:prstGeom>
        </p:spPr>
      </p:pic>
      <p:sp>
        <p:nvSpPr>
          <p:cNvPr id="6" name="Rectangle 5">
            <a:extLst>
              <a:ext uri="{FF2B5EF4-FFF2-40B4-BE49-F238E27FC236}">
                <a16:creationId xmlns:a16="http://schemas.microsoft.com/office/drawing/2014/main" id="{1781FCF5-8A7B-41BA-B183-C75D6502CA88}"/>
              </a:ext>
            </a:extLst>
          </p:cNvPr>
          <p:cNvSpPr/>
          <p:nvPr/>
        </p:nvSpPr>
        <p:spPr>
          <a:xfrm>
            <a:off x="0" y="0"/>
            <a:ext cx="12208779" cy="5993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umanist 777" panose="02000503050000020004" pitchFamily="2" charset="0"/>
            </a:endParaRPr>
          </a:p>
        </p:txBody>
      </p:sp>
      <p:sp>
        <p:nvSpPr>
          <p:cNvPr id="4" name="Content Placeholder 3">
            <a:extLst>
              <a:ext uri="{FF2B5EF4-FFF2-40B4-BE49-F238E27FC236}">
                <a16:creationId xmlns:a16="http://schemas.microsoft.com/office/drawing/2014/main" id="{5257D968-C316-425B-AFE5-86E5E46CBBA5}"/>
              </a:ext>
            </a:extLst>
          </p:cNvPr>
          <p:cNvSpPr>
            <a:spLocks noGrp="1"/>
          </p:cNvSpPr>
          <p:nvPr>
            <p:ph idx="1"/>
          </p:nvPr>
        </p:nvSpPr>
        <p:spPr>
          <a:xfrm>
            <a:off x="148909" y="1339751"/>
            <a:ext cx="11789714" cy="4176073"/>
          </a:xfrm>
        </p:spPr>
        <p:txBody>
          <a:bodyPr vert="horz" lIns="91440" tIns="45720" rIns="91440" bIns="45720" rtlCol="0" anchor="t">
            <a:normAutofit/>
          </a:bodyPr>
          <a:lstStyle/>
          <a:p>
            <a:pPr marL="457200" lvl="1" indent="0">
              <a:buNone/>
            </a:pPr>
            <a:endParaRPr lang="en-GB" b="1">
              <a:cs typeface="Calibri" panose="020F0502020204030204"/>
            </a:endParaRPr>
          </a:p>
          <a:p>
            <a:pPr lvl="1"/>
            <a:endParaRPr lang="en-GB">
              <a:cs typeface="Calibri"/>
            </a:endParaRPr>
          </a:p>
        </p:txBody>
      </p:sp>
      <p:sp>
        <p:nvSpPr>
          <p:cNvPr id="11" name="Title 1">
            <a:extLst>
              <a:ext uri="{FF2B5EF4-FFF2-40B4-BE49-F238E27FC236}">
                <a16:creationId xmlns:a16="http://schemas.microsoft.com/office/drawing/2014/main" id="{35D8B6AC-A206-49FE-A3BB-5CEA6C2801BB}"/>
              </a:ext>
            </a:extLst>
          </p:cNvPr>
          <p:cNvSpPr txBox="1">
            <a:spLocks/>
          </p:cNvSpPr>
          <p:nvPr/>
        </p:nvSpPr>
        <p:spPr>
          <a:xfrm>
            <a:off x="231363" y="272859"/>
            <a:ext cx="7531098" cy="9508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rial" panose="020B0604020202020204" pitchFamily="34" charset="0"/>
                <a:cs typeface="Arial" panose="020B0604020202020204" pitchFamily="34" charset="0"/>
              </a:rPr>
              <a:t>Building Allyship: Reflections as a White Student </a:t>
            </a:r>
            <a:r>
              <a:rPr lang="en-GB" sz="3600" dirty="0">
                <a:solidFill>
                  <a:schemeClr val="accent6">
                    <a:lumMod val="50000"/>
                  </a:schemeClr>
                </a:solidFill>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A8EA23A0-B14E-4D35-8EEE-94029736BC84}"/>
              </a:ext>
            </a:extLst>
          </p:cNvPr>
          <p:cNvSpPr/>
          <p:nvPr/>
        </p:nvSpPr>
        <p:spPr>
          <a:xfrm>
            <a:off x="3913140" y="1230594"/>
            <a:ext cx="4353277" cy="2390486"/>
          </a:xfrm>
          <a:prstGeom prst="wedgeRoundRect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cs typeface="Calibri"/>
              </a:rPr>
              <a:t>Educate myself and network with others from a variety of ethnic backgrounds to better inform my knowledge about the attainment gap and struggles health students have on placement and in workplaces.</a:t>
            </a:r>
          </a:p>
        </p:txBody>
      </p:sp>
      <p:sp>
        <p:nvSpPr>
          <p:cNvPr id="3" name="Speech Bubble: Rectangle with Corners Rounded 2">
            <a:extLst>
              <a:ext uri="{FF2B5EF4-FFF2-40B4-BE49-F238E27FC236}">
                <a16:creationId xmlns:a16="http://schemas.microsoft.com/office/drawing/2014/main" id="{A1AFDC03-DF74-4813-AFC0-DFCD65025802}"/>
              </a:ext>
            </a:extLst>
          </p:cNvPr>
          <p:cNvSpPr/>
          <p:nvPr/>
        </p:nvSpPr>
        <p:spPr>
          <a:xfrm>
            <a:off x="3357023" y="3922859"/>
            <a:ext cx="2351768" cy="1795982"/>
          </a:xfrm>
          <a:prstGeom prst="wedgeRound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cs typeface="Calibri"/>
              </a:rPr>
              <a:t>Recognise my own privilege as a White student.</a:t>
            </a:r>
          </a:p>
        </p:txBody>
      </p:sp>
      <p:sp>
        <p:nvSpPr>
          <p:cNvPr id="7" name="Speech Bubble: Rectangle with Corners Rounded 6">
            <a:extLst>
              <a:ext uri="{FF2B5EF4-FFF2-40B4-BE49-F238E27FC236}">
                <a16:creationId xmlns:a16="http://schemas.microsoft.com/office/drawing/2014/main" id="{BE0DF8A3-4887-4DAC-AAC4-712480C61407}"/>
              </a:ext>
            </a:extLst>
          </p:cNvPr>
          <p:cNvSpPr/>
          <p:nvPr/>
        </p:nvSpPr>
        <p:spPr>
          <a:xfrm>
            <a:off x="64110" y="3830725"/>
            <a:ext cx="3255686" cy="179425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a:cs typeface="Calibri"/>
              </a:rPr>
              <a:t>Have open communication with staff, fellow students and peers about race and ethnicity.</a:t>
            </a:r>
          </a:p>
        </p:txBody>
      </p:sp>
      <p:sp>
        <p:nvSpPr>
          <p:cNvPr id="9" name="Speech Bubble: Rectangle with Corners Rounded 8">
            <a:extLst>
              <a:ext uri="{FF2B5EF4-FFF2-40B4-BE49-F238E27FC236}">
                <a16:creationId xmlns:a16="http://schemas.microsoft.com/office/drawing/2014/main" id="{C4342764-CCAD-4384-9003-A3B1D6DDD260}"/>
              </a:ext>
            </a:extLst>
          </p:cNvPr>
          <p:cNvSpPr/>
          <p:nvPr/>
        </p:nvSpPr>
        <p:spPr>
          <a:xfrm>
            <a:off x="5746018" y="3995393"/>
            <a:ext cx="2574970" cy="1650915"/>
          </a:xfrm>
          <a:prstGeom prst="wedgeRoundRect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cs typeface="Calibri"/>
              </a:rPr>
              <a:t>Understand what mentoring means from different perspectives.</a:t>
            </a:r>
          </a:p>
        </p:txBody>
      </p:sp>
      <p:sp>
        <p:nvSpPr>
          <p:cNvPr id="12" name="Speech Bubble: Rectangle with Corners Rounded 11">
            <a:extLst>
              <a:ext uri="{FF2B5EF4-FFF2-40B4-BE49-F238E27FC236}">
                <a16:creationId xmlns:a16="http://schemas.microsoft.com/office/drawing/2014/main" id="{D17DBEE8-3F42-4EE6-8847-83D1078A7C2A}"/>
              </a:ext>
            </a:extLst>
          </p:cNvPr>
          <p:cNvSpPr/>
          <p:nvPr/>
        </p:nvSpPr>
        <p:spPr>
          <a:xfrm>
            <a:off x="8395442" y="3667879"/>
            <a:ext cx="3692090" cy="2031145"/>
          </a:xfrm>
          <a:prstGeom prst="wedgeRoundRect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cs typeface="Calibri"/>
              </a:rPr>
              <a:t>Acknowledge the link between reciprocal mentorship and organisational change for inclusion.</a:t>
            </a:r>
          </a:p>
        </p:txBody>
      </p:sp>
      <p:sp>
        <p:nvSpPr>
          <p:cNvPr id="13" name="Speech Bubble: Rectangle with Corners Rounded 12">
            <a:extLst>
              <a:ext uri="{FF2B5EF4-FFF2-40B4-BE49-F238E27FC236}">
                <a16:creationId xmlns:a16="http://schemas.microsoft.com/office/drawing/2014/main" id="{43BF69BC-68A0-40DD-84BC-94584EFA23FD}"/>
              </a:ext>
            </a:extLst>
          </p:cNvPr>
          <p:cNvSpPr/>
          <p:nvPr/>
        </p:nvSpPr>
        <p:spPr>
          <a:xfrm>
            <a:off x="64110" y="1382588"/>
            <a:ext cx="3700121" cy="2120666"/>
          </a:xfrm>
          <a:prstGeom prst="wedgeRoundRectCallou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cs typeface="Calibri"/>
              </a:rPr>
              <a:t>Apply my research and share resources with my university and NHS organisations about the benefits and how this may facilitate active allyship.</a:t>
            </a:r>
          </a:p>
        </p:txBody>
      </p:sp>
      <p:sp>
        <p:nvSpPr>
          <p:cNvPr id="14" name="Speech Bubble: Rectangle with Corners Rounded 13">
            <a:extLst>
              <a:ext uri="{FF2B5EF4-FFF2-40B4-BE49-F238E27FC236}">
                <a16:creationId xmlns:a16="http://schemas.microsoft.com/office/drawing/2014/main" id="{448CA7D0-2F71-4289-BFDE-B6875562505F}"/>
              </a:ext>
            </a:extLst>
          </p:cNvPr>
          <p:cNvSpPr/>
          <p:nvPr/>
        </p:nvSpPr>
        <p:spPr>
          <a:xfrm>
            <a:off x="9622623" y="1989732"/>
            <a:ext cx="2445025" cy="144984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 the first time I am having conversations with friends about their experiences </a:t>
            </a:r>
          </a:p>
        </p:txBody>
      </p:sp>
      <p:sp>
        <p:nvSpPr>
          <p:cNvPr id="15" name="Speech Bubble: Rectangle with Corners Rounded 14">
            <a:extLst>
              <a:ext uri="{FF2B5EF4-FFF2-40B4-BE49-F238E27FC236}">
                <a16:creationId xmlns:a16="http://schemas.microsoft.com/office/drawing/2014/main" id="{13726D7C-938E-433A-B364-98FAD3F6E3A1}"/>
              </a:ext>
            </a:extLst>
          </p:cNvPr>
          <p:cNvSpPr/>
          <p:nvPr/>
        </p:nvSpPr>
        <p:spPr>
          <a:xfrm>
            <a:off x="10218969" y="74139"/>
            <a:ext cx="1848679" cy="1636002"/>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has helped me to understand the role I play in change. </a:t>
            </a:r>
          </a:p>
        </p:txBody>
      </p:sp>
      <p:sp>
        <p:nvSpPr>
          <p:cNvPr id="16" name="Speech Bubble: Rectangle with Corners Rounded 15">
            <a:extLst>
              <a:ext uri="{FF2B5EF4-FFF2-40B4-BE49-F238E27FC236}">
                <a16:creationId xmlns:a16="http://schemas.microsoft.com/office/drawing/2014/main" id="{607F20D6-DA68-41D9-97ED-0F19905DEA92}"/>
              </a:ext>
            </a:extLst>
          </p:cNvPr>
          <p:cNvSpPr/>
          <p:nvPr/>
        </p:nvSpPr>
        <p:spPr>
          <a:xfrm>
            <a:off x="8395442" y="74139"/>
            <a:ext cx="1532916" cy="1806436"/>
          </a:xfrm>
          <a:prstGeom prst="wedgeRoundRectCallout">
            <a:avLst>
              <a:gd name="adj1" fmla="val 16106"/>
              <a:gd name="adj2" fmla="val 61350"/>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How to be an active bystander </a:t>
            </a:r>
          </a:p>
        </p:txBody>
      </p:sp>
    </p:spTree>
    <p:extLst>
      <p:ext uri="{BB962C8B-B14F-4D97-AF65-F5344CB8AC3E}">
        <p14:creationId xmlns:p14="http://schemas.microsoft.com/office/powerpoint/2010/main" val="113858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umbrella, accessory, floor&#10;&#10;Description automatically generated">
            <a:extLst>
              <a:ext uri="{FF2B5EF4-FFF2-40B4-BE49-F238E27FC236}">
                <a16:creationId xmlns:a16="http://schemas.microsoft.com/office/drawing/2014/main" id="{49AD9DB1-A618-44A7-B0D0-7A46C00FC89E}"/>
              </a:ext>
            </a:extLst>
          </p:cNvPr>
          <p:cNvPicPr>
            <a:picLocks noChangeAspect="1"/>
          </p:cNvPicPr>
          <p:nvPr/>
        </p:nvPicPr>
        <p:blipFill rotWithShape="1">
          <a:blip r:embed="rId3">
            <a:extLst>
              <a:ext uri="{28A0092B-C50C-407E-A947-70E740481C1C}">
                <a14:useLocalDpi xmlns:a14="http://schemas.microsoft.com/office/drawing/2010/main" val="0"/>
              </a:ext>
            </a:extLst>
          </a:blip>
          <a:srcRect t="43632"/>
          <a:stretch/>
        </p:blipFill>
        <p:spPr>
          <a:xfrm>
            <a:off x="0" y="0"/>
            <a:ext cx="12192000" cy="6872378"/>
          </a:xfrm>
          <a:prstGeom prst="rect">
            <a:avLst/>
          </a:prstGeom>
        </p:spPr>
      </p:pic>
      <p:sp>
        <p:nvSpPr>
          <p:cNvPr id="6" name="Rectangle 5">
            <a:extLst>
              <a:ext uri="{FF2B5EF4-FFF2-40B4-BE49-F238E27FC236}">
                <a16:creationId xmlns:a16="http://schemas.microsoft.com/office/drawing/2014/main" id="{1781FCF5-8A7B-41BA-B183-C75D6502CA88}"/>
              </a:ext>
            </a:extLst>
          </p:cNvPr>
          <p:cNvSpPr/>
          <p:nvPr/>
        </p:nvSpPr>
        <p:spPr>
          <a:xfrm>
            <a:off x="-16779" y="-4243"/>
            <a:ext cx="12208779" cy="6193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Humanist 777" panose="02000503050000020004" pitchFamily="2" charset="0"/>
              </a:rPr>
              <a:t>Sat</a:t>
            </a:r>
          </a:p>
        </p:txBody>
      </p:sp>
      <p:sp>
        <p:nvSpPr>
          <p:cNvPr id="3" name="Title 2">
            <a:extLst>
              <a:ext uri="{FF2B5EF4-FFF2-40B4-BE49-F238E27FC236}">
                <a16:creationId xmlns:a16="http://schemas.microsoft.com/office/drawing/2014/main" id="{85599A00-EFDD-4D12-ACDF-FE82CBCFDFD1}"/>
              </a:ext>
            </a:extLst>
          </p:cNvPr>
          <p:cNvSpPr>
            <a:spLocks noGrp="1"/>
          </p:cNvSpPr>
          <p:nvPr>
            <p:ph type="title"/>
          </p:nvPr>
        </p:nvSpPr>
        <p:spPr>
          <a:xfrm>
            <a:off x="311448" y="375046"/>
            <a:ext cx="8645007" cy="1325563"/>
          </a:xfrm>
        </p:spPr>
        <p:txBody>
          <a:bodyPr>
            <a:normAutofit fontScale="90000"/>
          </a:bodyPr>
          <a:lstStyle/>
          <a:p>
            <a:r>
              <a:rPr lang="en-GB" dirty="0">
                <a:latin typeface="Arial" panose="020B0604020202020204" pitchFamily="34" charset="0"/>
                <a:cs typeface="Arial" panose="020B0604020202020204" pitchFamily="34" charset="0"/>
              </a:rPr>
              <a:t>Bridging the Gap: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Impact on Placement Providers   </a:t>
            </a:r>
            <a:br>
              <a:rPr lang="en-GB" dirty="0"/>
            </a:br>
            <a:r>
              <a:rPr lang="en-GB" dirty="0"/>
              <a:t> </a:t>
            </a:r>
          </a:p>
        </p:txBody>
      </p:sp>
      <p:sp>
        <p:nvSpPr>
          <p:cNvPr id="4" name="Content Placeholder 3">
            <a:extLst>
              <a:ext uri="{FF2B5EF4-FFF2-40B4-BE49-F238E27FC236}">
                <a16:creationId xmlns:a16="http://schemas.microsoft.com/office/drawing/2014/main" id="{5257D968-C316-425B-AFE5-86E5E46CBBA5}"/>
              </a:ext>
            </a:extLst>
          </p:cNvPr>
          <p:cNvSpPr>
            <a:spLocks noGrp="1"/>
          </p:cNvSpPr>
          <p:nvPr>
            <p:ph idx="1"/>
          </p:nvPr>
        </p:nvSpPr>
        <p:spPr>
          <a:xfrm>
            <a:off x="187885" y="1018284"/>
            <a:ext cx="6570734" cy="5168109"/>
          </a:xfrm>
        </p:spPr>
        <p:txBody>
          <a:bodyPr>
            <a:normAutofit/>
          </a:bodyPr>
          <a:lstStyle/>
          <a:p>
            <a:endParaRPr lang="en-GB" altLang="en-US" u="sng"/>
          </a:p>
          <a:p>
            <a:pPr lvl="2"/>
            <a:endParaRPr lang="en-GB"/>
          </a:p>
          <a:p>
            <a:pPr lvl="1"/>
            <a:endParaRPr lang="en-GB"/>
          </a:p>
          <a:p>
            <a:pPr lvl="1"/>
            <a:endParaRPr lang="en-GB"/>
          </a:p>
        </p:txBody>
      </p:sp>
      <p:sp>
        <p:nvSpPr>
          <p:cNvPr id="2" name="Speech Bubble: Rectangle with Corners Rounded 1">
            <a:extLst>
              <a:ext uri="{FF2B5EF4-FFF2-40B4-BE49-F238E27FC236}">
                <a16:creationId xmlns:a16="http://schemas.microsoft.com/office/drawing/2014/main" id="{5784B801-CDBB-496F-9C68-5024FAA89DCB}"/>
              </a:ext>
            </a:extLst>
          </p:cNvPr>
          <p:cNvSpPr/>
          <p:nvPr/>
        </p:nvSpPr>
        <p:spPr>
          <a:xfrm>
            <a:off x="33994" y="1423897"/>
            <a:ext cx="2760735" cy="2601686"/>
          </a:xfrm>
          <a:prstGeom prst="wedgeRoundRect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GB" sz="1400" dirty="0"/>
              <a:t>It was lovely to hear experiences from students and made you really think</a:t>
            </a:r>
          </a:p>
          <a:p>
            <a:pPr lvl="0" algn="ctr"/>
            <a:r>
              <a:rPr lang="en-GB" sz="1400" dirty="0"/>
              <a:t>my colleagues attended this one and then shared their knowledge and experience (even taking me on an empathy walk when we returned to practice - very powerful!)</a:t>
            </a:r>
          </a:p>
        </p:txBody>
      </p:sp>
      <p:sp>
        <p:nvSpPr>
          <p:cNvPr id="7" name="Speech Bubble: Rectangle with Corners Rounded 6">
            <a:extLst>
              <a:ext uri="{FF2B5EF4-FFF2-40B4-BE49-F238E27FC236}">
                <a16:creationId xmlns:a16="http://schemas.microsoft.com/office/drawing/2014/main" id="{0A18F859-CC23-4D42-A86E-9371E476477B}"/>
              </a:ext>
            </a:extLst>
          </p:cNvPr>
          <p:cNvSpPr/>
          <p:nvPr/>
        </p:nvSpPr>
        <p:spPr>
          <a:xfrm>
            <a:off x="9068969" y="400862"/>
            <a:ext cx="2572476" cy="2046070"/>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Really excellent, I’m now introducing this in to our student placement.</a:t>
            </a:r>
          </a:p>
        </p:txBody>
      </p:sp>
      <p:sp>
        <p:nvSpPr>
          <p:cNvPr id="9" name="Speech Bubble: Rectangle with Corners Rounded 8">
            <a:extLst>
              <a:ext uri="{FF2B5EF4-FFF2-40B4-BE49-F238E27FC236}">
                <a16:creationId xmlns:a16="http://schemas.microsoft.com/office/drawing/2014/main" id="{C4CCC190-35E0-4818-ABEB-9527A9D3F611}"/>
              </a:ext>
            </a:extLst>
          </p:cNvPr>
          <p:cNvSpPr/>
          <p:nvPr/>
        </p:nvSpPr>
        <p:spPr>
          <a:xfrm>
            <a:off x="868704" y="4300748"/>
            <a:ext cx="2466064" cy="1434074"/>
          </a:xfrm>
          <a:prstGeom prst="wedgeRoundRect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t>It was challenging, in a good, growth kind of way.</a:t>
            </a:r>
          </a:p>
        </p:txBody>
      </p:sp>
      <p:sp>
        <p:nvSpPr>
          <p:cNvPr id="10" name="Speech Bubble: Rectangle with Corners Rounded 9">
            <a:extLst>
              <a:ext uri="{FF2B5EF4-FFF2-40B4-BE49-F238E27FC236}">
                <a16:creationId xmlns:a16="http://schemas.microsoft.com/office/drawing/2014/main" id="{6D9E081B-034F-4C50-AD81-9C8093683991}"/>
              </a:ext>
            </a:extLst>
          </p:cNvPr>
          <p:cNvSpPr/>
          <p:nvPr/>
        </p:nvSpPr>
        <p:spPr>
          <a:xfrm>
            <a:off x="9229207" y="2846034"/>
            <a:ext cx="1583306" cy="109668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Advocating for BAME students </a:t>
            </a:r>
          </a:p>
        </p:txBody>
      </p:sp>
      <p:sp>
        <p:nvSpPr>
          <p:cNvPr id="13" name="Speech Bubble: Rectangle with Corners Rounded 12">
            <a:extLst>
              <a:ext uri="{FF2B5EF4-FFF2-40B4-BE49-F238E27FC236}">
                <a16:creationId xmlns:a16="http://schemas.microsoft.com/office/drawing/2014/main" id="{E167EAD3-59C9-42E0-B647-36F267EEBA49}"/>
              </a:ext>
            </a:extLst>
          </p:cNvPr>
          <p:cNvSpPr/>
          <p:nvPr/>
        </p:nvSpPr>
        <p:spPr>
          <a:xfrm>
            <a:off x="5845573" y="1614963"/>
            <a:ext cx="3094104" cy="2219553"/>
          </a:xfrm>
          <a:prstGeom prst="wedgeRoundRectCallout">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 really found the information on experiences in practice and how we could work together better to support students across academic and practice better. The presentation was fantastic and would be really useful for me to share with my team.</a:t>
            </a:r>
          </a:p>
        </p:txBody>
      </p:sp>
      <p:sp>
        <p:nvSpPr>
          <p:cNvPr id="14" name="Speech Bubble: Rectangle with Corners Rounded 13">
            <a:extLst>
              <a:ext uri="{FF2B5EF4-FFF2-40B4-BE49-F238E27FC236}">
                <a16:creationId xmlns:a16="http://schemas.microsoft.com/office/drawing/2014/main" id="{15F49F97-DC3C-4F5C-B0F5-FBBC4D4255C9}"/>
              </a:ext>
            </a:extLst>
          </p:cNvPr>
          <p:cNvSpPr/>
          <p:nvPr/>
        </p:nvSpPr>
        <p:spPr>
          <a:xfrm>
            <a:off x="6823265" y="4051410"/>
            <a:ext cx="2302498" cy="1609954"/>
          </a:xfrm>
          <a:prstGeom prst="wedgeRoundRect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 really positive discussion and I think so useful to raise practical approaches that practice educators can use. Really impressive work and well presented</a:t>
            </a:r>
          </a:p>
        </p:txBody>
      </p:sp>
      <p:sp>
        <p:nvSpPr>
          <p:cNvPr id="17" name="Speech Bubble: Rectangle with Corners Rounded 16">
            <a:extLst>
              <a:ext uri="{FF2B5EF4-FFF2-40B4-BE49-F238E27FC236}">
                <a16:creationId xmlns:a16="http://schemas.microsoft.com/office/drawing/2014/main" id="{8654209F-B3C2-4135-8C38-2C4EE6B7C496}"/>
              </a:ext>
            </a:extLst>
          </p:cNvPr>
          <p:cNvSpPr/>
          <p:nvPr/>
        </p:nvSpPr>
        <p:spPr>
          <a:xfrm>
            <a:off x="3951141" y="4061052"/>
            <a:ext cx="2792261" cy="1869141"/>
          </a:xfrm>
          <a:prstGeom prst="wedgeRoundRectCallou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Really appreciating the extent to which BAME students are affected and how much we can all support and help change things within not just education but the workplace as a whole </a:t>
            </a:r>
          </a:p>
        </p:txBody>
      </p:sp>
      <p:sp>
        <p:nvSpPr>
          <p:cNvPr id="18" name="Speech Bubble: Rectangle with Corners Rounded 17">
            <a:extLst>
              <a:ext uri="{FF2B5EF4-FFF2-40B4-BE49-F238E27FC236}">
                <a16:creationId xmlns:a16="http://schemas.microsoft.com/office/drawing/2014/main" id="{6CA398C4-B629-46F1-B2C1-D33F85CC2E0F}"/>
              </a:ext>
            </a:extLst>
          </p:cNvPr>
          <p:cNvSpPr/>
          <p:nvPr/>
        </p:nvSpPr>
        <p:spPr>
          <a:xfrm>
            <a:off x="2924021" y="1481628"/>
            <a:ext cx="2792260" cy="95427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I can be a better ally and open the conversation</a:t>
            </a:r>
          </a:p>
        </p:txBody>
      </p:sp>
      <p:sp>
        <p:nvSpPr>
          <p:cNvPr id="19" name="Speech Bubble: Rectangle with Corners Rounded 18">
            <a:extLst>
              <a:ext uri="{FF2B5EF4-FFF2-40B4-BE49-F238E27FC236}">
                <a16:creationId xmlns:a16="http://schemas.microsoft.com/office/drawing/2014/main" id="{AC575658-DB0E-4A69-8B86-4DF427FB8508}"/>
              </a:ext>
            </a:extLst>
          </p:cNvPr>
          <p:cNvSpPr/>
          <p:nvPr/>
        </p:nvSpPr>
        <p:spPr>
          <a:xfrm>
            <a:off x="2924021" y="2674439"/>
            <a:ext cx="2654323" cy="1255491"/>
          </a:xfrm>
          <a:prstGeom prst="wedgeRoundRectCallout">
            <a:avLst/>
          </a:prstGeom>
          <a:solidFill>
            <a:srgbClr val="A86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 discussion generated discussion with other members of the team and another MDT staff member</a:t>
            </a:r>
          </a:p>
        </p:txBody>
      </p:sp>
    </p:spTree>
    <p:extLst>
      <p:ext uri="{BB962C8B-B14F-4D97-AF65-F5344CB8AC3E}">
        <p14:creationId xmlns:p14="http://schemas.microsoft.com/office/powerpoint/2010/main" val="47087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BFC66-644E-339A-54D3-1454D7F2D73D}"/>
              </a:ext>
            </a:extLst>
          </p:cNvPr>
          <p:cNvSpPr>
            <a:spLocks noGrp="1"/>
          </p:cNvSpPr>
          <p:nvPr>
            <p:ph type="title"/>
          </p:nvPr>
        </p:nvSpPr>
        <p:spPr/>
        <p:txBody>
          <a:bodyPr>
            <a:normAutofit/>
          </a:bodyPr>
          <a:lstStyle/>
          <a:p>
            <a:r>
              <a:rPr lang="en-GB" sz="3600" dirty="0">
                <a:latin typeface="Arial" panose="020B0604020202020204" pitchFamily="34" charset="0"/>
                <a:cs typeface="Arial" panose="020B0604020202020204" pitchFamily="34" charset="0"/>
              </a:rPr>
              <a:t>Locating our Resources</a:t>
            </a:r>
          </a:p>
        </p:txBody>
      </p:sp>
      <p:sp>
        <p:nvSpPr>
          <p:cNvPr id="3" name="Content Placeholder 2">
            <a:extLst>
              <a:ext uri="{FF2B5EF4-FFF2-40B4-BE49-F238E27FC236}">
                <a16:creationId xmlns:a16="http://schemas.microsoft.com/office/drawing/2014/main" id="{56FC4C54-8E86-D831-A71B-7F0EFBE5E003}"/>
              </a:ext>
            </a:extLst>
          </p:cNvPr>
          <p:cNvSpPr>
            <a:spLocks noGrp="1"/>
          </p:cNvSpPr>
          <p:nvPr>
            <p:ph idx="1"/>
          </p:nvPr>
        </p:nvSpPr>
        <p:spPr/>
        <p:txBody>
          <a:bodyPr>
            <a:normAutofit/>
          </a:bodyPr>
          <a:lstStyle/>
          <a:p>
            <a:pPr marL="0" indent="0">
              <a:buNone/>
            </a:pPr>
            <a:r>
              <a:rPr lang="en-GB" sz="2400" dirty="0">
                <a:effectLst/>
                <a:latin typeface="Arial" panose="020B0604020202020204" pitchFamily="34" charset="0"/>
                <a:ea typeface="Calibri" panose="020F0502020204030204" pitchFamily="34" charset="0"/>
                <a:cs typeface="Arial" panose="020B0604020202020204" pitchFamily="34" charset="0"/>
              </a:rPr>
              <a:t>Bridging the Gap to Leadership, a Health Education England funded project, sits within both universities’ strategies for closing the educational attainment gap. For CCCU’s Closing our Gap Strategy, please see: </a:t>
            </a:r>
          </a:p>
          <a:p>
            <a:pPr marL="0" indent="0">
              <a:buNone/>
            </a:pPr>
            <a:r>
              <a:rPr lang="en-GB" sz="2400" b="1" u="sng" dirty="0">
                <a:solidFill>
                  <a:srgbClr val="2E74B5"/>
                </a:solidFill>
                <a:effectLst/>
                <a:latin typeface="Arial" panose="020B0604020202020204" pitchFamily="34" charset="0"/>
                <a:ea typeface="Calibri" panose="020F0502020204030204" pitchFamily="34" charset="0"/>
                <a:cs typeface="Arial" panose="020B0604020202020204" pitchFamily="34" charset="0"/>
                <a:hlinkClick r:id="rId2"/>
              </a:rPr>
              <a:t>Closing Our Gap - Canterbury Christ Church University</a:t>
            </a:r>
            <a:r>
              <a:rPr lang="en-GB" sz="240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p>
          <a:p>
            <a:pPr marL="0" indent="0">
              <a:buNone/>
            </a:pPr>
            <a:endParaRPr lang="en-GB" sz="2400" b="1" u="sng" dirty="0">
              <a:solidFill>
                <a:srgbClr val="2E74B5"/>
              </a:solidFill>
              <a:latin typeface="Arial" panose="020B0604020202020204" pitchFamily="34" charset="0"/>
              <a:ea typeface="Calibri" panose="020F0502020204030204" pitchFamily="34" charset="0"/>
              <a:cs typeface="Arial" panose="020B0604020202020204" pitchFamily="34" charset="0"/>
              <a:hlinkClick r:id="rId3"/>
            </a:endParaRPr>
          </a:p>
          <a:p>
            <a:pPr marL="0" indent="0">
              <a:buNone/>
            </a:pPr>
            <a:r>
              <a:rPr lang="en-GB" sz="2400" dirty="0">
                <a:effectLst/>
                <a:latin typeface="Arial" panose="020B0604020202020204" pitchFamily="34" charset="0"/>
                <a:ea typeface="Calibri" panose="020F0502020204030204" pitchFamily="34" charset="0"/>
                <a:cs typeface="Arial" panose="020B0604020202020204" pitchFamily="34" charset="0"/>
              </a:rPr>
              <a:t>For more information on Bridging the Gap to Leadership and for the resources, please click here for our blogs: </a:t>
            </a:r>
            <a:endParaRPr lang="en-GB" sz="2400" b="1" u="sng" dirty="0">
              <a:solidFill>
                <a:srgbClr val="0070C0"/>
              </a:solidFill>
              <a:latin typeface="Arial" panose="020B0604020202020204" pitchFamily="34" charset="0"/>
              <a:ea typeface="Calibri" panose="020F0502020204030204" pitchFamily="34" charset="0"/>
              <a:cs typeface="Arial" panose="020B0604020202020204" pitchFamily="34" charset="0"/>
              <a:hlinkClick r:id="rId3"/>
            </a:endParaRPr>
          </a:p>
          <a:p>
            <a:pPr marL="0" indent="0">
              <a:buNone/>
            </a:pPr>
            <a:r>
              <a:rPr lang="en-GB" sz="2400" b="1" u="sng"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3"/>
              </a:rPr>
              <a:t>Canterbury Christ Church University's Blog Link</a:t>
            </a:r>
            <a:r>
              <a:rPr lang="en-GB"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p>
          <a:p>
            <a:pPr marL="0" indent="0">
              <a:buNone/>
            </a:pPr>
            <a:r>
              <a:rPr lang="en-GB" sz="2400" b="1" u="sng"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4"/>
              </a:rPr>
              <a:t>University of Brighton's Blog Link</a:t>
            </a:r>
            <a:endParaRPr lang="en-GB"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7641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umbrella, accessory, floor&#10;&#10;Description automatically generated">
            <a:extLst>
              <a:ext uri="{FF2B5EF4-FFF2-40B4-BE49-F238E27FC236}">
                <a16:creationId xmlns:a16="http://schemas.microsoft.com/office/drawing/2014/main" id="{49AD9DB1-A618-44A7-B0D0-7A46C00FC89E}"/>
              </a:ext>
            </a:extLst>
          </p:cNvPr>
          <p:cNvPicPr>
            <a:picLocks noChangeAspect="1"/>
          </p:cNvPicPr>
          <p:nvPr/>
        </p:nvPicPr>
        <p:blipFill rotWithShape="1">
          <a:blip r:embed="rId3">
            <a:extLst>
              <a:ext uri="{28A0092B-C50C-407E-A947-70E740481C1C}">
                <a14:useLocalDpi xmlns:a14="http://schemas.microsoft.com/office/drawing/2010/main" val="0"/>
              </a:ext>
            </a:extLst>
          </a:blip>
          <a:srcRect t="43632"/>
          <a:stretch/>
        </p:blipFill>
        <p:spPr>
          <a:xfrm>
            <a:off x="0" y="0"/>
            <a:ext cx="12192000" cy="6872378"/>
          </a:xfrm>
          <a:prstGeom prst="rect">
            <a:avLst/>
          </a:prstGeom>
        </p:spPr>
      </p:pic>
      <p:sp>
        <p:nvSpPr>
          <p:cNvPr id="6" name="Rectangle 5">
            <a:extLst>
              <a:ext uri="{FF2B5EF4-FFF2-40B4-BE49-F238E27FC236}">
                <a16:creationId xmlns:a16="http://schemas.microsoft.com/office/drawing/2014/main" id="{1781FCF5-8A7B-41BA-B183-C75D6502CA88}"/>
              </a:ext>
            </a:extLst>
          </p:cNvPr>
          <p:cNvSpPr/>
          <p:nvPr/>
        </p:nvSpPr>
        <p:spPr>
          <a:xfrm>
            <a:off x="0" y="-65315"/>
            <a:ext cx="12208779" cy="6005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Humanist 777" panose="02000503050000020004" pitchFamily="2" charset="0"/>
              </a:rPr>
              <a:t>Sat</a:t>
            </a:r>
          </a:p>
        </p:txBody>
      </p:sp>
      <p:pic>
        <p:nvPicPr>
          <p:cNvPr id="8" name="Picture 7" descr="Text&#10;&#10;Description automatically generated">
            <a:extLst>
              <a:ext uri="{FF2B5EF4-FFF2-40B4-BE49-F238E27FC236}">
                <a16:creationId xmlns:a16="http://schemas.microsoft.com/office/drawing/2014/main" id="{8AF2AB56-CA9E-4A81-BB09-332A788AA2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0889" y="5939906"/>
            <a:ext cx="1811806" cy="736319"/>
          </a:xfrm>
          <a:prstGeom prst="rect">
            <a:avLst/>
          </a:prstGeom>
        </p:spPr>
      </p:pic>
      <p:sp>
        <p:nvSpPr>
          <p:cNvPr id="9" name="Title 1">
            <a:extLst>
              <a:ext uri="{FF2B5EF4-FFF2-40B4-BE49-F238E27FC236}">
                <a16:creationId xmlns:a16="http://schemas.microsoft.com/office/drawing/2014/main" id="{8AA892AD-9816-42EB-BB54-272BB22C3CEB}"/>
              </a:ext>
            </a:extLst>
          </p:cNvPr>
          <p:cNvSpPr txBox="1">
            <a:spLocks noChangeArrowheads="1"/>
          </p:cNvSpPr>
          <p:nvPr/>
        </p:nvSpPr>
        <p:spPr>
          <a:xfrm>
            <a:off x="489857" y="211130"/>
            <a:ext cx="8761413" cy="7069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dirty="0">
                <a:latin typeface="Arial" panose="020B0604020202020204" pitchFamily="34" charset="0"/>
                <a:cs typeface="Arial" panose="020B0604020202020204" pitchFamily="34" charset="0"/>
              </a:rPr>
              <a:t>Continuing our Journey</a:t>
            </a:r>
          </a:p>
        </p:txBody>
      </p:sp>
      <p:sp>
        <p:nvSpPr>
          <p:cNvPr id="10" name="Content Placeholder 2">
            <a:extLst>
              <a:ext uri="{FF2B5EF4-FFF2-40B4-BE49-F238E27FC236}">
                <a16:creationId xmlns:a16="http://schemas.microsoft.com/office/drawing/2014/main" id="{2D6BF737-7270-4000-9DE5-FCE45CB05A6C}"/>
              </a:ext>
            </a:extLst>
          </p:cNvPr>
          <p:cNvSpPr txBox="1">
            <a:spLocks noChangeArrowheads="1"/>
          </p:cNvSpPr>
          <p:nvPr/>
        </p:nvSpPr>
        <p:spPr>
          <a:xfrm>
            <a:off x="489857" y="1129224"/>
            <a:ext cx="6977743" cy="533567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b="1" dirty="0">
                <a:latin typeface="Arial" panose="020B0604020202020204" pitchFamily="34" charset="0"/>
                <a:cs typeface="Arial" panose="020B0604020202020204" pitchFamily="34" charset="0"/>
              </a:rPr>
              <a:t>Replicating placement model in other programmes </a:t>
            </a:r>
          </a:p>
          <a:p>
            <a:pPr>
              <a:defRPr/>
            </a:pPr>
            <a:r>
              <a:rPr lang="en-GB" altLang="en-US" b="1" dirty="0">
                <a:latin typeface="Arial" panose="020B0604020202020204" pitchFamily="34" charset="0"/>
                <a:cs typeface="Arial" panose="020B0604020202020204" pitchFamily="34" charset="0"/>
              </a:rPr>
              <a:t>Research &amp; Data collection</a:t>
            </a:r>
          </a:p>
          <a:p>
            <a:pPr lvl="1">
              <a:defRPr/>
            </a:pPr>
            <a:r>
              <a:rPr lang="en-GB" altLang="en-US" dirty="0">
                <a:latin typeface="Arial" panose="020B0604020202020204" pitchFamily="34" charset="0"/>
                <a:cs typeface="Arial" panose="020B0604020202020204" pitchFamily="34" charset="0"/>
              </a:rPr>
              <a:t>Gathering</a:t>
            </a:r>
          </a:p>
          <a:p>
            <a:pPr lvl="1">
              <a:defRPr/>
            </a:pPr>
            <a:r>
              <a:rPr lang="en-GB" altLang="en-US" dirty="0">
                <a:latin typeface="Arial" panose="020B0604020202020204" pitchFamily="34" charset="0"/>
                <a:cs typeface="Arial" panose="020B0604020202020204" pitchFamily="34" charset="0"/>
              </a:rPr>
              <a:t>Understanding</a:t>
            </a:r>
          </a:p>
          <a:p>
            <a:pPr lvl="1">
              <a:defRPr/>
            </a:pPr>
            <a:r>
              <a:rPr lang="en-GB" altLang="en-US" dirty="0">
                <a:latin typeface="Arial" panose="020B0604020202020204" pitchFamily="34" charset="0"/>
                <a:cs typeface="Arial" panose="020B0604020202020204" pitchFamily="34" charset="0"/>
              </a:rPr>
              <a:t>Monitoring </a:t>
            </a:r>
          </a:p>
          <a:p>
            <a:pPr lvl="1">
              <a:defRPr/>
            </a:pPr>
            <a:r>
              <a:rPr lang="en-GB" altLang="en-US" dirty="0">
                <a:latin typeface="Arial" panose="020B0604020202020204" pitchFamily="34" charset="0"/>
                <a:cs typeface="Arial" panose="020B0604020202020204" pitchFamily="34" charset="0"/>
              </a:rPr>
              <a:t>Action </a:t>
            </a:r>
          </a:p>
          <a:p>
            <a:pPr>
              <a:defRPr/>
            </a:pPr>
            <a:r>
              <a:rPr lang="en-GB" altLang="en-US" b="1" dirty="0">
                <a:latin typeface="Arial" panose="020B0604020202020204" pitchFamily="34" charset="0"/>
                <a:cs typeface="Arial" panose="020B0604020202020204" pitchFamily="34" charset="0"/>
              </a:rPr>
              <a:t>Decolonising the curriculum, </a:t>
            </a:r>
            <a:r>
              <a:rPr lang="en-GB" b="1" dirty="0">
                <a:latin typeface="Arial" panose="020B0604020202020204" pitchFamily="34" charset="0"/>
                <a:cs typeface="Arial" panose="020B0604020202020204" pitchFamily="34" charset="0"/>
              </a:rPr>
              <a:t>academic practice, the institution and professional practice </a:t>
            </a:r>
            <a:endParaRPr lang="en-GB" altLang="en-US" b="1"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A process- </a:t>
            </a:r>
            <a:r>
              <a:rPr lang="en-GB" b="1" u="sng" dirty="0">
                <a:solidFill>
                  <a:srgbClr val="FF0000"/>
                </a:solidFill>
                <a:latin typeface="Arial" panose="020B0604020202020204" pitchFamily="34" charset="0"/>
                <a:cs typeface="Arial" panose="020B0604020202020204" pitchFamily="34" charset="0"/>
              </a:rPr>
              <a:t>tourist</a:t>
            </a:r>
            <a:r>
              <a:rPr lang="en-GB" dirty="0">
                <a:latin typeface="Arial" panose="020B0604020202020204" pitchFamily="34" charset="0"/>
                <a:cs typeface="Arial" panose="020B0604020202020204" pitchFamily="34" charset="0"/>
              </a:rPr>
              <a:t> vs </a:t>
            </a:r>
            <a:r>
              <a:rPr lang="en-GB" b="1" u="sng" dirty="0">
                <a:solidFill>
                  <a:srgbClr val="FF0000"/>
                </a:solidFill>
                <a:latin typeface="Arial" panose="020B0604020202020204" pitchFamily="34" charset="0"/>
                <a:cs typeface="Arial" panose="020B0604020202020204" pitchFamily="34" charset="0"/>
              </a:rPr>
              <a:t>pilgrim </a:t>
            </a:r>
          </a:p>
          <a:p>
            <a:pPr lvl="2"/>
            <a:r>
              <a:rPr lang="en-GB" dirty="0">
                <a:latin typeface="Arial" panose="020B0604020202020204" pitchFamily="34" charset="0"/>
                <a:cs typeface="Arial" panose="020B0604020202020204" pitchFamily="34" charset="0"/>
              </a:rPr>
              <a:t>Cultural and mindset shift: Acknowledge, dismantle, relearn and rebuild </a:t>
            </a:r>
          </a:p>
          <a:p>
            <a:pPr lvl="1">
              <a:defRPr/>
            </a:pPr>
            <a:r>
              <a:rPr lang="en-GB" altLang="en-US" b="1" dirty="0">
                <a:latin typeface="Arial" panose="020B0604020202020204" pitchFamily="34" charset="0"/>
                <a:cs typeface="Arial" panose="020B0604020202020204" pitchFamily="34" charset="0"/>
              </a:rPr>
              <a:t>Collaborative working </a:t>
            </a:r>
          </a:p>
          <a:p>
            <a:pPr lvl="1">
              <a:defRPr/>
            </a:pPr>
            <a:r>
              <a:rPr lang="en-GB" altLang="en-US" b="1" dirty="0">
                <a:latin typeface="Arial" panose="020B0604020202020204" pitchFamily="34" charset="0"/>
                <a:cs typeface="Arial" panose="020B0604020202020204" pitchFamily="34" charset="0"/>
              </a:rPr>
              <a:t>Students - </a:t>
            </a:r>
            <a:r>
              <a:rPr lang="en-GB" altLang="en-US" dirty="0">
                <a:solidFill>
                  <a:srgbClr val="7030A0"/>
                </a:solidFill>
                <a:latin typeface="Arial" panose="020B0604020202020204" pitchFamily="34" charset="0"/>
                <a:cs typeface="Arial" panose="020B0604020202020204" pitchFamily="34" charset="0"/>
              </a:rPr>
              <a:t>must be at the centre</a:t>
            </a:r>
          </a:p>
          <a:p>
            <a:pPr lvl="1">
              <a:defRPr/>
            </a:pPr>
            <a:r>
              <a:rPr lang="en-GB" altLang="en-US" dirty="0">
                <a:latin typeface="Arial" panose="020B0604020202020204" pitchFamily="34" charset="0"/>
                <a:cs typeface="Arial" panose="020B0604020202020204" pitchFamily="34" charset="0"/>
              </a:rPr>
              <a:t>Staff </a:t>
            </a:r>
          </a:p>
          <a:p>
            <a:pPr lvl="1">
              <a:defRPr/>
            </a:pPr>
            <a:r>
              <a:rPr lang="en-GB" altLang="en-US" dirty="0">
                <a:latin typeface="Arial" panose="020B0604020202020204" pitchFamily="34" charset="0"/>
                <a:cs typeface="Arial" panose="020B0604020202020204" pitchFamily="34" charset="0"/>
              </a:rPr>
              <a:t>Placement providers and our community</a:t>
            </a:r>
          </a:p>
          <a:p>
            <a:pPr>
              <a:defRPr/>
            </a:pPr>
            <a:r>
              <a:rPr lang="en-GB" altLang="en-US" b="1" dirty="0">
                <a:latin typeface="Arial" panose="020B0604020202020204" pitchFamily="34" charset="0"/>
                <a:cs typeface="Arial" panose="020B0604020202020204" pitchFamily="34" charset="0"/>
              </a:rPr>
              <a:t>Building networks and communities</a:t>
            </a:r>
          </a:p>
          <a:p>
            <a:pPr lvl="1">
              <a:defRPr/>
            </a:pPr>
            <a:r>
              <a:rPr lang="en-GB" altLang="en-US" b="1" dirty="0">
                <a:latin typeface="Arial" panose="020B0604020202020204" pitchFamily="34" charset="0"/>
                <a:cs typeface="Arial" panose="020B0604020202020204" pitchFamily="34" charset="0"/>
              </a:rPr>
              <a:t>Allyship programme</a:t>
            </a:r>
          </a:p>
          <a:p>
            <a:pPr>
              <a:defRPr/>
            </a:pPr>
            <a:r>
              <a:rPr lang="en-GB" altLang="en-US" sz="2900" b="1" dirty="0">
                <a:solidFill>
                  <a:srgbClr val="7030A0"/>
                </a:solidFill>
                <a:latin typeface="Arial" panose="020B0604020202020204" pitchFamily="34" charset="0"/>
                <a:cs typeface="Arial" panose="020B0604020202020204" pitchFamily="34" charset="0"/>
              </a:rPr>
              <a:t>Improvement of mental health and wellbeing resources</a:t>
            </a:r>
          </a:p>
          <a:p>
            <a:pPr marL="457200" lvl="1" indent="0">
              <a:buNone/>
              <a:defRPr/>
            </a:pPr>
            <a:r>
              <a:rPr lang="en-GB" altLang="en-US" sz="2900" dirty="0"/>
              <a:t> </a:t>
            </a:r>
            <a:endParaRPr lang="en-GB" altLang="en-US" sz="2900" dirty="0">
              <a:cs typeface="Calibri"/>
            </a:endParaRPr>
          </a:p>
          <a:p>
            <a:pPr lvl="1">
              <a:defRPr/>
            </a:pPr>
            <a:endParaRPr lang="en-GB" altLang="en-US" dirty="0"/>
          </a:p>
        </p:txBody>
      </p:sp>
      <p:pic>
        <p:nvPicPr>
          <p:cNvPr id="2" name="Picture 1">
            <a:extLst>
              <a:ext uri="{FF2B5EF4-FFF2-40B4-BE49-F238E27FC236}">
                <a16:creationId xmlns:a16="http://schemas.microsoft.com/office/drawing/2014/main" id="{00CBD6A4-5792-4631-91D3-16688D2AA077}"/>
              </a:ext>
            </a:extLst>
          </p:cNvPr>
          <p:cNvPicPr>
            <a:picLocks noChangeAspect="1"/>
          </p:cNvPicPr>
          <p:nvPr/>
        </p:nvPicPr>
        <p:blipFill>
          <a:blip r:embed="rId5"/>
          <a:stretch>
            <a:fillRect/>
          </a:stretch>
        </p:blipFill>
        <p:spPr>
          <a:xfrm>
            <a:off x="7569308" y="2325431"/>
            <a:ext cx="4520983" cy="2543053"/>
          </a:xfrm>
          <a:prstGeom prst="rect">
            <a:avLst/>
          </a:prstGeom>
        </p:spPr>
      </p:pic>
    </p:spTree>
    <p:extLst>
      <p:ext uri="{BB962C8B-B14F-4D97-AF65-F5344CB8AC3E}">
        <p14:creationId xmlns:p14="http://schemas.microsoft.com/office/powerpoint/2010/main" val="819529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48C5B-11A4-D3E1-E610-4EF334E5FA5D}"/>
              </a:ext>
            </a:extLst>
          </p:cNvPr>
          <p:cNvSpPr>
            <a:spLocks noGrp="1"/>
          </p:cNvSpPr>
          <p:nvPr>
            <p:ph type="title"/>
          </p:nvPr>
        </p:nvSpPr>
        <p:spPr>
          <a:xfrm>
            <a:off x="838200" y="365125"/>
            <a:ext cx="10515600" cy="1022241"/>
          </a:xfrm>
        </p:spPr>
        <p:txBody>
          <a:bodyPr>
            <a:normAutofit/>
          </a:bodyPr>
          <a:lstStyle/>
          <a:p>
            <a:r>
              <a:rPr lang="en-GB" sz="3600" dirty="0">
                <a:latin typeface="Arial" panose="020B0604020202020204" pitchFamily="34" charset="0"/>
                <a:cs typeface="Arial" panose="020B0604020202020204" pitchFamily="34" charset="0"/>
              </a:rPr>
              <a:t>Context</a:t>
            </a:r>
          </a:p>
        </p:txBody>
      </p:sp>
      <p:sp>
        <p:nvSpPr>
          <p:cNvPr id="3" name="Content Placeholder 2">
            <a:extLst>
              <a:ext uri="{FF2B5EF4-FFF2-40B4-BE49-F238E27FC236}">
                <a16:creationId xmlns:a16="http://schemas.microsoft.com/office/drawing/2014/main" id="{65E6D515-5378-48A8-B917-AA6F65A120B0}"/>
              </a:ext>
            </a:extLst>
          </p:cNvPr>
          <p:cNvSpPr>
            <a:spLocks noGrp="1"/>
          </p:cNvSpPr>
          <p:nvPr>
            <p:ph idx="1"/>
          </p:nvPr>
        </p:nvSpPr>
        <p:spPr>
          <a:xfrm>
            <a:off x="838200" y="1460938"/>
            <a:ext cx="10515600" cy="4716025"/>
          </a:xfrm>
        </p:spPr>
        <p:txBody>
          <a:bodyPr/>
          <a:lstStyle/>
          <a:p>
            <a:pPr marL="0" indent="0">
              <a:buNone/>
            </a:pPr>
            <a:r>
              <a:rPr lang="en-GB" b="1" dirty="0">
                <a:latin typeface="Arial" panose="020B0604020202020204" pitchFamily="34" charset="0"/>
                <a:cs typeface="Arial" panose="020B0604020202020204" pitchFamily="34" charset="0"/>
              </a:rPr>
              <a:t>Universities UK Report </a:t>
            </a:r>
            <a:r>
              <a:rPr lang="en-GB" dirty="0">
                <a:latin typeface="Arial" panose="020B0604020202020204" pitchFamily="34" charset="0"/>
                <a:cs typeface="Arial" panose="020B0604020202020204" pitchFamily="34" charset="0"/>
              </a:rPr>
              <a:t>– ‘Closing the Gap: three years on’</a:t>
            </a:r>
          </a:p>
          <a:p>
            <a:pPr marL="0" indent="0">
              <a:buNone/>
            </a:pPr>
            <a:endParaRPr lang="en-GB"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‘There is still a concerning awarding gap</a:t>
            </a:r>
          </a:p>
          <a:p>
            <a:pPr marL="0" indent="0">
              <a:buNone/>
            </a:pPr>
            <a:endParaRPr lang="en-GB" b="1" dirty="0">
              <a:latin typeface="Arial" panose="020B0604020202020204" pitchFamily="34" charset="0"/>
              <a:cs typeface="Arial" panose="020B0604020202020204" pitchFamily="34" charset="0"/>
            </a:endParaRPr>
          </a:p>
          <a:p>
            <a:pPr algn="l">
              <a:buFont typeface="Arial" panose="020B0604020202020204" pitchFamily="34" charset="0"/>
              <a:buChar char="•"/>
            </a:pPr>
            <a:r>
              <a:rPr lang="en-GB" sz="2400" b="0" i="0" dirty="0">
                <a:solidFill>
                  <a:srgbClr val="000000"/>
                </a:solidFill>
                <a:effectLst/>
                <a:latin typeface="Arial" panose="020B0604020202020204" pitchFamily="34" charset="0"/>
                <a:cs typeface="Arial" panose="020B0604020202020204" pitchFamily="34" charset="0"/>
              </a:rPr>
              <a:t>The gap between white and BAME students awarded a First for their degree is especially concerning at 9.5%, rising to 19.3% for Black students specifically.</a:t>
            </a:r>
          </a:p>
          <a:p>
            <a:pPr algn="l">
              <a:buFont typeface="Arial" panose="020B0604020202020204" pitchFamily="34" charset="0"/>
              <a:buChar char="•"/>
            </a:pPr>
            <a:r>
              <a:rPr lang="en-GB" sz="2400" b="0" i="0" dirty="0">
                <a:solidFill>
                  <a:srgbClr val="000000"/>
                </a:solidFill>
                <a:effectLst/>
                <a:latin typeface="Arial" panose="020B0604020202020204" pitchFamily="34" charset="0"/>
                <a:cs typeface="Arial" panose="020B0604020202020204" pitchFamily="34" charset="0"/>
              </a:rPr>
              <a:t>White students are still more likely to be awarded higher grades for their degrees than students of all other ethnicities, even when prior attainment is controlled for.’</a:t>
            </a:r>
          </a:p>
          <a:p>
            <a:pPr marL="0" indent="0">
              <a:buNone/>
            </a:pPr>
            <a:endParaRPr lang="en-GB" b="1" dirty="0"/>
          </a:p>
        </p:txBody>
      </p:sp>
    </p:spTree>
    <p:extLst>
      <p:ext uri="{BB962C8B-B14F-4D97-AF65-F5344CB8AC3E}">
        <p14:creationId xmlns:p14="http://schemas.microsoft.com/office/powerpoint/2010/main" val="2250220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5030C-A17E-6098-0FD4-89D8DAACE8D7}"/>
              </a:ext>
            </a:extLst>
          </p:cNvPr>
          <p:cNvSpPr>
            <a:spLocks noGrp="1"/>
          </p:cNvSpPr>
          <p:nvPr>
            <p:ph type="title"/>
          </p:nvPr>
        </p:nvSpPr>
        <p:spPr>
          <a:xfrm>
            <a:off x="226031" y="548640"/>
            <a:ext cx="4216077" cy="5431536"/>
          </a:xfrm>
        </p:spPr>
        <p:txBody>
          <a:bodyPr>
            <a:normAutofit/>
          </a:bodyPr>
          <a:lstStyle/>
          <a:p>
            <a:r>
              <a:rPr lang="en-GB" sz="3600" dirty="0">
                <a:latin typeface="Arial" panose="020B0604020202020204" pitchFamily="34" charset="0"/>
                <a:cs typeface="Arial" panose="020B0604020202020204" pitchFamily="34" charset="0"/>
              </a:rPr>
              <a:t>Allyship as a Pilgrimage </a:t>
            </a:r>
            <a:br>
              <a:rPr lang="en-GB" sz="4000" dirty="0">
                <a:latin typeface="+mn-lt"/>
              </a:rPr>
            </a:br>
            <a:br>
              <a:rPr lang="en-GB" sz="4000" dirty="0">
                <a:latin typeface="+mn-lt"/>
              </a:rPr>
            </a:br>
            <a:r>
              <a:rPr lang="en-GB" sz="2800" dirty="0">
                <a:latin typeface="Arial" panose="020B0604020202020204" pitchFamily="34" charset="0"/>
                <a:cs typeface="Arial" panose="020B0604020202020204" pitchFamily="34" charset="0"/>
              </a:rPr>
              <a:t>Quotes collected by Sandra Lee, Canterbury Christ Church University</a:t>
            </a:r>
          </a:p>
        </p:txBody>
      </p:sp>
      <p:sp>
        <p:nvSpPr>
          <p:cNvPr id="3" name="Content Placeholder 2">
            <a:extLst>
              <a:ext uri="{FF2B5EF4-FFF2-40B4-BE49-F238E27FC236}">
                <a16:creationId xmlns:a16="http://schemas.microsoft.com/office/drawing/2014/main" id="{DE1CEF7F-023C-7872-4129-2B414911D6A6}"/>
              </a:ext>
            </a:extLst>
          </p:cNvPr>
          <p:cNvSpPr>
            <a:spLocks noGrp="1"/>
          </p:cNvSpPr>
          <p:nvPr>
            <p:ph idx="1"/>
          </p:nvPr>
        </p:nvSpPr>
        <p:spPr>
          <a:xfrm>
            <a:off x="5126418" y="123290"/>
            <a:ext cx="6839551" cy="6596009"/>
          </a:xfrm>
        </p:spPr>
        <p:txBody>
          <a:bodyPr anchor="ctr">
            <a:normAutofit lnSpcReduction="10000"/>
          </a:bodyPr>
          <a:lstStyle/>
          <a:p>
            <a:pPr marL="0" indent="0">
              <a:buNone/>
            </a:pPr>
            <a:r>
              <a:rPr lang="en-GB" sz="2000" b="1" i="1" dirty="0">
                <a:latin typeface="Arial" panose="020B0604020202020204" pitchFamily="34" charset="0"/>
                <a:ea typeface="Calibri" panose="020F0502020204030204" pitchFamily="34" charset="0"/>
                <a:cs typeface="Arial" panose="020B0604020202020204" pitchFamily="34" charset="0"/>
              </a:rPr>
              <a:t>‘</a:t>
            </a:r>
            <a:r>
              <a:rPr lang="en-GB" sz="2000" b="1" i="1" dirty="0">
                <a:effectLst/>
                <a:latin typeface="Arial" panose="020B0604020202020204" pitchFamily="34" charset="0"/>
                <a:ea typeface="Calibri" panose="020F0502020204030204" pitchFamily="34" charset="0"/>
                <a:cs typeface="Arial" panose="020B0604020202020204" pitchFamily="34" charset="0"/>
              </a:rPr>
              <a:t>It is from numberless diverse acts of courage and belief that human history is shaped. Each time a man stands up for an ideal, or acts to improve the lot of others, or strikes out against injustice, he sends forth a tiny ripple of hope, and crossing each other from a million different centres of energy and daring, those ripples build a current that can sweep down the mightiest walls of oppression and resistance.’  </a:t>
            </a:r>
            <a:r>
              <a:rPr lang="en-GB" sz="2000" dirty="0">
                <a:latin typeface="Arial" panose="020B0604020202020204" pitchFamily="34" charset="0"/>
                <a:ea typeface="Calibri" panose="020F0502020204030204" pitchFamily="34" charset="0"/>
                <a:cs typeface="Arial" panose="020B0604020202020204" pitchFamily="34" charset="0"/>
              </a:rPr>
              <a:t>(H</a:t>
            </a:r>
            <a:r>
              <a:rPr lang="en-GB" sz="2000" dirty="0">
                <a:effectLst/>
                <a:latin typeface="Arial" panose="020B0604020202020204" pitchFamily="34" charset="0"/>
                <a:ea typeface="Calibri" panose="020F0502020204030204" pitchFamily="34" charset="0"/>
                <a:cs typeface="Arial" panose="020B0604020202020204" pitchFamily="34" charset="0"/>
              </a:rPr>
              <a:t>ockenberry (2016) quoting Robert F. Kennedy) </a:t>
            </a:r>
          </a:p>
          <a:p>
            <a:pPr marL="0" indent="0">
              <a:buNone/>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000" b="1" i="1" dirty="0">
                <a:latin typeface="Arial" panose="020B0604020202020204" pitchFamily="34" charset="0"/>
                <a:ea typeface="Calibri" panose="020F0502020204030204" pitchFamily="34" charset="0"/>
                <a:cs typeface="Arial" panose="020B0604020202020204" pitchFamily="34" charset="0"/>
              </a:rPr>
              <a:t>‘</a:t>
            </a:r>
            <a:r>
              <a:rPr lang="en-GB" sz="2000" b="1" i="1" dirty="0">
                <a:effectLst/>
                <a:latin typeface="Arial" panose="020B0604020202020204" pitchFamily="34" charset="0"/>
                <a:ea typeface="Calibri" panose="020F0502020204030204" pitchFamily="34" charset="0"/>
                <a:cs typeface="Arial" panose="020B0604020202020204" pitchFamily="34" charset="0"/>
              </a:rPr>
              <a:t>If you’re a person with privileged identities and you want to be a true ally … Maybe you do have to engage in those uncomfortable emotions because you know its your job and responsibility to have those conversations so that other people of colour or women or LGBTQ folks won’t have to have those conversations for you’ </a:t>
            </a:r>
            <a:r>
              <a:rPr lang="en-GB" sz="2000" dirty="0">
                <a:effectLst/>
                <a:latin typeface="Arial" panose="020B0604020202020204" pitchFamily="34" charset="0"/>
                <a:ea typeface="Calibri" panose="020F0502020204030204" pitchFamily="34" charset="0"/>
                <a:cs typeface="Arial" panose="020B0604020202020204" pitchFamily="34" charset="0"/>
              </a:rPr>
              <a:t>(</a:t>
            </a:r>
            <a:r>
              <a:rPr lang="en-GB" sz="2000" dirty="0" err="1">
                <a:effectLst/>
                <a:latin typeface="Arial" panose="020B0604020202020204" pitchFamily="34" charset="0"/>
                <a:ea typeface="Calibri" panose="020F0502020204030204" pitchFamily="34" charset="0"/>
                <a:cs typeface="Arial" panose="020B0604020202020204" pitchFamily="34" charset="0"/>
              </a:rPr>
              <a:t>Limbong</a:t>
            </a:r>
            <a:r>
              <a:rPr lang="en-GB" sz="2000" dirty="0">
                <a:effectLst/>
                <a:latin typeface="Arial" panose="020B0604020202020204" pitchFamily="34" charset="0"/>
                <a:ea typeface="Calibri" panose="020F0502020204030204" pitchFamily="34" charset="0"/>
                <a:cs typeface="Arial" panose="020B0604020202020204" pitchFamily="34" charset="0"/>
              </a:rPr>
              <a:t>, 2020, p3). </a:t>
            </a:r>
          </a:p>
          <a:p>
            <a:pPr marL="0" indent="0">
              <a:buNone/>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000" b="1" i="1" dirty="0">
                <a:latin typeface="Arial" panose="020B0604020202020204" pitchFamily="34" charset="0"/>
                <a:ea typeface="Calibri" panose="020F0502020204030204" pitchFamily="34" charset="0"/>
                <a:cs typeface="Arial" panose="020B0604020202020204" pitchFamily="34" charset="0"/>
              </a:rPr>
              <a:t>‘</a:t>
            </a:r>
            <a:r>
              <a:rPr lang="en-GB" sz="2000" b="1" i="1" dirty="0">
                <a:effectLst/>
                <a:latin typeface="Arial" panose="020B0604020202020204" pitchFamily="34" charset="0"/>
                <a:ea typeface="Calibri" panose="020F0502020204030204" pitchFamily="34" charset="0"/>
                <a:cs typeface="Arial" panose="020B0604020202020204" pitchFamily="34" charset="0"/>
              </a:rPr>
              <a:t>Interrupting the forces of racism is ongoing, lifelong work because the forces conditioning us into racist frameworks are always at play; our learning will never be finished’</a:t>
            </a:r>
            <a:r>
              <a:rPr lang="en-GB" sz="2000" dirty="0">
                <a:effectLst/>
                <a:latin typeface="Arial" panose="020B0604020202020204" pitchFamily="34" charset="0"/>
                <a:ea typeface="Calibri" panose="020F0502020204030204" pitchFamily="34" charset="0"/>
                <a:cs typeface="Arial" panose="020B0604020202020204" pitchFamily="34" charset="0"/>
              </a:rPr>
              <a:t> (DiAngelo, 2018, p. 9). </a:t>
            </a:r>
          </a:p>
          <a:p>
            <a:endParaRPr lang="en-GB" sz="1900" dirty="0"/>
          </a:p>
        </p:txBody>
      </p:sp>
    </p:spTree>
    <p:extLst>
      <p:ext uri="{BB962C8B-B14F-4D97-AF65-F5344CB8AC3E}">
        <p14:creationId xmlns:p14="http://schemas.microsoft.com/office/powerpoint/2010/main" val="2093941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umbrella, accessory, floor&#10;&#10;Description automatically generated">
            <a:extLst>
              <a:ext uri="{FF2B5EF4-FFF2-40B4-BE49-F238E27FC236}">
                <a16:creationId xmlns:a16="http://schemas.microsoft.com/office/drawing/2014/main" id="{49AD9DB1-A618-44A7-B0D0-7A46C00FC89E}"/>
              </a:ext>
            </a:extLst>
          </p:cNvPr>
          <p:cNvPicPr>
            <a:picLocks noChangeAspect="1"/>
          </p:cNvPicPr>
          <p:nvPr/>
        </p:nvPicPr>
        <p:blipFill rotWithShape="1">
          <a:blip r:embed="rId3">
            <a:extLst>
              <a:ext uri="{28A0092B-C50C-407E-A947-70E740481C1C}">
                <a14:useLocalDpi xmlns:a14="http://schemas.microsoft.com/office/drawing/2010/main" val="0"/>
              </a:ext>
            </a:extLst>
          </a:blip>
          <a:srcRect t="43632"/>
          <a:stretch/>
        </p:blipFill>
        <p:spPr>
          <a:xfrm>
            <a:off x="0" y="0"/>
            <a:ext cx="12192000" cy="6872378"/>
          </a:xfrm>
          <a:prstGeom prst="rect">
            <a:avLst/>
          </a:prstGeom>
        </p:spPr>
      </p:pic>
      <p:sp>
        <p:nvSpPr>
          <p:cNvPr id="6" name="Rectangle 5">
            <a:extLst>
              <a:ext uri="{FF2B5EF4-FFF2-40B4-BE49-F238E27FC236}">
                <a16:creationId xmlns:a16="http://schemas.microsoft.com/office/drawing/2014/main" id="{1781FCF5-8A7B-41BA-B183-C75D6502CA88}"/>
              </a:ext>
            </a:extLst>
          </p:cNvPr>
          <p:cNvSpPr/>
          <p:nvPr/>
        </p:nvSpPr>
        <p:spPr>
          <a:xfrm>
            <a:off x="-16779" y="-53878"/>
            <a:ext cx="12208779" cy="5743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Humanist 777" panose="02000503050000020004" pitchFamily="2" charset="0"/>
              </a:rPr>
              <a:t>Sat</a:t>
            </a:r>
          </a:p>
        </p:txBody>
      </p:sp>
      <p:pic>
        <p:nvPicPr>
          <p:cNvPr id="8" name="Picture 7" descr="Text&#10;&#10;Description automatically generated">
            <a:extLst>
              <a:ext uri="{FF2B5EF4-FFF2-40B4-BE49-F238E27FC236}">
                <a16:creationId xmlns:a16="http://schemas.microsoft.com/office/drawing/2014/main" id="{8AF2AB56-CA9E-4A81-BB09-332A788AA2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0889" y="5939906"/>
            <a:ext cx="1811806" cy="736319"/>
          </a:xfrm>
          <a:prstGeom prst="rect">
            <a:avLst/>
          </a:prstGeom>
        </p:spPr>
      </p:pic>
      <p:sp>
        <p:nvSpPr>
          <p:cNvPr id="3" name="Title 2">
            <a:extLst>
              <a:ext uri="{FF2B5EF4-FFF2-40B4-BE49-F238E27FC236}">
                <a16:creationId xmlns:a16="http://schemas.microsoft.com/office/drawing/2014/main" id="{85599A00-EFDD-4D12-ACDF-FE82CBCFDFD1}"/>
              </a:ext>
            </a:extLst>
          </p:cNvPr>
          <p:cNvSpPr>
            <a:spLocks noGrp="1"/>
          </p:cNvSpPr>
          <p:nvPr>
            <p:ph type="title"/>
          </p:nvPr>
        </p:nvSpPr>
        <p:spPr>
          <a:xfrm>
            <a:off x="311449" y="375046"/>
            <a:ext cx="10515600" cy="1325563"/>
          </a:xfrm>
        </p:spPr>
        <p:txBody>
          <a:bodyPr>
            <a:normAutofit fontScale="90000"/>
          </a:bodyPr>
          <a:lstStyle/>
          <a:p>
            <a:r>
              <a:rPr lang="en-GB" sz="4000" dirty="0">
                <a:latin typeface="Arial" panose="020B0604020202020204" pitchFamily="34" charset="0"/>
                <a:cs typeface="Arial" panose="020B0604020202020204" pitchFamily="34" charset="0"/>
              </a:rPr>
              <a:t>Beyond the Institution - Working with External Stakeholders and the Community</a:t>
            </a:r>
            <a:br>
              <a:rPr lang="en-GB" dirty="0"/>
            </a:br>
            <a:r>
              <a:rPr lang="en-GB" dirty="0"/>
              <a:t> </a:t>
            </a:r>
          </a:p>
        </p:txBody>
      </p:sp>
      <p:sp>
        <p:nvSpPr>
          <p:cNvPr id="4" name="Content Placeholder 3">
            <a:extLst>
              <a:ext uri="{FF2B5EF4-FFF2-40B4-BE49-F238E27FC236}">
                <a16:creationId xmlns:a16="http://schemas.microsoft.com/office/drawing/2014/main" id="{5257D968-C316-425B-AFE5-86E5E46CBBA5}"/>
              </a:ext>
            </a:extLst>
          </p:cNvPr>
          <p:cNvSpPr>
            <a:spLocks noGrp="1"/>
          </p:cNvSpPr>
          <p:nvPr>
            <p:ph idx="1"/>
          </p:nvPr>
        </p:nvSpPr>
        <p:spPr>
          <a:xfrm>
            <a:off x="838200" y="1296114"/>
            <a:ext cx="6529552" cy="4755833"/>
          </a:xfrm>
        </p:spPr>
        <p:txBody>
          <a:bodyPr/>
          <a:lstStyle/>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For our professional Health and Social Care course, students spend a</a:t>
            </a:r>
            <a:r>
              <a:rPr lang="en-GB" altLang="en-US" sz="2400" dirty="0">
                <a:latin typeface="Arial" panose="020B0604020202020204" pitchFamily="34" charset="0"/>
                <a:cs typeface="Arial" panose="020B0604020202020204" pitchFamily="34" charset="0"/>
              </a:rPr>
              <a:t>pprox. 50% of their time on placements</a:t>
            </a:r>
          </a:p>
          <a:p>
            <a:r>
              <a:rPr lang="en-GB" altLang="en-US" sz="2400" dirty="0">
                <a:latin typeface="Arial" panose="020B0604020202020204" pitchFamily="34" charset="0"/>
                <a:cs typeface="Arial" panose="020B0604020202020204" pitchFamily="34" charset="0"/>
              </a:rPr>
              <a:t>Our students will go on to be leaders </a:t>
            </a:r>
          </a:p>
          <a:p>
            <a:r>
              <a:rPr lang="en-GB" altLang="en-US" sz="2400" dirty="0">
                <a:latin typeface="Arial" panose="020B0604020202020204" pitchFamily="34" charset="0"/>
                <a:cs typeface="Arial" panose="020B0604020202020204" pitchFamily="34" charset="0"/>
              </a:rPr>
              <a:t>Working to decolonising the professions</a:t>
            </a:r>
          </a:p>
          <a:p>
            <a:pPr marL="0" indent="0">
              <a:buNone/>
            </a:pPr>
            <a:endParaRPr lang="en-GB" altLang="en-US" sz="2400" b="1" u="sng" dirty="0">
              <a:solidFill>
                <a:schemeClr val="accent6">
                  <a:lumMod val="50000"/>
                </a:schemeClr>
              </a:solidFill>
              <a:latin typeface="Arial" panose="020B0604020202020204" pitchFamily="34" charset="0"/>
              <a:cs typeface="Arial" panose="020B0604020202020204" pitchFamily="34" charset="0"/>
            </a:endParaRPr>
          </a:p>
          <a:p>
            <a:pPr marL="0" indent="0">
              <a:buNone/>
            </a:pPr>
            <a:r>
              <a:rPr lang="en-GB" altLang="en-US" sz="2400" b="1" u="sng" dirty="0">
                <a:solidFill>
                  <a:schemeClr val="accent6">
                    <a:lumMod val="50000"/>
                  </a:schemeClr>
                </a:solidFill>
                <a:latin typeface="Arial" panose="020B0604020202020204" pitchFamily="34" charset="0"/>
                <a:cs typeface="Arial" panose="020B0604020202020204" pitchFamily="34" charset="0"/>
              </a:rPr>
              <a:t>Asset based </a:t>
            </a:r>
            <a:r>
              <a:rPr lang="en-GB" altLang="en-US" sz="2400" dirty="0">
                <a:latin typeface="Arial" panose="020B0604020202020204" pitchFamily="34" charset="0"/>
                <a:cs typeface="Arial" panose="020B0604020202020204" pitchFamily="34" charset="0"/>
              </a:rPr>
              <a:t>approach vs </a:t>
            </a:r>
            <a:r>
              <a:rPr lang="en-GB" altLang="en-US" sz="2400" b="1" u="sng" dirty="0">
                <a:solidFill>
                  <a:schemeClr val="accent6">
                    <a:lumMod val="50000"/>
                  </a:schemeClr>
                </a:solidFill>
                <a:latin typeface="Arial" panose="020B0604020202020204" pitchFamily="34" charset="0"/>
                <a:cs typeface="Arial" panose="020B0604020202020204" pitchFamily="34" charset="0"/>
              </a:rPr>
              <a:t>deficit model </a:t>
            </a:r>
          </a:p>
          <a:p>
            <a:endParaRPr lang="en-GB" altLang="en-US" dirty="0"/>
          </a:p>
          <a:p>
            <a:pPr lvl="1"/>
            <a:endParaRPr lang="en-GB" dirty="0"/>
          </a:p>
        </p:txBody>
      </p:sp>
      <p:pic>
        <p:nvPicPr>
          <p:cNvPr id="2" name="Picture 1">
            <a:extLst>
              <a:ext uri="{FF2B5EF4-FFF2-40B4-BE49-F238E27FC236}">
                <a16:creationId xmlns:a16="http://schemas.microsoft.com/office/drawing/2014/main" id="{3B9CE301-2A47-FEFE-E169-45655B5DC6C6}"/>
              </a:ext>
            </a:extLst>
          </p:cNvPr>
          <p:cNvPicPr>
            <a:picLocks noChangeAspect="1"/>
          </p:cNvPicPr>
          <p:nvPr/>
        </p:nvPicPr>
        <p:blipFill>
          <a:blip r:embed="rId5"/>
          <a:stretch>
            <a:fillRect/>
          </a:stretch>
        </p:blipFill>
        <p:spPr>
          <a:xfrm>
            <a:off x="7384531" y="1348171"/>
            <a:ext cx="3665344" cy="3592907"/>
          </a:xfrm>
          <a:prstGeom prst="rect">
            <a:avLst/>
          </a:prstGeom>
        </p:spPr>
      </p:pic>
    </p:spTree>
    <p:extLst>
      <p:ext uri="{BB962C8B-B14F-4D97-AF65-F5344CB8AC3E}">
        <p14:creationId xmlns:p14="http://schemas.microsoft.com/office/powerpoint/2010/main" val="2020011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969F95-86DE-B462-97D5-70F1D67175B7}"/>
              </a:ext>
            </a:extLst>
          </p:cNvPr>
          <p:cNvSpPr>
            <a:spLocks noGrp="1"/>
          </p:cNvSpPr>
          <p:nvPr>
            <p:ph type="title"/>
          </p:nvPr>
        </p:nvSpPr>
        <p:spPr>
          <a:xfrm>
            <a:off x="838200" y="556995"/>
            <a:ext cx="10515600" cy="1133693"/>
          </a:xfrm>
        </p:spPr>
        <p:txBody>
          <a:bodyPr>
            <a:normAutofit/>
          </a:bodyPr>
          <a:lstStyle/>
          <a:p>
            <a:r>
              <a:rPr lang="en-GB" sz="3600" dirty="0">
                <a:latin typeface="Arial" panose="020B0604020202020204" pitchFamily="34" charset="0"/>
                <a:cs typeface="Arial" panose="020B0604020202020204" pitchFamily="34" charset="0"/>
              </a:rPr>
              <a:t>Roundtable conversation</a:t>
            </a:r>
          </a:p>
        </p:txBody>
      </p:sp>
      <p:graphicFrame>
        <p:nvGraphicFramePr>
          <p:cNvPr id="7" name="Content Placeholder 4">
            <a:extLst>
              <a:ext uri="{FF2B5EF4-FFF2-40B4-BE49-F238E27FC236}">
                <a16:creationId xmlns:a16="http://schemas.microsoft.com/office/drawing/2014/main" id="{A2F73FE2-7448-A885-5BBA-690037595D27}"/>
              </a:ext>
            </a:extLst>
          </p:cNvPr>
          <p:cNvGraphicFramePr>
            <a:graphicFrameLocks noGrp="1"/>
          </p:cNvGraphicFramePr>
          <p:nvPr>
            <p:ph idx="1"/>
            <p:extLst>
              <p:ext uri="{D42A27DB-BD31-4B8C-83A1-F6EECF244321}">
                <p14:modId xmlns:p14="http://schemas.microsoft.com/office/powerpoint/2010/main" val="8202019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1814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F78A-10FD-4B49-A504-C38FE5F96561}"/>
              </a:ext>
            </a:extLst>
          </p:cNvPr>
          <p:cNvSpPr>
            <a:spLocks noGrp="1"/>
          </p:cNvSpPr>
          <p:nvPr>
            <p:ph type="title"/>
          </p:nvPr>
        </p:nvSpPr>
        <p:spPr>
          <a:xfrm>
            <a:off x="462337" y="713312"/>
            <a:ext cx="5633661" cy="5431376"/>
          </a:xfrm>
        </p:spPr>
        <p:txBody>
          <a:bodyPr>
            <a:normAutofit/>
          </a:bodyPr>
          <a:lstStyle/>
          <a:p>
            <a:br>
              <a:rPr lang="en-GB" b="1" dirty="0">
                <a:latin typeface="+mn-lt"/>
              </a:rPr>
            </a:br>
            <a:r>
              <a:rPr lang="en-GB" sz="3600" dirty="0">
                <a:latin typeface="Arial" panose="020B0604020202020204" pitchFamily="34" charset="0"/>
                <a:cs typeface="Arial" panose="020B0604020202020204" pitchFamily="34" charset="0"/>
              </a:rPr>
              <a:t>Bridging the Gap to Leadership Placement </a:t>
            </a: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Websites: </a:t>
            </a:r>
            <a:r>
              <a:rPr lang="en-GB" sz="2000" dirty="0">
                <a:latin typeface="Arial" panose="020B0604020202020204" pitchFamily="34" charset="0"/>
                <a:cs typeface="Arial" panose="020B0604020202020204" pitchFamily="34" charset="0"/>
                <a:hlinkClick r:id="rId2"/>
              </a:rPr>
              <a:t>CCCU</a:t>
            </a:r>
            <a:r>
              <a:rPr lang="en-GB" sz="2000" dirty="0">
                <a:latin typeface="Arial" panose="020B0604020202020204" pitchFamily="34" charset="0"/>
                <a:cs typeface="Arial" panose="020B0604020202020204" pitchFamily="34" charset="0"/>
              </a:rPr>
              <a:t> AND </a:t>
            </a:r>
            <a:r>
              <a:rPr lang="en-GB" sz="2000" dirty="0">
                <a:latin typeface="Arial" panose="020B0604020202020204" pitchFamily="34" charset="0"/>
                <a:ea typeface="+mj-lt"/>
                <a:cs typeface="Arial" panose="020B0604020202020204" pitchFamily="34" charset="0"/>
                <a:hlinkClick r:id="rId3"/>
              </a:rPr>
              <a:t>UOB</a:t>
            </a:r>
            <a:endParaRPr lang="en-GB" sz="2000" dirty="0">
              <a:latin typeface="Arial" panose="020B0604020202020204" pitchFamily="34" charset="0"/>
              <a:cs typeface="Arial" panose="020B0604020202020204" pitchFamily="34" charset="0"/>
            </a:endParaRPr>
          </a:p>
        </p:txBody>
      </p:sp>
      <p:sp>
        <p:nvSpPr>
          <p:cNvPr id="49" name="Content Placeholder 2">
            <a:extLst>
              <a:ext uri="{FF2B5EF4-FFF2-40B4-BE49-F238E27FC236}">
                <a16:creationId xmlns:a16="http://schemas.microsoft.com/office/drawing/2014/main" id="{F8506532-93E0-42FE-8F8B-D86E31171BE5}"/>
              </a:ext>
            </a:extLst>
          </p:cNvPr>
          <p:cNvSpPr>
            <a:spLocks noGrp="1"/>
          </p:cNvSpPr>
          <p:nvPr>
            <p:ph idx="1"/>
          </p:nvPr>
        </p:nvSpPr>
        <p:spPr>
          <a:xfrm>
            <a:off x="6095999" y="713313"/>
            <a:ext cx="5257801" cy="5025014"/>
          </a:xfrm>
        </p:spPr>
        <p:txBody>
          <a:bodyPr anchor="ctr">
            <a:noAutofit/>
          </a:bodyPr>
          <a:lstStyle/>
          <a:p>
            <a:pPr marL="0" indent="0">
              <a:buNone/>
            </a:pPr>
            <a:endParaRPr lang="en-GB" sz="2400" dirty="0"/>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For more information, please contact:</a:t>
            </a:r>
          </a:p>
          <a:p>
            <a:pPr marL="0" indent="0">
              <a:buNone/>
            </a:pPr>
            <a:r>
              <a:rPr lang="en-GB" sz="2400" b="0" i="0" dirty="0">
                <a:effectLst/>
                <a:latin typeface="Arial" panose="020B0604020202020204" pitchFamily="34" charset="0"/>
                <a:cs typeface="Arial" panose="020B0604020202020204" pitchFamily="34" charset="0"/>
              </a:rPr>
              <a:t>Helen Carr </a:t>
            </a:r>
            <a:r>
              <a:rPr lang="en-GB" sz="2400" b="0" i="0" dirty="0">
                <a:effectLst/>
                <a:latin typeface="Arial" panose="020B0604020202020204" pitchFamily="34" charset="0"/>
                <a:cs typeface="Arial" panose="020B0604020202020204" pitchFamily="34" charset="0"/>
                <a:hlinkClick r:id="rId4"/>
              </a:rPr>
              <a:t>helen.carr@canterbury.ac.uk</a:t>
            </a:r>
            <a:r>
              <a:rPr lang="en-GB" sz="2400" b="0" i="0" dirty="0">
                <a:effectLst/>
                <a:latin typeface="Arial" panose="020B0604020202020204" pitchFamily="34" charset="0"/>
                <a:cs typeface="Arial" panose="020B0604020202020204" pitchFamily="34" charset="0"/>
              </a:rPr>
              <a:t>  </a:t>
            </a:r>
          </a:p>
          <a:p>
            <a:pPr marL="0" indent="0">
              <a:buNone/>
            </a:pPr>
            <a:r>
              <a:rPr lang="en-GB" sz="2400" b="0" i="0" dirty="0">
                <a:effectLst/>
                <a:latin typeface="Arial" panose="020B0604020202020204" pitchFamily="34" charset="0"/>
                <a:cs typeface="Arial" panose="020B0604020202020204" pitchFamily="34" charset="0"/>
              </a:rPr>
              <a:t>Mary Makinde </a:t>
            </a:r>
            <a:r>
              <a:rPr lang="en-GB" sz="2400" b="0" i="0" dirty="0">
                <a:effectLst/>
                <a:latin typeface="Arial" panose="020B0604020202020204" pitchFamily="34" charset="0"/>
                <a:cs typeface="Arial" panose="020B0604020202020204" pitchFamily="34" charset="0"/>
                <a:hlinkClick r:id="rId5"/>
              </a:rPr>
              <a:t>mary.makinde@canterbury.ac.uk</a:t>
            </a:r>
            <a:r>
              <a:rPr lang="en-GB" sz="2400" b="0" i="0" dirty="0">
                <a:effectLst/>
                <a:latin typeface="Arial" panose="020B0604020202020204" pitchFamily="34" charset="0"/>
                <a:cs typeface="Arial" panose="020B0604020202020204" pitchFamily="34" charset="0"/>
              </a:rPr>
              <a:t>  </a:t>
            </a:r>
          </a:p>
          <a:p>
            <a:pPr marL="0" indent="0">
              <a:buNone/>
            </a:pPr>
            <a:r>
              <a:rPr lang="en-GB" sz="2400" b="0" i="0" dirty="0">
                <a:effectLst/>
                <a:latin typeface="Arial" panose="020B0604020202020204" pitchFamily="34" charset="0"/>
                <a:cs typeface="Arial" panose="020B0604020202020204" pitchFamily="34" charset="0"/>
              </a:rPr>
              <a:t>Channine Clarke </a:t>
            </a:r>
            <a:r>
              <a:rPr lang="en-GB" sz="2400" b="0" i="0" dirty="0">
                <a:effectLst/>
                <a:latin typeface="Arial" panose="020B0604020202020204" pitchFamily="34" charset="0"/>
                <a:cs typeface="Arial" panose="020B0604020202020204" pitchFamily="34" charset="0"/>
                <a:hlinkClick r:id="rId6"/>
              </a:rPr>
              <a:t>c.clarke@brighton.ac.uk</a:t>
            </a:r>
            <a:r>
              <a:rPr lang="en-GB" sz="2400" b="0" i="0" dirty="0">
                <a:effectLst/>
                <a:latin typeface="Arial" panose="020B0604020202020204" pitchFamily="34" charset="0"/>
                <a:cs typeface="Arial" panose="020B0604020202020204" pitchFamily="34" charset="0"/>
              </a:rPr>
              <a:t>  </a:t>
            </a:r>
          </a:p>
          <a:p>
            <a:pPr marL="0" indent="0">
              <a:buNone/>
            </a:pPr>
            <a:r>
              <a:rPr lang="en-GB" sz="2400" b="0" i="0" dirty="0">
                <a:effectLst/>
                <a:latin typeface="Arial" panose="020B0604020202020204" pitchFamily="34" charset="0"/>
                <a:cs typeface="Arial" panose="020B0604020202020204" pitchFamily="34" charset="0"/>
              </a:rPr>
              <a:t>Sarah-Jane Ryan </a:t>
            </a:r>
            <a:r>
              <a:rPr lang="en-GB" sz="2400" b="0" i="0" dirty="0">
                <a:effectLst/>
                <a:latin typeface="Arial" panose="020B0604020202020204" pitchFamily="34" charset="0"/>
                <a:cs typeface="Arial" panose="020B0604020202020204" pitchFamily="34" charset="0"/>
                <a:hlinkClick r:id="rId7"/>
              </a:rPr>
              <a:t>s.j.ryan@brighton.ac.uk</a:t>
            </a:r>
            <a:endParaRPr lang="en-GB" sz="2400" b="0" i="0" dirty="0">
              <a:effectLst/>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And you can be directed to our participating student partners</a:t>
            </a:r>
          </a:p>
          <a:p>
            <a:pPr marL="0" indent="0">
              <a:buNone/>
            </a:pPr>
            <a:endParaRPr lang="en-GB" sz="2400" dirty="0"/>
          </a:p>
          <a:p>
            <a:pPr marL="0" indent="0" algn="ctr">
              <a:buNone/>
            </a:pPr>
            <a:r>
              <a:rPr lang="en-GB" sz="2400" dirty="0">
                <a:latin typeface="Arial" panose="020B0604020202020204" pitchFamily="34" charset="0"/>
                <a:cs typeface="Arial" panose="020B0604020202020204" pitchFamily="34" charset="0"/>
              </a:rPr>
              <a:t>Thank you </a:t>
            </a:r>
          </a:p>
        </p:txBody>
      </p:sp>
    </p:spTree>
    <p:extLst>
      <p:ext uri="{BB962C8B-B14F-4D97-AF65-F5344CB8AC3E}">
        <p14:creationId xmlns:p14="http://schemas.microsoft.com/office/powerpoint/2010/main" val="3810284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23A1-26DF-6084-337A-43AD04B81757}"/>
              </a:ext>
            </a:extLst>
          </p:cNvPr>
          <p:cNvSpPr>
            <a:spLocks noGrp="1"/>
          </p:cNvSpPr>
          <p:nvPr>
            <p:ph type="title"/>
          </p:nvPr>
        </p:nvSpPr>
        <p:spPr/>
        <p:txBody>
          <a:bodyPr>
            <a:normAutofit/>
          </a:bodyPr>
          <a:lstStyle/>
          <a:p>
            <a:r>
              <a:rPr lang="en-GB" sz="3600" dirty="0">
                <a:latin typeface="Arial" panose="020B0604020202020204" pitchFamily="34" charset="0"/>
                <a:cs typeface="Arial" panose="020B0604020202020204" pitchFamily="34" charset="0"/>
              </a:rPr>
              <a:t>References for Quotes</a:t>
            </a:r>
          </a:p>
        </p:txBody>
      </p:sp>
      <p:sp>
        <p:nvSpPr>
          <p:cNvPr id="3" name="Content Placeholder 2">
            <a:extLst>
              <a:ext uri="{FF2B5EF4-FFF2-40B4-BE49-F238E27FC236}">
                <a16:creationId xmlns:a16="http://schemas.microsoft.com/office/drawing/2014/main" id="{993D169E-2F00-FC90-ABF8-1D69FBF3388F}"/>
              </a:ext>
            </a:extLst>
          </p:cNvPr>
          <p:cNvSpPr>
            <a:spLocks noGrp="1"/>
          </p:cNvSpPr>
          <p:nvPr>
            <p:ph idx="1"/>
          </p:nvPr>
        </p:nvSpPr>
        <p:spPr/>
        <p:txBody>
          <a:bodyPr>
            <a:normAutofit fontScale="92500"/>
          </a:bodyPr>
          <a:lstStyle/>
          <a:p>
            <a:r>
              <a:rPr lang="en-GB" sz="2800" dirty="0">
                <a:effectLst/>
                <a:latin typeface="Arial" panose="020B0604020202020204" pitchFamily="34" charset="0"/>
                <a:ea typeface="Calibri" panose="020F0502020204030204" pitchFamily="34" charset="0"/>
                <a:cs typeface="Arial" panose="020B0604020202020204" pitchFamily="34" charset="0"/>
              </a:rPr>
              <a:t>DiAngelo, R. (2018) White Fragility Why its so Hard for White People to Talk about Race. United States of America: Beacon Press Books. </a:t>
            </a:r>
          </a:p>
          <a:p>
            <a:r>
              <a:rPr lang="en-GB" sz="2800" dirty="0">
                <a:effectLst/>
                <a:latin typeface="Arial" panose="020B0604020202020204" pitchFamily="34" charset="0"/>
                <a:ea typeface="Calibri" panose="020F0502020204030204" pitchFamily="34" charset="0"/>
                <a:cs typeface="Arial" panose="020B0604020202020204" pitchFamily="34" charset="0"/>
              </a:rPr>
              <a:t>Hockenberry, J. (2016) RFK’s ‘Ripple of Hope’ Speech Still Touches the World, 50 Years Later. Available at: </a:t>
            </a:r>
            <a:r>
              <a:rPr lang="en-GB" sz="2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https://theworld.org/stories/2016-06-06/rfks-ripple-hope-speech-still-touches-world-50-years-later</a:t>
            </a:r>
            <a:r>
              <a:rPr lang="en-GB" sz="2800" dirty="0">
                <a:effectLst/>
                <a:latin typeface="Arial" panose="020B0604020202020204" pitchFamily="34" charset="0"/>
                <a:ea typeface="Calibri" panose="020F0502020204030204" pitchFamily="34" charset="0"/>
                <a:cs typeface="Arial" panose="020B0604020202020204" pitchFamily="34" charset="0"/>
              </a:rPr>
              <a:t> (Accessed 18 November 2021)</a:t>
            </a:r>
          </a:p>
          <a:p>
            <a:r>
              <a:rPr lang="en-GB" sz="2800" dirty="0" err="1">
                <a:effectLst/>
                <a:latin typeface="Arial" panose="020B0604020202020204" pitchFamily="34" charset="0"/>
                <a:ea typeface="Calibri" panose="020F0502020204030204" pitchFamily="34" charset="0"/>
                <a:cs typeface="Arial" panose="020B0604020202020204" pitchFamily="34" charset="0"/>
              </a:rPr>
              <a:t>Limbong</a:t>
            </a:r>
            <a:r>
              <a:rPr lang="en-GB" sz="2800" dirty="0">
                <a:effectLst/>
                <a:latin typeface="Arial" panose="020B0604020202020204" pitchFamily="34" charset="0"/>
                <a:ea typeface="Calibri" panose="020F0502020204030204" pitchFamily="34" charset="0"/>
                <a:cs typeface="Arial" panose="020B0604020202020204" pitchFamily="34" charset="0"/>
              </a:rPr>
              <a:t>, A. (2020) Microaggressions are a Big Deal: How to Talk them Out and When to Walk Away. Available at: </a:t>
            </a:r>
            <a:r>
              <a:rPr lang="en-GB" sz="2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https://www.npr.org/2020/06/08/872371063/microaggressions-are-a-big-deal-how-to-talk-them-out-and-when-to-walk-away?t=1637661959502</a:t>
            </a:r>
            <a:r>
              <a:rPr lang="en-GB" sz="2800" dirty="0">
                <a:effectLst/>
                <a:latin typeface="Arial" panose="020B0604020202020204" pitchFamily="34" charset="0"/>
                <a:ea typeface="Calibri" panose="020F0502020204030204" pitchFamily="34" charset="0"/>
                <a:cs typeface="Arial" panose="020B0604020202020204" pitchFamily="34" charset="0"/>
              </a:rPr>
              <a:t> (Accessed 23 November 2021). </a:t>
            </a:r>
          </a:p>
          <a:p>
            <a:endParaRPr lang="en-GB" dirty="0"/>
          </a:p>
        </p:txBody>
      </p:sp>
    </p:spTree>
    <p:extLst>
      <p:ext uri="{BB962C8B-B14F-4D97-AF65-F5344CB8AC3E}">
        <p14:creationId xmlns:p14="http://schemas.microsoft.com/office/powerpoint/2010/main" val="707649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71F9A-54E2-BEF8-6418-D9FD3B4C3B76}"/>
              </a:ext>
            </a:extLst>
          </p:cNvPr>
          <p:cNvSpPr>
            <a:spLocks noGrp="1"/>
          </p:cNvSpPr>
          <p:nvPr>
            <p:ph type="title"/>
          </p:nvPr>
        </p:nvSpPr>
        <p:spPr/>
        <p:txBody>
          <a:bodyPr>
            <a:normAutofit/>
          </a:bodyPr>
          <a:lstStyle/>
          <a:p>
            <a:r>
              <a:rPr lang="en-GB" sz="3600"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0562522A-B84D-F950-DBA6-833B9C553CBB}"/>
              </a:ext>
            </a:extLst>
          </p:cNvPr>
          <p:cNvSpPr>
            <a:spLocks noGrp="1"/>
          </p:cNvSpPr>
          <p:nvPr>
            <p:ph idx="1"/>
          </p:nvPr>
        </p:nvSpPr>
        <p:spPr/>
        <p:txBody>
          <a:bodyPr>
            <a:normAutofit fontScale="92500" lnSpcReduction="10000"/>
          </a:bodyPr>
          <a:lstStyle/>
          <a:p>
            <a:pPr>
              <a:lnSpc>
                <a:spcPct val="120000"/>
              </a:lnSpc>
            </a:pPr>
            <a:r>
              <a:rPr lang="en-GB" dirty="0">
                <a:latin typeface="Arial" panose="020B0604020202020204" pitchFamily="34" charset="0"/>
                <a:cs typeface="Arial" panose="020B0604020202020204" pitchFamily="34" charset="0"/>
              </a:rPr>
              <a:t>Council of Deans (April 2023) Anti-racism in AHP Education: Building an Inclusive Environment, Available at: </a:t>
            </a:r>
            <a:r>
              <a:rPr lang="en-GB" dirty="0">
                <a:latin typeface="Arial" panose="020B0604020202020204" pitchFamily="34" charset="0"/>
                <a:cs typeface="Arial" panose="020B0604020202020204" pitchFamily="34" charset="0"/>
                <a:hlinkClick r:id="rId2"/>
              </a:rPr>
              <a:t>https://www.councilofdeans.org.uk/wp-content/uploads/2023/03/Anti.racism.in_.ahp_.education.report.pdf</a:t>
            </a:r>
            <a:r>
              <a:rPr lang="en-GB" dirty="0">
                <a:latin typeface="Arial" panose="020B0604020202020204" pitchFamily="34" charset="0"/>
                <a:cs typeface="Arial" panose="020B0604020202020204" pitchFamily="34" charset="0"/>
              </a:rPr>
              <a:t>, Last accessed 14/4/23</a:t>
            </a:r>
          </a:p>
          <a:p>
            <a:pPr>
              <a:lnSpc>
                <a:spcPct val="120000"/>
              </a:lnSpc>
            </a:pPr>
            <a:r>
              <a:rPr lang="en-GB" dirty="0">
                <a:latin typeface="Arial" panose="020B0604020202020204" pitchFamily="34" charset="0"/>
                <a:cs typeface="Arial" panose="020B0604020202020204" pitchFamily="34" charset="0"/>
              </a:rPr>
              <a:t>Universities UK, Closing the Gap: three years on, Available at: </a:t>
            </a:r>
            <a:r>
              <a:rPr lang="en-GB" dirty="0">
                <a:latin typeface="Arial" panose="020B0604020202020204" pitchFamily="34" charset="0"/>
                <a:cs typeface="Arial" panose="020B0604020202020204" pitchFamily="34" charset="0"/>
                <a:hlinkClick r:id="rId3"/>
              </a:rPr>
              <a:t>https://www.universitiesuk.ac.uk/what-we-do/policy-and-research/publications/features/closing-gap-three-years/data</a:t>
            </a:r>
            <a:r>
              <a:rPr lang="en-GB" dirty="0">
                <a:latin typeface="Arial" panose="020B0604020202020204" pitchFamily="34" charset="0"/>
                <a:cs typeface="Arial" panose="020B0604020202020204" pitchFamily="34" charset="0"/>
              </a:rPr>
              <a:t>, Last accessed 14/4/23</a:t>
            </a:r>
          </a:p>
          <a:p>
            <a:endParaRPr lang="en-GB" dirty="0"/>
          </a:p>
          <a:p>
            <a:endParaRPr lang="en-GB" dirty="0"/>
          </a:p>
          <a:p>
            <a:endParaRPr lang="en-GB" dirty="0"/>
          </a:p>
        </p:txBody>
      </p:sp>
    </p:spTree>
    <p:extLst>
      <p:ext uri="{BB962C8B-B14F-4D97-AF65-F5344CB8AC3E}">
        <p14:creationId xmlns:p14="http://schemas.microsoft.com/office/powerpoint/2010/main" val="795784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9FCB8A-6E6D-91DC-0A33-DDB91594DF77}"/>
              </a:ext>
            </a:extLst>
          </p:cNvPr>
          <p:cNvSpPr>
            <a:spLocks noGrp="1"/>
          </p:cNvSpPr>
          <p:nvPr>
            <p:ph type="title"/>
          </p:nvPr>
        </p:nvSpPr>
        <p:spPr>
          <a:xfrm>
            <a:off x="572493" y="238539"/>
            <a:ext cx="11018520" cy="1434415"/>
          </a:xfrm>
        </p:spPr>
        <p:txBody>
          <a:bodyPr anchor="b">
            <a:noAutofit/>
          </a:bodyPr>
          <a:lstStyle/>
          <a:p>
            <a:r>
              <a:rPr lang="en-GB" sz="3600" dirty="0">
                <a:latin typeface="Arial" panose="020B0604020202020204" pitchFamily="34" charset="0"/>
                <a:cs typeface="Arial" panose="020B0604020202020204" pitchFamily="34" charset="0"/>
              </a:rPr>
              <a:t>Anti-racism in AHP Education: Building an Inclusive Environment (Council of Deans, April 2023)</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159905-F8E6-D3DC-34CD-EC8728DD95A5}"/>
              </a:ext>
            </a:extLst>
          </p:cNvPr>
          <p:cNvSpPr>
            <a:spLocks noGrp="1"/>
          </p:cNvSpPr>
          <p:nvPr>
            <p:ph idx="1"/>
          </p:nvPr>
        </p:nvSpPr>
        <p:spPr>
          <a:xfrm>
            <a:off x="572493" y="1826067"/>
            <a:ext cx="6952914" cy="4364421"/>
          </a:xfrm>
        </p:spPr>
        <p:txBody>
          <a:bodyPr anchor="t">
            <a:noAutofit/>
          </a:bodyPr>
          <a:lstStyle/>
          <a:p>
            <a:pPr marL="0" indent="0">
              <a:buNone/>
            </a:pPr>
            <a:r>
              <a:rPr lang="en-GB" sz="1800" b="1" dirty="0">
                <a:latin typeface="Arial" panose="020B0604020202020204" pitchFamily="34" charset="0"/>
                <a:cs typeface="Arial" panose="020B0604020202020204" pitchFamily="34" charset="0"/>
              </a:rPr>
              <a:t>Key recommendations:</a:t>
            </a:r>
          </a:p>
          <a:p>
            <a:r>
              <a:rPr lang="en-GB" sz="1800" dirty="0">
                <a:latin typeface="Arial" panose="020B0604020202020204" pitchFamily="34" charset="0"/>
                <a:cs typeface="Arial" panose="020B0604020202020204" pitchFamily="34" charset="0"/>
              </a:rPr>
              <a:t>Flexibility and innovation in recruitment and teaching</a:t>
            </a:r>
          </a:p>
          <a:p>
            <a:r>
              <a:rPr lang="en-GB" sz="1800" dirty="0">
                <a:latin typeface="Arial" panose="020B0604020202020204" pitchFamily="34" charset="0"/>
                <a:cs typeface="Arial" panose="020B0604020202020204" pitchFamily="34" charset="0"/>
              </a:rPr>
              <a:t>Take a student-centred approach and include students in processes and decisions</a:t>
            </a:r>
          </a:p>
          <a:p>
            <a:r>
              <a:rPr lang="en-GB" sz="1800" dirty="0">
                <a:latin typeface="Arial" panose="020B0604020202020204" pitchFamily="34" charset="0"/>
                <a:cs typeface="Arial" panose="020B0604020202020204" pitchFamily="34" charset="0"/>
              </a:rPr>
              <a:t>Ensure effective community engagement</a:t>
            </a:r>
          </a:p>
          <a:p>
            <a:r>
              <a:rPr lang="en-GB" sz="1800" dirty="0">
                <a:latin typeface="Arial" panose="020B0604020202020204" pitchFamily="34" charset="0"/>
                <a:cs typeface="Arial" panose="020B0604020202020204" pitchFamily="34" charset="0"/>
              </a:rPr>
              <a:t>Diversify and decolonise learning materials and pedagogies</a:t>
            </a:r>
          </a:p>
          <a:p>
            <a:r>
              <a:rPr lang="en-GB" sz="1800" dirty="0">
                <a:latin typeface="Arial" panose="020B0604020202020204" pitchFamily="34" charset="0"/>
                <a:cs typeface="Arial" panose="020B0604020202020204" pitchFamily="34" charset="0"/>
              </a:rPr>
              <a:t>Create safe spaces for students</a:t>
            </a:r>
          </a:p>
          <a:p>
            <a:r>
              <a:rPr lang="en-GB" sz="1800" dirty="0">
                <a:latin typeface="Arial" panose="020B0604020202020204" pitchFamily="34" charset="0"/>
                <a:cs typeface="Arial" panose="020B0604020202020204" pitchFamily="34" charset="0"/>
              </a:rPr>
              <a:t>Embed comprehensive anti-racist training for teaching and practice staff</a:t>
            </a:r>
          </a:p>
          <a:p>
            <a:r>
              <a:rPr lang="en-GB" sz="1800" dirty="0">
                <a:latin typeface="Arial" panose="020B0604020202020204" pitchFamily="34" charset="0"/>
                <a:cs typeface="Arial" panose="020B0604020202020204" pitchFamily="34" charset="0"/>
              </a:rPr>
              <a:t>Utilise simulation and scenario-based training prior to employment</a:t>
            </a:r>
          </a:p>
          <a:p>
            <a:pPr marL="0" indent="0">
              <a:buNone/>
            </a:pPr>
            <a:r>
              <a:rPr lang="en-GB" sz="1800" b="1" dirty="0">
                <a:latin typeface="Arial" panose="020B0604020202020204" pitchFamily="34" charset="0"/>
                <a:cs typeface="Arial" panose="020B0604020202020204" pitchFamily="34" charset="0"/>
              </a:rPr>
              <a:t>Across the student journey: </a:t>
            </a:r>
          </a:p>
          <a:p>
            <a:pPr marL="0" indent="0">
              <a:buNone/>
            </a:pPr>
            <a:r>
              <a:rPr lang="en-GB" sz="1800" dirty="0">
                <a:latin typeface="Arial" panose="020B0604020202020204" pitchFamily="34" charset="0"/>
                <a:cs typeface="Arial" panose="020B0604020202020204" pitchFamily="34" charset="0"/>
              </a:rPr>
              <a:t>Recruitment and retention; University-based learning; </a:t>
            </a:r>
          </a:p>
          <a:p>
            <a:pPr marL="0" indent="0">
              <a:buNone/>
            </a:pPr>
            <a:r>
              <a:rPr lang="en-GB" sz="1800" dirty="0">
                <a:latin typeface="Arial" panose="020B0604020202020204" pitchFamily="34" charset="0"/>
                <a:cs typeface="Arial" panose="020B0604020202020204" pitchFamily="34" charset="0"/>
              </a:rPr>
              <a:t>Practice-based learning; Transition to employment</a:t>
            </a:r>
          </a:p>
        </p:txBody>
      </p:sp>
      <p:pic>
        <p:nvPicPr>
          <p:cNvPr id="5" name="Picture 4" descr="White bulbs with a yellow one standing out">
            <a:extLst>
              <a:ext uri="{FF2B5EF4-FFF2-40B4-BE49-F238E27FC236}">
                <a16:creationId xmlns:a16="http://schemas.microsoft.com/office/drawing/2014/main" id="{F814F978-63E9-1B75-0AAC-1AFDC9CFA43B}"/>
              </a:ext>
            </a:extLst>
          </p:cNvPr>
          <p:cNvPicPr>
            <a:picLocks noChangeAspect="1"/>
          </p:cNvPicPr>
          <p:nvPr/>
        </p:nvPicPr>
        <p:blipFill rotWithShape="1">
          <a:blip r:embed="rId2"/>
          <a:srcRect l="29270" r="6515" b="2"/>
          <a:stretch/>
        </p:blipFill>
        <p:spPr>
          <a:xfrm>
            <a:off x="7675658" y="2093976"/>
            <a:ext cx="3941064" cy="4096512"/>
          </a:xfrm>
          <a:prstGeom prst="rect">
            <a:avLst/>
          </a:prstGeom>
        </p:spPr>
      </p:pic>
    </p:spTree>
    <p:extLst>
      <p:ext uri="{BB962C8B-B14F-4D97-AF65-F5344CB8AC3E}">
        <p14:creationId xmlns:p14="http://schemas.microsoft.com/office/powerpoint/2010/main" val="263037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umbrella, accessory, floor&#10;&#10;Description automatically generated">
            <a:extLst>
              <a:ext uri="{FF2B5EF4-FFF2-40B4-BE49-F238E27FC236}">
                <a16:creationId xmlns:a16="http://schemas.microsoft.com/office/drawing/2014/main" id="{49AD9DB1-A618-44A7-B0D0-7A46C00FC89E}"/>
              </a:ext>
            </a:extLst>
          </p:cNvPr>
          <p:cNvPicPr>
            <a:picLocks noChangeAspect="1"/>
          </p:cNvPicPr>
          <p:nvPr/>
        </p:nvPicPr>
        <p:blipFill rotWithShape="1">
          <a:blip r:embed="rId3">
            <a:extLst>
              <a:ext uri="{28A0092B-C50C-407E-A947-70E740481C1C}">
                <a14:useLocalDpi xmlns:a14="http://schemas.microsoft.com/office/drawing/2010/main" val="0"/>
              </a:ext>
            </a:extLst>
          </a:blip>
          <a:srcRect t="43632"/>
          <a:stretch/>
        </p:blipFill>
        <p:spPr>
          <a:xfrm>
            <a:off x="0" y="0"/>
            <a:ext cx="12192000" cy="6872378"/>
          </a:xfrm>
          <a:prstGeom prst="rect">
            <a:avLst/>
          </a:prstGeom>
        </p:spPr>
      </p:pic>
      <p:sp>
        <p:nvSpPr>
          <p:cNvPr id="6" name="Rectangle 5">
            <a:extLst>
              <a:ext uri="{FF2B5EF4-FFF2-40B4-BE49-F238E27FC236}">
                <a16:creationId xmlns:a16="http://schemas.microsoft.com/office/drawing/2014/main" id="{1781FCF5-8A7B-41BA-B183-C75D6502CA88}"/>
              </a:ext>
            </a:extLst>
          </p:cNvPr>
          <p:cNvSpPr/>
          <p:nvPr/>
        </p:nvSpPr>
        <p:spPr>
          <a:xfrm>
            <a:off x="-16779" y="-53878"/>
            <a:ext cx="12208779" cy="5743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800" dirty="0">
                <a:cs typeface="Calibri"/>
              </a:rPr>
              <a:t>Leadership placements:</a:t>
            </a:r>
          </a:p>
          <a:p>
            <a:pPr marL="0" indent="0">
              <a:buNone/>
            </a:pPr>
            <a:r>
              <a:rPr lang="en-US" sz="1800" dirty="0">
                <a:cs typeface="Calibri"/>
              </a:rPr>
              <a:t>- Provide the opportunity to explore &amp; understand the research process</a:t>
            </a:r>
          </a:p>
          <a:p>
            <a:pPr marL="0" indent="0">
              <a:buNone/>
            </a:pPr>
            <a:r>
              <a:rPr lang="en-US" sz="1800" dirty="0">
                <a:cs typeface="Calibri"/>
              </a:rPr>
              <a:t>- Develop presentation skills </a:t>
            </a:r>
          </a:p>
          <a:p>
            <a:pPr marL="0" indent="0">
              <a:buNone/>
            </a:pPr>
            <a:r>
              <a:rPr lang="en-US" sz="1800" dirty="0">
                <a:cs typeface="Calibri"/>
              </a:rPr>
              <a:t>- Give students an insight into non-clinical roles</a:t>
            </a:r>
          </a:p>
          <a:p>
            <a:pPr marL="0" indent="0">
              <a:buNone/>
            </a:pPr>
            <a:r>
              <a:rPr lang="en-US" sz="1800" dirty="0">
                <a:cs typeface="Calibri"/>
              </a:rPr>
              <a:t>- Managing a team &amp; projects</a:t>
            </a:r>
          </a:p>
          <a:p>
            <a:pPr marL="0" indent="0">
              <a:buNone/>
            </a:pPr>
            <a:endParaRPr lang="en-US" sz="1800" dirty="0">
              <a:cs typeface="Calibri"/>
            </a:endParaRPr>
          </a:p>
          <a:p>
            <a:pPr marL="0" indent="0">
              <a:buNone/>
            </a:pPr>
            <a:endParaRPr lang="en-US" sz="1800" dirty="0">
              <a:cs typeface="Calibri"/>
            </a:endParaRPr>
          </a:p>
          <a:p>
            <a:pPr marL="0" indent="0">
              <a:buNone/>
            </a:pPr>
            <a:r>
              <a:rPr lang="en-US" sz="1800" dirty="0">
                <a:cs typeface="Calibri"/>
              </a:rPr>
              <a:t>Aims of this project:</a:t>
            </a:r>
          </a:p>
          <a:p>
            <a:r>
              <a:rPr lang="en-US" sz="1800" dirty="0">
                <a:cs typeface="Calibri"/>
              </a:rPr>
              <a:t>To bridge the attainment gap for BAME students in higher education</a:t>
            </a:r>
          </a:p>
          <a:p>
            <a:r>
              <a:rPr lang="en-US" sz="1800" dirty="0">
                <a:cs typeface="Calibri"/>
              </a:rPr>
              <a:t>To create resources for practice educators on how to support BAME students on placement</a:t>
            </a:r>
          </a:p>
        </p:txBody>
      </p:sp>
      <p:sp>
        <p:nvSpPr>
          <p:cNvPr id="4" name="Content Placeholder 3">
            <a:extLst>
              <a:ext uri="{FF2B5EF4-FFF2-40B4-BE49-F238E27FC236}">
                <a16:creationId xmlns:a16="http://schemas.microsoft.com/office/drawing/2014/main" id="{5257D968-C316-425B-AFE5-86E5E46CBBA5}"/>
              </a:ext>
            </a:extLst>
          </p:cNvPr>
          <p:cNvSpPr>
            <a:spLocks noGrp="1"/>
          </p:cNvSpPr>
          <p:nvPr>
            <p:ph idx="1"/>
          </p:nvPr>
        </p:nvSpPr>
        <p:spPr>
          <a:xfrm>
            <a:off x="4970352" y="832919"/>
            <a:ext cx="6921601" cy="4509196"/>
          </a:xfrm>
        </p:spPr>
        <p:txBody>
          <a:bodyPr vert="horz" lIns="91440" tIns="45720" rIns="91440" bIns="45720" rtlCol="0" anchor="t">
            <a:noAutofit/>
          </a:bodyPr>
          <a:lstStyle/>
          <a:p>
            <a:pPr marL="0" indent="0">
              <a:buNone/>
            </a:pPr>
            <a:r>
              <a:rPr lang="en-US" sz="2000" dirty="0">
                <a:latin typeface="Arial" panose="020B0604020202020204" pitchFamily="34" charset="0"/>
                <a:ea typeface="+mn-lt"/>
                <a:cs typeface="Arial" panose="020B0604020202020204" pitchFamily="34" charset="0"/>
              </a:rPr>
              <a:t>Aims of this project:</a:t>
            </a:r>
          </a:p>
          <a:p>
            <a:pPr>
              <a:buFont typeface="Arial"/>
              <a:buChar char="•"/>
            </a:pPr>
            <a:r>
              <a:rPr lang="en-US" sz="2000" dirty="0">
                <a:latin typeface="Arial" panose="020B0604020202020204" pitchFamily="34" charset="0"/>
                <a:ea typeface="+mn-lt"/>
                <a:cs typeface="Arial" panose="020B0604020202020204" pitchFamily="34" charset="0"/>
              </a:rPr>
              <a:t>To bridge the awarding gap for Black, Asian, Mixed Heritage and Minoritised Ethnic students in higher education</a:t>
            </a:r>
          </a:p>
          <a:p>
            <a:pPr>
              <a:buFont typeface="Arial"/>
              <a:buChar char="•"/>
            </a:pPr>
            <a:r>
              <a:rPr lang="en-US" sz="2000" dirty="0">
                <a:latin typeface="Arial" panose="020B0604020202020204" pitchFamily="34" charset="0"/>
                <a:ea typeface="+mn-lt"/>
                <a:cs typeface="Arial" panose="020B0604020202020204" pitchFamily="34" charset="0"/>
              </a:rPr>
              <a:t>To create resources for practice educators supporting </a:t>
            </a:r>
            <a:r>
              <a:rPr lang="en-US" sz="2000" dirty="0">
                <a:latin typeface="Arial" panose="020B0604020202020204" pitchFamily="34" charset="0"/>
                <a:cs typeface="Arial" panose="020B0604020202020204" pitchFamily="34" charset="0"/>
              </a:rPr>
              <a:t>Black, Asian, Mixed Heritage and Minoritised Ethnic</a:t>
            </a:r>
            <a:r>
              <a:rPr lang="en-US" sz="2000" dirty="0">
                <a:latin typeface="Arial" panose="020B0604020202020204" pitchFamily="34" charset="0"/>
                <a:ea typeface="+mn-lt"/>
                <a:cs typeface="Arial" panose="020B0604020202020204" pitchFamily="34" charset="0"/>
              </a:rPr>
              <a:t> students on placement</a:t>
            </a:r>
            <a:endParaRPr lang="en-GB" alt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To provide the opportunity to explore &amp; understand own leadership style and to develop leadership skills, through e.g.</a:t>
            </a:r>
          </a:p>
          <a:p>
            <a:pPr marL="0" indent="0">
              <a:buNone/>
            </a:pPr>
            <a:r>
              <a:rPr lang="en-US" sz="2000" dirty="0">
                <a:latin typeface="Arial" panose="020B0604020202020204" pitchFamily="34" charset="0"/>
                <a:cs typeface="Arial" panose="020B0604020202020204" pitchFamily="34" charset="0"/>
              </a:rPr>
              <a:t> 	- developing presentation skills</a:t>
            </a:r>
          </a:p>
          <a:p>
            <a:pPr marL="0" indent="0">
              <a:buNone/>
            </a:pPr>
            <a:r>
              <a:rPr lang="en-US" sz="2000" dirty="0">
                <a:latin typeface="Arial" panose="020B0604020202020204" pitchFamily="34" charset="0"/>
                <a:cs typeface="Arial" panose="020B0604020202020204" pitchFamily="34" charset="0"/>
              </a:rPr>
              <a:t>	- giving students an insight into non-clinical roles</a:t>
            </a:r>
          </a:p>
          <a:p>
            <a:pPr marL="0" indent="0">
              <a:buNone/>
            </a:pPr>
            <a:r>
              <a:rPr lang="en-US" sz="2000" dirty="0">
                <a:latin typeface="Arial" panose="020B0604020202020204" pitchFamily="34" charset="0"/>
                <a:cs typeface="Arial" panose="020B0604020202020204" pitchFamily="34" charset="0"/>
              </a:rPr>
              <a:t>	- experience managing self, a team &amp; projects</a:t>
            </a:r>
          </a:p>
          <a:p>
            <a:pPr marL="0" indent="0">
              <a:buNone/>
            </a:pPr>
            <a:endParaRPr lang="en-US" sz="2400" dirty="0">
              <a:cs typeface="Calibri"/>
            </a:endParaRPr>
          </a:p>
          <a:p>
            <a:pPr marL="0" indent="0">
              <a:buNone/>
            </a:pPr>
            <a:endParaRPr lang="en-US" sz="2400" dirty="0">
              <a:cs typeface="Calibri"/>
            </a:endParaRPr>
          </a:p>
          <a:p>
            <a:pPr lvl="1"/>
            <a:endParaRPr lang="en-GB" dirty="0"/>
          </a:p>
        </p:txBody>
      </p:sp>
      <p:sp>
        <p:nvSpPr>
          <p:cNvPr id="2" name="Rectangle 1">
            <a:extLst>
              <a:ext uri="{FF2B5EF4-FFF2-40B4-BE49-F238E27FC236}">
                <a16:creationId xmlns:a16="http://schemas.microsoft.com/office/drawing/2014/main" id="{AC348D90-31AD-5791-6D3B-99C60D60608D}"/>
              </a:ext>
            </a:extLst>
          </p:cNvPr>
          <p:cNvSpPr/>
          <p:nvPr/>
        </p:nvSpPr>
        <p:spPr>
          <a:xfrm>
            <a:off x="606582" y="0"/>
            <a:ext cx="11059901" cy="2369880"/>
          </a:xfrm>
          <a:prstGeom prst="rect">
            <a:avLst/>
          </a:prstGeom>
          <a:noFill/>
        </p:spPr>
        <p:txBody>
          <a:bodyPr wrap="square" lIns="91440" tIns="45720" rIns="91440" bIns="45720">
            <a:spAutoFit/>
          </a:bodyPr>
          <a:lstStyle/>
          <a:p>
            <a:r>
              <a:rPr lang="en-US" sz="3600" dirty="0">
                <a:latin typeface="Arial" panose="020B0604020202020204" pitchFamily="34" charset="0"/>
                <a:cs typeface="Arial" panose="020B0604020202020204" pitchFamily="34" charset="0"/>
              </a:rPr>
              <a:t>A Leadership Placement</a:t>
            </a:r>
          </a:p>
          <a:p>
            <a:endParaRPr lang="en-US" sz="5400" b="0" cap="none" spc="0" dirty="0">
              <a:ln w="0"/>
              <a:solidFill>
                <a:schemeClr val="accent1"/>
              </a:solidFill>
              <a:effectLst>
                <a:outerShdw blurRad="38100" dist="25400" dir="5400000" algn="ctr" rotWithShape="0">
                  <a:srgbClr val="6E747A">
                    <a:alpha val="43000"/>
                  </a:srgbClr>
                </a:outerShdw>
              </a:effectLst>
            </a:endParaRPr>
          </a:p>
          <a:p>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3" name="Picture 6">
            <a:extLst>
              <a:ext uri="{FF2B5EF4-FFF2-40B4-BE49-F238E27FC236}">
                <a16:creationId xmlns:a16="http://schemas.microsoft.com/office/drawing/2014/main" id="{300503E6-AB30-8C5D-EB86-24C40FDF4922}"/>
              </a:ext>
            </a:extLst>
          </p:cNvPr>
          <p:cNvPicPr>
            <a:picLocks noChangeAspect="1"/>
          </p:cNvPicPr>
          <p:nvPr/>
        </p:nvPicPr>
        <p:blipFill>
          <a:blip r:embed="rId4"/>
          <a:stretch>
            <a:fillRect/>
          </a:stretch>
        </p:blipFill>
        <p:spPr>
          <a:xfrm>
            <a:off x="1543050" y="1198789"/>
            <a:ext cx="2743200" cy="3755571"/>
          </a:xfrm>
          <a:prstGeom prst="rect">
            <a:avLst/>
          </a:prstGeom>
        </p:spPr>
      </p:pic>
    </p:spTree>
    <p:extLst>
      <p:ext uri="{BB962C8B-B14F-4D97-AF65-F5344CB8AC3E}">
        <p14:creationId xmlns:p14="http://schemas.microsoft.com/office/powerpoint/2010/main" val="133613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127F2-EFEC-53AC-F048-362A4EF143DB}"/>
              </a:ext>
            </a:extLst>
          </p:cNvPr>
          <p:cNvSpPr>
            <a:spLocks noGrp="1"/>
          </p:cNvSpPr>
          <p:nvPr>
            <p:ph type="title"/>
          </p:nvPr>
        </p:nvSpPr>
        <p:spPr>
          <a:xfrm>
            <a:off x="838200" y="0"/>
            <a:ext cx="10515600" cy="1376128"/>
          </a:xfrm>
        </p:spPr>
        <p:txBody>
          <a:bodyPr>
            <a:normAutofit/>
          </a:bodyPr>
          <a:lstStyle/>
          <a:p>
            <a:r>
              <a:rPr lang="en-GB" sz="3600" dirty="0">
                <a:latin typeface="Arial" panose="020B0604020202020204" pitchFamily="34" charset="0"/>
                <a:cs typeface="Arial" panose="020B0604020202020204" pitchFamily="34" charset="0"/>
              </a:rPr>
              <a:t>Members of Bridging the Gap to Leadership</a:t>
            </a:r>
          </a:p>
        </p:txBody>
      </p:sp>
      <p:sp>
        <p:nvSpPr>
          <p:cNvPr id="3" name="Content Placeholder 2">
            <a:extLst>
              <a:ext uri="{FF2B5EF4-FFF2-40B4-BE49-F238E27FC236}">
                <a16:creationId xmlns:a16="http://schemas.microsoft.com/office/drawing/2014/main" id="{BC2022BD-04E2-109D-A5D8-669B3322AF00}"/>
              </a:ext>
            </a:extLst>
          </p:cNvPr>
          <p:cNvSpPr>
            <a:spLocks noGrp="1"/>
          </p:cNvSpPr>
          <p:nvPr>
            <p:ph idx="1"/>
          </p:nvPr>
        </p:nvSpPr>
        <p:spPr>
          <a:xfrm>
            <a:off x="546539" y="1122630"/>
            <a:ext cx="11361682" cy="5257149"/>
          </a:xfrm>
        </p:spPr>
        <p:txBody>
          <a:bodyPr>
            <a:noAutofit/>
          </a:bodyPr>
          <a:lstStyle/>
          <a:p>
            <a:pPr marL="0" indent="0">
              <a:buNone/>
            </a:pPr>
            <a:r>
              <a:rPr lang="en-GB" sz="1600" b="1" dirty="0">
                <a:latin typeface="Humnst777 BT" panose="020B0603030504020204" pitchFamily="34" charset="0"/>
                <a:ea typeface="Humnst777 BT" panose="020B0603030504020204" pitchFamily="34" charset="0"/>
                <a:cs typeface="Humnst777 BT" panose="020B0603030504020204" pitchFamily="34" charset="0"/>
              </a:rPr>
              <a:t>Helen Carr</a:t>
            </a:r>
            <a:r>
              <a:rPr lang="en-GB" sz="1600" dirty="0">
                <a:latin typeface="Humnst777 BT" panose="020B0603030504020204" pitchFamily="34" charset="0"/>
                <a:ea typeface="Humnst777 BT" panose="020B0603030504020204" pitchFamily="34" charset="0"/>
                <a:cs typeface="Humnst777 BT" panose="020B0603030504020204" pitchFamily="34" charset="0"/>
              </a:rPr>
              <a:t>, </a:t>
            </a:r>
            <a:r>
              <a:rPr lang="en-GB" sz="1600" dirty="0">
                <a:effectLst/>
                <a:latin typeface="Humnst777 BT" panose="020B0603030504020204" pitchFamily="34" charset="0"/>
                <a:ea typeface="Humnst777 BT" panose="020B0603030504020204" pitchFamily="34" charset="0"/>
                <a:cs typeface="Humnst777 BT" panose="020B0603030504020204" pitchFamily="34" charset="0"/>
              </a:rPr>
              <a:t> Senior Lecturer in Practice Learning, Canterbury Christ Church University</a:t>
            </a:r>
            <a:endParaRPr lang="en-GB" sz="1600" b="1" dirty="0">
              <a:effectLst/>
              <a:latin typeface="Humnst777 BT" panose="020B0603030504020204" pitchFamily="34" charset="0"/>
              <a:ea typeface="Humnst777 BT" panose="020B0603030504020204" pitchFamily="34" charset="0"/>
              <a:cs typeface="Humnst777 BT" panose="020B0603030504020204" pitchFamily="34" charset="0"/>
            </a:endParaRPr>
          </a:p>
          <a:p>
            <a:pPr marL="0" indent="0">
              <a:buNone/>
            </a:pPr>
            <a:r>
              <a:rPr lang="en-GB" sz="1600" b="1" dirty="0">
                <a:effectLst/>
                <a:latin typeface="Humnst777 BT" panose="020B0603030504020204" pitchFamily="34" charset="0"/>
                <a:ea typeface="Humnst777 BT" panose="020B0603030504020204" pitchFamily="34" charset="0"/>
                <a:cs typeface="Humnst777 BT" panose="020B0603030504020204" pitchFamily="34" charset="0"/>
              </a:rPr>
              <a:t>Mary Makinde,</a:t>
            </a:r>
            <a:r>
              <a:rPr lang="en-GB" sz="1600" dirty="0">
                <a:effectLst/>
                <a:latin typeface="Humnst777 BT" panose="020B0603030504020204" pitchFamily="34" charset="0"/>
                <a:ea typeface="Humnst777 BT" panose="020B0603030504020204" pitchFamily="34" charset="0"/>
                <a:cs typeface="Humnst777 BT" panose="020B0603030504020204" pitchFamily="34" charset="0"/>
              </a:rPr>
              <a:t> Senior Lecturer in Forensic Investigation / Strategic Lead: Closing our Gap, Canterbury Christ Church University</a:t>
            </a:r>
          </a:p>
          <a:p>
            <a:pPr marL="0" indent="0">
              <a:buNone/>
            </a:pPr>
            <a:r>
              <a:rPr lang="en-GB" sz="1600" b="1" dirty="0">
                <a:effectLst/>
                <a:latin typeface="Humnst777 BT" panose="020B0603030504020204" pitchFamily="34" charset="0"/>
                <a:ea typeface="Humnst777 BT" panose="020B0603030504020204" pitchFamily="34" charset="0"/>
                <a:cs typeface="Humnst777 BT" panose="020B0603030504020204" pitchFamily="34" charset="0"/>
              </a:rPr>
              <a:t>Dr Channine Clarke, </a:t>
            </a:r>
            <a:r>
              <a:rPr lang="en-GB" sz="1600" dirty="0">
                <a:effectLst/>
                <a:latin typeface="Humnst777 BT" panose="020B0603030504020204" pitchFamily="34" charset="0"/>
                <a:ea typeface="Humnst777 BT" panose="020B0603030504020204" pitchFamily="34" charset="0"/>
                <a:cs typeface="Humnst777 BT" panose="020B0603030504020204" pitchFamily="34" charset="0"/>
              </a:rPr>
              <a:t>Head of Practice Learning and Development, School of Sport and Life Sciences, University of Brighton</a:t>
            </a:r>
          </a:p>
          <a:p>
            <a:pPr marL="0" indent="0">
              <a:buNone/>
            </a:pPr>
            <a:r>
              <a:rPr lang="en-GB" sz="1600" b="1" dirty="0">
                <a:effectLst/>
                <a:latin typeface="Humnst777 BT" panose="020B0603030504020204" pitchFamily="34" charset="0"/>
                <a:ea typeface="Humnst777 BT" panose="020B0603030504020204" pitchFamily="34" charset="0"/>
                <a:cs typeface="Humnst777 BT" panose="020B0603030504020204" pitchFamily="34" charset="0"/>
              </a:rPr>
              <a:t>Sarah-Jane Ryan, </a:t>
            </a:r>
            <a:r>
              <a:rPr lang="en-GB" sz="1600" dirty="0">
                <a:effectLst/>
                <a:latin typeface="Humnst777 BT" panose="020B0603030504020204" pitchFamily="34" charset="0"/>
                <a:ea typeface="Humnst777 BT" panose="020B0603030504020204" pitchFamily="34" charset="0"/>
                <a:cs typeface="Humnst777 BT" panose="020B0603030504020204" pitchFamily="34" charset="0"/>
              </a:rPr>
              <a:t>Principal Lecturer in Physiotherapy</a:t>
            </a:r>
            <a:r>
              <a:rPr lang="en-GB" sz="1600" b="1" dirty="0">
                <a:effectLst/>
                <a:latin typeface="Humnst777 BT" panose="020B0603030504020204" pitchFamily="34" charset="0"/>
                <a:ea typeface="Humnst777 BT" panose="020B0603030504020204" pitchFamily="34" charset="0"/>
                <a:cs typeface="Humnst777 BT" panose="020B0603030504020204" pitchFamily="34" charset="0"/>
              </a:rPr>
              <a:t>,</a:t>
            </a:r>
            <a:r>
              <a:rPr lang="en-GB" sz="1600" dirty="0">
                <a:effectLst/>
                <a:latin typeface="Humnst777 BT" panose="020B0603030504020204" pitchFamily="34" charset="0"/>
                <a:ea typeface="Humnst777 BT" panose="020B0603030504020204" pitchFamily="34" charset="0"/>
                <a:cs typeface="Humnst777 BT" panose="020B0603030504020204" pitchFamily="34" charset="0"/>
              </a:rPr>
              <a:t> School of Sport and Life Sciences, University of Brighton</a:t>
            </a:r>
          </a:p>
          <a:p>
            <a:pPr marL="0" indent="0">
              <a:buNone/>
            </a:pPr>
            <a:r>
              <a:rPr lang="en-GB" sz="1600" b="1" dirty="0">
                <a:latin typeface="Humnst777 BT" panose="020B0603030504020204" pitchFamily="34" charset="0"/>
                <a:ea typeface="Humnst777 BT" panose="020B0603030504020204" pitchFamily="34" charset="0"/>
                <a:cs typeface="Humnst777 BT" panose="020B0603030504020204" pitchFamily="34" charset="0"/>
              </a:rPr>
              <a:t>Isabel Martin, </a:t>
            </a:r>
            <a:r>
              <a:rPr lang="en-GB" sz="1600" dirty="0">
                <a:latin typeface="Humnst777 BT" panose="020B0603030504020204" pitchFamily="34" charset="0"/>
                <a:ea typeface="Humnst777 BT" panose="020B0603030504020204" pitchFamily="34" charset="0"/>
                <a:cs typeface="Humnst777 BT" panose="020B0603030504020204" pitchFamily="34" charset="0"/>
              </a:rPr>
              <a:t>Project Administrator</a:t>
            </a:r>
            <a:endParaRPr lang="en-GB" sz="1600" dirty="0">
              <a:effectLst/>
              <a:latin typeface="Humnst777 BT" panose="020B0603030504020204" pitchFamily="34" charset="0"/>
              <a:ea typeface="Humnst777 BT" panose="020B0603030504020204" pitchFamily="34" charset="0"/>
              <a:cs typeface="Humnst777 BT" panose="020B0603030504020204" pitchFamily="34" charset="0"/>
            </a:endParaRPr>
          </a:p>
          <a:p>
            <a:pPr marL="0" indent="0" algn="ctr">
              <a:buNone/>
            </a:pPr>
            <a:r>
              <a:rPr lang="en-GB" sz="1800" b="1" dirty="0">
                <a:latin typeface="Humnst777 BT" panose="020B0603030504020204" pitchFamily="34" charset="0"/>
                <a:ea typeface="Calibri" panose="020F0502020204030204" pitchFamily="34" charset="0"/>
                <a:cs typeface="Times New Roman" panose="02020603050405020304" pitchFamily="18" charset="0"/>
              </a:rPr>
              <a:t>Students - Canterbury Christ Church University </a:t>
            </a:r>
          </a:p>
          <a:p>
            <a:pPr marL="0" indent="0">
              <a:lnSpc>
                <a:spcPct val="100000"/>
              </a:lnSpc>
              <a:buNone/>
            </a:pPr>
            <a:r>
              <a:rPr lang="en-GB" sz="1600" dirty="0">
                <a:effectLst/>
                <a:latin typeface="Humnst777 BT" panose="020B0603030504020204" pitchFamily="34" charset="0"/>
                <a:ea typeface="Humnst777 BT" panose="020B0603030504020204" pitchFamily="34" charset="0"/>
                <a:cs typeface="Humnst777 BT" panose="020B0603030504020204" pitchFamily="34" charset="0"/>
              </a:rPr>
              <a:t>Ibrahim Fofanah, Emmanuel Alli, Emmanuel </a:t>
            </a:r>
            <a:r>
              <a:rPr lang="en-GB" sz="1600" dirty="0" err="1">
                <a:effectLst/>
                <a:latin typeface="Humnst777 BT" panose="020B0603030504020204" pitchFamily="34" charset="0"/>
                <a:ea typeface="Humnst777 BT" panose="020B0603030504020204" pitchFamily="34" charset="0"/>
                <a:cs typeface="Humnst777 BT" panose="020B0603030504020204" pitchFamily="34" charset="0"/>
              </a:rPr>
              <a:t>Ozowara</a:t>
            </a:r>
            <a:r>
              <a:rPr lang="en-GB" sz="1600" dirty="0">
                <a:latin typeface="Humnst777 BT" panose="020B0603030504020204" pitchFamily="34" charset="0"/>
                <a:ea typeface="Humnst777 BT" panose="020B0603030504020204" pitchFamily="34" charset="0"/>
                <a:cs typeface="Humnst777 BT" panose="020B0603030504020204" pitchFamily="34" charset="0"/>
              </a:rPr>
              <a:t>,</a:t>
            </a:r>
            <a:r>
              <a:rPr lang="en-GB" sz="1600" dirty="0">
                <a:effectLst/>
                <a:latin typeface="Humnst777 BT" panose="020B0603030504020204" pitchFamily="34" charset="0"/>
                <a:ea typeface="Humnst777 BT" panose="020B0603030504020204" pitchFamily="34" charset="0"/>
                <a:cs typeface="Humnst777 BT" panose="020B0603030504020204" pitchFamily="34" charset="0"/>
              </a:rPr>
              <a:t> Japheth Rubiato,</a:t>
            </a:r>
            <a:r>
              <a:rPr lang="en-GB" sz="1600" dirty="0">
                <a:latin typeface="Humnst777 BT" panose="020B0603030504020204" pitchFamily="34" charset="0"/>
                <a:ea typeface="Humnst777 BT" panose="020B0603030504020204" pitchFamily="34" charset="0"/>
                <a:cs typeface="Humnst777 BT" panose="020B0603030504020204" pitchFamily="34" charset="0"/>
              </a:rPr>
              <a:t> </a:t>
            </a:r>
            <a:r>
              <a:rPr lang="en-GB" sz="1600" dirty="0">
                <a:effectLst/>
                <a:latin typeface="Humnst777 BT" panose="020B0603030504020204" pitchFamily="34" charset="0"/>
                <a:ea typeface="Humnst777 BT" panose="020B0603030504020204" pitchFamily="34" charset="0"/>
                <a:cs typeface="Humnst777 BT" panose="020B0603030504020204" pitchFamily="34" charset="0"/>
              </a:rPr>
              <a:t>Aliza Ali, </a:t>
            </a:r>
            <a:r>
              <a:rPr lang="en-GB" sz="1600" dirty="0" err="1">
                <a:effectLst/>
                <a:latin typeface="Humnst777 BT" panose="020B0603030504020204" pitchFamily="34" charset="0"/>
                <a:ea typeface="Humnst777 BT" panose="020B0603030504020204" pitchFamily="34" charset="0"/>
                <a:cs typeface="Humnst777 BT" panose="020B0603030504020204" pitchFamily="34" charset="0"/>
              </a:rPr>
              <a:t>Phumuzile</a:t>
            </a:r>
            <a:r>
              <a:rPr lang="en-GB" sz="1600" dirty="0">
                <a:effectLst/>
                <a:latin typeface="Humnst777 BT" panose="020B0603030504020204" pitchFamily="34" charset="0"/>
                <a:ea typeface="Humnst777 BT" panose="020B0603030504020204" pitchFamily="34" charset="0"/>
                <a:cs typeface="Humnst777 BT" panose="020B0603030504020204" pitchFamily="34" charset="0"/>
              </a:rPr>
              <a:t> Sithole, Ralph Sevilla</a:t>
            </a:r>
            <a:r>
              <a:rPr lang="en-GB" sz="1600" dirty="0">
                <a:latin typeface="Humnst777 BT" panose="020B0603030504020204" pitchFamily="34" charset="0"/>
                <a:ea typeface="Humnst777 BT" panose="020B0603030504020204" pitchFamily="34" charset="0"/>
                <a:cs typeface="Humnst777 BT" panose="020B0603030504020204" pitchFamily="34" charset="0"/>
              </a:rPr>
              <a:t>, </a:t>
            </a:r>
            <a:r>
              <a:rPr lang="en-GB" sz="1600" dirty="0">
                <a:effectLst/>
                <a:latin typeface="Humnst777 BT" panose="020B0603030504020204" pitchFamily="34" charset="0"/>
                <a:ea typeface="Humnst777 BT" panose="020B0603030504020204" pitchFamily="34" charset="0"/>
                <a:cs typeface="Humnst777 BT" panose="020B0603030504020204" pitchFamily="34" charset="0"/>
              </a:rPr>
              <a:t>Ayo Akinola</a:t>
            </a:r>
            <a:r>
              <a:rPr lang="en-GB" sz="1600" dirty="0">
                <a:latin typeface="Humnst777 BT" panose="020B0603030504020204" pitchFamily="34" charset="0"/>
                <a:ea typeface="Humnst777 BT" panose="020B0603030504020204" pitchFamily="34" charset="0"/>
                <a:cs typeface="Humnst777 BT" panose="020B0603030504020204" pitchFamily="34" charset="0"/>
              </a:rPr>
              <a:t>, </a:t>
            </a:r>
            <a:r>
              <a:rPr lang="en-GB" sz="1600" dirty="0">
                <a:effectLst/>
                <a:latin typeface="Humnst777 BT" panose="020B0603030504020204" pitchFamily="34" charset="0"/>
                <a:ea typeface="Humnst777 BT" panose="020B0603030504020204" pitchFamily="34" charset="0"/>
                <a:cs typeface="Humnst777 BT" panose="020B0603030504020204" pitchFamily="34" charset="0"/>
              </a:rPr>
              <a:t>Sandra Lee</a:t>
            </a:r>
            <a:r>
              <a:rPr lang="en-GB" sz="1600" dirty="0">
                <a:latin typeface="Humnst777 BT" panose="020B0603030504020204" pitchFamily="34" charset="0"/>
                <a:ea typeface="Humnst777 BT" panose="020B0603030504020204" pitchFamily="34" charset="0"/>
                <a:cs typeface="Humnst777 BT" panose="020B0603030504020204" pitchFamily="34" charset="0"/>
              </a:rPr>
              <a:t>, </a:t>
            </a:r>
            <a:r>
              <a:rPr lang="en-GB" sz="1600" dirty="0">
                <a:effectLst/>
                <a:latin typeface="Humnst777 BT" panose="020B0603030504020204" pitchFamily="34" charset="0"/>
                <a:ea typeface="Humnst777 BT" panose="020B0603030504020204" pitchFamily="34" charset="0"/>
                <a:cs typeface="Humnst777 BT" panose="020B0603030504020204" pitchFamily="34" charset="0"/>
              </a:rPr>
              <a:t>Kirsty Henderson, Joshua Fitzgerald-Smith, Shaka Abu, Layla Finch-Lora, Bartolomeu Cunha, Marie Rule, Emily Hawkins, Emily Dearden (film student), Millie </a:t>
            </a:r>
            <a:r>
              <a:rPr lang="en-GB" sz="1600" dirty="0" err="1">
                <a:effectLst/>
                <a:latin typeface="Humnst777 BT" panose="020B0603030504020204" pitchFamily="34" charset="0"/>
                <a:ea typeface="Humnst777 BT" panose="020B0603030504020204" pitchFamily="34" charset="0"/>
                <a:cs typeface="Humnst777 BT" panose="020B0603030504020204" pitchFamily="34" charset="0"/>
              </a:rPr>
              <a:t>Dutnall</a:t>
            </a:r>
            <a:r>
              <a:rPr lang="en-GB" sz="1600" dirty="0">
                <a:effectLst/>
                <a:latin typeface="Humnst777 BT" panose="020B0603030504020204" pitchFamily="34" charset="0"/>
                <a:ea typeface="Humnst777 BT" panose="020B0603030504020204" pitchFamily="34" charset="0"/>
                <a:cs typeface="Humnst777 BT" panose="020B0603030504020204" pitchFamily="34" charset="0"/>
              </a:rPr>
              <a:t> (film student), Mercy </a:t>
            </a:r>
            <a:r>
              <a:rPr lang="en-GB" sz="1600" dirty="0" err="1">
                <a:effectLst/>
                <a:latin typeface="Humnst777 BT" panose="020B0603030504020204" pitchFamily="34" charset="0"/>
                <a:ea typeface="Humnst777 BT" panose="020B0603030504020204" pitchFamily="34" charset="0"/>
                <a:cs typeface="Humnst777 BT" panose="020B0603030504020204" pitchFamily="34" charset="0"/>
              </a:rPr>
              <a:t>Akingube</a:t>
            </a:r>
            <a:r>
              <a:rPr lang="en-GB" sz="1600" dirty="0">
                <a:effectLst/>
                <a:latin typeface="Humnst777 BT" panose="020B0603030504020204" pitchFamily="34" charset="0"/>
                <a:ea typeface="Humnst777 BT" panose="020B0603030504020204" pitchFamily="34" charset="0"/>
                <a:cs typeface="Humnst777 BT" panose="020B0603030504020204" pitchFamily="34" charset="0"/>
              </a:rPr>
              <a:t>, Joshua Roberts, Becky Omoregie, Manpreet Sidhu, Fleur Hinds, Funmilola Odusi, </a:t>
            </a:r>
            <a:r>
              <a:rPr lang="en-GB" sz="1600" b="0" i="0" dirty="0">
                <a:effectLst/>
                <a:latin typeface="Humnst777 BT" panose="020B0603030504020204" pitchFamily="34" charset="0"/>
              </a:rPr>
              <a:t>Eriadura </a:t>
            </a:r>
            <a:r>
              <a:rPr lang="en-GB" sz="1600" b="0" i="0" dirty="0" err="1">
                <a:effectLst/>
                <a:latin typeface="Humnst777 BT" panose="020B0603030504020204" pitchFamily="34" charset="0"/>
              </a:rPr>
              <a:t>Odunlami</a:t>
            </a:r>
            <a:r>
              <a:rPr lang="en-GB" sz="1600" b="0" i="0" dirty="0">
                <a:effectLst/>
                <a:latin typeface="Humnst777 BT" panose="020B0603030504020204" pitchFamily="34" charset="0"/>
              </a:rPr>
              <a:t>, Louise Tomlinson</a:t>
            </a:r>
            <a:endParaRPr lang="en-GB" sz="1600" dirty="0">
              <a:effectLst/>
              <a:latin typeface="Humnst777 BT" panose="020B0603030504020204" pitchFamily="34" charset="0"/>
              <a:ea typeface="Humnst777 BT" panose="020B0603030504020204" pitchFamily="34" charset="0"/>
              <a:cs typeface="Humnst777 BT" panose="020B0603030504020204" pitchFamily="34" charset="0"/>
            </a:endParaRPr>
          </a:p>
          <a:p>
            <a:pPr marL="0" lvl="0" indent="0" algn="ctr">
              <a:lnSpc>
                <a:spcPct val="100000"/>
              </a:lnSpc>
              <a:buNone/>
            </a:pPr>
            <a:r>
              <a:rPr lang="en-GB" sz="1800" b="1" dirty="0">
                <a:latin typeface="Humnst777 BT" panose="020B0603030504020204" pitchFamily="34" charset="0"/>
                <a:ea typeface="Calibri" panose="020F0502020204030204" pitchFamily="34" charset="0"/>
                <a:cs typeface="Times New Roman" panose="02020603050405020304" pitchFamily="18" charset="0"/>
              </a:rPr>
              <a:t>Students - University of Brighton Students</a:t>
            </a:r>
          </a:p>
          <a:p>
            <a:pPr marL="0" lvl="0" indent="0">
              <a:lnSpc>
                <a:spcPct val="100000"/>
              </a:lnSpc>
              <a:buNone/>
            </a:pPr>
            <a:r>
              <a:rPr lang="en-GB" sz="1600" dirty="0">
                <a:effectLst/>
                <a:latin typeface="Humnst777 BT" panose="020B0603030504020204" pitchFamily="34" charset="0"/>
                <a:ea typeface="Humnst777 BT" panose="020B0603030504020204" pitchFamily="34" charset="0"/>
                <a:cs typeface="Humnst777 BT" panose="020B0603030504020204" pitchFamily="34" charset="0"/>
              </a:rPr>
              <a:t>Hansaka Seneviratne, Issy Taylor-Gallardo, David Amarteifio, Kai Yan Chun </a:t>
            </a:r>
            <a:r>
              <a:rPr lang="en-GB" sz="1600" dirty="0" err="1">
                <a:effectLst/>
                <a:latin typeface="Humnst777 BT" panose="020B0603030504020204" pitchFamily="34" charset="0"/>
                <a:ea typeface="Humnst777 BT" panose="020B0603030504020204" pitchFamily="34" charset="0"/>
                <a:cs typeface="Humnst777 BT" panose="020B0603030504020204" pitchFamily="34" charset="0"/>
              </a:rPr>
              <a:t>Spirini</a:t>
            </a:r>
            <a:r>
              <a:rPr lang="en-GB" sz="1600" dirty="0">
                <a:effectLst/>
                <a:latin typeface="Humnst777 BT" panose="020B0603030504020204" pitchFamily="34" charset="0"/>
                <a:ea typeface="Humnst777 BT" panose="020B0603030504020204" pitchFamily="34" charset="0"/>
                <a:cs typeface="Humnst777 BT" panose="020B0603030504020204" pitchFamily="34" charset="0"/>
              </a:rPr>
              <a:t>,</a:t>
            </a:r>
            <a:r>
              <a:rPr lang="en-GB" sz="1600" dirty="0">
                <a:latin typeface="Humnst777 BT" panose="020B0603030504020204" pitchFamily="34" charset="0"/>
                <a:ea typeface="Humnst777 BT" panose="020B0603030504020204" pitchFamily="34" charset="0"/>
                <a:cs typeface="Humnst777 BT" panose="020B0603030504020204" pitchFamily="34" charset="0"/>
              </a:rPr>
              <a:t> </a:t>
            </a:r>
            <a:r>
              <a:rPr lang="en-GB" sz="1600" dirty="0">
                <a:effectLst/>
                <a:latin typeface="Humnst777 BT" panose="020B0603030504020204" pitchFamily="34" charset="0"/>
                <a:ea typeface="Humnst777 BT" panose="020B0603030504020204" pitchFamily="34" charset="0"/>
                <a:cs typeface="Humnst777 BT" panose="020B0603030504020204" pitchFamily="34" charset="0"/>
              </a:rPr>
              <a:t>Dimple </a:t>
            </a:r>
            <a:r>
              <a:rPr lang="en-GB" sz="1600" dirty="0" err="1">
                <a:effectLst/>
                <a:latin typeface="Humnst777 BT" panose="020B0603030504020204" pitchFamily="34" charset="0"/>
                <a:ea typeface="Humnst777 BT" panose="020B0603030504020204" pitchFamily="34" charset="0"/>
                <a:cs typeface="Humnst777 BT" panose="020B0603030504020204" pitchFamily="34" charset="0"/>
              </a:rPr>
              <a:t>Harani</a:t>
            </a:r>
            <a:r>
              <a:rPr lang="en-GB" sz="1600" dirty="0">
                <a:latin typeface="Humnst777 BT" panose="020B0603030504020204" pitchFamily="34" charset="0"/>
                <a:ea typeface="Humnst777 BT" panose="020B0603030504020204" pitchFamily="34" charset="0"/>
                <a:cs typeface="Humnst777 BT" panose="020B0603030504020204" pitchFamily="34" charset="0"/>
              </a:rPr>
              <a:t>,</a:t>
            </a:r>
            <a:r>
              <a:rPr lang="en-GB" sz="1600" dirty="0">
                <a:effectLst/>
                <a:latin typeface="Humnst777 BT" panose="020B0603030504020204" pitchFamily="34" charset="0"/>
                <a:ea typeface="Humnst777 BT" panose="020B0603030504020204" pitchFamily="34" charset="0"/>
                <a:cs typeface="Humnst777 BT" panose="020B0603030504020204" pitchFamily="34" charset="0"/>
              </a:rPr>
              <a:t> Tamsin Jesse, Harriet Atkinson, Saam Serafini, Jack Chan, </a:t>
            </a:r>
            <a:r>
              <a:rPr lang="en-US" sz="1600" dirty="0">
                <a:effectLst/>
                <a:latin typeface="Humnst777 BT" panose="020B0603030504020204" pitchFamily="34" charset="0"/>
                <a:ea typeface="Calibri" panose="020F0502020204030204" pitchFamily="34" charset="0"/>
                <a:cs typeface="Calibri" panose="020F0502020204030204" pitchFamily="34" charset="0"/>
              </a:rPr>
              <a:t>Alka Biju, </a:t>
            </a:r>
            <a:r>
              <a:rPr lang="en-US" sz="1600" dirty="0">
                <a:effectLst/>
                <a:latin typeface="Humnst777 BT" panose="020B0603030504020204" pitchFamily="34" charset="0"/>
                <a:ea typeface="Calibri" panose="020F0502020204030204" pitchFamily="34" charset="0"/>
              </a:rPr>
              <a:t>Emy Grolier, Angelo Serra, Blanky Wong, Anas Mansour, Bilal </a:t>
            </a:r>
            <a:r>
              <a:rPr lang="en-US" sz="1600" dirty="0" err="1">
                <a:effectLst/>
                <a:latin typeface="Humnst777 BT" panose="020B0603030504020204" pitchFamily="34" charset="0"/>
                <a:ea typeface="Calibri" panose="020F0502020204030204" pitchFamily="34" charset="0"/>
              </a:rPr>
              <a:t>Mahomedally</a:t>
            </a:r>
            <a:r>
              <a:rPr lang="en-US" sz="1600" dirty="0">
                <a:effectLst/>
                <a:latin typeface="Humnst777 BT" panose="020B0603030504020204" pitchFamily="34" charset="0"/>
                <a:ea typeface="Calibri" panose="020F0502020204030204" pitchFamily="34" charset="0"/>
              </a:rPr>
              <a:t>, Tony Decaux, Nazia Chowdhury, Emma Warde-Robinson</a:t>
            </a:r>
            <a:endParaRPr lang="en-GB" sz="1600" dirty="0">
              <a:latin typeface="Humnst777 BT" panose="020B0603030504020204" pitchFamily="34" charset="0"/>
            </a:endParaRPr>
          </a:p>
        </p:txBody>
      </p:sp>
    </p:spTree>
    <p:extLst>
      <p:ext uri="{BB962C8B-B14F-4D97-AF65-F5344CB8AC3E}">
        <p14:creationId xmlns:p14="http://schemas.microsoft.com/office/powerpoint/2010/main" val="79953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umbrella, accessory, floor&#10;&#10;Description automatically generated">
            <a:extLst>
              <a:ext uri="{FF2B5EF4-FFF2-40B4-BE49-F238E27FC236}">
                <a16:creationId xmlns:a16="http://schemas.microsoft.com/office/drawing/2014/main" id="{49AD9DB1-A618-44A7-B0D0-7A46C00FC89E}"/>
              </a:ext>
            </a:extLst>
          </p:cNvPr>
          <p:cNvPicPr>
            <a:picLocks noChangeAspect="1"/>
          </p:cNvPicPr>
          <p:nvPr/>
        </p:nvPicPr>
        <p:blipFill rotWithShape="1">
          <a:blip r:embed="rId3">
            <a:extLst>
              <a:ext uri="{28A0092B-C50C-407E-A947-70E740481C1C}">
                <a14:useLocalDpi xmlns:a14="http://schemas.microsoft.com/office/drawing/2010/main" val="0"/>
              </a:ext>
            </a:extLst>
          </a:blip>
          <a:srcRect t="43632"/>
          <a:stretch/>
        </p:blipFill>
        <p:spPr>
          <a:xfrm>
            <a:off x="0" y="0"/>
            <a:ext cx="12192000" cy="6872378"/>
          </a:xfrm>
          <a:prstGeom prst="rect">
            <a:avLst/>
          </a:prstGeom>
        </p:spPr>
      </p:pic>
      <p:sp>
        <p:nvSpPr>
          <p:cNvPr id="6" name="Rectangle 5">
            <a:extLst>
              <a:ext uri="{FF2B5EF4-FFF2-40B4-BE49-F238E27FC236}">
                <a16:creationId xmlns:a16="http://schemas.microsoft.com/office/drawing/2014/main" id="{1781FCF5-8A7B-41BA-B183-C75D6502CA88}"/>
              </a:ext>
            </a:extLst>
          </p:cNvPr>
          <p:cNvSpPr/>
          <p:nvPr/>
        </p:nvSpPr>
        <p:spPr>
          <a:xfrm>
            <a:off x="-16779" y="-53878"/>
            <a:ext cx="12208779" cy="6193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Humanist 777" panose="02000503050000020004" pitchFamily="2" charset="0"/>
              </a:rPr>
              <a:t>Sat</a:t>
            </a:r>
          </a:p>
        </p:txBody>
      </p:sp>
      <p:sp>
        <p:nvSpPr>
          <p:cNvPr id="4" name="Content Placeholder 3">
            <a:extLst>
              <a:ext uri="{FF2B5EF4-FFF2-40B4-BE49-F238E27FC236}">
                <a16:creationId xmlns:a16="http://schemas.microsoft.com/office/drawing/2014/main" id="{5257D968-C316-425B-AFE5-86E5E46CBBA5}"/>
              </a:ext>
            </a:extLst>
          </p:cNvPr>
          <p:cNvSpPr>
            <a:spLocks noGrp="1"/>
          </p:cNvSpPr>
          <p:nvPr>
            <p:ph idx="1"/>
          </p:nvPr>
        </p:nvSpPr>
        <p:spPr>
          <a:xfrm>
            <a:off x="163286" y="1037827"/>
            <a:ext cx="6570734" cy="5168109"/>
          </a:xfrm>
        </p:spPr>
        <p:txBody>
          <a:bodyPr>
            <a:normAutofit/>
          </a:bodyPr>
          <a:lstStyle/>
          <a:p>
            <a:endParaRPr lang="en-GB" altLang="en-US" dirty="0"/>
          </a:p>
          <a:p>
            <a:pPr lvl="2"/>
            <a:endParaRPr lang="en-GB" dirty="0"/>
          </a:p>
          <a:p>
            <a:pPr lvl="1"/>
            <a:endParaRPr lang="en-GB" dirty="0"/>
          </a:p>
          <a:p>
            <a:pPr lvl="1"/>
            <a:endParaRPr lang="en-GB" dirty="0"/>
          </a:p>
        </p:txBody>
      </p:sp>
      <p:sp>
        <p:nvSpPr>
          <p:cNvPr id="11" name="Title 1">
            <a:extLst>
              <a:ext uri="{FF2B5EF4-FFF2-40B4-BE49-F238E27FC236}">
                <a16:creationId xmlns:a16="http://schemas.microsoft.com/office/drawing/2014/main" id="{35D8B6AC-A206-49FE-A3BB-5CEA6C2801BB}"/>
              </a:ext>
            </a:extLst>
          </p:cNvPr>
          <p:cNvSpPr txBox="1">
            <a:spLocks/>
          </p:cNvSpPr>
          <p:nvPr/>
        </p:nvSpPr>
        <p:spPr>
          <a:xfrm>
            <a:off x="559576" y="331390"/>
            <a:ext cx="9345168" cy="70643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Arial" panose="020B0604020202020204" pitchFamily="34" charset="0"/>
                <a:cs typeface="Arial" panose="020B0604020202020204" pitchFamily="34" charset="0"/>
              </a:rPr>
              <a:t>Giving the Placement an Identity </a:t>
            </a:r>
          </a:p>
        </p:txBody>
      </p:sp>
      <p:pic>
        <p:nvPicPr>
          <p:cNvPr id="12" name="Picture 2">
            <a:extLst>
              <a:ext uri="{FF2B5EF4-FFF2-40B4-BE49-F238E27FC236}">
                <a16:creationId xmlns:a16="http://schemas.microsoft.com/office/drawing/2014/main" id="{2811916C-4C7E-4C2F-B9D2-30517521648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40162" y="1159575"/>
            <a:ext cx="5894611" cy="453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84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224BAEF5-78BA-9C4F-8728-F6FC970185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251889" y="606287"/>
            <a:ext cx="5429250" cy="4179498"/>
          </a:xfrm>
          <a:prstGeom prst="rect">
            <a:avLst/>
          </a:prstGeom>
          <a:noFill/>
        </p:spPr>
      </p:pic>
      <p:sp>
        <p:nvSpPr>
          <p:cNvPr id="4" name="TextBox 3">
            <a:extLst>
              <a:ext uri="{FF2B5EF4-FFF2-40B4-BE49-F238E27FC236}">
                <a16:creationId xmlns:a16="http://schemas.microsoft.com/office/drawing/2014/main" id="{A27F9E56-EBFB-458D-96F2-98D7A0913947}"/>
              </a:ext>
            </a:extLst>
          </p:cNvPr>
          <p:cNvSpPr txBox="1"/>
          <p:nvPr/>
        </p:nvSpPr>
        <p:spPr>
          <a:xfrm>
            <a:off x="7195929" y="606287"/>
            <a:ext cx="4035287"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The bridge has two meanings.  It symbolises the two universities working together and the filling of the gap between practice educator and student. The book represents leadership and how education can play an important part in helping two sides gain a mutual understanding. The people represent students and a practice educator. The students are on a journey through their placement while the practice educator is receiving them in open arms. Suggesting acceptance and willingness to help. We tried to keep the image as gender neutral as possible and so avoided putting any faces.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ADD2EAF-4B10-462E-B470-CF34AB416C1C}"/>
              </a:ext>
            </a:extLst>
          </p:cNvPr>
          <p:cNvSpPr txBox="1"/>
          <p:nvPr/>
        </p:nvSpPr>
        <p:spPr>
          <a:xfrm>
            <a:off x="725557" y="4656885"/>
            <a:ext cx="10873408" cy="1924116"/>
          </a:xfrm>
          <a:prstGeom prst="rect">
            <a:avLst/>
          </a:prstGeom>
          <a:noFill/>
        </p:spPr>
        <p:txBody>
          <a:bodyPr wrap="square">
            <a:spAutoFit/>
          </a:bodyPr>
          <a:lstStyle/>
          <a:p>
            <a:pPr marL="0" marR="0" lvl="0" indent="0" algn="l" defTabSz="914400" rtl="0" eaLnBrk="1" fontAlgn="auto" latinLnBrk="0" hangingPunct="1">
              <a:lnSpc>
                <a:spcPct val="115000"/>
              </a:lnSpc>
              <a:spcBef>
                <a:spcPts val="500"/>
              </a:spcBef>
              <a:spcAft>
                <a:spcPts val="1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The logo was produced by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Japheth </a:t>
            </a:r>
            <a:r>
              <a:rPr kumimoji="0" lang="en-GB" sz="18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Rubiato</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and Dimple Hirani</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Physiotherapy students at Canterbury Christ Church University and University of Brighton, whilst on their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Bridging the Gap to Leadership Placement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(Mar 21). The aims of the project are to encourage inclusivity and support for our Black, Asian, Mixed Heritage and Minority Ethnic students whilst on their Health and Social Care placements. For further resources, please see:    </a:t>
            </a:r>
            <a:r>
              <a:rPr kumimoji="0" lang="en-GB" sz="1800" b="0" i="0" u="sng" strike="noStrike" kern="1200" cap="none" spc="0" normalizeH="0" baseline="0" noProof="0" dirty="0">
                <a:ln>
                  <a:noFill/>
                </a:ln>
                <a:solidFill>
                  <a:srgbClr val="6B9F25"/>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3"/>
              </a:rPr>
              <a:t>https://blogs.canterbury.ac.uk/bridgingthegaptoleadership/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753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9E5781-72AD-E1F6-7B9F-93C580E848A6}"/>
              </a:ext>
            </a:extLst>
          </p:cNvPr>
          <p:cNvSpPr>
            <a:spLocks noGrp="1"/>
          </p:cNvSpPr>
          <p:nvPr>
            <p:ph type="title"/>
          </p:nvPr>
        </p:nvSpPr>
        <p:spPr/>
        <p:txBody>
          <a:bodyPr>
            <a:normAutofit/>
          </a:bodyPr>
          <a:lstStyle/>
          <a:p>
            <a:r>
              <a:rPr lang="en-GB" sz="3600" dirty="0">
                <a:latin typeface="Arial" panose="020B0604020202020204" pitchFamily="34" charset="0"/>
                <a:cs typeface="Arial" panose="020B0604020202020204" pitchFamily="34" charset="0"/>
              </a:rPr>
              <a:t>Student-led Activities</a:t>
            </a:r>
          </a:p>
        </p:txBody>
      </p:sp>
      <p:graphicFrame>
        <p:nvGraphicFramePr>
          <p:cNvPr id="10" name="Content Placeholder 5">
            <a:extLst>
              <a:ext uri="{FF2B5EF4-FFF2-40B4-BE49-F238E27FC236}">
                <a16:creationId xmlns:a16="http://schemas.microsoft.com/office/drawing/2014/main" id="{1D010593-9603-B0BB-A357-2428506BD2D9}"/>
              </a:ext>
            </a:extLst>
          </p:cNvPr>
          <p:cNvGraphicFramePr>
            <a:graphicFrameLocks noGrp="1"/>
          </p:cNvGraphicFramePr>
          <p:nvPr>
            <p:ph sz="half" idx="2"/>
            <p:extLst>
              <p:ext uri="{D42A27DB-BD31-4B8C-83A1-F6EECF244321}">
                <p14:modId xmlns:p14="http://schemas.microsoft.com/office/powerpoint/2010/main" val="1044934555"/>
              </p:ext>
            </p:extLst>
          </p:nvPr>
        </p:nvGraphicFramePr>
        <p:xfrm>
          <a:off x="377072" y="1262742"/>
          <a:ext cx="6410226" cy="5400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a:extLst>
              <a:ext uri="{FF2B5EF4-FFF2-40B4-BE49-F238E27FC236}">
                <a16:creationId xmlns:a16="http://schemas.microsoft.com/office/drawing/2014/main" id="{2EFD1579-27BB-434F-C9F5-1DE95CBAC77C}"/>
              </a:ext>
            </a:extLst>
          </p:cNvPr>
          <p:cNvSpPr>
            <a:spLocks noGrp="1"/>
          </p:cNvSpPr>
          <p:nvPr>
            <p:ph sz="quarter" idx="4"/>
          </p:nvPr>
        </p:nvSpPr>
        <p:spPr>
          <a:xfrm>
            <a:off x="6966408" y="668337"/>
            <a:ext cx="5029648" cy="5995223"/>
          </a:xfrm>
        </p:spPr>
        <p:txBody>
          <a:bodyPr>
            <a:normAutofit fontScale="62500" lnSpcReduction="20000"/>
          </a:bodyPr>
          <a:lstStyle/>
          <a:p>
            <a:endParaRPr lang="en-GB" sz="2900" dirty="0">
              <a:latin typeface="Arial" panose="020B0604020202020204" pitchFamily="34" charset="0"/>
              <a:cs typeface="Arial" panose="020B0604020202020204" pitchFamily="34" charset="0"/>
            </a:endParaRPr>
          </a:p>
          <a:p>
            <a:pPr marL="0" indent="0">
              <a:lnSpc>
                <a:spcPct val="120000"/>
              </a:lnSpc>
              <a:buNone/>
            </a:pPr>
            <a:r>
              <a:rPr lang="en-GB" sz="2900" dirty="0">
                <a:latin typeface="Arial" panose="020B0604020202020204" pitchFamily="34" charset="0"/>
                <a:cs typeface="Arial" panose="020B0604020202020204" pitchFamily="34" charset="0"/>
              </a:rPr>
              <a:t>Microaggressions</a:t>
            </a:r>
          </a:p>
          <a:p>
            <a:pPr marL="0" indent="0">
              <a:lnSpc>
                <a:spcPct val="120000"/>
              </a:lnSpc>
              <a:buNone/>
            </a:pPr>
            <a:r>
              <a:rPr lang="en-GB" sz="2900" dirty="0">
                <a:latin typeface="Arial" panose="020B0604020202020204" pitchFamily="34" charset="0"/>
                <a:cs typeface="Arial" panose="020B0604020202020204" pitchFamily="34" charset="0"/>
              </a:rPr>
              <a:t>Active bystandership / upstandership</a:t>
            </a:r>
          </a:p>
          <a:p>
            <a:pPr marL="0" indent="0">
              <a:lnSpc>
                <a:spcPct val="120000"/>
              </a:lnSpc>
              <a:buNone/>
            </a:pPr>
            <a:r>
              <a:rPr lang="en-GB" sz="2900" dirty="0">
                <a:latin typeface="Arial" panose="020B0604020202020204" pitchFamily="34" charset="0"/>
                <a:cs typeface="Arial" panose="020B0604020202020204" pitchFamily="34" charset="0"/>
              </a:rPr>
              <a:t>Allyship</a:t>
            </a:r>
          </a:p>
          <a:p>
            <a:pPr marL="0" indent="0">
              <a:lnSpc>
                <a:spcPct val="120000"/>
              </a:lnSpc>
              <a:buNone/>
            </a:pPr>
            <a:r>
              <a:rPr lang="en-GB" sz="2900" dirty="0">
                <a:latin typeface="Arial" panose="020B0604020202020204" pitchFamily="34" charset="0"/>
                <a:cs typeface="Arial" panose="020B0604020202020204" pitchFamily="34" charset="0"/>
              </a:rPr>
              <a:t>Black history 365</a:t>
            </a:r>
          </a:p>
          <a:p>
            <a:pPr marL="0" indent="0">
              <a:lnSpc>
                <a:spcPct val="120000"/>
              </a:lnSpc>
              <a:buNone/>
            </a:pPr>
            <a:r>
              <a:rPr lang="en-GB" sz="2900" dirty="0">
                <a:latin typeface="Arial" panose="020B0604020202020204" pitchFamily="34" charset="0"/>
                <a:cs typeface="Arial" panose="020B0604020202020204" pitchFamily="34" charset="0"/>
              </a:rPr>
              <a:t>Reciprocal mentoring and active allyship</a:t>
            </a:r>
          </a:p>
          <a:p>
            <a:pPr marL="0" indent="0">
              <a:lnSpc>
                <a:spcPct val="120000"/>
              </a:lnSpc>
              <a:buNone/>
            </a:pPr>
            <a:r>
              <a:rPr lang="en-GB" sz="2900" dirty="0">
                <a:latin typeface="Arial" panose="020B0604020202020204" pitchFamily="34" charset="0"/>
                <a:cs typeface="Arial" panose="020B0604020202020204" pitchFamily="34" charset="0"/>
              </a:rPr>
              <a:t>Supporting culturally and linguistically diverse students (CALD)</a:t>
            </a:r>
          </a:p>
          <a:p>
            <a:pPr marL="0" indent="0">
              <a:lnSpc>
                <a:spcPct val="120000"/>
              </a:lnSpc>
              <a:buNone/>
            </a:pPr>
            <a:r>
              <a:rPr lang="en-GB" sz="2900" dirty="0">
                <a:latin typeface="Arial" panose="020B0604020202020204" pitchFamily="34" charset="0"/>
                <a:cs typeface="Arial" panose="020B0604020202020204" pitchFamily="34" charset="0"/>
              </a:rPr>
              <a:t>White privilege, sanction &amp; fragility</a:t>
            </a:r>
          </a:p>
          <a:p>
            <a:pPr marL="0" indent="0">
              <a:lnSpc>
                <a:spcPct val="120000"/>
              </a:lnSpc>
              <a:buNone/>
            </a:pPr>
            <a:r>
              <a:rPr lang="en-GB" sz="2900" dirty="0">
                <a:latin typeface="Arial" panose="020B0604020202020204" pitchFamily="34" charset="0"/>
                <a:cs typeface="Arial" panose="020B0604020202020204" pitchFamily="34" charset="0"/>
              </a:rPr>
              <a:t>Support with a LSP/dyslexia on placement</a:t>
            </a:r>
          </a:p>
          <a:p>
            <a:pPr marL="0" indent="0">
              <a:lnSpc>
                <a:spcPct val="120000"/>
              </a:lnSpc>
              <a:buNone/>
            </a:pPr>
            <a:r>
              <a:rPr lang="en-GB" sz="2900" dirty="0">
                <a:latin typeface="Arial" panose="020B0604020202020204" pitchFamily="34" charset="0"/>
                <a:cs typeface="Arial" panose="020B0604020202020204" pitchFamily="34" charset="0"/>
              </a:rPr>
              <a:t>Religious festivals </a:t>
            </a:r>
          </a:p>
          <a:p>
            <a:pPr marL="0" indent="0">
              <a:lnSpc>
                <a:spcPct val="120000"/>
              </a:lnSpc>
              <a:buNone/>
            </a:pPr>
            <a:r>
              <a:rPr lang="en-GB" sz="2900" dirty="0">
                <a:latin typeface="Arial" panose="020B0604020202020204" pitchFamily="34" charset="0"/>
                <a:cs typeface="Arial" panose="020B0604020202020204" pitchFamily="34" charset="0"/>
              </a:rPr>
              <a:t>Cost of living impacts</a:t>
            </a:r>
          </a:p>
          <a:p>
            <a:pPr marL="0" indent="0">
              <a:lnSpc>
                <a:spcPct val="120000"/>
              </a:lnSpc>
              <a:buNone/>
            </a:pPr>
            <a:r>
              <a:rPr lang="en-GB" sz="2900" dirty="0">
                <a:latin typeface="Arial" panose="020B0604020202020204" pitchFamily="34" charset="0"/>
                <a:cs typeface="Arial" panose="020B0604020202020204" pitchFamily="34" charset="0"/>
              </a:rPr>
              <a:t>Being a carer impacts</a:t>
            </a:r>
          </a:p>
          <a:p>
            <a:pPr marL="0" indent="0">
              <a:lnSpc>
                <a:spcPct val="120000"/>
              </a:lnSpc>
              <a:buNone/>
            </a:pPr>
            <a:r>
              <a:rPr lang="en-GB" sz="2900" dirty="0">
                <a:latin typeface="Arial" panose="020B0604020202020204" pitchFamily="34" charset="0"/>
                <a:cs typeface="Arial" panose="020B0604020202020204" pitchFamily="34" charset="0"/>
              </a:rPr>
              <a:t>Structural advantage</a:t>
            </a:r>
          </a:p>
          <a:p>
            <a:pPr marL="0" indent="0">
              <a:lnSpc>
                <a:spcPct val="120000"/>
              </a:lnSpc>
              <a:buNone/>
            </a:pPr>
            <a:r>
              <a:rPr lang="en-GB" sz="2900" dirty="0">
                <a:latin typeface="Arial" panose="020B0604020202020204" pitchFamily="34" charset="0"/>
                <a:cs typeface="Arial" panose="020B0604020202020204" pitchFamily="34" charset="0"/>
              </a:rPr>
              <a:t>Leadership styles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E4DFAF5C-A09D-726D-9ABD-D835DBF5A3D5}"/>
              </a:ext>
            </a:extLst>
          </p:cNvPr>
          <p:cNvSpPr>
            <a:spLocks noGrp="1"/>
          </p:cNvSpPr>
          <p:nvPr>
            <p:ph type="body" idx="1"/>
          </p:nvPr>
        </p:nvSpPr>
        <p:spPr>
          <a:xfrm flipH="1">
            <a:off x="-1250731" y="622618"/>
            <a:ext cx="231228" cy="45719"/>
          </a:xfrm>
        </p:spPr>
        <p:txBody>
          <a:bodyPr>
            <a:normAutofit fontScale="25000" lnSpcReduction="20000"/>
          </a:bodyPr>
          <a:lstStyle/>
          <a:p>
            <a:endParaRPr lang="en-GB" dirty="0"/>
          </a:p>
        </p:txBody>
      </p:sp>
    </p:spTree>
    <p:extLst>
      <p:ext uri="{BB962C8B-B14F-4D97-AF65-F5344CB8AC3E}">
        <p14:creationId xmlns:p14="http://schemas.microsoft.com/office/powerpoint/2010/main" val="1872418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umbrella, accessory, floor&#10;&#10;Description automatically generated">
            <a:extLst>
              <a:ext uri="{FF2B5EF4-FFF2-40B4-BE49-F238E27FC236}">
                <a16:creationId xmlns:a16="http://schemas.microsoft.com/office/drawing/2014/main" id="{49AD9DB1-A618-44A7-B0D0-7A46C00FC89E}"/>
              </a:ext>
            </a:extLst>
          </p:cNvPr>
          <p:cNvPicPr>
            <a:picLocks noChangeAspect="1"/>
          </p:cNvPicPr>
          <p:nvPr/>
        </p:nvPicPr>
        <p:blipFill rotWithShape="1">
          <a:blip r:embed="rId3">
            <a:extLst>
              <a:ext uri="{28A0092B-C50C-407E-A947-70E740481C1C}">
                <a14:useLocalDpi xmlns:a14="http://schemas.microsoft.com/office/drawing/2010/main" val="0"/>
              </a:ext>
            </a:extLst>
          </a:blip>
          <a:srcRect t="43632"/>
          <a:stretch/>
        </p:blipFill>
        <p:spPr>
          <a:xfrm>
            <a:off x="0" y="0"/>
            <a:ext cx="12192000" cy="6872378"/>
          </a:xfrm>
          <a:prstGeom prst="rect">
            <a:avLst/>
          </a:prstGeom>
        </p:spPr>
      </p:pic>
      <p:sp>
        <p:nvSpPr>
          <p:cNvPr id="6" name="Rectangle 5">
            <a:extLst>
              <a:ext uri="{FF2B5EF4-FFF2-40B4-BE49-F238E27FC236}">
                <a16:creationId xmlns:a16="http://schemas.microsoft.com/office/drawing/2014/main" id="{1781FCF5-8A7B-41BA-B183-C75D6502CA88}"/>
              </a:ext>
            </a:extLst>
          </p:cNvPr>
          <p:cNvSpPr/>
          <p:nvPr/>
        </p:nvSpPr>
        <p:spPr>
          <a:xfrm>
            <a:off x="-16779" y="-53878"/>
            <a:ext cx="12208779" cy="6193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Humanist 777" panose="02000503050000020004" pitchFamily="2" charset="0"/>
              </a:rPr>
              <a:t>Sat</a:t>
            </a:r>
          </a:p>
        </p:txBody>
      </p:sp>
      <p:sp>
        <p:nvSpPr>
          <p:cNvPr id="4" name="Content Placeholder 3">
            <a:extLst>
              <a:ext uri="{FF2B5EF4-FFF2-40B4-BE49-F238E27FC236}">
                <a16:creationId xmlns:a16="http://schemas.microsoft.com/office/drawing/2014/main" id="{5257D968-C316-425B-AFE5-86E5E46CBBA5}"/>
              </a:ext>
            </a:extLst>
          </p:cNvPr>
          <p:cNvSpPr>
            <a:spLocks noGrp="1"/>
          </p:cNvSpPr>
          <p:nvPr>
            <p:ph idx="1"/>
          </p:nvPr>
        </p:nvSpPr>
        <p:spPr>
          <a:xfrm>
            <a:off x="163286" y="1037827"/>
            <a:ext cx="6570734" cy="5168109"/>
          </a:xfrm>
        </p:spPr>
        <p:txBody>
          <a:bodyPr>
            <a:normAutofit/>
          </a:bodyPr>
          <a:lstStyle/>
          <a:p>
            <a:endParaRPr lang="en-GB" altLang="en-US"/>
          </a:p>
          <a:p>
            <a:pPr lvl="2"/>
            <a:endParaRPr lang="en-GB"/>
          </a:p>
          <a:p>
            <a:pPr lvl="1"/>
            <a:endParaRPr lang="en-GB"/>
          </a:p>
          <a:p>
            <a:pPr lvl="1"/>
            <a:endParaRPr lang="en-GB"/>
          </a:p>
        </p:txBody>
      </p:sp>
      <p:sp>
        <p:nvSpPr>
          <p:cNvPr id="11" name="Title 1">
            <a:extLst>
              <a:ext uri="{FF2B5EF4-FFF2-40B4-BE49-F238E27FC236}">
                <a16:creationId xmlns:a16="http://schemas.microsoft.com/office/drawing/2014/main" id="{35D8B6AC-A206-49FE-A3BB-5CEA6C2801BB}"/>
              </a:ext>
            </a:extLst>
          </p:cNvPr>
          <p:cNvSpPr txBox="1">
            <a:spLocks/>
          </p:cNvSpPr>
          <p:nvPr/>
        </p:nvSpPr>
        <p:spPr>
          <a:xfrm>
            <a:off x="559576" y="331390"/>
            <a:ext cx="9345168" cy="70643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accent6">
                    <a:lumMod val="50000"/>
                  </a:schemeClr>
                </a:solidFill>
              </a:rPr>
              <a:t>Resources for Practice Educators and Staff</a:t>
            </a:r>
          </a:p>
        </p:txBody>
      </p:sp>
      <p:pic>
        <p:nvPicPr>
          <p:cNvPr id="9" name="Picture 6">
            <a:extLst>
              <a:ext uri="{FF2B5EF4-FFF2-40B4-BE49-F238E27FC236}">
                <a16:creationId xmlns:a16="http://schemas.microsoft.com/office/drawing/2014/main" id="{FB30062E-2224-4BD7-AD0A-81E474E7BD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 b="30689"/>
          <a:stretch/>
        </p:blipFill>
        <p:spPr bwMode="auto">
          <a:xfrm>
            <a:off x="304165" y="0"/>
            <a:ext cx="3084025" cy="30214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0E0E2E62-10A7-40B3-B543-1FF6D44D67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 b="36090"/>
          <a:stretch/>
        </p:blipFill>
        <p:spPr bwMode="auto">
          <a:xfrm>
            <a:off x="304165" y="3193121"/>
            <a:ext cx="3084025" cy="27859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A5DBAAA8-67EE-4980-98B1-7C87191EC8A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421" b="2"/>
          <a:stretch/>
        </p:blipFill>
        <p:spPr bwMode="auto">
          <a:xfrm>
            <a:off x="3580717" y="0"/>
            <a:ext cx="4043250" cy="59790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39A0446A-FE55-419D-9DC9-B5B2127CE0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250" b="2"/>
          <a:stretch/>
        </p:blipFill>
        <p:spPr bwMode="auto">
          <a:xfrm>
            <a:off x="7816494" y="0"/>
            <a:ext cx="4036201" cy="597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458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EE7AC4931D484E93850CE5804232D9" ma:contentTypeVersion="15" ma:contentTypeDescription="Create a new document." ma:contentTypeScope="" ma:versionID="2a4dd34b66c9a371c1eca3c1acae3a2a">
  <xsd:schema xmlns:xsd="http://www.w3.org/2001/XMLSchema" xmlns:xs="http://www.w3.org/2001/XMLSchema" xmlns:p="http://schemas.microsoft.com/office/2006/metadata/properties" xmlns:ns2="d9975c62-5b94-4424-9534-da0d233fb1d4" xmlns:ns3="9f733712-0d4a-47ac-bdee-8c166bd67d11" xmlns:ns4="b2b3b332-7c05-4c9e-ac88-8c84810ea636" targetNamespace="http://schemas.microsoft.com/office/2006/metadata/properties" ma:root="true" ma:fieldsID="390837f0606a3e5a32284d0abf2b7f80" ns2:_="" ns3:_="" ns4:_="">
    <xsd:import namespace="d9975c62-5b94-4424-9534-da0d233fb1d4"/>
    <xsd:import namespace="9f733712-0d4a-47ac-bdee-8c166bd67d11"/>
    <xsd:import namespace="b2b3b332-7c05-4c9e-ac88-8c84810ea6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975c62-5b94-4424-9534-da0d233fb1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620fc26-8289-4c02-81ef-e580eda00c7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733712-0d4a-47ac-bdee-8c166bd67d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b3b332-7c05-4c9e-ac88-8c84810ea63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b0a078f-97d9-4faa-a92a-1b3824bae261}" ma:internalName="TaxCatchAll" ma:showField="CatchAllData" ma:web="9f733712-0d4a-47ac-bdee-8c166bd67d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2b3b332-7c05-4c9e-ac88-8c84810ea636" xsi:nil="true"/>
    <lcf76f155ced4ddcb4097134ff3c332f xmlns="d9975c62-5b94-4424-9534-da0d233fb1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97ABEF2-B731-40A1-9B88-A3196D412B45}">
  <ds:schemaRefs>
    <ds:schemaRef ds:uri="http://schemas.microsoft.com/sharepoint/v3/contenttype/forms"/>
  </ds:schemaRefs>
</ds:datastoreItem>
</file>

<file path=customXml/itemProps2.xml><?xml version="1.0" encoding="utf-8"?>
<ds:datastoreItem xmlns:ds="http://schemas.openxmlformats.org/officeDocument/2006/customXml" ds:itemID="{0F09F859-2CAF-4A0A-881A-1B2D51BCFB5C}">
  <ds:schemaRefs>
    <ds:schemaRef ds:uri="http://schemas.microsoft.com/office/2006/metadata/contentType"/>
    <ds:schemaRef ds:uri="http://schemas.microsoft.com/office/2006/metadata/properties/metaAttributes"/>
    <ds:schemaRef ds:uri="http://www.w3.org/2000/xmlns/"/>
    <ds:schemaRef ds:uri="http://www.w3.org/2001/XMLSchema"/>
    <ds:schemaRef ds:uri="d9975c62-5b94-4424-9534-da0d233fb1d4"/>
    <ds:schemaRef ds:uri="9f733712-0d4a-47ac-bdee-8c166bd67d11"/>
    <ds:schemaRef ds:uri="b2b3b332-7c05-4c9e-ac88-8c84810ea636"/>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0621D2-D5D8-4CCD-A150-18B5E8A79606}">
  <ds:schemaRefs>
    <ds:schemaRef ds:uri="http://schemas.microsoft.com/office/2006/metadata/properties"/>
    <ds:schemaRef ds:uri="http://www.w3.org/2000/xmlns/"/>
    <ds:schemaRef ds:uri="b2b3b332-7c05-4c9e-ac88-8c84810ea636"/>
    <ds:schemaRef ds:uri="http://www.w3.org/2001/XMLSchema-instance"/>
    <ds:schemaRef ds:uri="d9975c62-5b94-4424-9534-da0d233fb1d4"/>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425</TotalTime>
  <Words>2301</Words>
  <Application>Microsoft Office PowerPoint</Application>
  <PresentationFormat>Widescreen</PresentationFormat>
  <Paragraphs>226</Paragraphs>
  <Slides>25</Slides>
  <Notes>12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Humanist 777</vt:lpstr>
      <vt:lpstr>Humnst777 BT</vt:lpstr>
      <vt:lpstr>Office Theme</vt:lpstr>
      <vt:lpstr>PowerPoint Presentation</vt:lpstr>
      <vt:lpstr>Context</vt:lpstr>
      <vt:lpstr>Anti-racism in AHP Education: Building an Inclusive Environment (Council of Deans, April 2023)</vt:lpstr>
      <vt:lpstr>PowerPoint Presentation</vt:lpstr>
      <vt:lpstr>Members of Bridging the Gap to Leadership</vt:lpstr>
      <vt:lpstr>PowerPoint Presentation</vt:lpstr>
      <vt:lpstr>PowerPoint Presentation</vt:lpstr>
      <vt:lpstr>Student-led Activities</vt:lpstr>
      <vt:lpstr>PowerPoint Presentation</vt:lpstr>
      <vt:lpstr>Film Resources</vt:lpstr>
      <vt:lpstr>PowerPoint Presentation</vt:lpstr>
      <vt:lpstr>PowerPoint Presentation</vt:lpstr>
      <vt:lpstr>Bridging the Gap: Impact on Students   </vt:lpstr>
      <vt:lpstr>PowerPoint Presentation</vt:lpstr>
      <vt:lpstr>PowerPoint Presentation</vt:lpstr>
      <vt:lpstr>PowerPoint Presentation</vt:lpstr>
      <vt:lpstr>Bridging the Gap:  Impact on Placement Providers     </vt:lpstr>
      <vt:lpstr>Locating our Resources</vt:lpstr>
      <vt:lpstr>PowerPoint Presentation</vt:lpstr>
      <vt:lpstr>Allyship as a Pilgrimage   Quotes collected by Sandra Lee, Canterbury Christ Church University</vt:lpstr>
      <vt:lpstr>Beyond the Institution - Working with External Stakeholders and the Community  </vt:lpstr>
      <vt:lpstr>Roundtable conversation</vt:lpstr>
      <vt:lpstr> Bridging the Gap to Leadership Placement   Websites: CCCU AND UOB</vt:lpstr>
      <vt:lpstr>References for Quotes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Gap to Leadership: Virtual Placement</dc:title>
  <dc:creator>Mary Makinde</dc:creator>
  <cp:lastModifiedBy>Helen Carr</cp:lastModifiedBy>
  <cp:revision>13</cp:revision>
  <dcterms:created xsi:type="dcterms:W3CDTF">2022-01-23T23:31:14Z</dcterms:created>
  <dcterms:modified xsi:type="dcterms:W3CDTF">2023-06-19T14:20:07Z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0x01010050EE7AC4931D484E93850CE5804232D9</vt:lpwstr>
  </property>
</Properties>
</file>