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10.jpg" ContentType="image/jpeg"/>
  <Override PartName="/ppt/notesSlides/notesSlide2.xml" ContentType="application/vnd.openxmlformats-officedocument.presentationml.notesSlide+xml"/>
  <Override PartName="/ppt/media/image12.jpg" ContentType="image/jpeg"/>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9" r:id="rId2"/>
  </p:sldMasterIdLst>
  <p:notesMasterIdLst>
    <p:notesMasterId r:id="rId33"/>
  </p:notesMasterIdLst>
  <p:sldIdLst>
    <p:sldId id="298" r:id="rId3"/>
    <p:sldId id="300" r:id="rId4"/>
    <p:sldId id="301" r:id="rId5"/>
    <p:sldId id="302" r:id="rId6"/>
    <p:sldId id="303" r:id="rId7"/>
    <p:sldId id="356" r:id="rId8"/>
    <p:sldId id="304" r:id="rId9"/>
    <p:sldId id="355" r:id="rId10"/>
    <p:sldId id="346" r:id="rId11"/>
    <p:sldId id="305" r:id="rId12"/>
    <p:sldId id="306" r:id="rId13"/>
    <p:sldId id="307" r:id="rId14"/>
    <p:sldId id="310" r:id="rId15"/>
    <p:sldId id="308" r:id="rId16"/>
    <p:sldId id="309" r:id="rId17"/>
    <p:sldId id="334" r:id="rId18"/>
    <p:sldId id="311" r:id="rId19"/>
    <p:sldId id="349" r:id="rId20"/>
    <p:sldId id="347" r:id="rId21"/>
    <p:sldId id="348" r:id="rId22"/>
    <p:sldId id="351" r:id="rId23"/>
    <p:sldId id="352" r:id="rId24"/>
    <p:sldId id="312" r:id="rId25"/>
    <p:sldId id="314" r:id="rId26"/>
    <p:sldId id="315" r:id="rId27"/>
    <p:sldId id="335" r:id="rId28"/>
    <p:sldId id="336" r:id="rId29"/>
    <p:sldId id="316" r:id="rId30"/>
    <p:sldId id="261" r:id="rId31"/>
    <p:sldId id="29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ley, Kim (kim.manley1@canterbury.ac.uk)" initials="MK(" lastIdx="2" clrIdx="0">
    <p:extLst/>
  </p:cmAuthor>
  <p:cmAuthor id="2" name="cs250" initials="c"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01" autoAdjust="0"/>
    <p:restoredTop sz="94753" autoAdjust="0"/>
  </p:normalViewPr>
  <p:slideViewPr>
    <p:cSldViewPr snapToGrid="0">
      <p:cViewPr varScale="1">
        <p:scale>
          <a:sx n="111" d="100"/>
          <a:sy n="111" d="100"/>
        </p:scale>
        <p:origin x="-318" y="-78"/>
      </p:cViewPr>
      <p:guideLst>
        <p:guide orient="horz" pos="2160"/>
        <p:guide pos="3840"/>
      </p:guideLst>
    </p:cSldViewPr>
  </p:slideViewPr>
  <p:notesTextViewPr>
    <p:cViewPr>
      <p:scale>
        <a:sx n="1" d="1"/>
        <a:sy n="1" d="1"/>
      </p:scale>
      <p:origin x="0" y="0"/>
    </p:cViewPr>
  </p:notesTextViewPr>
  <p:sorterViewPr>
    <p:cViewPr>
      <p:scale>
        <a:sx n="100" d="100"/>
        <a:sy n="100" d="100"/>
      </p:scale>
      <p:origin x="0" y="25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CE26ED-66F9-4A40-9F4C-D1DDAFC4C083}" type="datetimeFigureOut">
              <a:rPr lang="en-GB" smtClean="0"/>
              <a:t>21/08/2018</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DCEC2C-44A3-44A7-B0C1-D21CC5F356D5}" type="slidenum">
              <a:rPr lang="en-GB" smtClean="0"/>
              <a:t>‹#›</a:t>
            </a:fld>
            <a:endParaRPr lang="en-GB" dirty="0"/>
          </a:p>
        </p:txBody>
      </p:sp>
    </p:spTree>
    <p:extLst>
      <p:ext uri="{BB962C8B-B14F-4D97-AF65-F5344CB8AC3E}">
        <p14:creationId xmlns:p14="http://schemas.microsoft.com/office/powerpoint/2010/main" val="3922628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DCEC2C-44A3-44A7-B0C1-D21CC5F356D5}" type="slidenum">
              <a:rPr lang="en-GB" smtClean="0"/>
              <a:t>2</a:t>
            </a:fld>
            <a:endParaRPr lang="en-GB" dirty="0"/>
          </a:p>
        </p:txBody>
      </p:sp>
    </p:spTree>
    <p:extLst>
      <p:ext uri="{BB962C8B-B14F-4D97-AF65-F5344CB8AC3E}">
        <p14:creationId xmlns:p14="http://schemas.microsoft.com/office/powerpoint/2010/main" val="380275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sz="1200" b="1" dirty="0" smtClean="0">
                <a:solidFill>
                  <a:srgbClr val="002060"/>
                </a:solidFill>
              </a:rPr>
              <a:t>Randomised Control Trials </a:t>
            </a:r>
            <a:r>
              <a:rPr lang="en-GB" sz="1200" dirty="0" smtClean="0"/>
              <a:t>may produce statistically accurate statements but cannot identify </a:t>
            </a:r>
            <a:r>
              <a:rPr lang="en-GB" sz="1200" b="1" dirty="0" smtClean="0"/>
              <a:t>where to target resources &amp; how to maximise impact</a:t>
            </a:r>
            <a:endParaRPr lang="en-GB" dirty="0"/>
          </a:p>
        </p:txBody>
      </p:sp>
      <p:sp>
        <p:nvSpPr>
          <p:cNvPr id="4" name="Slide Number Placeholder 3"/>
          <p:cNvSpPr>
            <a:spLocks noGrp="1"/>
          </p:cNvSpPr>
          <p:nvPr>
            <p:ph type="sldNum" sz="quarter" idx="10"/>
          </p:nvPr>
        </p:nvSpPr>
        <p:spPr/>
        <p:txBody>
          <a:bodyPr/>
          <a:lstStyle/>
          <a:p>
            <a:pPr lvl="0"/>
            <a:fld id="{173B9679-22EC-4049-8477-191B5E1F6283}" type="slidenum">
              <a:rPr lang="en-GB" smtClean="0"/>
              <a:t>5</a:t>
            </a:fld>
            <a:endParaRPr lang="en-GB" dirty="0"/>
          </a:p>
        </p:txBody>
      </p:sp>
    </p:spTree>
    <p:extLst>
      <p:ext uri="{BB962C8B-B14F-4D97-AF65-F5344CB8AC3E}">
        <p14:creationId xmlns:p14="http://schemas.microsoft.com/office/powerpoint/2010/main" val="3822874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spcBef>
                <a:spcPct val="30000"/>
              </a:spcBef>
              <a:defRPr sz="1200">
                <a:solidFill>
                  <a:schemeClr val="tx1"/>
                </a:solidFill>
                <a:latin typeface="Euphemia" panose="020B0503040102020104" pitchFamily="34" charset="0"/>
              </a:defRPr>
            </a:lvl1pPr>
            <a:lvl2pPr marL="742950" indent="-285750" defTabSz="912813" eaLnBrk="0" hangingPunct="0">
              <a:spcBef>
                <a:spcPct val="30000"/>
              </a:spcBef>
              <a:defRPr sz="1200">
                <a:solidFill>
                  <a:schemeClr val="tx1"/>
                </a:solidFill>
                <a:latin typeface="Euphemia" panose="020B0503040102020104" pitchFamily="34" charset="0"/>
              </a:defRPr>
            </a:lvl2pPr>
            <a:lvl3pPr marL="1143000" indent="-228600" defTabSz="912813" eaLnBrk="0" hangingPunct="0">
              <a:spcBef>
                <a:spcPct val="30000"/>
              </a:spcBef>
              <a:defRPr sz="1200">
                <a:solidFill>
                  <a:schemeClr val="tx1"/>
                </a:solidFill>
                <a:latin typeface="Euphemia" panose="020B0503040102020104" pitchFamily="34" charset="0"/>
              </a:defRPr>
            </a:lvl3pPr>
            <a:lvl4pPr marL="1600200" indent="-228600" defTabSz="912813" eaLnBrk="0" hangingPunct="0">
              <a:spcBef>
                <a:spcPct val="30000"/>
              </a:spcBef>
              <a:defRPr sz="1200">
                <a:solidFill>
                  <a:schemeClr val="tx1"/>
                </a:solidFill>
                <a:latin typeface="Euphemia" panose="020B0503040102020104" pitchFamily="34" charset="0"/>
              </a:defRPr>
            </a:lvl4pPr>
            <a:lvl5pPr marL="2057400" indent="-228600" defTabSz="912813" eaLnBrk="0" hangingPunct="0">
              <a:spcBef>
                <a:spcPct val="30000"/>
              </a:spcBef>
              <a:defRPr sz="1200">
                <a:solidFill>
                  <a:schemeClr val="tx1"/>
                </a:solidFill>
                <a:latin typeface="Euphemia" panose="020B0503040102020104" pitchFamily="34" charset="0"/>
              </a:defRPr>
            </a:lvl5pPr>
            <a:lvl6pPr marL="2514600" indent="-228600" defTabSz="912813" eaLnBrk="0" fontAlgn="base" hangingPunct="0">
              <a:spcBef>
                <a:spcPct val="30000"/>
              </a:spcBef>
              <a:spcAft>
                <a:spcPct val="0"/>
              </a:spcAft>
              <a:defRPr sz="1200">
                <a:solidFill>
                  <a:schemeClr val="tx1"/>
                </a:solidFill>
                <a:latin typeface="Euphemia" panose="020B0503040102020104" pitchFamily="34" charset="0"/>
              </a:defRPr>
            </a:lvl6pPr>
            <a:lvl7pPr marL="2971800" indent="-228600" defTabSz="912813" eaLnBrk="0" fontAlgn="base" hangingPunct="0">
              <a:spcBef>
                <a:spcPct val="30000"/>
              </a:spcBef>
              <a:spcAft>
                <a:spcPct val="0"/>
              </a:spcAft>
              <a:defRPr sz="1200">
                <a:solidFill>
                  <a:schemeClr val="tx1"/>
                </a:solidFill>
                <a:latin typeface="Euphemia" panose="020B0503040102020104" pitchFamily="34" charset="0"/>
              </a:defRPr>
            </a:lvl7pPr>
            <a:lvl8pPr marL="3429000" indent="-228600" defTabSz="912813" eaLnBrk="0" fontAlgn="base" hangingPunct="0">
              <a:spcBef>
                <a:spcPct val="30000"/>
              </a:spcBef>
              <a:spcAft>
                <a:spcPct val="0"/>
              </a:spcAft>
              <a:defRPr sz="1200">
                <a:solidFill>
                  <a:schemeClr val="tx1"/>
                </a:solidFill>
                <a:latin typeface="Euphemia" panose="020B0503040102020104" pitchFamily="34" charset="0"/>
              </a:defRPr>
            </a:lvl8pPr>
            <a:lvl9pPr marL="3886200" indent="-228600" defTabSz="912813" eaLnBrk="0" fontAlgn="base" hangingPunct="0">
              <a:spcBef>
                <a:spcPct val="30000"/>
              </a:spcBef>
              <a:spcAft>
                <a:spcPct val="0"/>
              </a:spcAft>
              <a:defRPr sz="1200">
                <a:solidFill>
                  <a:schemeClr val="tx1"/>
                </a:solidFill>
                <a:latin typeface="Euphemia" panose="020B0503040102020104" pitchFamily="34" charset="0"/>
              </a:defRPr>
            </a:lvl9pPr>
          </a:lstStyle>
          <a:p>
            <a:pPr eaLnBrk="1" hangingPunct="1">
              <a:spcBef>
                <a:spcPct val="0"/>
              </a:spcBef>
            </a:pPr>
            <a:fld id="{B83FC1EC-B5A6-488B-B0F9-BF8D6D5ED21F}" type="slidenum">
              <a:rPr lang="en-GB" altLang="en-US">
                <a:latin typeface="Calibri" panose="020F0502020204030204" pitchFamily="34" charset="0"/>
                <a:cs typeface="Arial" panose="020B0604020202020204" pitchFamily="34" charset="0"/>
              </a:rPr>
              <a:pPr eaLnBrk="1" hangingPunct="1">
                <a:spcBef>
                  <a:spcPct val="0"/>
                </a:spcBef>
              </a:pPr>
              <a:t>27</a:t>
            </a:fld>
            <a:endParaRPr lang="en-GB" altLang="en-US" dirty="0">
              <a:latin typeface="Calibri" panose="020F0502020204030204" pitchFamily="34" charset="0"/>
              <a:cs typeface="Arial" panose="020B0604020202020204" pitchFamily="34" charset="0"/>
            </a:endParaRPr>
          </a:p>
        </p:txBody>
      </p:sp>
      <p:sp>
        <p:nvSpPr>
          <p:cNvPr id="56323" name="Rectangle 7"/>
          <p:cNvSpPr txBox="1">
            <a:spLocks noGrp="1" noChangeArrowheads="1"/>
          </p:cNvSpPr>
          <p:nvPr/>
        </p:nvSpPr>
        <p:spPr bwMode="auto">
          <a:xfrm>
            <a:off x="3849688" y="9378950"/>
            <a:ext cx="2946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5" tIns="45642" rIns="91285" bIns="45642" anchor="b"/>
          <a:lstStyle>
            <a:lvl1pPr eaLnBrk="0" hangingPunct="0">
              <a:spcBef>
                <a:spcPct val="30000"/>
              </a:spcBef>
              <a:defRPr sz="1200">
                <a:solidFill>
                  <a:schemeClr val="tx1"/>
                </a:solidFill>
                <a:latin typeface="Euphemia" panose="020B0503040102020104" pitchFamily="34" charset="0"/>
              </a:defRPr>
            </a:lvl1pPr>
            <a:lvl2pPr marL="742950" indent="-285750" eaLnBrk="0" hangingPunct="0">
              <a:spcBef>
                <a:spcPct val="30000"/>
              </a:spcBef>
              <a:defRPr sz="1200">
                <a:solidFill>
                  <a:schemeClr val="tx1"/>
                </a:solidFill>
                <a:latin typeface="Euphemia" panose="020B0503040102020104" pitchFamily="34" charset="0"/>
              </a:defRPr>
            </a:lvl2pPr>
            <a:lvl3pPr marL="1143000" indent="-228600" eaLnBrk="0" hangingPunct="0">
              <a:spcBef>
                <a:spcPct val="30000"/>
              </a:spcBef>
              <a:defRPr sz="1200">
                <a:solidFill>
                  <a:schemeClr val="tx1"/>
                </a:solidFill>
                <a:latin typeface="Euphemia" panose="020B0503040102020104" pitchFamily="34" charset="0"/>
              </a:defRPr>
            </a:lvl3pPr>
            <a:lvl4pPr marL="1600200" indent="-228600" eaLnBrk="0" hangingPunct="0">
              <a:spcBef>
                <a:spcPct val="30000"/>
              </a:spcBef>
              <a:defRPr sz="1200">
                <a:solidFill>
                  <a:schemeClr val="tx1"/>
                </a:solidFill>
                <a:latin typeface="Euphemia" panose="020B0503040102020104" pitchFamily="34" charset="0"/>
              </a:defRPr>
            </a:lvl4pPr>
            <a:lvl5pPr marL="2057400" indent="-228600" eaLnBrk="0" hangingPunct="0">
              <a:spcBef>
                <a:spcPct val="30000"/>
              </a:spcBef>
              <a:defRPr sz="1200">
                <a:solidFill>
                  <a:schemeClr val="tx1"/>
                </a:solidFill>
                <a:latin typeface="Euphemia" panose="020B0503040102020104" pitchFamily="34" charset="0"/>
              </a:defRPr>
            </a:lvl5pPr>
            <a:lvl6pPr marL="2514600" indent="-228600" eaLnBrk="0" fontAlgn="base" hangingPunct="0">
              <a:spcBef>
                <a:spcPct val="30000"/>
              </a:spcBef>
              <a:spcAft>
                <a:spcPct val="0"/>
              </a:spcAft>
              <a:defRPr sz="1200">
                <a:solidFill>
                  <a:schemeClr val="tx1"/>
                </a:solidFill>
                <a:latin typeface="Euphemia" panose="020B0503040102020104" pitchFamily="34" charset="0"/>
              </a:defRPr>
            </a:lvl6pPr>
            <a:lvl7pPr marL="2971800" indent="-228600" eaLnBrk="0" fontAlgn="base" hangingPunct="0">
              <a:spcBef>
                <a:spcPct val="30000"/>
              </a:spcBef>
              <a:spcAft>
                <a:spcPct val="0"/>
              </a:spcAft>
              <a:defRPr sz="1200">
                <a:solidFill>
                  <a:schemeClr val="tx1"/>
                </a:solidFill>
                <a:latin typeface="Euphemia" panose="020B0503040102020104" pitchFamily="34" charset="0"/>
              </a:defRPr>
            </a:lvl7pPr>
            <a:lvl8pPr marL="3429000" indent="-228600" eaLnBrk="0" fontAlgn="base" hangingPunct="0">
              <a:spcBef>
                <a:spcPct val="30000"/>
              </a:spcBef>
              <a:spcAft>
                <a:spcPct val="0"/>
              </a:spcAft>
              <a:defRPr sz="1200">
                <a:solidFill>
                  <a:schemeClr val="tx1"/>
                </a:solidFill>
                <a:latin typeface="Euphemia" panose="020B0503040102020104" pitchFamily="34" charset="0"/>
              </a:defRPr>
            </a:lvl8pPr>
            <a:lvl9pPr marL="3886200" indent="-228600" eaLnBrk="0" fontAlgn="base" hangingPunct="0">
              <a:spcBef>
                <a:spcPct val="30000"/>
              </a:spcBef>
              <a:spcAft>
                <a:spcPct val="0"/>
              </a:spcAft>
              <a:defRPr sz="1200">
                <a:solidFill>
                  <a:schemeClr val="tx1"/>
                </a:solidFill>
                <a:latin typeface="Euphemia" panose="020B0503040102020104" pitchFamily="34" charset="0"/>
              </a:defRPr>
            </a:lvl9pPr>
          </a:lstStyle>
          <a:p>
            <a:pPr algn="r" eaLnBrk="1" hangingPunct="1">
              <a:spcBef>
                <a:spcPct val="0"/>
              </a:spcBef>
            </a:pPr>
            <a:fld id="{5AF77F9A-C5BF-4667-A1ED-5C4085BB0638}" type="slidenum">
              <a:rPr lang="en-GB" altLang="en-US">
                <a:latin typeface="Times New Roman" panose="02020603050405020304" pitchFamily="18" charset="0"/>
                <a:cs typeface="Arial" panose="020B0604020202020204" pitchFamily="34" charset="0"/>
              </a:rPr>
              <a:pPr algn="r" eaLnBrk="1" hangingPunct="1">
                <a:spcBef>
                  <a:spcPct val="0"/>
                </a:spcBef>
              </a:pPr>
              <a:t>27</a:t>
            </a:fld>
            <a:endParaRPr lang="en-GB" altLang="en-US" dirty="0">
              <a:latin typeface="Times New Roman" panose="02020603050405020304" pitchFamily="18" charset="0"/>
              <a:cs typeface="Arial" panose="020B0604020202020204" pitchFamily="34" charset="0"/>
            </a:endParaRPr>
          </a:p>
        </p:txBody>
      </p:sp>
      <p:sp>
        <p:nvSpPr>
          <p:cNvPr id="5632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Understanding the enabling factors at both the organisational and the individual level provides direction towards where the focus on workforce development should be e.g. role clarity, transformational leadership ,facilitation in the workplace</a:t>
            </a:r>
          </a:p>
          <a:p>
            <a:pPr eaLnBrk="1" hangingPunct="1">
              <a:spcBef>
                <a:spcPct val="0"/>
              </a:spcBef>
            </a:pPr>
            <a:r>
              <a:rPr lang="en-US" altLang="en-US" dirty="0" smtClean="0"/>
              <a:t>We know from the concept analysis mentioned earlier that  effective cultures can be enabled by individual and organizational factors. This means that if local workplaces are to be person centred then it is essential to have an organizational culture and systems  that also enable this. </a:t>
            </a:r>
          </a:p>
          <a:p>
            <a:pPr eaLnBrk="1" hangingPunct="1">
              <a:spcBef>
                <a:spcPct val="0"/>
              </a:spcBef>
            </a:pPr>
            <a:endParaRPr lang="en-US" altLang="en-US" dirty="0" smtClean="0"/>
          </a:p>
          <a:p>
            <a:pPr eaLnBrk="1" hangingPunct="1">
              <a:spcBef>
                <a:spcPct val="0"/>
              </a:spcBef>
            </a:pPr>
            <a:r>
              <a:rPr lang="en-US" altLang="en-US" dirty="0" smtClean="0"/>
              <a:t>These enabling factors together with the use of values clarification around person centredness, what it means and other values around how we work together provides a range of different starting points  to develop effective cultures or evaluate the workplace culture present</a:t>
            </a:r>
          </a:p>
        </p:txBody>
      </p:sp>
    </p:spTree>
    <p:extLst>
      <p:ext uri="{BB962C8B-B14F-4D97-AF65-F5344CB8AC3E}">
        <p14:creationId xmlns:p14="http://schemas.microsoft.com/office/powerpoint/2010/main" val="838039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xfrm>
            <a:off x="92075" y="746125"/>
            <a:ext cx="6626225"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Tree>
    <p:extLst>
      <p:ext uri="{BB962C8B-B14F-4D97-AF65-F5344CB8AC3E}">
        <p14:creationId xmlns:p14="http://schemas.microsoft.com/office/powerpoint/2010/main" val="269253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0AFB845-581D-488A-A186-F9E00517CD6D}" type="datetimeFigureOut">
              <a:rPr lang="en-GB" smtClean="0"/>
              <a:t>21/08/2018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8EB2BA4-B9FD-4AE7-9D73-DACFA5BEA7DD}" type="slidenum">
              <a:rPr lang="en-GB" smtClean="0"/>
              <a:t>‹#›</a:t>
            </a:fld>
            <a:endParaRPr lang="en-GB" dirty="0"/>
          </a:p>
        </p:txBody>
      </p:sp>
    </p:spTree>
    <p:extLst>
      <p:ext uri="{BB962C8B-B14F-4D97-AF65-F5344CB8AC3E}">
        <p14:creationId xmlns:p14="http://schemas.microsoft.com/office/powerpoint/2010/main" val="3456484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0AFB845-581D-488A-A186-F9E00517CD6D}" type="datetimeFigureOut">
              <a:rPr lang="en-GB" smtClean="0"/>
              <a:t>21/08/2018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8EB2BA4-B9FD-4AE7-9D73-DACFA5BEA7DD}" type="slidenum">
              <a:rPr lang="en-GB" smtClean="0"/>
              <a:t>‹#›</a:t>
            </a:fld>
            <a:endParaRPr lang="en-GB" dirty="0"/>
          </a:p>
        </p:txBody>
      </p:sp>
    </p:spTree>
    <p:extLst>
      <p:ext uri="{BB962C8B-B14F-4D97-AF65-F5344CB8AC3E}">
        <p14:creationId xmlns:p14="http://schemas.microsoft.com/office/powerpoint/2010/main" val="3784175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0AFB845-581D-488A-A186-F9E00517CD6D}" type="datetimeFigureOut">
              <a:rPr lang="en-GB" smtClean="0"/>
              <a:t>21/08/2018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8EB2BA4-B9FD-4AE7-9D73-DACFA5BEA7DD}" type="slidenum">
              <a:rPr lang="en-GB" smtClean="0"/>
              <a:t>‹#›</a:t>
            </a:fld>
            <a:endParaRPr lang="en-GB" dirty="0"/>
          </a:p>
        </p:txBody>
      </p:sp>
    </p:spTree>
    <p:extLst>
      <p:ext uri="{BB962C8B-B14F-4D97-AF65-F5344CB8AC3E}">
        <p14:creationId xmlns:p14="http://schemas.microsoft.com/office/powerpoint/2010/main" val="3881015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8058" y="0"/>
            <a:ext cx="12133943" cy="6879771"/>
          </a:xfrm>
          <a:prstGeom prst="rect">
            <a:avLst/>
          </a:prstGeom>
        </p:spPr>
      </p:pic>
      <p:sp>
        <p:nvSpPr>
          <p:cNvPr id="2" name="Title 1"/>
          <p:cNvSpPr>
            <a:spLocks noGrp="1"/>
          </p:cNvSpPr>
          <p:nvPr>
            <p:ph type="ctrTitle" hasCustomPrompt="1"/>
          </p:nvPr>
        </p:nvSpPr>
        <p:spPr>
          <a:xfrm>
            <a:off x="3454400" y="2286001"/>
            <a:ext cx="8240299"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283200" y="4038600"/>
            <a:ext cx="6363371"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4962157" cy="6858000"/>
          </a:xfrm>
          <a:prstGeom prst="rect">
            <a:avLst/>
          </a:prstGeom>
        </p:spPr>
      </p:pic>
      <p:sp>
        <p:nvSpPr>
          <p:cNvPr id="10" name="Picture Placeholder 9"/>
          <p:cNvSpPr>
            <a:spLocks noGrp="1"/>
          </p:cNvSpPr>
          <p:nvPr>
            <p:ph type="pic" sz="quarter" idx="13" hasCustomPrompt="1"/>
          </p:nvPr>
        </p:nvSpPr>
        <p:spPr>
          <a:xfrm>
            <a:off x="9144000" y="5105400"/>
            <a:ext cx="2438400" cy="990600"/>
          </a:xfrm>
        </p:spPr>
        <p:txBody>
          <a:bodyPr>
            <a:normAutofit/>
          </a:bodyPr>
          <a:lstStyle>
            <a:lvl1pPr marL="0" indent="0" algn="ctr">
              <a:buNone/>
              <a:defRPr sz="2000" baseline="0"/>
            </a:lvl1pPr>
          </a:lstStyle>
          <a:p>
            <a:r>
              <a:rPr lang="en-US" dirty="0" smtClean="0"/>
              <a:t>Company Logo</a:t>
            </a:r>
            <a:endParaRPr lang="en-US" dirty="0"/>
          </a:p>
        </p:txBody>
      </p:sp>
    </p:spTree>
    <p:extLst>
      <p:ext uri="{BB962C8B-B14F-4D97-AF65-F5344CB8AC3E}">
        <p14:creationId xmlns:p14="http://schemas.microsoft.com/office/powerpoint/2010/main" val="2432596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8058" y="0"/>
            <a:ext cx="12133943"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4684632" y="-4705653"/>
            <a:ext cx="2819400" cy="12230708"/>
          </a:xfrm>
          <a:prstGeom prst="rect">
            <a:avLst/>
          </a:prstGeom>
        </p:spPr>
      </p:pic>
      <p:sp>
        <p:nvSpPr>
          <p:cNvPr id="2" name="Title 1"/>
          <p:cNvSpPr>
            <a:spLocks noGrp="1"/>
          </p:cNvSpPr>
          <p:nvPr>
            <p:ph type="title" hasCustomPrompt="1"/>
          </p:nvPr>
        </p:nvSpPr>
        <p:spPr>
          <a:xfrm>
            <a:off x="6096000" y="3048000"/>
            <a:ext cx="57912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solidFill>
                  <a:prstClr val="black">
                    <a:tint val="75000"/>
                  </a:prstClr>
                </a:solidFill>
              </a:rPr>
              <a:pPr/>
              <a:t>8/21/2018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sp>
        <p:nvSpPr>
          <p:cNvPr id="10" name="Picture Placeholder 9"/>
          <p:cNvSpPr>
            <a:spLocks noGrp="1"/>
          </p:cNvSpPr>
          <p:nvPr>
            <p:ph type="pic" sz="quarter" idx="13" hasCustomPrompt="1"/>
          </p:nvPr>
        </p:nvSpPr>
        <p:spPr>
          <a:xfrm>
            <a:off x="9042400" y="5334000"/>
            <a:ext cx="2844800" cy="990600"/>
          </a:xfrm>
        </p:spPr>
        <p:txBody>
          <a:bodyPr>
            <a:normAutofit/>
          </a:bodyPr>
          <a:lstStyle>
            <a:lvl1pPr marL="0" indent="0" algn="ctr">
              <a:buNone/>
              <a:defRPr sz="1800"/>
            </a:lvl1pPr>
          </a:lstStyle>
          <a:p>
            <a:r>
              <a:rPr lang="en-US" dirty="0" smtClean="0"/>
              <a:t>Company Logo</a:t>
            </a:r>
            <a:endParaRPr lang="en-US" dirty="0"/>
          </a:p>
        </p:txBody>
      </p:sp>
    </p:spTree>
    <p:extLst>
      <p:ext uri="{BB962C8B-B14F-4D97-AF65-F5344CB8AC3E}">
        <p14:creationId xmlns:p14="http://schemas.microsoft.com/office/powerpoint/2010/main" val="3701956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16000" y="269632"/>
            <a:ext cx="107696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596413"/>
            <a:ext cx="107696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solidFill>
                  <a:prstClr val="black">
                    <a:tint val="75000"/>
                  </a:prstClr>
                </a:solidFill>
              </a:rPr>
              <a:pPr/>
              <a:t>8/21/2018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8940800" y="6356351"/>
            <a:ext cx="2844800" cy="365125"/>
          </a:xfrm>
        </p:spPr>
        <p:txBody>
          <a:body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85993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8058" y="0"/>
            <a:ext cx="12133943" cy="6879771"/>
          </a:xfrm>
          <a:prstGeom prst="rect">
            <a:avLst/>
          </a:prstGeom>
        </p:spPr>
      </p:pic>
      <p:sp>
        <p:nvSpPr>
          <p:cNvPr id="2" name="Title 1"/>
          <p:cNvSpPr>
            <a:spLocks noGrp="1"/>
          </p:cNvSpPr>
          <p:nvPr>
            <p:ph type="ctrTitle" hasCustomPrompt="1"/>
          </p:nvPr>
        </p:nvSpPr>
        <p:spPr>
          <a:xfrm>
            <a:off x="3454400" y="2286001"/>
            <a:ext cx="8240299"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283200" y="4038600"/>
            <a:ext cx="6363371"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4962157" cy="6858000"/>
          </a:xfrm>
          <a:prstGeom prst="rect">
            <a:avLst/>
          </a:prstGeom>
        </p:spPr>
      </p:pic>
      <p:sp>
        <p:nvSpPr>
          <p:cNvPr id="10" name="Picture Placeholder 9"/>
          <p:cNvSpPr>
            <a:spLocks noGrp="1"/>
          </p:cNvSpPr>
          <p:nvPr>
            <p:ph type="pic" sz="quarter" idx="13" hasCustomPrompt="1"/>
          </p:nvPr>
        </p:nvSpPr>
        <p:spPr>
          <a:xfrm>
            <a:off x="9144000" y="5105400"/>
            <a:ext cx="2438400" cy="990600"/>
          </a:xfrm>
        </p:spPr>
        <p:txBody>
          <a:bodyPr>
            <a:normAutofit/>
          </a:bodyPr>
          <a:lstStyle>
            <a:lvl1pPr marL="0" indent="0" algn="ctr">
              <a:buNone/>
              <a:defRPr sz="2000" baseline="0"/>
            </a:lvl1pPr>
          </a:lstStyle>
          <a:p>
            <a:r>
              <a:rPr lang="en-US" dirty="0" smtClean="0"/>
              <a:t>Company Logo</a:t>
            </a:r>
            <a:endParaRPr lang="en-US" dirty="0"/>
          </a:p>
        </p:txBody>
      </p:sp>
    </p:spTree>
    <p:extLst>
      <p:ext uri="{BB962C8B-B14F-4D97-AF65-F5344CB8AC3E}">
        <p14:creationId xmlns:p14="http://schemas.microsoft.com/office/powerpoint/2010/main" val="3101883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8058" y="0"/>
            <a:ext cx="12133943"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4684632" y="-4705653"/>
            <a:ext cx="2819400" cy="12230708"/>
          </a:xfrm>
          <a:prstGeom prst="rect">
            <a:avLst/>
          </a:prstGeom>
        </p:spPr>
      </p:pic>
      <p:sp>
        <p:nvSpPr>
          <p:cNvPr id="2" name="Title 1"/>
          <p:cNvSpPr>
            <a:spLocks noGrp="1"/>
          </p:cNvSpPr>
          <p:nvPr>
            <p:ph type="title" hasCustomPrompt="1"/>
          </p:nvPr>
        </p:nvSpPr>
        <p:spPr>
          <a:xfrm>
            <a:off x="6096000" y="3048000"/>
            <a:ext cx="57912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solidFill>
                  <a:prstClr val="black">
                    <a:tint val="75000"/>
                  </a:prstClr>
                </a:solidFill>
              </a:rPr>
              <a:pPr/>
              <a:t>8/21/2018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sp>
        <p:nvSpPr>
          <p:cNvPr id="10" name="Picture Placeholder 9"/>
          <p:cNvSpPr>
            <a:spLocks noGrp="1"/>
          </p:cNvSpPr>
          <p:nvPr>
            <p:ph type="pic" sz="quarter" idx="13" hasCustomPrompt="1"/>
          </p:nvPr>
        </p:nvSpPr>
        <p:spPr>
          <a:xfrm>
            <a:off x="9042400" y="5334000"/>
            <a:ext cx="2844800" cy="990600"/>
          </a:xfrm>
        </p:spPr>
        <p:txBody>
          <a:bodyPr>
            <a:normAutofit/>
          </a:bodyPr>
          <a:lstStyle>
            <a:lvl1pPr marL="0" indent="0" algn="ctr">
              <a:buNone/>
              <a:defRPr sz="1800"/>
            </a:lvl1pPr>
          </a:lstStyle>
          <a:p>
            <a:r>
              <a:rPr lang="en-US" dirty="0" smtClean="0"/>
              <a:t>Company Logo</a:t>
            </a:r>
            <a:endParaRPr lang="en-US" dirty="0"/>
          </a:p>
        </p:txBody>
      </p:sp>
    </p:spTree>
    <p:extLst>
      <p:ext uri="{BB962C8B-B14F-4D97-AF65-F5344CB8AC3E}">
        <p14:creationId xmlns:p14="http://schemas.microsoft.com/office/powerpoint/2010/main" val="3185973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16000" y="269632"/>
            <a:ext cx="107696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596413"/>
            <a:ext cx="107696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solidFill>
                  <a:prstClr val="black">
                    <a:tint val="75000"/>
                  </a:prstClr>
                </a:solidFill>
              </a:rPr>
              <a:pPr/>
              <a:t>8/21/2018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8940800" y="6356351"/>
            <a:ext cx="2844800" cy="365125"/>
          </a:xfrm>
        </p:spPr>
        <p:txBody>
          <a:body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37990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8B9EBBA-996F-894A-B54A-D6246ED52CEA}" type="datetimeFigureOut">
              <a:rPr lang="en-US" smtClean="0"/>
              <a:pPr/>
              <a:t>8/21/2018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87331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B3A1323-8D79-1946-B0D7-40001CF92E9D}" type="datetimeFigureOut">
              <a:rPr lang="en-US" smtClean="0"/>
              <a:pPr/>
              <a:t>8/21/2018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074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0AFB845-581D-488A-A186-F9E00517CD6D}" type="datetimeFigureOut">
              <a:rPr lang="en-GB" smtClean="0"/>
              <a:t>21/08/2018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8EB2BA4-B9FD-4AE7-9D73-DACFA5BEA7DD}" type="slidenum">
              <a:rPr lang="en-GB" smtClean="0"/>
              <a:t>‹#›</a:t>
            </a:fld>
            <a:endParaRPr lang="en-GB" dirty="0"/>
          </a:p>
        </p:txBody>
      </p:sp>
    </p:spTree>
    <p:extLst>
      <p:ext uri="{BB962C8B-B14F-4D97-AF65-F5344CB8AC3E}">
        <p14:creationId xmlns:p14="http://schemas.microsoft.com/office/powerpoint/2010/main" val="994919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8/21/2018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255417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7302355-E14B-8545-A8F8-0FE83CC9D524}" type="datetimeFigureOut">
              <a:rPr lang="en-US" smtClean="0"/>
              <a:pPr/>
              <a:t>8/21/2018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64724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2640F58-564D-2B4F-AE67-E407BA4FCF45}" type="datetimeFigureOut">
              <a:rPr lang="en-US" smtClean="0"/>
              <a:pPr/>
              <a:t>8/21/2018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717366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13A34C8-038E-2045-AF43-DF7DBB8E0E9E}" type="datetimeFigureOut">
              <a:rPr lang="en-US" smtClean="0"/>
              <a:pPr/>
              <a:t>8/21/2018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473876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8/21/2018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038662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8/21/2018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077691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8/21/2018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56064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C52C72-DE31-F449-A4ED-4C594FD91407}" type="datetimeFigureOut">
              <a:rPr lang="en-US" smtClean="0"/>
              <a:pPr/>
              <a:t>8/21/2018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276721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62726E-379B-B349-9EED-81ED093FA806}" type="datetimeFigureOut">
              <a:rPr lang="en-US" smtClean="0"/>
              <a:pPr/>
              <a:t>8/21/2018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38794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0AFB845-581D-488A-A186-F9E00517CD6D}" type="datetimeFigureOut">
              <a:rPr lang="en-GB" smtClean="0"/>
              <a:t>21/08/2018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8EB2BA4-B9FD-4AE7-9D73-DACFA5BEA7DD}" type="slidenum">
              <a:rPr lang="en-GB" smtClean="0"/>
              <a:t>‹#›</a:t>
            </a:fld>
            <a:endParaRPr lang="en-GB" dirty="0"/>
          </a:p>
        </p:txBody>
      </p:sp>
    </p:spTree>
    <p:extLst>
      <p:ext uri="{BB962C8B-B14F-4D97-AF65-F5344CB8AC3E}">
        <p14:creationId xmlns:p14="http://schemas.microsoft.com/office/powerpoint/2010/main" val="3257352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0AFB845-581D-488A-A186-F9E00517CD6D}" type="datetimeFigureOut">
              <a:rPr lang="en-GB" smtClean="0"/>
              <a:t>21/08/2018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8EB2BA4-B9FD-4AE7-9D73-DACFA5BEA7DD}" type="slidenum">
              <a:rPr lang="en-GB" smtClean="0"/>
              <a:t>‹#›</a:t>
            </a:fld>
            <a:endParaRPr lang="en-GB" dirty="0"/>
          </a:p>
        </p:txBody>
      </p:sp>
    </p:spTree>
    <p:extLst>
      <p:ext uri="{BB962C8B-B14F-4D97-AF65-F5344CB8AC3E}">
        <p14:creationId xmlns:p14="http://schemas.microsoft.com/office/powerpoint/2010/main" val="2199268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0AFB845-581D-488A-A186-F9E00517CD6D}" type="datetimeFigureOut">
              <a:rPr lang="en-GB" smtClean="0"/>
              <a:t>21/08/2018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68EB2BA4-B9FD-4AE7-9D73-DACFA5BEA7DD}" type="slidenum">
              <a:rPr lang="en-GB" smtClean="0"/>
              <a:t>‹#›</a:t>
            </a:fld>
            <a:endParaRPr lang="en-GB" dirty="0"/>
          </a:p>
        </p:txBody>
      </p:sp>
    </p:spTree>
    <p:extLst>
      <p:ext uri="{BB962C8B-B14F-4D97-AF65-F5344CB8AC3E}">
        <p14:creationId xmlns:p14="http://schemas.microsoft.com/office/powerpoint/2010/main" val="771977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0AFB845-581D-488A-A186-F9E00517CD6D}" type="datetimeFigureOut">
              <a:rPr lang="en-GB" smtClean="0"/>
              <a:t>21/08/2018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8EB2BA4-B9FD-4AE7-9D73-DACFA5BEA7DD}" type="slidenum">
              <a:rPr lang="en-GB" smtClean="0"/>
              <a:t>‹#›</a:t>
            </a:fld>
            <a:endParaRPr lang="en-GB" dirty="0"/>
          </a:p>
        </p:txBody>
      </p:sp>
    </p:spTree>
    <p:extLst>
      <p:ext uri="{BB962C8B-B14F-4D97-AF65-F5344CB8AC3E}">
        <p14:creationId xmlns:p14="http://schemas.microsoft.com/office/powerpoint/2010/main" val="3928087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AFB845-581D-488A-A186-F9E00517CD6D}" type="datetimeFigureOut">
              <a:rPr lang="en-GB" smtClean="0"/>
              <a:t>21/08/2018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8EB2BA4-B9FD-4AE7-9D73-DACFA5BEA7DD}" type="slidenum">
              <a:rPr lang="en-GB" smtClean="0"/>
              <a:t>‹#›</a:t>
            </a:fld>
            <a:endParaRPr lang="en-GB" dirty="0"/>
          </a:p>
        </p:txBody>
      </p:sp>
    </p:spTree>
    <p:extLst>
      <p:ext uri="{BB962C8B-B14F-4D97-AF65-F5344CB8AC3E}">
        <p14:creationId xmlns:p14="http://schemas.microsoft.com/office/powerpoint/2010/main" val="1104814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0AFB845-581D-488A-A186-F9E00517CD6D}" type="datetimeFigureOut">
              <a:rPr lang="en-GB" smtClean="0"/>
              <a:t>21/08/2018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8EB2BA4-B9FD-4AE7-9D73-DACFA5BEA7DD}" type="slidenum">
              <a:rPr lang="en-GB" smtClean="0"/>
              <a:t>‹#›</a:t>
            </a:fld>
            <a:endParaRPr lang="en-GB" dirty="0"/>
          </a:p>
        </p:txBody>
      </p:sp>
    </p:spTree>
    <p:extLst>
      <p:ext uri="{BB962C8B-B14F-4D97-AF65-F5344CB8AC3E}">
        <p14:creationId xmlns:p14="http://schemas.microsoft.com/office/powerpoint/2010/main" val="3196605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0AFB845-581D-488A-A186-F9E00517CD6D}" type="datetimeFigureOut">
              <a:rPr lang="en-GB" smtClean="0"/>
              <a:t>21/08/2018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8EB2BA4-B9FD-4AE7-9D73-DACFA5BEA7DD}" type="slidenum">
              <a:rPr lang="en-GB" smtClean="0"/>
              <a:t>‹#›</a:t>
            </a:fld>
            <a:endParaRPr lang="en-GB" dirty="0"/>
          </a:p>
        </p:txBody>
      </p:sp>
    </p:spTree>
    <p:extLst>
      <p:ext uri="{BB962C8B-B14F-4D97-AF65-F5344CB8AC3E}">
        <p14:creationId xmlns:p14="http://schemas.microsoft.com/office/powerpoint/2010/main" val="164098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AFB845-581D-488A-A186-F9E00517CD6D}" type="datetimeFigureOut">
              <a:rPr lang="en-GB" smtClean="0"/>
              <a:t>21/08/2018</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EB2BA4-B9FD-4AE7-9D73-DACFA5BEA7DD}" type="slidenum">
              <a:rPr lang="en-GB" smtClean="0"/>
              <a:t>‹#›</a:t>
            </a:fld>
            <a:endParaRPr lang="en-GB" dirty="0"/>
          </a:p>
        </p:txBody>
      </p:sp>
    </p:spTree>
    <p:extLst>
      <p:ext uri="{BB962C8B-B14F-4D97-AF65-F5344CB8AC3E}">
        <p14:creationId xmlns:p14="http://schemas.microsoft.com/office/powerpoint/2010/main" val="254298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B482E8-6E0E-1B4F-B1FD-C69DB9E858D9}" type="datetimeFigureOut">
              <a:rPr lang="en-US" smtClean="0"/>
              <a:pPr/>
              <a:t>8/21/2018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6126890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tmp"/><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tmp"/><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5.png"/><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4.xml"/><Relationship Id="rId7" Type="http://schemas.openxmlformats.org/officeDocument/2006/relationships/hyperlink" Target="mailto:carolyn.jackson@canterbury.ac.uk" TargetMode="External"/><Relationship Id="rId2" Type="http://schemas.openxmlformats.org/officeDocument/2006/relationships/slideLayout" Target="../slideLayouts/slideLayout19.xml"/><Relationship Id="rId1" Type="http://schemas.openxmlformats.org/officeDocument/2006/relationships/tags" Target="../tags/tag2.xml"/><Relationship Id="rId6" Type="http://schemas.openxmlformats.org/officeDocument/2006/relationships/hyperlink" Target="mailto:kim.manley1@canterbury.ac.uk" TargetMode="External"/><Relationship Id="rId5" Type="http://schemas.openxmlformats.org/officeDocument/2006/relationships/hyperlink" Target="mailto:Kim.manley@nhs.net" TargetMode="External"/><Relationship Id="rId4" Type="http://schemas.openxmlformats.org/officeDocument/2006/relationships/hyperlink" Target="http://www.canterbury.ac.uk/englandcentreforpracticedevelopment" TargetMode="External"/><Relationship Id="rId9"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xfrm>
            <a:off x="1506909" y="1528744"/>
            <a:ext cx="9144000" cy="2387600"/>
          </a:xfrm>
        </p:spPr>
        <p:style>
          <a:lnRef idx="1">
            <a:schemeClr val="accent2"/>
          </a:lnRef>
          <a:fillRef idx="2">
            <a:schemeClr val="accent2"/>
          </a:fillRef>
          <a:effectRef idx="1">
            <a:schemeClr val="accent2"/>
          </a:effectRef>
          <a:fontRef idx="minor">
            <a:schemeClr val="dk1"/>
          </a:fontRef>
        </p:style>
        <p:txBody>
          <a:bodyPr>
            <a:normAutofit fontScale="90000"/>
          </a:bodyPr>
          <a:lstStyle/>
          <a:p>
            <a:pPr lvl="0"/>
            <a:r>
              <a:rPr lang="en-GB" sz="4000" b="1" dirty="0">
                <a:solidFill>
                  <a:srgbClr val="002060"/>
                </a:solidFill>
              </a:rPr>
              <a:t/>
            </a:r>
            <a:br>
              <a:rPr lang="en-GB" sz="4000" b="1" dirty="0">
                <a:solidFill>
                  <a:srgbClr val="002060"/>
                </a:solidFill>
              </a:rPr>
            </a:br>
            <a:r>
              <a:rPr lang="en-GB" sz="4000" b="1" dirty="0" smtClean="0">
                <a:solidFill>
                  <a:srgbClr val="002060"/>
                </a:solidFill>
              </a:rPr>
              <a:t>Quality clinical leadership for improving patient safety with patients, carers and staff centre stage</a:t>
            </a:r>
            <a:br>
              <a:rPr lang="en-GB" sz="4000" b="1" dirty="0" smtClean="0">
                <a:solidFill>
                  <a:srgbClr val="002060"/>
                </a:solidFill>
              </a:rPr>
            </a:br>
            <a:endParaRPr lang="en-GB" sz="4000" dirty="0">
              <a:solidFill>
                <a:srgbClr val="0070C0"/>
              </a:solidFill>
            </a:endParaRPr>
          </a:p>
        </p:txBody>
      </p:sp>
      <p:sp>
        <p:nvSpPr>
          <p:cNvPr id="3" name="Subtitle 2"/>
          <p:cNvSpPr txBox="1">
            <a:spLocks noGrp="1"/>
          </p:cNvSpPr>
          <p:nvPr>
            <p:ph type="subTitle" idx="1"/>
          </p:nvPr>
        </p:nvSpPr>
        <p:spPr>
          <a:xfrm>
            <a:off x="1524000" y="3965249"/>
            <a:ext cx="9144000" cy="1709157"/>
          </a:xfrm>
        </p:spPr>
        <p:txBody>
          <a:bodyPr>
            <a:normAutofit fontScale="77500" lnSpcReduction="20000"/>
          </a:bodyPr>
          <a:lstStyle/>
          <a:p>
            <a:pPr>
              <a:lnSpc>
                <a:spcPct val="60000"/>
              </a:lnSpc>
              <a:spcBef>
                <a:spcPts val="700"/>
              </a:spcBef>
            </a:pPr>
            <a:endParaRPr lang="en-GB" sz="1700" b="1" dirty="0" smtClean="0">
              <a:solidFill>
                <a:srgbClr val="002060"/>
              </a:solidFill>
            </a:endParaRPr>
          </a:p>
          <a:p>
            <a:pPr>
              <a:lnSpc>
                <a:spcPct val="60000"/>
              </a:lnSpc>
              <a:spcBef>
                <a:spcPts val="700"/>
              </a:spcBef>
            </a:pPr>
            <a:r>
              <a:rPr lang="en-GB" sz="3100" b="1" dirty="0" smtClean="0">
                <a:solidFill>
                  <a:srgbClr val="002060"/>
                </a:solidFill>
              </a:rPr>
              <a:t>Project </a:t>
            </a:r>
            <a:r>
              <a:rPr lang="en-GB" sz="3100" b="1" dirty="0">
                <a:solidFill>
                  <a:srgbClr val="002060"/>
                </a:solidFill>
              </a:rPr>
              <a:t>Team</a:t>
            </a:r>
          </a:p>
          <a:p>
            <a:pPr>
              <a:lnSpc>
                <a:spcPct val="150000"/>
              </a:lnSpc>
              <a:spcBef>
                <a:spcPts val="700"/>
              </a:spcBef>
            </a:pPr>
            <a:r>
              <a:rPr lang="en-GB" sz="3400" b="1" dirty="0">
                <a:solidFill>
                  <a:srgbClr val="002060"/>
                </a:solidFill>
              </a:rPr>
              <a:t>Professor Kim Manley; Carrie Jackson, Anne Martin</a:t>
            </a:r>
          </a:p>
          <a:p>
            <a:pPr>
              <a:lnSpc>
                <a:spcPct val="150000"/>
              </a:lnSpc>
              <a:spcBef>
                <a:spcPts val="700"/>
              </a:spcBef>
            </a:pPr>
            <a:r>
              <a:rPr lang="en-GB" sz="3400" b="1" dirty="0" smtClean="0">
                <a:solidFill>
                  <a:srgbClr val="002060"/>
                </a:solidFill>
              </a:rPr>
              <a:t>Christine </a:t>
            </a:r>
            <a:r>
              <a:rPr lang="en-GB" sz="3400" b="1" dirty="0">
                <a:solidFill>
                  <a:srgbClr val="002060"/>
                </a:solidFill>
              </a:rPr>
              <a:t>McKenzie, Dr Toni Wright, </a:t>
            </a:r>
          </a:p>
        </p:txBody>
      </p:sp>
      <p:pic>
        <p:nvPicPr>
          <p:cNvPr id="5" name="Picture 4"/>
          <p:cNvPicPr>
            <a:picLocks noChangeAspect="1"/>
          </p:cNvPicPr>
          <p:nvPr/>
        </p:nvPicPr>
        <p:blipFill>
          <a:blip r:embed="rId2"/>
          <a:stretch>
            <a:fillRect/>
          </a:stretch>
        </p:blipFill>
        <p:spPr>
          <a:xfrm>
            <a:off x="9408803" y="230183"/>
            <a:ext cx="2304488" cy="1298561"/>
          </a:xfrm>
          <a:prstGeom prst="rect">
            <a:avLst/>
          </a:prstGeom>
        </p:spPr>
      </p:pic>
      <p:pic>
        <p:nvPicPr>
          <p:cNvPr id="6" name="Picture 5"/>
          <p:cNvPicPr>
            <a:picLocks noChangeAspect="1"/>
          </p:cNvPicPr>
          <p:nvPr/>
        </p:nvPicPr>
        <p:blipFill>
          <a:blip r:embed="rId3"/>
          <a:stretch>
            <a:fillRect/>
          </a:stretch>
        </p:blipFill>
        <p:spPr>
          <a:xfrm>
            <a:off x="0" y="4943690"/>
            <a:ext cx="3407959" cy="191431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5104"/>
            <a:ext cx="3033757" cy="1663848"/>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39614" y="4992145"/>
            <a:ext cx="2209587" cy="1550333"/>
          </a:xfrm>
          <a:prstGeom prst="rect">
            <a:avLst/>
          </a:prstGeom>
        </p:spPr>
      </p:pic>
    </p:spTree>
    <p:extLst>
      <p:ext uri="{BB962C8B-B14F-4D97-AF65-F5344CB8AC3E}">
        <p14:creationId xmlns:p14="http://schemas.microsoft.com/office/powerpoint/2010/main" val="622141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QIRE Final Report with ISBN 201217.pdf - Adobe Reader"/>
          <p:cNvPicPr>
            <a:picLocks noChangeAspect="1"/>
          </p:cNvPicPr>
          <p:nvPr/>
        </p:nvPicPr>
        <p:blipFill rotWithShape="1">
          <a:blip r:embed="rId2">
            <a:extLst>
              <a:ext uri="{28A0092B-C50C-407E-A947-70E740481C1C}">
                <a14:useLocalDpi xmlns:a14="http://schemas.microsoft.com/office/drawing/2010/main" val="0"/>
              </a:ext>
            </a:extLst>
          </a:blip>
          <a:srcRect l="2804" t="8349" r="1401" b="1807"/>
          <a:stretch/>
        </p:blipFill>
        <p:spPr>
          <a:xfrm>
            <a:off x="0" y="24065"/>
            <a:ext cx="12192000" cy="6857999"/>
          </a:xfrm>
          <a:prstGeom prst="rect">
            <a:avLst/>
          </a:prstGeom>
        </p:spPr>
      </p:pic>
    </p:spTree>
    <p:extLst>
      <p:ext uri="{BB962C8B-B14F-4D97-AF65-F5344CB8AC3E}">
        <p14:creationId xmlns:p14="http://schemas.microsoft.com/office/powerpoint/2010/main" val="783723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noGrp="1"/>
          </p:cNvSpPr>
          <p:nvPr>
            <p:ph type="title"/>
          </p:nvPr>
        </p:nvSpPr>
        <p:spPr>
          <a:xfrm>
            <a:off x="235527" y="593756"/>
            <a:ext cx="11956473" cy="1138336"/>
          </a:xfrm>
        </p:spPr>
        <p:txBody>
          <a:bodyPr>
            <a:noAutofit/>
          </a:bodyPr>
          <a:lstStyle/>
          <a:p>
            <a:pPr lvl="0">
              <a:lnSpc>
                <a:spcPct val="100000"/>
              </a:lnSpc>
            </a:pPr>
            <a:r>
              <a:rPr lang="en-GB" sz="3200" b="1" dirty="0">
                <a:solidFill>
                  <a:srgbClr val="0070C0"/>
                </a:solidFill>
              </a:rPr>
              <a:t/>
            </a:r>
            <a:br>
              <a:rPr lang="en-GB" sz="3200" b="1" dirty="0">
                <a:solidFill>
                  <a:srgbClr val="0070C0"/>
                </a:solidFill>
              </a:rPr>
            </a:br>
            <a:r>
              <a:rPr lang="en-GB" sz="3200" b="1" dirty="0">
                <a:solidFill>
                  <a:srgbClr val="002060"/>
                </a:solidFill>
              </a:rPr>
              <a:t>Specific </a:t>
            </a:r>
            <a:r>
              <a:rPr lang="en-GB" sz="3200" b="1" dirty="0">
                <a:solidFill>
                  <a:srgbClr val="C00000"/>
                </a:solidFill>
              </a:rPr>
              <a:t>INDIVIDUAL </a:t>
            </a:r>
            <a:r>
              <a:rPr lang="en-GB" sz="3200" b="1" dirty="0">
                <a:solidFill>
                  <a:srgbClr val="002060"/>
                </a:solidFill>
              </a:rPr>
              <a:t>values, beliefs &amp; characteristics for contributing to safety culture </a:t>
            </a:r>
            <a:r>
              <a:rPr lang="en-GB" sz="3200" b="1" dirty="0" smtClean="0">
                <a:solidFill>
                  <a:srgbClr val="002060"/>
                </a:solidFill>
              </a:rPr>
              <a:t>(</a:t>
            </a:r>
            <a:r>
              <a:rPr lang="en-GB" sz="3200" b="1" dirty="0">
                <a:solidFill>
                  <a:srgbClr val="002060"/>
                </a:solidFill>
              </a:rPr>
              <a:t>Literature analysis)</a:t>
            </a:r>
            <a:r>
              <a:rPr lang="en-GB" sz="3200" dirty="0"/>
              <a:t/>
            </a:r>
            <a:br>
              <a:rPr lang="en-GB" sz="3200" dirty="0"/>
            </a:br>
            <a:endParaRPr lang="en-GB" sz="3200" dirty="0"/>
          </a:p>
        </p:txBody>
      </p:sp>
      <p:sp>
        <p:nvSpPr>
          <p:cNvPr id="3" name="Content Placeholder 4"/>
          <p:cNvSpPr txBox="1">
            <a:spLocks noGrp="1"/>
          </p:cNvSpPr>
          <p:nvPr>
            <p:ph idx="1"/>
          </p:nvPr>
        </p:nvSpPr>
        <p:spPr>
          <a:xfrm>
            <a:off x="602673" y="1916830"/>
            <a:ext cx="5389368" cy="4176467"/>
          </a:xfrm>
        </p:spPr>
        <p:txBody>
          <a:bodyPr>
            <a:noAutofit/>
          </a:bodyPr>
          <a:lstStyle/>
          <a:p>
            <a:pPr marL="0" indent="0">
              <a:lnSpc>
                <a:spcPct val="70000"/>
              </a:lnSpc>
              <a:spcBef>
                <a:spcPts val="400"/>
              </a:spcBef>
              <a:buNone/>
            </a:pPr>
            <a:r>
              <a:rPr lang="en-GB" sz="2000" b="1" dirty="0">
                <a:solidFill>
                  <a:schemeClr val="accent1">
                    <a:lumMod val="75000"/>
                  </a:schemeClr>
                </a:solidFill>
              </a:rPr>
              <a:t>Personal characteristics: </a:t>
            </a:r>
          </a:p>
          <a:p>
            <a:pPr>
              <a:spcBef>
                <a:spcPts val="400"/>
              </a:spcBef>
              <a:buFont typeface="Wingdings" pitchFamily="2"/>
              <a:buChar char="Ø"/>
            </a:pPr>
            <a:r>
              <a:rPr lang="en-GB" sz="2000" b="1" dirty="0"/>
              <a:t>Person-centred, compassionate and caring </a:t>
            </a:r>
          </a:p>
          <a:p>
            <a:pPr>
              <a:spcBef>
                <a:spcPts val="400"/>
              </a:spcBef>
              <a:buFont typeface="Wingdings" pitchFamily="2"/>
              <a:buChar char="Ø"/>
            </a:pPr>
            <a:r>
              <a:rPr lang="en-GB" sz="2000" b="1" dirty="0"/>
              <a:t>Authentic, open, honest and trusting with integrity</a:t>
            </a:r>
          </a:p>
          <a:p>
            <a:pPr>
              <a:spcBef>
                <a:spcPts val="400"/>
              </a:spcBef>
              <a:buFont typeface="Wingdings" pitchFamily="2"/>
              <a:buChar char="Ø"/>
            </a:pPr>
            <a:r>
              <a:rPr lang="en-GB" sz="2000" b="1" dirty="0"/>
              <a:t>Supportive, valuing and empathetic</a:t>
            </a:r>
          </a:p>
          <a:p>
            <a:pPr>
              <a:spcBef>
                <a:spcPts val="400"/>
              </a:spcBef>
              <a:buFont typeface="Wingdings" pitchFamily="2"/>
              <a:buChar char="Ø"/>
            </a:pPr>
            <a:r>
              <a:rPr lang="en-GB" sz="2000" b="1" dirty="0"/>
              <a:t>Motivated , showing perseverance, resilience </a:t>
            </a:r>
          </a:p>
          <a:p>
            <a:pPr>
              <a:spcBef>
                <a:spcPts val="400"/>
              </a:spcBef>
              <a:buFont typeface="Wingdings" pitchFamily="2"/>
              <a:buChar char="Ø"/>
            </a:pPr>
            <a:r>
              <a:rPr lang="en-GB" sz="2000" b="1" dirty="0"/>
              <a:t>Are active and adaptive to the work system</a:t>
            </a:r>
          </a:p>
          <a:p>
            <a:pPr>
              <a:spcBef>
                <a:spcPts val="400"/>
              </a:spcBef>
              <a:buFont typeface="Wingdings" pitchFamily="2"/>
              <a:buChar char="Ø"/>
            </a:pPr>
            <a:r>
              <a:rPr lang="en-GB" sz="2000" b="1" dirty="0"/>
              <a:t>Creative, passion with drive and self-efficacy</a:t>
            </a:r>
          </a:p>
          <a:p>
            <a:pPr>
              <a:spcBef>
                <a:spcPts val="400"/>
              </a:spcBef>
              <a:buFont typeface="Wingdings" pitchFamily="2"/>
              <a:buChar char="Ø"/>
            </a:pPr>
            <a:r>
              <a:rPr lang="en-GB" sz="2000" b="1" dirty="0"/>
              <a:t>Enthusiastic and optimistic</a:t>
            </a:r>
          </a:p>
          <a:p>
            <a:pPr>
              <a:spcBef>
                <a:spcPts val="400"/>
              </a:spcBef>
              <a:buFont typeface="Wingdings" pitchFamily="2"/>
              <a:buChar char="Ø"/>
            </a:pPr>
            <a:r>
              <a:rPr lang="en-GB" sz="2000" b="1" dirty="0"/>
              <a:t>Vision and systems thinking </a:t>
            </a:r>
          </a:p>
        </p:txBody>
      </p:sp>
      <p:sp>
        <p:nvSpPr>
          <p:cNvPr id="4" name="Content Placeholder 5"/>
          <p:cNvSpPr txBox="1">
            <a:spLocks noGrp="1"/>
          </p:cNvSpPr>
          <p:nvPr>
            <p:ph idx="2"/>
          </p:nvPr>
        </p:nvSpPr>
        <p:spPr>
          <a:xfrm>
            <a:off x="6096001" y="1916830"/>
            <a:ext cx="5659581" cy="4176467"/>
          </a:xfrm>
        </p:spPr>
        <p:txBody>
          <a:bodyPr>
            <a:normAutofit/>
          </a:bodyPr>
          <a:lstStyle/>
          <a:p>
            <a:pPr marL="0" indent="0">
              <a:spcBef>
                <a:spcPts val="400"/>
              </a:spcBef>
              <a:buNone/>
            </a:pPr>
            <a:r>
              <a:rPr lang="en-GB" sz="2000" b="1" dirty="0">
                <a:solidFill>
                  <a:schemeClr val="accent1">
                    <a:lumMod val="75000"/>
                  </a:schemeClr>
                </a:solidFill>
              </a:rPr>
              <a:t>Personal values and beliefs:</a:t>
            </a:r>
            <a:endParaRPr lang="en-GB" sz="2000" dirty="0">
              <a:solidFill>
                <a:schemeClr val="accent1">
                  <a:lumMod val="75000"/>
                </a:schemeClr>
              </a:solidFill>
            </a:endParaRPr>
          </a:p>
          <a:p>
            <a:pPr>
              <a:spcBef>
                <a:spcPts val="400"/>
              </a:spcBef>
              <a:buFont typeface="Wingdings" pitchFamily="2"/>
              <a:buChar char="Ø"/>
            </a:pPr>
            <a:r>
              <a:rPr lang="en-GB" sz="2000" b="1" dirty="0"/>
              <a:t>Respectful and ethical</a:t>
            </a:r>
          </a:p>
          <a:p>
            <a:pPr>
              <a:spcBef>
                <a:spcPts val="400"/>
              </a:spcBef>
              <a:buFont typeface="Wingdings" pitchFamily="2"/>
              <a:buChar char="Ø"/>
            </a:pPr>
            <a:r>
              <a:rPr lang="en-GB" sz="2000" b="1" dirty="0"/>
              <a:t>Accountable, responsible and take pride in one’s work</a:t>
            </a:r>
          </a:p>
          <a:p>
            <a:pPr>
              <a:spcBef>
                <a:spcPts val="400"/>
              </a:spcBef>
              <a:buFont typeface="Wingdings" pitchFamily="2"/>
              <a:buChar char="Ø"/>
            </a:pPr>
            <a:r>
              <a:rPr lang="en-GB" sz="2000" b="1" dirty="0"/>
              <a:t>Self and safety aware, reflective</a:t>
            </a:r>
          </a:p>
          <a:p>
            <a:pPr>
              <a:spcBef>
                <a:spcPts val="400"/>
              </a:spcBef>
              <a:buFont typeface="Wingdings" pitchFamily="2"/>
              <a:buChar char="Ø"/>
            </a:pPr>
            <a:r>
              <a:rPr lang="en-GB" sz="2000" b="1" dirty="0"/>
              <a:t>A commitment to safety, quality, learning and a blame free approach to incident reporting</a:t>
            </a:r>
          </a:p>
          <a:p>
            <a:pPr>
              <a:spcBef>
                <a:spcPts val="400"/>
              </a:spcBef>
              <a:buFont typeface="Wingdings" pitchFamily="2"/>
              <a:buChar char="Ø"/>
            </a:pPr>
            <a:r>
              <a:rPr lang="en-GB" sz="2000" b="1" dirty="0"/>
              <a:t>Positive commitment to adopting &amp; implementing safe, ethical practice</a:t>
            </a:r>
          </a:p>
          <a:p>
            <a:pPr>
              <a:spcBef>
                <a:spcPts val="400"/>
              </a:spcBef>
              <a:buFont typeface="Wingdings" pitchFamily="2"/>
              <a:buChar char="Ø"/>
            </a:pPr>
            <a:r>
              <a:rPr lang="en-GB" sz="2000" b="1" dirty="0"/>
              <a:t>Courage to speak up assertively</a:t>
            </a:r>
          </a:p>
          <a:p>
            <a:pPr marL="0" indent="0">
              <a:buNone/>
            </a:pPr>
            <a:endParaRPr lang="en-GB" sz="2000" dirty="0"/>
          </a:p>
        </p:txBody>
      </p:sp>
      <p:pic>
        <p:nvPicPr>
          <p:cNvPr id="5" name="Picture 4"/>
          <p:cNvPicPr>
            <a:picLocks noChangeAspect="1"/>
          </p:cNvPicPr>
          <p:nvPr/>
        </p:nvPicPr>
        <p:blipFill>
          <a:blip r:embed="rId2"/>
          <a:stretch>
            <a:fillRect/>
          </a:stretch>
        </p:blipFill>
        <p:spPr>
          <a:xfrm>
            <a:off x="1087241" y="5616043"/>
            <a:ext cx="1469263" cy="835224"/>
          </a:xfrm>
          <a:prstGeom prst="rect">
            <a:avLst/>
          </a:prstGeom>
        </p:spPr>
      </p:pic>
    </p:spTree>
    <p:extLst>
      <p:ext uri="{BB962C8B-B14F-4D97-AF65-F5344CB8AC3E}">
        <p14:creationId xmlns:p14="http://schemas.microsoft.com/office/powerpoint/2010/main" val="4120482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699655" y="103909"/>
            <a:ext cx="8229600" cy="764704"/>
          </a:xfrm>
        </p:spPr>
        <p:txBody>
          <a:bodyPr>
            <a:normAutofit/>
          </a:bodyPr>
          <a:lstStyle/>
          <a:p>
            <a:pPr lvl="0"/>
            <a:r>
              <a:rPr lang="en-GB" b="1" dirty="0" smtClean="0">
                <a:solidFill>
                  <a:srgbClr val="002060"/>
                </a:solidFill>
              </a:rPr>
              <a:t>Methods &amp; Analysis </a:t>
            </a:r>
            <a:r>
              <a:rPr lang="en-GB" sz="2400" b="1" dirty="0" smtClean="0">
                <a:solidFill>
                  <a:srgbClr val="002060"/>
                </a:solidFill>
              </a:rPr>
              <a:t>(2)</a:t>
            </a:r>
            <a:endParaRPr lang="en-GB" sz="2400" b="1" dirty="0">
              <a:solidFill>
                <a:srgbClr val="002060"/>
              </a:solidFill>
            </a:endParaRPr>
          </a:p>
        </p:txBody>
      </p:sp>
      <p:sp>
        <p:nvSpPr>
          <p:cNvPr id="3" name="Content Placeholder 6"/>
          <p:cNvSpPr txBox="1">
            <a:spLocks noGrp="1"/>
          </p:cNvSpPr>
          <p:nvPr>
            <p:ph idx="1"/>
          </p:nvPr>
        </p:nvSpPr>
        <p:spPr>
          <a:xfrm>
            <a:off x="6168009" y="1124744"/>
            <a:ext cx="5504446" cy="4968552"/>
          </a:xfrm>
        </p:spPr>
        <p:txBody>
          <a:bodyPr/>
          <a:lstStyle/>
          <a:p>
            <a:pPr marL="0" indent="0">
              <a:lnSpc>
                <a:spcPct val="80000"/>
              </a:lnSpc>
              <a:spcBef>
                <a:spcPts val="500"/>
              </a:spcBef>
              <a:buNone/>
            </a:pPr>
            <a:endParaRPr lang="en-GB" sz="1200" dirty="0"/>
          </a:p>
          <a:p>
            <a:pPr marL="0" indent="0">
              <a:lnSpc>
                <a:spcPct val="80000"/>
              </a:lnSpc>
              <a:spcBef>
                <a:spcPts val="500"/>
              </a:spcBef>
              <a:buNone/>
            </a:pPr>
            <a:r>
              <a:rPr lang="en-GB" dirty="0" smtClean="0">
                <a:solidFill>
                  <a:srgbClr val="C00000"/>
                </a:solidFill>
              </a:rPr>
              <a:t>Output</a:t>
            </a:r>
            <a:endParaRPr lang="en-GB" dirty="0">
              <a:solidFill>
                <a:srgbClr val="C00000"/>
              </a:solidFill>
            </a:endParaRPr>
          </a:p>
          <a:p>
            <a:pPr marL="0" indent="0">
              <a:lnSpc>
                <a:spcPct val="80000"/>
              </a:lnSpc>
              <a:spcBef>
                <a:spcPts val="500"/>
              </a:spcBef>
              <a:buNone/>
            </a:pPr>
            <a:endParaRPr lang="en-GB" sz="1200" dirty="0"/>
          </a:p>
          <a:p>
            <a:pPr marL="0" indent="0" algn="ctr">
              <a:lnSpc>
                <a:spcPct val="80000"/>
              </a:lnSpc>
              <a:spcBef>
                <a:spcPts val="500"/>
              </a:spcBef>
              <a:buNone/>
            </a:pPr>
            <a:r>
              <a:rPr lang="en-GB" sz="2400" dirty="0">
                <a:solidFill>
                  <a:srgbClr val="002060"/>
                </a:solidFill>
              </a:rPr>
              <a:t>CMO Relationships for each team and case </a:t>
            </a:r>
            <a:r>
              <a:rPr lang="en-GB" sz="2400" dirty="0" smtClean="0">
                <a:solidFill>
                  <a:srgbClr val="002060"/>
                </a:solidFill>
              </a:rPr>
              <a:t>study</a:t>
            </a:r>
          </a:p>
          <a:p>
            <a:pPr marL="0" indent="0">
              <a:lnSpc>
                <a:spcPct val="80000"/>
              </a:lnSpc>
              <a:spcBef>
                <a:spcPts val="500"/>
              </a:spcBef>
              <a:buNone/>
            </a:pPr>
            <a:endParaRPr lang="en-GB" sz="2400" dirty="0">
              <a:solidFill>
                <a:srgbClr val="002060"/>
              </a:solidFill>
            </a:endParaRPr>
          </a:p>
          <a:p>
            <a:pPr marL="0" indent="0">
              <a:lnSpc>
                <a:spcPct val="80000"/>
              </a:lnSpc>
              <a:spcBef>
                <a:spcPts val="500"/>
              </a:spcBef>
              <a:buNone/>
            </a:pPr>
            <a:endParaRPr lang="en-GB" sz="2400" dirty="0">
              <a:solidFill>
                <a:srgbClr val="002060"/>
              </a:solidFill>
            </a:endParaRPr>
          </a:p>
          <a:p>
            <a:pPr marL="0" indent="0">
              <a:lnSpc>
                <a:spcPct val="80000"/>
              </a:lnSpc>
              <a:spcBef>
                <a:spcPts val="500"/>
              </a:spcBef>
              <a:buNone/>
            </a:pPr>
            <a:endParaRPr lang="en-GB" sz="2400" dirty="0">
              <a:solidFill>
                <a:srgbClr val="002060"/>
              </a:solidFill>
            </a:endParaRPr>
          </a:p>
          <a:p>
            <a:pPr marL="0" indent="0">
              <a:lnSpc>
                <a:spcPct val="80000"/>
              </a:lnSpc>
              <a:spcBef>
                <a:spcPts val="500"/>
              </a:spcBef>
              <a:buNone/>
            </a:pPr>
            <a:endParaRPr lang="en-GB" sz="2400" dirty="0" smtClean="0">
              <a:solidFill>
                <a:srgbClr val="002060"/>
              </a:solidFill>
            </a:endParaRPr>
          </a:p>
          <a:p>
            <a:pPr marL="0" indent="0">
              <a:lnSpc>
                <a:spcPct val="80000"/>
              </a:lnSpc>
              <a:spcBef>
                <a:spcPts val="500"/>
              </a:spcBef>
              <a:buNone/>
            </a:pPr>
            <a:r>
              <a:rPr lang="en-GB" sz="2400" dirty="0" smtClean="0">
                <a:solidFill>
                  <a:srgbClr val="002060"/>
                </a:solidFill>
              </a:rPr>
              <a:t>Synthesised </a:t>
            </a:r>
            <a:r>
              <a:rPr lang="en-GB" sz="2400" dirty="0">
                <a:solidFill>
                  <a:srgbClr val="002060"/>
                </a:solidFill>
              </a:rPr>
              <a:t>across all case studies to generate </a:t>
            </a:r>
            <a:r>
              <a:rPr lang="en-GB" sz="2400" dirty="0">
                <a:solidFill>
                  <a:srgbClr val="002060"/>
                </a:solidFill>
              </a:rPr>
              <a:t>25 CMO relationships </a:t>
            </a:r>
            <a:r>
              <a:rPr lang="en-GB" sz="2400" dirty="0" smtClean="0">
                <a:solidFill>
                  <a:srgbClr val="002060"/>
                </a:solidFill>
              </a:rPr>
              <a:t>about</a:t>
            </a:r>
            <a:r>
              <a:rPr lang="en-GB" sz="2400" dirty="0" smtClean="0">
                <a:solidFill>
                  <a:srgbClr val="002060"/>
                </a:solidFill>
              </a:rPr>
              <a:t> </a:t>
            </a:r>
            <a:r>
              <a:rPr lang="en-GB" sz="2400" dirty="0">
                <a:solidFill>
                  <a:srgbClr val="002060"/>
                </a:solidFill>
              </a:rPr>
              <a:t>what works , why it works and for whom it </a:t>
            </a:r>
            <a:r>
              <a:rPr lang="en-GB" sz="2400" dirty="0" smtClean="0">
                <a:solidFill>
                  <a:srgbClr val="002060"/>
                </a:solidFill>
              </a:rPr>
              <a:t>works</a:t>
            </a:r>
            <a:endParaRPr lang="en-GB" sz="1200" dirty="0"/>
          </a:p>
          <a:p>
            <a:pPr marL="0" indent="0">
              <a:lnSpc>
                <a:spcPct val="80000"/>
              </a:lnSpc>
              <a:spcBef>
                <a:spcPts val="500"/>
              </a:spcBef>
              <a:buNone/>
            </a:pPr>
            <a:endParaRPr lang="en-GB" sz="1200" dirty="0"/>
          </a:p>
        </p:txBody>
      </p:sp>
      <p:sp>
        <p:nvSpPr>
          <p:cNvPr id="4" name="Content Placeholder 7"/>
          <p:cNvSpPr txBox="1">
            <a:spLocks noGrp="1"/>
          </p:cNvSpPr>
          <p:nvPr>
            <p:ph idx="2"/>
          </p:nvPr>
        </p:nvSpPr>
        <p:spPr>
          <a:xfrm>
            <a:off x="933795" y="1182325"/>
            <a:ext cx="4984491" cy="5001736"/>
          </a:xfrm>
          <a:ln>
            <a:solidFill>
              <a:schemeClr val="accent1"/>
            </a:solidFill>
          </a:ln>
        </p:spPr>
        <p:txBody>
          <a:bodyPr>
            <a:noAutofit/>
          </a:bodyPr>
          <a:lstStyle/>
          <a:p>
            <a:pPr marL="0" indent="-198882">
              <a:lnSpc>
                <a:spcPct val="80000"/>
              </a:lnSpc>
              <a:spcBef>
                <a:spcPts val="500"/>
              </a:spcBef>
              <a:buNone/>
            </a:pPr>
            <a:r>
              <a:rPr lang="en-GB" sz="2000" b="1" dirty="0">
                <a:solidFill>
                  <a:srgbClr val="0070C0"/>
                </a:solidFill>
              </a:rPr>
              <a:t>Unit of analysis </a:t>
            </a:r>
            <a:r>
              <a:rPr lang="en-GB" sz="2000" b="1" dirty="0" smtClean="0">
                <a:solidFill>
                  <a:srgbClr val="0070C0"/>
                </a:solidFill>
              </a:rPr>
              <a:t>= group </a:t>
            </a:r>
            <a:r>
              <a:rPr lang="en-GB" sz="2000" b="1" dirty="0">
                <a:solidFill>
                  <a:srgbClr val="0070C0"/>
                </a:solidFill>
              </a:rPr>
              <a:t>processes within each frontline team towards collective </a:t>
            </a:r>
            <a:r>
              <a:rPr lang="en-GB" sz="2000" b="1" dirty="0" smtClean="0">
                <a:solidFill>
                  <a:srgbClr val="0070C0"/>
                </a:solidFill>
              </a:rPr>
              <a:t>action</a:t>
            </a:r>
          </a:p>
          <a:p>
            <a:pPr marL="0" indent="-198882">
              <a:lnSpc>
                <a:spcPct val="80000"/>
              </a:lnSpc>
              <a:spcBef>
                <a:spcPts val="500"/>
              </a:spcBef>
              <a:buNone/>
            </a:pPr>
            <a:endParaRPr lang="en-GB" sz="2000" b="1" dirty="0">
              <a:solidFill>
                <a:srgbClr val="0070C0"/>
              </a:solidFill>
            </a:endParaRPr>
          </a:p>
          <a:p>
            <a:pPr marL="0" indent="-198882">
              <a:lnSpc>
                <a:spcPct val="80000"/>
              </a:lnSpc>
              <a:spcBef>
                <a:spcPts val="500"/>
              </a:spcBef>
              <a:buNone/>
            </a:pPr>
            <a:r>
              <a:rPr lang="en-GB" sz="2000" b="1" dirty="0" smtClean="0">
                <a:solidFill>
                  <a:srgbClr val="0070C0"/>
                </a:solidFill>
              </a:rPr>
              <a:t> </a:t>
            </a:r>
            <a:endParaRPr lang="en-GB" sz="2000" b="1" dirty="0">
              <a:solidFill>
                <a:srgbClr val="0070C0"/>
              </a:solidFill>
            </a:endParaRPr>
          </a:p>
          <a:p>
            <a:pPr>
              <a:lnSpc>
                <a:spcPct val="80000"/>
              </a:lnSpc>
              <a:spcBef>
                <a:spcPts val="500"/>
              </a:spcBef>
            </a:pPr>
            <a:r>
              <a:rPr lang="en-GB" sz="2000" b="1" dirty="0">
                <a:solidFill>
                  <a:srgbClr val="C00000"/>
                </a:solidFill>
              </a:rPr>
              <a:t>Self assessment data from facilitators</a:t>
            </a:r>
          </a:p>
          <a:p>
            <a:pPr>
              <a:lnSpc>
                <a:spcPct val="80000"/>
              </a:lnSpc>
              <a:spcBef>
                <a:spcPts val="500"/>
              </a:spcBef>
            </a:pPr>
            <a:r>
              <a:rPr lang="en-GB" sz="2000" b="1" dirty="0">
                <a:solidFill>
                  <a:srgbClr val="C00000"/>
                </a:solidFill>
              </a:rPr>
              <a:t>Qualitative 360 degree analysis </a:t>
            </a:r>
          </a:p>
          <a:p>
            <a:pPr>
              <a:lnSpc>
                <a:spcPct val="80000"/>
              </a:lnSpc>
              <a:spcBef>
                <a:spcPts val="500"/>
              </a:spcBef>
            </a:pPr>
            <a:r>
              <a:rPr lang="en-GB" sz="2000" b="1" dirty="0">
                <a:solidFill>
                  <a:srgbClr val="C00000"/>
                </a:solidFill>
              </a:rPr>
              <a:t>Emotional Touchpoints with facilitators </a:t>
            </a:r>
            <a:r>
              <a:rPr lang="en-GB" sz="2000" dirty="0" smtClean="0">
                <a:solidFill>
                  <a:srgbClr val="002060"/>
                </a:solidFill>
              </a:rPr>
              <a:t>–</a:t>
            </a:r>
            <a:r>
              <a:rPr lang="en-GB" sz="2000" b="1" dirty="0" smtClean="0">
                <a:solidFill>
                  <a:srgbClr val="C00000"/>
                </a:solidFill>
              </a:rPr>
              <a:t>Texas/other </a:t>
            </a:r>
            <a:r>
              <a:rPr lang="en-GB" sz="2000" b="1" dirty="0">
                <a:solidFill>
                  <a:srgbClr val="C00000"/>
                </a:solidFill>
              </a:rPr>
              <a:t>tool </a:t>
            </a:r>
          </a:p>
          <a:p>
            <a:pPr>
              <a:lnSpc>
                <a:spcPct val="80000"/>
              </a:lnSpc>
              <a:spcBef>
                <a:spcPts val="500"/>
              </a:spcBef>
            </a:pPr>
            <a:r>
              <a:rPr lang="en-GB" sz="2000" b="1" dirty="0">
                <a:solidFill>
                  <a:srgbClr val="C00000"/>
                </a:solidFill>
              </a:rPr>
              <a:t>Collaborative Observations of practice teams</a:t>
            </a:r>
          </a:p>
          <a:p>
            <a:pPr>
              <a:lnSpc>
                <a:spcPct val="80000"/>
              </a:lnSpc>
              <a:spcBef>
                <a:spcPts val="500"/>
              </a:spcBef>
            </a:pPr>
            <a:r>
              <a:rPr lang="en-GB" sz="2000" b="1" dirty="0">
                <a:solidFill>
                  <a:srgbClr val="C00000"/>
                </a:solidFill>
              </a:rPr>
              <a:t>Claims, concerns and </a:t>
            </a:r>
            <a:r>
              <a:rPr lang="en-GB" sz="2000" b="1" dirty="0" smtClean="0">
                <a:solidFill>
                  <a:srgbClr val="C00000"/>
                </a:solidFill>
              </a:rPr>
              <a:t>issues</a:t>
            </a:r>
            <a:endParaRPr lang="en-GB" sz="2000" b="1" dirty="0">
              <a:solidFill>
                <a:srgbClr val="FFC000"/>
              </a:solidFill>
            </a:endParaRPr>
          </a:p>
          <a:p>
            <a:pPr marL="57150" indent="0">
              <a:lnSpc>
                <a:spcPct val="80000"/>
              </a:lnSpc>
              <a:buNone/>
            </a:pPr>
            <a:endParaRPr lang="en-GB" sz="2000" b="1" dirty="0">
              <a:solidFill>
                <a:srgbClr val="FFC000"/>
              </a:solidFill>
            </a:endParaRPr>
          </a:p>
          <a:p>
            <a:pPr marL="201168" lvl="1" indent="0">
              <a:lnSpc>
                <a:spcPct val="80000"/>
              </a:lnSpc>
              <a:buNone/>
            </a:pPr>
            <a:endParaRPr lang="en-GB" sz="2000" dirty="0"/>
          </a:p>
        </p:txBody>
      </p:sp>
      <p:pic>
        <p:nvPicPr>
          <p:cNvPr id="5" name="Picture 4"/>
          <p:cNvPicPr>
            <a:picLocks noChangeAspect="1"/>
          </p:cNvPicPr>
          <p:nvPr/>
        </p:nvPicPr>
        <p:blipFill>
          <a:blip r:embed="rId2"/>
          <a:stretch>
            <a:fillRect/>
          </a:stretch>
        </p:blipFill>
        <p:spPr>
          <a:xfrm>
            <a:off x="10452914" y="5435934"/>
            <a:ext cx="1469263" cy="835224"/>
          </a:xfrm>
          <a:prstGeom prst="rect">
            <a:avLst/>
          </a:prstGeom>
        </p:spPr>
      </p:pic>
      <p:sp>
        <p:nvSpPr>
          <p:cNvPr id="6" name="Down Arrow 5"/>
          <p:cNvSpPr/>
          <p:nvPr/>
        </p:nvSpPr>
        <p:spPr>
          <a:xfrm>
            <a:off x="8805202" y="2837204"/>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2796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QIRE Final Report with ISBN 201217.pdf - Adobe Reader"/>
          <p:cNvPicPr>
            <a:picLocks noChangeAspect="1"/>
          </p:cNvPicPr>
          <p:nvPr/>
        </p:nvPicPr>
        <p:blipFill rotWithShape="1">
          <a:blip r:embed="rId2">
            <a:extLst>
              <a:ext uri="{28A0092B-C50C-407E-A947-70E740481C1C}">
                <a14:useLocalDpi xmlns:a14="http://schemas.microsoft.com/office/drawing/2010/main" val="0"/>
              </a:ext>
            </a:extLst>
          </a:blip>
          <a:srcRect l="4614" t="11072" r="2149" b="48856"/>
          <a:stretch/>
        </p:blipFill>
        <p:spPr>
          <a:xfrm>
            <a:off x="-84220" y="452551"/>
            <a:ext cx="12276220" cy="6044501"/>
          </a:xfrm>
          <a:prstGeom prst="rect">
            <a:avLst/>
          </a:prstGeom>
        </p:spPr>
      </p:pic>
    </p:spTree>
    <p:extLst>
      <p:ext uri="{BB962C8B-B14F-4D97-AF65-F5344CB8AC3E}">
        <p14:creationId xmlns:p14="http://schemas.microsoft.com/office/powerpoint/2010/main" val="2986949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p:cNvSpPr txBox="1">
            <a:spLocks noGrp="1"/>
          </p:cNvSpPr>
          <p:nvPr>
            <p:ph type="title"/>
          </p:nvPr>
        </p:nvSpPr>
        <p:spPr/>
        <p:txBody>
          <a:bodyPr/>
          <a:lstStyle/>
          <a:p>
            <a:pPr lvl="0"/>
            <a:r>
              <a:rPr lang="en-GB" b="1" dirty="0" smtClean="0">
                <a:solidFill>
                  <a:srgbClr val="002060"/>
                </a:solidFill>
              </a:rPr>
              <a:t>Focus of Findings</a:t>
            </a:r>
            <a:endParaRPr lang="en-GB" b="1" dirty="0">
              <a:solidFill>
                <a:srgbClr val="002060"/>
              </a:solidFill>
            </a:endParaRPr>
          </a:p>
        </p:txBody>
      </p:sp>
      <p:sp>
        <p:nvSpPr>
          <p:cNvPr id="3" name="Content Placeholder 7"/>
          <p:cNvSpPr txBox="1">
            <a:spLocks noGrp="1"/>
          </p:cNvSpPr>
          <p:nvPr>
            <p:ph idx="1"/>
          </p:nvPr>
        </p:nvSpPr>
        <p:spPr/>
        <p:txBody>
          <a:bodyPr/>
          <a:lstStyle/>
          <a:p>
            <a:pPr marL="0" indent="0">
              <a:spcBef>
                <a:spcPts val="900"/>
              </a:spcBef>
              <a:buNone/>
            </a:pPr>
            <a:r>
              <a:rPr lang="en-GB" sz="3600" b="1" dirty="0">
                <a:solidFill>
                  <a:srgbClr val="C00000"/>
                </a:solidFill>
              </a:rPr>
              <a:t>What works, why and for whom when:</a:t>
            </a:r>
          </a:p>
          <a:p>
            <a:pPr lvl="0">
              <a:buFont typeface="Wingdings" pitchFamily="2"/>
              <a:buChar char="q"/>
            </a:pPr>
            <a:r>
              <a:rPr lang="en-GB" b="1" dirty="0">
                <a:solidFill>
                  <a:srgbClr val="002060"/>
                </a:solidFill>
              </a:rPr>
              <a:t>developing a</a:t>
            </a:r>
            <a:r>
              <a:rPr lang="en-GB" dirty="0">
                <a:solidFill>
                  <a:srgbClr val="002060"/>
                </a:solidFill>
              </a:rPr>
              <a:t> </a:t>
            </a:r>
            <a:r>
              <a:rPr lang="en-GB" b="1" dirty="0">
                <a:solidFill>
                  <a:srgbClr val="002060"/>
                </a:solidFill>
              </a:rPr>
              <a:t>safety culture in frontline teams</a:t>
            </a:r>
          </a:p>
          <a:p>
            <a:pPr lvl="0">
              <a:buFont typeface="Wingdings" pitchFamily="2"/>
              <a:buChar char="q"/>
            </a:pPr>
            <a:r>
              <a:rPr lang="en-GB" b="1" dirty="0">
                <a:solidFill>
                  <a:srgbClr val="002060"/>
                </a:solidFill>
              </a:rPr>
              <a:t>senior facilitators </a:t>
            </a:r>
            <a:r>
              <a:rPr lang="en-GB" dirty="0">
                <a:solidFill>
                  <a:srgbClr val="002060"/>
                </a:solidFill>
              </a:rPr>
              <a:t>work with frontline teams to embed safety culture, QI in frontline teams</a:t>
            </a:r>
          </a:p>
          <a:p>
            <a:pPr lvl="0">
              <a:buFont typeface="Wingdings" pitchFamily="2"/>
              <a:buChar char="q"/>
            </a:pPr>
            <a:r>
              <a:rPr lang="en-GB" b="1" dirty="0">
                <a:solidFill>
                  <a:srgbClr val="002060"/>
                </a:solidFill>
              </a:rPr>
              <a:t>the </a:t>
            </a:r>
            <a:r>
              <a:rPr lang="en-GB" b="1" dirty="0" smtClean="0">
                <a:solidFill>
                  <a:srgbClr val="002060"/>
                </a:solidFill>
              </a:rPr>
              <a:t>Patient Safety Collaborative initiative </a:t>
            </a:r>
            <a:r>
              <a:rPr lang="en-GB" dirty="0">
                <a:solidFill>
                  <a:srgbClr val="002060"/>
                </a:solidFill>
              </a:rPr>
              <a:t>is used by facilitators and frontline teams </a:t>
            </a:r>
          </a:p>
          <a:p>
            <a:pPr lvl="0">
              <a:buFont typeface="Wingdings" pitchFamily="2"/>
              <a:buChar char="q"/>
            </a:pPr>
            <a:r>
              <a:rPr lang="en-GB" dirty="0">
                <a:solidFill>
                  <a:srgbClr val="002060"/>
                </a:solidFill>
              </a:rPr>
              <a:t>using the patient safety collaborative initiative within </a:t>
            </a:r>
            <a:r>
              <a:rPr lang="en-GB" b="1" dirty="0">
                <a:solidFill>
                  <a:srgbClr val="002060"/>
                </a:solidFill>
              </a:rPr>
              <a:t>acute hospital </a:t>
            </a:r>
            <a:r>
              <a:rPr lang="en-GB" b="1" dirty="0" smtClean="0">
                <a:solidFill>
                  <a:srgbClr val="002060"/>
                </a:solidFill>
              </a:rPr>
              <a:t>Trusts</a:t>
            </a:r>
            <a:endParaRPr lang="en-GB" b="1" dirty="0">
              <a:solidFill>
                <a:srgbClr val="002060"/>
              </a:solidFill>
            </a:endParaRPr>
          </a:p>
          <a:p>
            <a:pPr marL="0" indent="0">
              <a:buNone/>
            </a:pPr>
            <a:endParaRPr lang="en-GB" dirty="0"/>
          </a:p>
        </p:txBody>
      </p:sp>
      <p:pic>
        <p:nvPicPr>
          <p:cNvPr id="4" name="Picture 3"/>
          <p:cNvPicPr>
            <a:picLocks noChangeAspect="1"/>
          </p:cNvPicPr>
          <p:nvPr/>
        </p:nvPicPr>
        <p:blipFill>
          <a:blip r:embed="rId2"/>
          <a:stretch>
            <a:fillRect/>
          </a:stretch>
        </p:blipFill>
        <p:spPr>
          <a:xfrm>
            <a:off x="9649350" y="505321"/>
            <a:ext cx="1469263" cy="835224"/>
          </a:xfrm>
          <a:prstGeom prst="rect">
            <a:avLst/>
          </a:prstGeom>
        </p:spPr>
      </p:pic>
    </p:spTree>
    <p:extLst>
      <p:ext uri="{BB962C8B-B14F-4D97-AF65-F5344CB8AC3E}">
        <p14:creationId xmlns:p14="http://schemas.microsoft.com/office/powerpoint/2010/main" val="2684193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45"/>
          <p:cNvSpPr/>
          <p:nvPr/>
        </p:nvSpPr>
        <p:spPr>
          <a:xfrm>
            <a:off x="1716590" y="5707255"/>
            <a:ext cx="1410708" cy="111125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2F2F2"/>
          </a:solidFill>
          <a:ln w="25402">
            <a:solidFill>
              <a:srgbClr val="385D8A"/>
            </a:solidFill>
            <a:prstDash val="solid"/>
            <a:miter/>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GB" dirty="0">
              <a:solidFill>
                <a:srgbClr val="D9D9D9"/>
              </a:solidFill>
              <a:latin typeface="Calibri"/>
            </a:endParaRPr>
          </a:p>
        </p:txBody>
      </p:sp>
      <p:sp>
        <p:nvSpPr>
          <p:cNvPr id="3" name="Oval 3"/>
          <p:cNvSpPr/>
          <p:nvPr/>
        </p:nvSpPr>
        <p:spPr>
          <a:xfrm>
            <a:off x="2711622" y="581978"/>
            <a:ext cx="7200799" cy="555106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D9D9D9"/>
          </a:solidFill>
          <a:ln w="25402">
            <a:solidFill>
              <a:srgbClr val="000000"/>
            </a:solidFill>
            <a:custDash>
              <a:ds d="299961" sp="299961"/>
            </a:custDash>
            <a:miter/>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r>
              <a:rPr lang="en-GB" b="1" dirty="0">
                <a:solidFill>
                  <a:srgbClr val="FFFFFF"/>
                </a:solidFill>
                <a:latin typeface="Calibri"/>
              </a:rPr>
              <a:t>ORGANISATION</a:t>
            </a:r>
          </a:p>
        </p:txBody>
      </p:sp>
      <p:sp>
        <p:nvSpPr>
          <p:cNvPr id="4" name="4-Point Star 8"/>
          <p:cNvSpPr/>
          <p:nvPr/>
        </p:nvSpPr>
        <p:spPr>
          <a:xfrm>
            <a:off x="3052475" y="621726"/>
            <a:ext cx="6715933" cy="5471571"/>
          </a:xfrm>
          <a:custGeom>
            <a:avLst/>
            <a:gdLst>
              <a:gd name="f0" fmla="val 10800000"/>
              <a:gd name="f1" fmla="val 5400000"/>
              <a:gd name="f2" fmla="val w"/>
              <a:gd name="f3" fmla="val h"/>
              <a:gd name="f4" fmla="val ss"/>
              <a:gd name="f5" fmla="val 0"/>
              <a:gd name="f6" fmla="*/ 5419351 1 1725033"/>
              <a:gd name="f7" fmla="val 12500"/>
              <a:gd name="f8" fmla="abs f2"/>
              <a:gd name="f9" fmla="abs f3"/>
              <a:gd name="f10" fmla="abs f4"/>
              <a:gd name="f11" fmla="+- 2700000 f1 0"/>
              <a:gd name="f12" fmla="?: f8 f2 1"/>
              <a:gd name="f13" fmla="?: f9 f3 1"/>
              <a:gd name="f14" fmla="?: f10 f4 1"/>
              <a:gd name="f15" fmla="+- f11 0 f1"/>
              <a:gd name="f16" fmla="*/ f12 1 21600"/>
              <a:gd name="f17" fmla="*/ f13 1 21600"/>
              <a:gd name="f18" fmla="*/ 21600 f12 1"/>
              <a:gd name="f19" fmla="*/ 21600 f13 1"/>
              <a:gd name="f20" fmla="+- f15 f1 0"/>
              <a:gd name="f21" fmla="min f17 f16"/>
              <a:gd name="f22" fmla="*/ f18 1 f14"/>
              <a:gd name="f23" fmla="*/ f19 1 f14"/>
              <a:gd name="f24" fmla="*/ f20 f6 1"/>
              <a:gd name="f25" fmla="val f22"/>
              <a:gd name="f26" fmla="val f23"/>
              <a:gd name="f27" fmla="*/ f24 1 f0"/>
              <a:gd name="f28" fmla="*/ f5 f21 1"/>
              <a:gd name="f29" fmla="+- f26 0 f5"/>
              <a:gd name="f30" fmla="+- f25 0 f5"/>
              <a:gd name="f31" fmla="+- 0 0 f27"/>
              <a:gd name="f32" fmla="*/ f25 f21 1"/>
              <a:gd name="f33" fmla="*/ f26 f21 1"/>
              <a:gd name="f34" fmla="*/ f29 1 2"/>
              <a:gd name="f35" fmla="*/ f30 1 2"/>
              <a:gd name="f36" fmla="+- 0 0 f31"/>
              <a:gd name="f37" fmla="+- f5 f34 0"/>
              <a:gd name="f38" fmla="+- f5 f35 0"/>
              <a:gd name="f39" fmla="*/ f35 f7 1"/>
              <a:gd name="f40" fmla="*/ f34 f7 1"/>
              <a:gd name="f41" fmla="*/ f36 f0 1"/>
              <a:gd name="f42" fmla="*/ f39 1 50000"/>
              <a:gd name="f43" fmla="*/ f40 1 50000"/>
              <a:gd name="f44" fmla="*/ f41 1 f6"/>
              <a:gd name="f45" fmla="*/ f37 f21 1"/>
              <a:gd name="f46" fmla="*/ f38 f21 1"/>
              <a:gd name="f47" fmla="+- f44 0 f1"/>
              <a:gd name="f48" fmla="cos 1 f47"/>
              <a:gd name="f49" fmla="sin 1 f47"/>
              <a:gd name="f50" fmla="+- 0 0 f48"/>
              <a:gd name="f51" fmla="+- 0 0 f49"/>
              <a:gd name="f52" fmla="+- 0 0 f50"/>
              <a:gd name="f53" fmla="+- 0 0 f51"/>
              <a:gd name="f54" fmla="val f52"/>
              <a:gd name="f55" fmla="val f53"/>
              <a:gd name="f56" fmla="*/ f54 f42 1"/>
              <a:gd name="f57" fmla="*/ f55 f43 1"/>
              <a:gd name="f58" fmla="+- f38 0 f56"/>
              <a:gd name="f59" fmla="+- f38 f56 0"/>
              <a:gd name="f60" fmla="+- f37 0 f57"/>
              <a:gd name="f61" fmla="+- f37 f57 0"/>
              <a:gd name="f62" fmla="*/ f58 f21 1"/>
              <a:gd name="f63" fmla="*/ f60 f21 1"/>
              <a:gd name="f64" fmla="*/ f59 f21 1"/>
              <a:gd name="f65" fmla="*/ f61 f21 1"/>
            </a:gdLst>
            <a:ahLst/>
            <a:cxnLst>
              <a:cxn ang="3cd4">
                <a:pos x="hc" y="t"/>
              </a:cxn>
              <a:cxn ang="0">
                <a:pos x="r" y="vc"/>
              </a:cxn>
              <a:cxn ang="cd4">
                <a:pos x="hc" y="b"/>
              </a:cxn>
              <a:cxn ang="cd2">
                <a:pos x="l" y="vc"/>
              </a:cxn>
            </a:cxnLst>
            <a:rect l="f62" t="f63" r="f64" b="f65"/>
            <a:pathLst>
              <a:path>
                <a:moveTo>
                  <a:pt x="f28" y="f45"/>
                </a:moveTo>
                <a:lnTo>
                  <a:pt x="f62" y="f63"/>
                </a:lnTo>
                <a:lnTo>
                  <a:pt x="f46" y="f28"/>
                </a:lnTo>
                <a:lnTo>
                  <a:pt x="f64" y="f63"/>
                </a:lnTo>
                <a:lnTo>
                  <a:pt x="f32" y="f45"/>
                </a:lnTo>
                <a:lnTo>
                  <a:pt x="f64" y="f65"/>
                </a:lnTo>
                <a:lnTo>
                  <a:pt x="f46" y="f33"/>
                </a:lnTo>
                <a:lnTo>
                  <a:pt x="f62" y="f65"/>
                </a:lnTo>
                <a:close/>
              </a:path>
            </a:pathLst>
          </a:custGeom>
          <a:solidFill>
            <a:srgbClr val="F2DCDB"/>
          </a:solidFill>
          <a:ln w="76200">
            <a:solidFill>
              <a:schemeClr val="accent2">
                <a:lumMod val="75000"/>
              </a:schemeClr>
            </a:solidFill>
            <a:prstDash val="solid"/>
            <a:miter/>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GB" dirty="0">
              <a:solidFill>
                <a:srgbClr val="FFFFFF"/>
              </a:solidFill>
              <a:latin typeface="Calibri"/>
            </a:endParaRPr>
          </a:p>
        </p:txBody>
      </p:sp>
      <p:sp>
        <p:nvSpPr>
          <p:cNvPr id="5" name="TextBox 4"/>
          <p:cNvSpPr txBox="1"/>
          <p:nvPr/>
        </p:nvSpPr>
        <p:spPr>
          <a:xfrm>
            <a:off x="4820777" y="3000118"/>
            <a:ext cx="3024332" cy="646334"/>
          </a:xfrm>
          <a:prstGeom prst="rect">
            <a:avLst/>
          </a:prstGeom>
          <a:noFill/>
          <a:ln>
            <a:noFill/>
          </a:ln>
        </p:spPr>
        <p:txBody>
          <a:bodyPr vert="horz" wrap="square" lIns="91440" tIns="45720" rIns="91440" bIns="45720" anchor="t" anchorCtr="1" compatLnSpc="1">
            <a:spAutoFit/>
          </a:bodyPr>
          <a:lstStyle/>
          <a:p>
            <a:pPr marL="71999" algn="ctr">
              <a:defRPr sz="1800" b="0" i="0" u="none" strike="noStrike" kern="0" cap="none" spc="0" baseline="0">
                <a:solidFill>
                  <a:srgbClr val="000000"/>
                </a:solidFill>
                <a:uFillTx/>
              </a:defRPr>
            </a:pPr>
            <a:r>
              <a:rPr lang="en-GB" sz="2400" b="1" dirty="0">
                <a:solidFill>
                  <a:srgbClr val="000000"/>
                </a:solidFill>
                <a:latin typeface="Calibri"/>
              </a:rPr>
              <a:t>FRONTLINE TEAMS</a:t>
            </a:r>
          </a:p>
          <a:p>
            <a:pPr marL="71999" algn="ctr">
              <a:defRPr sz="1800" b="0" i="0" u="none" strike="noStrike" kern="0" cap="none" spc="0" baseline="0">
                <a:solidFill>
                  <a:srgbClr val="000000"/>
                </a:solidFill>
                <a:uFillTx/>
              </a:defRPr>
            </a:pPr>
            <a:r>
              <a:rPr lang="en-GB" sz="1200" dirty="0">
                <a:solidFill>
                  <a:srgbClr val="000000"/>
                </a:solidFill>
                <a:latin typeface="Calibri"/>
              </a:rPr>
              <a:t>(Microsystem)</a:t>
            </a:r>
          </a:p>
        </p:txBody>
      </p:sp>
      <p:sp>
        <p:nvSpPr>
          <p:cNvPr id="6" name="TextBox 5"/>
          <p:cNvSpPr txBox="1"/>
          <p:nvPr/>
        </p:nvSpPr>
        <p:spPr>
          <a:xfrm>
            <a:off x="5438333" y="2111953"/>
            <a:ext cx="1944215" cy="584777"/>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en-GB" sz="1600" b="1" dirty="0">
                <a:solidFill>
                  <a:srgbClr val="632523"/>
                </a:solidFill>
                <a:latin typeface="Calibri"/>
              </a:rPr>
              <a:t>Clinical </a:t>
            </a:r>
          </a:p>
          <a:p>
            <a:pPr algn="ctr">
              <a:defRPr sz="1800" b="0" i="0" u="none" strike="noStrike" kern="0" cap="none" spc="0" baseline="0">
                <a:solidFill>
                  <a:srgbClr val="000000"/>
                </a:solidFill>
                <a:uFillTx/>
              </a:defRPr>
            </a:pPr>
            <a:r>
              <a:rPr lang="en-GB" sz="1600" b="1" dirty="0">
                <a:solidFill>
                  <a:srgbClr val="632523"/>
                </a:solidFill>
                <a:latin typeface="Calibri"/>
              </a:rPr>
              <a:t>Leadership</a:t>
            </a:r>
          </a:p>
        </p:txBody>
      </p:sp>
      <p:sp>
        <p:nvSpPr>
          <p:cNvPr id="7" name="TextBox 7"/>
          <p:cNvSpPr txBox="1"/>
          <p:nvPr/>
        </p:nvSpPr>
        <p:spPr>
          <a:xfrm>
            <a:off x="5366323" y="3608109"/>
            <a:ext cx="2088233" cy="1354217"/>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en-GB" sz="1600" b="1" dirty="0">
                <a:solidFill>
                  <a:srgbClr val="632523"/>
                </a:solidFill>
                <a:latin typeface="Calibri"/>
              </a:rPr>
              <a:t>Safety Culture</a:t>
            </a:r>
          </a:p>
          <a:p>
            <a:pPr algn="ctr">
              <a:defRPr sz="1800" b="0" i="0" u="none" strike="noStrike" kern="0" cap="none" spc="0" baseline="0">
                <a:solidFill>
                  <a:srgbClr val="000000"/>
                </a:solidFill>
                <a:uFillTx/>
              </a:defRPr>
            </a:pPr>
            <a:r>
              <a:rPr lang="en-GB" sz="1600" b="1" dirty="0">
                <a:solidFill>
                  <a:srgbClr val="632523"/>
                </a:solidFill>
                <a:latin typeface="Calibri"/>
              </a:rPr>
              <a:t>Values</a:t>
            </a:r>
          </a:p>
          <a:p>
            <a:pPr algn="ctr">
              <a:defRPr sz="1800" b="0" i="0" u="none" strike="noStrike" kern="0" cap="none" spc="0" baseline="0">
                <a:solidFill>
                  <a:srgbClr val="000000"/>
                </a:solidFill>
                <a:uFillTx/>
              </a:defRPr>
            </a:pPr>
            <a:r>
              <a:rPr lang="en-GB" sz="1600" b="1" dirty="0">
                <a:solidFill>
                  <a:srgbClr val="632523"/>
                </a:solidFill>
                <a:latin typeface="Calibri"/>
              </a:rPr>
              <a:t>Shared</a:t>
            </a:r>
          </a:p>
          <a:p>
            <a:pPr algn="ctr">
              <a:defRPr sz="1800" b="0" i="0" u="none" strike="noStrike" kern="0" cap="none" spc="0" baseline="0">
                <a:solidFill>
                  <a:srgbClr val="000000"/>
                </a:solidFill>
                <a:uFillTx/>
              </a:defRPr>
            </a:pPr>
            <a:r>
              <a:rPr lang="en-GB" sz="1600" b="1" dirty="0">
                <a:solidFill>
                  <a:srgbClr val="632523"/>
                </a:solidFill>
                <a:latin typeface="Calibri"/>
              </a:rPr>
              <a:t>Meaning</a:t>
            </a:r>
          </a:p>
          <a:p>
            <a:pPr algn="ctr">
              <a:defRPr sz="1800" b="0" i="0" u="none" strike="noStrike" kern="0" cap="none" spc="0" baseline="0">
                <a:solidFill>
                  <a:srgbClr val="000000"/>
                </a:solidFill>
                <a:uFillTx/>
              </a:defRPr>
            </a:pPr>
            <a:endParaRPr lang="en-GB" dirty="0">
              <a:solidFill>
                <a:srgbClr val="000000"/>
              </a:solidFill>
              <a:latin typeface="Calibri"/>
            </a:endParaRPr>
          </a:p>
        </p:txBody>
      </p:sp>
      <p:sp>
        <p:nvSpPr>
          <p:cNvPr id="8" name="TextBox 9"/>
          <p:cNvSpPr txBox="1"/>
          <p:nvPr/>
        </p:nvSpPr>
        <p:spPr>
          <a:xfrm>
            <a:off x="3204420" y="3075349"/>
            <a:ext cx="2293983" cy="584777"/>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en-GB" sz="1600" b="1" dirty="0">
                <a:solidFill>
                  <a:srgbClr val="632523"/>
                </a:solidFill>
                <a:latin typeface="Calibri"/>
              </a:rPr>
              <a:t>Safety behaviours/</a:t>
            </a:r>
          </a:p>
          <a:p>
            <a:pPr algn="ctr">
              <a:defRPr sz="1800" b="0" i="0" u="none" strike="noStrike" kern="0" cap="none" spc="0" baseline="0">
                <a:solidFill>
                  <a:srgbClr val="000000"/>
                </a:solidFill>
                <a:uFillTx/>
              </a:defRPr>
            </a:pPr>
            <a:r>
              <a:rPr lang="en-GB" sz="1600" b="1" dirty="0">
                <a:solidFill>
                  <a:srgbClr val="632523"/>
                </a:solidFill>
                <a:latin typeface="Calibri"/>
              </a:rPr>
              <a:t>environment </a:t>
            </a:r>
          </a:p>
        </p:txBody>
      </p:sp>
      <p:sp>
        <p:nvSpPr>
          <p:cNvPr id="9" name="TextBox 10"/>
          <p:cNvSpPr txBox="1"/>
          <p:nvPr/>
        </p:nvSpPr>
        <p:spPr>
          <a:xfrm>
            <a:off x="7569358" y="3198458"/>
            <a:ext cx="1512170" cy="338556"/>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en-GB" sz="1600" b="1" dirty="0">
                <a:solidFill>
                  <a:srgbClr val="632523"/>
                </a:solidFill>
                <a:latin typeface="Calibri"/>
              </a:rPr>
              <a:t>Teamwork</a:t>
            </a:r>
          </a:p>
        </p:txBody>
      </p:sp>
      <p:sp>
        <p:nvSpPr>
          <p:cNvPr id="10" name="TextBox 13"/>
          <p:cNvSpPr txBox="1"/>
          <p:nvPr/>
        </p:nvSpPr>
        <p:spPr>
          <a:xfrm>
            <a:off x="2711623" y="621727"/>
            <a:ext cx="7200799" cy="461662"/>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en-GB" sz="2400" b="1" dirty="0">
                <a:solidFill>
                  <a:schemeClr val="accent4">
                    <a:lumMod val="75000"/>
                  </a:schemeClr>
                </a:solidFill>
                <a:latin typeface="Calibri"/>
              </a:rPr>
              <a:t>ACUTE HEALTHCARE PROVIDER ORGANISATION</a:t>
            </a:r>
          </a:p>
        </p:txBody>
      </p:sp>
      <p:sp>
        <p:nvSpPr>
          <p:cNvPr id="11" name="TextBox 14"/>
          <p:cNvSpPr txBox="1"/>
          <p:nvPr/>
        </p:nvSpPr>
        <p:spPr>
          <a:xfrm>
            <a:off x="6960096" y="1427197"/>
            <a:ext cx="2025460" cy="923333"/>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en-GB" b="1" dirty="0">
                <a:solidFill>
                  <a:schemeClr val="accent4">
                    <a:lumMod val="75000"/>
                  </a:schemeClr>
                </a:solidFill>
                <a:latin typeface="Calibri"/>
              </a:rPr>
              <a:t>LEADERSHIP &amp; </a:t>
            </a:r>
          </a:p>
          <a:p>
            <a:pPr algn="ctr">
              <a:defRPr sz="1800" b="0" i="0" u="none" strike="noStrike" kern="0" cap="none" spc="0" baseline="0">
                <a:solidFill>
                  <a:srgbClr val="000000"/>
                </a:solidFill>
                <a:uFillTx/>
              </a:defRPr>
            </a:pPr>
            <a:r>
              <a:rPr lang="en-GB" b="1" dirty="0">
                <a:solidFill>
                  <a:schemeClr val="accent4">
                    <a:lumMod val="75000"/>
                  </a:schemeClr>
                </a:solidFill>
                <a:latin typeface="Calibri"/>
              </a:rPr>
              <a:t>ORGANISATIONAL READINESS</a:t>
            </a:r>
          </a:p>
        </p:txBody>
      </p:sp>
      <p:sp>
        <p:nvSpPr>
          <p:cNvPr id="12" name="TextBox 16"/>
          <p:cNvSpPr txBox="1"/>
          <p:nvPr/>
        </p:nvSpPr>
        <p:spPr>
          <a:xfrm>
            <a:off x="7474799" y="4258252"/>
            <a:ext cx="1741182" cy="646331"/>
          </a:xfrm>
          <a:prstGeom prst="rect">
            <a:avLst/>
          </a:prstGeom>
          <a:noFill/>
          <a:ln>
            <a:noFill/>
          </a:ln>
        </p:spPr>
        <p:txBody>
          <a:bodyPr vert="horz" wrap="none" lIns="91440" tIns="45720" rIns="91440" bIns="45720" anchor="t" anchorCtr="1" compatLnSpc="1">
            <a:spAutoFit/>
          </a:bodyPr>
          <a:lstStyle/>
          <a:p>
            <a:pPr algn="ctr">
              <a:defRPr sz="1800" b="0" i="0" u="none" strike="noStrike" kern="0" cap="none" spc="0" baseline="0">
                <a:solidFill>
                  <a:srgbClr val="000000"/>
                </a:solidFill>
                <a:uFillTx/>
              </a:defRPr>
            </a:pPr>
            <a:r>
              <a:rPr lang="en-GB" b="1" dirty="0">
                <a:solidFill>
                  <a:schemeClr val="accent4">
                    <a:lumMod val="75000"/>
                  </a:schemeClr>
                </a:solidFill>
                <a:latin typeface="Calibri"/>
              </a:rPr>
              <a:t>CO-ORDINATED </a:t>
            </a:r>
          </a:p>
          <a:p>
            <a:pPr algn="ctr">
              <a:defRPr sz="1800" b="0" i="0" u="none" strike="noStrike" kern="0" cap="none" spc="0" baseline="0">
                <a:solidFill>
                  <a:srgbClr val="000000"/>
                </a:solidFill>
                <a:uFillTx/>
              </a:defRPr>
            </a:pPr>
            <a:r>
              <a:rPr lang="en-GB" b="1" dirty="0">
                <a:solidFill>
                  <a:schemeClr val="accent4">
                    <a:lumMod val="75000"/>
                  </a:schemeClr>
                </a:solidFill>
                <a:latin typeface="Calibri"/>
              </a:rPr>
              <a:t>SYSTEMS</a:t>
            </a:r>
          </a:p>
        </p:txBody>
      </p:sp>
      <p:sp>
        <p:nvSpPr>
          <p:cNvPr id="13" name="TextBox 17"/>
          <p:cNvSpPr txBox="1"/>
          <p:nvPr/>
        </p:nvSpPr>
        <p:spPr>
          <a:xfrm>
            <a:off x="4446360" y="1422227"/>
            <a:ext cx="930063" cy="369332"/>
          </a:xfrm>
          <a:prstGeom prst="rect">
            <a:avLst/>
          </a:prstGeom>
          <a:noFill/>
          <a:ln>
            <a:noFill/>
          </a:ln>
        </p:spPr>
        <p:txBody>
          <a:bodyPr vert="horz" wrap="none" lIns="91440" tIns="45720" rIns="91440" bIns="45720" anchor="t" anchorCtr="1" compatLnSpc="1">
            <a:spAutoFit/>
          </a:bodyPr>
          <a:lstStyle/>
          <a:p>
            <a:pPr algn="ctr">
              <a:defRPr sz="1800" b="0" i="0" u="none" strike="noStrike" kern="0" cap="none" spc="0" baseline="0">
                <a:solidFill>
                  <a:srgbClr val="000000"/>
                </a:solidFill>
                <a:uFillTx/>
              </a:defRPr>
            </a:pPr>
            <a:r>
              <a:rPr lang="en-GB" b="1" dirty="0">
                <a:solidFill>
                  <a:schemeClr val="accent4">
                    <a:lumMod val="75000"/>
                  </a:schemeClr>
                </a:solidFill>
                <a:latin typeface="Calibri"/>
              </a:rPr>
              <a:t>VALUES</a:t>
            </a:r>
          </a:p>
        </p:txBody>
      </p:sp>
      <p:sp>
        <p:nvSpPr>
          <p:cNvPr id="14" name="TextBox 18"/>
          <p:cNvSpPr txBox="1"/>
          <p:nvPr/>
        </p:nvSpPr>
        <p:spPr>
          <a:xfrm>
            <a:off x="3975106" y="3673726"/>
            <a:ext cx="1532792" cy="369332"/>
          </a:xfrm>
          <a:prstGeom prst="rect">
            <a:avLst/>
          </a:prstGeom>
          <a:noFill/>
          <a:ln>
            <a:noFill/>
          </a:ln>
        </p:spPr>
        <p:txBody>
          <a:bodyPr vert="horz" wrap="none" lIns="91440" tIns="45720" rIns="91440" bIns="45720" anchor="t" anchorCtr="1" compatLnSpc="1">
            <a:spAutoFit/>
          </a:bodyPr>
          <a:lstStyle/>
          <a:p>
            <a:pPr algn="ctr">
              <a:defRPr sz="1800" b="0" i="0" u="none" strike="noStrike" kern="0" cap="none" spc="0" baseline="0">
                <a:solidFill>
                  <a:srgbClr val="000000"/>
                </a:solidFill>
                <a:uFillTx/>
              </a:defRPr>
            </a:pPr>
            <a:r>
              <a:rPr lang="en-GB" b="1" dirty="0">
                <a:solidFill>
                  <a:schemeClr val="accent4">
                    <a:lumMod val="75000"/>
                  </a:schemeClr>
                </a:solidFill>
                <a:latin typeface="Calibri"/>
              </a:rPr>
              <a:t>FACILITATORS</a:t>
            </a:r>
          </a:p>
        </p:txBody>
      </p:sp>
      <p:sp>
        <p:nvSpPr>
          <p:cNvPr id="15" name="Pentagon 19"/>
          <p:cNvSpPr/>
          <p:nvPr/>
        </p:nvSpPr>
        <p:spPr>
          <a:xfrm rot="18937103">
            <a:off x="2951752" y="4357083"/>
            <a:ext cx="2740420" cy="1736692"/>
          </a:xfrm>
          <a:custGeom>
            <a:avLst/>
            <a:gdLst>
              <a:gd name="f0" fmla="val 10800000"/>
              <a:gd name="f1" fmla="val 5400000"/>
              <a:gd name="f2" fmla="val 180"/>
              <a:gd name="f3" fmla="val w"/>
              <a:gd name="f4" fmla="val h"/>
              <a:gd name="f5" fmla="val ss"/>
              <a:gd name="f6" fmla="val 0"/>
              <a:gd name="f7" fmla="val 50000"/>
              <a:gd name="f8" fmla="+- 0 0 -360"/>
              <a:gd name="f9" fmla="+- 0 0 -180"/>
              <a:gd name="f10" fmla="abs f3"/>
              <a:gd name="f11" fmla="abs f4"/>
              <a:gd name="f12" fmla="abs f5"/>
              <a:gd name="f13" fmla="*/ f8 f0 1"/>
              <a:gd name="f14" fmla="*/ f9 f0 1"/>
              <a:gd name="f15" fmla="?: f10 f3 1"/>
              <a:gd name="f16" fmla="?: f11 f4 1"/>
              <a:gd name="f17" fmla="?: f12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30 0 f6"/>
              <a:gd name="f33" fmla="+- f29 0 f6"/>
              <a:gd name="f34" fmla="*/ f30 f26 1"/>
              <a:gd name="f35" fmla="*/ f29 f26 1"/>
              <a:gd name="f36" fmla="*/ f32 1 2"/>
              <a:gd name="f37" fmla="min f33 f32"/>
              <a:gd name="f38" fmla="+- f6 f36 0"/>
              <a:gd name="f39" fmla="*/ f37 f7 1"/>
              <a:gd name="f40" fmla="*/ f39 1 100000"/>
              <a:gd name="f41" fmla="*/ f38 f26 1"/>
              <a:gd name="f42" fmla="+- f29 0 f40"/>
              <a:gd name="f43" fmla="+- f42 f29 0"/>
              <a:gd name="f44" fmla="*/ f42 1 2"/>
              <a:gd name="f45" fmla="*/ f42 f26 1"/>
              <a:gd name="f46" fmla="*/ f43 1 2"/>
              <a:gd name="f47" fmla="*/ f44 f26 1"/>
              <a:gd name="f48" fmla="*/ f46 f26 1"/>
            </a:gdLst>
            <a:ahLst/>
            <a:cxnLst>
              <a:cxn ang="3cd4">
                <a:pos x="hc" y="t"/>
              </a:cxn>
              <a:cxn ang="0">
                <a:pos x="r" y="vc"/>
              </a:cxn>
              <a:cxn ang="cd4">
                <a:pos x="hc" y="b"/>
              </a:cxn>
              <a:cxn ang="cd2">
                <a:pos x="l" y="vc"/>
              </a:cxn>
              <a:cxn ang="f24">
                <a:pos x="f47" y="f31"/>
              </a:cxn>
              <a:cxn ang="f25">
                <a:pos x="f47" y="f34"/>
              </a:cxn>
            </a:cxnLst>
            <a:rect l="f31" t="f31" r="f48" b="f34"/>
            <a:pathLst>
              <a:path>
                <a:moveTo>
                  <a:pt x="f31" y="f31"/>
                </a:moveTo>
                <a:lnTo>
                  <a:pt x="f45" y="f31"/>
                </a:lnTo>
                <a:lnTo>
                  <a:pt x="f35" y="f41"/>
                </a:lnTo>
                <a:lnTo>
                  <a:pt x="f45" y="f34"/>
                </a:lnTo>
                <a:lnTo>
                  <a:pt x="f31" y="f34"/>
                </a:lnTo>
                <a:close/>
              </a:path>
            </a:pathLst>
          </a:custGeom>
          <a:solidFill>
            <a:srgbClr val="FFFF00"/>
          </a:solidFill>
          <a:ln w="25402">
            <a:solidFill>
              <a:srgbClr val="000000"/>
            </a:solidFill>
            <a:prstDash val="solid"/>
            <a:miter/>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GB" dirty="0">
              <a:solidFill>
                <a:srgbClr val="FFFFFF"/>
              </a:solidFill>
              <a:latin typeface="Calibri"/>
            </a:endParaRPr>
          </a:p>
        </p:txBody>
      </p:sp>
      <p:sp>
        <p:nvSpPr>
          <p:cNvPr id="16" name="TextBox 20"/>
          <p:cNvSpPr txBox="1"/>
          <p:nvPr/>
        </p:nvSpPr>
        <p:spPr>
          <a:xfrm rot="18990629">
            <a:off x="3359589" y="5004574"/>
            <a:ext cx="1600291" cy="923333"/>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en-GB" dirty="0">
                <a:solidFill>
                  <a:srgbClr val="000000"/>
                </a:solidFill>
                <a:latin typeface="Calibri"/>
              </a:rPr>
              <a:t>Patient Safety Collaborative Initiative</a:t>
            </a:r>
          </a:p>
        </p:txBody>
      </p:sp>
      <p:cxnSp>
        <p:nvCxnSpPr>
          <p:cNvPr id="17" name="Straight Arrow Connector 22"/>
          <p:cNvCxnSpPr/>
          <p:nvPr/>
        </p:nvCxnSpPr>
        <p:spPr>
          <a:xfrm>
            <a:off x="2784885" y="1556794"/>
            <a:ext cx="735525" cy="398029"/>
          </a:xfrm>
          <a:prstGeom prst="straightConnector1">
            <a:avLst/>
          </a:prstGeom>
          <a:noFill/>
          <a:ln w="28575">
            <a:solidFill>
              <a:srgbClr val="FF0000"/>
            </a:solidFill>
            <a:prstDash val="solid"/>
            <a:miter/>
            <a:tailEnd type="arrow"/>
          </a:ln>
        </p:spPr>
      </p:cxnSp>
      <p:cxnSp>
        <p:nvCxnSpPr>
          <p:cNvPr id="18" name="Straight Arrow Connector 23"/>
          <p:cNvCxnSpPr/>
          <p:nvPr/>
        </p:nvCxnSpPr>
        <p:spPr>
          <a:xfrm>
            <a:off x="2495596" y="1907055"/>
            <a:ext cx="1800207" cy="963055"/>
          </a:xfrm>
          <a:prstGeom prst="straightConnector1">
            <a:avLst/>
          </a:prstGeom>
          <a:noFill/>
          <a:ln w="28575">
            <a:solidFill>
              <a:srgbClr val="FF0000"/>
            </a:solidFill>
            <a:prstDash val="solid"/>
            <a:miter/>
            <a:tailEnd type="arrow"/>
          </a:ln>
        </p:spPr>
      </p:cxnSp>
      <p:cxnSp>
        <p:nvCxnSpPr>
          <p:cNvPr id="19" name="Straight Arrow Connector 24"/>
          <p:cNvCxnSpPr/>
          <p:nvPr/>
        </p:nvCxnSpPr>
        <p:spPr>
          <a:xfrm>
            <a:off x="2371219" y="2348884"/>
            <a:ext cx="756080" cy="394591"/>
          </a:xfrm>
          <a:prstGeom prst="straightConnector1">
            <a:avLst/>
          </a:prstGeom>
          <a:noFill/>
          <a:ln w="28575">
            <a:solidFill>
              <a:srgbClr val="FF0000"/>
            </a:solidFill>
            <a:prstDash val="solid"/>
            <a:miter/>
            <a:tailEnd type="arrow"/>
          </a:ln>
        </p:spPr>
      </p:cxnSp>
      <p:cxnSp>
        <p:nvCxnSpPr>
          <p:cNvPr id="20" name="Straight Arrow Connector 25"/>
          <p:cNvCxnSpPr/>
          <p:nvPr/>
        </p:nvCxnSpPr>
        <p:spPr>
          <a:xfrm>
            <a:off x="3052475" y="1220990"/>
            <a:ext cx="2638099" cy="1372121"/>
          </a:xfrm>
          <a:prstGeom prst="straightConnector1">
            <a:avLst/>
          </a:prstGeom>
          <a:noFill/>
          <a:ln w="28575">
            <a:solidFill>
              <a:srgbClr val="FF0000"/>
            </a:solidFill>
            <a:prstDash val="solid"/>
            <a:miter/>
            <a:tailEnd type="arrow"/>
          </a:ln>
        </p:spPr>
      </p:cxnSp>
      <p:sp>
        <p:nvSpPr>
          <p:cNvPr id="21" name="TextBox 30"/>
          <p:cNvSpPr txBox="1"/>
          <p:nvPr/>
        </p:nvSpPr>
        <p:spPr>
          <a:xfrm rot="18075363">
            <a:off x="1363201" y="1437589"/>
            <a:ext cx="2016224" cy="523219"/>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en-GB" sz="1400" b="1" dirty="0">
                <a:solidFill>
                  <a:srgbClr val="000000"/>
                </a:solidFill>
                <a:latin typeface="Calibri"/>
              </a:rPr>
              <a:t>Multiple initiatives &amp; challenges</a:t>
            </a:r>
          </a:p>
        </p:txBody>
      </p:sp>
      <p:sp>
        <p:nvSpPr>
          <p:cNvPr id="22" name="Left-Right Arrow 42"/>
          <p:cNvSpPr/>
          <p:nvPr/>
        </p:nvSpPr>
        <p:spPr>
          <a:xfrm rot="18941744">
            <a:off x="2110700" y="4831762"/>
            <a:ext cx="2976262" cy="449509"/>
          </a:xfrm>
          <a:custGeom>
            <a:avLst/>
            <a:gdLst>
              <a:gd name="f0" fmla="val 10800000"/>
              <a:gd name="f1" fmla="val 5400000"/>
              <a:gd name="f2" fmla="val 180"/>
              <a:gd name="f3" fmla="val w"/>
              <a:gd name="f4" fmla="val h"/>
              <a:gd name="f5" fmla="val ss"/>
              <a:gd name="f6" fmla="val 0"/>
              <a:gd name="f7" fmla="val 50000"/>
              <a:gd name="f8" fmla="+- 0 0 -360"/>
              <a:gd name="f9" fmla="+- 0 0 -180"/>
              <a:gd name="f10" fmla="abs f3"/>
              <a:gd name="f11" fmla="abs f4"/>
              <a:gd name="f12" fmla="abs f5"/>
              <a:gd name="f13" fmla="*/ f8 f0 1"/>
              <a:gd name="f14" fmla="*/ f9 f0 1"/>
              <a:gd name="f15" fmla="?: f10 f3 1"/>
              <a:gd name="f16" fmla="?: f11 f4 1"/>
              <a:gd name="f17" fmla="?: f12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30 0 f6"/>
              <a:gd name="f33" fmla="+- f29 0 f6"/>
              <a:gd name="f34" fmla="*/ f29 f26 1"/>
              <a:gd name="f35" fmla="*/ f30 f26 1"/>
              <a:gd name="f36" fmla="*/ f32 1 2"/>
              <a:gd name="f37" fmla="*/ f33 1 2"/>
              <a:gd name="f38" fmla="min f33 f32"/>
              <a:gd name="f39" fmla="*/ f32 f7 1"/>
              <a:gd name="f40" fmla="+- f6 f36 0"/>
              <a:gd name="f41" fmla="+- f6 f37 0"/>
              <a:gd name="f42" fmla="*/ f38 f7 1"/>
              <a:gd name="f43" fmla="*/ f39 1 200000"/>
              <a:gd name="f44" fmla="*/ f42 1 100000"/>
              <a:gd name="f45" fmla="+- f40 0 f43"/>
              <a:gd name="f46" fmla="+- f40 f43 0"/>
              <a:gd name="f47" fmla="*/ f40 f26 1"/>
              <a:gd name="f48" fmla="*/ f41 f26 1"/>
              <a:gd name="f49" fmla="+- f29 0 f44"/>
              <a:gd name="f50" fmla="*/ f45 f44 1"/>
              <a:gd name="f51" fmla="*/ f45 f26 1"/>
              <a:gd name="f52" fmla="*/ f46 f26 1"/>
              <a:gd name="f53" fmla="*/ f44 f26 1"/>
              <a:gd name="f54" fmla="*/ f50 1 f36"/>
              <a:gd name="f55" fmla="*/ f49 f26 1"/>
              <a:gd name="f56" fmla="+- f44 0 f54"/>
              <a:gd name="f57" fmla="+- f49 f54 0"/>
              <a:gd name="f58" fmla="*/ f56 f26 1"/>
              <a:gd name="f59" fmla="*/ f57 f26 1"/>
            </a:gdLst>
            <a:ahLst/>
            <a:cxnLst>
              <a:cxn ang="3cd4">
                <a:pos x="hc" y="t"/>
              </a:cxn>
              <a:cxn ang="0">
                <a:pos x="r" y="vc"/>
              </a:cxn>
              <a:cxn ang="cd4">
                <a:pos x="hc" y="b"/>
              </a:cxn>
              <a:cxn ang="cd2">
                <a:pos x="l" y="vc"/>
              </a:cxn>
              <a:cxn ang="f24">
                <a:pos x="f55" y="f31"/>
              </a:cxn>
              <a:cxn ang="f24">
                <a:pos x="f48" y="f51"/>
              </a:cxn>
              <a:cxn ang="f24">
                <a:pos x="f53" y="f31"/>
              </a:cxn>
              <a:cxn ang="f25">
                <a:pos x="f53" y="f35"/>
              </a:cxn>
              <a:cxn ang="f25">
                <a:pos x="f48" y="f52"/>
              </a:cxn>
              <a:cxn ang="f25">
                <a:pos x="f55" y="f35"/>
              </a:cxn>
            </a:cxnLst>
            <a:rect l="f58" t="f51" r="f59" b="f52"/>
            <a:pathLst>
              <a:path>
                <a:moveTo>
                  <a:pt x="f31" y="f47"/>
                </a:moveTo>
                <a:lnTo>
                  <a:pt x="f53" y="f31"/>
                </a:lnTo>
                <a:lnTo>
                  <a:pt x="f53" y="f51"/>
                </a:lnTo>
                <a:lnTo>
                  <a:pt x="f55" y="f51"/>
                </a:lnTo>
                <a:lnTo>
                  <a:pt x="f55" y="f31"/>
                </a:lnTo>
                <a:lnTo>
                  <a:pt x="f34" y="f47"/>
                </a:lnTo>
                <a:lnTo>
                  <a:pt x="f55" y="f35"/>
                </a:lnTo>
                <a:lnTo>
                  <a:pt x="f55" y="f52"/>
                </a:lnTo>
                <a:lnTo>
                  <a:pt x="f53" y="f52"/>
                </a:lnTo>
                <a:lnTo>
                  <a:pt x="f53" y="f35"/>
                </a:lnTo>
                <a:close/>
              </a:path>
            </a:pathLst>
          </a:custGeom>
          <a:solidFill>
            <a:srgbClr val="D99694"/>
          </a:solidFill>
          <a:ln w="25402">
            <a:solidFill>
              <a:srgbClr val="385D8A"/>
            </a:solidFill>
            <a:prstDash val="solid"/>
            <a:miter/>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GB" dirty="0">
              <a:solidFill>
                <a:srgbClr val="FFFFFF"/>
              </a:solidFill>
              <a:latin typeface="Calibri"/>
            </a:endParaRPr>
          </a:p>
        </p:txBody>
      </p:sp>
      <p:sp>
        <p:nvSpPr>
          <p:cNvPr id="23" name="TextBox 43"/>
          <p:cNvSpPr txBox="1"/>
          <p:nvPr/>
        </p:nvSpPr>
        <p:spPr>
          <a:xfrm rot="18970174">
            <a:off x="2810445" y="4756041"/>
            <a:ext cx="1708190" cy="369335"/>
          </a:xfrm>
          <a:prstGeom prst="rect">
            <a:avLst/>
          </a:prstGeom>
          <a:noFill/>
          <a:ln>
            <a:noFill/>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GB" dirty="0">
                <a:solidFill>
                  <a:srgbClr val="000000"/>
                </a:solidFill>
                <a:latin typeface="Calibri"/>
              </a:rPr>
              <a:t>Action Learning</a:t>
            </a:r>
          </a:p>
        </p:txBody>
      </p:sp>
      <p:sp>
        <p:nvSpPr>
          <p:cNvPr id="24" name="TextBox 44"/>
          <p:cNvSpPr txBox="1"/>
          <p:nvPr/>
        </p:nvSpPr>
        <p:spPr>
          <a:xfrm>
            <a:off x="1582394" y="6028694"/>
            <a:ext cx="1679103" cy="646334"/>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en-GB" sz="1200" b="1" dirty="0">
                <a:solidFill>
                  <a:srgbClr val="000000"/>
                </a:solidFill>
                <a:latin typeface="Calibri"/>
              </a:rPr>
              <a:t>OTHER FACILITATORS </a:t>
            </a:r>
          </a:p>
          <a:p>
            <a:pPr algn="ctr">
              <a:defRPr sz="1800" b="0" i="0" u="none" strike="noStrike" kern="0" cap="none" spc="0" baseline="0">
                <a:solidFill>
                  <a:srgbClr val="000000"/>
                </a:solidFill>
                <a:uFillTx/>
              </a:defRPr>
            </a:pPr>
            <a:r>
              <a:rPr lang="en-GB" sz="1200" b="1" dirty="0">
                <a:solidFill>
                  <a:srgbClr val="000000"/>
                </a:solidFill>
                <a:latin typeface="Calibri"/>
              </a:rPr>
              <a:t>ACUTE CARE ORGANISATIONS</a:t>
            </a:r>
          </a:p>
        </p:txBody>
      </p:sp>
      <p:sp>
        <p:nvSpPr>
          <p:cNvPr id="25" name="TextBox 46"/>
          <p:cNvSpPr txBox="1"/>
          <p:nvPr/>
        </p:nvSpPr>
        <p:spPr>
          <a:xfrm>
            <a:off x="1524000" y="18361"/>
            <a:ext cx="9144000" cy="461662"/>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en-GB" sz="2400" b="1" dirty="0">
                <a:solidFill>
                  <a:srgbClr val="002060"/>
                </a:solidFill>
                <a:latin typeface="Calibri"/>
              </a:rPr>
              <a:t>SYNTHESIS FRAMEWORK - KEY INTERDEPENDENT  THEMES</a:t>
            </a:r>
          </a:p>
        </p:txBody>
      </p:sp>
      <p:pic>
        <p:nvPicPr>
          <p:cNvPr id="26" name="Picture 25"/>
          <p:cNvPicPr>
            <a:picLocks noChangeAspect="1"/>
          </p:cNvPicPr>
          <p:nvPr/>
        </p:nvPicPr>
        <p:blipFill>
          <a:blip r:embed="rId2"/>
          <a:stretch>
            <a:fillRect/>
          </a:stretch>
        </p:blipFill>
        <p:spPr>
          <a:xfrm>
            <a:off x="10612993" y="5596404"/>
            <a:ext cx="1469263" cy="835224"/>
          </a:xfrm>
          <a:prstGeom prst="rect">
            <a:avLst/>
          </a:prstGeom>
        </p:spPr>
      </p:pic>
    </p:spTree>
    <p:extLst>
      <p:ext uri="{BB962C8B-B14F-4D97-AF65-F5344CB8AC3E}">
        <p14:creationId xmlns:p14="http://schemas.microsoft.com/office/powerpoint/2010/main" val="2871855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50 Great Leadership Quotes To Help You Win At Life | Quote Ideas - Internet Explorer"/>
          <p:cNvPicPr>
            <a:picLocks noChangeAspect="1"/>
          </p:cNvPicPr>
          <p:nvPr/>
        </p:nvPicPr>
        <p:blipFill rotWithShape="1">
          <a:blip r:embed="rId2">
            <a:extLst>
              <a:ext uri="{28A0092B-C50C-407E-A947-70E740481C1C}">
                <a14:useLocalDpi xmlns:a14="http://schemas.microsoft.com/office/drawing/2010/main" val="0"/>
              </a:ext>
            </a:extLst>
          </a:blip>
          <a:srcRect l="18395" t="18152" r="46631" b="15349"/>
          <a:stretch/>
        </p:blipFill>
        <p:spPr>
          <a:xfrm>
            <a:off x="6744073" y="1340769"/>
            <a:ext cx="3578373" cy="4176465"/>
          </a:xfrm>
          <a:prstGeom prst="rect">
            <a:avLst/>
          </a:prstGeom>
        </p:spPr>
      </p:pic>
      <p:sp>
        <p:nvSpPr>
          <p:cNvPr id="6" name="Title 5"/>
          <p:cNvSpPr>
            <a:spLocks noGrp="1"/>
          </p:cNvSpPr>
          <p:nvPr>
            <p:ph type="title" idx="4294967295"/>
          </p:nvPr>
        </p:nvSpPr>
        <p:spPr>
          <a:xfrm>
            <a:off x="455596" y="165536"/>
            <a:ext cx="6205086" cy="6526930"/>
          </a:xfrm>
        </p:spPr>
        <p:txBody>
          <a:bodyPr/>
          <a:lstStyle/>
          <a:p>
            <a:r>
              <a:rPr lang="en-GB" sz="3600" b="1" dirty="0">
                <a:solidFill>
                  <a:srgbClr val="C00000"/>
                </a:solidFill>
                <a:latin typeface="+mn-lt"/>
              </a:rPr>
              <a:t>Transformational leadership</a:t>
            </a:r>
            <a:r>
              <a:rPr lang="en-GB" dirty="0" smtClean="0">
                <a:solidFill>
                  <a:srgbClr val="002060"/>
                </a:solidFill>
              </a:rPr>
              <a:t/>
            </a:r>
            <a:br>
              <a:rPr lang="en-GB" dirty="0" smtClean="0">
                <a:solidFill>
                  <a:srgbClr val="002060"/>
                </a:solidFill>
              </a:rPr>
            </a:br>
            <a:r>
              <a:rPr lang="en-GB" sz="2400" dirty="0">
                <a:solidFill>
                  <a:srgbClr val="002060"/>
                </a:solidFill>
              </a:rPr>
              <a:t>Model the way</a:t>
            </a:r>
            <a:br>
              <a:rPr lang="en-GB" sz="2400" dirty="0">
                <a:solidFill>
                  <a:srgbClr val="002060"/>
                </a:solidFill>
              </a:rPr>
            </a:br>
            <a:r>
              <a:rPr lang="en-GB" sz="2400" dirty="0">
                <a:solidFill>
                  <a:srgbClr val="002060"/>
                </a:solidFill>
              </a:rPr>
              <a:t>Inspire a shared vision</a:t>
            </a:r>
            <a:br>
              <a:rPr lang="en-GB" sz="2400" dirty="0">
                <a:solidFill>
                  <a:srgbClr val="002060"/>
                </a:solidFill>
              </a:rPr>
            </a:br>
            <a:r>
              <a:rPr lang="en-GB" sz="2400" dirty="0">
                <a:solidFill>
                  <a:srgbClr val="002060"/>
                </a:solidFill>
              </a:rPr>
              <a:t>Challenge the process </a:t>
            </a:r>
            <a:br>
              <a:rPr lang="en-GB" sz="2400" dirty="0">
                <a:solidFill>
                  <a:srgbClr val="002060"/>
                </a:solidFill>
              </a:rPr>
            </a:br>
            <a:r>
              <a:rPr lang="en-GB" sz="2400" dirty="0">
                <a:solidFill>
                  <a:srgbClr val="002060"/>
                </a:solidFill>
              </a:rPr>
              <a:t>Enable others to act</a:t>
            </a:r>
            <a:br>
              <a:rPr lang="en-GB" sz="2400" dirty="0">
                <a:solidFill>
                  <a:srgbClr val="002060"/>
                </a:solidFill>
              </a:rPr>
            </a:br>
            <a:r>
              <a:rPr lang="en-GB" sz="2400" dirty="0">
                <a:solidFill>
                  <a:srgbClr val="002060"/>
                </a:solidFill>
              </a:rPr>
              <a:t>Encourage the heart</a:t>
            </a:r>
            <a:br>
              <a:rPr lang="en-GB" sz="2400" dirty="0">
                <a:solidFill>
                  <a:srgbClr val="002060"/>
                </a:solidFill>
              </a:rPr>
            </a:br>
            <a:r>
              <a:rPr lang="en-GB" sz="1600" dirty="0">
                <a:solidFill>
                  <a:srgbClr val="002060"/>
                </a:solidFill>
              </a:rPr>
              <a:t>(Kouzes &amp; Posner 2012)</a:t>
            </a:r>
            <a:br>
              <a:rPr lang="en-GB" sz="1600" dirty="0">
                <a:solidFill>
                  <a:srgbClr val="002060"/>
                </a:solidFill>
              </a:rPr>
            </a:br>
            <a:endParaRPr lang="en-GB" sz="1600" dirty="0">
              <a:solidFill>
                <a:srgbClr val="002060"/>
              </a:solidFill>
            </a:endParaRPr>
          </a:p>
        </p:txBody>
      </p:sp>
      <p:pic>
        <p:nvPicPr>
          <p:cNvPr id="2" name="Picture 1"/>
          <p:cNvPicPr>
            <a:picLocks noChangeAspect="1"/>
          </p:cNvPicPr>
          <p:nvPr/>
        </p:nvPicPr>
        <p:blipFill>
          <a:blip r:embed="rId3"/>
          <a:stretch>
            <a:fillRect/>
          </a:stretch>
        </p:blipFill>
        <p:spPr>
          <a:xfrm>
            <a:off x="455596" y="5393905"/>
            <a:ext cx="2304488" cy="1298561"/>
          </a:xfrm>
          <a:prstGeom prst="rect">
            <a:avLst/>
          </a:prstGeom>
        </p:spPr>
      </p:pic>
      <p:sp>
        <p:nvSpPr>
          <p:cNvPr id="3" name="TextBox 2"/>
          <p:cNvSpPr txBox="1"/>
          <p:nvPr/>
        </p:nvSpPr>
        <p:spPr>
          <a:xfrm>
            <a:off x="572568" y="367469"/>
            <a:ext cx="10759155" cy="1200329"/>
          </a:xfrm>
          <a:prstGeom prst="rect">
            <a:avLst/>
          </a:prstGeom>
          <a:noFill/>
        </p:spPr>
        <p:txBody>
          <a:bodyPr wrap="square" rtlCol="0">
            <a:spAutoFit/>
          </a:bodyPr>
          <a:lstStyle/>
          <a:p>
            <a:r>
              <a:rPr lang="en-GB" sz="3600" b="1" dirty="0" smtClean="0"/>
              <a:t>LEADERSHIP INSIGHTS AT TWO LEVELS – CLINICAL AND ORGANISATIONAL</a:t>
            </a:r>
            <a:endParaRPr lang="en-GB" sz="3600" b="1" dirty="0"/>
          </a:p>
        </p:txBody>
      </p:sp>
    </p:spTree>
    <p:extLst>
      <p:ext uri="{BB962C8B-B14F-4D97-AF65-F5344CB8AC3E}">
        <p14:creationId xmlns:p14="http://schemas.microsoft.com/office/powerpoint/2010/main" val="3670905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p:cNvSpPr txBox="1">
            <a:spLocks noGrp="1"/>
          </p:cNvSpPr>
          <p:nvPr>
            <p:ph type="title" idx="4294967295"/>
          </p:nvPr>
        </p:nvSpPr>
        <p:spPr>
          <a:xfrm>
            <a:off x="432262" y="146953"/>
            <a:ext cx="11097491" cy="975265"/>
          </a:xfrm>
        </p:spPr>
        <p:txBody>
          <a:bodyPr>
            <a:normAutofit fontScale="90000"/>
          </a:bodyPr>
          <a:lstStyle/>
          <a:p>
            <a:pPr lvl="0">
              <a:lnSpc>
                <a:spcPct val="100000"/>
              </a:lnSpc>
            </a:pPr>
            <a:r>
              <a:rPr lang="en-GB" sz="2900" b="1" dirty="0">
                <a:solidFill>
                  <a:srgbClr val="002060"/>
                </a:solidFill>
              </a:rPr>
              <a:t/>
            </a:r>
            <a:br>
              <a:rPr lang="en-GB" sz="2900" b="1" dirty="0">
                <a:solidFill>
                  <a:srgbClr val="002060"/>
                </a:solidFill>
              </a:rPr>
            </a:br>
            <a:r>
              <a:rPr lang="en-GB" sz="3200" b="1" dirty="0">
                <a:solidFill>
                  <a:srgbClr val="002060"/>
                </a:solidFill>
              </a:rPr>
              <a:t>Developing a safety culture in frontline </a:t>
            </a:r>
            <a:r>
              <a:rPr lang="en-GB" sz="3200" b="1" dirty="0" smtClean="0">
                <a:solidFill>
                  <a:srgbClr val="002060"/>
                </a:solidFill>
              </a:rPr>
              <a:t>teams. Theme </a:t>
            </a:r>
            <a:r>
              <a:rPr lang="en-GB" sz="3200" b="1" dirty="0">
                <a:solidFill>
                  <a:srgbClr val="002060"/>
                </a:solidFill>
              </a:rPr>
              <a:t>1: </a:t>
            </a:r>
            <a:r>
              <a:rPr lang="en-GB" sz="3200" b="1" dirty="0">
                <a:solidFill>
                  <a:srgbClr val="C00000"/>
                </a:solidFill>
              </a:rPr>
              <a:t>Clinical leadership </a:t>
            </a:r>
            <a:r>
              <a:rPr lang="en-GB" sz="3200" b="1" dirty="0">
                <a:solidFill>
                  <a:srgbClr val="002060"/>
                </a:solidFill>
              </a:rPr>
              <a:t/>
            </a:r>
            <a:br>
              <a:rPr lang="en-GB" sz="3200" b="1" dirty="0">
                <a:solidFill>
                  <a:srgbClr val="002060"/>
                </a:solidFill>
              </a:rPr>
            </a:br>
            <a:endParaRPr lang="en-GB" sz="3200" b="1" dirty="0">
              <a:solidFill>
                <a:srgbClr val="002060"/>
              </a:solidFill>
            </a:endParaRPr>
          </a:p>
        </p:txBody>
      </p:sp>
      <p:pic>
        <p:nvPicPr>
          <p:cNvPr id="3" name="Content Placeholder 14"/>
          <p:cNvPicPr>
            <a:picLocks noGrp="1" noChangeAspect="1"/>
          </p:cNvPicPr>
          <p:nvPr>
            <p:ph type="pic" idx="4294967295"/>
          </p:nvPr>
        </p:nvPicPr>
        <p:blipFill>
          <a:blip r:embed="rId2"/>
          <a:stretch>
            <a:fillRect/>
          </a:stretch>
        </p:blipFill>
        <p:spPr>
          <a:xfrm>
            <a:off x="432262" y="1817079"/>
            <a:ext cx="2309482" cy="3600450"/>
          </a:xfrm>
        </p:spPr>
      </p:pic>
      <p:sp>
        <p:nvSpPr>
          <p:cNvPr id="4" name="Content Placeholder 13"/>
          <p:cNvSpPr txBox="1">
            <a:spLocks noGrp="1"/>
          </p:cNvSpPr>
          <p:nvPr>
            <p:ph type="body" idx="4294967295"/>
          </p:nvPr>
        </p:nvSpPr>
        <p:spPr>
          <a:xfrm>
            <a:off x="3287688" y="1045032"/>
            <a:ext cx="8816080" cy="5682337"/>
          </a:xfrm>
        </p:spPr>
        <p:txBody>
          <a:bodyPr>
            <a:normAutofit fontScale="92500" lnSpcReduction="20000"/>
          </a:bodyPr>
          <a:lstStyle/>
          <a:p>
            <a:pPr marL="0" indent="0">
              <a:lnSpc>
                <a:spcPct val="70000"/>
              </a:lnSpc>
              <a:spcBef>
                <a:spcPts val="400"/>
              </a:spcBef>
              <a:buNone/>
            </a:pPr>
            <a:r>
              <a:rPr lang="en-GB" sz="2000" b="1" dirty="0">
                <a:solidFill>
                  <a:srgbClr val="C00000"/>
                </a:solidFill>
              </a:rPr>
              <a:t>What works?  </a:t>
            </a:r>
            <a:endParaRPr lang="en-GB" sz="2000" b="1" dirty="0" smtClean="0">
              <a:solidFill>
                <a:srgbClr val="C00000"/>
              </a:solidFill>
            </a:endParaRPr>
          </a:p>
          <a:p>
            <a:pPr marL="0" indent="0">
              <a:lnSpc>
                <a:spcPct val="70000"/>
              </a:lnSpc>
              <a:spcBef>
                <a:spcPts val="400"/>
              </a:spcBef>
              <a:buNone/>
            </a:pPr>
            <a:endParaRPr lang="en-GB" sz="2000" b="1" dirty="0" smtClean="0"/>
          </a:p>
          <a:p>
            <a:pPr marL="0" indent="0">
              <a:lnSpc>
                <a:spcPct val="70000"/>
              </a:lnSpc>
              <a:spcBef>
                <a:spcPts val="400"/>
              </a:spcBef>
              <a:buNone/>
            </a:pPr>
            <a:r>
              <a:rPr lang="en-GB" sz="2000" dirty="0" smtClean="0">
                <a:solidFill>
                  <a:srgbClr val="002060"/>
                </a:solidFill>
              </a:rPr>
              <a:t>Clinical </a:t>
            </a:r>
            <a:r>
              <a:rPr lang="en-GB" sz="2000" dirty="0">
                <a:solidFill>
                  <a:srgbClr val="002060"/>
                </a:solidFill>
              </a:rPr>
              <a:t>leaders (ward managers, clinical leads, team leads, shift leads) who</a:t>
            </a:r>
            <a:r>
              <a:rPr lang="en-GB" sz="2000" dirty="0" smtClean="0">
                <a:solidFill>
                  <a:srgbClr val="002060"/>
                </a:solidFill>
              </a:rPr>
              <a:t>:</a:t>
            </a:r>
          </a:p>
          <a:p>
            <a:pPr marL="0" indent="0">
              <a:lnSpc>
                <a:spcPct val="70000"/>
              </a:lnSpc>
              <a:spcBef>
                <a:spcPts val="400"/>
              </a:spcBef>
              <a:buNone/>
            </a:pPr>
            <a:endParaRPr lang="en-GB" sz="2000" b="1" dirty="0">
              <a:solidFill>
                <a:srgbClr val="002060"/>
              </a:solidFill>
            </a:endParaRPr>
          </a:p>
          <a:p>
            <a:pPr lvl="1" hangingPunct="0">
              <a:buFont typeface="Wingdings" pitchFamily="2"/>
              <a:buChar char="ü"/>
            </a:pPr>
            <a:r>
              <a:rPr lang="en-GB" sz="2000" dirty="0">
                <a:solidFill>
                  <a:srgbClr val="002060"/>
                </a:solidFill>
              </a:rPr>
              <a:t>Model respectful </a:t>
            </a:r>
            <a:r>
              <a:rPr lang="en-GB" sz="2000" dirty="0">
                <a:solidFill>
                  <a:srgbClr val="C00000"/>
                </a:solidFill>
              </a:rPr>
              <a:t>relationships</a:t>
            </a:r>
            <a:r>
              <a:rPr lang="en-GB" sz="2000" dirty="0">
                <a:solidFill>
                  <a:srgbClr val="002060"/>
                </a:solidFill>
              </a:rPr>
              <a:t> and </a:t>
            </a:r>
            <a:r>
              <a:rPr lang="en-GB" sz="2000" dirty="0">
                <a:solidFill>
                  <a:srgbClr val="C00000"/>
                </a:solidFill>
              </a:rPr>
              <a:t>person- centred </a:t>
            </a:r>
            <a:r>
              <a:rPr lang="en-GB" sz="2000" dirty="0" smtClean="0">
                <a:solidFill>
                  <a:srgbClr val="C00000"/>
                </a:solidFill>
              </a:rPr>
              <a:t>values</a:t>
            </a:r>
            <a:endParaRPr lang="en-GB" sz="2000" dirty="0">
              <a:solidFill>
                <a:srgbClr val="002060"/>
              </a:solidFill>
            </a:endParaRPr>
          </a:p>
          <a:p>
            <a:pPr lvl="1" hangingPunct="0">
              <a:buFont typeface="Wingdings" pitchFamily="2"/>
              <a:buChar char="ü"/>
            </a:pPr>
            <a:r>
              <a:rPr lang="en-GB" sz="2000" dirty="0">
                <a:solidFill>
                  <a:srgbClr val="002060"/>
                </a:solidFill>
              </a:rPr>
              <a:t>Are approachable, actively listens to and </a:t>
            </a:r>
            <a:r>
              <a:rPr lang="en-GB" sz="2000" dirty="0">
                <a:solidFill>
                  <a:srgbClr val="FF0000"/>
                </a:solidFill>
              </a:rPr>
              <a:t>values patient and service user expertise, engagement and </a:t>
            </a:r>
            <a:r>
              <a:rPr lang="en-GB" sz="2000" dirty="0" smtClean="0">
                <a:solidFill>
                  <a:srgbClr val="FF0000"/>
                </a:solidFill>
              </a:rPr>
              <a:t>participation</a:t>
            </a:r>
            <a:endParaRPr lang="en-GB" sz="2000" dirty="0"/>
          </a:p>
          <a:p>
            <a:pPr lvl="1" hangingPunct="0">
              <a:buFont typeface="Wingdings" pitchFamily="2"/>
              <a:buChar char="ü"/>
            </a:pPr>
            <a:r>
              <a:rPr lang="en-GB" sz="2000" dirty="0">
                <a:solidFill>
                  <a:srgbClr val="002060"/>
                </a:solidFill>
              </a:rPr>
              <a:t>Pay attention to </a:t>
            </a:r>
            <a:r>
              <a:rPr lang="en-GB" sz="2000" dirty="0">
                <a:solidFill>
                  <a:srgbClr val="FF0000"/>
                </a:solidFill>
              </a:rPr>
              <a:t>both patient and staff </a:t>
            </a:r>
            <a:r>
              <a:rPr lang="en-GB" sz="2000" dirty="0" smtClean="0">
                <a:solidFill>
                  <a:srgbClr val="FF0000"/>
                </a:solidFill>
              </a:rPr>
              <a:t>wellbeing</a:t>
            </a:r>
            <a:endParaRPr lang="en-GB" sz="2000" dirty="0"/>
          </a:p>
          <a:p>
            <a:pPr lvl="1" hangingPunct="0">
              <a:buFont typeface="Wingdings" pitchFamily="2"/>
              <a:buChar char="ü"/>
            </a:pPr>
            <a:r>
              <a:rPr lang="en-GB" sz="2000" dirty="0">
                <a:solidFill>
                  <a:srgbClr val="FF0000"/>
                </a:solidFill>
              </a:rPr>
              <a:t>Support teams </a:t>
            </a:r>
            <a:r>
              <a:rPr lang="en-GB" sz="2000" dirty="0">
                <a:solidFill>
                  <a:srgbClr val="002060"/>
                </a:solidFill>
              </a:rPr>
              <a:t>with patient </a:t>
            </a:r>
            <a:r>
              <a:rPr lang="en-GB" sz="2000" dirty="0" smtClean="0">
                <a:solidFill>
                  <a:srgbClr val="002060"/>
                </a:solidFill>
              </a:rPr>
              <a:t>safety/improvement</a:t>
            </a:r>
            <a:endParaRPr lang="en-GB" sz="2000" dirty="0">
              <a:solidFill>
                <a:srgbClr val="002060"/>
              </a:solidFill>
            </a:endParaRPr>
          </a:p>
          <a:p>
            <a:pPr lvl="1" hangingPunct="0">
              <a:buFont typeface="Wingdings" pitchFamily="2"/>
              <a:buChar char="ü"/>
            </a:pPr>
            <a:r>
              <a:rPr lang="en-GB" sz="2000" dirty="0">
                <a:solidFill>
                  <a:srgbClr val="002060"/>
                </a:solidFill>
              </a:rPr>
              <a:t>Are</a:t>
            </a:r>
            <a:r>
              <a:rPr lang="en-GB" sz="2000" dirty="0">
                <a:solidFill>
                  <a:srgbClr val="FF0000"/>
                </a:solidFill>
              </a:rPr>
              <a:t> clinically </a:t>
            </a:r>
            <a:r>
              <a:rPr lang="en-GB" sz="2000" dirty="0" smtClean="0">
                <a:solidFill>
                  <a:srgbClr val="FF0000"/>
                </a:solidFill>
              </a:rPr>
              <a:t>credible, </a:t>
            </a:r>
            <a:r>
              <a:rPr lang="en-GB" sz="2000" dirty="0">
                <a:solidFill>
                  <a:srgbClr val="FF0000"/>
                </a:solidFill>
              </a:rPr>
              <a:t>model </a:t>
            </a:r>
            <a:r>
              <a:rPr lang="en-GB" sz="2000" dirty="0" smtClean="0">
                <a:solidFill>
                  <a:srgbClr val="FF0000"/>
                </a:solidFill>
              </a:rPr>
              <a:t>self-awareness</a:t>
            </a:r>
            <a:r>
              <a:rPr lang="en-GB" sz="2000" dirty="0">
                <a:solidFill>
                  <a:srgbClr val="FF0000"/>
                </a:solidFill>
              </a:rPr>
              <a:t>, </a:t>
            </a:r>
            <a:r>
              <a:rPr lang="en-GB" sz="2000" dirty="0">
                <a:solidFill>
                  <a:srgbClr val="002060"/>
                </a:solidFill>
              </a:rPr>
              <a:t>reflection and learning.</a:t>
            </a:r>
          </a:p>
          <a:p>
            <a:pPr lvl="1" hangingPunct="0">
              <a:buFont typeface="Wingdings" pitchFamily="2"/>
              <a:buChar char="ü"/>
            </a:pPr>
            <a:r>
              <a:rPr lang="en-GB" sz="2000" dirty="0">
                <a:solidFill>
                  <a:srgbClr val="FF0000"/>
                </a:solidFill>
              </a:rPr>
              <a:t>Creates shared vision/direction and embeds </a:t>
            </a:r>
            <a:r>
              <a:rPr lang="en-GB" sz="2000" dirty="0" smtClean="0">
                <a:solidFill>
                  <a:srgbClr val="FF0000"/>
                </a:solidFill>
              </a:rPr>
              <a:t>this</a:t>
            </a:r>
            <a:endParaRPr lang="en-GB" sz="2000" dirty="0"/>
          </a:p>
          <a:p>
            <a:pPr lvl="1" hangingPunct="0">
              <a:buFont typeface="Wingdings" pitchFamily="2"/>
              <a:buChar char="ü"/>
            </a:pPr>
            <a:r>
              <a:rPr lang="en-GB" sz="2000" dirty="0">
                <a:solidFill>
                  <a:srgbClr val="FF0000"/>
                </a:solidFill>
              </a:rPr>
              <a:t>Connects everyone for the patient</a:t>
            </a:r>
            <a:r>
              <a:rPr lang="en-GB" sz="2000" dirty="0"/>
              <a:t>, </a:t>
            </a:r>
            <a:r>
              <a:rPr lang="en-GB" sz="2000" dirty="0">
                <a:solidFill>
                  <a:srgbClr val="002060"/>
                </a:solidFill>
              </a:rPr>
              <a:t>encourages </a:t>
            </a:r>
            <a:r>
              <a:rPr lang="en-GB" sz="2000" dirty="0" smtClean="0">
                <a:solidFill>
                  <a:srgbClr val="002060"/>
                </a:solidFill>
              </a:rPr>
              <a:t>innovation</a:t>
            </a:r>
            <a:endParaRPr lang="en-GB" sz="2000" dirty="0">
              <a:solidFill>
                <a:srgbClr val="002060"/>
              </a:solidFill>
            </a:endParaRPr>
          </a:p>
          <a:p>
            <a:pPr lvl="1" hangingPunct="0">
              <a:buFont typeface="Wingdings" pitchFamily="2"/>
              <a:buChar char="ü"/>
            </a:pPr>
            <a:r>
              <a:rPr lang="en-GB" sz="2000" dirty="0">
                <a:solidFill>
                  <a:srgbClr val="002060"/>
                </a:solidFill>
              </a:rPr>
              <a:t>Possess personal attributes and qualities, and are </a:t>
            </a:r>
            <a:r>
              <a:rPr lang="en-GB" sz="2000" dirty="0">
                <a:solidFill>
                  <a:srgbClr val="C00000"/>
                </a:solidFill>
              </a:rPr>
              <a:t>transformational </a:t>
            </a:r>
            <a:r>
              <a:rPr lang="en-GB" sz="2000" dirty="0" smtClean="0">
                <a:solidFill>
                  <a:srgbClr val="C00000"/>
                </a:solidFill>
              </a:rPr>
              <a:t>leaders</a:t>
            </a:r>
            <a:endParaRPr lang="en-GB" sz="2000" dirty="0" smtClean="0">
              <a:solidFill>
                <a:srgbClr val="002060"/>
              </a:solidFill>
            </a:endParaRPr>
          </a:p>
          <a:p>
            <a:pPr marL="457200" lvl="1" indent="0" hangingPunct="0">
              <a:buNone/>
            </a:pPr>
            <a:endParaRPr lang="en-GB" sz="1500" b="1" dirty="0"/>
          </a:p>
          <a:p>
            <a:pPr marL="0" indent="0">
              <a:lnSpc>
                <a:spcPct val="70000"/>
              </a:lnSpc>
              <a:spcBef>
                <a:spcPts val="400"/>
              </a:spcBef>
              <a:buNone/>
            </a:pPr>
            <a:endParaRPr lang="en-GB" sz="1000" b="1" dirty="0"/>
          </a:p>
          <a:p>
            <a:pPr marL="0" indent="0">
              <a:lnSpc>
                <a:spcPct val="70000"/>
              </a:lnSpc>
              <a:spcBef>
                <a:spcPts val="400"/>
              </a:spcBef>
              <a:buNone/>
            </a:pPr>
            <a:r>
              <a:rPr lang="en-GB" sz="2000" b="1" dirty="0">
                <a:solidFill>
                  <a:srgbClr val="C00000"/>
                </a:solidFill>
              </a:rPr>
              <a:t>Why does it work? </a:t>
            </a:r>
            <a:endParaRPr lang="en-GB" sz="2000" b="1" dirty="0" smtClean="0">
              <a:solidFill>
                <a:srgbClr val="C00000"/>
              </a:solidFill>
            </a:endParaRPr>
          </a:p>
          <a:p>
            <a:pPr marL="0" indent="0">
              <a:lnSpc>
                <a:spcPct val="70000"/>
              </a:lnSpc>
              <a:spcBef>
                <a:spcPts val="400"/>
              </a:spcBef>
              <a:buNone/>
            </a:pPr>
            <a:r>
              <a:rPr lang="en-GB" sz="2000" b="1" dirty="0" smtClean="0"/>
              <a:t> </a:t>
            </a:r>
          </a:p>
          <a:p>
            <a:pPr marL="0" indent="0">
              <a:lnSpc>
                <a:spcPct val="70000"/>
              </a:lnSpc>
              <a:spcBef>
                <a:spcPts val="400"/>
              </a:spcBef>
              <a:buNone/>
            </a:pPr>
            <a:r>
              <a:rPr lang="en-GB" sz="2000" dirty="0" smtClean="0">
                <a:solidFill>
                  <a:srgbClr val="002060"/>
                </a:solidFill>
              </a:rPr>
              <a:t>Consistently </a:t>
            </a:r>
            <a:r>
              <a:rPr lang="en-GB" sz="2000" dirty="0">
                <a:solidFill>
                  <a:srgbClr val="002060"/>
                </a:solidFill>
              </a:rPr>
              <a:t>endorses and enables</a:t>
            </a:r>
            <a:r>
              <a:rPr lang="en-GB" sz="2000" dirty="0" smtClean="0">
                <a:solidFill>
                  <a:srgbClr val="002060"/>
                </a:solidFill>
              </a:rPr>
              <a:t>:</a:t>
            </a:r>
          </a:p>
          <a:p>
            <a:pPr marL="0" indent="0">
              <a:lnSpc>
                <a:spcPct val="70000"/>
              </a:lnSpc>
              <a:spcBef>
                <a:spcPts val="400"/>
              </a:spcBef>
              <a:buNone/>
            </a:pPr>
            <a:endParaRPr lang="en-GB" sz="2000" b="1" dirty="0">
              <a:solidFill>
                <a:srgbClr val="002060"/>
              </a:solidFill>
            </a:endParaRPr>
          </a:p>
          <a:p>
            <a:pPr lvl="1" hangingPunct="0"/>
            <a:r>
              <a:rPr lang="en-GB" sz="2200" dirty="0">
                <a:solidFill>
                  <a:srgbClr val="002060"/>
                </a:solidFill>
              </a:rPr>
              <a:t>Service users and staff </a:t>
            </a:r>
            <a:r>
              <a:rPr lang="en-GB" sz="2200" dirty="0">
                <a:solidFill>
                  <a:srgbClr val="FF0000"/>
                </a:solidFill>
              </a:rPr>
              <a:t>to feel heard and listened to</a:t>
            </a:r>
            <a:r>
              <a:rPr lang="en-GB" sz="2200" dirty="0">
                <a:solidFill>
                  <a:srgbClr val="002060"/>
                </a:solidFill>
              </a:rPr>
              <a:t>, to become empowered and this improves </a:t>
            </a:r>
            <a:r>
              <a:rPr lang="en-GB" sz="2200" dirty="0" smtClean="0">
                <a:solidFill>
                  <a:srgbClr val="002060"/>
                </a:solidFill>
              </a:rPr>
              <a:t>experiences</a:t>
            </a:r>
            <a:endParaRPr lang="en-GB" sz="2200" dirty="0">
              <a:solidFill>
                <a:srgbClr val="002060"/>
              </a:solidFill>
            </a:endParaRPr>
          </a:p>
          <a:p>
            <a:pPr lvl="1" hangingPunct="0"/>
            <a:r>
              <a:rPr lang="en-GB" sz="2200" dirty="0">
                <a:solidFill>
                  <a:srgbClr val="002060"/>
                </a:solidFill>
              </a:rPr>
              <a:t>Person centred respectful relationships between all staff members and with service users, so </a:t>
            </a:r>
            <a:r>
              <a:rPr lang="en-GB" sz="2200" dirty="0">
                <a:solidFill>
                  <a:srgbClr val="FF0000"/>
                </a:solidFill>
              </a:rPr>
              <a:t>people feel valued and </a:t>
            </a:r>
            <a:r>
              <a:rPr lang="en-GB" sz="2200" dirty="0" smtClean="0">
                <a:solidFill>
                  <a:srgbClr val="FF0000"/>
                </a:solidFill>
              </a:rPr>
              <a:t>respected</a:t>
            </a:r>
            <a:endParaRPr lang="en-GB" sz="2200" dirty="0"/>
          </a:p>
          <a:p>
            <a:pPr lvl="1" hangingPunct="0"/>
            <a:r>
              <a:rPr lang="en-GB" sz="2200" dirty="0">
                <a:solidFill>
                  <a:srgbClr val="002060"/>
                </a:solidFill>
              </a:rPr>
              <a:t>Impacts on a </a:t>
            </a:r>
            <a:r>
              <a:rPr lang="en-GB" sz="2200" dirty="0">
                <a:solidFill>
                  <a:srgbClr val="FF0000"/>
                </a:solidFill>
              </a:rPr>
              <a:t>collaborative approach </a:t>
            </a:r>
            <a:r>
              <a:rPr lang="en-GB" sz="2200" dirty="0">
                <a:solidFill>
                  <a:srgbClr val="002060"/>
                </a:solidFill>
              </a:rPr>
              <a:t>to developing workplace </a:t>
            </a:r>
            <a:r>
              <a:rPr lang="en-GB" sz="2200" dirty="0" smtClean="0">
                <a:solidFill>
                  <a:srgbClr val="002060"/>
                </a:solidFill>
              </a:rPr>
              <a:t>culture</a:t>
            </a:r>
            <a:endParaRPr lang="en-GB" sz="2200" dirty="0">
              <a:solidFill>
                <a:srgbClr val="002060"/>
              </a:solidFill>
            </a:endParaRPr>
          </a:p>
        </p:txBody>
      </p:sp>
      <p:sp>
        <p:nvSpPr>
          <p:cNvPr id="5" name="TextBox 9"/>
          <p:cNvSpPr txBox="1"/>
          <p:nvPr/>
        </p:nvSpPr>
        <p:spPr>
          <a:xfrm>
            <a:off x="696475" y="3245133"/>
            <a:ext cx="1728188" cy="807908"/>
          </a:xfrm>
          <a:prstGeom prst="rect">
            <a:avLst/>
          </a:prstGeom>
          <a:noFill/>
          <a:ln>
            <a:noFill/>
          </a:ln>
        </p:spPr>
        <p:txBody>
          <a:bodyPr vert="horz" wrap="square" lIns="91440" tIns="45720" rIns="91440" bIns="45720" anchor="t" anchorCtr="1" compatLnSpc="1">
            <a:spAutoFit/>
          </a:bodyPr>
          <a:lstStyle/>
          <a:p>
            <a:pPr marL="71999" algn="ctr">
              <a:defRPr sz="1800" b="0" i="0" u="none" strike="noStrike" kern="0" cap="none" spc="0" baseline="0">
                <a:solidFill>
                  <a:srgbClr val="000000"/>
                </a:solidFill>
                <a:uFillTx/>
              </a:defRPr>
            </a:pPr>
            <a:r>
              <a:rPr lang="en-GB" b="1" dirty="0">
                <a:solidFill>
                  <a:srgbClr val="000000"/>
                </a:solidFill>
                <a:latin typeface="Calibri"/>
              </a:rPr>
              <a:t>FRONTLINE TEAMS</a:t>
            </a:r>
          </a:p>
          <a:p>
            <a:pPr marL="71999" algn="ctr">
              <a:defRPr sz="1800" b="0" i="0" u="none" strike="noStrike" kern="0" cap="none" spc="0" baseline="0">
                <a:solidFill>
                  <a:srgbClr val="000000"/>
                </a:solidFill>
                <a:uFillTx/>
              </a:defRPr>
            </a:pPr>
            <a:r>
              <a:rPr lang="en-GB" sz="1050" dirty="0">
                <a:solidFill>
                  <a:srgbClr val="000000"/>
                </a:solidFill>
                <a:latin typeface="Calibri"/>
              </a:rPr>
              <a:t>(Microsystem)</a:t>
            </a:r>
          </a:p>
        </p:txBody>
      </p:sp>
      <p:sp>
        <p:nvSpPr>
          <p:cNvPr id="6" name="TextBox 11"/>
          <p:cNvSpPr txBox="1"/>
          <p:nvPr/>
        </p:nvSpPr>
        <p:spPr>
          <a:xfrm>
            <a:off x="588462" y="2665727"/>
            <a:ext cx="1944215" cy="646334"/>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en-GB" b="1" dirty="0">
                <a:solidFill>
                  <a:srgbClr val="632523"/>
                </a:solidFill>
                <a:latin typeface="Calibri"/>
              </a:rPr>
              <a:t>Clinical </a:t>
            </a:r>
          </a:p>
          <a:p>
            <a:pPr algn="ctr">
              <a:defRPr sz="1800" b="0" i="0" u="none" strike="noStrike" kern="0" cap="none" spc="0" baseline="0">
                <a:solidFill>
                  <a:srgbClr val="000000"/>
                </a:solidFill>
                <a:uFillTx/>
              </a:defRPr>
            </a:pPr>
            <a:r>
              <a:rPr lang="en-GB" b="1" dirty="0">
                <a:solidFill>
                  <a:srgbClr val="632523"/>
                </a:solidFill>
                <a:latin typeface="Calibri"/>
              </a:rPr>
              <a:t>Leadership</a:t>
            </a:r>
          </a:p>
        </p:txBody>
      </p:sp>
    </p:spTree>
    <p:extLst>
      <p:ext uri="{BB962C8B-B14F-4D97-AF65-F5344CB8AC3E}">
        <p14:creationId xmlns:p14="http://schemas.microsoft.com/office/powerpoint/2010/main" val="4034697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What works in relation to safety culture!</a:t>
            </a:r>
            <a:endParaRPr lang="en-GB" b="1" dirty="0"/>
          </a:p>
        </p:txBody>
      </p:sp>
      <p:sp>
        <p:nvSpPr>
          <p:cNvPr id="3" name="Rectangle 2"/>
          <p:cNvSpPr/>
          <p:nvPr/>
        </p:nvSpPr>
        <p:spPr>
          <a:xfrm>
            <a:off x="794759" y="1305342"/>
            <a:ext cx="10690789" cy="4893647"/>
          </a:xfrm>
          <a:prstGeom prst="rect">
            <a:avLst/>
          </a:prstGeom>
          <a:solidFill>
            <a:schemeClr val="accent2">
              <a:lumMod val="60000"/>
              <a:lumOff val="40000"/>
            </a:schemeClr>
          </a:solidFill>
          <a:ln>
            <a:solidFill>
              <a:schemeClr val="accent2">
                <a:lumMod val="60000"/>
                <a:lumOff val="40000"/>
              </a:schemeClr>
            </a:solidFill>
          </a:ln>
        </p:spPr>
        <p:txBody>
          <a:bodyPr wrap="square">
            <a:spAutoFit/>
          </a:bodyPr>
          <a:lstStyle/>
          <a:p>
            <a:endParaRPr lang="en-GB" sz="2400" dirty="0" smtClean="0"/>
          </a:p>
          <a:p>
            <a:r>
              <a:rPr lang="hr-HR" sz="2400" dirty="0" smtClean="0"/>
              <a:t>The </a:t>
            </a:r>
            <a:r>
              <a:rPr lang="hr-HR" sz="2400" dirty="0"/>
              <a:t>strategies that optimize safe clinical decision making for patient and staff wellbeing are respectful multidisciplinary relationships formed through shared team values, clarity of purpose, clear communication and the ability to act on feedback for improvement, as well as listening to and valuing the contributions of team members when developing collaborative holistic action plans for patients and their families.</a:t>
            </a:r>
            <a:endParaRPr lang="en-GB" sz="2400" dirty="0"/>
          </a:p>
          <a:p>
            <a:endParaRPr lang="en-GB" sz="2400" b="1" dirty="0"/>
          </a:p>
          <a:p>
            <a:endParaRPr lang="en-GB" sz="2400" b="1" dirty="0"/>
          </a:p>
          <a:p>
            <a:r>
              <a:rPr lang="hr-HR" sz="2400" b="1" dirty="0" smtClean="0"/>
              <a:t>What </a:t>
            </a:r>
            <a:r>
              <a:rPr lang="hr-HR" sz="2400" b="1" dirty="0"/>
              <a:t>does not work:</a:t>
            </a:r>
            <a:endParaRPr lang="en-GB" sz="2400" dirty="0"/>
          </a:p>
          <a:p>
            <a:r>
              <a:rPr lang="hr-HR" sz="2400" dirty="0"/>
              <a:t>Poor clinical leadership was observed to have a negative effect on both staff and patient wellbeing and the safety culture. When this was rectified through providing experienced quality clinical leadership then a transformation in how the culture was experienced was </a:t>
            </a:r>
            <a:r>
              <a:rPr lang="hr-HR" sz="2400" dirty="0" smtClean="0"/>
              <a:t>dramati</a:t>
            </a:r>
            <a:r>
              <a:rPr lang="en-GB" sz="2400" dirty="0" smtClean="0"/>
              <a:t>c</a:t>
            </a:r>
            <a:endParaRPr lang="en-GB" sz="2400" dirty="0"/>
          </a:p>
        </p:txBody>
      </p:sp>
    </p:spTree>
    <p:extLst>
      <p:ext uri="{BB962C8B-B14F-4D97-AF65-F5344CB8AC3E}">
        <p14:creationId xmlns:p14="http://schemas.microsoft.com/office/powerpoint/2010/main" val="1544142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097280" y="286600"/>
            <a:ext cx="10058400" cy="1054166"/>
          </a:xfrm>
        </p:spPr>
        <p:txBody>
          <a:bodyPr>
            <a:normAutofit fontScale="90000"/>
          </a:bodyPr>
          <a:lstStyle/>
          <a:p>
            <a:pPr lvl="0"/>
            <a:r>
              <a:rPr lang="en-GB" b="1" dirty="0">
                <a:solidFill>
                  <a:srgbClr val="7097D3"/>
                </a:solidFill>
              </a:rPr>
              <a:t>S</a:t>
            </a:r>
            <a:r>
              <a:rPr lang="en-GB" b="1" dirty="0">
                <a:solidFill>
                  <a:srgbClr val="0070C0"/>
                </a:solidFill>
              </a:rPr>
              <a:t>tories to </a:t>
            </a:r>
            <a:r>
              <a:rPr lang="en-GB" b="1" dirty="0" smtClean="0">
                <a:solidFill>
                  <a:srgbClr val="0070C0"/>
                </a:solidFill>
              </a:rPr>
              <a:t>illustrate from observations of practice</a:t>
            </a:r>
            <a:endParaRPr lang="en-GB" b="1" dirty="0">
              <a:solidFill>
                <a:srgbClr val="0070C0"/>
              </a:solidFill>
            </a:endParaRPr>
          </a:p>
        </p:txBody>
      </p:sp>
      <p:sp>
        <p:nvSpPr>
          <p:cNvPr id="3" name="Content Placeholder 2"/>
          <p:cNvSpPr txBox="1">
            <a:spLocks noGrp="1"/>
          </p:cNvSpPr>
          <p:nvPr>
            <p:ph idx="1"/>
          </p:nvPr>
        </p:nvSpPr>
        <p:spPr>
          <a:xfrm>
            <a:off x="5903980" y="1412776"/>
            <a:ext cx="6048672" cy="4713383"/>
          </a:xfrm>
          <a:ln w="9528">
            <a:solidFill>
              <a:srgbClr val="42568D"/>
            </a:solidFill>
            <a:prstDash val="solid"/>
          </a:ln>
        </p:spPr>
        <p:txBody>
          <a:bodyPr/>
          <a:lstStyle/>
          <a:p>
            <a:pPr marL="0" lvl="0" indent="0">
              <a:spcBef>
                <a:spcPts val="400"/>
              </a:spcBef>
              <a:buNone/>
            </a:pPr>
            <a:r>
              <a:rPr lang="en-GB" sz="1600" b="1" dirty="0">
                <a:solidFill>
                  <a:srgbClr val="7097D3"/>
                </a:solidFill>
              </a:rPr>
              <a:t>Observations from same site and same team</a:t>
            </a:r>
          </a:p>
          <a:p>
            <a:pPr lvl="0">
              <a:spcBef>
                <a:spcPts val="400"/>
              </a:spcBef>
            </a:pPr>
            <a:r>
              <a:rPr lang="en-GB" sz="1600" dirty="0"/>
              <a:t>‘</a:t>
            </a:r>
            <a:r>
              <a:rPr lang="en-GB" sz="2000" dirty="0"/>
              <a:t>The Dr  on ward round praises the registered nurse for detecting the deteriorating condition in the patient which meant that patient needed to be transferred elsewhere’</a:t>
            </a:r>
          </a:p>
          <a:p>
            <a:pPr lvl="0">
              <a:spcBef>
                <a:spcPts val="400"/>
              </a:spcBef>
            </a:pPr>
            <a:r>
              <a:rPr lang="en-GB" sz="2000" dirty="0"/>
              <a:t>‘Patient looks unkempt, he needs to take some medication and requests bottle water as cant take tap water which team gracefully accommodate without making a judgement – nurse comes back with bottled water for the patient from his own supplies.’</a:t>
            </a:r>
          </a:p>
          <a:p>
            <a:pPr lvl="0">
              <a:spcBef>
                <a:spcPts val="400"/>
              </a:spcBef>
            </a:pPr>
            <a:r>
              <a:rPr lang="en-GB" sz="2000" dirty="0"/>
              <a:t>‘The pharmacy technician reviews medication interaction and highlights to senior doctor the two drugs prescribed by Dr should not be given together. Dr responded ‘thank you for pointing this out’  demonstrating respectful exchange’ </a:t>
            </a:r>
          </a:p>
          <a:p>
            <a:pPr lvl="0">
              <a:lnSpc>
                <a:spcPct val="70000"/>
              </a:lnSpc>
              <a:spcBef>
                <a:spcPts val="400"/>
              </a:spcBef>
            </a:pPr>
            <a:endParaRPr lang="en-GB" sz="2000" dirty="0"/>
          </a:p>
          <a:p>
            <a:pPr lvl="0">
              <a:lnSpc>
                <a:spcPct val="70000"/>
              </a:lnSpc>
              <a:spcBef>
                <a:spcPts val="400"/>
              </a:spcBef>
            </a:pPr>
            <a:endParaRPr lang="en-GB" sz="2000" dirty="0"/>
          </a:p>
          <a:p>
            <a:pPr lvl="0">
              <a:lnSpc>
                <a:spcPct val="70000"/>
              </a:lnSpc>
              <a:spcBef>
                <a:spcPts val="400"/>
              </a:spcBef>
            </a:pPr>
            <a:endParaRPr lang="en-GB" sz="2000" dirty="0"/>
          </a:p>
        </p:txBody>
      </p:sp>
      <p:sp>
        <p:nvSpPr>
          <p:cNvPr id="4" name="Content Placeholder 3"/>
          <p:cNvSpPr txBox="1">
            <a:spLocks noGrp="1"/>
          </p:cNvSpPr>
          <p:nvPr>
            <p:ph idx="2"/>
          </p:nvPr>
        </p:nvSpPr>
        <p:spPr>
          <a:xfrm>
            <a:off x="487680" y="1340766"/>
            <a:ext cx="5388864" cy="4785713"/>
          </a:xfrm>
        </p:spPr>
        <p:txBody>
          <a:bodyPr/>
          <a:lstStyle/>
          <a:p>
            <a:pPr marL="0" lvl="0" indent="0">
              <a:spcBef>
                <a:spcPts val="400"/>
              </a:spcBef>
              <a:buNone/>
            </a:pPr>
            <a:r>
              <a:rPr lang="en-GB" sz="1600" b="1" dirty="0">
                <a:solidFill>
                  <a:srgbClr val="7097D3"/>
                </a:solidFill>
              </a:rPr>
              <a:t>Observations from same site and different </a:t>
            </a:r>
            <a:r>
              <a:rPr lang="en-GB" sz="1600" b="1" dirty="0" smtClean="0">
                <a:solidFill>
                  <a:srgbClr val="7097D3"/>
                </a:solidFill>
              </a:rPr>
              <a:t>teams</a:t>
            </a:r>
            <a:endParaRPr lang="en-GB" sz="1600" b="1" dirty="0">
              <a:solidFill>
                <a:srgbClr val="7097D3"/>
              </a:solidFill>
            </a:endParaRPr>
          </a:p>
          <a:p>
            <a:pPr lvl="0">
              <a:spcBef>
                <a:spcPts val="400"/>
              </a:spcBef>
            </a:pPr>
            <a:endParaRPr lang="en-GB" sz="1600" dirty="0"/>
          </a:p>
          <a:p>
            <a:pPr lvl="0">
              <a:spcBef>
                <a:spcPts val="400"/>
              </a:spcBef>
            </a:pPr>
            <a:r>
              <a:rPr lang="en-GB" sz="2400" dirty="0"/>
              <a:t>Doctor requesting to be the one to speak to the family following a death as he had been with the family all week </a:t>
            </a:r>
          </a:p>
          <a:p>
            <a:pPr marL="0" lvl="0" indent="0">
              <a:spcBef>
                <a:spcPts val="400"/>
              </a:spcBef>
              <a:buNone/>
            </a:pPr>
            <a:endParaRPr lang="en-GB" sz="2400" dirty="0"/>
          </a:p>
          <a:p>
            <a:pPr lvl="0">
              <a:spcBef>
                <a:spcPts val="400"/>
              </a:spcBef>
            </a:pPr>
            <a:r>
              <a:rPr lang="en-GB" sz="2400" dirty="0"/>
              <a:t>The team sharing and listening to each other, jointly making decisions regarding how to take things  forward. The occupational therapist states the patient has “</a:t>
            </a:r>
            <a:r>
              <a:rPr lang="en-GB" sz="2400" i="1" dirty="0"/>
              <a:t>really been trying and he needs our support now”</a:t>
            </a:r>
            <a:r>
              <a:rPr lang="en-GB" sz="2400" dirty="0"/>
              <a:t> in response to the team who are not sure how to use the finite resources available to them.  </a:t>
            </a:r>
          </a:p>
        </p:txBody>
      </p:sp>
    </p:spTree>
    <p:extLst>
      <p:ext uri="{BB962C8B-B14F-4D97-AF65-F5344CB8AC3E}">
        <p14:creationId xmlns:p14="http://schemas.microsoft.com/office/powerpoint/2010/main" val="2732580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noGrp="1"/>
          </p:cNvSpPr>
          <p:nvPr>
            <p:ph type="title"/>
          </p:nvPr>
        </p:nvSpPr>
        <p:spPr>
          <a:xfrm>
            <a:off x="495657" y="365125"/>
            <a:ext cx="11331722" cy="1325563"/>
          </a:xfrm>
        </p:spPr>
        <p:txBody>
          <a:bodyPr>
            <a:normAutofit fontScale="90000"/>
          </a:bodyPr>
          <a:lstStyle/>
          <a:p>
            <a:pPr lvl="0"/>
            <a:r>
              <a:rPr lang="en-GB" b="1" dirty="0">
                <a:solidFill>
                  <a:srgbClr val="002060"/>
                </a:solidFill>
              </a:rPr>
              <a:t/>
            </a:r>
            <a:br>
              <a:rPr lang="en-GB" b="1" dirty="0">
                <a:solidFill>
                  <a:srgbClr val="002060"/>
                </a:solidFill>
              </a:rPr>
            </a:br>
            <a:r>
              <a:rPr lang="en-GB" b="1" dirty="0">
                <a:solidFill>
                  <a:srgbClr val="002060"/>
                </a:solidFill>
              </a:rPr>
              <a:t>PROJECT AIM: </a:t>
            </a:r>
            <a:r>
              <a:rPr lang="en-GB" b="1" dirty="0" smtClean="0">
                <a:solidFill>
                  <a:srgbClr val="002060"/>
                </a:solidFill>
              </a:rPr>
              <a:t>Safety </a:t>
            </a:r>
            <a:r>
              <a:rPr lang="en-GB" b="1" dirty="0">
                <a:solidFill>
                  <a:srgbClr val="002060"/>
                </a:solidFill>
              </a:rPr>
              <a:t>Culture, Quality </a:t>
            </a:r>
            <a:r>
              <a:rPr lang="en-GB" b="1" dirty="0" smtClean="0">
                <a:solidFill>
                  <a:srgbClr val="002060"/>
                </a:solidFill>
              </a:rPr>
              <a:t/>
            </a:r>
            <a:br>
              <a:rPr lang="en-GB" b="1" dirty="0" smtClean="0">
                <a:solidFill>
                  <a:srgbClr val="002060"/>
                </a:solidFill>
              </a:rPr>
            </a:br>
            <a:r>
              <a:rPr lang="en-GB" b="1" dirty="0" smtClean="0">
                <a:solidFill>
                  <a:srgbClr val="002060"/>
                </a:solidFill>
              </a:rPr>
              <a:t>Improvement</a:t>
            </a:r>
            <a:r>
              <a:rPr lang="en-GB" b="1" dirty="0">
                <a:solidFill>
                  <a:srgbClr val="002060"/>
                </a:solidFill>
              </a:rPr>
              <a:t>, Realist Evaluation (</a:t>
            </a:r>
            <a:r>
              <a:rPr lang="en-GB" b="1" dirty="0" smtClean="0">
                <a:solidFill>
                  <a:srgbClr val="002060"/>
                </a:solidFill>
              </a:rPr>
              <a:t>SCQIRE)Project</a:t>
            </a:r>
            <a:r>
              <a:rPr lang="en-GB" b="1" dirty="0">
                <a:solidFill>
                  <a:srgbClr val="0070C0"/>
                </a:solidFill>
              </a:rPr>
              <a:t/>
            </a:r>
            <a:br>
              <a:rPr lang="en-GB" b="1" dirty="0">
                <a:solidFill>
                  <a:srgbClr val="0070C0"/>
                </a:solidFill>
              </a:rPr>
            </a:br>
            <a:endParaRPr lang="en-GB" b="1" dirty="0">
              <a:solidFill>
                <a:srgbClr val="002060"/>
              </a:solidFill>
            </a:endParaRPr>
          </a:p>
        </p:txBody>
      </p:sp>
      <p:sp>
        <p:nvSpPr>
          <p:cNvPr id="3" name="Content Placeholder 4"/>
          <p:cNvSpPr txBox="1">
            <a:spLocks noGrp="1"/>
          </p:cNvSpPr>
          <p:nvPr>
            <p:ph idx="1"/>
          </p:nvPr>
        </p:nvSpPr>
        <p:spPr>
          <a:xfrm>
            <a:off x="838200" y="2162085"/>
            <a:ext cx="9092013" cy="4014877"/>
          </a:xfrm>
        </p:spPr>
        <p:txBody>
          <a:bodyPr>
            <a:normAutofit/>
          </a:bodyPr>
          <a:lstStyle/>
          <a:p>
            <a:pPr>
              <a:buFont typeface="Arial" charset="0"/>
              <a:buChar char="•"/>
            </a:pPr>
            <a:r>
              <a:rPr lang="en-GB" sz="2400" dirty="0">
                <a:solidFill>
                  <a:srgbClr val="002060"/>
                </a:solidFill>
              </a:rPr>
              <a:t>What is the impact of the </a:t>
            </a:r>
            <a:r>
              <a:rPr lang="en-GB" sz="2400" dirty="0" smtClean="0">
                <a:solidFill>
                  <a:srgbClr val="002060"/>
                </a:solidFill>
              </a:rPr>
              <a:t>Patient Safety Collaborative (PSC) </a:t>
            </a:r>
            <a:r>
              <a:rPr lang="en-GB" sz="2400" dirty="0">
                <a:solidFill>
                  <a:srgbClr val="002060"/>
                </a:solidFill>
              </a:rPr>
              <a:t>initiative on </a:t>
            </a:r>
            <a:r>
              <a:rPr lang="en-GB" sz="2400" dirty="0">
                <a:solidFill>
                  <a:srgbClr val="C00000"/>
                </a:solidFill>
              </a:rPr>
              <a:t>patient safety culture, quality improvement capability </a:t>
            </a:r>
            <a:r>
              <a:rPr lang="en-GB" sz="2400" dirty="0"/>
              <a:t>and</a:t>
            </a:r>
            <a:r>
              <a:rPr lang="en-GB" sz="2400" dirty="0">
                <a:solidFill>
                  <a:srgbClr val="C00000"/>
                </a:solidFill>
              </a:rPr>
              <a:t> leadership</a:t>
            </a:r>
            <a:r>
              <a:rPr lang="en-GB" sz="2400" dirty="0">
                <a:solidFill>
                  <a:srgbClr val="002060"/>
                </a:solidFill>
              </a:rPr>
              <a:t>? </a:t>
            </a:r>
          </a:p>
          <a:p>
            <a:pPr marL="0" indent="0">
              <a:buNone/>
            </a:pPr>
            <a:endParaRPr lang="en-GB" sz="2400" dirty="0" smtClean="0">
              <a:solidFill>
                <a:srgbClr val="002060"/>
              </a:solidFill>
            </a:endParaRPr>
          </a:p>
          <a:p>
            <a:r>
              <a:rPr lang="en-GB" sz="2400" dirty="0" smtClean="0">
                <a:solidFill>
                  <a:srgbClr val="002060"/>
                </a:solidFill>
              </a:rPr>
              <a:t>To </a:t>
            </a:r>
            <a:r>
              <a:rPr lang="en-GB" sz="2400" dirty="0">
                <a:solidFill>
                  <a:srgbClr val="002060"/>
                </a:solidFill>
              </a:rPr>
              <a:t>understand </a:t>
            </a:r>
            <a:r>
              <a:rPr lang="en-GB" sz="2400" dirty="0">
                <a:solidFill>
                  <a:srgbClr val="C00000"/>
                </a:solidFill>
              </a:rPr>
              <a:t>what works for whom </a:t>
            </a:r>
            <a:r>
              <a:rPr lang="en-GB" sz="2400" dirty="0">
                <a:solidFill>
                  <a:srgbClr val="002060"/>
                </a:solidFill>
              </a:rPr>
              <a:t>and </a:t>
            </a:r>
            <a:r>
              <a:rPr lang="en-GB" sz="2400" dirty="0" smtClean="0">
                <a:solidFill>
                  <a:srgbClr val="C00000"/>
                </a:solidFill>
              </a:rPr>
              <a:t>why</a:t>
            </a:r>
            <a:r>
              <a:rPr lang="en-GB" sz="2400" dirty="0" smtClean="0">
                <a:solidFill>
                  <a:srgbClr val="002060"/>
                </a:solidFill>
              </a:rPr>
              <a:t>:</a:t>
            </a:r>
          </a:p>
          <a:p>
            <a:pPr lvl="1">
              <a:buFont typeface="Arial" charset="0"/>
              <a:buChar char="•"/>
            </a:pPr>
            <a:r>
              <a:rPr lang="en-GB" dirty="0" smtClean="0">
                <a:solidFill>
                  <a:srgbClr val="002060"/>
                </a:solidFill>
              </a:rPr>
              <a:t>when </a:t>
            </a:r>
            <a:r>
              <a:rPr lang="en-GB" dirty="0">
                <a:solidFill>
                  <a:srgbClr val="002060"/>
                </a:solidFill>
              </a:rPr>
              <a:t>working with frontline teams in acute NHS </a:t>
            </a:r>
            <a:r>
              <a:rPr lang="en-GB" dirty="0" smtClean="0">
                <a:solidFill>
                  <a:srgbClr val="002060"/>
                </a:solidFill>
              </a:rPr>
              <a:t>Trusts </a:t>
            </a:r>
            <a:r>
              <a:rPr lang="en-GB" dirty="0">
                <a:solidFill>
                  <a:srgbClr val="002060"/>
                </a:solidFill>
              </a:rPr>
              <a:t>to embed a safety </a:t>
            </a:r>
            <a:r>
              <a:rPr lang="en-GB" dirty="0" smtClean="0">
                <a:solidFill>
                  <a:srgbClr val="002060"/>
                </a:solidFill>
              </a:rPr>
              <a:t>culture</a:t>
            </a:r>
          </a:p>
          <a:p>
            <a:pPr lvl="1">
              <a:buFont typeface="Arial" charset="0"/>
              <a:buChar char="•"/>
            </a:pPr>
            <a:r>
              <a:rPr lang="en-GB" dirty="0" smtClean="0">
                <a:solidFill>
                  <a:srgbClr val="002060"/>
                </a:solidFill>
              </a:rPr>
              <a:t>when </a:t>
            </a:r>
            <a:r>
              <a:rPr lang="en-GB" dirty="0">
                <a:solidFill>
                  <a:srgbClr val="002060"/>
                </a:solidFill>
              </a:rPr>
              <a:t>enabling facilitators to work with the PSC initiative with frontline </a:t>
            </a:r>
            <a:r>
              <a:rPr lang="en-GB" dirty="0" smtClean="0">
                <a:solidFill>
                  <a:srgbClr val="002060"/>
                </a:solidFill>
              </a:rPr>
              <a:t>teams</a:t>
            </a:r>
            <a:endParaRPr lang="en-GB" dirty="0">
              <a:solidFill>
                <a:srgbClr val="002060"/>
              </a:solidFill>
            </a:endParaRPr>
          </a:p>
          <a:p>
            <a:pPr>
              <a:buFont typeface="Wingdings" panose="05000000000000000000" pitchFamily="2" charset="2"/>
              <a:buChar char="v"/>
            </a:pPr>
            <a:endParaRPr lang="en-GB" sz="2400" dirty="0">
              <a:solidFill>
                <a:srgbClr val="002060"/>
              </a:solidFill>
            </a:endParaRPr>
          </a:p>
        </p:txBody>
      </p:sp>
      <p:pic>
        <p:nvPicPr>
          <p:cNvPr id="4" name="Picture 3"/>
          <p:cNvPicPr>
            <a:picLocks noChangeAspect="1"/>
          </p:cNvPicPr>
          <p:nvPr/>
        </p:nvPicPr>
        <p:blipFill>
          <a:blip r:embed="rId3"/>
          <a:stretch>
            <a:fillRect/>
          </a:stretch>
        </p:blipFill>
        <p:spPr>
          <a:xfrm>
            <a:off x="10301096" y="476220"/>
            <a:ext cx="1469263" cy="82912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2150" y="4516966"/>
            <a:ext cx="2609850" cy="2057400"/>
          </a:xfrm>
          <a:prstGeom prst="rect">
            <a:avLst/>
          </a:prstGeom>
        </p:spPr>
      </p:pic>
    </p:spTree>
    <p:extLst>
      <p:ext uri="{BB962C8B-B14F-4D97-AF65-F5344CB8AC3E}">
        <p14:creationId xmlns:p14="http://schemas.microsoft.com/office/powerpoint/2010/main" val="26870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911425" y="287341"/>
            <a:ext cx="11280575" cy="1125534"/>
          </a:xfrm>
        </p:spPr>
        <p:txBody>
          <a:bodyPr/>
          <a:lstStyle/>
          <a:p>
            <a:pPr lvl="0">
              <a:lnSpc>
                <a:spcPct val="100000"/>
              </a:lnSpc>
            </a:pPr>
            <a:r>
              <a:rPr lang="en-GB" sz="3200" b="1" dirty="0">
                <a:solidFill>
                  <a:srgbClr val="0070C0"/>
                </a:solidFill>
              </a:rPr>
              <a:t>Huddles- a microcosm for teamwork </a:t>
            </a:r>
            <a:r>
              <a:rPr lang="en-GB" sz="3200" b="1" dirty="0" smtClean="0">
                <a:solidFill>
                  <a:srgbClr val="0070C0"/>
                </a:solidFill>
              </a:rPr>
              <a:t>and clinical leadership </a:t>
            </a:r>
            <a:r>
              <a:rPr lang="en-GB" sz="3200" b="1" dirty="0">
                <a:solidFill>
                  <a:srgbClr val="0070C0"/>
                </a:solidFill>
              </a:rPr>
              <a:t/>
            </a:r>
            <a:br>
              <a:rPr lang="en-GB" sz="3200" b="1" dirty="0">
                <a:solidFill>
                  <a:srgbClr val="0070C0"/>
                </a:solidFill>
              </a:rPr>
            </a:br>
            <a:r>
              <a:rPr lang="en-GB" sz="3200" b="1" dirty="0">
                <a:solidFill>
                  <a:srgbClr val="0070C0"/>
                </a:solidFill>
              </a:rPr>
              <a:t>‘its not the title but what people do’</a:t>
            </a:r>
          </a:p>
        </p:txBody>
      </p:sp>
      <p:sp>
        <p:nvSpPr>
          <p:cNvPr id="3" name="Content Placeholder 2"/>
          <p:cNvSpPr txBox="1">
            <a:spLocks noGrp="1"/>
          </p:cNvSpPr>
          <p:nvPr>
            <p:ph type="body" idx="4294967295"/>
          </p:nvPr>
        </p:nvSpPr>
        <p:spPr>
          <a:xfrm>
            <a:off x="811850" y="1556794"/>
            <a:ext cx="4941749" cy="4732911"/>
          </a:xfrm>
        </p:spPr>
        <p:txBody>
          <a:bodyPr/>
          <a:lstStyle/>
          <a:p>
            <a:pPr marL="0" lvl="0" indent="0">
              <a:lnSpc>
                <a:spcPct val="80000"/>
              </a:lnSpc>
              <a:spcBef>
                <a:spcPts val="400"/>
              </a:spcBef>
              <a:buNone/>
            </a:pPr>
            <a:r>
              <a:rPr lang="en-GB" sz="1700" b="1" dirty="0"/>
              <a:t>What works</a:t>
            </a:r>
          </a:p>
          <a:p>
            <a:pPr marL="0" lvl="0" indent="0">
              <a:lnSpc>
                <a:spcPct val="80000"/>
              </a:lnSpc>
              <a:spcBef>
                <a:spcPts val="400"/>
              </a:spcBef>
              <a:buNone/>
            </a:pPr>
            <a:endParaRPr lang="en-GB" sz="2400" b="1" dirty="0"/>
          </a:p>
          <a:p>
            <a:pPr lvl="0">
              <a:lnSpc>
                <a:spcPct val="80000"/>
              </a:lnSpc>
              <a:spcBef>
                <a:spcPts val="400"/>
              </a:spcBef>
              <a:buFont typeface="Wingdings" pitchFamily="2"/>
              <a:buChar char="ü"/>
            </a:pPr>
            <a:r>
              <a:rPr lang="en-GB" sz="2400" dirty="0" smtClean="0"/>
              <a:t>Always </a:t>
            </a:r>
            <a:r>
              <a:rPr lang="en-GB" sz="2400" dirty="0"/>
              <a:t>happens at predetermined times</a:t>
            </a:r>
          </a:p>
          <a:p>
            <a:pPr lvl="0">
              <a:lnSpc>
                <a:spcPct val="80000"/>
              </a:lnSpc>
              <a:spcBef>
                <a:spcPts val="400"/>
              </a:spcBef>
              <a:buFont typeface="Wingdings" pitchFamily="2"/>
              <a:buChar char="ü"/>
            </a:pPr>
            <a:r>
              <a:rPr lang="en-GB" sz="2400" dirty="0" smtClean="0"/>
              <a:t>Agreed purpose &amp; structure – adapted to own setting</a:t>
            </a:r>
          </a:p>
          <a:p>
            <a:pPr lvl="0">
              <a:lnSpc>
                <a:spcPct val="80000"/>
              </a:lnSpc>
              <a:spcBef>
                <a:spcPts val="400"/>
              </a:spcBef>
              <a:buFont typeface="Wingdings" pitchFamily="2"/>
              <a:buChar char="ü"/>
            </a:pPr>
            <a:r>
              <a:rPr lang="en-GB" sz="2400" dirty="0" smtClean="0"/>
              <a:t>Staff </a:t>
            </a:r>
            <a:r>
              <a:rPr lang="en-GB" sz="2400" dirty="0"/>
              <a:t>driven – staff co-create</a:t>
            </a:r>
          </a:p>
          <a:p>
            <a:pPr lvl="0">
              <a:lnSpc>
                <a:spcPct val="80000"/>
              </a:lnSpc>
              <a:spcBef>
                <a:spcPts val="400"/>
              </a:spcBef>
              <a:buFont typeface="Wingdings" pitchFamily="2"/>
              <a:buChar char="ü"/>
            </a:pPr>
            <a:r>
              <a:rPr lang="en-GB" sz="2400" dirty="0"/>
              <a:t>Focus on staff safety + patient safety</a:t>
            </a:r>
          </a:p>
          <a:p>
            <a:pPr lvl="0">
              <a:lnSpc>
                <a:spcPct val="80000"/>
              </a:lnSpc>
              <a:spcBef>
                <a:spcPts val="400"/>
              </a:spcBef>
              <a:buFont typeface="Wingdings" pitchFamily="2"/>
              <a:buChar char="ü"/>
            </a:pPr>
            <a:r>
              <a:rPr lang="en-GB" sz="2400" dirty="0"/>
              <a:t>Multi- disciplinary team work and culture of speaking up</a:t>
            </a:r>
          </a:p>
          <a:p>
            <a:pPr lvl="0">
              <a:lnSpc>
                <a:spcPct val="80000"/>
              </a:lnSpc>
              <a:spcBef>
                <a:spcPts val="400"/>
              </a:spcBef>
              <a:buFont typeface="Wingdings" pitchFamily="2"/>
              <a:buChar char="ü"/>
            </a:pPr>
            <a:r>
              <a:rPr lang="en-GB" sz="2400" dirty="0"/>
              <a:t>Communication , comprehensive information in preparation</a:t>
            </a:r>
          </a:p>
        </p:txBody>
      </p:sp>
      <p:sp>
        <p:nvSpPr>
          <p:cNvPr id="4" name="Content Placeholder 3"/>
          <p:cNvSpPr txBox="1">
            <a:spLocks noGrp="1"/>
          </p:cNvSpPr>
          <p:nvPr>
            <p:ph type="body" idx="4294967295"/>
          </p:nvPr>
        </p:nvSpPr>
        <p:spPr>
          <a:xfrm>
            <a:off x="6503351" y="1620231"/>
            <a:ext cx="5688650" cy="4772023"/>
          </a:xfrm>
        </p:spPr>
        <p:txBody>
          <a:bodyPr>
            <a:normAutofit/>
          </a:bodyPr>
          <a:lstStyle/>
          <a:p>
            <a:pPr marL="0" lvl="0" indent="0">
              <a:lnSpc>
                <a:spcPct val="80000"/>
              </a:lnSpc>
              <a:spcBef>
                <a:spcPts val="400"/>
              </a:spcBef>
              <a:buNone/>
            </a:pPr>
            <a:r>
              <a:rPr lang="en-GB" sz="1500" b="1" dirty="0"/>
              <a:t>Why it works</a:t>
            </a:r>
          </a:p>
          <a:p>
            <a:pPr lvl="0">
              <a:lnSpc>
                <a:spcPct val="80000"/>
              </a:lnSpc>
              <a:spcBef>
                <a:spcPts val="400"/>
              </a:spcBef>
            </a:pPr>
            <a:endParaRPr lang="en-GB" sz="1500" b="1" dirty="0"/>
          </a:p>
          <a:p>
            <a:pPr lvl="0">
              <a:lnSpc>
                <a:spcPct val="80000"/>
              </a:lnSpc>
              <a:spcBef>
                <a:spcPts val="400"/>
              </a:spcBef>
              <a:buFont typeface="Wingdings" pitchFamily="2"/>
              <a:buChar char="ü"/>
            </a:pPr>
            <a:r>
              <a:rPr lang="en-GB" sz="2400" dirty="0"/>
              <a:t>Speeds up &amp; escalates decision making, moves thought processes</a:t>
            </a:r>
          </a:p>
          <a:p>
            <a:pPr lvl="0">
              <a:lnSpc>
                <a:spcPct val="80000"/>
              </a:lnSpc>
              <a:spcBef>
                <a:spcPts val="400"/>
              </a:spcBef>
              <a:buFont typeface="Wingdings" pitchFamily="2"/>
              <a:buChar char="ü"/>
            </a:pPr>
            <a:r>
              <a:rPr lang="en-GB" sz="2400" dirty="0"/>
              <a:t>Enables everyone to be involved and work together for solution and to know what is happening</a:t>
            </a:r>
          </a:p>
          <a:p>
            <a:pPr lvl="0">
              <a:lnSpc>
                <a:spcPct val="80000"/>
              </a:lnSpc>
              <a:spcBef>
                <a:spcPts val="400"/>
              </a:spcBef>
              <a:buFont typeface="Wingdings" pitchFamily="2"/>
              <a:buChar char="ü"/>
            </a:pPr>
            <a:r>
              <a:rPr lang="en-GB" sz="2400" dirty="0"/>
              <a:t>Better communication and information</a:t>
            </a:r>
          </a:p>
          <a:p>
            <a:pPr lvl="0">
              <a:lnSpc>
                <a:spcPct val="80000"/>
              </a:lnSpc>
              <a:spcBef>
                <a:spcPts val="400"/>
              </a:spcBef>
              <a:buFont typeface="Wingdings" pitchFamily="2"/>
              <a:buChar char="ü"/>
            </a:pPr>
            <a:r>
              <a:rPr lang="en-GB" sz="2400" dirty="0"/>
              <a:t>Enables staff and patient well being</a:t>
            </a:r>
          </a:p>
          <a:p>
            <a:pPr lvl="0">
              <a:lnSpc>
                <a:spcPct val="80000"/>
              </a:lnSpc>
              <a:spcBef>
                <a:spcPts val="400"/>
              </a:spcBef>
              <a:buFont typeface="Wingdings" pitchFamily="2"/>
              <a:buChar char="ü"/>
            </a:pPr>
            <a:r>
              <a:rPr lang="en-GB" sz="2400" dirty="0"/>
              <a:t>Tangible difference in the structure of day ? Difficult to measure impact</a:t>
            </a:r>
          </a:p>
          <a:p>
            <a:pPr lvl="0">
              <a:lnSpc>
                <a:spcPct val="80000"/>
              </a:lnSpc>
              <a:spcBef>
                <a:spcPts val="400"/>
              </a:spcBef>
              <a:buFont typeface="Wingdings" pitchFamily="2"/>
              <a:buChar char="ü"/>
            </a:pPr>
            <a:r>
              <a:rPr lang="en-GB" sz="2400" dirty="0"/>
              <a:t>Challenge – environment, confidentiality</a:t>
            </a:r>
          </a:p>
          <a:p>
            <a:pPr lvl="0">
              <a:lnSpc>
                <a:spcPct val="80000"/>
              </a:lnSpc>
              <a:spcBef>
                <a:spcPts val="400"/>
              </a:spcBef>
              <a:buFont typeface="Wingdings" pitchFamily="2"/>
              <a:buChar char="ü"/>
            </a:pPr>
            <a:endParaRPr lang="en-GB" sz="2400" dirty="0"/>
          </a:p>
          <a:p>
            <a:pPr marL="0" lvl="0" indent="0">
              <a:lnSpc>
                <a:spcPct val="80000"/>
              </a:lnSpc>
              <a:spcBef>
                <a:spcPts val="400"/>
              </a:spcBef>
              <a:buNone/>
            </a:pPr>
            <a:endParaRPr lang="en-GB" sz="2400" dirty="0"/>
          </a:p>
          <a:p>
            <a:pPr lvl="0">
              <a:lnSpc>
                <a:spcPct val="80000"/>
              </a:lnSpc>
              <a:spcBef>
                <a:spcPts val="400"/>
              </a:spcBef>
            </a:pPr>
            <a:r>
              <a:rPr lang="en-GB" sz="1500" dirty="0"/>
              <a:t>Why it doesn’t </a:t>
            </a:r>
            <a:r>
              <a:rPr lang="en-GB" sz="1500" dirty="0" smtClean="0"/>
              <a:t>work!</a:t>
            </a:r>
            <a:endParaRPr lang="en-GB" sz="1500" dirty="0"/>
          </a:p>
        </p:txBody>
      </p:sp>
    </p:spTree>
    <p:extLst>
      <p:ext uri="{BB962C8B-B14F-4D97-AF65-F5344CB8AC3E}">
        <p14:creationId xmlns:p14="http://schemas.microsoft.com/office/powerpoint/2010/main" val="838220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1">
                    <a:lumMod val="75000"/>
                  </a:schemeClr>
                </a:solidFill>
              </a:rPr>
              <a:t>Huddles where there was no leadership</a:t>
            </a:r>
            <a:endParaRPr lang="en-GB" b="1" dirty="0">
              <a:solidFill>
                <a:schemeClr val="accent1">
                  <a:lumMod val="75000"/>
                </a:schemeClr>
              </a:solidFill>
            </a:endParaRPr>
          </a:p>
        </p:txBody>
      </p:sp>
      <p:sp>
        <p:nvSpPr>
          <p:cNvPr id="3" name="Rectangle 2"/>
          <p:cNvSpPr/>
          <p:nvPr/>
        </p:nvSpPr>
        <p:spPr>
          <a:xfrm>
            <a:off x="1110953" y="1546789"/>
            <a:ext cx="10186587" cy="4832092"/>
          </a:xfrm>
          <a:prstGeom prst="rect">
            <a:avLst/>
          </a:prstGeom>
        </p:spPr>
        <p:txBody>
          <a:bodyPr wrap="square">
            <a:spAutoFit/>
          </a:bodyPr>
          <a:lstStyle/>
          <a:p>
            <a:pPr fontAlgn="base"/>
            <a:r>
              <a:rPr lang="hr-HR" sz="2800" dirty="0"/>
              <a:t>“</a:t>
            </a:r>
            <a:r>
              <a:rPr lang="hr-HR" sz="2800" i="1" dirty="0"/>
              <a:t>Sometimes nurses are not involved in the Safety Huddles”. </a:t>
            </a:r>
            <a:endParaRPr lang="en-GB" sz="2800" i="1" dirty="0" smtClean="0"/>
          </a:p>
          <a:p>
            <a:pPr fontAlgn="base"/>
            <a:endParaRPr lang="en-GB" sz="2800" i="1" dirty="0"/>
          </a:p>
          <a:p>
            <a:pPr fontAlgn="base"/>
            <a:r>
              <a:rPr lang="hr-HR" sz="2800" i="1" dirty="0" smtClean="0"/>
              <a:t>“</a:t>
            </a:r>
            <a:r>
              <a:rPr lang="hr-HR" sz="2800" i="1" dirty="0"/>
              <a:t>During busy periods Huddles may be omitted</a:t>
            </a:r>
            <a:r>
              <a:rPr lang="hr-HR" sz="2800" i="1" dirty="0" smtClean="0"/>
              <a:t>“.</a:t>
            </a:r>
            <a:endParaRPr lang="en-GB" sz="2800" i="1" dirty="0" smtClean="0"/>
          </a:p>
          <a:p>
            <a:pPr fontAlgn="base"/>
            <a:endParaRPr lang="en-GB" sz="2800" dirty="0"/>
          </a:p>
          <a:p>
            <a:pPr fontAlgn="base"/>
            <a:r>
              <a:rPr lang="hr-HR" sz="2800" i="1" dirty="0"/>
              <a:t>“Staff didn’t know why they were doing Huddles within the context that the project was thought to be about bladder care, communication, teamwork, staff morale</a:t>
            </a:r>
            <a:r>
              <a:rPr lang="hr-HR" sz="2800" i="1" dirty="0" smtClean="0"/>
              <a:t>”.</a:t>
            </a:r>
            <a:endParaRPr lang="en-GB" sz="2800" i="1" dirty="0"/>
          </a:p>
          <a:p>
            <a:pPr fontAlgn="base"/>
            <a:endParaRPr lang="en-GB" sz="2800" dirty="0"/>
          </a:p>
          <a:p>
            <a:pPr fontAlgn="base"/>
            <a:r>
              <a:rPr lang="hr-HR" sz="2800" i="1" dirty="0"/>
              <a:t>“Staff not speaking up in a large group feeling intimidated”. </a:t>
            </a:r>
            <a:endParaRPr lang="en-GB" sz="2800" dirty="0"/>
          </a:p>
          <a:p>
            <a:pPr fontAlgn="base"/>
            <a:endParaRPr lang="en-GB" sz="2800" i="1" dirty="0" smtClean="0"/>
          </a:p>
          <a:p>
            <a:pPr fontAlgn="base"/>
            <a:r>
              <a:rPr lang="hr-HR" sz="2800" i="1" dirty="0" smtClean="0"/>
              <a:t>“</a:t>
            </a:r>
            <a:r>
              <a:rPr lang="hr-HR" sz="2800" i="1" dirty="0"/>
              <a:t>Nothing gets followed up”.</a:t>
            </a:r>
            <a:endParaRPr lang="en-GB" sz="2800" dirty="0"/>
          </a:p>
        </p:txBody>
      </p:sp>
    </p:spTree>
    <p:extLst>
      <p:ext uri="{BB962C8B-B14F-4D97-AF65-F5344CB8AC3E}">
        <p14:creationId xmlns:p14="http://schemas.microsoft.com/office/powerpoint/2010/main" val="2593012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Organisational leaders and leadership</a:t>
            </a:r>
            <a:endParaRPr lang="en-GB" b="1" dirty="0"/>
          </a:p>
        </p:txBody>
      </p:sp>
      <p:sp>
        <p:nvSpPr>
          <p:cNvPr id="3" name="Rectangle 2"/>
          <p:cNvSpPr/>
          <p:nvPr/>
        </p:nvSpPr>
        <p:spPr>
          <a:xfrm>
            <a:off x="675118" y="1859340"/>
            <a:ext cx="10810430" cy="4154984"/>
          </a:xfrm>
          <a:prstGeom prst="rect">
            <a:avLst/>
          </a:prstGeom>
          <a:solidFill>
            <a:schemeClr val="accent2">
              <a:lumMod val="40000"/>
              <a:lumOff val="60000"/>
            </a:schemeClr>
          </a:solidFill>
          <a:ln>
            <a:solidFill>
              <a:schemeClr val="accent1">
                <a:lumMod val="40000"/>
                <a:lumOff val="60000"/>
              </a:schemeClr>
            </a:solidFill>
          </a:ln>
        </p:spPr>
        <p:txBody>
          <a:bodyPr wrap="square">
            <a:spAutoFit/>
          </a:bodyPr>
          <a:lstStyle/>
          <a:p>
            <a:pPr marL="742950" lvl="1" indent="-285750" fontAlgn="base">
              <a:buFont typeface="Arial" panose="020B0604020202020204" pitchFamily="34" charset="0"/>
              <a:buChar char="•"/>
            </a:pPr>
            <a:r>
              <a:rPr lang="hr-HR" sz="2400" dirty="0"/>
              <a:t>Strong organisational values are required that are demonstrated at every level and modelled by senior managers and leaders, </a:t>
            </a:r>
            <a:endParaRPr lang="en-GB" sz="2400" dirty="0" smtClean="0"/>
          </a:p>
          <a:p>
            <a:pPr lvl="1" fontAlgn="base"/>
            <a:endParaRPr lang="en-GB" sz="2400" dirty="0"/>
          </a:p>
          <a:p>
            <a:pPr marL="742950" lvl="1" indent="-285750" fontAlgn="base">
              <a:buFont typeface="Arial" panose="020B0604020202020204" pitchFamily="34" charset="0"/>
              <a:buChar char="•"/>
            </a:pPr>
            <a:r>
              <a:rPr lang="en-GB" sz="2400" dirty="0"/>
              <a:t>Whole systems approach with highly integrated co-ordinated systems for enabling safety, quality improvement, learning and </a:t>
            </a:r>
            <a:r>
              <a:rPr lang="en-GB" sz="2400" dirty="0" smtClean="0"/>
              <a:t>governance</a:t>
            </a:r>
          </a:p>
          <a:p>
            <a:pPr lvl="1" fontAlgn="base"/>
            <a:endParaRPr lang="en-GB" sz="2400" dirty="0"/>
          </a:p>
          <a:p>
            <a:pPr marL="742950" lvl="1" indent="-285750" fontAlgn="base">
              <a:buFont typeface="Arial" panose="020B0604020202020204" pitchFamily="34" charset="0"/>
              <a:buChar char="•"/>
            </a:pPr>
            <a:r>
              <a:rPr lang="en-GB" sz="2400" dirty="0"/>
              <a:t>Organisational readiness and leadership with </a:t>
            </a:r>
            <a:r>
              <a:rPr lang="hr-HR" sz="2400" dirty="0"/>
              <a:t>buy-in from executive teams, reflected in genuine organisational </a:t>
            </a:r>
            <a:r>
              <a:rPr lang="hr-HR" sz="2400" dirty="0" smtClean="0"/>
              <a:t>commitment</a:t>
            </a:r>
            <a:endParaRPr lang="en-GB" sz="2400" dirty="0" smtClean="0"/>
          </a:p>
          <a:p>
            <a:pPr lvl="1" fontAlgn="base"/>
            <a:endParaRPr lang="en-GB" sz="2400" dirty="0"/>
          </a:p>
          <a:p>
            <a:pPr marL="742950" lvl="1" indent="-285750">
              <a:buFont typeface="Arial" panose="020B0604020202020204" pitchFamily="34" charset="0"/>
              <a:buChar char="•"/>
            </a:pPr>
            <a:r>
              <a:rPr lang="en-GB" sz="2400" dirty="0"/>
              <a:t>Support for capacity and capability building in facilitators of </a:t>
            </a:r>
            <a:r>
              <a:rPr lang="en-GB" sz="2400" dirty="0" smtClean="0"/>
              <a:t>learning</a:t>
            </a:r>
            <a:r>
              <a:rPr lang="en-GB" sz="2400" dirty="0"/>
              <a:t>, development and improvement.</a:t>
            </a:r>
            <a:endParaRPr lang="en-GB" sz="2400" dirty="0">
              <a:effectLst/>
            </a:endParaRPr>
          </a:p>
        </p:txBody>
      </p:sp>
    </p:spTree>
    <p:extLst>
      <p:ext uri="{BB962C8B-B14F-4D97-AF65-F5344CB8AC3E}">
        <p14:creationId xmlns:p14="http://schemas.microsoft.com/office/powerpoint/2010/main" val="1030209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60696" y="157739"/>
            <a:ext cx="10809146" cy="714027"/>
          </a:xfrm>
        </p:spPr>
        <p:txBody>
          <a:bodyPr>
            <a:noAutofit/>
          </a:bodyPr>
          <a:lstStyle/>
          <a:p>
            <a:pPr lvl="0" fontAlgn="t"/>
            <a:r>
              <a:rPr lang="en-GB" b="1" dirty="0">
                <a:solidFill>
                  <a:srgbClr val="002060"/>
                </a:solidFill>
                <a:latin typeface="+mn-lt"/>
              </a:rPr>
              <a:t>360 Degree feedback illustrating qualities and values in </a:t>
            </a:r>
            <a:r>
              <a:rPr lang="en-GB" b="1" dirty="0" smtClean="0">
                <a:solidFill>
                  <a:srgbClr val="002060"/>
                </a:solidFill>
                <a:latin typeface="+mn-lt"/>
              </a:rPr>
              <a:t>action:</a:t>
            </a:r>
            <a:endParaRPr lang="en-GB" b="1" dirty="0">
              <a:solidFill>
                <a:srgbClr val="002060"/>
              </a:solidFill>
              <a:latin typeface="+mn-lt"/>
            </a:endParaRPr>
          </a:p>
        </p:txBody>
      </p:sp>
      <p:sp>
        <p:nvSpPr>
          <p:cNvPr id="3" name="Content Placeholder 2"/>
          <p:cNvSpPr txBox="1">
            <a:spLocks noGrp="1"/>
          </p:cNvSpPr>
          <p:nvPr>
            <p:ph type="body" idx="2"/>
          </p:nvPr>
        </p:nvSpPr>
        <p:spPr>
          <a:xfrm>
            <a:off x="560696" y="1036939"/>
            <a:ext cx="1907703" cy="4177674"/>
          </a:xfrm>
          <a:solidFill>
            <a:schemeClr val="accent1">
              <a:lumMod val="40000"/>
              <a:lumOff val="60000"/>
            </a:schemeClr>
          </a:solidFill>
          <a:ln w="9528">
            <a:solidFill>
              <a:srgbClr val="E48312"/>
            </a:solidFill>
            <a:prstDash val="solid"/>
          </a:ln>
        </p:spPr>
        <p:txBody>
          <a:bodyPr anchorCtr="0"/>
          <a:lstStyle/>
          <a:p>
            <a:pPr marL="214317" indent="-214317">
              <a:lnSpc>
                <a:spcPct val="100000"/>
              </a:lnSpc>
              <a:buFont typeface="Wingdings" pitchFamily="2"/>
              <a:buChar char="ü"/>
            </a:pPr>
            <a:r>
              <a:rPr lang="en-GB" sz="1500" b="1" dirty="0">
                <a:solidFill>
                  <a:srgbClr val="000000"/>
                </a:solidFill>
              </a:rPr>
              <a:t>From different members of role </a:t>
            </a:r>
            <a:r>
              <a:rPr lang="en-GB" sz="1500" b="1" dirty="0" smtClean="0">
                <a:solidFill>
                  <a:srgbClr val="000000"/>
                </a:solidFill>
              </a:rPr>
              <a:t>set</a:t>
            </a:r>
          </a:p>
          <a:p>
            <a:pPr>
              <a:lnSpc>
                <a:spcPct val="100000"/>
              </a:lnSpc>
            </a:pPr>
            <a:endParaRPr lang="en-GB" sz="1500" b="1" dirty="0">
              <a:solidFill>
                <a:srgbClr val="000000"/>
              </a:solidFill>
            </a:endParaRPr>
          </a:p>
          <a:p>
            <a:pPr marL="214317" indent="-214317">
              <a:lnSpc>
                <a:spcPct val="100000"/>
              </a:lnSpc>
              <a:buFont typeface="Wingdings" pitchFamily="2"/>
              <a:buChar char="ü"/>
            </a:pPr>
            <a:r>
              <a:rPr lang="en-GB" sz="1500" b="1" dirty="0">
                <a:solidFill>
                  <a:srgbClr val="000000"/>
                </a:solidFill>
              </a:rPr>
              <a:t>Endorses the qualities, values and beliefs experienced of effective clinical leaders and facilitators</a:t>
            </a:r>
          </a:p>
        </p:txBody>
      </p:sp>
      <p:sp>
        <p:nvSpPr>
          <p:cNvPr id="4" name="Content Placeholder 8"/>
          <p:cNvSpPr txBox="1">
            <a:spLocks noGrp="1"/>
          </p:cNvSpPr>
          <p:nvPr>
            <p:ph idx="1"/>
          </p:nvPr>
        </p:nvSpPr>
        <p:spPr>
          <a:xfrm>
            <a:off x="2586789" y="871767"/>
            <a:ext cx="8530390" cy="5725584"/>
          </a:xfrm>
        </p:spPr>
        <p:txBody>
          <a:bodyPr vert="horz" lIns="0" tIns="45720" rIns="0" bIns="45720" rtlCol="0" anchorCtr="1">
            <a:noAutofit/>
          </a:bodyPr>
          <a:lstStyle/>
          <a:p>
            <a:pPr marL="0" indent="0" algn="ctr" fontAlgn="t">
              <a:lnSpc>
                <a:spcPct val="80000"/>
              </a:lnSpc>
              <a:spcBef>
                <a:spcPts val="500"/>
              </a:spcBef>
              <a:buNone/>
            </a:pPr>
            <a:r>
              <a:rPr lang="en-GB" sz="2400" i="1" dirty="0">
                <a:solidFill>
                  <a:srgbClr val="404040"/>
                </a:solidFill>
              </a:rPr>
              <a:t>“You have very clear standards for the delivery of care and I have never known you to compromise these standards. This sends a clear message to staff, encourages and inspires similar standards.”</a:t>
            </a:r>
          </a:p>
          <a:p>
            <a:pPr marL="0" indent="0" algn="ctr" fontAlgn="t">
              <a:lnSpc>
                <a:spcPct val="80000"/>
              </a:lnSpc>
              <a:spcBef>
                <a:spcPts val="500"/>
              </a:spcBef>
              <a:buNone/>
            </a:pPr>
            <a:endParaRPr lang="en-GB" sz="2400" i="1" dirty="0">
              <a:solidFill>
                <a:srgbClr val="404040"/>
              </a:solidFill>
            </a:endParaRPr>
          </a:p>
          <a:p>
            <a:pPr marL="0" indent="0" algn="ctr" fontAlgn="t">
              <a:lnSpc>
                <a:spcPct val="80000"/>
              </a:lnSpc>
              <a:spcBef>
                <a:spcPts val="500"/>
              </a:spcBef>
              <a:buNone/>
            </a:pPr>
            <a:r>
              <a:rPr lang="en-GB" sz="2400" i="1" dirty="0">
                <a:solidFill>
                  <a:srgbClr val="404040"/>
                </a:solidFill>
              </a:rPr>
              <a:t>“You have a welcoming and enthusiastic personality that makes you easy to approach, ask questions and suggest solutions. This makes it easy for staff to report adverse incidents and support further learning and enhances safety.” </a:t>
            </a:r>
          </a:p>
          <a:p>
            <a:pPr marL="0" indent="0" algn="ctr" fontAlgn="t">
              <a:lnSpc>
                <a:spcPct val="80000"/>
              </a:lnSpc>
              <a:spcBef>
                <a:spcPts val="500"/>
              </a:spcBef>
              <a:buNone/>
            </a:pPr>
            <a:endParaRPr lang="en-GB" sz="2400" i="1" dirty="0">
              <a:solidFill>
                <a:srgbClr val="404040"/>
              </a:solidFill>
            </a:endParaRPr>
          </a:p>
          <a:p>
            <a:pPr marL="0" indent="0" algn="ctr" fontAlgn="t">
              <a:lnSpc>
                <a:spcPct val="80000"/>
              </a:lnSpc>
              <a:spcBef>
                <a:spcPts val="500"/>
              </a:spcBef>
              <a:buNone/>
            </a:pPr>
            <a:r>
              <a:rPr lang="en-GB" sz="2400" i="1" dirty="0">
                <a:solidFill>
                  <a:srgbClr val="404040"/>
                </a:solidFill>
              </a:rPr>
              <a:t> ”You always make the time to listen and explain; this is a great trait in a manager and has been a great support.”</a:t>
            </a:r>
          </a:p>
          <a:p>
            <a:pPr marL="0" indent="0" algn="ctr" fontAlgn="t">
              <a:lnSpc>
                <a:spcPct val="80000"/>
              </a:lnSpc>
              <a:spcBef>
                <a:spcPts val="500"/>
              </a:spcBef>
              <a:buNone/>
            </a:pPr>
            <a:r>
              <a:rPr lang="en-GB" sz="2400" i="1" dirty="0">
                <a:solidFill>
                  <a:srgbClr val="404040"/>
                </a:solidFill>
              </a:rPr>
              <a:t>“Positive support and leadership to staff and listen to concerns”</a:t>
            </a:r>
          </a:p>
          <a:p>
            <a:pPr marL="0" indent="0" algn="ctr" fontAlgn="t">
              <a:lnSpc>
                <a:spcPct val="80000"/>
              </a:lnSpc>
              <a:spcBef>
                <a:spcPts val="500"/>
              </a:spcBef>
              <a:buNone/>
            </a:pPr>
            <a:endParaRPr lang="en-GB" sz="2400" i="1" dirty="0">
              <a:solidFill>
                <a:srgbClr val="404040"/>
              </a:solidFill>
            </a:endParaRPr>
          </a:p>
          <a:p>
            <a:pPr marL="0" indent="0" algn="ctr" fontAlgn="t">
              <a:lnSpc>
                <a:spcPct val="80000"/>
              </a:lnSpc>
              <a:spcBef>
                <a:spcPts val="500"/>
              </a:spcBef>
              <a:buNone/>
            </a:pPr>
            <a:r>
              <a:rPr lang="en-GB" sz="2400" i="1" dirty="0">
                <a:solidFill>
                  <a:srgbClr val="404040"/>
                </a:solidFill>
              </a:rPr>
              <a:t>“Always seeks to develop service and involves teams in actions” </a:t>
            </a:r>
          </a:p>
          <a:p>
            <a:pPr marL="0" indent="0" algn="ctr" fontAlgn="t">
              <a:lnSpc>
                <a:spcPct val="80000"/>
              </a:lnSpc>
              <a:spcBef>
                <a:spcPts val="500"/>
              </a:spcBef>
              <a:buNone/>
            </a:pPr>
            <a:r>
              <a:rPr lang="en-GB" sz="2400" i="1" dirty="0">
                <a:solidFill>
                  <a:srgbClr val="404040"/>
                </a:solidFill>
              </a:rPr>
              <a:t>“You involve staff in discussion and decision making about changes”</a:t>
            </a:r>
          </a:p>
          <a:p>
            <a:pPr marL="91440" indent="-91440" algn="ctr">
              <a:lnSpc>
                <a:spcPct val="80000"/>
              </a:lnSpc>
              <a:spcBef>
                <a:spcPts val="500"/>
              </a:spcBef>
              <a:buChar char=" "/>
            </a:pPr>
            <a:endParaRPr lang="en-GB" sz="2400" dirty="0">
              <a:solidFill>
                <a:srgbClr val="404040"/>
              </a:solidFill>
            </a:endParaRPr>
          </a:p>
        </p:txBody>
      </p:sp>
      <p:sp>
        <p:nvSpPr>
          <p:cNvPr id="5" name="Rectangle 1"/>
          <p:cNvSpPr/>
          <p:nvPr/>
        </p:nvSpPr>
        <p:spPr>
          <a:xfrm>
            <a:off x="3808811" y="2848777"/>
            <a:ext cx="138568" cy="276999"/>
          </a:xfrm>
          <a:prstGeom prst="rect">
            <a:avLst/>
          </a:prstGeom>
          <a:noFill/>
          <a:ln>
            <a:noFill/>
            <a:prstDash val="solid"/>
          </a:ln>
        </p:spPr>
        <p:txBody>
          <a:bodyPr vert="horz" wrap="none" lIns="68580" tIns="34290" rIns="68580" bIns="34290" anchor="ctr" anchorCtr="0" compatLnSpc="1">
            <a:spAutoFit/>
          </a:bodyPr>
          <a:lstStyle/>
          <a:p>
            <a:pPr defTabSz="685800">
              <a:defRPr sz="1800" b="0" i="0" u="none" strike="noStrike" kern="0" cap="none" spc="0" baseline="0">
                <a:solidFill>
                  <a:srgbClr val="000000"/>
                </a:solidFill>
                <a:uFillTx/>
              </a:defRPr>
            </a:pPr>
            <a:endParaRPr lang="en-US" sz="1350" dirty="0">
              <a:solidFill>
                <a:srgbClr val="000000"/>
              </a:solidFill>
              <a:latin typeface="Arial" pitchFamily="34"/>
              <a:cs typeface="Arial" pitchFamily="34"/>
            </a:endParaRPr>
          </a:p>
        </p:txBody>
      </p:sp>
      <p:pic>
        <p:nvPicPr>
          <p:cNvPr id="6" name="Picture 5"/>
          <p:cNvPicPr>
            <a:picLocks noChangeAspect="1"/>
          </p:cNvPicPr>
          <p:nvPr/>
        </p:nvPicPr>
        <p:blipFill>
          <a:blip r:embed="rId2"/>
          <a:stretch>
            <a:fillRect/>
          </a:stretch>
        </p:blipFill>
        <p:spPr>
          <a:xfrm>
            <a:off x="10632510" y="5762126"/>
            <a:ext cx="1469263" cy="835224"/>
          </a:xfrm>
          <a:prstGeom prst="rect">
            <a:avLst/>
          </a:prstGeom>
        </p:spPr>
      </p:pic>
    </p:spTree>
    <p:extLst>
      <p:ext uri="{BB962C8B-B14F-4D97-AF65-F5344CB8AC3E}">
        <p14:creationId xmlns:p14="http://schemas.microsoft.com/office/powerpoint/2010/main" val="141133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QIRE_A0_v9 (2).pdf - Adobe Reader"/>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l="33470" t="9071" r="31874" b="906"/>
          <a:stretch/>
        </p:blipFill>
        <p:spPr>
          <a:xfrm>
            <a:off x="2959768" y="29164"/>
            <a:ext cx="5800356" cy="6748463"/>
          </a:xfrm>
        </p:spPr>
      </p:pic>
      <p:pic>
        <p:nvPicPr>
          <p:cNvPr id="2" name="Picture 1"/>
          <p:cNvPicPr>
            <a:picLocks noChangeAspect="1"/>
          </p:cNvPicPr>
          <p:nvPr/>
        </p:nvPicPr>
        <p:blipFill>
          <a:blip r:embed="rId3"/>
          <a:stretch>
            <a:fillRect/>
          </a:stretch>
        </p:blipFill>
        <p:spPr>
          <a:xfrm>
            <a:off x="10127332" y="143497"/>
            <a:ext cx="1469263" cy="835224"/>
          </a:xfrm>
          <a:prstGeom prst="rect">
            <a:avLst/>
          </a:prstGeom>
        </p:spPr>
      </p:pic>
    </p:spTree>
    <p:extLst>
      <p:ext uri="{BB962C8B-B14F-4D97-AF65-F5344CB8AC3E}">
        <p14:creationId xmlns:p14="http://schemas.microsoft.com/office/powerpoint/2010/main" val="197135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368" y="457200"/>
            <a:ext cx="4819135" cy="1600200"/>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en-GB" b="1" dirty="0" smtClean="0">
                <a:solidFill>
                  <a:srgbClr val="002060"/>
                </a:solidFill>
              </a:rPr>
              <a:t>Quality Standards Realist Evaluation for evaluators &amp; peer reviewers </a:t>
            </a:r>
            <a:r>
              <a:rPr lang="en-GB" sz="1300" b="1" dirty="0" smtClean="0">
                <a:solidFill>
                  <a:srgbClr val="002060"/>
                </a:solidFill>
              </a:rPr>
              <a:t>(</a:t>
            </a:r>
            <a:r>
              <a:rPr lang="en-GB" sz="1200" b="1" dirty="0" smtClean="0">
                <a:solidFill>
                  <a:srgbClr val="002060"/>
                </a:solidFill>
              </a:rPr>
              <a:t>Wong et al, 2017)</a:t>
            </a:r>
            <a:r>
              <a:rPr lang="en-GB" dirty="0"/>
              <a:t/>
            </a:r>
            <a:br>
              <a:rPr lang="en-GB" dirty="0"/>
            </a:br>
            <a:endParaRPr lang="en-GB" dirty="0"/>
          </a:p>
        </p:txBody>
      </p:sp>
      <p:sp>
        <p:nvSpPr>
          <p:cNvPr id="3" name="Content Placeholder 2"/>
          <p:cNvSpPr>
            <a:spLocks noGrp="1"/>
          </p:cNvSpPr>
          <p:nvPr>
            <p:ph idx="1"/>
          </p:nvPr>
        </p:nvSpPr>
        <p:spPr>
          <a:xfrm>
            <a:off x="5883404" y="1078041"/>
            <a:ext cx="6172200" cy="4873625"/>
          </a:xfrm>
        </p:spPr>
        <p:txBody>
          <a:bodyPr>
            <a:normAutofit/>
          </a:bodyPr>
          <a:lstStyle/>
          <a:p>
            <a:r>
              <a:rPr lang="en-GB" sz="2000" dirty="0" smtClean="0">
                <a:solidFill>
                  <a:srgbClr val="002060"/>
                </a:solidFill>
              </a:rPr>
              <a:t>Standard 1: Evaluation Purpose</a:t>
            </a:r>
          </a:p>
          <a:p>
            <a:r>
              <a:rPr lang="en-GB" sz="2000" dirty="0" smtClean="0">
                <a:solidFill>
                  <a:srgbClr val="002060"/>
                </a:solidFill>
              </a:rPr>
              <a:t>Standard 2: Understanding and applying the realist principle of generative causation in realist evaluations</a:t>
            </a:r>
          </a:p>
          <a:p>
            <a:r>
              <a:rPr lang="en-GB" sz="2000" dirty="0" smtClean="0">
                <a:solidFill>
                  <a:srgbClr val="002060"/>
                </a:solidFill>
              </a:rPr>
              <a:t>Standard 3: Constructing and refining a realist programme theory or theories</a:t>
            </a:r>
          </a:p>
          <a:p>
            <a:r>
              <a:rPr lang="en-GB" sz="2000" dirty="0" smtClean="0">
                <a:solidFill>
                  <a:srgbClr val="002060"/>
                </a:solidFill>
              </a:rPr>
              <a:t>Standard 4:Evaluation design</a:t>
            </a:r>
          </a:p>
          <a:p>
            <a:r>
              <a:rPr lang="en-GB" sz="2000" dirty="0" smtClean="0">
                <a:solidFill>
                  <a:srgbClr val="002060"/>
                </a:solidFill>
              </a:rPr>
              <a:t>Standard 5: Data collection methods</a:t>
            </a:r>
          </a:p>
          <a:p>
            <a:r>
              <a:rPr lang="en-GB" sz="2000" dirty="0" smtClean="0">
                <a:solidFill>
                  <a:srgbClr val="002060"/>
                </a:solidFill>
              </a:rPr>
              <a:t>Standard 6:Sample recruitment strategy</a:t>
            </a:r>
          </a:p>
          <a:p>
            <a:r>
              <a:rPr lang="en-GB" sz="2000" dirty="0" smtClean="0">
                <a:solidFill>
                  <a:srgbClr val="002060"/>
                </a:solidFill>
              </a:rPr>
              <a:t>Standard 7: Data analysis</a:t>
            </a:r>
          </a:p>
          <a:p>
            <a:r>
              <a:rPr lang="en-GB" sz="2000" dirty="0" smtClean="0">
                <a:solidFill>
                  <a:srgbClr val="002060"/>
                </a:solidFill>
              </a:rPr>
              <a:t>Standard 8: Reporting </a:t>
            </a:r>
          </a:p>
        </p:txBody>
      </p:sp>
      <p:sp>
        <p:nvSpPr>
          <p:cNvPr id="4" name="Text Placeholder 3"/>
          <p:cNvSpPr>
            <a:spLocks noGrp="1"/>
          </p:cNvSpPr>
          <p:nvPr>
            <p:ph type="body" idx="2"/>
          </p:nvPr>
        </p:nvSpPr>
        <p:spPr>
          <a:xfrm>
            <a:off x="428368" y="2057400"/>
            <a:ext cx="4975654" cy="3811588"/>
          </a:xfrm>
        </p:spPr>
        <p:txBody>
          <a:bodyPr>
            <a:noAutofit/>
          </a:bodyPr>
          <a:lstStyle/>
          <a:p>
            <a:r>
              <a:rPr lang="en-GB" sz="2000" b="1" dirty="0" smtClean="0">
                <a:solidFill>
                  <a:srgbClr val="C00000"/>
                </a:solidFill>
              </a:rPr>
              <a:t>Theoretical outputs</a:t>
            </a:r>
          </a:p>
          <a:p>
            <a:r>
              <a:rPr lang="en-GB" sz="2000" b="1" dirty="0" smtClean="0">
                <a:solidFill>
                  <a:srgbClr val="C00000"/>
                </a:solidFill>
              </a:rPr>
              <a:t>Standard 3 </a:t>
            </a:r>
          </a:p>
          <a:p>
            <a:r>
              <a:rPr lang="en-GB" sz="2000" dirty="0" smtClean="0">
                <a:solidFill>
                  <a:srgbClr val="002060"/>
                </a:solidFill>
              </a:rPr>
              <a:t>Led to the development of a refined theory for person-centred culture change in frontline teams</a:t>
            </a:r>
          </a:p>
          <a:p>
            <a:endParaRPr lang="en-GB" sz="2000" dirty="0" smtClean="0">
              <a:solidFill>
                <a:srgbClr val="0070C0"/>
              </a:solidFill>
            </a:endParaRPr>
          </a:p>
          <a:p>
            <a:r>
              <a:rPr lang="en-GB" sz="2000" b="1" dirty="0" smtClean="0">
                <a:solidFill>
                  <a:srgbClr val="C00000"/>
                </a:solidFill>
              </a:rPr>
              <a:t>Standard 5</a:t>
            </a:r>
            <a:endParaRPr lang="en-GB" sz="2000" b="1" dirty="0">
              <a:solidFill>
                <a:srgbClr val="C00000"/>
              </a:solidFill>
            </a:endParaRPr>
          </a:p>
          <a:p>
            <a:r>
              <a:rPr lang="en-GB" sz="2000" dirty="0" smtClean="0">
                <a:solidFill>
                  <a:srgbClr val="002060"/>
                </a:solidFill>
              </a:rPr>
              <a:t>Use of practice development approach and methods e.g. Observations of Practice and Claims, Concerns and Issues led to wider uptake and application in participating teams not previously exposed to them</a:t>
            </a:r>
          </a:p>
          <a:p>
            <a:endParaRPr lang="en-GB" sz="2000" dirty="0">
              <a:solidFill>
                <a:srgbClr val="0070C0"/>
              </a:solidFill>
            </a:endParaRPr>
          </a:p>
          <a:p>
            <a:endParaRPr lang="en-GB" sz="2000" dirty="0">
              <a:solidFill>
                <a:srgbClr val="0070C0"/>
              </a:solidFill>
            </a:endParaRPr>
          </a:p>
        </p:txBody>
      </p:sp>
      <p:pic>
        <p:nvPicPr>
          <p:cNvPr id="5" name="Picture 4"/>
          <p:cNvPicPr>
            <a:picLocks noChangeAspect="1"/>
          </p:cNvPicPr>
          <p:nvPr/>
        </p:nvPicPr>
        <p:blipFill>
          <a:blip r:embed="rId2"/>
          <a:stretch>
            <a:fillRect/>
          </a:stretch>
        </p:blipFill>
        <p:spPr>
          <a:xfrm>
            <a:off x="10279357" y="5647496"/>
            <a:ext cx="1469263" cy="835224"/>
          </a:xfrm>
          <a:prstGeom prst="rect">
            <a:avLst/>
          </a:prstGeom>
        </p:spPr>
      </p:pic>
    </p:spTree>
    <p:extLst>
      <p:ext uri="{BB962C8B-B14F-4D97-AF65-F5344CB8AC3E}">
        <p14:creationId xmlns:p14="http://schemas.microsoft.com/office/powerpoint/2010/main" val="900916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4006736" y="1800052"/>
            <a:ext cx="6519862" cy="5057948"/>
          </a:xfrm>
          <a:prstGeom prst="rect">
            <a:avLst/>
          </a:prstGeom>
          <a:noFill/>
        </p:spPr>
      </p:pic>
      <p:sp>
        <p:nvSpPr>
          <p:cNvPr id="3" name="Title 2"/>
          <p:cNvSpPr>
            <a:spLocks noGrp="1"/>
          </p:cNvSpPr>
          <p:nvPr>
            <p:ph type="title"/>
          </p:nvPr>
        </p:nvSpPr>
        <p:spPr/>
        <p:txBody>
          <a:bodyPr>
            <a:normAutofit fontScale="90000"/>
          </a:bodyPr>
          <a:lstStyle/>
          <a:p>
            <a:r>
              <a:rPr lang="en-GB" b="1" dirty="0">
                <a:solidFill>
                  <a:srgbClr val="002060"/>
                </a:solidFill>
              </a:rPr>
              <a:t>Theory of Person-Centred Culture Change in Frontline Teams</a:t>
            </a:r>
            <a:r>
              <a:rPr lang="en-GB" dirty="0"/>
              <a:t/>
            </a:r>
            <a:br>
              <a:rPr lang="en-GB" dirty="0"/>
            </a:br>
            <a:r>
              <a:rPr lang="en-GB" sz="1600" dirty="0">
                <a:solidFill>
                  <a:srgbClr val="002060"/>
                </a:solidFill>
              </a:rPr>
              <a:t>Manley, Jackson, McKenzie, Martin, Wright,( 2017). Theory derived from: Effective workplace culture (Manley, Sanders, Cardiff, Webster 2011), tested and refined through the Safety Culture, Quality Improvement, Realist Evaluation (SCQIRE) </a:t>
            </a:r>
            <a:r>
              <a:rPr lang="en-GB" sz="1600" dirty="0" smtClean="0">
                <a:solidFill>
                  <a:srgbClr val="002060"/>
                </a:solidFill>
              </a:rPr>
              <a:t>Project</a:t>
            </a:r>
            <a:r>
              <a:rPr lang="en-GB" dirty="0"/>
              <a:t/>
            </a:r>
            <a:br>
              <a:rPr lang="en-GB" dirty="0"/>
            </a:br>
            <a:endParaRPr lang="en-GB" sz="2200" dirty="0"/>
          </a:p>
        </p:txBody>
      </p:sp>
      <p:sp>
        <p:nvSpPr>
          <p:cNvPr id="5" name="TextBox 4"/>
          <p:cNvSpPr txBox="1"/>
          <p:nvPr/>
        </p:nvSpPr>
        <p:spPr>
          <a:xfrm>
            <a:off x="8695113" y="5893724"/>
            <a:ext cx="184731" cy="369332"/>
          </a:xfrm>
          <a:prstGeom prst="rect">
            <a:avLst/>
          </a:prstGeom>
          <a:noFill/>
        </p:spPr>
        <p:txBody>
          <a:bodyPr wrap="none" rtlCol="0">
            <a:spAutoFit/>
          </a:bodyPr>
          <a:lstStyle/>
          <a:p>
            <a:endParaRPr lang="en-GB" dirty="0"/>
          </a:p>
        </p:txBody>
      </p:sp>
      <p:sp>
        <p:nvSpPr>
          <p:cNvPr id="6" name="TextBox 5"/>
          <p:cNvSpPr txBox="1"/>
          <p:nvPr/>
        </p:nvSpPr>
        <p:spPr>
          <a:xfrm>
            <a:off x="946266" y="2103120"/>
            <a:ext cx="2919153" cy="1754326"/>
          </a:xfrm>
          <a:prstGeom prst="rect">
            <a:avLst/>
          </a:prstGeom>
          <a:noFill/>
        </p:spPr>
        <p:txBody>
          <a:bodyPr wrap="square" rtlCol="0">
            <a:spAutoFit/>
          </a:bodyPr>
          <a:lstStyle/>
          <a:p>
            <a:r>
              <a:rPr lang="en-GB" b="1" dirty="0">
                <a:solidFill>
                  <a:srgbClr val="002060"/>
                </a:solidFill>
              </a:rPr>
              <a:t>EMBEDDING</a:t>
            </a:r>
            <a:r>
              <a:rPr lang="en-GB" dirty="0">
                <a:solidFill>
                  <a:srgbClr val="002060"/>
                </a:solidFill>
              </a:rPr>
              <a:t> </a:t>
            </a:r>
            <a:r>
              <a:rPr lang="en-GB" dirty="0" smtClean="0">
                <a:solidFill>
                  <a:srgbClr val="002060"/>
                </a:solidFill>
              </a:rPr>
              <a:t> </a:t>
            </a:r>
            <a:r>
              <a:rPr lang="en-GB" dirty="0">
                <a:solidFill>
                  <a:srgbClr val="002060"/>
                </a:solidFill>
              </a:rPr>
              <a:t>TEN core values associated </a:t>
            </a:r>
            <a:r>
              <a:rPr lang="en-GB" dirty="0" smtClean="0">
                <a:solidFill>
                  <a:srgbClr val="002060"/>
                </a:solidFill>
              </a:rPr>
              <a:t>with:</a:t>
            </a:r>
          </a:p>
          <a:p>
            <a:endParaRPr lang="en-GB" dirty="0" smtClean="0">
              <a:solidFill>
                <a:srgbClr val="002060"/>
              </a:solidFill>
            </a:endParaRPr>
          </a:p>
          <a:p>
            <a:pPr marL="285750" indent="-285750">
              <a:buFont typeface="Wingdings" panose="05000000000000000000" pitchFamily="2" charset="2"/>
              <a:buChar char="§"/>
            </a:pPr>
            <a:r>
              <a:rPr lang="en-GB" dirty="0" smtClean="0">
                <a:solidFill>
                  <a:srgbClr val="002060"/>
                </a:solidFill>
              </a:rPr>
              <a:t>being </a:t>
            </a:r>
            <a:r>
              <a:rPr lang="en-GB" dirty="0">
                <a:solidFill>
                  <a:srgbClr val="002060"/>
                </a:solidFill>
              </a:rPr>
              <a:t>person-centred, </a:t>
            </a:r>
            <a:endParaRPr lang="en-GB" dirty="0" smtClean="0">
              <a:solidFill>
                <a:srgbClr val="002060"/>
              </a:solidFill>
            </a:endParaRPr>
          </a:p>
          <a:p>
            <a:pPr marL="285750" indent="-285750">
              <a:buFont typeface="Wingdings" panose="05000000000000000000" pitchFamily="2" charset="2"/>
              <a:buChar char="§"/>
            </a:pPr>
            <a:r>
              <a:rPr lang="en-GB" dirty="0" smtClean="0">
                <a:solidFill>
                  <a:srgbClr val="002060"/>
                </a:solidFill>
              </a:rPr>
              <a:t>ways </a:t>
            </a:r>
            <a:r>
              <a:rPr lang="en-GB" dirty="0">
                <a:solidFill>
                  <a:srgbClr val="002060"/>
                </a:solidFill>
              </a:rPr>
              <a:t>of </a:t>
            </a:r>
            <a:r>
              <a:rPr lang="en-GB" dirty="0" smtClean="0">
                <a:solidFill>
                  <a:srgbClr val="002060"/>
                </a:solidFill>
              </a:rPr>
              <a:t>working</a:t>
            </a:r>
          </a:p>
          <a:p>
            <a:pPr marL="285750" indent="-285750">
              <a:buFont typeface="Wingdings" panose="05000000000000000000" pitchFamily="2" charset="2"/>
              <a:buChar char="§"/>
            </a:pPr>
            <a:r>
              <a:rPr lang="en-GB" dirty="0" smtClean="0">
                <a:solidFill>
                  <a:srgbClr val="002060"/>
                </a:solidFill>
              </a:rPr>
              <a:t>effective </a:t>
            </a:r>
            <a:r>
              <a:rPr lang="en-GB" dirty="0">
                <a:solidFill>
                  <a:srgbClr val="002060"/>
                </a:solidFill>
              </a:rPr>
              <a:t>care</a:t>
            </a:r>
          </a:p>
        </p:txBody>
      </p:sp>
      <p:pic>
        <p:nvPicPr>
          <p:cNvPr id="4" name="Picture 3"/>
          <p:cNvPicPr>
            <a:picLocks noChangeAspect="1"/>
          </p:cNvPicPr>
          <p:nvPr/>
        </p:nvPicPr>
        <p:blipFill>
          <a:blip r:embed="rId3"/>
          <a:stretch>
            <a:fillRect/>
          </a:stretch>
        </p:blipFill>
        <p:spPr>
          <a:xfrm>
            <a:off x="479346" y="5429109"/>
            <a:ext cx="2304488" cy="1298561"/>
          </a:xfrm>
          <a:prstGeom prst="rect">
            <a:avLst/>
          </a:prstGeom>
        </p:spPr>
      </p:pic>
    </p:spTree>
    <p:extLst>
      <p:ext uri="{BB962C8B-B14F-4D97-AF65-F5344CB8AC3E}">
        <p14:creationId xmlns:p14="http://schemas.microsoft.com/office/powerpoint/2010/main" val="23087567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838200" y="157943"/>
            <a:ext cx="10515600" cy="1532746"/>
          </a:xfrm>
        </p:spPr>
        <p:txBody>
          <a:bodyPr vert="horz" lIns="90488" tIns="44450" rIns="90488" bIns="44450" rtlCol="0" anchor="ctr">
            <a:normAutofit/>
          </a:bodyPr>
          <a:lstStyle/>
          <a:p>
            <a:pPr eaLnBrk="1" hangingPunct="1"/>
            <a:r>
              <a:rPr lang="en-GB" altLang="en-US" sz="4000" dirty="0" smtClean="0">
                <a:solidFill>
                  <a:srgbClr val="002060"/>
                </a:solidFill>
                <a:latin typeface="+mn-lt"/>
              </a:rPr>
              <a:t>Enabling factors: an effective workplace culture </a:t>
            </a:r>
            <a:r>
              <a:rPr lang="en-GB" altLang="en-US" sz="4000" dirty="0" smtClean="0">
                <a:solidFill>
                  <a:srgbClr val="002060"/>
                </a:solidFill>
              </a:rPr>
              <a:t/>
            </a:r>
            <a:br>
              <a:rPr lang="en-GB" altLang="en-US" sz="4000" dirty="0" smtClean="0">
                <a:solidFill>
                  <a:srgbClr val="002060"/>
                </a:solidFill>
              </a:rPr>
            </a:br>
            <a:r>
              <a:rPr lang="en-GB" altLang="en-US" sz="1400" dirty="0" smtClean="0">
                <a:solidFill>
                  <a:srgbClr val="002060"/>
                </a:solidFill>
              </a:rPr>
              <a:t>Manley </a:t>
            </a:r>
            <a:r>
              <a:rPr lang="en-GB" altLang="en-US" sz="1400" dirty="0">
                <a:solidFill>
                  <a:srgbClr val="002060"/>
                </a:solidFill>
              </a:rPr>
              <a:t>K; Sanders K; Cardiff S; Webster (2011</a:t>
            </a:r>
            <a:r>
              <a:rPr lang="en-GB" altLang="en-US" sz="1400" dirty="0" smtClean="0">
                <a:solidFill>
                  <a:srgbClr val="002060"/>
                </a:solidFill>
              </a:rPr>
              <a:t>) </a:t>
            </a:r>
            <a:r>
              <a:rPr lang="en-GB" altLang="en-US" sz="1400" dirty="0" smtClean="0">
                <a:solidFill>
                  <a:srgbClr val="C00000"/>
                </a:solidFill>
              </a:rPr>
              <a:t>refined from SCQIRE Project (Manley et al, 2017)</a:t>
            </a:r>
            <a:endParaRPr lang="en-GB" altLang="en-US" sz="1400" dirty="0">
              <a:solidFill>
                <a:srgbClr val="C00000"/>
              </a:solidFill>
            </a:endParaRPr>
          </a:p>
        </p:txBody>
      </p:sp>
      <p:sp>
        <p:nvSpPr>
          <p:cNvPr id="22531" name="Rectangle 3"/>
          <p:cNvSpPr>
            <a:spLocks noGrp="1" noChangeArrowheads="1"/>
          </p:cNvSpPr>
          <p:nvPr>
            <p:ph type="body" sz="half" idx="4294967295"/>
          </p:nvPr>
        </p:nvSpPr>
        <p:spPr>
          <a:xfrm>
            <a:off x="611189" y="1600201"/>
            <a:ext cx="5375275" cy="4525963"/>
          </a:xfrm>
        </p:spPr>
        <p:txBody>
          <a:bodyPr vert="horz" lIns="90488" tIns="44450" rIns="90488" bIns="44450" rtlCol="0">
            <a:normAutofit fontScale="77500" lnSpcReduction="20000"/>
          </a:bodyPr>
          <a:lstStyle/>
          <a:p>
            <a:pPr marL="0" indent="0">
              <a:lnSpc>
                <a:spcPct val="80000"/>
              </a:lnSpc>
              <a:buNone/>
            </a:pPr>
            <a:r>
              <a:rPr lang="en-GB" altLang="en-US" sz="2900" dirty="0">
                <a:solidFill>
                  <a:srgbClr val="002060"/>
                </a:solidFill>
              </a:rPr>
              <a:t>Individual</a:t>
            </a:r>
          </a:p>
          <a:p>
            <a:pPr marL="914400" lvl="1" indent="-457200">
              <a:lnSpc>
                <a:spcPct val="120000"/>
              </a:lnSpc>
            </a:pPr>
            <a:r>
              <a:rPr lang="en-GB" altLang="en-US" sz="2000" b="1" dirty="0">
                <a:solidFill>
                  <a:srgbClr val="002060"/>
                </a:solidFill>
              </a:rPr>
              <a:t>Transformational leadership </a:t>
            </a:r>
          </a:p>
          <a:p>
            <a:pPr marL="914400" lvl="1" indent="-457200">
              <a:lnSpc>
                <a:spcPct val="120000"/>
              </a:lnSpc>
            </a:pPr>
            <a:r>
              <a:rPr lang="en-GB" altLang="en-US" sz="2000" b="1" dirty="0">
                <a:solidFill>
                  <a:srgbClr val="002060"/>
                </a:solidFill>
              </a:rPr>
              <a:t>Skilled </a:t>
            </a:r>
            <a:r>
              <a:rPr lang="en-GB" altLang="en-US" sz="2000" b="1" dirty="0" smtClean="0">
                <a:solidFill>
                  <a:srgbClr val="C00000"/>
                </a:solidFill>
              </a:rPr>
              <a:t>facilitation</a:t>
            </a:r>
            <a:r>
              <a:rPr lang="en-GB" altLang="en-US" sz="2000" dirty="0" smtClean="0">
                <a:solidFill>
                  <a:srgbClr val="C00000"/>
                </a:solidFill>
              </a:rPr>
              <a:t> </a:t>
            </a:r>
            <a:r>
              <a:rPr lang="en-GB" altLang="en-US" sz="2000" b="1" dirty="0" smtClean="0">
                <a:solidFill>
                  <a:srgbClr val="C00000"/>
                </a:solidFill>
              </a:rPr>
              <a:t>that  </a:t>
            </a:r>
            <a:r>
              <a:rPr lang="en-GB" sz="2000" b="1" dirty="0">
                <a:solidFill>
                  <a:srgbClr val="C00000"/>
                </a:solidFill>
              </a:rPr>
              <a:t>engages staff in co-creating meaning and shared purpose</a:t>
            </a:r>
            <a:endParaRPr lang="en-GB" altLang="en-US" sz="2000" b="1" dirty="0">
              <a:solidFill>
                <a:srgbClr val="C00000"/>
              </a:solidFill>
            </a:endParaRPr>
          </a:p>
          <a:p>
            <a:pPr marL="914400" lvl="1" indent="-457200">
              <a:lnSpc>
                <a:spcPct val="120000"/>
              </a:lnSpc>
            </a:pPr>
            <a:r>
              <a:rPr lang="en-GB" altLang="en-US" sz="2000" b="1" dirty="0">
                <a:solidFill>
                  <a:srgbClr val="002060"/>
                </a:solidFill>
              </a:rPr>
              <a:t>Role clarity</a:t>
            </a:r>
          </a:p>
          <a:p>
            <a:pPr marL="914400" lvl="1" indent="-457200">
              <a:lnSpc>
                <a:spcPct val="80000"/>
              </a:lnSpc>
              <a:buNone/>
            </a:pPr>
            <a:endParaRPr lang="en-GB" altLang="en-US" sz="2100" dirty="0">
              <a:solidFill>
                <a:srgbClr val="FF0000"/>
              </a:solidFill>
            </a:endParaRPr>
          </a:p>
          <a:p>
            <a:pPr marL="0" indent="0">
              <a:lnSpc>
                <a:spcPct val="80000"/>
              </a:lnSpc>
              <a:buNone/>
            </a:pPr>
            <a:r>
              <a:rPr lang="en-GB" altLang="en-US" sz="2900" dirty="0">
                <a:solidFill>
                  <a:srgbClr val="002060"/>
                </a:solidFill>
              </a:rPr>
              <a:t>Organisational</a:t>
            </a:r>
          </a:p>
          <a:p>
            <a:pPr marL="914400" lvl="1" indent="-457200">
              <a:lnSpc>
                <a:spcPct val="120000"/>
              </a:lnSpc>
            </a:pPr>
            <a:r>
              <a:rPr lang="en-GB" sz="2000" b="1" dirty="0">
                <a:solidFill>
                  <a:srgbClr val="C00000"/>
                </a:solidFill>
              </a:rPr>
              <a:t>C</a:t>
            </a:r>
            <a:r>
              <a:rPr lang="en-GB" sz="2000" b="1" dirty="0" smtClean="0">
                <a:solidFill>
                  <a:srgbClr val="C00000"/>
                </a:solidFill>
              </a:rPr>
              <a:t>ollaborative </a:t>
            </a:r>
            <a:r>
              <a:rPr lang="en-GB" sz="2000" b="1" dirty="0">
                <a:solidFill>
                  <a:srgbClr val="C00000"/>
                </a:solidFill>
              </a:rPr>
              <a:t>and authentic senior leadership; </a:t>
            </a:r>
            <a:endParaRPr lang="en-GB" sz="2000" b="1" dirty="0" smtClean="0">
              <a:solidFill>
                <a:srgbClr val="C00000"/>
              </a:solidFill>
            </a:endParaRPr>
          </a:p>
          <a:p>
            <a:pPr marL="914400" lvl="1" indent="-457200">
              <a:lnSpc>
                <a:spcPct val="120000"/>
              </a:lnSpc>
            </a:pPr>
            <a:r>
              <a:rPr lang="en-GB" sz="2000" b="1" dirty="0">
                <a:solidFill>
                  <a:srgbClr val="C00000"/>
                </a:solidFill>
              </a:rPr>
              <a:t>F</a:t>
            </a:r>
            <a:r>
              <a:rPr lang="en-GB" sz="2000" b="1" dirty="0" smtClean="0">
                <a:solidFill>
                  <a:srgbClr val="C00000"/>
                </a:solidFill>
              </a:rPr>
              <a:t>ocus </a:t>
            </a:r>
            <a:r>
              <a:rPr lang="en-GB" sz="2000" b="1" dirty="0">
                <a:solidFill>
                  <a:srgbClr val="C00000"/>
                </a:solidFill>
              </a:rPr>
              <a:t>on supporting  bottom-up change; </a:t>
            </a:r>
            <a:r>
              <a:rPr lang="en-GB" sz="2000" dirty="0">
                <a:solidFill>
                  <a:srgbClr val="002060"/>
                </a:solidFill>
              </a:rPr>
              <a:t>organisational readiness; and human </a:t>
            </a:r>
            <a:r>
              <a:rPr lang="en-GB" sz="2000" dirty="0" smtClean="0">
                <a:solidFill>
                  <a:srgbClr val="002060"/>
                </a:solidFill>
              </a:rPr>
              <a:t>resource management’s </a:t>
            </a:r>
            <a:r>
              <a:rPr lang="en-GB" sz="2000" dirty="0">
                <a:solidFill>
                  <a:srgbClr val="002060"/>
                </a:solidFill>
              </a:rPr>
              <a:t>role </a:t>
            </a:r>
            <a:r>
              <a:rPr lang="en-GB" sz="2000" b="1" dirty="0">
                <a:solidFill>
                  <a:srgbClr val="C00000"/>
                </a:solidFill>
              </a:rPr>
              <a:t>in recruiting for shared </a:t>
            </a:r>
            <a:r>
              <a:rPr lang="en-GB" sz="2000" b="1" dirty="0" smtClean="0">
                <a:solidFill>
                  <a:srgbClr val="C00000"/>
                </a:solidFill>
              </a:rPr>
              <a:t>values</a:t>
            </a:r>
          </a:p>
          <a:p>
            <a:pPr marL="914400" lvl="1" indent="-457200">
              <a:lnSpc>
                <a:spcPct val="120000"/>
              </a:lnSpc>
            </a:pPr>
            <a:r>
              <a:rPr lang="en-GB" sz="2200" b="1" dirty="0">
                <a:solidFill>
                  <a:srgbClr val="C00000"/>
                </a:solidFill>
              </a:rPr>
              <a:t>Embedding values</a:t>
            </a:r>
            <a:r>
              <a:rPr lang="en-GB" sz="2200" dirty="0">
                <a:solidFill>
                  <a:srgbClr val="C00000"/>
                </a:solidFill>
              </a:rPr>
              <a:t> in organisational systems for learning, development, and  improvement, based on appreciation of what works, and  growing organisational; capacity and capability in leadership and facilitation</a:t>
            </a:r>
          </a:p>
          <a:p>
            <a:pPr marL="914400" lvl="1" indent="-457200">
              <a:lnSpc>
                <a:spcPct val="80000"/>
              </a:lnSpc>
            </a:pPr>
            <a:endParaRPr lang="en-GB" sz="2000" dirty="0" smtClean="0">
              <a:solidFill>
                <a:srgbClr val="FFC000"/>
              </a:solidFill>
            </a:endParaRPr>
          </a:p>
          <a:p>
            <a:pPr marL="533400" indent="-533400">
              <a:lnSpc>
                <a:spcPct val="80000"/>
              </a:lnSpc>
            </a:pPr>
            <a:endParaRPr lang="en-GB" altLang="en-US" sz="2900" dirty="0"/>
          </a:p>
        </p:txBody>
      </p:sp>
      <p:pic>
        <p:nvPicPr>
          <p:cNvPr id="22532" name="Picture 4" descr="butterfly-collage-joyce-kanyuk.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03896" y="1690689"/>
            <a:ext cx="3932472" cy="33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stretch>
            <a:fillRect/>
          </a:stretch>
        </p:blipFill>
        <p:spPr>
          <a:xfrm>
            <a:off x="9592758" y="5476883"/>
            <a:ext cx="2304488" cy="1298561"/>
          </a:xfrm>
          <a:prstGeom prst="rect">
            <a:avLst/>
          </a:prstGeom>
        </p:spPr>
      </p:pic>
    </p:spTree>
    <p:custDataLst>
      <p:tags r:id="rId1"/>
    </p:custDataLst>
    <p:extLst>
      <p:ext uri="{BB962C8B-B14F-4D97-AF65-F5344CB8AC3E}">
        <p14:creationId xmlns:p14="http://schemas.microsoft.com/office/powerpoint/2010/main" val="1968145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952" y="119955"/>
            <a:ext cx="10515600" cy="1325563"/>
          </a:xfrm>
        </p:spPr>
        <p:txBody>
          <a:bodyPr/>
          <a:lstStyle/>
          <a:p>
            <a:r>
              <a:rPr lang="en-GB" b="1" dirty="0" smtClean="0">
                <a:solidFill>
                  <a:srgbClr val="002060"/>
                </a:solidFill>
                <a:latin typeface="+mn-lt"/>
              </a:rPr>
              <a:t>Limitations </a:t>
            </a:r>
            <a:endParaRPr lang="en-GB" b="1" dirty="0">
              <a:solidFill>
                <a:srgbClr val="002060"/>
              </a:solidFill>
              <a:latin typeface="+mn-lt"/>
            </a:endParaRPr>
          </a:p>
        </p:txBody>
      </p:sp>
      <p:sp>
        <p:nvSpPr>
          <p:cNvPr id="7" name="Content Placeholder 6"/>
          <p:cNvSpPr>
            <a:spLocks noGrp="1"/>
          </p:cNvSpPr>
          <p:nvPr>
            <p:ph sz="half" idx="1"/>
          </p:nvPr>
        </p:nvSpPr>
        <p:spPr>
          <a:xfrm>
            <a:off x="810952" y="1386010"/>
            <a:ext cx="5471984" cy="4351338"/>
          </a:xfrm>
        </p:spPr>
        <p:txBody>
          <a:bodyPr>
            <a:noAutofit/>
          </a:bodyPr>
          <a:lstStyle/>
          <a:p>
            <a:r>
              <a:rPr lang="en-GB" sz="2000" dirty="0">
                <a:solidFill>
                  <a:srgbClr val="002060"/>
                </a:solidFill>
              </a:rPr>
              <a:t>Application for </a:t>
            </a:r>
            <a:r>
              <a:rPr lang="en-GB" sz="2000" dirty="0">
                <a:solidFill>
                  <a:srgbClr val="FF0000"/>
                </a:solidFill>
              </a:rPr>
              <a:t>ethical clearance </a:t>
            </a:r>
            <a:r>
              <a:rPr lang="en-GB" sz="2000" dirty="0">
                <a:solidFill>
                  <a:srgbClr val="002060"/>
                </a:solidFill>
              </a:rPr>
              <a:t>coincided with the launch of the awarding body- the NHS Health Research Authority- which resulted in a time lag of three months </a:t>
            </a:r>
            <a:endParaRPr lang="en-GB" sz="2000" dirty="0" smtClean="0">
              <a:solidFill>
                <a:srgbClr val="002060"/>
              </a:solidFill>
            </a:endParaRPr>
          </a:p>
          <a:p>
            <a:pPr marL="0" indent="0">
              <a:buNone/>
            </a:pPr>
            <a:endParaRPr lang="en-GB" sz="2000" dirty="0">
              <a:solidFill>
                <a:srgbClr val="002060"/>
              </a:solidFill>
            </a:endParaRPr>
          </a:p>
          <a:p>
            <a:r>
              <a:rPr lang="en-GB" sz="2000" dirty="0">
                <a:solidFill>
                  <a:srgbClr val="002060"/>
                </a:solidFill>
              </a:rPr>
              <a:t>There was a </a:t>
            </a:r>
            <a:r>
              <a:rPr lang="en-GB" sz="2000" dirty="0">
                <a:solidFill>
                  <a:srgbClr val="FF0000"/>
                </a:solidFill>
              </a:rPr>
              <a:t>lack of PSC initiative guiding principles</a:t>
            </a:r>
            <a:r>
              <a:rPr lang="en-GB" sz="2000" dirty="0">
                <a:solidFill>
                  <a:srgbClr val="002060"/>
                </a:solidFill>
              </a:rPr>
              <a:t> and a common approach across case study sites for participating organisations and teams which made clarity of purpose more difficult. </a:t>
            </a:r>
          </a:p>
          <a:p>
            <a:pPr marL="0" indent="0">
              <a:buNone/>
            </a:pPr>
            <a:endParaRPr lang="en-GB" sz="2000" dirty="0">
              <a:solidFill>
                <a:srgbClr val="002060"/>
              </a:solidFill>
            </a:endParaRPr>
          </a:p>
          <a:p>
            <a:r>
              <a:rPr lang="en-GB" sz="2000" dirty="0">
                <a:solidFill>
                  <a:srgbClr val="002060"/>
                </a:solidFill>
              </a:rPr>
              <a:t>Not all sites used the </a:t>
            </a:r>
            <a:r>
              <a:rPr lang="en-GB" sz="2000" dirty="0">
                <a:solidFill>
                  <a:srgbClr val="FF0000"/>
                </a:solidFill>
              </a:rPr>
              <a:t>Teamwork Safety Climate Survey </a:t>
            </a:r>
            <a:r>
              <a:rPr lang="en-GB" sz="2000" dirty="0">
                <a:solidFill>
                  <a:srgbClr val="002060"/>
                </a:solidFill>
              </a:rPr>
              <a:t>making comparison </a:t>
            </a:r>
            <a:r>
              <a:rPr lang="en-GB" sz="2000" dirty="0" smtClean="0">
                <a:solidFill>
                  <a:srgbClr val="002060"/>
                </a:solidFill>
              </a:rPr>
              <a:t>difficult</a:t>
            </a:r>
            <a:r>
              <a:rPr lang="en-GB" sz="2000" dirty="0" smtClean="0"/>
              <a:t> </a:t>
            </a:r>
            <a:endParaRPr lang="en-GB" sz="2000" dirty="0"/>
          </a:p>
          <a:p>
            <a:endParaRPr lang="en-GB" sz="2400" dirty="0"/>
          </a:p>
        </p:txBody>
      </p:sp>
      <p:sp>
        <p:nvSpPr>
          <p:cNvPr id="4" name="Content Placeholder 3"/>
          <p:cNvSpPr>
            <a:spLocks noGrp="1"/>
          </p:cNvSpPr>
          <p:nvPr>
            <p:ph sz="half" idx="2"/>
          </p:nvPr>
        </p:nvSpPr>
        <p:spPr/>
        <p:txBody>
          <a:bodyPr>
            <a:normAutofit/>
          </a:bodyPr>
          <a:lstStyle/>
          <a:p>
            <a:endParaRPr lang="en-GB" dirty="0"/>
          </a:p>
          <a:p>
            <a:endParaRPr lang="en-GB" dirty="0" smtClean="0"/>
          </a:p>
          <a:p>
            <a:endParaRPr lang="en-GB" dirty="0"/>
          </a:p>
          <a:p>
            <a:endParaRPr lang="en-GB" dirty="0"/>
          </a:p>
        </p:txBody>
      </p:sp>
      <p:sp>
        <p:nvSpPr>
          <p:cNvPr id="6" name="Content Placeholder 5"/>
          <p:cNvSpPr>
            <a:spLocks noGrp="1"/>
          </p:cNvSpPr>
          <p:nvPr>
            <p:ph sz="quarter" idx="4294967295"/>
          </p:nvPr>
        </p:nvSpPr>
        <p:spPr>
          <a:xfrm>
            <a:off x="6310184" y="782737"/>
            <a:ext cx="5575907" cy="5171022"/>
          </a:xfrm>
        </p:spPr>
        <p:txBody>
          <a:bodyPr>
            <a:noAutofit/>
          </a:bodyPr>
          <a:lstStyle/>
          <a:p>
            <a:endParaRPr lang="en-GB" sz="2000" dirty="0"/>
          </a:p>
          <a:p>
            <a:pPr>
              <a:lnSpc>
                <a:spcPct val="100000"/>
              </a:lnSpc>
            </a:pPr>
            <a:r>
              <a:rPr lang="en-GB" sz="2000" dirty="0">
                <a:solidFill>
                  <a:srgbClr val="FF0000"/>
                </a:solidFill>
              </a:rPr>
              <a:t>Engagement of frontline teams </a:t>
            </a:r>
            <a:r>
              <a:rPr lang="en-GB" sz="2000" dirty="0">
                <a:solidFill>
                  <a:srgbClr val="002060"/>
                </a:solidFill>
              </a:rPr>
              <a:t>varied due to three factors, i) the busyness of the areas; ii) the timeliness of the data collection; and iii) the relationships influencing the frontline teams. </a:t>
            </a:r>
          </a:p>
          <a:p>
            <a:pPr>
              <a:lnSpc>
                <a:spcPct val="100000"/>
              </a:lnSpc>
            </a:pPr>
            <a:endParaRPr lang="en-GB" sz="2000" dirty="0">
              <a:solidFill>
                <a:srgbClr val="002060"/>
              </a:solidFill>
            </a:endParaRPr>
          </a:p>
          <a:p>
            <a:pPr>
              <a:lnSpc>
                <a:spcPct val="100000"/>
              </a:lnSpc>
            </a:pPr>
            <a:r>
              <a:rPr lang="en-GB" sz="2000" dirty="0">
                <a:solidFill>
                  <a:srgbClr val="FF0000"/>
                </a:solidFill>
              </a:rPr>
              <a:t>Minimizing the burden on frontline staff </a:t>
            </a:r>
            <a:r>
              <a:rPr lang="en-GB" sz="2000" dirty="0">
                <a:solidFill>
                  <a:srgbClr val="002060"/>
                </a:solidFill>
              </a:rPr>
              <a:t>required the research team to be as flexible and sensitive as possible in collecting data </a:t>
            </a:r>
            <a:endParaRPr lang="en-GB" sz="2000" dirty="0" smtClean="0">
              <a:solidFill>
                <a:srgbClr val="002060"/>
              </a:solidFill>
            </a:endParaRPr>
          </a:p>
          <a:p>
            <a:pPr>
              <a:lnSpc>
                <a:spcPct val="100000"/>
              </a:lnSpc>
            </a:pPr>
            <a:endParaRPr lang="en-GB" sz="2000" dirty="0">
              <a:solidFill>
                <a:srgbClr val="002060"/>
              </a:solidFill>
            </a:endParaRPr>
          </a:p>
          <a:p>
            <a:pPr marL="0" indent="0">
              <a:lnSpc>
                <a:spcPct val="100000"/>
              </a:lnSpc>
              <a:buNone/>
            </a:pPr>
            <a:endParaRPr lang="en-GB" sz="2000" dirty="0">
              <a:solidFill>
                <a:srgbClr val="002060"/>
              </a:solidFill>
            </a:endParaRPr>
          </a:p>
          <a:p>
            <a:pPr>
              <a:lnSpc>
                <a:spcPct val="100000"/>
              </a:lnSpc>
            </a:pPr>
            <a:r>
              <a:rPr lang="en-GB" sz="2000" dirty="0" smtClean="0">
                <a:solidFill>
                  <a:srgbClr val="FF0000"/>
                </a:solidFill>
              </a:rPr>
              <a:t>Training </a:t>
            </a:r>
            <a:r>
              <a:rPr lang="en-GB" sz="2000" dirty="0">
                <a:solidFill>
                  <a:srgbClr val="FF0000"/>
                </a:solidFill>
              </a:rPr>
              <a:t>the facilitators </a:t>
            </a:r>
            <a:r>
              <a:rPr lang="en-GB" sz="2000" dirty="0">
                <a:solidFill>
                  <a:srgbClr val="002060"/>
                </a:solidFill>
              </a:rPr>
              <a:t>in how to use Observations of Practice and Emotional Touchpoints would have strengthened confidence in the usefulness of the tools in some sites </a:t>
            </a:r>
          </a:p>
          <a:p>
            <a:pPr>
              <a:lnSpc>
                <a:spcPct val="100000"/>
              </a:lnSpc>
            </a:pPr>
            <a:endParaRPr lang="en-GB" sz="2000" dirty="0"/>
          </a:p>
          <a:p>
            <a:endParaRPr lang="en-GB" sz="2000" dirty="0"/>
          </a:p>
        </p:txBody>
      </p:sp>
      <p:pic>
        <p:nvPicPr>
          <p:cNvPr id="3" name="Picture 2"/>
          <p:cNvPicPr>
            <a:picLocks noChangeAspect="1"/>
          </p:cNvPicPr>
          <p:nvPr/>
        </p:nvPicPr>
        <p:blipFill>
          <a:blip r:embed="rId2"/>
          <a:stretch>
            <a:fillRect/>
          </a:stretch>
        </p:blipFill>
        <p:spPr>
          <a:xfrm>
            <a:off x="10337022" y="365125"/>
            <a:ext cx="1469263" cy="835224"/>
          </a:xfrm>
          <a:prstGeom prst="rect">
            <a:avLst/>
          </a:prstGeom>
        </p:spPr>
      </p:pic>
    </p:spTree>
    <p:extLst>
      <p:ext uri="{BB962C8B-B14F-4D97-AF65-F5344CB8AC3E}">
        <p14:creationId xmlns:p14="http://schemas.microsoft.com/office/powerpoint/2010/main" val="27297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V400029"/>
          <p:cNvPicPr>
            <a:picLocks noChangeAspect="1" noChangeArrowheads="1"/>
          </p:cNvPicPr>
          <p:nvPr/>
        </p:nvPicPr>
        <p:blipFill>
          <a:blip r:embed="rId2"/>
          <a:srcRect/>
          <a:stretch>
            <a:fillRect/>
          </a:stretch>
        </p:blipFill>
        <p:spPr>
          <a:xfrm>
            <a:off x="0" y="0"/>
            <a:ext cx="12192000" cy="6885384"/>
          </a:xfrm>
          <a:prstGeom prst="rect">
            <a:avLst/>
          </a:prstGeom>
        </p:spPr>
      </p:pic>
      <p:sp>
        <p:nvSpPr>
          <p:cNvPr id="2" name="Title 1"/>
          <p:cNvSpPr>
            <a:spLocks noGrp="1"/>
          </p:cNvSpPr>
          <p:nvPr>
            <p:ph type="title"/>
          </p:nvPr>
        </p:nvSpPr>
        <p:spPr>
          <a:xfrm>
            <a:off x="838200" y="365125"/>
            <a:ext cx="9707310" cy="1325563"/>
          </a:xfrm>
        </p:spPr>
        <p:txBody>
          <a:bodyPr>
            <a:normAutofit fontScale="90000"/>
          </a:bodyPr>
          <a:lstStyle/>
          <a:p>
            <a:r>
              <a:rPr lang="en-GB" b="1" dirty="0" smtClean="0">
                <a:solidFill>
                  <a:schemeClr val="accent1">
                    <a:lumMod val="50000"/>
                  </a:schemeClr>
                </a:solidFill>
                <a:latin typeface="+mn-lt"/>
              </a:rPr>
              <a:t>Practice </a:t>
            </a:r>
            <a:r>
              <a:rPr lang="en-GB" b="1" dirty="0" smtClean="0">
                <a:solidFill>
                  <a:schemeClr val="accent1">
                    <a:lumMod val="50000"/>
                  </a:schemeClr>
                </a:solidFill>
                <a:latin typeface="+mn-lt"/>
              </a:rPr>
              <a:t>Development approaches</a:t>
            </a:r>
            <a:br>
              <a:rPr lang="en-GB" b="1" dirty="0" smtClean="0">
                <a:solidFill>
                  <a:schemeClr val="accent1">
                    <a:lumMod val="50000"/>
                  </a:schemeClr>
                </a:solidFill>
                <a:latin typeface="+mn-lt"/>
              </a:rPr>
            </a:br>
            <a:r>
              <a:rPr lang="en-GB" b="1" dirty="0" smtClean="0">
                <a:solidFill>
                  <a:schemeClr val="accent1">
                    <a:lumMod val="50000"/>
                  </a:schemeClr>
                </a:solidFill>
                <a:latin typeface="+mn-lt"/>
              </a:rPr>
              <a:t>are key to leadership and developing </a:t>
            </a:r>
            <a:br>
              <a:rPr lang="en-GB" b="1" dirty="0" smtClean="0">
                <a:solidFill>
                  <a:schemeClr val="accent1">
                    <a:lumMod val="50000"/>
                  </a:schemeClr>
                </a:solidFill>
                <a:latin typeface="+mn-lt"/>
              </a:rPr>
            </a:br>
            <a:r>
              <a:rPr lang="en-GB" b="1" dirty="0" smtClean="0">
                <a:solidFill>
                  <a:schemeClr val="accent1">
                    <a:lumMod val="50000"/>
                  </a:schemeClr>
                </a:solidFill>
                <a:latin typeface="+mn-lt"/>
              </a:rPr>
              <a:t>person centred, safe and effecti</a:t>
            </a:r>
            <a:r>
              <a:rPr lang="en-GB" b="1" dirty="0">
                <a:solidFill>
                  <a:schemeClr val="accent1">
                    <a:lumMod val="50000"/>
                  </a:schemeClr>
                </a:solidFill>
                <a:latin typeface="+mn-lt"/>
              </a:rPr>
              <a:t>v</a:t>
            </a:r>
            <a:r>
              <a:rPr lang="en-GB" b="1" dirty="0" smtClean="0">
                <a:solidFill>
                  <a:schemeClr val="accent1">
                    <a:lumMod val="50000"/>
                  </a:schemeClr>
                </a:solidFill>
                <a:latin typeface="+mn-lt"/>
              </a:rPr>
              <a:t>e cultures</a:t>
            </a:r>
            <a:r>
              <a:rPr lang="en-GB" b="1" dirty="0" smtClean="0">
                <a:solidFill>
                  <a:schemeClr val="accent1">
                    <a:lumMod val="50000"/>
                  </a:schemeClr>
                </a:solidFill>
                <a:latin typeface="+mn-lt"/>
              </a:rPr>
              <a:t> </a:t>
            </a:r>
            <a:endParaRPr lang="en-GB" b="1" dirty="0">
              <a:solidFill>
                <a:schemeClr val="accent1">
                  <a:lumMod val="50000"/>
                </a:schemeClr>
              </a:solidFill>
              <a:latin typeface="+mn-lt"/>
            </a:endParaRPr>
          </a:p>
        </p:txBody>
      </p:sp>
      <p:sp>
        <p:nvSpPr>
          <p:cNvPr id="3" name="Content Placeholder 2"/>
          <p:cNvSpPr>
            <a:spLocks noGrp="1"/>
          </p:cNvSpPr>
          <p:nvPr>
            <p:ph idx="1"/>
          </p:nvPr>
        </p:nvSpPr>
        <p:spPr>
          <a:xfrm>
            <a:off x="838200" y="3580597"/>
            <a:ext cx="10515600" cy="2596365"/>
          </a:xfrm>
        </p:spPr>
        <p:txBody>
          <a:bodyPr/>
          <a:lstStyle/>
          <a:p>
            <a:pPr lvl="0"/>
            <a:r>
              <a:rPr lang="en-GB" dirty="0">
                <a:solidFill>
                  <a:schemeClr val="bg1"/>
                </a:solidFill>
              </a:rPr>
              <a:t>“a continuous process by which person-centred cultures for the delivery of safe, effective care are developed by skilled facilitators who engage authentically with both the interprofessional team and individuals within it to promote effective transformations in the workplace” (Manley et al., 2008)</a:t>
            </a:r>
          </a:p>
          <a:p>
            <a:endParaRPr lang="en-GB" dirty="0">
              <a:solidFill>
                <a:srgbClr val="002060"/>
              </a:solidFill>
            </a:endParaRPr>
          </a:p>
        </p:txBody>
      </p:sp>
      <p:pic>
        <p:nvPicPr>
          <p:cNvPr id="4" name="Picture 3"/>
          <p:cNvPicPr>
            <a:picLocks noChangeAspect="1"/>
          </p:cNvPicPr>
          <p:nvPr/>
        </p:nvPicPr>
        <p:blipFill>
          <a:blip r:embed="rId3"/>
          <a:stretch>
            <a:fillRect/>
          </a:stretch>
        </p:blipFill>
        <p:spPr>
          <a:xfrm>
            <a:off x="9746762" y="0"/>
            <a:ext cx="2304488" cy="1298561"/>
          </a:xfrm>
          <a:prstGeom prst="rect">
            <a:avLst/>
          </a:prstGeom>
        </p:spPr>
      </p:pic>
    </p:spTree>
    <p:extLst>
      <p:ext uri="{BB962C8B-B14F-4D97-AF65-F5344CB8AC3E}">
        <p14:creationId xmlns:p14="http://schemas.microsoft.com/office/powerpoint/2010/main" val="31160114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a:off x="2351586" y="2741499"/>
            <a:ext cx="2740420" cy="2240746"/>
          </a:xfrm>
          <a:custGeom>
            <a:avLst/>
            <a:gdLst>
              <a:gd name="f0" fmla="val 10800000"/>
              <a:gd name="f1" fmla="val 5400000"/>
              <a:gd name="f2" fmla="val 180"/>
              <a:gd name="f3" fmla="val w"/>
              <a:gd name="f4" fmla="val h"/>
              <a:gd name="f5" fmla="val ss"/>
              <a:gd name="f6" fmla="val 0"/>
              <a:gd name="f7" fmla="val 50000"/>
              <a:gd name="f8" fmla="+- 0 0 -360"/>
              <a:gd name="f9" fmla="+- 0 0 -180"/>
              <a:gd name="f10" fmla="abs f3"/>
              <a:gd name="f11" fmla="abs f4"/>
              <a:gd name="f12" fmla="abs f5"/>
              <a:gd name="f13" fmla="*/ f8 f0 1"/>
              <a:gd name="f14" fmla="*/ f9 f0 1"/>
              <a:gd name="f15" fmla="?: f10 f3 1"/>
              <a:gd name="f16" fmla="?: f11 f4 1"/>
              <a:gd name="f17" fmla="?: f12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30 0 f6"/>
              <a:gd name="f33" fmla="+- f29 0 f6"/>
              <a:gd name="f34" fmla="*/ f30 f26 1"/>
              <a:gd name="f35" fmla="*/ f29 f26 1"/>
              <a:gd name="f36" fmla="*/ f32 1 2"/>
              <a:gd name="f37" fmla="min f33 f32"/>
              <a:gd name="f38" fmla="+- f6 f36 0"/>
              <a:gd name="f39" fmla="*/ f37 f7 1"/>
              <a:gd name="f40" fmla="*/ f39 1 100000"/>
              <a:gd name="f41" fmla="*/ f38 f26 1"/>
              <a:gd name="f42" fmla="+- f29 0 f40"/>
              <a:gd name="f43" fmla="+- f42 f29 0"/>
              <a:gd name="f44" fmla="*/ f42 1 2"/>
              <a:gd name="f45" fmla="*/ f42 f26 1"/>
              <a:gd name="f46" fmla="*/ f43 1 2"/>
              <a:gd name="f47" fmla="*/ f44 f26 1"/>
              <a:gd name="f48" fmla="*/ f46 f26 1"/>
            </a:gdLst>
            <a:ahLst/>
            <a:cxnLst>
              <a:cxn ang="3cd4">
                <a:pos x="hc" y="t"/>
              </a:cxn>
              <a:cxn ang="0">
                <a:pos x="r" y="vc"/>
              </a:cxn>
              <a:cxn ang="cd4">
                <a:pos x="hc" y="b"/>
              </a:cxn>
              <a:cxn ang="cd2">
                <a:pos x="l" y="vc"/>
              </a:cxn>
              <a:cxn ang="f24">
                <a:pos x="f47" y="f31"/>
              </a:cxn>
              <a:cxn ang="f25">
                <a:pos x="f47" y="f34"/>
              </a:cxn>
            </a:cxnLst>
            <a:rect l="f31" t="f31" r="f48" b="f34"/>
            <a:pathLst>
              <a:path>
                <a:moveTo>
                  <a:pt x="f31" y="f31"/>
                </a:moveTo>
                <a:lnTo>
                  <a:pt x="f45" y="f31"/>
                </a:lnTo>
                <a:lnTo>
                  <a:pt x="f35" y="f41"/>
                </a:lnTo>
                <a:lnTo>
                  <a:pt x="f45" y="f34"/>
                </a:lnTo>
                <a:lnTo>
                  <a:pt x="f31" y="f34"/>
                </a:lnTo>
                <a:close/>
              </a:path>
            </a:pathLst>
          </a:custGeom>
          <a:solidFill>
            <a:srgbClr val="FFFF00"/>
          </a:solidFill>
          <a:ln w="25402">
            <a:solidFill>
              <a:srgbClr val="000000"/>
            </a:solidFill>
            <a:prstDash val="solid"/>
            <a:miter/>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GB" dirty="0">
              <a:solidFill>
                <a:srgbClr val="FFFFFF"/>
              </a:solidFill>
              <a:latin typeface="Calibri"/>
            </a:endParaRPr>
          </a:p>
        </p:txBody>
      </p:sp>
      <p:sp>
        <p:nvSpPr>
          <p:cNvPr id="3" name="TextBox 2"/>
          <p:cNvSpPr txBox="1"/>
          <p:nvPr/>
        </p:nvSpPr>
        <p:spPr>
          <a:xfrm>
            <a:off x="6384036" y="2852937"/>
            <a:ext cx="4104458" cy="646334"/>
          </a:xfrm>
          <a:prstGeom prst="rect">
            <a:avLst/>
          </a:prstGeom>
          <a:solidFill>
            <a:srgbClr val="8EB4E3"/>
          </a:solidFill>
          <a:ln>
            <a:noFill/>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GB" b="1" dirty="0">
                <a:solidFill>
                  <a:srgbClr val="000000"/>
                </a:solidFill>
                <a:latin typeface="Calibri"/>
              </a:rPr>
              <a:t>ACTION LEARNING for ORGANISATIONAL FACILITATION TEAMS</a:t>
            </a:r>
          </a:p>
        </p:txBody>
      </p:sp>
      <p:sp>
        <p:nvSpPr>
          <p:cNvPr id="4" name="Rectangle 3"/>
          <p:cNvSpPr/>
          <p:nvPr/>
        </p:nvSpPr>
        <p:spPr>
          <a:xfrm>
            <a:off x="6387236" y="3807626"/>
            <a:ext cx="5623655" cy="369332"/>
          </a:xfrm>
          <a:prstGeom prst="rect">
            <a:avLst/>
          </a:prstGeom>
          <a:solidFill>
            <a:srgbClr val="B3A2C7"/>
          </a:solidFill>
          <a:ln>
            <a:noFill/>
            <a:prstDash val="solid"/>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en-GB" b="1" dirty="0"/>
              <a:t>Teamwork Safety Climate Survey tool (Sexton et al 2006)</a:t>
            </a:r>
            <a:endParaRPr lang="en-GB" b="1" dirty="0">
              <a:solidFill>
                <a:srgbClr val="000000"/>
              </a:solidFill>
              <a:latin typeface="Calibri"/>
            </a:endParaRPr>
          </a:p>
        </p:txBody>
      </p:sp>
      <p:sp>
        <p:nvSpPr>
          <p:cNvPr id="5" name="Rectangle 4"/>
          <p:cNvSpPr/>
          <p:nvPr/>
        </p:nvSpPr>
        <p:spPr>
          <a:xfrm>
            <a:off x="6456036" y="4437107"/>
            <a:ext cx="2295701" cy="923330"/>
          </a:xfrm>
          <a:prstGeom prst="rect">
            <a:avLst/>
          </a:prstGeom>
          <a:solidFill>
            <a:srgbClr val="92D050"/>
          </a:solidFill>
          <a:ln>
            <a:noFill/>
            <a:prstDash val="solid"/>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GB" b="1" dirty="0">
                <a:solidFill>
                  <a:srgbClr val="000000"/>
                </a:solidFill>
                <a:latin typeface="Calibri"/>
              </a:rPr>
              <a:t>HUDDLES/LEEDS </a:t>
            </a:r>
            <a:r>
              <a:rPr lang="en-GB" b="1" dirty="0" smtClean="0">
                <a:solidFill>
                  <a:srgbClr val="000000"/>
                </a:solidFill>
                <a:latin typeface="Calibri"/>
              </a:rPr>
              <a:t>EXPERIENCES Quality </a:t>
            </a:r>
          </a:p>
          <a:p>
            <a:pPr>
              <a:defRPr sz="1800" b="0" i="0" u="none" strike="noStrike" kern="0" cap="none" spc="0" baseline="0">
                <a:solidFill>
                  <a:srgbClr val="000000"/>
                </a:solidFill>
                <a:uFillTx/>
              </a:defRPr>
            </a:pPr>
            <a:r>
              <a:rPr lang="en-GB" b="1" dirty="0" smtClean="0">
                <a:solidFill>
                  <a:srgbClr val="000000"/>
                </a:solidFill>
                <a:latin typeface="Calibri"/>
              </a:rPr>
              <a:t>Improvement</a:t>
            </a:r>
            <a:endParaRPr lang="en-GB" b="1" dirty="0">
              <a:solidFill>
                <a:srgbClr val="000000"/>
              </a:solidFill>
              <a:latin typeface="Calibri"/>
            </a:endParaRPr>
          </a:p>
        </p:txBody>
      </p:sp>
      <p:sp>
        <p:nvSpPr>
          <p:cNvPr id="6" name="Title 5"/>
          <p:cNvSpPr txBox="1">
            <a:spLocks noGrp="1"/>
          </p:cNvSpPr>
          <p:nvPr>
            <p:ph type="title" idx="4294967295"/>
          </p:nvPr>
        </p:nvSpPr>
        <p:spPr>
          <a:xfrm>
            <a:off x="297238" y="359285"/>
            <a:ext cx="8949311" cy="1143000"/>
          </a:xfrm>
        </p:spPr>
        <p:txBody>
          <a:bodyPr/>
          <a:lstStyle/>
          <a:p>
            <a:pPr lvl="0"/>
            <a:r>
              <a:rPr lang="en-GB" sz="3600" b="1" dirty="0">
                <a:solidFill>
                  <a:srgbClr val="002060"/>
                </a:solidFill>
              </a:rPr>
              <a:t>Patient Safety Collaborative </a:t>
            </a:r>
            <a:r>
              <a:rPr lang="en-GB" sz="3600" b="1" dirty="0" smtClean="0">
                <a:solidFill>
                  <a:srgbClr val="002060"/>
                </a:solidFill>
              </a:rPr>
              <a:t>(PSC) Initiative </a:t>
            </a:r>
            <a:endParaRPr lang="en-GB" sz="3600" b="1" dirty="0">
              <a:solidFill>
                <a:srgbClr val="002060"/>
              </a:solidFill>
            </a:endParaRPr>
          </a:p>
        </p:txBody>
      </p:sp>
      <p:sp>
        <p:nvSpPr>
          <p:cNvPr id="7" name="TextBox 9"/>
          <p:cNvSpPr txBox="1"/>
          <p:nvPr/>
        </p:nvSpPr>
        <p:spPr>
          <a:xfrm>
            <a:off x="2428498" y="2846209"/>
            <a:ext cx="1964040" cy="2031325"/>
          </a:xfrm>
          <a:prstGeom prst="rect">
            <a:avLst/>
          </a:prstGeom>
          <a:noFill/>
          <a:ln>
            <a:noFill/>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GB" b="1" kern="0" dirty="0">
                <a:solidFill>
                  <a:srgbClr val="000000"/>
                </a:solidFill>
                <a:latin typeface="Calibri"/>
              </a:rPr>
              <a:t>SUPPORT</a:t>
            </a:r>
          </a:p>
          <a:p>
            <a:pPr>
              <a:defRPr sz="1800" b="0" i="0" u="none" strike="noStrike" kern="0" cap="none" spc="0" baseline="0">
                <a:solidFill>
                  <a:srgbClr val="000000"/>
                </a:solidFill>
                <a:uFillTx/>
              </a:defRPr>
            </a:pPr>
            <a:r>
              <a:rPr lang="en-GB" b="1" dirty="0">
                <a:solidFill>
                  <a:srgbClr val="000000"/>
                </a:solidFill>
                <a:latin typeface="Calibri"/>
              </a:rPr>
              <a:t>PROVIDED TO </a:t>
            </a:r>
            <a:r>
              <a:rPr lang="en-GB" b="1" dirty="0">
                <a:solidFill>
                  <a:srgbClr val="FF0000"/>
                </a:solidFill>
                <a:latin typeface="Calibri"/>
              </a:rPr>
              <a:t>FOUR </a:t>
            </a:r>
            <a:r>
              <a:rPr lang="en-GB" b="1" dirty="0" smtClean="0">
                <a:solidFill>
                  <a:srgbClr val="FF0000"/>
                </a:solidFill>
                <a:latin typeface="Calibri"/>
              </a:rPr>
              <a:t>LARGE ACUTE HOSPITAL GROUPS </a:t>
            </a:r>
            <a:r>
              <a:rPr lang="en-GB" b="1" dirty="0" smtClean="0">
                <a:solidFill>
                  <a:srgbClr val="000000"/>
                </a:solidFill>
                <a:latin typeface="Calibri"/>
              </a:rPr>
              <a:t>BY THE</a:t>
            </a:r>
          </a:p>
          <a:p>
            <a:pPr>
              <a:defRPr sz="1800" b="0" i="0" u="none" strike="noStrike" kern="0" cap="none" spc="0" baseline="0">
                <a:solidFill>
                  <a:srgbClr val="000000"/>
                </a:solidFill>
                <a:uFillTx/>
              </a:defRPr>
            </a:pPr>
            <a:r>
              <a:rPr lang="en-GB" b="1" dirty="0" smtClean="0">
                <a:solidFill>
                  <a:srgbClr val="000000"/>
                </a:solidFill>
                <a:latin typeface="Calibri"/>
              </a:rPr>
              <a:t>PATIENT SAFETY COLLABORATIVE</a:t>
            </a:r>
            <a:endParaRPr lang="en-GB" b="1" dirty="0">
              <a:solidFill>
                <a:srgbClr val="000000"/>
              </a:solidFill>
              <a:latin typeface="Calibri"/>
            </a:endParaRPr>
          </a:p>
        </p:txBody>
      </p:sp>
      <p:sp>
        <p:nvSpPr>
          <p:cNvPr id="8" name="TextBox 10"/>
          <p:cNvSpPr txBox="1"/>
          <p:nvPr/>
        </p:nvSpPr>
        <p:spPr>
          <a:xfrm>
            <a:off x="4079392" y="5416175"/>
            <a:ext cx="3112553" cy="369335"/>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en-GB" b="1" dirty="0">
                <a:solidFill>
                  <a:srgbClr val="FFFFFF"/>
                </a:solidFill>
                <a:latin typeface="Calibri"/>
              </a:rPr>
              <a:t>Facilitator Factors</a:t>
            </a:r>
          </a:p>
        </p:txBody>
      </p:sp>
      <p:sp>
        <p:nvSpPr>
          <p:cNvPr id="9" name="TextBox 12"/>
          <p:cNvSpPr txBox="1"/>
          <p:nvPr/>
        </p:nvSpPr>
        <p:spPr>
          <a:xfrm>
            <a:off x="4158999" y="2040758"/>
            <a:ext cx="3040544" cy="369335"/>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en-GB" b="1" dirty="0">
                <a:solidFill>
                  <a:srgbClr val="FFFFFF"/>
                </a:solidFill>
                <a:latin typeface="Calibri"/>
              </a:rPr>
              <a:t>Organisational Factors</a:t>
            </a:r>
          </a:p>
        </p:txBody>
      </p:sp>
      <p:pic>
        <p:nvPicPr>
          <p:cNvPr id="10" name="Picture 9"/>
          <p:cNvPicPr>
            <a:picLocks noChangeAspect="1"/>
          </p:cNvPicPr>
          <p:nvPr/>
        </p:nvPicPr>
        <p:blipFill>
          <a:blip r:embed="rId2"/>
          <a:stretch>
            <a:fillRect/>
          </a:stretch>
        </p:blipFill>
        <p:spPr>
          <a:xfrm>
            <a:off x="10196604" y="437490"/>
            <a:ext cx="1469263" cy="829128"/>
          </a:xfrm>
          <a:prstGeom prst="rect">
            <a:avLst/>
          </a:prstGeom>
        </p:spPr>
      </p:pic>
    </p:spTree>
    <p:extLst>
      <p:ext uri="{BB962C8B-B14F-4D97-AF65-F5344CB8AC3E}">
        <p14:creationId xmlns:p14="http://schemas.microsoft.com/office/powerpoint/2010/main" val="1209727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5136" y="591952"/>
            <a:ext cx="8909785" cy="3599715"/>
          </a:xfrm>
        </p:spPr>
        <p:txBody>
          <a:bodyPr rtlCol="0">
            <a:noAutofit/>
          </a:bodyPr>
          <a:lstStyle/>
          <a:p>
            <a:pPr marL="0" indent="0">
              <a:buNone/>
              <a:defRPr/>
            </a:pPr>
            <a:r>
              <a:rPr lang="en-GB" sz="2000" dirty="0" smtClean="0"/>
              <a:t>Connect with us at:</a:t>
            </a:r>
          </a:p>
          <a:p>
            <a:pPr marL="0" indent="0">
              <a:buNone/>
              <a:defRPr/>
            </a:pPr>
            <a:endParaRPr lang="en-GB" sz="2000" dirty="0" smtClean="0"/>
          </a:p>
          <a:p>
            <a:pPr marL="0" indent="0">
              <a:buNone/>
              <a:defRPr/>
            </a:pPr>
            <a:r>
              <a:rPr lang="en-GB" sz="2000" dirty="0" smtClean="0">
                <a:solidFill>
                  <a:srgbClr val="FF0000"/>
                </a:solidFill>
              </a:rPr>
              <a:t>Twitter:</a:t>
            </a:r>
          </a:p>
          <a:p>
            <a:pPr>
              <a:defRPr/>
            </a:pPr>
            <a:r>
              <a:rPr lang="en-GB" sz="2000" dirty="0"/>
              <a:t>@</a:t>
            </a:r>
            <a:r>
              <a:rPr lang="en-GB" sz="2000" dirty="0" smtClean="0"/>
              <a:t>ECP4PD, @</a:t>
            </a:r>
            <a:r>
              <a:rPr lang="en-GB" sz="2000" dirty="0"/>
              <a:t>kimmanley8, </a:t>
            </a:r>
            <a:r>
              <a:rPr lang="en-GB" sz="2000" dirty="0" smtClean="0"/>
              <a:t>@ECPDCarolyn</a:t>
            </a:r>
          </a:p>
          <a:p>
            <a:pPr marL="0" indent="0">
              <a:buNone/>
              <a:defRPr/>
            </a:pPr>
            <a:endParaRPr lang="en-GB" sz="2000" dirty="0" smtClean="0">
              <a:solidFill>
                <a:srgbClr val="FF0000"/>
              </a:solidFill>
            </a:endParaRPr>
          </a:p>
          <a:p>
            <a:pPr marL="0" indent="0">
              <a:buNone/>
              <a:defRPr/>
            </a:pPr>
            <a:r>
              <a:rPr lang="en-GB" sz="2000" dirty="0" smtClean="0">
                <a:solidFill>
                  <a:srgbClr val="FF0000"/>
                </a:solidFill>
              </a:rPr>
              <a:t>Website:</a:t>
            </a:r>
          </a:p>
          <a:p>
            <a:pPr>
              <a:defRPr/>
            </a:pPr>
            <a:r>
              <a:rPr lang="en-GB" sz="2000" dirty="0" smtClean="0">
                <a:hlinkClick r:id="rId4"/>
              </a:rPr>
              <a:t>www.canterbury.ac.uk/englandcentreforpracticedevelopment</a:t>
            </a:r>
            <a:endParaRPr lang="en-GB" sz="2000" dirty="0" smtClean="0"/>
          </a:p>
          <a:p>
            <a:pPr>
              <a:defRPr/>
            </a:pPr>
            <a:endParaRPr lang="en-GB" sz="2000" dirty="0" smtClean="0"/>
          </a:p>
          <a:p>
            <a:pPr marL="0" indent="0">
              <a:buNone/>
              <a:defRPr/>
            </a:pPr>
            <a:r>
              <a:rPr lang="en-GB" sz="2000" dirty="0" smtClean="0">
                <a:solidFill>
                  <a:srgbClr val="FF0000"/>
                </a:solidFill>
              </a:rPr>
              <a:t>Email:</a:t>
            </a:r>
          </a:p>
          <a:p>
            <a:pPr>
              <a:defRPr/>
            </a:pPr>
            <a:r>
              <a:rPr lang="en-GB" sz="2000" dirty="0" smtClean="0">
                <a:hlinkClick r:id="rId5"/>
              </a:rPr>
              <a:t>Kim.manley@nhs.net</a:t>
            </a:r>
            <a:r>
              <a:rPr lang="en-GB" sz="2000" dirty="0" smtClean="0"/>
              <a:t>    </a:t>
            </a:r>
            <a:r>
              <a:rPr lang="en-GB" sz="2000" dirty="0" smtClean="0">
                <a:hlinkClick r:id="rId6"/>
              </a:rPr>
              <a:t>kim.manley1@canterbury.ac.uk</a:t>
            </a:r>
            <a:endParaRPr lang="en-GB" sz="2000" dirty="0" smtClean="0"/>
          </a:p>
          <a:p>
            <a:pPr>
              <a:defRPr/>
            </a:pPr>
            <a:r>
              <a:rPr lang="en-GB" sz="2000" dirty="0" smtClean="0">
                <a:hlinkClick r:id="rId7"/>
              </a:rPr>
              <a:t>carolyn.jackson@canterbury.ac.uk</a:t>
            </a:r>
            <a:endParaRPr lang="en-GB" sz="2000" dirty="0"/>
          </a:p>
          <a:p>
            <a:pPr>
              <a:defRPr/>
            </a:pPr>
            <a:endParaRPr lang="en-GB" sz="2000" dirty="0" smtClean="0">
              <a:solidFill>
                <a:srgbClr val="FF0000"/>
              </a:solidFill>
            </a:endParaRPr>
          </a:p>
          <a:p>
            <a:pPr marL="0" indent="0">
              <a:buNone/>
              <a:defRPr/>
            </a:pPr>
            <a:r>
              <a:rPr lang="en-GB" sz="2000" dirty="0" smtClean="0">
                <a:solidFill>
                  <a:srgbClr val="FF0000"/>
                </a:solidFill>
              </a:rPr>
              <a:t>Facebook:</a:t>
            </a:r>
          </a:p>
          <a:p>
            <a:pPr>
              <a:defRPr/>
            </a:pPr>
            <a:r>
              <a:rPr lang="en-GB" sz="2000" dirty="0" smtClean="0"/>
              <a:t>www.facebook.com/groups/ecpd1</a:t>
            </a:r>
          </a:p>
          <a:p>
            <a:pPr>
              <a:defRPr/>
            </a:pPr>
            <a:endParaRPr lang="en-GB" sz="2000" dirty="0"/>
          </a:p>
        </p:txBody>
      </p:sp>
      <p:pic>
        <p:nvPicPr>
          <p:cNvPr id="2" name="Picture 1"/>
          <p:cNvPicPr>
            <a:picLocks noChangeAspect="1"/>
          </p:cNvPicPr>
          <p:nvPr/>
        </p:nvPicPr>
        <p:blipFill>
          <a:blip r:embed="rId8"/>
          <a:stretch>
            <a:fillRect/>
          </a:stretch>
        </p:blipFill>
        <p:spPr>
          <a:xfrm>
            <a:off x="9270053" y="466578"/>
            <a:ext cx="2304488" cy="1298561"/>
          </a:xfrm>
          <a:prstGeom prst="rect">
            <a:avLst/>
          </a:prstGeom>
        </p:spPr>
      </p:pic>
      <p:sp>
        <p:nvSpPr>
          <p:cNvPr id="4" name="AutoShape 2" descr="Image result for thank you for listening"/>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3050" y="154812"/>
            <a:ext cx="2760560" cy="3220653"/>
          </a:xfrm>
          <a:prstGeom prst="rect">
            <a:avLst/>
          </a:prstGeom>
        </p:spPr>
      </p:pic>
    </p:spTree>
    <p:custDataLst>
      <p:tags r:id="rId1"/>
    </p:custDataLst>
    <p:extLst>
      <p:ext uri="{BB962C8B-B14F-4D97-AF65-F5344CB8AC3E}">
        <p14:creationId xmlns:p14="http://schemas.microsoft.com/office/powerpoint/2010/main" val="2076672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045712" y="2996952"/>
            <a:ext cx="4034273" cy="3168352"/>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p:nvSpPr>
        <p:spPr>
          <a:xfrm>
            <a:off x="7119544" y="908720"/>
            <a:ext cx="3888432" cy="165618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p:nvSpPr>
        <p:spPr>
          <a:xfrm>
            <a:off x="1847528" y="3429000"/>
            <a:ext cx="4392488" cy="273630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p:cNvSpPr/>
          <p:nvPr/>
        </p:nvSpPr>
        <p:spPr>
          <a:xfrm>
            <a:off x="1775520" y="908720"/>
            <a:ext cx="4464496" cy="2232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txBox="1">
            <a:spLocks noGrp="1"/>
          </p:cNvSpPr>
          <p:nvPr>
            <p:ph type="title" idx="4294967295"/>
          </p:nvPr>
        </p:nvSpPr>
        <p:spPr>
          <a:xfrm>
            <a:off x="533399" y="0"/>
            <a:ext cx="10474577" cy="836613"/>
          </a:xfrm>
        </p:spPr>
        <p:style>
          <a:lnRef idx="1">
            <a:schemeClr val="accent2"/>
          </a:lnRef>
          <a:fillRef idx="2">
            <a:schemeClr val="accent2"/>
          </a:fillRef>
          <a:effectRef idx="1">
            <a:schemeClr val="accent2"/>
          </a:effectRef>
          <a:fontRef idx="minor">
            <a:schemeClr val="dk1"/>
          </a:fontRef>
        </p:style>
        <p:txBody>
          <a:bodyPr>
            <a:noAutofit/>
          </a:bodyPr>
          <a:lstStyle/>
          <a:p>
            <a:pPr lvl="0">
              <a:lnSpc>
                <a:spcPct val="100000"/>
              </a:lnSpc>
            </a:pPr>
            <a:r>
              <a:rPr lang="en-GB" sz="2800" b="1" dirty="0" smtClean="0">
                <a:solidFill>
                  <a:srgbClr val="002060"/>
                </a:solidFill>
              </a:rPr>
              <a:t>4 CASE STUDY SITES: Ten </a:t>
            </a:r>
            <a:r>
              <a:rPr lang="en-GB" sz="2800" b="1" dirty="0" smtClean="0">
                <a:solidFill>
                  <a:srgbClr val="002060"/>
                </a:solidFill>
              </a:rPr>
              <a:t>independent frontline  </a:t>
            </a:r>
            <a:r>
              <a:rPr lang="en-GB" sz="2800" b="1" dirty="0" smtClean="0">
                <a:solidFill>
                  <a:srgbClr val="002060"/>
                </a:solidFill>
              </a:rPr>
              <a:t>teams</a:t>
            </a:r>
            <a:endParaRPr lang="en-GB" sz="2800" b="1" dirty="0">
              <a:solidFill>
                <a:srgbClr val="002060"/>
              </a:solidFill>
            </a:endParaRPr>
          </a:p>
        </p:txBody>
      </p:sp>
      <p:sp>
        <p:nvSpPr>
          <p:cNvPr id="3" name="Content Placeholder 3"/>
          <p:cNvSpPr txBox="1">
            <a:spLocks noGrp="1"/>
          </p:cNvSpPr>
          <p:nvPr>
            <p:ph idx="4294967295"/>
          </p:nvPr>
        </p:nvSpPr>
        <p:spPr>
          <a:xfrm>
            <a:off x="7047536" y="908720"/>
            <a:ext cx="4032449" cy="5256584"/>
          </a:xfrm>
        </p:spPr>
        <p:txBody>
          <a:bodyPr>
            <a:normAutofit/>
          </a:bodyPr>
          <a:lstStyle/>
          <a:p>
            <a:pPr marL="0" indent="0">
              <a:spcBef>
                <a:spcPts val="300"/>
              </a:spcBef>
              <a:buNone/>
            </a:pPr>
            <a:r>
              <a:rPr lang="en-GB" sz="1600" b="1" dirty="0"/>
              <a:t> Case Study 3:</a:t>
            </a:r>
            <a:r>
              <a:rPr lang="en-GB" sz="1600" dirty="0"/>
              <a:t> One overall project lead, with senior clinical lead for each of </a:t>
            </a:r>
            <a:r>
              <a:rPr lang="en-GB" sz="1600" b="1" dirty="0"/>
              <a:t>two teams</a:t>
            </a:r>
            <a:r>
              <a:rPr lang="en-GB" sz="1600" b="1" dirty="0" smtClean="0"/>
              <a:t>:</a:t>
            </a:r>
          </a:p>
          <a:p>
            <a:pPr marL="0" indent="0">
              <a:spcBef>
                <a:spcPts val="300"/>
              </a:spcBef>
              <a:buNone/>
            </a:pPr>
            <a:endParaRPr lang="en-GB" sz="1600" b="1" dirty="0"/>
          </a:p>
          <a:p>
            <a:pPr lvl="1">
              <a:spcBef>
                <a:spcPts val="300"/>
              </a:spcBef>
            </a:pPr>
            <a:r>
              <a:rPr lang="en-GB" sz="2000" dirty="0">
                <a:solidFill>
                  <a:schemeClr val="tx1"/>
                </a:solidFill>
              </a:rPr>
              <a:t>Midwifery Delivery Suite</a:t>
            </a:r>
          </a:p>
          <a:p>
            <a:pPr lvl="1">
              <a:spcBef>
                <a:spcPts val="300"/>
              </a:spcBef>
            </a:pPr>
            <a:r>
              <a:rPr lang="en-GB" sz="2000" dirty="0">
                <a:solidFill>
                  <a:schemeClr val="tx1"/>
                </a:solidFill>
              </a:rPr>
              <a:t>Emergency </a:t>
            </a:r>
            <a:r>
              <a:rPr lang="en-GB" sz="2000" dirty="0" smtClean="0">
                <a:solidFill>
                  <a:schemeClr val="tx1"/>
                </a:solidFill>
              </a:rPr>
              <a:t>Department</a:t>
            </a:r>
          </a:p>
          <a:p>
            <a:pPr marL="457200" lvl="1" indent="0">
              <a:spcBef>
                <a:spcPts val="300"/>
              </a:spcBef>
              <a:buNone/>
            </a:pPr>
            <a:endParaRPr lang="en-GB" dirty="0"/>
          </a:p>
          <a:p>
            <a:pPr marL="0" indent="0">
              <a:spcBef>
                <a:spcPts val="300"/>
              </a:spcBef>
              <a:buNone/>
            </a:pPr>
            <a:endParaRPr lang="en-GB" sz="1600" b="1" dirty="0"/>
          </a:p>
          <a:p>
            <a:pPr marL="0" indent="0">
              <a:spcBef>
                <a:spcPts val="300"/>
              </a:spcBef>
              <a:buNone/>
            </a:pPr>
            <a:endParaRPr lang="en-GB" sz="1600" b="1" dirty="0"/>
          </a:p>
          <a:p>
            <a:pPr marL="0" indent="0">
              <a:spcBef>
                <a:spcPts val="300"/>
              </a:spcBef>
              <a:buNone/>
            </a:pPr>
            <a:r>
              <a:rPr lang="en-GB" sz="1600" b="1" dirty="0"/>
              <a:t>Case Study 4: Four senior clinical leaders</a:t>
            </a:r>
            <a:r>
              <a:rPr lang="en-GB" sz="1600" dirty="0"/>
              <a:t> each facilitating one of </a:t>
            </a:r>
            <a:r>
              <a:rPr lang="en-GB" sz="1600" b="1" dirty="0"/>
              <a:t>four teams</a:t>
            </a:r>
            <a:r>
              <a:rPr lang="en-GB" sz="1600" dirty="0"/>
              <a:t>:  </a:t>
            </a:r>
          </a:p>
          <a:p>
            <a:pPr lvl="1">
              <a:spcBef>
                <a:spcPts val="300"/>
              </a:spcBef>
            </a:pPr>
            <a:r>
              <a:rPr lang="en-GB" sz="2000" dirty="0">
                <a:solidFill>
                  <a:schemeClr val="tx1"/>
                </a:solidFill>
              </a:rPr>
              <a:t>Frailty ward and safe discharge</a:t>
            </a:r>
          </a:p>
          <a:p>
            <a:pPr lvl="1">
              <a:spcBef>
                <a:spcPts val="300"/>
              </a:spcBef>
            </a:pPr>
            <a:r>
              <a:rPr lang="en-GB" sz="2000" dirty="0">
                <a:solidFill>
                  <a:schemeClr val="tx1"/>
                </a:solidFill>
              </a:rPr>
              <a:t>Renal ward and sepsis</a:t>
            </a:r>
          </a:p>
          <a:p>
            <a:pPr lvl="1">
              <a:spcBef>
                <a:spcPts val="300"/>
              </a:spcBef>
            </a:pPr>
            <a:r>
              <a:rPr lang="en-GB" sz="2000" dirty="0">
                <a:solidFill>
                  <a:schemeClr val="tx1"/>
                </a:solidFill>
              </a:rPr>
              <a:t>A &amp;E and patient transfer to wards</a:t>
            </a:r>
          </a:p>
          <a:p>
            <a:pPr lvl="1">
              <a:spcBef>
                <a:spcPts val="300"/>
              </a:spcBef>
            </a:pPr>
            <a:r>
              <a:rPr lang="en-GB" sz="2000" dirty="0">
                <a:solidFill>
                  <a:schemeClr val="tx1"/>
                </a:solidFill>
              </a:rPr>
              <a:t>Ambulatory Care – safety huddle</a:t>
            </a:r>
          </a:p>
        </p:txBody>
      </p:sp>
      <p:sp>
        <p:nvSpPr>
          <p:cNvPr id="4" name="Content Placeholder 2"/>
          <p:cNvSpPr txBox="1">
            <a:spLocks noGrp="1"/>
          </p:cNvSpPr>
          <p:nvPr>
            <p:ph idx="4294967295"/>
          </p:nvPr>
        </p:nvSpPr>
        <p:spPr>
          <a:xfrm>
            <a:off x="1986881" y="908720"/>
            <a:ext cx="3897759" cy="5145088"/>
          </a:xfrm>
        </p:spPr>
        <p:txBody>
          <a:bodyPr/>
          <a:lstStyle/>
          <a:p>
            <a:pPr marL="0" indent="0">
              <a:spcBef>
                <a:spcPts val="300"/>
              </a:spcBef>
              <a:buNone/>
            </a:pPr>
            <a:r>
              <a:rPr lang="en-GB" sz="1600" b="1" dirty="0">
                <a:solidFill>
                  <a:srgbClr val="000000"/>
                </a:solidFill>
              </a:rPr>
              <a:t>Case Study 1:</a:t>
            </a:r>
            <a:r>
              <a:rPr lang="en-GB" sz="1600" dirty="0">
                <a:solidFill>
                  <a:srgbClr val="0070C0"/>
                </a:solidFill>
              </a:rPr>
              <a:t>: </a:t>
            </a:r>
            <a:r>
              <a:rPr lang="en-GB" sz="1600" b="1" dirty="0"/>
              <a:t>Overall project lead </a:t>
            </a:r>
            <a:r>
              <a:rPr lang="en-GB" sz="1600" dirty="0"/>
              <a:t>with clinical leads/managers for each of </a:t>
            </a:r>
            <a:r>
              <a:rPr lang="en-GB" sz="1600" b="1" dirty="0"/>
              <a:t>three teams:</a:t>
            </a:r>
          </a:p>
          <a:p>
            <a:pPr lvl="1">
              <a:spcBef>
                <a:spcPts val="300"/>
              </a:spcBef>
            </a:pPr>
            <a:r>
              <a:rPr lang="en-GB" sz="2000" dirty="0" smtClean="0">
                <a:solidFill>
                  <a:schemeClr val="tx1"/>
                </a:solidFill>
              </a:rPr>
              <a:t>Antenatal and post-natal ward</a:t>
            </a:r>
          </a:p>
          <a:p>
            <a:pPr lvl="1">
              <a:spcBef>
                <a:spcPts val="300"/>
              </a:spcBef>
            </a:pPr>
            <a:r>
              <a:rPr lang="en-GB" sz="2000" dirty="0" smtClean="0">
                <a:solidFill>
                  <a:schemeClr val="tx1"/>
                </a:solidFill>
              </a:rPr>
              <a:t>Respiratory ward</a:t>
            </a:r>
          </a:p>
          <a:p>
            <a:pPr lvl="1">
              <a:spcBef>
                <a:spcPts val="300"/>
              </a:spcBef>
            </a:pPr>
            <a:r>
              <a:rPr lang="en-GB" sz="2000" dirty="0" smtClean="0">
                <a:solidFill>
                  <a:schemeClr val="tx1"/>
                </a:solidFill>
              </a:rPr>
              <a:t>Clinical decision unit/urgent care</a:t>
            </a:r>
          </a:p>
          <a:p>
            <a:pPr marL="0" indent="0">
              <a:spcBef>
                <a:spcPts val="300"/>
              </a:spcBef>
              <a:buNone/>
            </a:pPr>
            <a:endParaRPr lang="en-GB" sz="1600" dirty="0"/>
          </a:p>
          <a:p>
            <a:pPr marL="0" indent="0">
              <a:spcBef>
                <a:spcPts val="300"/>
              </a:spcBef>
              <a:buNone/>
            </a:pPr>
            <a:endParaRPr lang="en-GB" sz="1600" b="1" dirty="0"/>
          </a:p>
          <a:p>
            <a:pPr marL="0" indent="0">
              <a:spcBef>
                <a:spcPts val="300"/>
              </a:spcBef>
              <a:buNone/>
            </a:pPr>
            <a:r>
              <a:rPr lang="en-GB" sz="1600" b="1" dirty="0"/>
              <a:t>Case Study 2: One ward team </a:t>
            </a:r>
            <a:r>
              <a:rPr lang="en-GB" sz="1600" dirty="0"/>
              <a:t>previously experiencing a high fall rate &amp; invested with intensive facilitation support, facilitator left leaving reminder members of facilitation team comprising clinical Lead for safety and organisational lead for safety. Organisational lead for safety took over immediate support role for ward.</a:t>
            </a:r>
          </a:p>
        </p:txBody>
      </p:sp>
    </p:spTree>
    <p:extLst>
      <p:ext uri="{BB962C8B-B14F-4D97-AF65-F5344CB8AC3E}">
        <p14:creationId xmlns:p14="http://schemas.microsoft.com/office/powerpoint/2010/main" val="3618120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47654" y="0"/>
            <a:ext cx="9036496" cy="1052736"/>
          </a:xfrm>
        </p:spPr>
        <p:txBody>
          <a:bodyPr>
            <a:normAutofit/>
          </a:bodyPr>
          <a:lstStyle/>
          <a:p>
            <a:pPr lvl="0">
              <a:lnSpc>
                <a:spcPct val="100000"/>
              </a:lnSpc>
            </a:pPr>
            <a:r>
              <a:rPr lang="en-GB" b="1" dirty="0" smtClean="0">
                <a:solidFill>
                  <a:srgbClr val="002060"/>
                </a:solidFill>
              </a:rPr>
              <a:t>Research approach</a:t>
            </a:r>
            <a:endParaRPr lang="en-GB" dirty="0">
              <a:solidFill>
                <a:srgbClr val="002060"/>
              </a:solidFill>
            </a:endParaRPr>
          </a:p>
        </p:txBody>
      </p:sp>
      <p:sp>
        <p:nvSpPr>
          <p:cNvPr id="3" name="Text Placeholder 3"/>
          <p:cNvSpPr txBox="1">
            <a:spLocks noGrp="1"/>
          </p:cNvSpPr>
          <p:nvPr>
            <p:ph idx="1"/>
          </p:nvPr>
        </p:nvSpPr>
        <p:spPr>
          <a:xfrm>
            <a:off x="658091" y="1140056"/>
            <a:ext cx="10834254" cy="5145431"/>
          </a:xfrm>
        </p:spPr>
        <p:txBody>
          <a:bodyPr>
            <a:normAutofit lnSpcReduction="10000"/>
          </a:bodyPr>
          <a:lstStyle/>
          <a:p>
            <a:pPr>
              <a:lnSpc>
                <a:spcPct val="80000"/>
              </a:lnSpc>
              <a:spcBef>
                <a:spcPts val="500"/>
              </a:spcBef>
            </a:pPr>
            <a:r>
              <a:rPr lang="en-GB" sz="2400" b="1" dirty="0">
                <a:solidFill>
                  <a:srgbClr val="002060"/>
                </a:solidFill>
              </a:rPr>
              <a:t>Realist evaluation </a:t>
            </a:r>
            <a:r>
              <a:rPr lang="en-GB" sz="2400" dirty="0"/>
              <a:t>assumes both social systems and structures are real because they have real effects and human actors respond differently in different circumstances</a:t>
            </a:r>
          </a:p>
          <a:p>
            <a:pPr lvl="1"/>
            <a:r>
              <a:rPr lang="en-GB" dirty="0"/>
              <a:t>Interaction between </a:t>
            </a:r>
            <a:r>
              <a:rPr lang="en-GB" dirty="0">
                <a:solidFill>
                  <a:srgbClr val="002060"/>
                </a:solidFill>
              </a:rPr>
              <a:t>context</a:t>
            </a:r>
            <a:r>
              <a:rPr lang="en-GB" dirty="0"/>
              <a:t> (C) &amp; </a:t>
            </a:r>
            <a:r>
              <a:rPr lang="en-GB" dirty="0">
                <a:solidFill>
                  <a:srgbClr val="002060"/>
                </a:solidFill>
              </a:rPr>
              <a:t>mechanisms</a:t>
            </a:r>
            <a:r>
              <a:rPr lang="en-GB" dirty="0"/>
              <a:t> (M) produces </a:t>
            </a:r>
            <a:r>
              <a:rPr lang="en-GB" dirty="0">
                <a:solidFill>
                  <a:srgbClr val="002060"/>
                </a:solidFill>
              </a:rPr>
              <a:t>outcome</a:t>
            </a:r>
            <a:r>
              <a:rPr lang="en-GB" dirty="0"/>
              <a:t> (O)       i.e. C+M=O</a:t>
            </a:r>
          </a:p>
          <a:p>
            <a:pPr lvl="1"/>
            <a:r>
              <a:rPr lang="en-GB" dirty="0"/>
              <a:t>Programmes (complex interventions ) occur in different contexts and trigger different mechanisms so </a:t>
            </a:r>
            <a:r>
              <a:rPr lang="en-GB" dirty="0" smtClean="0"/>
              <a:t>can’t </a:t>
            </a:r>
            <a:r>
              <a:rPr lang="en-GB" dirty="0"/>
              <a:t>just be </a:t>
            </a:r>
            <a:r>
              <a:rPr lang="en-GB" dirty="0" smtClean="0"/>
              <a:t>replicated</a:t>
            </a:r>
          </a:p>
          <a:p>
            <a:pPr lvl="1"/>
            <a:r>
              <a:rPr lang="en-GB" dirty="0" smtClean="0"/>
              <a:t>Theoretical </a:t>
            </a:r>
            <a:r>
              <a:rPr lang="en-GB" dirty="0"/>
              <a:t>understanding about what works and why </a:t>
            </a:r>
            <a:r>
              <a:rPr lang="en-GB" dirty="0">
                <a:solidFill>
                  <a:srgbClr val="002060"/>
                </a:solidFill>
              </a:rPr>
              <a:t>can be transferred </a:t>
            </a:r>
            <a:r>
              <a:rPr lang="en-GB" dirty="0"/>
              <a:t>to different contexts</a:t>
            </a:r>
            <a:endParaRPr lang="en-GB" b="1" dirty="0"/>
          </a:p>
          <a:p>
            <a:pPr>
              <a:lnSpc>
                <a:spcPct val="80000"/>
              </a:lnSpc>
              <a:spcBef>
                <a:spcPts val="500"/>
              </a:spcBef>
            </a:pPr>
            <a:endParaRPr lang="en-GB" sz="2200" b="1" dirty="0"/>
          </a:p>
          <a:p>
            <a:pPr>
              <a:lnSpc>
                <a:spcPct val="80000"/>
              </a:lnSpc>
              <a:spcBef>
                <a:spcPts val="500"/>
              </a:spcBef>
            </a:pPr>
            <a:endParaRPr lang="en-GB" sz="2000" dirty="0"/>
          </a:p>
          <a:p>
            <a:pPr>
              <a:lnSpc>
                <a:spcPct val="80000"/>
              </a:lnSpc>
              <a:spcBef>
                <a:spcPts val="500"/>
              </a:spcBef>
            </a:pPr>
            <a:r>
              <a:rPr lang="en-GB" sz="2400" b="1" dirty="0">
                <a:solidFill>
                  <a:srgbClr val="002060"/>
                </a:solidFill>
              </a:rPr>
              <a:t>Practice development methodology</a:t>
            </a:r>
            <a:r>
              <a:rPr lang="en-GB" sz="2400" dirty="0">
                <a:solidFill>
                  <a:srgbClr val="002060"/>
                </a:solidFill>
              </a:rPr>
              <a:t> </a:t>
            </a:r>
            <a:r>
              <a:rPr lang="en-GB" sz="2400" dirty="0"/>
              <a:t>because of:</a:t>
            </a:r>
          </a:p>
          <a:p>
            <a:pPr lvl="1">
              <a:lnSpc>
                <a:spcPct val="80000"/>
              </a:lnSpc>
            </a:pPr>
            <a:r>
              <a:rPr lang="en-GB" b="1" dirty="0" smtClean="0">
                <a:solidFill>
                  <a:srgbClr val="C00000"/>
                </a:solidFill>
              </a:rPr>
              <a:t>Values</a:t>
            </a:r>
            <a:r>
              <a:rPr lang="en-GB" dirty="0" smtClean="0"/>
              <a:t>: person centred, safe and effective care and effective  workplace cultures at the microsystems </a:t>
            </a:r>
            <a:r>
              <a:rPr lang="en-GB" dirty="0" smtClean="0"/>
              <a:t>(frontline teams) level </a:t>
            </a:r>
            <a:r>
              <a:rPr lang="en-GB" dirty="0" smtClean="0"/>
              <a:t>and </a:t>
            </a:r>
            <a:r>
              <a:rPr lang="en-GB" dirty="0" smtClean="0"/>
              <a:t>focus on context</a:t>
            </a:r>
            <a:endParaRPr lang="en-GB" dirty="0" smtClean="0"/>
          </a:p>
          <a:p>
            <a:pPr lvl="1">
              <a:lnSpc>
                <a:spcPct val="80000"/>
              </a:lnSpc>
            </a:pPr>
            <a:r>
              <a:rPr lang="en-GB" b="1" dirty="0" smtClean="0">
                <a:solidFill>
                  <a:srgbClr val="C00000"/>
                </a:solidFill>
              </a:rPr>
              <a:t>Enabling stakeholder engagement </a:t>
            </a:r>
            <a:r>
              <a:rPr lang="en-GB" dirty="0" smtClean="0"/>
              <a:t>and the use of tools that focus on what </a:t>
            </a:r>
            <a:r>
              <a:rPr lang="en-GB" dirty="0" smtClean="0"/>
              <a:t>matters to people</a:t>
            </a:r>
          </a:p>
          <a:p>
            <a:pPr lvl="1">
              <a:lnSpc>
                <a:spcPct val="80000"/>
              </a:lnSpc>
            </a:pPr>
            <a:r>
              <a:rPr lang="en-GB" b="1" dirty="0" smtClean="0">
                <a:solidFill>
                  <a:srgbClr val="C00000"/>
                </a:solidFill>
              </a:rPr>
              <a:t>Culture change</a:t>
            </a:r>
            <a:endParaRPr lang="en-GB" b="1" dirty="0" smtClean="0">
              <a:solidFill>
                <a:srgbClr val="C00000"/>
              </a:solidFill>
            </a:endParaRPr>
          </a:p>
          <a:p>
            <a:pPr marL="0" indent="0">
              <a:lnSpc>
                <a:spcPct val="80000"/>
              </a:lnSpc>
              <a:spcBef>
                <a:spcPts val="500"/>
              </a:spcBef>
              <a:buNone/>
            </a:pPr>
            <a:endParaRPr lang="en-GB" sz="2000" dirty="0"/>
          </a:p>
        </p:txBody>
      </p:sp>
      <p:pic>
        <p:nvPicPr>
          <p:cNvPr id="4" name="Picture 3"/>
          <p:cNvPicPr>
            <a:picLocks noChangeAspect="1"/>
          </p:cNvPicPr>
          <p:nvPr/>
        </p:nvPicPr>
        <p:blipFill>
          <a:blip r:embed="rId3"/>
          <a:stretch>
            <a:fillRect/>
          </a:stretch>
        </p:blipFill>
        <p:spPr>
          <a:xfrm>
            <a:off x="10501745" y="223896"/>
            <a:ext cx="1470898" cy="828840"/>
          </a:xfrm>
          <a:prstGeom prst="rect">
            <a:avLst/>
          </a:prstGeom>
        </p:spPr>
      </p:pic>
    </p:spTree>
    <p:extLst>
      <p:ext uri="{BB962C8B-B14F-4D97-AF65-F5344CB8AC3E}">
        <p14:creationId xmlns:p14="http://schemas.microsoft.com/office/powerpoint/2010/main" val="7190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2060"/>
                </a:solidFill>
              </a:rPr>
              <a:t>Culture change</a:t>
            </a:r>
            <a:endParaRPr lang="en-GB" b="1" dirty="0">
              <a:solidFill>
                <a:srgbClr val="002060"/>
              </a:solidFill>
            </a:endParaRPr>
          </a:p>
        </p:txBody>
      </p:sp>
      <p:sp>
        <p:nvSpPr>
          <p:cNvPr id="3" name="Content Placeholder 2"/>
          <p:cNvSpPr>
            <a:spLocks noGrp="1"/>
          </p:cNvSpPr>
          <p:nvPr>
            <p:ph idx="1"/>
          </p:nvPr>
        </p:nvSpPr>
        <p:spPr/>
        <p:txBody>
          <a:bodyPr/>
          <a:lstStyle/>
          <a:p>
            <a:r>
              <a:rPr lang="en-GB" dirty="0" smtClean="0">
                <a:solidFill>
                  <a:srgbClr val="002060"/>
                </a:solidFill>
              </a:rPr>
              <a:t>Underpinned by principles of EWC</a:t>
            </a:r>
          </a:p>
          <a:p>
            <a:r>
              <a:rPr lang="en-GB" dirty="0" smtClean="0">
                <a:solidFill>
                  <a:srgbClr val="002060"/>
                </a:solidFill>
              </a:rPr>
              <a:t>Insights about how to change culture</a:t>
            </a:r>
          </a:p>
          <a:p>
            <a:r>
              <a:rPr lang="en-GB" dirty="0" smtClean="0">
                <a:solidFill>
                  <a:srgbClr val="002060"/>
                </a:solidFill>
              </a:rPr>
              <a:t>Organisational systems enablers that need to be optimised</a:t>
            </a:r>
          </a:p>
          <a:p>
            <a:r>
              <a:rPr lang="en-GB" dirty="0" smtClean="0">
                <a:solidFill>
                  <a:srgbClr val="002060"/>
                </a:solidFill>
              </a:rPr>
              <a:t>Implications for governance, infrastructure, critical mass of facilitators</a:t>
            </a:r>
            <a:endParaRPr lang="en-GB" dirty="0">
              <a:solidFill>
                <a:srgbClr val="002060"/>
              </a:solidFill>
            </a:endParaRPr>
          </a:p>
        </p:txBody>
      </p:sp>
      <p:pic>
        <p:nvPicPr>
          <p:cNvPr id="4" name="Picture 3"/>
          <p:cNvPicPr>
            <a:picLocks noChangeAspect="1"/>
          </p:cNvPicPr>
          <p:nvPr/>
        </p:nvPicPr>
        <p:blipFill>
          <a:blip r:embed="rId2"/>
          <a:stretch>
            <a:fillRect/>
          </a:stretch>
        </p:blipFill>
        <p:spPr>
          <a:xfrm>
            <a:off x="7806266" y="4113438"/>
            <a:ext cx="3819744" cy="2541362"/>
          </a:xfrm>
          <a:prstGeom prst="rect">
            <a:avLst/>
          </a:prstGeom>
        </p:spPr>
      </p:pic>
      <p:pic>
        <p:nvPicPr>
          <p:cNvPr id="5" name="Picture 4"/>
          <p:cNvPicPr>
            <a:picLocks noChangeAspect="1"/>
          </p:cNvPicPr>
          <p:nvPr/>
        </p:nvPicPr>
        <p:blipFill>
          <a:blip r:embed="rId3"/>
          <a:stretch>
            <a:fillRect/>
          </a:stretch>
        </p:blipFill>
        <p:spPr>
          <a:xfrm>
            <a:off x="9716138" y="142397"/>
            <a:ext cx="2304488" cy="1298561"/>
          </a:xfrm>
          <a:prstGeom prst="rect">
            <a:avLst/>
          </a:prstGeom>
        </p:spPr>
      </p:pic>
    </p:spTree>
    <p:extLst>
      <p:ext uri="{BB962C8B-B14F-4D97-AF65-F5344CB8AC3E}">
        <p14:creationId xmlns:p14="http://schemas.microsoft.com/office/powerpoint/2010/main" val="25556409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332509" y="256310"/>
            <a:ext cx="8229600" cy="764704"/>
          </a:xfrm>
        </p:spPr>
        <p:txBody>
          <a:bodyPr/>
          <a:lstStyle/>
          <a:p>
            <a:pPr lvl="0"/>
            <a:r>
              <a:rPr lang="en-GB" b="1" dirty="0" smtClean="0">
                <a:solidFill>
                  <a:srgbClr val="002060"/>
                </a:solidFill>
              </a:rPr>
              <a:t>Methods &amp; Analysis </a:t>
            </a:r>
            <a:endParaRPr lang="en-GB" sz="2400" b="1" dirty="0">
              <a:solidFill>
                <a:srgbClr val="002060"/>
              </a:solidFill>
            </a:endParaRPr>
          </a:p>
        </p:txBody>
      </p:sp>
      <p:sp>
        <p:nvSpPr>
          <p:cNvPr id="3" name="Content Placeholder 6"/>
          <p:cNvSpPr txBox="1">
            <a:spLocks noGrp="1"/>
          </p:cNvSpPr>
          <p:nvPr>
            <p:ph idx="1"/>
          </p:nvPr>
        </p:nvSpPr>
        <p:spPr>
          <a:xfrm>
            <a:off x="5424525" y="1155626"/>
            <a:ext cx="4038603" cy="4896544"/>
          </a:xfrm>
          <a:ln>
            <a:solidFill>
              <a:srgbClr val="00B0F0"/>
            </a:solidFill>
          </a:ln>
        </p:spPr>
        <p:txBody>
          <a:bodyPr>
            <a:normAutofit lnSpcReduction="10000"/>
          </a:bodyPr>
          <a:lstStyle/>
          <a:p>
            <a:pPr marL="0" indent="-198882">
              <a:lnSpc>
                <a:spcPct val="80000"/>
              </a:lnSpc>
              <a:spcBef>
                <a:spcPts val="500"/>
              </a:spcBef>
              <a:buNone/>
            </a:pPr>
            <a:r>
              <a:rPr lang="en-GB" sz="2000" b="1" dirty="0">
                <a:solidFill>
                  <a:srgbClr val="FF0000"/>
                </a:solidFill>
              </a:rPr>
              <a:t>G</a:t>
            </a:r>
            <a:r>
              <a:rPr lang="en-GB" sz="2000" b="1" dirty="0" smtClean="0">
                <a:solidFill>
                  <a:srgbClr val="FF0000"/>
                </a:solidFill>
              </a:rPr>
              <a:t>roup </a:t>
            </a:r>
            <a:r>
              <a:rPr lang="en-GB" sz="2000" b="1" dirty="0">
                <a:solidFill>
                  <a:srgbClr val="FF0000"/>
                </a:solidFill>
              </a:rPr>
              <a:t>processes within each frontline team towards collective </a:t>
            </a:r>
            <a:r>
              <a:rPr lang="en-GB" sz="2000" b="1" dirty="0" smtClean="0">
                <a:solidFill>
                  <a:srgbClr val="FF0000"/>
                </a:solidFill>
              </a:rPr>
              <a:t>action</a:t>
            </a:r>
          </a:p>
          <a:p>
            <a:pPr marL="0" indent="-198882">
              <a:lnSpc>
                <a:spcPct val="80000"/>
              </a:lnSpc>
              <a:spcBef>
                <a:spcPts val="500"/>
              </a:spcBef>
              <a:buNone/>
            </a:pPr>
            <a:r>
              <a:rPr lang="en-GB" sz="2000" b="1" dirty="0" smtClean="0">
                <a:solidFill>
                  <a:srgbClr val="0070C0"/>
                </a:solidFill>
              </a:rPr>
              <a:t> </a:t>
            </a:r>
            <a:endParaRPr lang="en-GB" sz="2000" b="1" dirty="0">
              <a:solidFill>
                <a:srgbClr val="0070C0"/>
              </a:solidFill>
            </a:endParaRPr>
          </a:p>
          <a:p>
            <a:pPr>
              <a:lnSpc>
                <a:spcPct val="80000"/>
              </a:lnSpc>
              <a:spcBef>
                <a:spcPts val="500"/>
              </a:spcBef>
            </a:pPr>
            <a:r>
              <a:rPr lang="en-GB" sz="2000" b="1" dirty="0">
                <a:solidFill>
                  <a:schemeClr val="tx2">
                    <a:lumMod val="75000"/>
                  </a:schemeClr>
                </a:solidFill>
              </a:rPr>
              <a:t>Self assessment data -</a:t>
            </a:r>
            <a:r>
              <a:rPr lang="en-GB" sz="2000" b="1" dirty="0" smtClean="0">
                <a:solidFill>
                  <a:schemeClr val="tx2">
                    <a:lumMod val="75000"/>
                  </a:schemeClr>
                </a:solidFill>
              </a:rPr>
              <a:t> </a:t>
            </a:r>
            <a:r>
              <a:rPr lang="en-GB" sz="2000" dirty="0">
                <a:solidFill>
                  <a:schemeClr val="tx2">
                    <a:lumMod val="75000"/>
                  </a:schemeClr>
                </a:solidFill>
              </a:rPr>
              <a:t>facilitators</a:t>
            </a:r>
          </a:p>
          <a:p>
            <a:pPr>
              <a:lnSpc>
                <a:spcPct val="80000"/>
              </a:lnSpc>
              <a:spcBef>
                <a:spcPts val="500"/>
              </a:spcBef>
            </a:pPr>
            <a:r>
              <a:rPr lang="en-GB" sz="2000" b="1" dirty="0">
                <a:solidFill>
                  <a:schemeClr val="tx2">
                    <a:lumMod val="75000"/>
                  </a:schemeClr>
                </a:solidFill>
              </a:rPr>
              <a:t>Qualitative 360 degree analysis </a:t>
            </a:r>
          </a:p>
          <a:p>
            <a:pPr>
              <a:lnSpc>
                <a:spcPct val="80000"/>
              </a:lnSpc>
              <a:spcBef>
                <a:spcPts val="500"/>
              </a:spcBef>
            </a:pPr>
            <a:r>
              <a:rPr lang="en-GB" sz="2000" b="1" dirty="0">
                <a:solidFill>
                  <a:schemeClr val="tx2">
                    <a:lumMod val="75000"/>
                  </a:schemeClr>
                </a:solidFill>
              </a:rPr>
              <a:t>Emotional Touchpoints with facilitators </a:t>
            </a:r>
            <a:r>
              <a:rPr lang="en-GB" sz="2000" dirty="0">
                <a:solidFill>
                  <a:schemeClr val="tx2">
                    <a:lumMod val="75000"/>
                  </a:schemeClr>
                </a:solidFill>
              </a:rPr>
              <a:t>– focusing on what matters in relation to the QI skill set (Health Foundation)</a:t>
            </a:r>
          </a:p>
          <a:p>
            <a:pPr>
              <a:lnSpc>
                <a:spcPct val="80000"/>
              </a:lnSpc>
              <a:spcBef>
                <a:spcPts val="500"/>
              </a:spcBef>
            </a:pPr>
            <a:r>
              <a:rPr lang="en-GB" sz="2000" b="1" dirty="0">
                <a:solidFill>
                  <a:schemeClr val="tx2">
                    <a:lumMod val="75000"/>
                  </a:schemeClr>
                </a:solidFill>
              </a:rPr>
              <a:t>Texas/other tool </a:t>
            </a:r>
          </a:p>
          <a:p>
            <a:pPr>
              <a:lnSpc>
                <a:spcPct val="80000"/>
              </a:lnSpc>
              <a:spcBef>
                <a:spcPts val="500"/>
              </a:spcBef>
            </a:pPr>
            <a:r>
              <a:rPr lang="en-GB" sz="2000" b="1" dirty="0">
                <a:solidFill>
                  <a:schemeClr val="tx2">
                    <a:lumMod val="75000"/>
                  </a:schemeClr>
                </a:solidFill>
              </a:rPr>
              <a:t>Collaborative Observations of practice teams</a:t>
            </a:r>
          </a:p>
          <a:p>
            <a:pPr>
              <a:lnSpc>
                <a:spcPct val="80000"/>
              </a:lnSpc>
              <a:spcBef>
                <a:spcPts val="500"/>
              </a:spcBef>
            </a:pPr>
            <a:r>
              <a:rPr lang="en-GB" sz="2000" b="1" dirty="0">
                <a:solidFill>
                  <a:schemeClr val="tx2">
                    <a:lumMod val="75000"/>
                  </a:schemeClr>
                </a:solidFill>
              </a:rPr>
              <a:t>Claims, concerns and issues </a:t>
            </a:r>
            <a:r>
              <a:rPr lang="en-GB" sz="2000" dirty="0">
                <a:solidFill>
                  <a:schemeClr val="tx2">
                    <a:lumMod val="75000"/>
                  </a:schemeClr>
                </a:solidFill>
              </a:rPr>
              <a:t>with stakeholders including:</a:t>
            </a:r>
          </a:p>
          <a:p>
            <a:pPr lvl="1">
              <a:lnSpc>
                <a:spcPct val="80000"/>
              </a:lnSpc>
            </a:pPr>
            <a:r>
              <a:rPr lang="en-GB" sz="2000" dirty="0">
                <a:solidFill>
                  <a:schemeClr val="tx2">
                    <a:lumMod val="75000"/>
                  </a:schemeClr>
                </a:solidFill>
              </a:rPr>
              <a:t>Frontline teams</a:t>
            </a:r>
          </a:p>
          <a:p>
            <a:pPr lvl="1">
              <a:lnSpc>
                <a:spcPct val="80000"/>
              </a:lnSpc>
            </a:pPr>
            <a:r>
              <a:rPr lang="en-GB" sz="2000" dirty="0">
                <a:solidFill>
                  <a:schemeClr val="tx2">
                    <a:lumMod val="75000"/>
                  </a:schemeClr>
                </a:solidFill>
              </a:rPr>
              <a:t>Facilitators</a:t>
            </a:r>
          </a:p>
          <a:p>
            <a:pPr lvl="1">
              <a:lnSpc>
                <a:spcPct val="80000"/>
              </a:lnSpc>
            </a:pPr>
            <a:r>
              <a:rPr lang="en-GB" sz="2000" dirty="0">
                <a:solidFill>
                  <a:schemeClr val="tx2">
                    <a:lumMod val="75000"/>
                  </a:schemeClr>
                </a:solidFill>
              </a:rPr>
              <a:t>Governance teams</a:t>
            </a:r>
          </a:p>
          <a:p>
            <a:pPr marL="0" lvl="1" indent="0">
              <a:lnSpc>
                <a:spcPct val="80000"/>
              </a:lnSpc>
              <a:buNone/>
            </a:pPr>
            <a:endParaRPr lang="en-GB" sz="2000" dirty="0"/>
          </a:p>
          <a:p>
            <a:pPr marL="0" lvl="1" indent="0">
              <a:lnSpc>
                <a:spcPct val="80000"/>
              </a:lnSpc>
              <a:buNone/>
            </a:pPr>
            <a:endParaRPr lang="en-GB" sz="2000" dirty="0"/>
          </a:p>
          <a:p>
            <a:pPr marL="0" indent="0">
              <a:lnSpc>
                <a:spcPct val="80000"/>
              </a:lnSpc>
              <a:spcBef>
                <a:spcPts val="500"/>
              </a:spcBef>
              <a:buNone/>
            </a:pPr>
            <a:endParaRPr lang="en-GB" sz="1200" dirty="0"/>
          </a:p>
        </p:txBody>
      </p:sp>
      <p:sp>
        <p:nvSpPr>
          <p:cNvPr id="4" name="Content Placeholder 7"/>
          <p:cNvSpPr txBox="1">
            <a:spLocks noGrp="1"/>
          </p:cNvSpPr>
          <p:nvPr>
            <p:ph idx="2"/>
          </p:nvPr>
        </p:nvSpPr>
        <p:spPr>
          <a:xfrm>
            <a:off x="698270" y="1134197"/>
            <a:ext cx="4041648" cy="5001736"/>
          </a:xfrm>
          <a:ln>
            <a:solidFill>
              <a:schemeClr val="accent1"/>
            </a:solidFill>
          </a:ln>
        </p:spPr>
        <p:txBody>
          <a:bodyPr>
            <a:normAutofit lnSpcReduction="10000"/>
          </a:bodyPr>
          <a:lstStyle/>
          <a:p>
            <a:pPr marL="0" indent="-198882">
              <a:lnSpc>
                <a:spcPct val="80000"/>
              </a:lnSpc>
              <a:spcBef>
                <a:spcPts val="500"/>
              </a:spcBef>
              <a:buNone/>
            </a:pPr>
            <a:r>
              <a:rPr lang="en-GB" sz="2400" b="1" dirty="0">
                <a:solidFill>
                  <a:srgbClr val="C00000"/>
                </a:solidFill>
              </a:rPr>
              <a:t>Interrogation of the literature</a:t>
            </a:r>
          </a:p>
          <a:p>
            <a:pPr marL="457200" lvl="1" indent="0">
              <a:lnSpc>
                <a:spcPct val="80000"/>
              </a:lnSpc>
              <a:buNone/>
            </a:pPr>
            <a:endParaRPr lang="en-GB" sz="2000" b="1" dirty="0"/>
          </a:p>
          <a:p>
            <a:pPr lvl="1">
              <a:lnSpc>
                <a:spcPct val="80000"/>
              </a:lnSpc>
            </a:pPr>
            <a:endParaRPr lang="en-GB" sz="2000" b="1" dirty="0"/>
          </a:p>
          <a:p>
            <a:pPr lvl="1">
              <a:lnSpc>
                <a:spcPct val="80000"/>
              </a:lnSpc>
            </a:pPr>
            <a:r>
              <a:rPr lang="en-GB" dirty="0">
                <a:solidFill>
                  <a:srgbClr val="002060"/>
                </a:solidFill>
              </a:rPr>
              <a:t>Patient safety</a:t>
            </a:r>
          </a:p>
          <a:p>
            <a:pPr lvl="1">
              <a:lnSpc>
                <a:spcPct val="80000"/>
              </a:lnSpc>
            </a:pPr>
            <a:r>
              <a:rPr lang="en-GB" dirty="0">
                <a:solidFill>
                  <a:srgbClr val="002060"/>
                </a:solidFill>
              </a:rPr>
              <a:t>Safety culture , QI and leadership capacity building </a:t>
            </a:r>
          </a:p>
          <a:p>
            <a:pPr marL="457200" lvl="1" indent="0">
              <a:lnSpc>
                <a:spcPct val="80000"/>
              </a:lnSpc>
              <a:buNone/>
            </a:pPr>
            <a:endParaRPr lang="en-GB" dirty="0"/>
          </a:p>
          <a:p>
            <a:pPr marL="457200" lvl="1" indent="0">
              <a:lnSpc>
                <a:spcPct val="80000"/>
              </a:lnSpc>
              <a:buNone/>
            </a:pPr>
            <a:endParaRPr lang="en-GB" sz="2000" dirty="0"/>
          </a:p>
          <a:p>
            <a:pPr marL="457200" lvl="1" indent="0">
              <a:lnSpc>
                <a:spcPct val="80000"/>
              </a:lnSpc>
              <a:buNone/>
            </a:pPr>
            <a:endParaRPr lang="en-GB" dirty="0"/>
          </a:p>
          <a:p>
            <a:pPr marL="457200" lvl="1" indent="0">
              <a:lnSpc>
                <a:spcPct val="80000"/>
              </a:lnSpc>
              <a:buNone/>
            </a:pPr>
            <a:endParaRPr lang="en-GB" b="1" dirty="0">
              <a:solidFill>
                <a:srgbClr val="FFC000"/>
              </a:solidFill>
            </a:endParaRPr>
          </a:p>
          <a:p>
            <a:pPr marL="57150" indent="0">
              <a:lnSpc>
                <a:spcPct val="80000"/>
              </a:lnSpc>
              <a:buNone/>
            </a:pPr>
            <a:endParaRPr lang="en-GB" b="1" dirty="0">
              <a:solidFill>
                <a:srgbClr val="FFC000"/>
              </a:solidFill>
            </a:endParaRPr>
          </a:p>
          <a:p>
            <a:pPr marL="201168" lvl="1" indent="0">
              <a:lnSpc>
                <a:spcPct val="80000"/>
              </a:lnSpc>
              <a:buNone/>
            </a:pPr>
            <a:endParaRPr lang="en-GB" dirty="0"/>
          </a:p>
        </p:txBody>
      </p:sp>
      <p:pic>
        <p:nvPicPr>
          <p:cNvPr id="5" name="Picture 4"/>
          <p:cNvPicPr>
            <a:picLocks noChangeAspect="1"/>
          </p:cNvPicPr>
          <p:nvPr/>
        </p:nvPicPr>
        <p:blipFill>
          <a:blip r:embed="rId2"/>
          <a:stretch>
            <a:fillRect/>
          </a:stretch>
        </p:blipFill>
        <p:spPr>
          <a:xfrm>
            <a:off x="10051132" y="295616"/>
            <a:ext cx="1469263" cy="82912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194" y="3851564"/>
            <a:ext cx="3856145" cy="2169724"/>
          </a:xfrm>
          <a:prstGeom prst="rect">
            <a:avLst/>
          </a:prstGeom>
        </p:spPr>
      </p:pic>
      <p:pic>
        <p:nvPicPr>
          <p:cNvPr id="1026" name="Picture 2" descr="C:\Users\kim.manley\AppData\Local\Microsoft\Windows\Temporary Internet Files\Content.Outlook\15N7TSG9\relationship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9540354" y="5072344"/>
            <a:ext cx="2490817" cy="1574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222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2060"/>
                </a:solidFill>
              </a:rPr>
              <a:t>Quality Improvement</a:t>
            </a:r>
            <a:endParaRPr lang="en-GB" b="1" dirty="0">
              <a:solidFill>
                <a:srgbClr val="002060"/>
              </a:solidFill>
            </a:endParaRPr>
          </a:p>
        </p:txBody>
      </p:sp>
      <p:sp>
        <p:nvSpPr>
          <p:cNvPr id="3" name="Content Placeholder 2"/>
          <p:cNvSpPr>
            <a:spLocks noGrp="1"/>
          </p:cNvSpPr>
          <p:nvPr>
            <p:ph sz="half" idx="1"/>
          </p:nvPr>
        </p:nvSpPr>
        <p:spPr/>
        <p:txBody>
          <a:bodyPr/>
          <a:lstStyle/>
          <a:p>
            <a:r>
              <a:rPr lang="en-GB" dirty="0" smtClean="0">
                <a:solidFill>
                  <a:srgbClr val="002060"/>
                </a:solidFill>
              </a:rPr>
              <a:t>QI Pyramid (</a:t>
            </a:r>
            <a:r>
              <a:rPr lang="en-GB" dirty="0">
                <a:solidFill>
                  <a:srgbClr val="002060"/>
                </a:solidFill>
              </a:rPr>
              <a:t>H</a:t>
            </a:r>
            <a:r>
              <a:rPr lang="en-GB" dirty="0" smtClean="0">
                <a:solidFill>
                  <a:srgbClr val="002060"/>
                </a:solidFill>
              </a:rPr>
              <a:t>ealth Foundation)</a:t>
            </a:r>
          </a:p>
          <a:p>
            <a:r>
              <a:rPr lang="en-GB" dirty="0" smtClean="0">
                <a:solidFill>
                  <a:srgbClr val="002060"/>
                </a:solidFill>
              </a:rPr>
              <a:t>SCQIRE feedback from emotional touchpoints making engagement, meaning of concepts, having conversations to complement technical skills</a:t>
            </a:r>
          </a:p>
          <a:p>
            <a:endParaRPr lang="en-GB" dirty="0"/>
          </a:p>
        </p:txBody>
      </p:sp>
      <p:pic>
        <p:nvPicPr>
          <p:cNvPr id="7" name="Content Placeholder 6"/>
          <p:cNvPicPr>
            <a:picLocks noGrp="1" noChangeAspect="1"/>
          </p:cNvPicPr>
          <p:nvPr>
            <p:ph sz="half" idx="2"/>
          </p:nvPr>
        </p:nvPicPr>
        <p:blipFill>
          <a:blip r:embed="rId2"/>
          <a:stretch>
            <a:fillRect/>
          </a:stretch>
        </p:blipFill>
        <p:spPr>
          <a:xfrm>
            <a:off x="6222588" y="1704187"/>
            <a:ext cx="5509995" cy="4167223"/>
          </a:xfrm>
          <a:prstGeom prst="rect">
            <a:avLst/>
          </a:prstGeom>
        </p:spPr>
      </p:pic>
      <p:pic>
        <p:nvPicPr>
          <p:cNvPr id="4" name="Picture 3"/>
          <p:cNvPicPr>
            <a:picLocks noChangeAspect="1"/>
          </p:cNvPicPr>
          <p:nvPr/>
        </p:nvPicPr>
        <p:blipFill>
          <a:blip r:embed="rId3"/>
          <a:stretch>
            <a:fillRect/>
          </a:stretch>
        </p:blipFill>
        <p:spPr>
          <a:xfrm>
            <a:off x="9458004" y="378625"/>
            <a:ext cx="2304488" cy="1298561"/>
          </a:xfrm>
          <a:prstGeom prst="rect">
            <a:avLst/>
          </a:prstGeom>
        </p:spPr>
      </p:pic>
    </p:spTree>
    <p:extLst>
      <p:ext uri="{BB962C8B-B14F-4D97-AF65-F5344CB8AC3E}">
        <p14:creationId xmlns:p14="http://schemas.microsoft.com/office/powerpoint/2010/main" val="6246390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332509" y="256310"/>
            <a:ext cx="8229600" cy="764704"/>
          </a:xfrm>
        </p:spPr>
        <p:txBody>
          <a:bodyPr/>
          <a:lstStyle/>
          <a:p>
            <a:pPr lvl="0"/>
            <a:r>
              <a:rPr lang="en-GB" b="1" dirty="0" smtClean="0">
                <a:solidFill>
                  <a:srgbClr val="002060"/>
                </a:solidFill>
              </a:rPr>
              <a:t>Methods &amp; Analysis </a:t>
            </a:r>
            <a:r>
              <a:rPr lang="en-GB" sz="2400" b="1" dirty="0" smtClean="0">
                <a:solidFill>
                  <a:srgbClr val="002060"/>
                </a:solidFill>
              </a:rPr>
              <a:t>(1)</a:t>
            </a:r>
            <a:endParaRPr lang="en-GB" sz="2400" b="1" dirty="0">
              <a:solidFill>
                <a:srgbClr val="002060"/>
              </a:solidFill>
            </a:endParaRPr>
          </a:p>
        </p:txBody>
      </p:sp>
      <p:sp>
        <p:nvSpPr>
          <p:cNvPr id="3" name="Content Placeholder 6"/>
          <p:cNvSpPr txBox="1">
            <a:spLocks noGrp="1"/>
          </p:cNvSpPr>
          <p:nvPr>
            <p:ph idx="1"/>
          </p:nvPr>
        </p:nvSpPr>
        <p:spPr>
          <a:xfrm>
            <a:off x="6168009" y="1124744"/>
            <a:ext cx="4411684" cy="4896544"/>
          </a:xfrm>
        </p:spPr>
        <p:txBody>
          <a:bodyPr>
            <a:normAutofit/>
          </a:bodyPr>
          <a:lstStyle/>
          <a:p>
            <a:pPr marL="0" lvl="1" indent="0">
              <a:lnSpc>
                <a:spcPct val="80000"/>
              </a:lnSpc>
              <a:buNone/>
            </a:pPr>
            <a:r>
              <a:rPr lang="en-GB" b="1" dirty="0" smtClean="0">
                <a:solidFill>
                  <a:srgbClr val="C00000"/>
                </a:solidFill>
              </a:rPr>
              <a:t>Output</a:t>
            </a:r>
          </a:p>
          <a:p>
            <a:pPr marL="0" lvl="1" indent="0">
              <a:lnSpc>
                <a:spcPct val="80000"/>
              </a:lnSpc>
              <a:buNone/>
            </a:pPr>
            <a:r>
              <a:rPr lang="en-GB" dirty="0" smtClean="0">
                <a:solidFill>
                  <a:srgbClr val="002060"/>
                </a:solidFill>
              </a:rPr>
              <a:t>Identified individual</a:t>
            </a:r>
            <a:r>
              <a:rPr lang="en-GB" dirty="0">
                <a:solidFill>
                  <a:srgbClr val="002060"/>
                </a:solidFill>
              </a:rPr>
              <a:t>, team &amp; </a:t>
            </a:r>
            <a:r>
              <a:rPr lang="en-GB" dirty="0" smtClean="0">
                <a:solidFill>
                  <a:srgbClr val="002060"/>
                </a:solidFill>
              </a:rPr>
              <a:t>organisational:</a:t>
            </a:r>
            <a:endParaRPr lang="en-GB" dirty="0" smtClean="0">
              <a:solidFill>
                <a:srgbClr val="002060"/>
              </a:solidFill>
            </a:endParaRPr>
          </a:p>
          <a:p>
            <a:pPr marL="0" indent="-457200">
              <a:lnSpc>
                <a:spcPct val="80000"/>
              </a:lnSpc>
            </a:pPr>
            <a:r>
              <a:rPr lang="en-GB" dirty="0" smtClean="0">
                <a:solidFill>
                  <a:srgbClr val="002060"/>
                </a:solidFill>
              </a:rPr>
              <a:t>enablers, </a:t>
            </a:r>
          </a:p>
          <a:p>
            <a:pPr marL="0" indent="-457200">
              <a:lnSpc>
                <a:spcPct val="80000"/>
              </a:lnSpc>
            </a:pPr>
            <a:r>
              <a:rPr lang="en-GB" dirty="0" smtClean="0">
                <a:solidFill>
                  <a:srgbClr val="002060"/>
                </a:solidFill>
              </a:rPr>
              <a:t>attributes  </a:t>
            </a:r>
          </a:p>
          <a:p>
            <a:pPr marL="0" indent="-457200">
              <a:lnSpc>
                <a:spcPct val="80000"/>
              </a:lnSpc>
            </a:pPr>
            <a:r>
              <a:rPr lang="en-GB" dirty="0" smtClean="0">
                <a:solidFill>
                  <a:srgbClr val="002060"/>
                </a:solidFill>
              </a:rPr>
              <a:t>consequences </a:t>
            </a:r>
          </a:p>
          <a:p>
            <a:pPr marL="800100" lvl="2" indent="-342900">
              <a:lnSpc>
                <a:spcPct val="80000"/>
              </a:lnSpc>
            </a:pPr>
            <a:endParaRPr lang="en-GB" dirty="0">
              <a:solidFill>
                <a:srgbClr val="002060"/>
              </a:solidFill>
            </a:endParaRPr>
          </a:p>
          <a:p>
            <a:pPr marL="0" lvl="1" indent="0">
              <a:lnSpc>
                <a:spcPct val="80000"/>
              </a:lnSpc>
              <a:buNone/>
            </a:pPr>
            <a:endParaRPr lang="en-GB" dirty="0">
              <a:solidFill>
                <a:srgbClr val="002060"/>
              </a:solidFill>
            </a:endParaRPr>
          </a:p>
          <a:p>
            <a:pPr marL="0" lvl="1" indent="0" algn="ctr">
              <a:lnSpc>
                <a:spcPct val="80000"/>
              </a:lnSpc>
              <a:buNone/>
            </a:pPr>
            <a:endParaRPr lang="en-GB" dirty="0">
              <a:solidFill>
                <a:srgbClr val="002060"/>
              </a:solidFill>
            </a:endParaRPr>
          </a:p>
          <a:p>
            <a:pPr marL="0" lvl="1" indent="0" algn="ctr">
              <a:lnSpc>
                <a:spcPct val="80000"/>
              </a:lnSpc>
              <a:buNone/>
            </a:pPr>
            <a:endParaRPr lang="en-GB" dirty="0">
              <a:solidFill>
                <a:srgbClr val="002060"/>
              </a:solidFill>
            </a:endParaRPr>
          </a:p>
          <a:p>
            <a:pPr marL="0" lvl="1" indent="0" algn="ctr">
              <a:lnSpc>
                <a:spcPct val="80000"/>
              </a:lnSpc>
              <a:buNone/>
            </a:pPr>
            <a:endParaRPr lang="en-GB" dirty="0" smtClean="0">
              <a:solidFill>
                <a:srgbClr val="002060"/>
              </a:solidFill>
            </a:endParaRPr>
          </a:p>
          <a:p>
            <a:pPr marL="0" lvl="1" indent="0" algn="ctr">
              <a:lnSpc>
                <a:spcPct val="80000"/>
              </a:lnSpc>
              <a:buNone/>
            </a:pPr>
            <a:endParaRPr lang="en-GB" dirty="0">
              <a:solidFill>
                <a:srgbClr val="002060"/>
              </a:solidFill>
            </a:endParaRPr>
          </a:p>
          <a:p>
            <a:pPr marL="0" lvl="1" indent="0" algn="ctr">
              <a:lnSpc>
                <a:spcPct val="80000"/>
              </a:lnSpc>
              <a:buNone/>
            </a:pPr>
            <a:r>
              <a:rPr lang="en-GB" dirty="0" smtClean="0">
                <a:solidFill>
                  <a:srgbClr val="002060"/>
                </a:solidFill>
              </a:rPr>
              <a:t>16 </a:t>
            </a:r>
            <a:r>
              <a:rPr lang="en-GB" dirty="0">
                <a:solidFill>
                  <a:srgbClr val="002060"/>
                </a:solidFill>
              </a:rPr>
              <a:t>tentative CMO relationships</a:t>
            </a:r>
          </a:p>
          <a:p>
            <a:pPr marL="0" lvl="1" indent="0">
              <a:lnSpc>
                <a:spcPct val="80000"/>
              </a:lnSpc>
              <a:buNone/>
            </a:pPr>
            <a:endParaRPr lang="en-GB" sz="2000" dirty="0"/>
          </a:p>
          <a:p>
            <a:pPr marL="0" lvl="1" indent="0">
              <a:lnSpc>
                <a:spcPct val="80000"/>
              </a:lnSpc>
              <a:buNone/>
            </a:pPr>
            <a:endParaRPr lang="en-GB" sz="2000" dirty="0"/>
          </a:p>
          <a:p>
            <a:pPr marL="0" indent="0">
              <a:lnSpc>
                <a:spcPct val="80000"/>
              </a:lnSpc>
              <a:spcBef>
                <a:spcPts val="500"/>
              </a:spcBef>
              <a:buNone/>
            </a:pPr>
            <a:endParaRPr lang="en-GB" sz="1200" dirty="0"/>
          </a:p>
        </p:txBody>
      </p:sp>
      <p:sp>
        <p:nvSpPr>
          <p:cNvPr id="4" name="Content Placeholder 7"/>
          <p:cNvSpPr txBox="1">
            <a:spLocks noGrp="1"/>
          </p:cNvSpPr>
          <p:nvPr>
            <p:ph idx="2"/>
          </p:nvPr>
        </p:nvSpPr>
        <p:spPr>
          <a:xfrm>
            <a:off x="698270" y="1134197"/>
            <a:ext cx="4041648" cy="5001736"/>
          </a:xfrm>
          <a:ln>
            <a:solidFill>
              <a:schemeClr val="accent1"/>
            </a:solidFill>
          </a:ln>
        </p:spPr>
        <p:txBody>
          <a:bodyPr>
            <a:normAutofit/>
          </a:bodyPr>
          <a:lstStyle/>
          <a:p>
            <a:pPr marL="0" indent="-198882">
              <a:lnSpc>
                <a:spcPct val="80000"/>
              </a:lnSpc>
              <a:spcBef>
                <a:spcPts val="500"/>
              </a:spcBef>
              <a:buNone/>
            </a:pPr>
            <a:r>
              <a:rPr lang="en-GB" sz="2400" b="1" dirty="0">
                <a:solidFill>
                  <a:srgbClr val="C00000"/>
                </a:solidFill>
              </a:rPr>
              <a:t>Interrogation of the literature</a:t>
            </a:r>
          </a:p>
          <a:p>
            <a:pPr lvl="1">
              <a:lnSpc>
                <a:spcPct val="80000"/>
              </a:lnSpc>
            </a:pPr>
            <a:endParaRPr lang="en-GB" sz="2000" b="1" dirty="0"/>
          </a:p>
          <a:p>
            <a:pPr lvl="1">
              <a:lnSpc>
                <a:spcPct val="80000"/>
              </a:lnSpc>
            </a:pPr>
            <a:endParaRPr lang="en-GB" sz="2000" b="1" dirty="0"/>
          </a:p>
          <a:p>
            <a:pPr lvl="1">
              <a:lnSpc>
                <a:spcPct val="80000"/>
              </a:lnSpc>
            </a:pPr>
            <a:endParaRPr lang="en-GB" sz="2000" b="1" dirty="0"/>
          </a:p>
          <a:p>
            <a:pPr lvl="1">
              <a:lnSpc>
                <a:spcPct val="80000"/>
              </a:lnSpc>
            </a:pPr>
            <a:r>
              <a:rPr lang="en-GB" dirty="0">
                <a:solidFill>
                  <a:srgbClr val="002060"/>
                </a:solidFill>
              </a:rPr>
              <a:t>Patient safety</a:t>
            </a:r>
          </a:p>
          <a:p>
            <a:pPr lvl="1">
              <a:lnSpc>
                <a:spcPct val="80000"/>
              </a:lnSpc>
            </a:pPr>
            <a:r>
              <a:rPr lang="en-GB" dirty="0">
                <a:solidFill>
                  <a:srgbClr val="002060"/>
                </a:solidFill>
              </a:rPr>
              <a:t>Safety culture , QI and leadership capacity building </a:t>
            </a:r>
          </a:p>
          <a:p>
            <a:pPr marL="457200" lvl="1" indent="0">
              <a:lnSpc>
                <a:spcPct val="80000"/>
              </a:lnSpc>
              <a:buNone/>
            </a:pPr>
            <a:endParaRPr lang="en-GB" dirty="0"/>
          </a:p>
          <a:p>
            <a:pPr marL="457200" lvl="1" indent="0">
              <a:lnSpc>
                <a:spcPct val="80000"/>
              </a:lnSpc>
              <a:buNone/>
            </a:pPr>
            <a:endParaRPr lang="en-GB" sz="2000" dirty="0"/>
          </a:p>
          <a:p>
            <a:pPr marL="457200" lvl="1" indent="0">
              <a:lnSpc>
                <a:spcPct val="80000"/>
              </a:lnSpc>
              <a:buNone/>
            </a:pPr>
            <a:endParaRPr lang="en-GB" dirty="0"/>
          </a:p>
          <a:p>
            <a:pPr marL="457200" lvl="1" indent="0">
              <a:lnSpc>
                <a:spcPct val="80000"/>
              </a:lnSpc>
              <a:buNone/>
            </a:pPr>
            <a:endParaRPr lang="en-GB" b="1" dirty="0">
              <a:solidFill>
                <a:srgbClr val="FFC000"/>
              </a:solidFill>
            </a:endParaRPr>
          </a:p>
          <a:p>
            <a:pPr marL="57150" indent="0">
              <a:lnSpc>
                <a:spcPct val="80000"/>
              </a:lnSpc>
              <a:buNone/>
            </a:pPr>
            <a:endParaRPr lang="en-GB" b="1" dirty="0">
              <a:solidFill>
                <a:srgbClr val="FFC000"/>
              </a:solidFill>
            </a:endParaRPr>
          </a:p>
          <a:p>
            <a:pPr marL="201168" lvl="1" indent="0">
              <a:lnSpc>
                <a:spcPct val="80000"/>
              </a:lnSpc>
              <a:buNone/>
            </a:pPr>
            <a:endParaRPr lang="en-GB" dirty="0"/>
          </a:p>
        </p:txBody>
      </p:sp>
      <p:pic>
        <p:nvPicPr>
          <p:cNvPr id="5" name="Picture 4"/>
          <p:cNvPicPr>
            <a:picLocks noChangeAspect="1"/>
          </p:cNvPicPr>
          <p:nvPr/>
        </p:nvPicPr>
        <p:blipFill>
          <a:blip r:embed="rId2"/>
          <a:stretch>
            <a:fillRect/>
          </a:stretch>
        </p:blipFill>
        <p:spPr>
          <a:xfrm>
            <a:off x="10051132" y="295616"/>
            <a:ext cx="1469263" cy="82912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194" y="3851564"/>
            <a:ext cx="3856145" cy="2169724"/>
          </a:xfrm>
          <a:prstGeom prst="rect">
            <a:avLst/>
          </a:prstGeom>
        </p:spPr>
      </p:pic>
      <p:sp>
        <p:nvSpPr>
          <p:cNvPr id="7" name="Down Arrow 6"/>
          <p:cNvSpPr/>
          <p:nvPr/>
        </p:nvSpPr>
        <p:spPr>
          <a:xfrm>
            <a:off x="7776673" y="4076344"/>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009468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1756</TotalTime>
  <Words>2312</Words>
  <Application>Microsoft Office PowerPoint</Application>
  <PresentationFormat>Custom</PresentationFormat>
  <Paragraphs>340</Paragraphs>
  <Slides>30</Slides>
  <Notes>4</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Office Theme</vt:lpstr>
      <vt:lpstr>1_Office Theme</vt:lpstr>
      <vt:lpstr> Quality clinical leadership for improving patient safety with patients, carers and staff centre stage </vt:lpstr>
      <vt:lpstr> PROJECT AIM: Safety Culture, Quality  Improvement, Realist Evaluation (SCQIRE)Project </vt:lpstr>
      <vt:lpstr>Patient Safety Collaborative (PSC) Initiative </vt:lpstr>
      <vt:lpstr>4 CASE STUDY SITES: Ten independent frontline  teams</vt:lpstr>
      <vt:lpstr>Research approach</vt:lpstr>
      <vt:lpstr>Culture change</vt:lpstr>
      <vt:lpstr>Methods &amp; Analysis </vt:lpstr>
      <vt:lpstr>Quality Improvement</vt:lpstr>
      <vt:lpstr>Methods &amp; Analysis (1)</vt:lpstr>
      <vt:lpstr>PowerPoint Presentation</vt:lpstr>
      <vt:lpstr> Specific INDIVIDUAL values, beliefs &amp; characteristics for contributing to safety culture (Literature analysis) </vt:lpstr>
      <vt:lpstr>Methods &amp; Analysis (2)</vt:lpstr>
      <vt:lpstr>PowerPoint Presentation</vt:lpstr>
      <vt:lpstr>Focus of Findings</vt:lpstr>
      <vt:lpstr>PowerPoint Presentation</vt:lpstr>
      <vt:lpstr>Transformational leadership Model the way Inspire a shared vision Challenge the process  Enable others to act Encourage the heart (Kouzes &amp; Posner 2012) </vt:lpstr>
      <vt:lpstr> Developing a safety culture in frontline teams. Theme 1: Clinical leadership  </vt:lpstr>
      <vt:lpstr>What works in relation to safety culture!</vt:lpstr>
      <vt:lpstr>Stories to illustrate from observations of practice</vt:lpstr>
      <vt:lpstr>Huddles- a microcosm for teamwork and clinical leadership  ‘its not the title but what people do’</vt:lpstr>
      <vt:lpstr>Huddles where there was no leadership</vt:lpstr>
      <vt:lpstr>Organisational leaders and leadership</vt:lpstr>
      <vt:lpstr>360 Degree feedback illustrating qualities and values in action:</vt:lpstr>
      <vt:lpstr>PowerPoint Presentation</vt:lpstr>
      <vt:lpstr>Quality Standards Realist Evaluation for evaluators &amp; peer reviewers (Wong et al, 2017) </vt:lpstr>
      <vt:lpstr>Theory of Person-Centred Culture Change in Frontline Teams Manley, Jackson, McKenzie, Martin, Wright,( 2017). Theory derived from: Effective workplace culture (Manley, Sanders, Cardiff, Webster 2011), tested and refined through the Safety Culture, Quality Improvement, Realist Evaluation (SCQIRE) Project </vt:lpstr>
      <vt:lpstr>Enabling factors: an effective workplace culture  Manley K; Sanders K; Cardiff S; Webster (2011) refined from SCQIRE Project (Manley et al, 2017)</vt:lpstr>
      <vt:lpstr>Limitations </vt:lpstr>
      <vt:lpstr>Practice Development approaches are key to leadership and developing  person centred, safe and effective cultures </vt:lpstr>
      <vt:lpstr>PowerPoint Presentation</vt:lpstr>
    </vt:vector>
  </TitlesOfParts>
  <Company>Canterbury Christ Church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theoretical insights into sustainable transformation in front line teams-the Venus model</dc:title>
  <dc:creator>cs250</dc:creator>
  <cp:lastModifiedBy>Kim Manley</cp:lastModifiedBy>
  <cp:revision>93</cp:revision>
  <dcterms:created xsi:type="dcterms:W3CDTF">2018-04-13T09:15:42Z</dcterms:created>
  <dcterms:modified xsi:type="dcterms:W3CDTF">2018-08-22T06:03:20Z</dcterms:modified>
</cp:coreProperties>
</file>