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ville-Wiseman, Janet (janet.melville-wiseman@canterbury.ac.uk)" initials="MJ(" lastIdx="9" clrIdx="0">
    <p:extLst>
      <p:ext uri="{19B8F6BF-5375-455C-9EA6-DF929625EA0E}">
        <p15:presenceInfo xmlns:p15="http://schemas.microsoft.com/office/powerpoint/2012/main" userId="S-1-5-21-111448075-1160815709-2833106615-404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84CB"/>
    <a:srgbClr val="75BC64"/>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BB03D4-B9B9-411A-A376-3CB420AF52DF}" v="2" dt="2023-06-08T21:17:11.2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490"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ke Yates" userId="21d2223f7e66f07a" providerId="LiveId" clId="{EEBB03D4-B9B9-411A-A376-3CB420AF52DF}"/>
    <pc:docChg chg="custSel modSld">
      <pc:chgData name="Luke Yates" userId="21d2223f7e66f07a" providerId="LiveId" clId="{EEBB03D4-B9B9-411A-A376-3CB420AF52DF}" dt="2023-06-09T10:52:09.451" v="225" actId="1076"/>
      <pc:docMkLst>
        <pc:docMk/>
      </pc:docMkLst>
      <pc:sldChg chg="modSp mod">
        <pc:chgData name="Luke Yates" userId="21d2223f7e66f07a" providerId="LiveId" clId="{EEBB03D4-B9B9-411A-A376-3CB420AF52DF}" dt="2023-06-09T10:52:09.451" v="225" actId="1076"/>
        <pc:sldMkLst>
          <pc:docMk/>
          <pc:sldMk cId="3959070682" sldId="257"/>
        </pc:sldMkLst>
        <pc:spChg chg="mod">
          <ac:chgData name="Luke Yates" userId="21d2223f7e66f07a" providerId="LiveId" clId="{EEBB03D4-B9B9-411A-A376-3CB420AF52DF}" dt="2023-06-09T10:49:05.227" v="193" actId="1076"/>
          <ac:spMkLst>
            <pc:docMk/>
            <pc:sldMk cId="3959070682" sldId="257"/>
            <ac:spMk id="2" creationId="{E3C0DBA9-E311-0CCF-FEFE-20F1800936E8}"/>
          </ac:spMkLst>
        </pc:spChg>
        <pc:spChg chg="mod">
          <ac:chgData name="Luke Yates" userId="21d2223f7e66f07a" providerId="LiveId" clId="{EEBB03D4-B9B9-411A-A376-3CB420AF52DF}" dt="2023-06-08T21:34:25.732" v="189" actId="20577"/>
          <ac:spMkLst>
            <pc:docMk/>
            <pc:sldMk cId="3959070682" sldId="257"/>
            <ac:spMk id="3" creationId="{2DD7670A-1006-A6ED-AD81-833AA9A8D846}"/>
          </ac:spMkLst>
        </pc:spChg>
        <pc:spChg chg="mod">
          <ac:chgData name="Luke Yates" userId="21d2223f7e66f07a" providerId="LiveId" clId="{EEBB03D4-B9B9-411A-A376-3CB420AF52DF}" dt="2023-06-09T10:49:14.277" v="194" actId="1076"/>
          <ac:spMkLst>
            <pc:docMk/>
            <pc:sldMk cId="3959070682" sldId="257"/>
            <ac:spMk id="4" creationId="{148E7823-9476-715A-69E3-3774CD2B9BD8}"/>
          </ac:spMkLst>
        </pc:spChg>
        <pc:spChg chg="mod">
          <ac:chgData name="Luke Yates" userId="21d2223f7e66f07a" providerId="LiveId" clId="{EEBB03D4-B9B9-411A-A376-3CB420AF52DF}" dt="2023-06-08T21:24:44.920" v="135" actId="1076"/>
          <ac:spMkLst>
            <pc:docMk/>
            <pc:sldMk cId="3959070682" sldId="257"/>
            <ac:spMk id="6" creationId="{DAF3370B-4C1C-4D64-AD11-F3DED7BE33F9}"/>
          </ac:spMkLst>
        </pc:spChg>
        <pc:spChg chg="mod">
          <ac:chgData name="Luke Yates" userId="21d2223f7e66f07a" providerId="LiveId" clId="{EEBB03D4-B9B9-411A-A376-3CB420AF52DF}" dt="2023-06-08T21:24:39.682" v="134" actId="1076"/>
          <ac:spMkLst>
            <pc:docMk/>
            <pc:sldMk cId="3959070682" sldId="257"/>
            <ac:spMk id="7" creationId="{E94DC150-D2A6-A0B4-CA5F-BF2BB5857B86}"/>
          </ac:spMkLst>
        </pc:spChg>
        <pc:spChg chg="mod">
          <ac:chgData name="Luke Yates" userId="21d2223f7e66f07a" providerId="LiveId" clId="{EEBB03D4-B9B9-411A-A376-3CB420AF52DF}" dt="2023-06-08T21:29:59.369" v="171" actId="14100"/>
          <ac:spMkLst>
            <pc:docMk/>
            <pc:sldMk cId="3959070682" sldId="257"/>
            <ac:spMk id="8" creationId="{110C8DD8-B142-F971-3A61-2AAED02F98AD}"/>
          </ac:spMkLst>
        </pc:spChg>
        <pc:spChg chg="mod">
          <ac:chgData name="Luke Yates" userId="21d2223f7e66f07a" providerId="LiveId" clId="{EEBB03D4-B9B9-411A-A376-3CB420AF52DF}" dt="2023-06-08T21:24:34.377" v="133" actId="1076"/>
          <ac:spMkLst>
            <pc:docMk/>
            <pc:sldMk cId="3959070682" sldId="257"/>
            <ac:spMk id="9" creationId="{6ED85594-330F-EF1D-980A-E6B69D8D2663}"/>
          </ac:spMkLst>
        </pc:spChg>
        <pc:spChg chg="mod">
          <ac:chgData name="Luke Yates" userId="21d2223f7e66f07a" providerId="LiveId" clId="{EEBB03D4-B9B9-411A-A376-3CB420AF52DF}" dt="2023-06-08T21:18:11.078" v="90" actId="1076"/>
          <ac:spMkLst>
            <pc:docMk/>
            <pc:sldMk cId="3959070682" sldId="257"/>
            <ac:spMk id="10" creationId="{40ACB6CF-0596-7015-9D1E-1DC769A91A39}"/>
          </ac:spMkLst>
        </pc:spChg>
        <pc:spChg chg="mod">
          <ac:chgData name="Luke Yates" userId="21d2223f7e66f07a" providerId="LiveId" clId="{EEBB03D4-B9B9-411A-A376-3CB420AF52DF}" dt="2023-06-08T21:25:39.738" v="142" actId="20577"/>
          <ac:spMkLst>
            <pc:docMk/>
            <pc:sldMk cId="3959070682" sldId="257"/>
            <ac:spMk id="11" creationId="{F49D1AA2-5DDC-4C40-96C9-6BCAEA749868}"/>
          </ac:spMkLst>
        </pc:spChg>
        <pc:spChg chg="mod">
          <ac:chgData name="Luke Yates" userId="21d2223f7e66f07a" providerId="LiveId" clId="{EEBB03D4-B9B9-411A-A376-3CB420AF52DF}" dt="2023-06-08T21:25:27.593" v="140" actId="1076"/>
          <ac:spMkLst>
            <pc:docMk/>
            <pc:sldMk cId="3959070682" sldId="257"/>
            <ac:spMk id="12" creationId="{C03B5926-5CEF-894E-A3F8-67ED7E4C861D}"/>
          </ac:spMkLst>
        </pc:spChg>
        <pc:spChg chg="mod">
          <ac:chgData name="Luke Yates" userId="21d2223f7e66f07a" providerId="LiveId" clId="{EEBB03D4-B9B9-411A-A376-3CB420AF52DF}" dt="2023-06-08T21:34:18.673" v="184" actId="20577"/>
          <ac:spMkLst>
            <pc:docMk/>
            <pc:sldMk cId="3959070682" sldId="257"/>
            <ac:spMk id="19" creationId="{FA4FB6BF-2316-DA3D-7E9A-18E4B31FBBEA}"/>
          </ac:spMkLst>
        </pc:spChg>
        <pc:spChg chg="mod">
          <ac:chgData name="Luke Yates" userId="21d2223f7e66f07a" providerId="LiveId" clId="{EEBB03D4-B9B9-411A-A376-3CB420AF52DF}" dt="2023-06-08T21:27:38.778" v="153" actId="14100"/>
          <ac:spMkLst>
            <pc:docMk/>
            <pc:sldMk cId="3959070682" sldId="257"/>
            <ac:spMk id="24" creationId="{136D7E58-A1B7-6CC0-5C69-DF0523FF236A}"/>
          </ac:spMkLst>
        </pc:spChg>
        <pc:spChg chg="mod">
          <ac:chgData name="Luke Yates" userId="21d2223f7e66f07a" providerId="LiveId" clId="{EEBB03D4-B9B9-411A-A376-3CB420AF52DF}" dt="2023-06-08T21:29:19.308" v="168" actId="1076"/>
          <ac:spMkLst>
            <pc:docMk/>
            <pc:sldMk cId="3959070682" sldId="257"/>
            <ac:spMk id="26" creationId="{12470851-B585-A622-EB41-B203FC5D85CE}"/>
          </ac:spMkLst>
        </pc:spChg>
        <pc:spChg chg="mod">
          <ac:chgData name="Luke Yates" userId="21d2223f7e66f07a" providerId="LiveId" clId="{EEBB03D4-B9B9-411A-A376-3CB420AF52DF}" dt="2023-06-08T21:29:23.713" v="169" actId="1076"/>
          <ac:spMkLst>
            <pc:docMk/>
            <pc:sldMk cId="3959070682" sldId="257"/>
            <ac:spMk id="28" creationId="{48366FB4-82CA-6198-DD12-8712E51577A5}"/>
          </ac:spMkLst>
        </pc:spChg>
        <pc:spChg chg="mod">
          <ac:chgData name="Luke Yates" userId="21d2223f7e66f07a" providerId="LiveId" clId="{EEBB03D4-B9B9-411A-A376-3CB420AF52DF}" dt="2023-06-09T10:52:09.451" v="225" actId="1076"/>
          <ac:spMkLst>
            <pc:docMk/>
            <pc:sldMk cId="3959070682" sldId="257"/>
            <ac:spMk id="30" creationId="{C2BC94C6-175E-FBDE-B62C-96851C3D171F}"/>
          </ac:spMkLst>
        </pc:spChg>
        <pc:spChg chg="mod">
          <ac:chgData name="Luke Yates" userId="21d2223f7e66f07a" providerId="LiveId" clId="{EEBB03D4-B9B9-411A-A376-3CB420AF52DF}" dt="2023-06-08T21:27:06.660" v="149" actId="14100"/>
          <ac:spMkLst>
            <pc:docMk/>
            <pc:sldMk cId="3959070682" sldId="257"/>
            <ac:spMk id="34" creationId="{F1E8C898-A5E8-49BF-27C3-6BADA30684D9}"/>
          </ac:spMkLst>
        </pc:spChg>
        <pc:spChg chg="mod">
          <ac:chgData name="Luke Yates" userId="21d2223f7e66f07a" providerId="LiveId" clId="{EEBB03D4-B9B9-411A-A376-3CB420AF52DF}" dt="2023-06-08T21:29:27.446" v="170" actId="1076"/>
          <ac:spMkLst>
            <pc:docMk/>
            <pc:sldMk cId="3959070682" sldId="257"/>
            <ac:spMk id="35" creationId="{A9CA8959-B41F-822B-12F3-600D0ABDDAD2}"/>
          </ac:spMkLst>
        </pc:spChg>
        <pc:spChg chg="mod">
          <ac:chgData name="Luke Yates" userId="21d2223f7e66f07a" providerId="LiveId" clId="{EEBB03D4-B9B9-411A-A376-3CB420AF52DF}" dt="2023-06-08T21:26:01.309" v="145" actId="1076"/>
          <ac:spMkLst>
            <pc:docMk/>
            <pc:sldMk cId="3959070682" sldId="257"/>
            <ac:spMk id="36" creationId="{EBA0AC85-3244-0AD9-3CDC-B407A2957E9B}"/>
          </ac:spMkLst>
        </pc:spChg>
        <pc:spChg chg="mod">
          <ac:chgData name="Luke Yates" userId="21d2223f7e66f07a" providerId="LiveId" clId="{EEBB03D4-B9B9-411A-A376-3CB420AF52DF}" dt="2023-06-09T10:51:07.742" v="223" actId="20577"/>
          <ac:spMkLst>
            <pc:docMk/>
            <pc:sldMk cId="3959070682" sldId="257"/>
            <ac:spMk id="39" creationId="{3C860AED-369E-ECBB-8AA0-DACEDB3ED08A}"/>
          </ac:spMkLst>
        </pc:spChg>
        <pc:spChg chg="mod">
          <ac:chgData name="Luke Yates" userId="21d2223f7e66f07a" providerId="LiveId" clId="{EEBB03D4-B9B9-411A-A376-3CB420AF52DF}" dt="2023-06-08T21:33:38.616" v="175" actId="20577"/>
          <ac:spMkLst>
            <pc:docMk/>
            <pc:sldMk cId="3959070682" sldId="257"/>
            <ac:spMk id="41" creationId="{74CE7971-FEC1-2B20-0BBE-1EF35F11ABC9}"/>
          </ac:spMkLst>
        </pc:spChg>
        <pc:spChg chg="mod">
          <ac:chgData name="Luke Yates" userId="21d2223f7e66f07a" providerId="LiveId" clId="{EEBB03D4-B9B9-411A-A376-3CB420AF52DF}" dt="2023-06-08T21:17:49.959" v="87" actId="14100"/>
          <ac:spMkLst>
            <pc:docMk/>
            <pc:sldMk cId="3959070682" sldId="257"/>
            <ac:spMk id="42" creationId="{64AAEDA2-C83E-66C8-726E-A8B0676EFA55}"/>
          </ac:spMkLst>
        </pc:spChg>
        <pc:spChg chg="mod">
          <ac:chgData name="Luke Yates" userId="21d2223f7e66f07a" providerId="LiveId" clId="{EEBB03D4-B9B9-411A-A376-3CB420AF52DF}" dt="2023-06-08T21:24:02.312" v="130" actId="1076"/>
          <ac:spMkLst>
            <pc:docMk/>
            <pc:sldMk cId="3959070682" sldId="257"/>
            <ac:spMk id="43" creationId="{2110598E-CC05-6ED2-EF19-94D5631A81D6}"/>
          </ac:spMkLst>
        </pc:spChg>
        <pc:spChg chg="mod">
          <ac:chgData name="Luke Yates" userId="21d2223f7e66f07a" providerId="LiveId" clId="{EEBB03D4-B9B9-411A-A376-3CB420AF52DF}" dt="2023-06-08T21:15:15.404" v="67" actId="1076"/>
          <ac:spMkLst>
            <pc:docMk/>
            <pc:sldMk cId="3959070682" sldId="257"/>
            <ac:spMk id="44" creationId="{241B56FD-96B2-658F-E1D8-5DA899BCD040}"/>
          </ac:spMkLst>
        </pc:spChg>
        <pc:graphicFrameChg chg="mod">
          <ac:chgData name="Luke Yates" userId="21d2223f7e66f07a" providerId="LiveId" clId="{EEBB03D4-B9B9-411A-A376-3CB420AF52DF}" dt="2023-06-08T21:24:25.541" v="132" actId="14100"/>
          <ac:graphicFrameMkLst>
            <pc:docMk/>
            <pc:sldMk cId="3959070682" sldId="257"/>
            <ac:graphicFrameMk id="20" creationId="{9E054FF0-BB16-EB5E-AE3A-8AB4B0E6C673}"/>
          </ac:graphicFrameMkLst>
        </pc:graphicFrameChg>
        <pc:graphicFrameChg chg="mod modGraphic">
          <ac:chgData name="Luke Yates" userId="21d2223f7e66f07a" providerId="LiveId" clId="{EEBB03D4-B9B9-411A-A376-3CB420AF52DF}" dt="2023-06-09T10:50:35.637" v="219" actId="20577"/>
          <ac:graphicFrameMkLst>
            <pc:docMk/>
            <pc:sldMk cId="3959070682" sldId="257"/>
            <ac:graphicFrameMk id="29" creationId="{653EE09A-F9C8-099F-E638-C6BE3921F8FE}"/>
          </ac:graphicFrameMkLst>
        </pc:graphicFrameChg>
        <pc:graphicFrameChg chg="mod">
          <ac:chgData name="Luke Yates" userId="21d2223f7e66f07a" providerId="LiveId" clId="{EEBB03D4-B9B9-411A-A376-3CB420AF52DF}" dt="2023-06-08T21:17:27.761" v="83" actId="14100"/>
          <ac:graphicFrameMkLst>
            <pc:docMk/>
            <pc:sldMk cId="3959070682" sldId="257"/>
            <ac:graphicFrameMk id="31" creationId="{F3672B1F-6A56-2726-6784-45C30707AD42}"/>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9ADA88-6ABE-4403-A2AF-3CEC2588CE38}" type="doc">
      <dgm:prSet loTypeId="urn:microsoft.com/office/officeart/2005/8/layout/pyramid1" loCatId="pyramid" qsTypeId="urn:microsoft.com/office/officeart/2005/8/quickstyle/simple1" qsCatId="simple" csTypeId="urn:microsoft.com/office/officeart/2005/8/colors/accent1_2" csCatId="accent1" phldr="1"/>
      <dgm:spPr/>
      <dgm:t>
        <a:bodyPr/>
        <a:lstStyle/>
        <a:p>
          <a:endParaRPr lang="en-GB"/>
        </a:p>
      </dgm:t>
    </dgm:pt>
    <dgm:pt modelId="{8BCA20B5-2BCB-46F6-8A00-D2C4CE5F1F35}">
      <dgm:prSet phldrT="[Text]"/>
      <dgm:spPr>
        <a:solidFill>
          <a:schemeClr val="accent2">
            <a:lumMod val="60000"/>
            <a:lumOff val="40000"/>
          </a:schemeClr>
        </a:solidFill>
      </dgm:spPr>
      <dgm:t>
        <a:bodyPr/>
        <a:lstStyle/>
        <a:p>
          <a:endParaRPr lang="en-GB" dirty="0"/>
        </a:p>
      </dgm:t>
    </dgm:pt>
    <dgm:pt modelId="{AD72F5EA-740A-400A-824C-EACE693CD7C6}" type="parTrans" cxnId="{8A4BB4BC-4CFA-400B-AA3B-51B38E4ED73E}">
      <dgm:prSet/>
      <dgm:spPr/>
      <dgm:t>
        <a:bodyPr/>
        <a:lstStyle/>
        <a:p>
          <a:endParaRPr lang="en-GB"/>
        </a:p>
      </dgm:t>
    </dgm:pt>
    <dgm:pt modelId="{1B942054-7170-4F9E-8E66-3C99E3D43E05}" type="sibTrans" cxnId="{8A4BB4BC-4CFA-400B-AA3B-51B38E4ED73E}">
      <dgm:prSet/>
      <dgm:spPr/>
      <dgm:t>
        <a:bodyPr/>
        <a:lstStyle/>
        <a:p>
          <a:endParaRPr lang="en-GB"/>
        </a:p>
      </dgm:t>
    </dgm:pt>
    <dgm:pt modelId="{D6F9D53C-33B5-4949-B442-4BC994FFB68F}">
      <dgm:prSet phldrT="[Text]"/>
      <dgm:spPr>
        <a:solidFill>
          <a:schemeClr val="accent4">
            <a:lumMod val="40000"/>
            <a:lumOff val="60000"/>
          </a:schemeClr>
        </a:solidFill>
      </dgm:spPr>
      <dgm:t>
        <a:bodyPr/>
        <a:lstStyle/>
        <a:p>
          <a:endParaRPr lang="en-GB" dirty="0"/>
        </a:p>
      </dgm:t>
    </dgm:pt>
    <dgm:pt modelId="{043497A2-4407-4A5D-BDD9-D8CD55E9F28C}" type="parTrans" cxnId="{9F69B5DD-2AD0-49F8-95B7-85F9988696F3}">
      <dgm:prSet/>
      <dgm:spPr/>
      <dgm:t>
        <a:bodyPr/>
        <a:lstStyle/>
        <a:p>
          <a:endParaRPr lang="en-GB"/>
        </a:p>
      </dgm:t>
    </dgm:pt>
    <dgm:pt modelId="{9A66F79D-510C-4C89-A077-19400FA3FE7D}" type="sibTrans" cxnId="{9F69B5DD-2AD0-49F8-95B7-85F9988696F3}">
      <dgm:prSet/>
      <dgm:spPr/>
      <dgm:t>
        <a:bodyPr/>
        <a:lstStyle/>
        <a:p>
          <a:endParaRPr lang="en-GB"/>
        </a:p>
      </dgm:t>
    </dgm:pt>
    <dgm:pt modelId="{287F0C0B-75EF-4F08-BD0D-90644D5CE494}">
      <dgm:prSet phldrT="[Text]"/>
      <dgm:spPr>
        <a:solidFill>
          <a:schemeClr val="accent5">
            <a:lumMod val="60000"/>
            <a:lumOff val="40000"/>
          </a:schemeClr>
        </a:solidFill>
      </dgm:spPr>
      <dgm:t>
        <a:bodyPr/>
        <a:lstStyle/>
        <a:p>
          <a:endParaRPr lang="en-GB" dirty="0"/>
        </a:p>
      </dgm:t>
    </dgm:pt>
    <dgm:pt modelId="{6A65716C-D66B-4C2F-917D-9A6E8C235116}" type="parTrans" cxnId="{9AE73F6C-0D63-4F8B-AA49-241FDE55746F}">
      <dgm:prSet/>
      <dgm:spPr/>
      <dgm:t>
        <a:bodyPr/>
        <a:lstStyle/>
        <a:p>
          <a:endParaRPr lang="en-GB"/>
        </a:p>
      </dgm:t>
    </dgm:pt>
    <dgm:pt modelId="{E1C0D25E-6C31-428E-A903-ACCC08E75270}" type="sibTrans" cxnId="{9AE73F6C-0D63-4F8B-AA49-241FDE55746F}">
      <dgm:prSet/>
      <dgm:spPr/>
      <dgm:t>
        <a:bodyPr/>
        <a:lstStyle/>
        <a:p>
          <a:endParaRPr lang="en-GB"/>
        </a:p>
      </dgm:t>
    </dgm:pt>
    <dgm:pt modelId="{2E4ED1F1-99DF-4A53-809C-1AF3806DED1C}">
      <dgm:prSet/>
      <dgm:spPr>
        <a:solidFill>
          <a:schemeClr val="accent6">
            <a:lumMod val="40000"/>
            <a:lumOff val="60000"/>
          </a:schemeClr>
        </a:solidFill>
      </dgm:spPr>
      <dgm:t>
        <a:bodyPr/>
        <a:lstStyle/>
        <a:p>
          <a:endParaRPr lang="en-GB" dirty="0"/>
        </a:p>
      </dgm:t>
    </dgm:pt>
    <dgm:pt modelId="{15D3EE04-05B2-4497-9F30-78433646AB1E}" type="parTrans" cxnId="{38638C7A-3182-4795-9E3C-605B4311C2CE}">
      <dgm:prSet/>
      <dgm:spPr/>
      <dgm:t>
        <a:bodyPr/>
        <a:lstStyle/>
        <a:p>
          <a:endParaRPr lang="en-GB"/>
        </a:p>
      </dgm:t>
    </dgm:pt>
    <dgm:pt modelId="{2A8D2370-5DA1-442F-A0A1-77F1D7409B23}" type="sibTrans" cxnId="{38638C7A-3182-4795-9E3C-605B4311C2CE}">
      <dgm:prSet/>
      <dgm:spPr/>
      <dgm:t>
        <a:bodyPr/>
        <a:lstStyle/>
        <a:p>
          <a:endParaRPr lang="en-GB"/>
        </a:p>
      </dgm:t>
    </dgm:pt>
    <dgm:pt modelId="{3FD9B22B-58D7-46BC-80B8-D87E4E9270B6}">
      <dgm:prSet/>
      <dgm:spPr>
        <a:solidFill>
          <a:schemeClr val="bg2">
            <a:lumMod val="75000"/>
          </a:schemeClr>
        </a:solidFill>
      </dgm:spPr>
      <dgm:t>
        <a:bodyPr/>
        <a:lstStyle/>
        <a:p>
          <a:endParaRPr lang="en-GB" dirty="0"/>
        </a:p>
      </dgm:t>
    </dgm:pt>
    <dgm:pt modelId="{B2F77F7D-6073-472F-94D1-64A158CB4654}" type="sibTrans" cxnId="{689B650D-2EA8-4ABD-A816-FE946AABA50E}">
      <dgm:prSet/>
      <dgm:spPr/>
      <dgm:t>
        <a:bodyPr/>
        <a:lstStyle/>
        <a:p>
          <a:endParaRPr lang="en-GB"/>
        </a:p>
      </dgm:t>
    </dgm:pt>
    <dgm:pt modelId="{FBA157BB-9A1B-4EF5-92B7-683EEA068855}" type="parTrans" cxnId="{689B650D-2EA8-4ABD-A816-FE946AABA50E}">
      <dgm:prSet/>
      <dgm:spPr/>
      <dgm:t>
        <a:bodyPr/>
        <a:lstStyle/>
        <a:p>
          <a:endParaRPr lang="en-GB"/>
        </a:p>
      </dgm:t>
    </dgm:pt>
    <dgm:pt modelId="{3F466006-9D0C-4386-B418-7FDA334100FC}" type="pres">
      <dgm:prSet presAssocID="{849ADA88-6ABE-4403-A2AF-3CEC2588CE38}" presName="Name0" presStyleCnt="0">
        <dgm:presLayoutVars>
          <dgm:dir/>
          <dgm:animLvl val="lvl"/>
          <dgm:resizeHandles val="exact"/>
        </dgm:presLayoutVars>
      </dgm:prSet>
      <dgm:spPr/>
    </dgm:pt>
    <dgm:pt modelId="{8E337AA7-E982-411F-B2C9-DE4A9095C0F8}" type="pres">
      <dgm:prSet presAssocID="{8BCA20B5-2BCB-46F6-8A00-D2C4CE5F1F35}" presName="Name8" presStyleCnt="0"/>
      <dgm:spPr/>
    </dgm:pt>
    <dgm:pt modelId="{EF5647C5-F240-4CB0-B30E-03F6F0FE0045}" type="pres">
      <dgm:prSet presAssocID="{8BCA20B5-2BCB-46F6-8A00-D2C4CE5F1F35}" presName="level" presStyleLbl="node1" presStyleIdx="0" presStyleCnt="5" custLinFactNeighborX="-3855" custLinFactNeighborY="-10402">
        <dgm:presLayoutVars>
          <dgm:chMax val="1"/>
          <dgm:bulletEnabled val="1"/>
        </dgm:presLayoutVars>
      </dgm:prSet>
      <dgm:spPr/>
    </dgm:pt>
    <dgm:pt modelId="{0BC5FBFD-32DE-4A80-8AA9-5C62DA33F3A6}" type="pres">
      <dgm:prSet presAssocID="{8BCA20B5-2BCB-46F6-8A00-D2C4CE5F1F35}" presName="levelTx" presStyleLbl="revTx" presStyleIdx="0" presStyleCnt="0">
        <dgm:presLayoutVars>
          <dgm:chMax val="1"/>
          <dgm:bulletEnabled val="1"/>
        </dgm:presLayoutVars>
      </dgm:prSet>
      <dgm:spPr/>
    </dgm:pt>
    <dgm:pt modelId="{8E801179-B098-4C76-9B55-570C9EFF4092}" type="pres">
      <dgm:prSet presAssocID="{D6F9D53C-33B5-4949-B442-4BC994FFB68F}" presName="Name8" presStyleCnt="0"/>
      <dgm:spPr/>
    </dgm:pt>
    <dgm:pt modelId="{C5E10686-3ADA-4ED7-AC8A-DE4E92A63DCC}" type="pres">
      <dgm:prSet presAssocID="{D6F9D53C-33B5-4949-B442-4BC994FFB68F}" presName="level" presStyleLbl="node1" presStyleIdx="1" presStyleCnt="5">
        <dgm:presLayoutVars>
          <dgm:chMax val="1"/>
          <dgm:bulletEnabled val="1"/>
        </dgm:presLayoutVars>
      </dgm:prSet>
      <dgm:spPr/>
    </dgm:pt>
    <dgm:pt modelId="{A6AC746A-3D3C-40A6-8A7D-F7D9CC35B6FF}" type="pres">
      <dgm:prSet presAssocID="{D6F9D53C-33B5-4949-B442-4BC994FFB68F}" presName="levelTx" presStyleLbl="revTx" presStyleIdx="0" presStyleCnt="0">
        <dgm:presLayoutVars>
          <dgm:chMax val="1"/>
          <dgm:bulletEnabled val="1"/>
        </dgm:presLayoutVars>
      </dgm:prSet>
      <dgm:spPr/>
    </dgm:pt>
    <dgm:pt modelId="{8A4D96B3-6ECD-4A62-ADDA-15296D0A9FBB}" type="pres">
      <dgm:prSet presAssocID="{287F0C0B-75EF-4F08-BD0D-90644D5CE494}" presName="Name8" presStyleCnt="0"/>
      <dgm:spPr/>
    </dgm:pt>
    <dgm:pt modelId="{4FBE04A8-3AFE-4B7F-9577-953293FF80F1}" type="pres">
      <dgm:prSet presAssocID="{287F0C0B-75EF-4F08-BD0D-90644D5CE494}" presName="level" presStyleLbl="node1" presStyleIdx="2" presStyleCnt="5">
        <dgm:presLayoutVars>
          <dgm:chMax val="1"/>
          <dgm:bulletEnabled val="1"/>
        </dgm:presLayoutVars>
      </dgm:prSet>
      <dgm:spPr/>
    </dgm:pt>
    <dgm:pt modelId="{74ACD2A2-6A2C-4EB0-84EE-FBA5175ED3A6}" type="pres">
      <dgm:prSet presAssocID="{287F0C0B-75EF-4F08-BD0D-90644D5CE494}" presName="levelTx" presStyleLbl="revTx" presStyleIdx="0" presStyleCnt="0">
        <dgm:presLayoutVars>
          <dgm:chMax val="1"/>
          <dgm:bulletEnabled val="1"/>
        </dgm:presLayoutVars>
      </dgm:prSet>
      <dgm:spPr/>
    </dgm:pt>
    <dgm:pt modelId="{0B17D975-071B-4D7E-A202-F641F05F5EBB}" type="pres">
      <dgm:prSet presAssocID="{2E4ED1F1-99DF-4A53-809C-1AF3806DED1C}" presName="Name8" presStyleCnt="0"/>
      <dgm:spPr/>
    </dgm:pt>
    <dgm:pt modelId="{E9FB5DE0-E282-4357-ABE6-6DE25CC8A6B5}" type="pres">
      <dgm:prSet presAssocID="{2E4ED1F1-99DF-4A53-809C-1AF3806DED1C}" presName="level" presStyleLbl="node1" presStyleIdx="3" presStyleCnt="5">
        <dgm:presLayoutVars>
          <dgm:chMax val="1"/>
          <dgm:bulletEnabled val="1"/>
        </dgm:presLayoutVars>
      </dgm:prSet>
      <dgm:spPr/>
    </dgm:pt>
    <dgm:pt modelId="{6F4E3EA8-7390-4D19-80D1-B6D1DFA233B0}" type="pres">
      <dgm:prSet presAssocID="{2E4ED1F1-99DF-4A53-809C-1AF3806DED1C}" presName="levelTx" presStyleLbl="revTx" presStyleIdx="0" presStyleCnt="0">
        <dgm:presLayoutVars>
          <dgm:chMax val="1"/>
          <dgm:bulletEnabled val="1"/>
        </dgm:presLayoutVars>
      </dgm:prSet>
      <dgm:spPr/>
    </dgm:pt>
    <dgm:pt modelId="{91F8E4E2-3AB5-4C8E-8E8B-9C8F023DBBF7}" type="pres">
      <dgm:prSet presAssocID="{3FD9B22B-58D7-46BC-80B8-D87E4E9270B6}" presName="Name8" presStyleCnt="0"/>
      <dgm:spPr/>
    </dgm:pt>
    <dgm:pt modelId="{DB9842BA-230A-4DB9-AEE1-D7E1DA1B66E1}" type="pres">
      <dgm:prSet presAssocID="{3FD9B22B-58D7-46BC-80B8-D87E4E9270B6}" presName="level" presStyleLbl="node1" presStyleIdx="4" presStyleCnt="5">
        <dgm:presLayoutVars>
          <dgm:chMax val="1"/>
          <dgm:bulletEnabled val="1"/>
        </dgm:presLayoutVars>
      </dgm:prSet>
      <dgm:spPr/>
    </dgm:pt>
    <dgm:pt modelId="{1FF4C9AD-530B-4191-A04A-BEF62E5E860A}" type="pres">
      <dgm:prSet presAssocID="{3FD9B22B-58D7-46BC-80B8-D87E4E9270B6}" presName="levelTx" presStyleLbl="revTx" presStyleIdx="0" presStyleCnt="0">
        <dgm:presLayoutVars>
          <dgm:chMax val="1"/>
          <dgm:bulletEnabled val="1"/>
        </dgm:presLayoutVars>
      </dgm:prSet>
      <dgm:spPr/>
    </dgm:pt>
  </dgm:ptLst>
  <dgm:cxnLst>
    <dgm:cxn modelId="{689B650D-2EA8-4ABD-A816-FE946AABA50E}" srcId="{849ADA88-6ABE-4403-A2AF-3CEC2588CE38}" destId="{3FD9B22B-58D7-46BC-80B8-D87E4E9270B6}" srcOrd="4" destOrd="0" parTransId="{FBA157BB-9A1B-4EF5-92B7-683EEA068855}" sibTransId="{B2F77F7D-6073-472F-94D1-64A158CB4654}"/>
    <dgm:cxn modelId="{F42C6529-FE73-48D0-8551-26141B550CD6}" type="presOf" srcId="{2E4ED1F1-99DF-4A53-809C-1AF3806DED1C}" destId="{6F4E3EA8-7390-4D19-80D1-B6D1DFA233B0}" srcOrd="1" destOrd="0" presId="urn:microsoft.com/office/officeart/2005/8/layout/pyramid1"/>
    <dgm:cxn modelId="{2D904635-6C29-4968-A897-FDB004CD036E}" type="presOf" srcId="{287F0C0B-75EF-4F08-BD0D-90644D5CE494}" destId="{74ACD2A2-6A2C-4EB0-84EE-FBA5175ED3A6}" srcOrd="1" destOrd="0" presId="urn:microsoft.com/office/officeart/2005/8/layout/pyramid1"/>
    <dgm:cxn modelId="{D7EDF03D-965A-4D57-82DC-E53CC9C24974}" type="presOf" srcId="{849ADA88-6ABE-4403-A2AF-3CEC2588CE38}" destId="{3F466006-9D0C-4386-B418-7FDA334100FC}" srcOrd="0" destOrd="0" presId="urn:microsoft.com/office/officeart/2005/8/layout/pyramid1"/>
    <dgm:cxn modelId="{9AE73F6C-0D63-4F8B-AA49-241FDE55746F}" srcId="{849ADA88-6ABE-4403-A2AF-3CEC2588CE38}" destId="{287F0C0B-75EF-4F08-BD0D-90644D5CE494}" srcOrd="2" destOrd="0" parTransId="{6A65716C-D66B-4C2F-917D-9A6E8C235116}" sibTransId="{E1C0D25E-6C31-428E-A903-ACCC08E75270}"/>
    <dgm:cxn modelId="{21D0E651-70B2-42DF-BA15-070EF09CB7EF}" type="presOf" srcId="{8BCA20B5-2BCB-46F6-8A00-D2C4CE5F1F35}" destId="{EF5647C5-F240-4CB0-B30E-03F6F0FE0045}" srcOrd="0" destOrd="0" presId="urn:microsoft.com/office/officeart/2005/8/layout/pyramid1"/>
    <dgm:cxn modelId="{84BE0652-9E9D-4A14-BBF6-C7D477ECD445}" type="presOf" srcId="{D6F9D53C-33B5-4949-B442-4BC994FFB68F}" destId="{C5E10686-3ADA-4ED7-AC8A-DE4E92A63DCC}" srcOrd="0" destOrd="0" presId="urn:microsoft.com/office/officeart/2005/8/layout/pyramid1"/>
    <dgm:cxn modelId="{38638C7A-3182-4795-9E3C-605B4311C2CE}" srcId="{849ADA88-6ABE-4403-A2AF-3CEC2588CE38}" destId="{2E4ED1F1-99DF-4A53-809C-1AF3806DED1C}" srcOrd="3" destOrd="0" parTransId="{15D3EE04-05B2-4497-9F30-78433646AB1E}" sibTransId="{2A8D2370-5DA1-442F-A0A1-77F1D7409B23}"/>
    <dgm:cxn modelId="{1F46169B-F5E1-41E2-BE77-098EA63BEB29}" type="presOf" srcId="{3FD9B22B-58D7-46BC-80B8-D87E4E9270B6}" destId="{1FF4C9AD-530B-4191-A04A-BEF62E5E860A}" srcOrd="1" destOrd="0" presId="urn:microsoft.com/office/officeart/2005/8/layout/pyramid1"/>
    <dgm:cxn modelId="{049333A8-8B83-4F3B-B7CF-F32C193950BD}" type="presOf" srcId="{3FD9B22B-58D7-46BC-80B8-D87E4E9270B6}" destId="{DB9842BA-230A-4DB9-AEE1-D7E1DA1B66E1}" srcOrd="0" destOrd="0" presId="urn:microsoft.com/office/officeart/2005/8/layout/pyramid1"/>
    <dgm:cxn modelId="{FF89E9AB-487D-4D30-B064-D12FEDE2F0EF}" type="presOf" srcId="{287F0C0B-75EF-4F08-BD0D-90644D5CE494}" destId="{4FBE04A8-3AFE-4B7F-9577-953293FF80F1}" srcOrd="0" destOrd="0" presId="urn:microsoft.com/office/officeart/2005/8/layout/pyramid1"/>
    <dgm:cxn modelId="{21F300AC-60DE-40CA-9FFC-9B044E9994B9}" type="presOf" srcId="{D6F9D53C-33B5-4949-B442-4BC994FFB68F}" destId="{A6AC746A-3D3C-40A6-8A7D-F7D9CC35B6FF}" srcOrd="1" destOrd="0" presId="urn:microsoft.com/office/officeart/2005/8/layout/pyramid1"/>
    <dgm:cxn modelId="{38B830B2-E8D8-46FB-8FA5-D5D7A7F2DB95}" type="presOf" srcId="{2E4ED1F1-99DF-4A53-809C-1AF3806DED1C}" destId="{E9FB5DE0-E282-4357-ABE6-6DE25CC8A6B5}" srcOrd="0" destOrd="0" presId="urn:microsoft.com/office/officeart/2005/8/layout/pyramid1"/>
    <dgm:cxn modelId="{8A4BB4BC-4CFA-400B-AA3B-51B38E4ED73E}" srcId="{849ADA88-6ABE-4403-A2AF-3CEC2588CE38}" destId="{8BCA20B5-2BCB-46F6-8A00-D2C4CE5F1F35}" srcOrd="0" destOrd="0" parTransId="{AD72F5EA-740A-400A-824C-EACE693CD7C6}" sibTransId="{1B942054-7170-4F9E-8E66-3C99E3D43E05}"/>
    <dgm:cxn modelId="{3CB3BFDA-4218-4A9D-980B-3A5ADA5DF1D5}" type="presOf" srcId="{8BCA20B5-2BCB-46F6-8A00-D2C4CE5F1F35}" destId="{0BC5FBFD-32DE-4A80-8AA9-5C62DA33F3A6}" srcOrd="1" destOrd="0" presId="urn:microsoft.com/office/officeart/2005/8/layout/pyramid1"/>
    <dgm:cxn modelId="{9F69B5DD-2AD0-49F8-95B7-85F9988696F3}" srcId="{849ADA88-6ABE-4403-A2AF-3CEC2588CE38}" destId="{D6F9D53C-33B5-4949-B442-4BC994FFB68F}" srcOrd="1" destOrd="0" parTransId="{043497A2-4407-4A5D-BDD9-D8CD55E9F28C}" sibTransId="{9A66F79D-510C-4C89-A077-19400FA3FE7D}"/>
    <dgm:cxn modelId="{6AA74662-2C00-443E-9113-41238EB95A63}" type="presParOf" srcId="{3F466006-9D0C-4386-B418-7FDA334100FC}" destId="{8E337AA7-E982-411F-B2C9-DE4A9095C0F8}" srcOrd="0" destOrd="0" presId="urn:microsoft.com/office/officeart/2005/8/layout/pyramid1"/>
    <dgm:cxn modelId="{B590068C-A3D5-4B03-A527-7CD0419B46F6}" type="presParOf" srcId="{8E337AA7-E982-411F-B2C9-DE4A9095C0F8}" destId="{EF5647C5-F240-4CB0-B30E-03F6F0FE0045}" srcOrd="0" destOrd="0" presId="urn:microsoft.com/office/officeart/2005/8/layout/pyramid1"/>
    <dgm:cxn modelId="{2FB7830E-ECEE-4EB5-AA45-F1A9F5C8E4CA}" type="presParOf" srcId="{8E337AA7-E982-411F-B2C9-DE4A9095C0F8}" destId="{0BC5FBFD-32DE-4A80-8AA9-5C62DA33F3A6}" srcOrd="1" destOrd="0" presId="urn:microsoft.com/office/officeart/2005/8/layout/pyramid1"/>
    <dgm:cxn modelId="{9464CD49-BB1A-48B8-95D6-42057662830B}" type="presParOf" srcId="{3F466006-9D0C-4386-B418-7FDA334100FC}" destId="{8E801179-B098-4C76-9B55-570C9EFF4092}" srcOrd="1" destOrd="0" presId="urn:microsoft.com/office/officeart/2005/8/layout/pyramid1"/>
    <dgm:cxn modelId="{5DA4B316-5B21-4297-9506-855697E9FE03}" type="presParOf" srcId="{8E801179-B098-4C76-9B55-570C9EFF4092}" destId="{C5E10686-3ADA-4ED7-AC8A-DE4E92A63DCC}" srcOrd="0" destOrd="0" presId="urn:microsoft.com/office/officeart/2005/8/layout/pyramid1"/>
    <dgm:cxn modelId="{3EEB79FA-23A4-4391-9139-21C56FE5D9D4}" type="presParOf" srcId="{8E801179-B098-4C76-9B55-570C9EFF4092}" destId="{A6AC746A-3D3C-40A6-8A7D-F7D9CC35B6FF}" srcOrd="1" destOrd="0" presId="urn:microsoft.com/office/officeart/2005/8/layout/pyramid1"/>
    <dgm:cxn modelId="{E133EB74-A75F-4098-A453-954100A6983C}" type="presParOf" srcId="{3F466006-9D0C-4386-B418-7FDA334100FC}" destId="{8A4D96B3-6ECD-4A62-ADDA-15296D0A9FBB}" srcOrd="2" destOrd="0" presId="urn:microsoft.com/office/officeart/2005/8/layout/pyramid1"/>
    <dgm:cxn modelId="{A1F1BE4F-012C-4984-8DEF-EB3C051B4F05}" type="presParOf" srcId="{8A4D96B3-6ECD-4A62-ADDA-15296D0A9FBB}" destId="{4FBE04A8-3AFE-4B7F-9577-953293FF80F1}" srcOrd="0" destOrd="0" presId="urn:microsoft.com/office/officeart/2005/8/layout/pyramid1"/>
    <dgm:cxn modelId="{A6B8B6EC-AA39-4DF9-9596-20252D8670D5}" type="presParOf" srcId="{8A4D96B3-6ECD-4A62-ADDA-15296D0A9FBB}" destId="{74ACD2A2-6A2C-4EB0-84EE-FBA5175ED3A6}" srcOrd="1" destOrd="0" presId="urn:microsoft.com/office/officeart/2005/8/layout/pyramid1"/>
    <dgm:cxn modelId="{99ED5121-DE6D-4413-845F-30C55413EC61}" type="presParOf" srcId="{3F466006-9D0C-4386-B418-7FDA334100FC}" destId="{0B17D975-071B-4D7E-A202-F641F05F5EBB}" srcOrd="3" destOrd="0" presId="urn:microsoft.com/office/officeart/2005/8/layout/pyramid1"/>
    <dgm:cxn modelId="{C084FE7A-C937-4B8A-8F7F-CA2F14D27498}" type="presParOf" srcId="{0B17D975-071B-4D7E-A202-F641F05F5EBB}" destId="{E9FB5DE0-E282-4357-ABE6-6DE25CC8A6B5}" srcOrd="0" destOrd="0" presId="urn:microsoft.com/office/officeart/2005/8/layout/pyramid1"/>
    <dgm:cxn modelId="{3B2D0E85-F973-4A3D-B6F7-D8F28AF48CA6}" type="presParOf" srcId="{0B17D975-071B-4D7E-A202-F641F05F5EBB}" destId="{6F4E3EA8-7390-4D19-80D1-B6D1DFA233B0}" srcOrd="1" destOrd="0" presId="urn:microsoft.com/office/officeart/2005/8/layout/pyramid1"/>
    <dgm:cxn modelId="{C4DB63FA-8896-4611-A08D-A8EBA02C8363}" type="presParOf" srcId="{3F466006-9D0C-4386-B418-7FDA334100FC}" destId="{91F8E4E2-3AB5-4C8E-8E8B-9C8F023DBBF7}" srcOrd="4" destOrd="0" presId="urn:microsoft.com/office/officeart/2005/8/layout/pyramid1"/>
    <dgm:cxn modelId="{28EFB919-E571-4AEC-9BCB-04C89BDE6842}" type="presParOf" srcId="{91F8E4E2-3AB5-4C8E-8E8B-9C8F023DBBF7}" destId="{DB9842BA-230A-4DB9-AEE1-D7E1DA1B66E1}" srcOrd="0" destOrd="0" presId="urn:microsoft.com/office/officeart/2005/8/layout/pyramid1"/>
    <dgm:cxn modelId="{2ADE13C2-93B2-416B-9E73-75A46D1B3721}" type="presParOf" srcId="{91F8E4E2-3AB5-4C8E-8E8B-9C8F023DBBF7}" destId="{1FF4C9AD-530B-4191-A04A-BEF62E5E860A}" srcOrd="1" destOrd="0" presId="urn:microsoft.com/office/officeart/2005/8/layout/pyramid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BB1768-0E38-4459-91C9-D6BBA3780EC9}"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GB"/>
        </a:p>
      </dgm:t>
    </dgm:pt>
    <dgm:pt modelId="{B74DF3A6-2E50-43F2-8B97-A55313E63143}">
      <dgm:prSet phldrT="[Text]"/>
      <dgm:spPr>
        <a:solidFill>
          <a:schemeClr val="accent6">
            <a:lumMod val="75000"/>
          </a:schemeClr>
        </a:solidFill>
      </dgm:spPr>
      <dgm:t>
        <a:bodyPr/>
        <a:lstStyle/>
        <a:p>
          <a:r>
            <a:rPr lang="en-GB"/>
            <a:t>Appreciative Inquiry</a:t>
          </a:r>
        </a:p>
      </dgm:t>
    </dgm:pt>
    <dgm:pt modelId="{B9B1D369-9360-435A-B253-1CEB87BCA118}" type="parTrans" cxnId="{7270F3C7-C310-42C1-A455-59FE270A6A9D}">
      <dgm:prSet/>
      <dgm:spPr/>
      <dgm:t>
        <a:bodyPr/>
        <a:lstStyle/>
        <a:p>
          <a:endParaRPr lang="en-GB"/>
        </a:p>
      </dgm:t>
    </dgm:pt>
    <dgm:pt modelId="{6B6F83AA-F638-41B9-BC56-CA31CED77486}" type="sibTrans" cxnId="{7270F3C7-C310-42C1-A455-59FE270A6A9D}">
      <dgm:prSet/>
      <dgm:spPr/>
      <dgm:t>
        <a:bodyPr/>
        <a:lstStyle/>
        <a:p>
          <a:endParaRPr lang="en-GB"/>
        </a:p>
      </dgm:t>
    </dgm:pt>
    <dgm:pt modelId="{145CC55F-19E9-4484-AB90-AB63B73B02AF}">
      <dgm:prSet phldrT="[Text]"/>
      <dgm:spPr/>
      <dgm:t>
        <a:bodyPr/>
        <a:lstStyle/>
        <a:p>
          <a:r>
            <a:rPr lang="en-GB"/>
            <a:t>Discovery</a:t>
          </a:r>
        </a:p>
      </dgm:t>
    </dgm:pt>
    <dgm:pt modelId="{90396E31-C069-44CD-BE45-C1E775A5F486}" type="parTrans" cxnId="{25AFF71C-3AD8-496D-97DF-0EDCDD161A97}">
      <dgm:prSet/>
      <dgm:spPr/>
      <dgm:t>
        <a:bodyPr/>
        <a:lstStyle/>
        <a:p>
          <a:endParaRPr lang="en-GB"/>
        </a:p>
      </dgm:t>
    </dgm:pt>
    <dgm:pt modelId="{9E985E19-942C-4638-B54F-02E05E4E945B}" type="sibTrans" cxnId="{25AFF71C-3AD8-496D-97DF-0EDCDD161A97}">
      <dgm:prSet/>
      <dgm:spPr/>
      <dgm:t>
        <a:bodyPr/>
        <a:lstStyle/>
        <a:p>
          <a:endParaRPr lang="en-GB"/>
        </a:p>
      </dgm:t>
    </dgm:pt>
    <dgm:pt modelId="{EC7DAFA3-3698-41B2-9F91-1EA0B0286E39}">
      <dgm:prSet phldrT="[Text]"/>
      <dgm:spPr/>
      <dgm:t>
        <a:bodyPr/>
        <a:lstStyle/>
        <a:p>
          <a:r>
            <a:rPr lang="en-GB"/>
            <a:t>Dream</a:t>
          </a:r>
        </a:p>
      </dgm:t>
    </dgm:pt>
    <dgm:pt modelId="{EBD361CC-2B65-47EE-BCF6-7FD1A6878756}" type="parTrans" cxnId="{702BCCDA-7A07-4904-B32A-69D2AD3ED0A1}">
      <dgm:prSet/>
      <dgm:spPr/>
      <dgm:t>
        <a:bodyPr/>
        <a:lstStyle/>
        <a:p>
          <a:endParaRPr lang="en-GB"/>
        </a:p>
      </dgm:t>
    </dgm:pt>
    <dgm:pt modelId="{DCE7B75C-6D4E-4E51-B8BB-E06C632C0236}" type="sibTrans" cxnId="{702BCCDA-7A07-4904-B32A-69D2AD3ED0A1}">
      <dgm:prSet/>
      <dgm:spPr/>
      <dgm:t>
        <a:bodyPr/>
        <a:lstStyle/>
        <a:p>
          <a:endParaRPr lang="en-GB"/>
        </a:p>
      </dgm:t>
    </dgm:pt>
    <dgm:pt modelId="{4AE28245-BD6D-4586-B6C5-60D547F2D4F1}">
      <dgm:prSet phldrT="[Text]"/>
      <dgm:spPr/>
      <dgm:t>
        <a:bodyPr/>
        <a:lstStyle/>
        <a:p>
          <a:r>
            <a:rPr lang="en-GB"/>
            <a:t>Design</a:t>
          </a:r>
        </a:p>
      </dgm:t>
    </dgm:pt>
    <dgm:pt modelId="{07865E6D-40DF-4B91-B4BC-B3ACC7D0185C}" type="parTrans" cxnId="{BA77ABA2-EF86-4ABF-AB4D-DC5222B1B95E}">
      <dgm:prSet/>
      <dgm:spPr/>
      <dgm:t>
        <a:bodyPr/>
        <a:lstStyle/>
        <a:p>
          <a:endParaRPr lang="en-GB"/>
        </a:p>
      </dgm:t>
    </dgm:pt>
    <dgm:pt modelId="{32AFD552-0DE6-4F6C-9E35-29CA30F03E8A}" type="sibTrans" cxnId="{BA77ABA2-EF86-4ABF-AB4D-DC5222B1B95E}">
      <dgm:prSet/>
      <dgm:spPr/>
      <dgm:t>
        <a:bodyPr/>
        <a:lstStyle/>
        <a:p>
          <a:endParaRPr lang="en-GB"/>
        </a:p>
      </dgm:t>
    </dgm:pt>
    <dgm:pt modelId="{8916A44D-E476-4FEF-8833-D190C185B26D}">
      <dgm:prSet phldrT="[Text]"/>
      <dgm:spPr/>
      <dgm:t>
        <a:bodyPr/>
        <a:lstStyle/>
        <a:p>
          <a:r>
            <a:rPr lang="en-GB"/>
            <a:t>Deliver</a:t>
          </a:r>
        </a:p>
      </dgm:t>
    </dgm:pt>
    <dgm:pt modelId="{A0F589BE-9616-4CB5-83E1-94F3ACB65BA4}" type="parTrans" cxnId="{93CFF3F9-3163-47A0-A080-F49D20D0D76B}">
      <dgm:prSet/>
      <dgm:spPr/>
      <dgm:t>
        <a:bodyPr/>
        <a:lstStyle/>
        <a:p>
          <a:endParaRPr lang="en-GB"/>
        </a:p>
      </dgm:t>
    </dgm:pt>
    <dgm:pt modelId="{2973EA2D-643D-4797-8C41-0500877E5724}" type="sibTrans" cxnId="{93CFF3F9-3163-47A0-A080-F49D20D0D76B}">
      <dgm:prSet/>
      <dgm:spPr/>
      <dgm:t>
        <a:bodyPr/>
        <a:lstStyle/>
        <a:p>
          <a:endParaRPr lang="en-GB"/>
        </a:p>
      </dgm:t>
    </dgm:pt>
    <dgm:pt modelId="{9BAF98AD-4C07-45D6-BAE2-073849597C96}" type="pres">
      <dgm:prSet presAssocID="{8BBB1768-0E38-4459-91C9-D6BBA3780EC9}" presName="Name0" presStyleCnt="0">
        <dgm:presLayoutVars>
          <dgm:chMax val="1"/>
          <dgm:dir/>
          <dgm:animLvl val="ctr"/>
          <dgm:resizeHandles val="exact"/>
        </dgm:presLayoutVars>
      </dgm:prSet>
      <dgm:spPr/>
    </dgm:pt>
    <dgm:pt modelId="{D76583BB-F07A-4BE5-B115-48440C2F9BA9}" type="pres">
      <dgm:prSet presAssocID="{B74DF3A6-2E50-43F2-8B97-A55313E63143}" presName="centerShape" presStyleLbl="node0" presStyleIdx="0" presStyleCnt="1"/>
      <dgm:spPr/>
    </dgm:pt>
    <dgm:pt modelId="{2B1BA4B0-F835-4E8D-93E0-D5F6110586B9}" type="pres">
      <dgm:prSet presAssocID="{145CC55F-19E9-4484-AB90-AB63B73B02AF}" presName="node" presStyleLbl="node1" presStyleIdx="0" presStyleCnt="4" custRadScaleRad="99966" custRadScaleInc="-1926">
        <dgm:presLayoutVars>
          <dgm:bulletEnabled val="1"/>
        </dgm:presLayoutVars>
      </dgm:prSet>
      <dgm:spPr/>
    </dgm:pt>
    <dgm:pt modelId="{BCF7D7F8-F565-403F-A73B-32051D03FA7C}" type="pres">
      <dgm:prSet presAssocID="{145CC55F-19E9-4484-AB90-AB63B73B02AF}" presName="dummy" presStyleCnt="0"/>
      <dgm:spPr/>
    </dgm:pt>
    <dgm:pt modelId="{9BFBA1CD-8257-4648-A9D2-4F8FF0A8500F}" type="pres">
      <dgm:prSet presAssocID="{9E985E19-942C-4638-B54F-02E05E4E945B}" presName="sibTrans" presStyleLbl="sibTrans2D1" presStyleIdx="0" presStyleCnt="4"/>
      <dgm:spPr/>
    </dgm:pt>
    <dgm:pt modelId="{9DD6C27B-2B2B-49DC-8277-DE8EDFB3CA49}" type="pres">
      <dgm:prSet presAssocID="{EC7DAFA3-3698-41B2-9F91-1EA0B0286E39}" presName="node" presStyleLbl="node1" presStyleIdx="1" presStyleCnt="4">
        <dgm:presLayoutVars>
          <dgm:bulletEnabled val="1"/>
        </dgm:presLayoutVars>
      </dgm:prSet>
      <dgm:spPr/>
    </dgm:pt>
    <dgm:pt modelId="{7E9E4B58-04BE-4A88-B480-D3F6AB1B96D1}" type="pres">
      <dgm:prSet presAssocID="{EC7DAFA3-3698-41B2-9F91-1EA0B0286E39}" presName="dummy" presStyleCnt="0"/>
      <dgm:spPr/>
    </dgm:pt>
    <dgm:pt modelId="{01CA1E34-11A4-4894-8464-BE8B063A4525}" type="pres">
      <dgm:prSet presAssocID="{DCE7B75C-6D4E-4E51-B8BB-E06C632C0236}" presName="sibTrans" presStyleLbl="sibTrans2D1" presStyleIdx="1" presStyleCnt="4"/>
      <dgm:spPr/>
    </dgm:pt>
    <dgm:pt modelId="{1B0E8858-F422-46BB-A69E-E125A4A671A9}" type="pres">
      <dgm:prSet presAssocID="{4AE28245-BD6D-4586-B6C5-60D547F2D4F1}" presName="node" presStyleLbl="node1" presStyleIdx="2" presStyleCnt="4">
        <dgm:presLayoutVars>
          <dgm:bulletEnabled val="1"/>
        </dgm:presLayoutVars>
      </dgm:prSet>
      <dgm:spPr/>
    </dgm:pt>
    <dgm:pt modelId="{3B957829-2FA3-419E-A965-1D0768C2AFCE}" type="pres">
      <dgm:prSet presAssocID="{4AE28245-BD6D-4586-B6C5-60D547F2D4F1}" presName="dummy" presStyleCnt="0"/>
      <dgm:spPr/>
    </dgm:pt>
    <dgm:pt modelId="{FECFD710-D7A8-4AB5-8F03-257DFCB40AF7}" type="pres">
      <dgm:prSet presAssocID="{32AFD552-0DE6-4F6C-9E35-29CA30F03E8A}" presName="sibTrans" presStyleLbl="sibTrans2D1" presStyleIdx="2" presStyleCnt="4"/>
      <dgm:spPr/>
    </dgm:pt>
    <dgm:pt modelId="{9ED05FE7-CE96-447E-AEEF-41B8789EE47C}" type="pres">
      <dgm:prSet presAssocID="{8916A44D-E476-4FEF-8833-D190C185B26D}" presName="node" presStyleLbl="node1" presStyleIdx="3" presStyleCnt="4">
        <dgm:presLayoutVars>
          <dgm:bulletEnabled val="1"/>
        </dgm:presLayoutVars>
      </dgm:prSet>
      <dgm:spPr/>
    </dgm:pt>
    <dgm:pt modelId="{4D96337C-E666-48FB-A377-8382AA751B3B}" type="pres">
      <dgm:prSet presAssocID="{8916A44D-E476-4FEF-8833-D190C185B26D}" presName="dummy" presStyleCnt="0"/>
      <dgm:spPr/>
    </dgm:pt>
    <dgm:pt modelId="{8AEAF16D-F463-4819-A087-E78DA6BD8608}" type="pres">
      <dgm:prSet presAssocID="{2973EA2D-643D-4797-8C41-0500877E5724}" presName="sibTrans" presStyleLbl="sibTrans2D1" presStyleIdx="3" presStyleCnt="4"/>
      <dgm:spPr/>
    </dgm:pt>
  </dgm:ptLst>
  <dgm:cxnLst>
    <dgm:cxn modelId="{25AFF71C-3AD8-496D-97DF-0EDCDD161A97}" srcId="{B74DF3A6-2E50-43F2-8B97-A55313E63143}" destId="{145CC55F-19E9-4484-AB90-AB63B73B02AF}" srcOrd="0" destOrd="0" parTransId="{90396E31-C069-44CD-BE45-C1E775A5F486}" sibTransId="{9E985E19-942C-4638-B54F-02E05E4E945B}"/>
    <dgm:cxn modelId="{FED4AE20-259F-4F44-92A1-DDBC08EEF373}" type="presOf" srcId="{9E985E19-942C-4638-B54F-02E05E4E945B}" destId="{9BFBA1CD-8257-4648-A9D2-4F8FF0A8500F}" srcOrd="0" destOrd="0" presId="urn:microsoft.com/office/officeart/2005/8/layout/radial6"/>
    <dgm:cxn modelId="{05A1052F-79A6-4E67-AD50-B9F68104141E}" type="presOf" srcId="{4AE28245-BD6D-4586-B6C5-60D547F2D4F1}" destId="{1B0E8858-F422-46BB-A69E-E125A4A671A9}" srcOrd="0" destOrd="0" presId="urn:microsoft.com/office/officeart/2005/8/layout/radial6"/>
    <dgm:cxn modelId="{251F223F-CD1A-4714-933D-3BC91A33FC80}" type="presOf" srcId="{DCE7B75C-6D4E-4E51-B8BB-E06C632C0236}" destId="{01CA1E34-11A4-4894-8464-BE8B063A4525}" srcOrd="0" destOrd="0" presId="urn:microsoft.com/office/officeart/2005/8/layout/radial6"/>
    <dgm:cxn modelId="{7770AD42-4E34-4F45-A39A-067F8F2E9151}" type="presOf" srcId="{B74DF3A6-2E50-43F2-8B97-A55313E63143}" destId="{D76583BB-F07A-4BE5-B115-48440C2F9BA9}" srcOrd="0" destOrd="0" presId="urn:microsoft.com/office/officeart/2005/8/layout/radial6"/>
    <dgm:cxn modelId="{6A864452-51B0-41CE-99DC-CCD8B7132DD8}" type="presOf" srcId="{EC7DAFA3-3698-41B2-9F91-1EA0B0286E39}" destId="{9DD6C27B-2B2B-49DC-8277-DE8EDFB3CA49}" srcOrd="0" destOrd="0" presId="urn:microsoft.com/office/officeart/2005/8/layout/radial6"/>
    <dgm:cxn modelId="{000D6872-183D-43E7-9210-68FDF7C90E19}" type="presOf" srcId="{8BBB1768-0E38-4459-91C9-D6BBA3780EC9}" destId="{9BAF98AD-4C07-45D6-BAE2-073849597C96}" srcOrd="0" destOrd="0" presId="urn:microsoft.com/office/officeart/2005/8/layout/radial6"/>
    <dgm:cxn modelId="{22C83F92-08C3-4F1A-8B37-E506D0167B6E}" type="presOf" srcId="{32AFD552-0DE6-4F6C-9E35-29CA30F03E8A}" destId="{FECFD710-D7A8-4AB5-8F03-257DFCB40AF7}" srcOrd="0" destOrd="0" presId="urn:microsoft.com/office/officeart/2005/8/layout/radial6"/>
    <dgm:cxn modelId="{BA77ABA2-EF86-4ABF-AB4D-DC5222B1B95E}" srcId="{B74DF3A6-2E50-43F2-8B97-A55313E63143}" destId="{4AE28245-BD6D-4586-B6C5-60D547F2D4F1}" srcOrd="2" destOrd="0" parTransId="{07865E6D-40DF-4B91-B4BC-B3ACC7D0185C}" sibTransId="{32AFD552-0DE6-4F6C-9E35-29CA30F03E8A}"/>
    <dgm:cxn modelId="{2F831CAE-8930-461F-94A5-80BC500D5AC1}" type="presOf" srcId="{8916A44D-E476-4FEF-8833-D190C185B26D}" destId="{9ED05FE7-CE96-447E-AEEF-41B8789EE47C}" srcOrd="0" destOrd="0" presId="urn:microsoft.com/office/officeart/2005/8/layout/radial6"/>
    <dgm:cxn modelId="{7270F3C7-C310-42C1-A455-59FE270A6A9D}" srcId="{8BBB1768-0E38-4459-91C9-D6BBA3780EC9}" destId="{B74DF3A6-2E50-43F2-8B97-A55313E63143}" srcOrd="0" destOrd="0" parTransId="{B9B1D369-9360-435A-B253-1CEB87BCA118}" sibTransId="{6B6F83AA-F638-41B9-BC56-CA31CED77486}"/>
    <dgm:cxn modelId="{702BCCDA-7A07-4904-B32A-69D2AD3ED0A1}" srcId="{B74DF3A6-2E50-43F2-8B97-A55313E63143}" destId="{EC7DAFA3-3698-41B2-9F91-1EA0B0286E39}" srcOrd="1" destOrd="0" parTransId="{EBD361CC-2B65-47EE-BCF6-7FD1A6878756}" sibTransId="{DCE7B75C-6D4E-4E51-B8BB-E06C632C0236}"/>
    <dgm:cxn modelId="{723F17DB-37E8-4104-B0FC-EDD44FC842EE}" type="presOf" srcId="{145CC55F-19E9-4484-AB90-AB63B73B02AF}" destId="{2B1BA4B0-F835-4E8D-93E0-D5F6110586B9}" srcOrd="0" destOrd="0" presId="urn:microsoft.com/office/officeart/2005/8/layout/radial6"/>
    <dgm:cxn modelId="{DE5103F5-536E-4F14-B047-ED09528DC385}" type="presOf" srcId="{2973EA2D-643D-4797-8C41-0500877E5724}" destId="{8AEAF16D-F463-4819-A087-E78DA6BD8608}" srcOrd="0" destOrd="0" presId="urn:microsoft.com/office/officeart/2005/8/layout/radial6"/>
    <dgm:cxn modelId="{93CFF3F9-3163-47A0-A080-F49D20D0D76B}" srcId="{B74DF3A6-2E50-43F2-8B97-A55313E63143}" destId="{8916A44D-E476-4FEF-8833-D190C185B26D}" srcOrd="3" destOrd="0" parTransId="{A0F589BE-9616-4CB5-83E1-94F3ACB65BA4}" sibTransId="{2973EA2D-643D-4797-8C41-0500877E5724}"/>
    <dgm:cxn modelId="{DEF28AB9-FC0A-472E-BD86-5180B61A5128}" type="presParOf" srcId="{9BAF98AD-4C07-45D6-BAE2-073849597C96}" destId="{D76583BB-F07A-4BE5-B115-48440C2F9BA9}" srcOrd="0" destOrd="0" presId="urn:microsoft.com/office/officeart/2005/8/layout/radial6"/>
    <dgm:cxn modelId="{BC520336-5944-48C4-92D1-F67351BF5987}" type="presParOf" srcId="{9BAF98AD-4C07-45D6-BAE2-073849597C96}" destId="{2B1BA4B0-F835-4E8D-93E0-D5F6110586B9}" srcOrd="1" destOrd="0" presId="urn:microsoft.com/office/officeart/2005/8/layout/radial6"/>
    <dgm:cxn modelId="{2AD15BDA-00E4-4A16-9EF9-97A9859DAE99}" type="presParOf" srcId="{9BAF98AD-4C07-45D6-BAE2-073849597C96}" destId="{BCF7D7F8-F565-403F-A73B-32051D03FA7C}" srcOrd="2" destOrd="0" presId="urn:microsoft.com/office/officeart/2005/8/layout/radial6"/>
    <dgm:cxn modelId="{22531BAA-17AE-4BFA-BD74-03107AF248F9}" type="presParOf" srcId="{9BAF98AD-4C07-45D6-BAE2-073849597C96}" destId="{9BFBA1CD-8257-4648-A9D2-4F8FF0A8500F}" srcOrd="3" destOrd="0" presId="urn:microsoft.com/office/officeart/2005/8/layout/radial6"/>
    <dgm:cxn modelId="{E73312A6-BC2D-4926-8EC4-08A1F21D9BD6}" type="presParOf" srcId="{9BAF98AD-4C07-45D6-BAE2-073849597C96}" destId="{9DD6C27B-2B2B-49DC-8277-DE8EDFB3CA49}" srcOrd="4" destOrd="0" presId="urn:microsoft.com/office/officeart/2005/8/layout/radial6"/>
    <dgm:cxn modelId="{99A328B1-EDD2-4289-A0FD-0F3D16809DCE}" type="presParOf" srcId="{9BAF98AD-4C07-45D6-BAE2-073849597C96}" destId="{7E9E4B58-04BE-4A88-B480-D3F6AB1B96D1}" srcOrd="5" destOrd="0" presId="urn:microsoft.com/office/officeart/2005/8/layout/radial6"/>
    <dgm:cxn modelId="{D902BEFD-94E9-464E-9AEA-D65FFE231C77}" type="presParOf" srcId="{9BAF98AD-4C07-45D6-BAE2-073849597C96}" destId="{01CA1E34-11A4-4894-8464-BE8B063A4525}" srcOrd="6" destOrd="0" presId="urn:microsoft.com/office/officeart/2005/8/layout/radial6"/>
    <dgm:cxn modelId="{7F9DDCF7-C98D-46A2-94B9-7258FB636A0A}" type="presParOf" srcId="{9BAF98AD-4C07-45D6-BAE2-073849597C96}" destId="{1B0E8858-F422-46BB-A69E-E125A4A671A9}" srcOrd="7" destOrd="0" presId="urn:microsoft.com/office/officeart/2005/8/layout/radial6"/>
    <dgm:cxn modelId="{E6ADC341-9D37-4E97-9565-98B4619A9711}" type="presParOf" srcId="{9BAF98AD-4C07-45D6-BAE2-073849597C96}" destId="{3B957829-2FA3-419E-A965-1D0768C2AFCE}" srcOrd="8" destOrd="0" presId="urn:microsoft.com/office/officeart/2005/8/layout/radial6"/>
    <dgm:cxn modelId="{54DE4793-1049-49E3-B398-F1B8A91A271E}" type="presParOf" srcId="{9BAF98AD-4C07-45D6-BAE2-073849597C96}" destId="{FECFD710-D7A8-4AB5-8F03-257DFCB40AF7}" srcOrd="9" destOrd="0" presId="urn:microsoft.com/office/officeart/2005/8/layout/radial6"/>
    <dgm:cxn modelId="{EE28D940-8B55-4305-AB85-2B00990250BA}" type="presParOf" srcId="{9BAF98AD-4C07-45D6-BAE2-073849597C96}" destId="{9ED05FE7-CE96-447E-AEEF-41B8789EE47C}" srcOrd="10" destOrd="0" presId="urn:microsoft.com/office/officeart/2005/8/layout/radial6"/>
    <dgm:cxn modelId="{C7B8D3DA-5A5E-4EB6-AB1C-4536DD0D4AEC}" type="presParOf" srcId="{9BAF98AD-4C07-45D6-BAE2-073849597C96}" destId="{4D96337C-E666-48FB-A377-8382AA751B3B}" srcOrd="11" destOrd="0" presId="urn:microsoft.com/office/officeart/2005/8/layout/radial6"/>
    <dgm:cxn modelId="{8015FFC5-A415-4829-8BC8-4E8C8656F2FC}" type="presParOf" srcId="{9BAF98AD-4C07-45D6-BAE2-073849597C96}" destId="{8AEAF16D-F463-4819-A087-E78DA6BD8608}" srcOrd="12"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647C5-F240-4CB0-B30E-03F6F0FE0045}">
      <dsp:nvSpPr>
        <dsp:cNvPr id="0" name=""/>
        <dsp:cNvSpPr/>
      </dsp:nvSpPr>
      <dsp:spPr>
        <a:xfrm>
          <a:off x="2366901" y="0"/>
          <a:ext cx="1206710" cy="1055499"/>
        </a:xfrm>
        <a:prstGeom prst="trapezoid">
          <a:avLst>
            <a:gd name="adj" fmla="val 57163"/>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2800350">
            <a:lnSpc>
              <a:spcPct val="90000"/>
            </a:lnSpc>
            <a:spcBef>
              <a:spcPct val="0"/>
            </a:spcBef>
            <a:spcAft>
              <a:spcPct val="35000"/>
            </a:spcAft>
            <a:buNone/>
          </a:pPr>
          <a:endParaRPr lang="en-GB" sz="6300" kern="1200" dirty="0"/>
        </a:p>
      </dsp:txBody>
      <dsp:txXfrm>
        <a:off x="2366901" y="0"/>
        <a:ext cx="1206710" cy="1055499"/>
      </dsp:txXfrm>
    </dsp:sp>
    <dsp:sp modelId="{C5E10686-3ADA-4ED7-AC8A-DE4E92A63DCC}">
      <dsp:nvSpPr>
        <dsp:cNvPr id="0" name=""/>
        <dsp:cNvSpPr/>
      </dsp:nvSpPr>
      <dsp:spPr>
        <a:xfrm>
          <a:off x="1810064" y="1055499"/>
          <a:ext cx="2413420" cy="1055499"/>
        </a:xfrm>
        <a:prstGeom prst="trapezoid">
          <a:avLst>
            <a:gd name="adj" fmla="val 57163"/>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2800350">
            <a:lnSpc>
              <a:spcPct val="90000"/>
            </a:lnSpc>
            <a:spcBef>
              <a:spcPct val="0"/>
            </a:spcBef>
            <a:spcAft>
              <a:spcPct val="35000"/>
            </a:spcAft>
            <a:buNone/>
          </a:pPr>
          <a:endParaRPr lang="en-GB" sz="6300" kern="1200" dirty="0"/>
        </a:p>
      </dsp:txBody>
      <dsp:txXfrm>
        <a:off x="2232413" y="1055499"/>
        <a:ext cx="1568723" cy="1055499"/>
      </dsp:txXfrm>
    </dsp:sp>
    <dsp:sp modelId="{4FBE04A8-3AFE-4B7F-9577-953293FF80F1}">
      <dsp:nvSpPr>
        <dsp:cNvPr id="0" name=""/>
        <dsp:cNvSpPr/>
      </dsp:nvSpPr>
      <dsp:spPr>
        <a:xfrm>
          <a:off x="1206709" y="2110998"/>
          <a:ext cx="3620130" cy="1055499"/>
        </a:xfrm>
        <a:prstGeom prst="trapezoid">
          <a:avLst>
            <a:gd name="adj" fmla="val 57163"/>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2800350">
            <a:lnSpc>
              <a:spcPct val="90000"/>
            </a:lnSpc>
            <a:spcBef>
              <a:spcPct val="0"/>
            </a:spcBef>
            <a:spcAft>
              <a:spcPct val="35000"/>
            </a:spcAft>
            <a:buNone/>
          </a:pPr>
          <a:endParaRPr lang="en-GB" sz="6300" kern="1200" dirty="0"/>
        </a:p>
      </dsp:txBody>
      <dsp:txXfrm>
        <a:off x="1840232" y="2110998"/>
        <a:ext cx="2353084" cy="1055499"/>
      </dsp:txXfrm>
    </dsp:sp>
    <dsp:sp modelId="{E9FB5DE0-E282-4357-ABE6-6DE25CC8A6B5}">
      <dsp:nvSpPr>
        <dsp:cNvPr id="0" name=""/>
        <dsp:cNvSpPr/>
      </dsp:nvSpPr>
      <dsp:spPr>
        <a:xfrm>
          <a:off x="603354" y="3166497"/>
          <a:ext cx="4826840" cy="1055499"/>
        </a:xfrm>
        <a:prstGeom prst="trapezoid">
          <a:avLst>
            <a:gd name="adj" fmla="val 57163"/>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2800350">
            <a:lnSpc>
              <a:spcPct val="90000"/>
            </a:lnSpc>
            <a:spcBef>
              <a:spcPct val="0"/>
            </a:spcBef>
            <a:spcAft>
              <a:spcPct val="35000"/>
            </a:spcAft>
            <a:buNone/>
          </a:pPr>
          <a:endParaRPr lang="en-GB" sz="6300" kern="1200" dirty="0"/>
        </a:p>
      </dsp:txBody>
      <dsp:txXfrm>
        <a:off x="1448051" y="3166497"/>
        <a:ext cx="3137446" cy="1055499"/>
      </dsp:txXfrm>
    </dsp:sp>
    <dsp:sp modelId="{DB9842BA-230A-4DB9-AEE1-D7E1DA1B66E1}">
      <dsp:nvSpPr>
        <dsp:cNvPr id="0" name=""/>
        <dsp:cNvSpPr/>
      </dsp:nvSpPr>
      <dsp:spPr>
        <a:xfrm>
          <a:off x="0" y="4221996"/>
          <a:ext cx="6033549" cy="1055499"/>
        </a:xfrm>
        <a:prstGeom prst="trapezoid">
          <a:avLst>
            <a:gd name="adj" fmla="val 57163"/>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2800350">
            <a:lnSpc>
              <a:spcPct val="90000"/>
            </a:lnSpc>
            <a:spcBef>
              <a:spcPct val="0"/>
            </a:spcBef>
            <a:spcAft>
              <a:spcPct val="35000"/>
            </a:spcAft>
            <a:buNone/>
          </a:pPr>
          <a:endParaRPr lang="en-GB" sz="6300" kern="1200" dirty="0"/>
        </a:p>
      </dsp:txBody>
      <dsp:txXfrm>
        <a:off x="1055871" y="4221996"/>
        <a:ext cx="3921807" cy="10554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EAF16D-F463-4819-A087-E78DA6BD8608}">
      <dsp:nvSpPr>
        <dsp:cNvPr id="0" name=""/>
        <dsp:cNvSpPr/>
      </dsp:nvSpPr>
      <dsp:spPr>
        <a:xfrm>
          <a:off x="1165475" y="622674"/>
          <a:ext cx="4155039" cy="4155039"/>
        </a:xfrm>
        <a:prstGeom prst="blockArc">
          <a:avLst>
            <a:gd name="adj1" fmla="val 10801169"/>
            <a:gd name="adj2" fmla="val 16165344"/>
            <a:gd name="adj3" fmla="val 4641"/>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CFD710-D7A8-4AB5-8F03-257DFCB40AF7}">
      <dsp:nvSpPr>
        <dsp:cNvPr id="0" name=""/>
        <dsp:cNvSpPr/>
      </dsp:nvSpPr>
      <dsp:spPr>
        <a:xfrm>
          <a:off x="1165475" y="621984"/>
          <a:ext cx="4155039" cy="4155039"/>
        </a:xfrm>
        <a:prstGeom prst="blockArc">
          <a:avLst>
            <a:gd name="adj1" fmla="val 5400000"/>
            <a:gd name="adj2" fmla="val 10800000"/>
            <a:gd name="adj3" fmla="val 464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CA1E34-11A4-4894-8464-BE8B063A4525}">
      <dsp:nvSpPr>
        <dsp:cNvPr id="0" name=""/>
        <dsp:cNvSpPr/>
      </dsp:nvSpPr>
      <dsp:spPr>
        <a:xfrm>
          <a:off x="1165475" y="621984"/>
          <a:ext cx="4155039" cy="4155039"/>
        </a:xfrm>
        <a:prstGeom prst="blockArc">
          <a:avLst>
            <a:gd name="adj1" fmla="val 0"/>
            <a:gd name="adj2" fmla="val 5400000"/>
            <a:gd name="adj3" fmla="val 464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FBA1CD-8257-4648-A9D2-4F8FF0A8500F}">
      <dsp:nvSpPr>
        <dsp:cNvPr id="0" name=""/>
        <dsp:cNvSpPr/>
      </dsp:nvSpPr>
      <dsp:spPr>
        <a:xfrm>
          <a:off x="1165475" y="622674"/>
          <a:ext cx="4155039" cy="4155039"/>
        </a:xfrm>
        <a:prstGeom prst="blockArc">
          <a:avLst>
            <a:gd name="adj1" fmla="val 16165344"/>
            <a:gd name="adj2" fmla="val 21598831"/>
            <a:gd name="adj3" fmla="val 464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76583BB-F07A-4BE5-B115-48440C2F9BA9}">
      <dsp:nvSpPr>
        <dsp:cNvPr id="0" name=""/>
        <dsp:cNvSpPr/>
      </dsp:nvSpPr>
      <dsp:spPr>
        <a:xfrm>
          <a:off x="2286564" y="1743074"/>
          <a:ext cx="1912860" cy="1912860"/>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kern="1200"/>
            <a:t>Appreciative Inquiry</a:t>
          </a:r>
        </a:p>
      </dsp:txBody>
      <dsp:txXfrm>
        <a:off x="2566696" y="2023206"/>
        <a:ext cx="1352596" cy="1352596"/>
      </dsp:txXfrm>
    </dsp:sp>
    <dsp:sp modelId="{2B1BA4B0-F835-4E8D-93E0-D5F6110586B9}">
      <dsp:nvSpPr>
        <dsp:cNvPr id="0" name=""/>
        <dsp:cNvSpPr/>
      </dsp:nvSpPr>
      <dsp:spPr>
        <a:xfrm>
          <a:off x="2553036" y="1480"/>
          <a:ext cx="1339002" cy="133900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a:t>Discovery</a:t>
          </a:r>
        </a:p>
      </dsp:txBody>
      <dsp:txXfrm>
        <a:off x="2749128" y="197572"/>
        <a:ext cx="946818" cy="946818"/>
      </dsp:txXfrm>
    </dsp:sp>
    <dsp:sp modelId="{9DD6C27B-2B2B-49DC-8277-DE8EDFB3CA49}">
      <dsp:nvSpPr>
        <dsp:cNvPr id="0" name=""/>
        <dsp:cNvSpPr/>
      </dsp:nvSpPr>
      <dsp:spPr>
        <a:xfrm>
          <a:off x="4602809" y="2030003"/>
          <a:ext cx="1339002" cy="1339002"/>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a:t>Dream</a:t>
          </a:r>
        </a:p>
      </dsp:txBody>
      <dsp:txXfrm>
        <a:off x="4798901" y="2226095"/>
        <a:ext cx="946818" cy="946818"/>
      </dsp:txXfrm>
    </dsp:sp>
    <dsp:sp modelId="{1B0E8858-F422-46BB-A69E-E125A4A671A9}">
      <dsp:nvSpPr>
        <dsp:cNvPr id="0" name=""/>
        <dsp:cNvSpPr/>
      </dsp:nvSpPr>
      <dsp:spPr>
        <a:xfrm>
          <a:off x="2573493" y="4059319"/>
          <a:ext cx="1339002" cy="1339002"/>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a:t>Design</a:t>
          </a:r>
        </a:p>
      </dsp:txBody>
      <dsp:txXfrm>
        <a:off x="2769585" y="4255411"/>
        <a:ext cx="946818" cy="946818"/>
      </dsp:txXfrm>
    </dsp:sp>
    <dsp:sp modelId="{9ED05FE7-CE96-447E-AEEF-41B8789EE47C}">
      <dsp:nvSpPr>
        <dsp:cNvPr id="0" name=""/>
        <dsp:cNvSpPr/>
      </dsp:nvSpPr>
      <dsp:spPr>
        <a:xfrm>
          <a:off x="544178" y="2030003"/>
          <a:ext cx="1339002" cy="133900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a:t>Deliver</a:t>
          </a:r>
        </a:p>
      </dsp:txBody>
      <dsp:txXfrm>
        <a:off x="740270" y="2226095"/>
        <a:ext cx="946818" cy="946818"/>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GB"/>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68055425-52A7-4E30-93E3-B26C84146DE3}"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5E93F6-E17D-4BC0-82BC-DE51E4E6A47F}" type="slidenum">
              <a:rPr lang="en-GB" smtClean="0"/>
              <a:t>‹#›</a:t>
            </a:fld>
            <a:endParaRPr lang="en-GB"/>
          </a:p>
        </p:txBody>
      </p:sp>
    </p:spTree>
    <p:extLst>
      <p:ext uri="{BB962C8B-B14F-4D97-AF65-F5344CB8AC3E}">
        <p14:creationId xmlns:p14="http://schemas.microsoft.com/office/powerpoint/2010/main" val="4094153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8055425-52A7-4E30-93E3-B26C84146DE3}"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5E93F6-E17D-4BC0-82BC-DE51E4E6A47F}" type="slidenum">
              <a:rPr lang="en-GB" smtClean="0"/>
              <a:t>‹#›</a:t>
            </a:fld>
            <a:endParaRPr lang="en-GB"/>
          </a:p>
        </p:txBody>
      </p:sp>
    </p:spTree>
    <p:extLst>
      <p:ext uri="{BB962C8B-B14F-4D97-AF65-F5344CB8AC3E}">
        <p14:creationId xmlns:p14="http://schemas.microsoft.com/office/powerpoint/2010/main" val="831799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8055425-52A7-4E30-93E3-B26C84146DE3}"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5E93F6-E17D-4BC0-82BC-DE51E4E6A47F}" type="slidenum">
              <a:rPr lang="en-GB" smtClean="0"/>
              <a:t>‹#›</a:t>
            </a:fld>
            <a:endParaRPr lang="en-GB"/>
          </a:p>
        </p:txBody>
      </p:sp>
    </p:spTree>
    <p:extLst>
      <p:ext uri="{BB962C8B-B14F-4D97-AF65-F5344CB8AC3E}">
        <p14:creationId xmlns:p14="http://schemas.microsoft.com/office/powerpoint/2010/main" val="3800937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8055425-52A7-4E30-93E3-B26C84146DE3}"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5E93F6-E17D-4BC0-82BC-DE51E4E6A47F}" type="slidenum">
              <a:rPr lang="en-GB" smtClean="0"/>
              <a:t>‹#›</a:t>
            </a:fld>
            <a:endParaRPr lang="en-GB"/>
          </a:p>
        </p:txBody>
      </p:sp>
    </p:spTree>
    <p:extLst>
      <p:ext uri="{BB962C8B-B14F-4D97-AF65-F5344CB8AC3E}">
        <p14:creationId xmlns:p14="http://schemas.microsoft.com/office/powerpoint/2010/main" val="377291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GB"/>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8055425-52A7-4E30-93E3-B26C84146DE3}" type="datetimeFigureOut">
              <a:rPr lang="en-GB" smtClean="0"/>
              <a:t>09/06/2023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5E93F6-E17D-4BC0-82BC-DE51E4E6A47F}" type="slidenum">
              <a:rPr lang="en-GB" smtClean="0"/>
              <a:t>‹#›</a:t>
            </a:fld>
            <a:endParaRPr lang="en-GB"/>
          </a:p>
        </p:txBody>
      </p:sp>
    </p:spTree>
    <p:extLst>
      <p:ext uri="{BB962C8B-B14F-4D97-AF65-F5344CB8AC3E}">
        <p14:creationId xmlns:p14="http://schemas.microsoft.com/office/powerpoint/2010/main" val="3819324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8055425-52A7-4E30-93E3-B26C84146DE3}" type="datetimeFigureOut">
              <a:rPr lang="en-GB" smtClean="0"/>
              <a:t>09/06/2023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5E93F6-E17D-4BC0-82BC-DE51E4E6A47F}" type="slidenum">
              <a:rPr lang="en-GB" smtClean="0"/>
              <a:t>‹#›</a:t>
            </a:fld>
            <a:endParaRPr lang="en-GB"/>
          </a:p>
        </p:txBody>
      </p:sp>
    </p:spTree>
    <p:extLst>
      <p:ext uri="{BB962C8B-B14F-4D97-AF65-F5344CB8AC3E}">
        <p14:creationId xmlns:p14="http://schemas.microsoft.com/office/powerpoint/2010/main" val="154827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GB"/>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GB"/>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8055425-52A7-4E30-93E3-B26C84146DE3}" type="datetimeFigureOut">
              <a:rPr lang="en-GB" smtClean="0"/>
              <a:t>09/06/2023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5E93F6-E17D-4BC0-82BC-DE51E4E6A47F}" type="slidenum">
              <a:rPr lang="en-GB" smtClean="0"/>
              <a:t>‹#›</a:t>
            </a:fld>
            <a:endParaRPr lang="en-GB"/>
          </a:p>
        </p:txBody>
      </p:sp>
    </p:spTree>
    <p:extLst>
      <p:ext uri="{BB962C8B-B14F-4D97-AF65-F5344CB8AC3E}">
        <p14:creationId xmlns:p14="http://schemas.microsoft.com/office/powerpoint/2010/main" val="2210471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8055425-52A7-4E30-93E3-B26C84146DE3}" type="datetimeFigureOut">
              <a:rPr lang="en-GB" smtClean="0"/>
              <a:t>09/06/2023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5E93F6-E17D-4BC0-82BC-DE51E4E6A47F}" type="slidenum">
              <a:rPr lang="en-GB" smtClean="0"/>
              <a:t>‹#›</a:t>
            </a:fld>
            <a:endParaRPr lang="en-GB"/>
          </a:p>
        </p:txBody>
      </p:sp>
    </p:spTree>
    <p:extLst>
      <p:ext uri="{BB962C8B-B14F-4D97-AF65-F5344CB8AC3E}">
        <p14:creationId xmlns:p14="http://schemas.microsoft.com/office/powerpoint/2010/main" val="3977856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055425-52A7-4E30-93E3-B26C84146DE3}" type="datetimeFigureOut">
              <a:rPr lang="en-GB" smtClean="0"/>
              <a:t>09/06/2023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5E93F6-E17D-4BC0-82BC-DE51E4E6A47F}" type="slidenum">
              <a:rPr lang="en-GB" smtClean="0"/>
              <a:t>‹#›</a:t>
            </a:fld>
            <a:endParaRPr lang="en-GB"/>
          </a:p>
        </p:txBody>
      </p:sp>
    </p:spTree>
    <p:extLst>
      <p:ext uri="{BB962C8B-B14F-4D97-AF65-F5344CB8AC3E}">
        <p14:creationId xmlns:p14="http://schemas.microsoft.com/office/powerpoint/2010/main" val="3907037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GB"/>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GB"/>
              <a:t>Click to edit Master text styles</a:t>
            </a:r>
          </a:p>
        </p:txBody>
      </p:sp>
      <p:sp>
        <p:nvSpPr>
          <p:cNvPr id="5" name="Date Placeholder 4"/>
          <p:cNvSpPr>
            <a:spLocks noGrp="1"/>
          </p:cNvSpPr>
          <p:nvPr>
            <p:ph type="dt" sz="half" idx="10"/>
          </p:nvPr>
        </p:nvSpPr>
        <p:spPr/>
        <p:txBody>
          <a:bodyPr/>
          <a:lstStyle/>
          <a:p>
            <a:fld id="{68055425-52A7-4E30-93E3-B26C84146DE3}" type="datetimeFigureOut">
              <a:rPr lang="en-GB" smtClean="0"/>
              <a:t>09/06/2023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5E93F6-E17D-4BC0-82BC-DE51E4E6A47F}" type="slidenum">
              <a:rPr lang="en-GB" smtClean="0"/>
              <a:t>‹#›</a:t>
            </a:fld>
            <a:endParaRPr lang="en-GB"/>
          </a:p>
        </p:txBody>
      </p:sp>
    </p:spTree>
    <p:extLst>
      <p:ext uri="{BB962C8B-B14F-4D97-AF65-F5344CB8AC3E}">
        <p14:creationId xmlns:p14="http://schemas.microsoft.com/office/powerpoint/2010/main" val="1710107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GB"/>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GB"/>
              <a:t>Click icon to add picture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GB"/>
              <a:t>Click to edit Master text styles</a:t>
            </a:r>
          </a:p>
        </p:txBody>
      </p:sp>
      <p:sp>
        <p:nvSpPr>
          <p:cNvPr id="5" name="Date Placeholder 4"/>
          <p:cNvSpPr>
            <a:spLocks noGrp="1"/>
          </p:cNvSpPr>
          <p:nvPr>
            <p:ph type="dt" sz="half" idx="10"/>
          </p:nvPr>
        </p:nvSpPr>
        <p:spPr/>
        <p:txBody>
          <a:bodyPr/>
          <a:lstStyle/>
          <a:p>
            <a:fld id="{68055425-52A7-4E30-93E3-B26C84146DE3}" type="datetimeFigureOut">
              <a:rPr lang="en-GB" smtClean="0"/>
              <a:t>09/06/2023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5E93F6-E17D-4BC0-82BC-DE51E4E6A47F}" type="slidenum">
              <a:rPr lang="en-GB" smtClean="0"/>
              <a:t>‹#›</a:t>
            </a:fld>
            <a:endParaRPr lang="en-GB"/>
          </a:p>
        </p:txBody>
      </p:sp>
    </p:spTree>
    <p:extLst>
      <p:ext uri="{BB962C8B-B14F-4D97-AF65-F5344CB8AC3E}">
        <p14:creationId xmlns:p14="http://schemas.microsoft.com/office/powerpoint/2010/main" val="285060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68055425-52A7-4E30-93E3-B26C84146DE3}" type="datetimeFigureOut">
              <a:rPr lang="en-GB" smtClean="0"/>
              <a:t>09/06/2023</a:t>
            </a:fld>
            <a:endParaRPr lang="en-GB"/>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805E93F6-E17D-4BC0-82BC-DE51E4E6A47F}" type="slidenum">
              <a:rPr lang="en-GB" smtClean="0"/>
              <a:t>‹#›</a:t>
            </a:fld>
            <a:endParaRPr lang="en-GB"/>
          </a:p>
        </p:txBody>
      </p:sp>
    </p:spTree>
    <p:extLst>
      <p:ext uri="{BB962C8B-B14F-4D97-AF65-F5344CB8AC3E}">
        <p14:creationId xmlns:p14="http://schemas.microsoft.com/office/powerpoint/2010/main" val="11927382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0DBA9-E311-0CCF-FEFE-20F1800936E8}"/>
              </a:ext>
            </a:extLst>
          </p:cNvPr>
          <p:cNvSpPr>
            <a:spLocks noGrp="1"/>
          </p:cNvSpPr>
          <p:nvPr>
            <p:ph type="title"/>
          </p:nvPr>
        </p:nvSpPr>
        <p:spPr>
          <a:xfrm>
            <a:off x="846663" y="1042294"/>
            <a:ext cx="20086320" cy="1487734"/>
          </a:xfrm>
        </p:spPr>
        <p:txBody>
          <a:bodyPr anchor="b">
            <a:normAutofit fontScale="90000"/>
          </a:bodyPr>
          <a:lstStyle/>
          <a:p>
            <a:pPr algn="ctr"/>
            <a:r>
              <a:rPr lang="en-GB" sz="8000" dirty="0">
                <a:solidFill>
                  <a:schemeClr val="accent2"/>
                </a:solidFill>
                <a:latin typeface="Elephant" panose="02020904090505020303" pitchFamily="18" charset="0"/>
              </a:rPr>
              <a:t>You can’t eat salad with a spoon…</a:t>
            </a:r>
            <a:br>
              <a:rPr lang="en-GB" sz="8000" dirty="0">
                <a:solidFill>
                  <a:schemeClr val="accent2"/>
                </a:solidFill>
                <a:latin typeface="Elephant" panose="02020904090505020303" pitchFamily="18" charset="0"/>
              </a:rPr>
            </a:br>
            <a:r>
              <a:rPr lang="en-GB" sz="5300" dirty="0">
                <a:solidFill>
                  <a:srgbClr val="FFC000"/>
                </a:solidFill>
                <a:latin typeface="Elephant" panose="02020904090505020303" pitchFamily="18" charset="0"/>
              </a:rPr>
              <a:t>what social workers say they need  </a:t>
            </a:r>
            <a:br>
              <a:rPr lang="en-GB" sz="4000" dirty="0">
                <a:latin typeface="Elephant" panose="02020904090505020303" pitchFamily="18" charset="0"/>
              </a:rPr>
            </a:br>
            <a:r>
              <a:rPr lang="en-GB" sz="4000" b="1" dirty="0">
                <a:solidFill>
                  <a:schemeClr val="accent1">
                    <a:lumMod val="75000"/>
                  </a:schemeClr>
                </a:solidFill>
                <a:latin typeface="Arial" panose="020B0604020202020204" pitchFamily="34" charset="0"/>
                <a:cs typeface="Arial" panose="020B0604020202020204" pitchFamily="34" charset="0"/>
              </a:rPr>
              <a:t>Co-design of an intervention to support self reported social worker wellbeing </a:t>
            </a:r>
          </a:p>
        </p:txBody>
      </p:sp>
      <p:sp>
        <p:nvSpPr>
          <p:cNvPr id="4" name="Text Placeholder 3">
            <a:extLst>
              <a:ext uri="{FF2B5EF4-FFF2-40B4-BE49-F238E27FC236}">
                <a16:creationId xmlns:a16="http://schemas.microsoft.com/office/drawing/2014/main" id="{148E7823-9476-715A-69E3-3774CD2B9BD8}"/>
              </a:ext>
            </a:extLst>
          </p:cNvPr>
          <p:cNvSpPr>
            <a:spLocks noGrp="1"/>
          </p:cNvSpPr>
          <p:nvPr>
            <p:ph idx="1"/>
          </p:nvPr>
        </p:nvSpPr>
        <p:spPr>
          <a:xfrm>
            <a:off x="594580" y="2640721"/>
            <a:ext cx="9899222" cy="3459682"/>
          </a:xfrm>
        </p:spPr>
        <p:txBody>
          <a:bodyPr>
            <a:normAutofit/>
          </a:bodyPr>
          <a:lstStyle/>
          <a:p>
            <a:pPr marL="0" indent="0">
              <a:buNone/>
            </a:pPr>
            <a:r>
              <a:rPr lang="en-GB" sz="2400" b="1" kern="100" dirty="0">
                <a:solidFill>
                  <a:schemeClr val="accent1"/>
                </a:solidFill>
                <a:latin typeface="Arial" panose="020B0604020202020204" pitchFamily="34" charset="0"/>
                <a:ea typeface="Calibri" panose="020F0502020204030204" pitchFamily="34" charset="0"/>
                <a:cs typeface="Arial" panose="020B0604020202020204" pitchFamily="34" charset="0"/>
              </a:rPr>
              <a:t>Introduction</a:t>
            </a:r>
          </a:p>
          <a:p>
            <a:pPr>
              <a:lnSpc>
                <a:spcPct val="120000"/>
              </a:lnSpc>
              <a:spcBef>
                <a:spcPts val="0"/>
              </a:spcBef>
            </a:pPr>
            <a:r>
              <a:rPr lang="en-GB" sz="2400" kern="100" dirty="0">
                <a:latin typeface="Arial" panose="020B0604020202020204" pitchFamily="34" charset="0"/>
                <a:ea typeface="Calibri" panose="020F0502020204030204" pitchFamily="34" charset="0"/>
                <a:cs typeface="Arial" panose="020B0604020202020204" pitchFamily="34" charset="0"/>
              </a:rPr>
              <a:t>Research tells us that 40% of Social Workers are thinking about or planning to leave the profession (BASW 2018, 2019). </a:t>
            </a:r>
          </a:p>
          <a:p>
            <a:pPr>
              <a:lnSpc>
                <a:spcPct val="120000"/>
              </a:lnSpc>
              <a:spcBef>
                <a:spcPts val="0"/>
              </a:spcBef>
            </a:pPr>
            <a:r>
              <a:rPr lang="en-GB" sz="2400" kern="100" dirty="0">
                <a:latin typeface="Arial" panose="020B0604020202020204" pitchFamily="34" charset="0"/>
                <a:ea typeface="Calibri" panose="020F0502020204030204" pitchFamily="34" charset="0"/>
                <a:cs typeface="Arial" panose="020B0604020202020204" pitchFamily="34" charset="0"/>
              </a:rPr>
              <a:t>Reasons were the emotional toll of the work but significantly the amount of work and working conditions (</a:t>
            </a:r>
            <a:r>
              <a:rPr lang="en-GB" sz="2400" kern="100" dirty="0" err="1">
                <a:latin typeface="Arial" panose="020B0604020202020204" pitchFamily="34" charset="0"/>
                <a:ea typeface="Calibri" panose="020F0502020204030204" pitchFamily="34" charset="0"/>
                <a:cs typeface="Arial" panose="020B0604020202020204" pitchFamily="34" charset="0"/>
              </a:rPr>
              <a:t>Ravalier</a:t>
            </a:r>
            <a:r>
              <a:rPr lang="en-GB" sz="2400" kern="100" dirty="0">
                <a:latin typeface="Arial" panose="020B0604020202020204" pitchFamily="34" charset="0"/>
                <a:ea typeface="Calibri" panose="020F0502020204030204" pitchFamily="34" charset="0"/>
                <a:cs typeface="Arial" panose="020B0604020202020204" pitchFamily="34" charset="0"/>
              </a:rPr>
              <a:t>, 2018, McFadden et al 2021, </a:t>
            </a:r>
            <a:r>
              <a:rPr lang="en-GB" sz="2400" kern="100" dirty="0" err="1">
                <a:latin typeface="Arial" panose="020B0604020202020204" pitchFamily="34" charset="0"/>
                <a:ea typeface="Calibri" panose="020F0502020204030204" pitchFamily="34" charset="0"/>
                <a:cs typeface="Arial" panose="020B0604020202020204" pitchFamily="34" charset="0"/>
              </a:rPr>
              <a:t>Kinman</a:t>
            </a:r>
            <a:r>
              <a:rPr lang="en-GB" sz="2400" kern="100" dirty="0">
                <a:latin typeface="Arial" panose="020B0604020202020204" pitchFamily="34" charset="0"/>
                <a:ea typeface="Calibri" panose="020F0502020204030204" pitchFamily="34" charset="0"/>
                <a:cs typeface="Arial" panose="020B0604020202020204" pitchFamily="34" charset="0"/>
              </a:rPr>
              <a:t> &amp; Grant, 2016)</a:t>
            </a:r>
          </a:p>
          <a:p>
            <a:pPr>
              <a:lnSpc>
                <a:spcPct val="120000"/>
              </a:lnSpc>
              <a:spcBef>
                <a:spcPts val="0"/>
              </a:spcBef>
            </a:pPr>
            <a:r>
              <a:rPr lang="en-GB" sz="2400" kern="100" dirty="0">
                <a:latin typeface="Arial" panose="020B0604020202020204" pitchFamily="34" charset="0"/>
                <a:ea typeface="Calibri" panose="020F0502020204030204" pitchFamily="34" charset="0"/>
                <a:cs typeface="Arial" panose="020B0604020202020204" pitchFamily="34" charset="0"/>
              </a:rPr>
              <a:t>But…. Some people stay and stay a long time.</a:t>
            </a:r>
            <a:endParaRPr lang="en-GB" sz="2400" kern="1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8" name="Text Placeholder 3">
            <a:extLst>
              <a:ext uri="{FF2B5EF4-FFF2-40B4-BE49-F238E27FC236}">
                <a16:creationId xmlns:a16="http://schemas.microsoft.com/office/drawing/2014/main" id="{110C8DD8-B142-F971-3A61-2AAED02F98AD}"/>
              </a:ext>
            </a:extLst>
          </p:cNvPr>
          <p:cNvSpPr txBox="1">
            <a:spLocks/>
          </p:cNvSpPr>
          <p:nvPr/>
        </p:nvSpPr>
        <p:spPr>
          <a:xfrm>
            <a:off x="1179767" y="21713954"/>
            <a:ext cx="8682948" cy="4190697"/>
          </a:xfrm>
          <a:prstGeom prst="rect">
            <a:avLst/>
          </a:prstGeom>
        </p:spPr>
        <p:txBody>
          <a:bodyPr vert="horz" lIns="51435" tIns="25718" rIns="51435" bIns="25718"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600"/>
              </a:spcBef>
              <a:buNone/>
            </a:pPr>
            <a:r>
              <a:rPr lang="en-GB" sz="9600" b="1" kern="100" dirty="0">
                <a:solidFill>
                  <a:schemeClr val="accent1"/>
                </a:solidFill>
                <a:latin typeface="Arial" panose="020B0604020202020204" pitchFamily="34" charset="0"/>
                <a:ea typeface="Calibri" panose="020F0502020204030204" pitchFamily="34" charset="0"/>
                <a:cs typeface="Arial" panose="020B0604020202020204" pitchFamily="34" charset="0"/>
              </a:rPr>
              <a:t>Method</a:t>
            </a:r>
          </a:p>
          <a:p>
            <a:pPr marL="0" indent="0">
              <a:lnSpc>
                <a:spcPct val="120000"/>
              </a:lnSpc>
              <a:spcBef>
                <a:spcPts val="600"/>
              </a:spcBef>
              <a:buNone/>
            </a:pPr>
            <a:r>
              <a:rPr lang="en-GB" sz="9600" b="1" kern="100" dirty="0">
                <a:solidFill>
                  <a:schemeClr val="accent1"/>
                </a:solidFill>
                <a:latin typeface="Arial" panose="020B0604020202020204" pitchFamily="34" charset="0"/>
                <a:ea typeface="Calibri" panose="020F0502020204030204" pitchFamily="34" charset="0"/>
                <a:cs typeface="Arial" panose="020B0604020202020204" pitchFamily="34" charset="0"/>
              </a:rPr>
              <a:t>This study gathered data in 3 stages:</a:t>
            </a:r>
          </a:p>
          <a:p>
            <a:pPr>
              <a:lnSpc>
                <a:spcPct val="120000"/>
              </a:lnSpc>
              <a:spcBef>
                <a:spcPts val="0"/>
              </a:spcBef>
            </a:pPr>
            <a:r>
              <a:rPr lang="en-GB" sz="9600" kern="100" dirty="0">
                <a:latin typeface="Arial" panose="020B0604020202020204" pitchFamily="34" charset="0"/>
                <a:ea typeface="Calibri" panose="020F0502020204030204" pitchFamily="34" charset="0"/>
                <a:cs typeface="Arial" panose="020B0604020202020204" pitchFamily="34" charset="0"/>
              </a:rPr>
              <a:t>Scoping review  </a:t>
            </a:r>
          </a:p>
          <a:p>
            <a:pPr>
              <a:lnSpc>
                <a:spcPct val="120000"/>
              </a:lnSpc>
              <a:spcBef>
                <a:spcPts val="0"/>
              </a:spcBef>
            </a:pPr>
            <a:r>
              <a:rPr lang="en-GB" sz="9600" kern="100" dirty="0">
                <a:latin typeface="Arial" panose="020B0604020202020204" pitchFamily="34" charset="0"/>
                <a:ea typeface="Calibri" panose="020F0502020204030204" pitchFamily="34" charset="0"/>
                <a:cs typeface="Arial" panose="020B0604020202020204" pitchFamily="34" charset="0"/>
              </a:rPr>
              <a:t>Semi structured interviews with social workers working in one UK Local Authority frontline team.</a:t>
            </a:r>
          </a:p>
          <a:p>
            <a:pPr>
              <a:lnSpc>
                <a:spcPct val="120000"/>
              </a:lnSpc>
              <a:spcBef>
                <a:spcPts val="0"/>
              </a:spcBef>
            </a:pPr>
            <a:r>
              <a:rPr lang="en-GB" sz="9600" kern="100" dirty="0">
                <a:latin typeface="Arial" panose="020B0604020202020204" pitchFamily="34" charset="0"/>
                <a:ea typeface="Calibri" panose="020F0502020204030204" pitchFamily="34" charset="0"/>
                <a:cs typeface="Arial" panose="020B0604020202020204" pitchFamily="34" charset="0"/>
              </a:rPr>
              <a:t>Focus Group with social workers working in one UK Local Authority frontline team.</a:t>
            </a:r>
          </a:p>
          <a:p>
            <a:pPr>
              <a:lnSpc>
                <a:spcPct val="120000"/>
              </a:lnSpc>
              <a:spcBef>
                <a:spcPts val="0"/>
              </a:spcBef>
            </a:pPr>
            <a:r>
              <a:rPr lang="en-GB" sz="9600" kern="100" dirty="0">
                <a:latin typeface="Arial" panose="020B0604020202020204" pitchFamily="34" charset="0"/>
                <a:ea typeface="Calibri" panose="020F0502020204030204" pitchFamily="34" charset="0"/>
                <a:cs typeface="Arial" panose="020B0604020202020204" pitchFamily="34" charset="0"/>
              </a:rPr>
              <a:t>Thematic analysis was used analyse the data and design the intervention</a:t>
            </a:r>
          </a:p>
          <a:p>
            <a:pPr marL="0" indent="0">
              <a:lnSpc>
                <a:spcPct val="120000"/>
              </a:lnSpc>
              <a:spcBef>
                <a:spcPts val="600"/>
              </a:spcBef>
              <a:buNone/>
            </a:pPr>
            <a:r>
              <a:rPr lang="en-GB" sz="9600" b="1" kern="1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 Participants</a:t>
            </a:r>
          </a:p>
          <a:p>
            <a:pPr marL="0" indent="0">
              <a:lnSpc>
                <a:spcPct val="120000"/>
              </a:lnSpc>
              <a:spcBef>
                <a:spcPts val="600"/>
              </a:spcBef>
              <a:buNone/>
            </a:pPr>
            <a:r>
              <a:rPr lang="en-GB" sz="9600" kern="100" dirty="0">
                <a:latin typeface="Arial" panose="020B0604020202020204" pitchFamily="34" charset="0"/>
                <a:ea typeface="Calibri" panose="020F0502020204030204" pitchFamily="34" charset="0"/>
                <a:cs typeface="Arial" panose="020B0604020202020204" pitchFamily="34" charset="0"/>
              </a:rPr>
              <a:t>A total of 19 participants were recruited from one LA in the UK, all qualified for over one year. </a:t>
            </a:r>
          </a:p>
          <a:p>
            <a:pPr marL="0" indent="0">
              <a:buNone/>
            </a:pPr>
            <a:endParaRPr lang="en-GB" sz="1013" kern="1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1013" kern="1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sz="1013" kern="100" dirty="0">
              <a:latin typeface="Arial" panose="020B0604020202020204" pitchFamily="34" charset="0"/>
              <a:ea typeface="Calibri" panose="020F0502020204030204" pitchFamily="34" charset="0"/>
              <a:cs typeface="Arial" panose="020B0604020202020204" pitchFamily="34" charset="0"/>
            </a:endParaRPr>
          </a:p>
          <a:p>
            <a:endParaRPr lang="en-GB" sz="1013" kern="100" dirty="0">
              <a:latin typeface="Calibri" panose="020F0502020204030204" pitchFamily="34" charset="0"/>
              <a:ea typeface="Calibri" panose="020F0502020204030204" pitchFamily="34" charset="0"/>
              <a:cs typeface="Times New Roman" panose="02020603050405020304" pitchFamily="18" charset="0"/>
            </a:endParaRPr>
          </a:p>
          <a:p>
            <a:endParaRPr lang="en-GB" sz="1013" kern="100" dirty="0">
              <a:latin typeface="Calibri" panose="020F0502020204030204" pitchFamily="34" charset="0"/>
              <a:ea typeface="Calibri" panose="020F0502020204030204" pitchFamily="34" charset="0"/>
              <a:cs typeface="Times New Roman" panose="02020603050405020304" pitchFamily="18" charset="0"/>
            </a:endParaRPr>
          </a:p>
          <a:p>
            <a:endParaRPr lang="en-GB" sz="1575" dirty="0"/>
          </a:p>
        </p:txBody>
      </p:sp>
      <p:sp>
        <p:nvSpPr>
          <p:cNvPr id="10" name="TextBox 9">
            <a:extLst>
              <a:ext uri="{FF2B5EF4-FFF2-40B4-BE49-F238E27FC236}">
                <a16:creationId xmlns:a16="http://schemas.microsoft.com/office/drawing/2014/main" id="{40ACB6CF-0596-7015-9D1E-1DC769A91A39}"/>
              </a:ext>
            </a:extLst>
          </p:cNvPr>
          <p:cNvSpPr txBox="1"/>
          <p:nvPr/>
        </p:nvSpPr>
        <p:spPr>
          <a:xfrm>
            <a:off x="1044892" y="26916101"/>
            <a:ext cx="7796593" cy="1200329"/>
          </a:xfrm>
          <a:prstGeom prst="rect">
            <a:avLst/>
          </a:prstGeom>
          <a:noFill/>
        </p:spPr>
        <p:txBody>
          <a:bodyPr wrap="square" rtlCol="0">
            <a:spAutoFit/>
          </a:bodyPr>
          <a:lstStyle/>
          <a:p>
            <a:pPr algn="ctr"/>
            <a:r>
              <a:rPr lang="en-GB" b="1" dirty="0">
                <a:solidFill>
                  <a:schemeClr val="accent1">
                    <a:lumMod val="75000"/>
                  </a:schemeClr>
                </a:solidFill>
                <a:latin typeface="Book Antiqua" panose="02040602050305030304" pitchFamily="18" charset="0"/>
                <a:cs typeface="David" panose="020B0604020202020204" pitchFamily="34" charset="-79"/>
              </a:rPr>
              <a:t>Claire Yates PhD Candidate Bath Spa University</a:t>
            </a:r>
          </a:p>
          <a:p>
            <a:pPr algn="ctr"/>
            <a:r>
              <a:rPr lang="en-GB" b="1" dirty="0">
                <a:solidFill>
                  <a:schemeClr val="accent1">
                    <a:lumMod val="75000"/>
                  </a:schemeClr>
                </a:solidFill>
                <a:latin typeface="Book Antiqua" panose="02040602050305030304" pitchFamily="18" charset="0"/>
                <a:cs typeface="David" panose="020B0604020202020204" pitchFamily="34" charset="-79"/>
              </a:rPr>
              <a:t>Supervised by Professor J </a:t>
            </a:r>
            <a:r>
              <a:rPr lang="en-GB" b="1" dirty="0" err="1">
                <a:solidFill>
                  <a:schemeClr val="accent1">
                    <a:lumMod val="75000"/>
                  </a:schemeClr>
                </a:solidFill>
                <a:latin typeface="Book Antiqua" panose="02040602050305030304" pitchFamily="18" charset="0"/>
                <a:cs typeface="David" panose="020B0604020202020204" pitchFamily="34" charset="-79"/>
              </a:rPr>
              <a:t>Ravalier</a:t>
            </a:r>
            <a:r>
              <a:rPr lang="en-GB" b="1" dirty="0">
                <a:solidFill>
                  <a:schemeClr val="accent1">
                    <a:lumMod val="75000"/>
                  </a:schemeClr>
                </a:solidFill>
                <a:latin typeface="Book Antiqua" panose="02040602050305030304" pitchFamily="18" charset="0"/>
                <a:cs typeface="David" panose="020B0604020202020204" pitchFamily="34" charset="-79"/>
              </a:rPr>
              <a:t>, Bath Spa University and Dr E Wainwright Visiting Research Follow Bath Spa University</a:t>
            </a:r>
          </a:p>
          <a:p>
            <a:pPr algn="ctr"/>
            <a:r>
              <a:rPr lang="en-GB" b="1" dirty="0">
                <a:solidFill>
                  <a:schemeClr val="accent1">
                    <a:lumMod val="75000"/>
                  </a:schemeClr>
                </a:solidFill>
                <a:latin typeface="Book Antiqua" panose="02040602050305030304" pitchFamily="18" charset="0"/>
                <a:cs typeface="David" panose="020B0604020202020204" pitchFamily="34" charset="-79"/>
              </a:rPr>
              <a:t>Lecturer in Social Work Canterbury Christ Church University  </a:t>
            </a:r>
          </a:p>
        </p:txBody>
      </p:sp>
      <p:sp>
        <p:nvSpPr>
          <p:cNvPr id="3" name="TextBox 2">
            <a:extLst>
              <a:ext uri="{FF2B5EF4-FFF2-40B4-BE49-F238E27FC236}">
                <a16:creationId xmlns:a16="http://schemas.microsoft.com/office/drawing/2014/main" id="{2DD7670A-1006-A6ED-AD81-833AA9A8D846}"/>
              </a:ext>
            </a:extLst>
          </p:cNvPr>
          <p:cNvSpPr txBox="1"/>
          <p:nvPr/>
        </p:nvSpPr>
        <p:spPr>
          <a:xfrm>
            <a:off x="883920" y="5768948"/>
            <a:ext cx="9389784" cy="5991384"/>
          </a:xfrm>
          <a:prstGeom prst="rect">
            <a:avLst/>
          </a:prstGeom>
          <a:noFill/>
        </p:spPr>
        <p:txBody>
          <a:bodyPr wrap="square" rtlCol="0">
            <a:spAutoFit/>
          </a:bodyPr>
          <a:lstStyle/>
          <a:p>
            <a:r>
              <a:rPr lang="en-GB" sz="2400" b="1" dirty="0">
                <a:solidFill>
                  <a:schemeClr val="accent1">
                    <a:lumMod val="75000"/>
                  </a:schemeClr>
                </a:solidFill>
                <a:latin typeface="Arial" panose="020B0604020202020204" pitchFamily="34" charset="0"/>
                <a:cs typeface="Arial" panose="020B0604020202020204" pitchFamily="34" charset="0"/>
              </a:rPr>
              <a:t>Research Aim</a:t>
            </a:r>
          </a:p>
          <a:p>
            <a:r>
              <a:rPr lang="en-GB" sz="2400" dirty="0">
                <a:latin typeface="Arial" panose="020B0604020202020204" pitchFamily="34" charset="0"/>
                <a:cs typeface="Arial" panose="020B0604020202020204" pitchFamily="34" charset="0"/>
              </a:rPr>
              <a:t>To understand the nature and extent of current support for social worker wellbeing so that this can be built on and developed</a:t>
            </a:r>
          </a:p>
          <a:p>
            <a:r>
              <a:rPr lang="en-GB" sz="2400" b="1" dirty="0">
                <a:solidFill>
                  <a:schemeClr val="accent1">
                    <a:lumMod val="75000"/>
                  </a:schemeClr>
                </a:solidFill>
                <a:latin typeface="Arial" panose="020B0604020202020204" pitchFamily="34" charset="0"/>
                <a:cs typeface="Arial" panose="020B0604020202020204" pitchFamily="34" charset="0"/>
              </a:rPr>
              <a:t> </a:t>
            </a:r>
          </a:p>
          <a:p>
            <a:r>
              <a:rPr lang="en-GB" sz="2400" b="1" dirty="0">
                <a:solidFill>
                  <a:schemeClr val="accent1">
                    <a:lumMod val="75000"/>
                  </a:schemeClr>
                </a:solidFill>
                <a:latin typeface="Arial" panose="020B0604020202020204" pitchFamily="34" charset="0"/>
                <a:cs typeface="Arial" panose="020B0604020202020204" pitchFamily="34" charset="0"/>
              </a:rPr>
              <a:t>Research Design</a:t>
            </a:r>
          </a:p>
          <a:p>
            <a:pPr>
              <a:spcAft>
                <a:spcPts val="100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Review work wellbeing interventions previously published through a scoping literature review.</a:t>
            </a:r>
            <a:endParaRPr lang="en-GB" sz="2400" dirty="0">
              <a:latin typeface="Arial" panose="020B0604020202020204" pitchFamily="34" charset="0"/>
              <a:ea typeface="Calibri" panose="020F0502020204030204" pitchFamily="34" charset="0"/>
              <a:cs typeface="Arial" panose="020B0604020202020204" pitchFamily="34" charset="0"/>
            </a:endParaRPr>
          </a:p>
          <a:p>
            <a:pPr>
              <a:spcAft>
                <a:spcPts val="100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Use interviews to co-design and develop an intervention that aims to support the wellbeing of Local Authority-employed social workers.</a:t>
            </a:r>
            <a:endParaRPr lang="en-GB" sz="2400" dirty="0">
              <a:latin typeface="Arial" panose="020B0604020202020204" pitchFamily="34" charset="0"/>
              <a:ea typeface="Calibri" panose="020F0502020204030204" pitchFamily="34" charset="0"/>
              <a:cs typeface="Arial" panose="020B0604020202020204" pitchFamily="34" charset="0"/>
            </a:endParaRPr>
          </a:p>
          <a:p>
            <a:pPr>
              <a:spcAft>
                <a:spcPts val="80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Use focus groups to further the design and development of the intervention </a:t>
            </a:r>
            <a:endParaRPr lang="en-GB" sz="2400" dirty="0">
              <a:latin typeface="Arial" panose="020B0604020202020204" pitchFamily="34" charset="0"/>
              <a:ea typeface="Calibri" panose="020F0502020204030204" pitchFamily="34" charset="0"/>
              <a:cs typeface="Arial" panose="020B0604020202020204" pitchFamily="34" charset="0"/>
            </a:endParaRPr>
          </a:p>
          <a:p>
            <a:r>
              <a:rPr lang="en-GB" sz="2400" b="1" dirty="0">
                <a:solidFill>
                  <a:schemeClr val="accent1">
                    <a:lumMod val="75000"/>
                  </a:schemeClr>
                </a:solidFill>
                <a:latin typeface="Arial" panose="020B0604020202020204" pitchFamily="34" charset="0"/>
                <a:cs typeface="Arial" panose="020B0604020202020204" pitchFamily="34" charset="0"/>
              </a:rPr>
              <a:t>Research Question </a:t>
            </a:r>
          </a:p>
          <a:p>
            <a:r>
              <a:rPr lang="en-GB" sz="2400" dirty="0">
                <a:latin typeface="Arial" panose="020B0604020202020204" pitchFamily="34" charset="0"/>
                <a:ea typeface="Calibri" panose="020F0502020204030204" pitchFamily="34" charset="0"/>
                <a:cs typeface="Arial" panose="020B0604020202020204" pitchFamily="34" charset="0"/>
              </a:rPr>
              <a:t>Could Appreciative Inquiry (AI) be used to explore and build on what is already happening and to co design an intervention that could support self reported social worker wellbeing</a:t>
            </a:r>
            <a:r>
              <a:rPr lang="en-GB" sz="2400" dirty="0">
                <a:latin typeface="Arial" panose="020B0604020202020204" pitchFamily="34" charset="0"/>
                <a:ea typeface="Calibri" panose="020F0502020204030204" pitchFamily="34" charset="0"/>
                <a:cs typeface="Times New Roman" panose="02020603050405020304" pitchFamily="18" charset="0"/>
              </a:rPr>
              <a:t>?</a:t>
            </a:r>
            <a:endParaRPr lang="en-GB" sz="2400" dirty="0"/>
          </a:p>
        </p:txBody>
      </p:sp>
      <p:sp>
        <p:nvSpPr>
          <p:cNvPr id="5" name="TextBox 4">
            <a:extLst>
              <a:ext uri="{FF2B5EF4-FFF2-40B4-BE49-F238E27FC236}">
                <a16:creationId xmlns:a16="http://schemas.microsoft.com/office/drawing/2014/main" id="{2242C716-BDBF-8AC4-6652-97DF28EB8941}"/>
              </a:ext>
            </a:extLst>
          </p:cNvPr>
          <p:cNvSpPr txBox="1"/>
          <p:nvPr/>
        </p:nvSpPr>
        <p:spPr>
          <a:xfrm>
            <a:off x="8519149" y="17880806"/>
            <a:ext cx="3193745" cy="369332"/>
          </a:xfrm>
          <a:prstGeom prst="rect">
            <a:avLst/>
          </a:prstGeom>
          <a:noFill/>
        </p:spPr>
        <p:txBody>
          <a:bodyPr wrap="square" rtlCol="0">
            <a:spAutoFit/>
          </a:bodyPr>
          <a:lstStyle/>
          <a:p>
            <a:pPr defTabSz="457200">
              <a:defRPr/>
            </a:pPr>
            <a:endParaRPr lang="en-GB" sz="900" kern="1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defTabSz="457200">
              <a:defRPr/>
            </a:pPr>
            <a:endParaRPr lang="en-GB" sz="900" kern="100"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FA4FB6BF-2316-DA3D-7E9A-18E4B31FBBEA}"/>
              </a:ext>
            </a:extLst>
          </p:cNvPr>
          <p:cNvSpPr txBox="1"/>
          <p:nvPr/>
        </p:nvSpPr>
        <p:spPr>
          <a:xfrm>
            <a:off x="883920" y="12147500"/>
            <a:ext cx="9098280" cy="3416320"/>
          </a:xfrm>
          <a:prstGeom prst="rect">
            <a:avLst/>
          </a:prstGeom>
          <a:noFill/>
        </p:spPr>
        <p:txBody>
          <a:bodyPr wrap="square" rtlCol="0">
            <a:spAutoFit/>
          </a:bodyPr>
          <a:lstStyle/>
          <a:p>
            <a:r>
              <a:rPr lang="en-GB" sz="2400" b="1" dirty="0">
                <a:solidFill>
                  <a:schemeClr val="accent1">
                    <a:lumMod val="75000"/>
                  </a:schemeClr>
                </a:solidFill>
                <a:latin typeface="Arial" panose="020B0604020202020204" pitchFamily="34" charset="0"/>
                <a:cs typeface="Arial" panose="020B0604020202020204" pitchFamily="34" charset="0"/>
              </a:rPr>
              <a:t>Why did this study use Appreciative Inquiry?</a:t>
            </a:r>
            <a:r>
              <a:rPr lang="en-GB" sz="2400" b="1" kern="1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 </a:t>
            </a:r>
          </a:p>
          <a:p>
            <a:r>
              <a:rPr lang="en-GB" sz="2400" kern="100" dirty="0">
                <a:solidFill>
                  <a:prstClr val="black"/>
                </a:solidFill>
                <a:latin typeface="Arial" panose="020B0604020202020204" pitchFamily="34" charset="0"/>
                <a:ea typeface="Calibri" panose="020F0502020204030204" pitchFamily="34" charset="0"/>
                <a:cs typeface="Arial" panose="020B0604020202020204" pitchFamily="34" charset="0"/>
              </a:rPr>
              <a:t>Appreciative Inquiry  was used to </a:t>
            </a:r>
            <a:r>
              <a:rPr lang="en-GB" sz="2400" kern="100" dirty="0">
                <a:solidFill>
                  <a:schemeClr val="accent2"/>
                </a:solidFill>
                <a:latin typeface="Arial" panose="020B0604020202020204" pitchFamily="34" charset="0"/>
                <a:ea typeface="Calibri" panose="020F0502020204030204" pitchFamily="34" charset="0"/>
                <a:cs typeface="Arial" panose="020B0604020202020204" pitchFamily="34" charset="0"/>
              </a:rPr>
              <a:t>Discover</a:t>
            </a:r>
            <a:r>
              <a:rPr lang="en-GB" sz="2400" kern="100" dirty="0">
                <a:solidFill>
                  <a:srgbClr val="4472C4"/>
                </a:solidFill>
                <a:latin typeface="Arial" panose="020B0604020202020204" pitchFamily="34" charset="0"/>
                <a:ea typeface="Calibri" panose="020F0502020204030204" pitchFamily="34" charset="0"/>
                <a:cs typeface="Arial" panose="020B0604020202020204" pitchFamily="34" charset="0"/>
              </a:rPr>
              <a:t> </a:t>
            </a:r>
            <a:r>
              <a:rPr lang="en-GB" sz="2400" kern="100" dirty="0">
                <a:solidFill>
                  <a:prstClr val="black"/>
                </a:solidFill>
                <a:latin typeface="Arial" panose="020B0604020202020204" pitchFamily="34" charset="0"/>
                <a:ea typeface="Calibri" panose="020F0502020204030204" pitchFamily="34" charset="0"/>
                <a:cs typeface="Arial" panose="020B0604020202020204" pitchFamily="34" charset="0"/>
              </a:rPr>
              <a:t>what is already happening that is working well, to </a:t>
            </a:r>
            <a:r>
              <a:rPr lang="en-GB" sz="2400" kern="100" dirty="0">
                <a:solidFill>
                  <a:schemeClr val="bg2">
                    <a:lumMod val="50000"/>
                  </a:schemeClr>
                </a:solidFill>
                <a:latin typeface="Arial" panose="020B0604020202020204" pitchFamily="34" charset="0"/>
                <a:ea typeface="Calibri" panose="020F0502020204030204" pitchFamily="34" charset="0"/>
                <a:cs typeface="Arial" panose="020B0604020202020204" pitchFamily="34" charset="0"/>
              </a:rPr>
              <a:t>Dream</a:t>
            </a:r>
            <a:r>
              <a:rPr lang="en-GB" sz="2400" kern="100" dirty="0">
                <a:solidFill>
                  <a:prstClr val="black"/>
                </a:solidFill>
                <a:latin typeface="Arial" panose="020B0604020202020204" pitchFamily="34" charset="0"/>
                <a:ea typeface="Calibri" panose="020F0502020204030204" pitchFamily="34" charset="0"/>
                <a:cs typeface="Arial" panose="020B0604020202020204" pitchFamily="34" charset="0"/>
              </a:rPr>
              <a:t> about the possibilities for the future, </a:t>
            </a:r>
            <a:r>
              <a:rPr lang="en-GB" sz="2400" kern="100" dirty="0">
                <a:solidFill>
                  <a:schemeClr val="accent4">
                    <a:lumMod val="60000"/>
                    <a:lumOff val="40000"/>
                  </a:schemeClr>
                </a:solidFill>
                <a:latin typeface="Arial" panose="020B0604020202020204" pitchFamily="34" charset="0"/>
                <a:ea typeface="Calibri" panose="020F0502020204030204" pitchFamily="34" charset="0"/>
                <a:cs typeface="Arial" panose="020B0604020202020204" pitchFamily="34" charset="0"/>
              </a:rPr>
              <a:t>Design</a:t>
            </a:r>
            <a:r>
              <a:rPr lang="en-GB" sz="2400" kern="100" dirty="0">
                <a:solidFill>
                  <a:prstClr val="black"/>
                </a:solidFill>
                <a:latin typeface="Arial" panose="020B0604020202020204" pitchFamily="34" charset="0"/>
                <a:ea typeface="Calibri" panose="020F0502020204030204" pitchFamily="34" charset="0"/>
                <a:cs typeface="Arial" panose="020B0604020202020204" pitchFamily="34" charset="0"/>
              </a:rPr>
              <a:t> what could happen and plan how this can be </a:t>
            </a:r>
            <a:r>
              <a:rPr lang="en-GB" sz="2400" kern="100" dirty="0">
                <a:solidFill>
                  <a:schemeClr val="accent5">
                    <a:lumMod val="60000"/>
                    <a:lumOff val="40000"/>
                  </a:schemeClr>
                </a:solidFill>
                <a:latin typeface="Arial" panose="020B0604020202020204" pitchFamily="34" charset="0"/>
                <a:ea typeface="Calibri" panose="020F0502020204030204" pitchFamily="34" charset="0"/>
                <a:cs typeface="Arial" panose="020B0604020202020204" pitchFamily="34" charset="0"/>
              </a:rPr>
              <a:t>Delivered</a:t>
            </a:r>
            <a:r>
              <a:rPr lang="en-GB" sz="2400" kern="1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GB" sz="2400" kern="100" dirty="0" err="1">
                <a:solidFill>
                  <a:prstClr val="black"/>
                </a:solidFill>
                <a:latin typeface="Arial" panose="020B0604020202020204" pitchFamily="34" charset="0"/>
                <a:ea typeface="Calibri" panose="020F0502020204030204" pitchFamily="34" charset="0"/>
                <a:cs typeface="Arial" panose="020B0604020202020204" pitchFamily="34" charset="0"/>
              </a:rPr>
              <a:t>Cooperrider</a:t>
            </a:r>
            <a:r>
              <a:rPr lang="en-GB" sz="2400" kern="100" dirty="0">
                <a:solidFill>
                  <a:prstClr val="black"/>
                </a:solidFill>
                <a:latin typeface="Arial" panose="020B0604020202020204" pitchFamily="34" charset="0"/>
                <a:ea typeface="Calibri" panose="020F0502020204030204" pitchFamily="34" charset="0"/>
                <a:cs typeface="Arial" panose="020B0604020202020204" pitchFamily="34" charset="0"/>
              </a:rPr>
              <a:t> et al (2000). This approach enabled acknowledgement and celebration and considered the social workers as expert on their experiences. This qualitative study took a social constructionist approach to exploring meaning and sense making of the data.</a:t>
            </a:r>
          </a:p>
        </p:txBody>
      </p:sp>
      <p:graphicFrame>
        <p:nvGraphicFramePr>
          <p:cNvPr id="20" name="Diagram 19">
            <a:extLst>
              <a:ext uri="{FF2B5EF4-FFF2-40B4-BE49-F238E27FC236}">
                <a16:creationId xmlns:a16="http://schemas.microsoft.com/office/drawing/2014/main" id="{9E054FF0-BB16-EB5E-AE3A-8AB4B0E6C673}"/>
              </a:ext>
            </a:extLst>
          </p:cNvPr>
          <p:cNvGraphicFramePr/>
          <p:nvPr>
            <p:extLst>
              <p:ext uri="{D42A27DB-BD31-4B8C-83A1-F6EECF244321}">
                <p14:modId xmlns:p14="http://schemas.microsoft.com/office/powerpoint/2010/main" val="378224540"/>
              </p:ext>
            </p:extLst>
          </p:nvPr>
        </p:nvGraphicFramePr>
        <p:xfrm>
          <a:off x="11541178" y="19412723"/>
          <a:ext cx="6033550" cy="5277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 name="TextBox 23">
            <a:extLst>
              <a:ext uri="{FF2B5EF4-FFF2-40B4-BE49-F238E27FC236}">
                <a16:creationId xmlns:a16="http://schemas.microsoft.com/office/drawing/2014/main" id="{136D7E58-A1B7-6CC0-5C69-DF0523FF236A}"/>
              </a:ext>
            </a:extLst>
          </p:cNvPr>
          <p:cNvSpPr txBox="1"/>
          <p:nvPr/>
        </p:nvSpPr>
        <p:spPr>
          <a:xfrm>
            <a:off x="12625726" y="19680097"/>
            <a:ext cx="1471853" cy="646331"/>
          </a:xfrm>
          <a:prstGeom prst="rect">
            <a:avLst/>
          </a:prstGeom>
          <a:noFill/>
          <a:ln>
            <a:solidFill>
              <a:schemeClr val="bg1"/>
            </a:solidFill>
          </a:ln>
        </p:spPr>
        <p:txBody>
          <a:bodyPr wrap="square" rtlCol="0">
            <a:spAutoFit/>
          </a:bodyPr>
          <a:lstStyle/>
          <a:p>
            <a:r>
              <a:rPr lang="en-GB" dirty="0">
                <a:latin typeface="Arial" panose="020B0604020202020204" pitchFamily="34" charset="0"/>
                <a:cs typeface="Arial" panose="020B0604020202020204" pitchFamily="34" charset="0"/>
              </a:rPr>
              <a:t>Making a </a:t>
            </a:r>
          </a:p>
          <a:p>
            <a:r>
              <a:rPr lang="en-GB" dirty="0">
                <a:latin typeface="Arial" panose="020B0604020202020204" pitchFamily="34" charset="0"/>
                <a:cs typeface="Arial" panose="020B0604020202020204" pitchFamily="34" charset="0"/>
              </a:rPr>
              <a:t>difference</a:t>
            </a:r>
          </a:p>
        </p:txBody>
      </p:sp>
      <p:sp>
        <p:nvSpPr>
          <p:cNvPr id="26" name="TextBox 25">
            <a:extLst>
              <a:ext uri="{FF2B5EF4-FFF2-40B4-BE49-F238E27FC236}">
                <a16:creationId xmlns:a16="http://schemas.microsoft.com/office/drawing/2014/main" id="{12470851-B585-A622-EB41-B203FC5D85CE}"/>
              </a:ext>
            </a:extLst>
          </p:cNvPr>
          <p:cNvSpPr txBox="1"/>
          <p:nvPr/>
        </p:nvSpPr>
        <p:spPr>
          <a:xfrm>
            <a:off x="11269509" y="22858983"/>
            <a:ext cx="1420631" cy="369332"/>
          </a:xfrm>
          <a:prstGeom prst="rect">
            <a:avLst/>
          </a:prstGeom>
          <a:noFill/>
        </p:spPr>
        <p:txBody>
          <a:bodyPr wrap="square" rtlCol="0">
            <a:spAutoFit/>
          </a:bodyPr>
          <a:lstStyle/>
          <a:p>
            <a:pPr lvl="0"/>
            <a:r>
              <a:rPr lang="en-GB" dirty="0">
                <a:latin typeface="Arial" panose="020B0604020202020204" pitchFamily="34" charset="0"/>
                <a:cs typeface="Arial" panose="020B0604020202020204" pitchFamily="34" charset="0"/>
              </a:rPr>
              <a:t>Support</a:t>
            </a:r>
          </a:p>
        </p:txBody>
      </p:sp>
      <p:sp>
        <p:nvSpPr>
          <p:cNvPr id="28" name="TextBox 27">
            <a:extLst>
              <a:ext uri="{FF2B5EF4-FFF2-40B4-BE49-F238E27FC236}">
                <a16:creationId xmlns:a16="http://schemas.microsoft.com/office/drawing/2014/main" id="{48366FB4-82CA-6198-DD12-8712E51577A5}"/>
              </a:ext>
            </a:extLst>
          </p:cNvPr>
          <p:cNvSpPr txBox="1"/>
          <p:nvPr/>
        </p:nvSpPr>
        <p:spPr>
          <a:xfrm>
            <a:off x="12045541" y="20698798"/>
            <a:ext cx="1881841" cy="369332"/>
          </a:xfrm>
          <a:prstGeom prst="rect">
            <a:avLst/>
          </a:prstGeom>
          <a:noFill/>
        </p:spPr>
        <p:txBody>
          <a:bodyPr wrap="square" rtlCol="0">
            <a:spAutoFit/>
          </a:bodyPr>
          <a:lstStyle/>
          <a:p>
            <a:pPr lvl="0"/>
            <a:r>
              <a:rPr lang="en-GB" dirty="0">
                <a:latin typeface="Arial" panose="020B0604020202020204" pitchFamily="34" charset="0"/>
                <a:cs typeface="Arial" panose="020B0604020202020204" pitchFamily="34" charset="0"/>
              </a:rPr>
              <a:t>Opportunity</a:t>
            </a:r>
            <a:endParaRPr lang="en-GB" sz="900" dirty="0">
              <a:latin typeface="Arial" panose="020B0604020202020204" pitchFamily="34" charset="0"/>
              <a:cs typeface="Arial" panose="020B0604020202020204" pitchFamily="34" charset="0"/>
            </a:endParaRPr>
          </a:p>
        </p:txBody>
      </p:sp>
      <p:graphicFrame>
        <p:nvGraphicFramePr>
          <p:cNvPr id="29" name="Table 28">
            <a:extLst>
              <a:ext uri="{FF2B5EF4-FFF2-40B4-BE49-F238E27FC236}">
                <a16:creationId xmlns:a16="http://schemas.microsoft.com/office/drawing/2014/main" id="{653EE09A-F9C8-099F-E638-C6BE3921F8FE}"/>
              </a:ext>
            </a:extLst>
          </p:cNvPr>
          <p:cNvGraphicFramePr>
            <a:graphicFrameLocks noGrp="1"/>
          </p:cNvGraphicFramePr>
          <p:nvPr>
            <p:extLst>
              <p:ext uri="{D42A27DB-BD31-4B8C-83A1-F6EECF244321}">
                <p14:modId xmlns:p14="http://schemas.microsoft.com/office/powerpoint/2010/main" val="2804933302"/>
              </p:ext>
            </p:extLst>
          </p:nvPr>
        </p:nvGraphicFramePr>
        <p:xfrm>
          <a:off x="10515056" y="3855187"/>
          <a:ext cx="9098280" cy="11487961"/>
        </p:xfrm>
        <a:graphic>
          <a:graphicData uri="http://schemas.openxmlformats.org/drawingml/2006/table">
            <a:tbl>
              <a:tblPr firstRow="1" firstCol="1" bandRow="1">
                <a:tableStyleId>{5C22544A-7EE6-4342-B048-85BDC9FD1C3A}</a:tableStyleId>
              </a:tblPr>
              <a:tblGrid>
                <a:gridCol w="3647986">
                  <a:extLst>
                    <a:ext uri="{9D8B030D-6E8A-4147-A177-3AD203B41FA5}">
                      <a16:colId xmlns:a16="http://schemas.microsoft.com/office/drawing/2014/main" val="4093916036"/>
                    </a:ext>
                  </a:extLst>
                </a:gridCol>
                <a:gridCol w="5450294">
                  <a:extLst>
                    <a:ext uri="{9D8B030D-6E8A-4147-A177-3AD203B41FA5}">
                      <a16:colId xmlns:a16="http://schemas.microsoft.com/office/drawing/2014/main" val="2019722798"/>
                    </a:ext>
                  </a:extLst>
                </a:gridCol>
              </a:tblGrid>
              <a:tr h="365273">
                <a:tc>
                  <a:txBody>
                    <a:bodyPr/>
                    <a:lstStyle/>
                    <a:p>
                      <a:pPr>
                        <a:lnSpc>
                          <a:spcPct val="107000"/>
                        </a:lnSpc>
                        <a:spcAft>
                          <a:spcPts val="800"/>
                        </a:spcAft>
                      </a:pPr>
                      <a:r>
                        <a:rPr lang="en-GB" sz="2400" kern="100" dirty="0">
                          <a:effectLst/>
                          <a:latin typeface="Arial" panose="020B0604020202020204" pitchFamily="34" charset="0"/>
                          <a:cs typeface="Arial" panose="020B0604020202020204" pitchFamily="34" charset="0"/>
                        </a:rPr>
                        <a:t>Theme</a:t>
                      </a:r>
                      <a:endParaRPr lang="en-GB"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2400" kern="100">
                          <a:effectLst/>
                          <a:latin typeface="Arial" panose="020B0604020202020204" pitchFamily="34" charset="0"/>
                          <a:cs typeface="Arial" panose="020B0604020202020204" pitchFamily="34" charset="0"/>
                        </a:rPr>
                        <a:t>Sub theme</a:t>
                      </a:r>
                      <a:endParaRPr lang="en-GB"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50058475"/>
                  </a:ext>
                </a:extLst>
              </a:tr>
              <a:tr h="1357612">
                <a:tc>
                  <a:txBody>
                    <a:bodyPr/>
                    <a:lstStyle/>
                    <a:p>
                      <a:pPr>
                        <a:lnSpc>
                          <a:spcPct val="107000"/>
                        </a:lnSpc>
                        <a:spcAft>
                          <a:spcPts val="800"/>
                        </a:spcAft>
                      </a:pPr>
                      <a:r>
                        <a:rPr lang="en-GB" sz="2400" kern="100" dirty="0">
                          <a:effectLst/>
                          <a:latin typeface="Arial" panose="020B0604020202020204" pitchFamily="34" charset="0"/>
                          <a:cs typeface="Arial" panose="020B0604020202020204" pitchFamily="34" charset="0"/>
                        </a:rPr>
                        <a:t>Wellbeing </a:t>
                      </a:r>
                      <a:endParaRPr lang="en-GB"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2400" kern="100" dirty="0">
                          <a:effectLst/>
                          <a:latin typeface="Arial" panose="020B0604020202020204" pitchFamily="34" charset="0"/>
                          <a:cs typeface="Arial" panose="020B0604020202020204" pitchFamily="34" charset="0"/>
                        </a:rPr>
                        <a:t>Physical wellbeing</a:t>
                      </a:r>
                    </a:p>
                    <a:p>
                      <a:pPr>
                        <a:lnSpc>
                          <a:spcPct val="107000"/>
                        </a:lnSpc>
                        <a:spcAft>
                          <a:spcPts val="800"/>
                        </a:spcAft>
                      </a:pPr>
                      <a:r>
                        <a:rPr lang="en-GB" sz="2400" kern="100" dirty="0">
                          <a:effectLst/>
                          <a:latin typeface="Arial" panose="020B0604020202020204" pitchFamily="34" charset="0"/>
                          <a:cs typeface="Arial" panose="020B0604020202020204" pitchFamily="34" charset="0"/>
                        </a:rPr>
                        <a:t>Emotional wellbeing</a:t>
                      </a:r>
                    </a:p>
                    <a:p>
                      <a:pPr>
                        <a:lnSpc>
                          <a:spcPct val="107000"/>
                        </a:lnSpc>
                        <a:spcAft>
                          <a:spcPts val="800"/>
                        </a:spcAft>
                      </a:pPr>
                      <a:r>
                        <a:rPr lang="en-GB" sz="2400" kern="100" dirty="0">
                          <a:effectLst/>
                          <a:latin typeface="Arial" panose="020B0604020202020204" pitchFamily="34" charset="0"/>
                          <a:cs typeface="Arial" panose="020B0604020202020204" pitchFamily="34" charset="0"/>
                        </a:rPr>
                        <a:t>Being seen as a person</a:t>
                      </a:r>
                      <a:endParaRPr lang="en-GB"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62289924"/>
                  </a:ext>
                </a:extLst>
              </a:tr>
              <a:tr h="2846120">
                <a:tc>
                  <a:txBody>
                    <a:bodyPr/>
                    <a:lstStyle/>
                    <a:p>
                      <a:pPr>
                        <a:lnSpc>
                          <a:spcPct val="107000"/>
                        </a:lnSpc>
                        <a:spcAft>
                          <a:spcPts val="800"/>
                        </a:spcAft>
                      </a:pPr>
                      <a:r>
                        <a:rPr lang="en-GB" sz="2400" kern="100">
                          <a:effectLst/>
                          <a:latin typeface="Arial" panose="020B0604020202020204" pitchFamily="34" charset="0"/>
                          <a:cs typeface="Arial" panose="020B0604020202020204" pitchFamily="34" charset="0"/>
                        </a:rPr>
                        <a:t>Practical things	</a:t>
                      </a:r>
                      <a:endParaRPr lang="en-GB"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2400" kern="100" dirty="0">
                          <a:effectLst/>
                          <a:latin typeface="Arial" panose="020B0604020202020204" pitchFamily="34" charset="0"/>
                          <a:cs typeface="Arial" panose="020B0604020202020204" pitchFamily="34" charset="0"/>
                        </a:rPr>
                        <a:t>Comfy space</a:t>
                      </a:r>
                    </a:p>
                    <a:p>
                      <a:pPr>
                        <a:lnSpc>
                          <a:spcPct val="107000"/>
                        </a:lnSpc>
                        <a:spcAft>
                          <a:spcPts val="800"/>
                        </a:spcAft>
                      </a:pPr>
                      <a:r>
                        <a:rPr lang="en-GB" sz="2400" kern="100" dirty="0">
                          <a:effectLst/>
                          <a:latin typeface="Arial" panose="020B0604020202020204" pitchFamily="34" charset="0"/>
                          <a:cs typeface="Arial" panose="020B0604020202020204" pitchFamily="34" charset="0"/>
                        </a:rPr>
                        <a:t>Equipment</a:t>
                      </a:r>
                    </a:p>
                    <a:p>
                      <a:pPr>
                        <a:lnSpc>
                          <a:spcPct val="107000"/>
                        </a:lnSpc>
                        <a:spcAft>
                          <a:spcPts val="800"/>
                        </a:spcAft>
                      </a:pPr>
                      <a:r>
                        <a:rPr lang="en-GB" sz="2400" kern="100" dirty="0">
                          <a:effectLst/>
                          <a:latin typeface="Arial" panose="020B0604020202020204" pitchFamily="34" charset="0"/>
                          <a:cs typeface="Arial" panose="020B0604020202020204" pitchFamily="34" charset="0"/>
                        </a:rPr>
                        <a:t>Working systems</a:t>
                      </a:r>
                    </a:p>
                    <a:p>
                      <a:pPr>
                        <a:lnSpc>
                          <a:spcPct val="107000"/>
                        </a:lnSpc>
                        <a:spcAft>
                          <a:spcPts val="800"/>
                        </a:spcAft>
                      </a:pPr>
                      <a:r>
                        <a:rPr lang="en-GB" sz="2400" kern="100" dirty="0">
                          <a:effectLst/>
                          <a:latin typeface="Arial" panose="020B0604020202020204" pitchFamily="34" charset="0"/>
                          <a:cs typeface="Arial" panose="020B0604020202020204" pitchFamily="34" charset="0"/>
                        </a:rPr>
                        <a:t>Cutlery to eat lunch, drinks cups</a:t>
                      </a:r>
                    </a:p>
                    <a:p>
                      <a:pPr>
                        <a:lnSpc>
                          <a:spcPct val="107000"/>
                        </a:lnSpc>
                        <a:spcAft>
                          <a:spcPts val="800"/>
                        </a:spcAft>
                      </a:pPr>
                      <a:r>
                        <a:rPr lang="en-GB" sz="2400" kern="100" dirty="0">
                          <a:effectLst/>
                          <a:latin typeface="Arial" panose="020B0604020202020204" pitchFamily="34" charset="0"/>
                          <a:cs typeface="Arial" panose="020B0604020202020204" pitchFamily="34" charset="0"/>
                        </a:rPr>
                        <a:t>Adequate pay</a:t>
                      </a:r>
                    </a:p>
                    <a:p>
                      <a:pPr>
                        <a:lnSpc>
                          <a:spcPct val="107000"/>
                        </a:lnSpc>
                        <a:spcAft>
                          <a:spcPts val="800"/>
                        </a:spcAft>
                      </a:pPr>
                      <a:r>
                        <a:rPr lang="en-GB" sz="2400" kern="100" dirty="0">
                          <a:effectLst/>
                          <a:latin typeface="Arial" panose="020B0604020202020204" pitchFamily="34" charset="0"/>
                          <a:cs typeface="Arial" panose="020B0604020202020204" pitchFamily="34" charset="0"/>
                        </a:rPr>
                        <a:t>Being together in an office</a:t>
                      </a:r>
                      <a:endParaRPr lang="en-GB"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60528844"/>
                  </a:ext>
                </a:extLst>
              </a:tr>
              <a:tr h="1853781">
                <a:tc>
                  <a:txBody>
                    <a:bodyPr/>
                    <a:lstStyle/>
                    <a:p>
                      <a:pPr>
                        <a:lnSpc>
                          <a:spcPct val="107000"/>
                        </a:lnSpc>
                        <a:spcAft>
                          <a:spcPts val="800"/>
                        </a:spcAft>
                      </a:pPr>
                      <a:r>
                        <a:rPr lang="en-GB" sz="2400" kern="100">
                          <a:effectLst/>
                          <a:latin typeface="Arial" panose="020B0604020202020204" pitchFamily="34" charset="0"/>
                          <a:cs typeface="Arial" panose="020B0604020202020204" pitchFamily="34" charset="0"/>
                        </a:rPr>
                        <a:t>Support	</a:t>
                      </a:r>
                      <a:endParaRPr lang="en-GB"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2400" kern="100" dirty="0">
                          <a:effectLst/>
                          <a:latin typeface="Arial" panose="020B0604020202020204" pitchFamily="34" charset="0"/>
                          <a:cs typeface="Arial" panose="020B0604020202020204" pitchFamily="34" charset="0"/>
                        </a:rPr>
                        <a:t>Colleagues</a:t>
                      </a:r>
                    </a:p>
                    <a:p>
                      <a:pPr>
                        <a:lnSpc>
                          <a:spcPct val="107000"/>
                        </a:lnSpc>
                        <a:spcAft>
                          <a:spcPts val="800"/>
                        </a:spcAft>
                      </a:pPr>
                      <a:r>
                        <a:rPr lang="en-GB" sz="2400" kern="100" dirty="0">
                          <a:effectLst/>
                          <a:latin typeface="Arial" panose="020B0604020202020204" pitchFamily="34" charset="0"/>
                          <a:cs typeface="Arial" panose="020B0604020202020204" pitchFamily="34" charset="0"/>
                        </a:rPr>
                        <a:t>Line Manager</a:t>
                      </a:r>
                    </a:p>
                    <a:p>
                      <a:pPr>
                        <a:lnSpc>
                          <a:spcPct val="107000"/>
                        </a:lnSpc>
                        <a:spcAft>
                          <a:spcPts val="800"/>
                        </a:spcAft>
                      </a:pPr>
                      <a:r>
                        <a:rPr lang="en-GB" sz="2400" kern="100" dirty="0">
                          <a:effectLst/>
                          <a:latin typeface="Arial" panose="020B0604020202020204" pitchFamily="34" charset="0"/>
                          <a:cs typeface="Arial" panose="020B0604020202020204" pitchFamily="34" charset="0"/>
                        </a:rPr>
                        <a:t>Senior Manager	</a:t>
                      </a:r>
                    </a:p>
                    <a:p>
                      <a:pPr>
                        <a:lnSpc>
                          <a:spcPct val="107000"/>
                        </a:lnSpc>
                        <a:spcAft>
                          <a:spcPts val="800"/>
                        </a:spcAft>
                      </a:pPr>
                      <a:r>
                        <a:rPr lang="en-GB" sz="2400" kern="100" dirty="0">
                          <a:effectLst/>
                          <a:latin typeface="Arial" panose="020B0604020202020204" pitchFamily="34" charset="0"/>
                          <a:cs typeface="Arial" panose="020B0604020202020204" pitchFamily="34" charset="0"/>
                        </a:rPr>
                        <a:t>Media / Societal perception</a:t>
                      </a:r>
                      <a:endParaRPr lang="en-GB"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95682443"/>
                  </a:ext>
                </a:extLst>
              </a:tr>
              <a:tr h="2349951">
                <a:tc>
                  <a:txBody>
                    <a:bodyPr/>
                    <a:lstStyle/>
                    <a:p>
                      <a:pPr>
                        <a:lnSpc>
                          <a:spcPct val="107000"/>
                        </a:lnSpc>
                        <a:spcAft>
                          <a:spcPts val="800"/>
                        </a:spcAft>
                      </a:pPr>
                      <a:r>
                        <a:rPr lang="en-GB" sz="2400" kern="100">
                          <a:effectLst/>
                          <a:latin typeface="Arial" panose="020B0604020202020204" pitchFamily="34" charset="0"/>
                          <a:cs typeface="Arial" panose="020B0604020202020204" pitchFamily="34" charset="0"/>
                        </a:rPr>
                        <a:t>Personal satisfaction</a:t>
                      </a:r>
                      <a:endParaRPr lang="en-GB"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2400" kern="100" dirty="0">
                          <a:effectLst/>
                          <a:latin typeface="Arial" panose="020B0604020202020204" pitchFamily="34" charset="0"/>
                          <a:cs typeface="Arial" panose="020B0604020202020204" pitchFamily="34" charset="0"/>
                        </a:rPr>
                        <a:t>Work / non work balance</a:t>
                      </a:r>
                    </a:p>
                    <a:p>
                      <a:pPr>
                        <a:lnSpc>
                          <a:spcPct val="107000"/>
                        </a:lnSpc>
                        <a:spcAft>
                          <a:spcPts val="800"/>
                        </a:spcAft>
                      </a:pPr>
                      <a:r>
                        <a:rPr lang="en-GB" sz="2400" kern="100" dirty="0">
                          <a:effectLst/>
                          <a:latin typeface="Arial" panose="020B0604020202020204" pitchFamily="34" charset="0"/>
                          <a:cs typeface="Arial" panose="020B0604020202020204" pitchFamily="34" charset="0"/>
                        </a:rPr>
                        <a:t>Feeling acknowledged</a:t>
                      </a:r>
                    </a:p>
                    <a:p>
                      <a:pPr>
                        <a:lnSpc>
                          <a:spcPct val="107000"/>
                        </a:lnSpc>
                        <a:spcAft>
                          <a:spcPts val="800"/>
                        </a:spcAft>
                      </a:pPr>
                      <a:r>
                        <a:rPr lang="en-GB" sz="2400" kern="100" dirty="0">
                          <a:effectLst/>
                          <a:latin typeface="Arial" panose="020B0604020202020204" pitchFamily="34" charset="0"/>
                          <a:cs typeface="Arial" panose="020B0604020202020204" pitchFamily="34" charset="0"/>
                        </a:rPr>
                        <a:t>Appreciation / Celebration</a:t>
                      </a:r>
                    </a:p>
                    <a:p>
                      <a:pPr>
                        <a:lnSpc>
                          <a:spcPct val="107000"/>
                        </a:lnSpc>
                        <a:spcAft>
                          <a:spcPts val="800"/>
                        </a:spcAft>
                      </a:pPr>
                      <a:r>
                        <a:rPr lang="en-GB" sz="2400" kern="100" dirty="0">
                          <a:effectLst/>
                          <a:latin typeface="Arial" panose="020B0604020202020204" pitchFamily="34" charset="0"/>
                          <a:cs typeface="Arial" panose="020B0604020202020204" pitchFamily="34" charset="0"/>
                        </a:rPr>
                        <a:t>Acceptance of nature of the work</a:t>
                      </a:r>
                    </a:p>
                    <a:p>
                      <a:pPr>
                        <a:lnSpc>
                          <a:spcPct val="107000"/>
                        </a:lnSpc>
                        <a:spcAft>
                          <a:spcPts val="800"/>
                        </a:spcAft>
                      </a:pPr>
                      <a:r>
                        <a:rPr lang="en-GB" sz="2400" kern="100" dirty="0">
                          <a:effectLst/>
                          <a:latin typeface="Arial" panose="020B0604020202020204" pitchFamily="34" charset="0"/>
                          <a:cs typeface="Arial" panose="020B0604020202020204" pitchFamily="34" charset="0"/>
                        </a:rPr>
                        <a:t>Self efficacy</a:t>
                      </a:r>
                      <a:endParaRPr lang="en-GB"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74344880"/>
                  </a:ext>
                </a:extLst>
              </a:tr>
              <a:tr h="1357612">
                <a:tc>
                  <a:txBody>
                    <a:bodyPr/>
                    <a:lstStyle/>
                    <a:p>
                      <a:pPr>
                        <a:lnSpc>
                          <a:spcPct val="107000"/>
                        </a:lnSpc>
                        <a:spcAft>
                          <a:spcPts val="800"/>
                        </a:spcAft>
                      </a:pPr>
                      <a:r>
                        <a:rPr lang="en-GB" sz="2400" kern="100" dirty="0">
                          <a:effectLst/>
                          <a:latin typeface="Arial" panose="020B0604020202020204" pitchFamily="34" charset="0"/>
                          <a:cs typeface="Arial" panose="020B0604020202020204" pitchFamily="34" charset="0"/>
                        </a:rPr>
                        <a:t>Opportunity</a:t>
                      </a:r>
                      <a:endParaRPr lang="en-GB"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2400" kern="100">
                          <a:effectLst/>
                          <a:latin typeface="Arial" panose="020B0604020202020204" pitchFamily="34" charset="0"/>
                          <a:cs typeface="Arial" panose="020B0604020202020204" pitchFamily="34" charset="0"/>
                        </a:rPr>
                        <a:t>Path of progression</a:t>
                      </a:r>
                    </a:p>
                    <a:p>
                      <a:pPr>
                        <a:lnSpc>
                          <a:spcPct val="107000"/>
                        </a:lnSpc>
                        <a:spcAft>
                          <a:spcPts val="800"/>
                        </a:spcAft>
                      </a:pPr>
                      <a:r>
                        <a:rPr lang="en-GB" sz="2400" kern="100">
                          <a:effectLst/>
                          <a:latin typeface="Arial" panose="020B0604020202020204" pitchFamily="34" charset="0"/>
                          <a:cs typeface="Arial" panose="020B0604020202020204" pitchFamily="34" charset="0"/>
                        </a:rPr>
                        <a:t>Developing others</a:t>
                      </a:r>
                    </a:p>
                    <a:p>
                      <a:pPr>
                        <a:lnSpc>
                          <a:spcPct val="107000"/>
                        </a:lnSpc>
                        <a:spcAft>
                          <a:spcPts val="800"/>
                        </a:spcAft>
                      </a:pPr>
                      <a:r>
                        <a:rPr lang="en-GB" sz="2400" kern="100">
                          <a:effectLst/>
                          <a:latin typeface="Arial" panose="020B0604020202020204" pitchFamily="34" charset="0"/>
                          <a:cs typeface="Arial" panose="020B0604020202020204" pitchFamily="34" charset="0"/>
                        </a:rPr>
                        <a:t>Building knowledge and skill</a:t>
                      </a:r>
                      <a:endParaRPr lang="en-GB" sz="2400" kern="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52319700"/>
                  </a:ext>
                </a:extLst>
              </a:tr>
              <a:tr h="1357612">
                <a:tc>
                  <a:txBody>
                    <a:bodyPr/>
                    <a:lstStyle/>
                    <a:p>
                      <a:pPr>
                        <a:lnSpc>
                          <a:spcPct val="107000"/>
                        </a:lnSpc>
                        <a:spcAft>
                          <a:spcPts val="800"/>
                        </a:spcAft>
                      </a:pPr>
                      <a:r>
                        <a:rPr lang="en-GB" sz="2400" kern="100" dirty="0">
                          <a:effectLst/>
                          <a:latin typeface="Arial" panose="020B0604020202020204" pitchFamily="34" charset="0"/>
                          <a:cs typeface="Arial" panose="020B0604020202020204" pitchFamily="34" charset="0"/>
                        </a:rPr>
                        <a:t>Making a difference</a:t>
                      </a:r>
                      <a:endParaRPr lang="en-GB"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2400" kern="100" dirty="0">
                          <a:effectLst/>
                          <a:latin typeface="Arial" panose="020B0604020202020204" pitchFamily="34" charset="0"/>
                          <a:cs typeface="Arial" panose="020B0604020202020204" pitchFamily="34" charset="0"/>
                        </a:rPr>
                        <a:t>Positive outcomes for families</a:t>
                      </a:r>
                    </a:p>
                    <a:p>
                      <a:pPr>
                        <a:lnSpc>
                          <a:spcPct val="107000"/>
                        </a:lnSpc>
                        <a:spcAft>
                          <a:spcPts val="800"/>
                        </a:spcAft>
                      </a:pPr>
                      <a:r>
                        <a:rPr lang="en-GB" sz="2400" kern="100" dirty="0">
                          <a:effectLst/>
                          <a:latin typeface="Arial" panose="020B0604020202020204" pitchFamily="34" charset="0"/>
                          <a:cs typeface="Arial" panose="020B0604020202020204" pitchFamily="34" charset="0"/>
                        </a:rPr>
                        <a:t>Meaningful work</a:t>
                      </a:r>
                    </a:p>
                    <a:p>
                      <a:pPr>
                        <a:lnSpc>
                          <a:spcPct val="107000"/>
                        </a:lnSpc>
                        <a:spcAft>
                          <a:spcPts val="800"/>
                        </a:spcAft>
                      </a:pPr>
                      <a:r>
                        <a:rPr lang="en-GB" sz="2400" kern="100" dirty="0">
                          <a:effectLst/>
                          <a:latin typeface="Arial" panose="020B0604020202020204" pitchFamily="34" charset="0"/>
                          <a:cs typeface="Arial" panose="020B0604020202020204" pitchFamily="34" charset="0"/>
                        </a:rPr>
                        <a:t>Doing direct work to support change</a:t>
                      </a:r>
                      <a:endParaRPr lang="en-GB" sz="24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18753167"/>
                  </a:ext>
                </a:extLst>
              </a:tr>
            </a:tbl>
          </a:graphicData>
        </a:graphic>
      </p:graphicFrame>
      <p:sp>
        <p:nvSpPr>
          <p:cNvPr id="30" name="TextBox 29">
            <a:extLst>
              <a:ext uri="{FF2B5EF4-FFF2-40B4-BE49-F238E27FC236}">
                <a16:creationId xmlns:a16="http://schemas.microsoft.com/office/drawing/2014/main" id="{C2BC94C6-175E-FBDE-B62C-96851C3D171F}"/>
              </a:ext>
            </a:extLst>
          </p:cNvPr>
          <p:cNvSpPr txBox="1"/>
          <p:nvPr/>
        </p:nvSpPr>
        <p:spPr>
          <a:xfrm>
            <a:off x="10493802" y="2622006"/>
            <a:ext cx="9105057" cy="1200329"/>
          </a:xfrm>
          <a:prstGeom prst="rect">
            <a:avLst/>
          </a:prstGeom>
          <a:noFill/>
        </p:spPr>
        <p:txBody>
          <a:bodyPr wrap="square" rtlCol="0">
            <a:spAutoFit/>
          </a:bodyPr>
          <a:lstStyle/>
          <a:p>
            <a:r>
              <a:rPr lang="en-GB" sz="2400" b="1" dirty="0">
                <a:solidFill>
                  <a:schemeClr val="accent1">
                    <a:lumMod val="75000"/>
                  </a:schemeClr>
                </a:solidFill>
                <a:latin typeface="Arial" panose="020B0604020202020204" pitchFamily="34" charset="0"/>
                <a:cs typeface="Arial" panose="020B0604020202020204" pitchFamily="34" charset="0"/>
              </a:rPr>
              <a:t>Results</a:t>
            </a:r>
          </a:p>
          <a:p>
            <a:r>
              <a:rPr lang="en-GB" sz="2400" dirty="0">
                <a:latin typeface="Arial" panose="020B0604020202020204" pitchFamily="34" charset="0"/>
                <a:cs typeface="Arial" panose="020B0604020202020204" pitchFamily="34" charset="0"/>
              </a:rPr>
              <a:t>The data was analysed using Thematic Analysis (Braun &amp; Clarke, (2022) and following themes generated</a:t>
            </a:r>
            <a:r>
              <a:rPr lang="en-GB" sz="800" dirty="0">
                <a:latin typeface="Arial" panose="020B0604020202020204" pitchFamily="34" charset="0"/>
                <a:cs typeface="Arial" panose="020B0604020202020204" pitchFamily="34" charset="0"/>
              </a:rPr>
              <a:t>:</a:t>
            </a:r>
          </a:p>
        </p:txBody>
      </p:sp>
      <p:graphicFrame>
        <p:nvGraphicFramePr>
          <p:cNvPr id="31" name="Diagram 30">
            <a:extLst>
              <a:ext uri="{FF2B5EF4-FFF2-40B4-BE49-F238E27FC236}">
                <a16:creationId xmlns:a16="http://schemas.microsoft.com/office/drawing/2014/main" id="{F3672B1F-6A56-2726-6784-45C30707AD42}"/>
              </a:ext>
            </a:extLst>
          </p:cNvPr>
          <p:cNvGraphicFramePr/>
          <p:nvPr>
            <p:extLst>
              <p:ext uri="{D42A27DB-BD31-4B8C-83A1-F6EECF244321}">
                <p14:modId xmlns:p14="http://schemas.microsoft.com/office/powerpoint/2010/main" val="579926568"/>
              </p:ext>
            </p:extLst>
          </p:nvPr>
        </p:nvGraphicFramePr>
        <p:xfrm>
          <a:off x="2116943" y="15626052"/>
          <a:ext cx="6485990" cy="539900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4" name="TextBox 33">
            <a:extLst>
              <a:ext uri="{FF2B5EF4-FFF2-40B4-BE49-F238E27FC236}">
                <a16:creationId xmlns:a16="http://schemas.microsoft.com/office/drawing/2014/main" id="{F1E8C898-A5E8-49BF-27C3-6BADA30684D9}"/>
              </a:ext>
            </a:extLst>
          </p:cNvPr>
          <p:cNvSpPr txBox="1"/>
          <p:nvPr/>
        </p:nvSpPr>
        <p:spPr>
          <a:xfrm>
            <a:off x="10149840" y="15703951"/>
            <a:ext cx="10137229" cy="3785652"/>
          </a:xfrm>
          <a:prstGeom prst="rect">
            <a:avLst/>
          </a:prstGeom>
          <a:noFill/>
        </p:spPr>
        <p:txBody>
          <a:bodyPr wrap="square" rtlCol="0">
            <a:spAutoFit/>
          </a:bodyPr>
          <a:lstStyle/>
          <a:p>
            <a:r>
              <a:rPr lang="en-GB" sz="2400" b="1" dirty="0">
                <a:solidFill>
                  <a:schemeClr val="accent1">
                    <a:lumMod val="75000"/>
                  </a:schemeClr>
                </a:solidFill>
                <a:latin typeface="Arial" panose="020B0604020202020204" pitchFamily="34" charset="0"/>
                <a:cs typeface="Arial" panose="020B0604020202020204" pitchFamily="34" charset="0"/>
              </a:rPr>
              <a:t> Design Intervention</a:t>
            </a:r>
          </a:p>
          <a:p>
            <a:r>
              <a:rPr lang="en-GB" sz="2400" dirty="0">
                <a:latin typeface="Arial" panose="020B0604020202020204" pitchFamily="34" charset="0"/>
                <a:cs typeface="Arial" panose="020B0604020202020204" pitchFamily="34" charset="0"/>
              </a:rPr>
              <a:t> The second focus group designed an intervention considering each theme and what was required for each to be met. The hierarchical triangle  was designed by the group to reflect what has to be in place at every stage to build upon for the next stage, acknowledging the individual, team and wider organisational factors. Basic needs for equipment, cutlery and space to work were set as the foundation for all other factors to be built on. The group agreed some broad questions (examples included below). The design provides for discussion alongside a performance review or induction plan for new employees.</a:t>
            </a:r>
          </a:p>
        </p:txBody>
      </p:sp>
      <p:sp>
        <p:nvSpPr>
          <p:cNvPr id="35" name="TextBox 34">
            <a:extLst>
              <a:ext uri="{FF2B5EF4-FFF2-40B4-BE49-F238E27FC236}">
                <a16:creationId xmlns:a16="http://schemas.microsoft.com/office/drawing/2014/main" id="{A9CA8959-B41F-822B-12F3-600D0ABDDAD2}"/>
              </a:ext>
            </a:extLst>
          </p:cNvPr>
          <p:cNvSpPr txBox="1"/>
          <p:nvPr/>
        </p:nvSpPr>
        <p:spPr>
          <a:xfrm>
            <a:off x="11520910" y="21627295"/>
            <a:ext cx="1762544" cy="646331"/>
          </a:xfrm>
          <a:prstGeom prst="rect">
            <a:avLst/>
          </a:prstGeom>
          <a:noFill/>
        </p:spPr>
        <p:txBody>
          <a:bodyPr wrap="square" rtlCol="0">
            <a:spAutoFit/>
          </a:bodyPr>
          <a:lstStyle/>
          <a:p>
            <a:pPr lvl="0"/>
            <a:r>
              <a:rPr lang="en-GB" dirty="0">
                <a:latin typeface="Arial" panose="020B0604020202020204" pitchFamily="34" charset="0"/>
                <a:cs typeface="Arial" panose="020B0604020202020204" pitchFamily="34" charset="0"/>
              </a:rPr>
              <a:t>Personal satisfaction</a:t>
            </a:r>
          </a:p>
        </p:txBody>
      </p:sp>
      <p:sp>
        <p:nvSpPr>
          <p:cNvPr id="36" name="TextBox 35">
            <a:extLst>
              <a:ext uri="{FF2B5EF4-FFF2-40B4-BE49-F238E27FC236}">
                <a16:creationId xmlns:a16="http://schemas.microsoft.com/office/drawing/2014/main" id="{EBA0AC85-3244-0AD9-3CDC-B407A2957E9B}"/>
              </a:ext>
            </a:extLst>
          </p:cNvPr>
          <p:cNvSpPr txBox="1"/>
          <p:nvPr/>
        </p:nvSpPr>
        <p:spPr>
          <a:xfrm>
            <a:off x="10553128" y="23809607"/>
            <a:ext cx="2046658" cy="646331"/>
          </a:xfrm>
          <a:prstGeom prst="rect">
            <a:avLst/>
          </a:prstGeom>
          <a:noFill/>
        </p:spPr>
        <p:txBody>
          <a:bodyPr wrap="square" rtlCol="0">
            <a:spAutoFit/>
          </a:bodyPr>
          <a:lstStyle/>
          <a:p>
            <a:pPr lvl="0"/>
            <a:r>
              <a:rPr lang="en-GB" dirty="0">
                <a:latin typeface="Arial" panose="020B0604020202020204" pitchFamily="34" charset="0"/>
                <a:cs typeface="Arial" panose="020B0604020202020204" pitchFamily="34" charset="0"/>
              </a:rPr>
              <a:t>Practical </a:t>
            </a:r>
          </a:p>
          <a:p>
            <a:pPr lvl="0"/>
            <a:r>
              <a:rPr lang="en-GB" dirty="0">
                <a:latin typeface="Arial" panose="020B0604020202020204" pitchFamily="34" charset="0"/>
                <a:cs typeface="Arial" panose="020B0604020202020204" pitchFamily="34" charset="0"/>
              </a:rPr>
              <a:t>things</a:t>
            </a:r>
          </a:p>
        </p:txBody>
      </p:sp>
      <p:sp>
        <p:nvSpPr>
          <p:cNvPr id="39" name="TextBox 38">
            <a:extLst>
              <a:ext uri="{FF2B5EF4-FFF2-40B4-BE49-F238E27FC236}">
                <a16:creationId xmlns:a16="http://schemas.microsoft.com/office/drawing/2014/main" id="{3C860AED-369E-ECBB-8AA0-DACEDB3ED08A}"/>
              </a:ext>
            </a:extLst>
          </p:cNvPr>
          <p:cNvSpPr txBox="1"/>
          <p:nvPr/>
        </p:nvSpPr>
        <p:spPr>
          <a:xfrm>
            <a:off x="10273704" y="25081573"/>
            <a:ext cx="9838452" cy="3416320"/>
          </a:xfrm>
          <a:prstGeom prst="rect">
            <a:avLst/>
          </a:prstGeom>
          <a:noFill/>
        </p:spPr>
        <p:txBody>
          <a:bodyPr wrap="square" rtlCol="0">
            <a:spAutoFit/>
          </a:bodyPr>
          <a:lstStyle/>
          <a:p>
            <a:r>
              <a:rPr lang="en-GB" sz="2400" b="1" dirty="0">
                <a:solidFill>
                  <a:schemeClr val="accent1">
                    <a:lumMod val="75000"/>
                  </a:schemeClr>
                </a:solidFill>
                <a:latin typeface="Arial" panose="020B0604020202020204" pitchFamily="34" charset="0"/>
                <a:cs typeface="Arial" panose="020B0604020202020204" pitchFamily="34" charset="0"/>
              </a:rPr>
              <a:t>Conclusion</a:t>
            </a:r>
          </a:p>
          <a:p>
            <a:r>
              <a:rPr lang="en-GB" sz="2400" dirty="0">
                <a:latin typeface="Arial" panose="020B0604020202020204" pitchFamily="34" charset="0"/>
                <a:cs typeface="Arial" panose="020B0604020202020204" pitchFamily="34" charset="0"/>
              </a:rPr>
              <a:t>This study used AI to co-design an intervention to support self reported wellbeing. The method utilised and built on what already was working well in the organisation to gather data to dream, design and deliver a preferred future. The intervention is a hierarchical and sequential plan to help employees and employers determine together how individual and organisational needs should be met to support wellbeing and support social workers feeling they are making a difference in their work.</a:t>
            </a:r>
          </a:p>
        </p:txBody>
      </p:sp>
      <p:sp>
        <p:nvSpPr>
          <p:cNvPr id="41" name="TextBox 40">
            <a:extLst>
              <a:ext uri="{FF2B5EF4-FFF2-40B4-BE49-F238E27FC236}">
                <a16:creationId xmlns:a16="http://schemas.microsoft.com/office/drawing/2014/main" id="{74CE7971-FEC1-2B20-0BBE-1EF35F11ABC9}"/>
              </a:ext>
            </a:extLst>
          </p:cNvPr>
          <p:cNvSpPr txBox="1"/>
          <p:nvPr/>
        </p:nvSpPr>
        <p:spPr>
          <a:xfrm>
            <a:off x="11009843" y="15361249"/>
            <a:ext cx="4092997" cy="276999"/>
          </a:xfrm>
          <a:prstGeom prst="rect">
            <a:avLst/>
          </a:prstGeom>
          <a:noFill/>
        </p:spPr>
        <p:txBody>
          <a:bodyPr wrap="square" rtlCol="0">
            <a:spAutoFit/>
          </a:bodyPr>
          <a:lstStyle/>
          <a:p>
            <a:r>
              <a:rPr lang="en-GB" sz="1200" dirty="0"/>
              <a:t>Table 2  Themes generated in the data collection</a:t>
            </a:r>
          </a:p>
        </p:txBody>
      </p:sp>
      <p:sp>
        <p:nvSpPr>
          <p:cNvPr id="42" name="TextBox 41">
            <a:extLst>
              <a:ext uri="{FF2B5EF4-FFF2-40B4-BE49-F238E27FC236}">
                <a16:creationId xmlns:a16="http://schemas.microsoft.com/office/drawing/2014/main" id="{64AAEDA2-C83E-66C8-726E-A8B0676EFA55}"/>
              </a:ext>
            </a:extLst>
          </p:cNvPr>
          <p:cNvSpPr txBox="1"/>
          <p:nvPr/>
        </p:nvSpPr>
        <p:spPr>
          <a:xfrm>
            <a:off x="1575007" y="21147622"/>
            <a:ext cx="3576113" cy="307777"/>
          </a:xfrm>
          <a:prstGeom prst="rect">
            <a:avLst/>
          </a:prstGeom>
          <a:noFill/>
        </p:spPr>
        <p:txBody>
          <a:bodyPr wrap="square" rtlCol="0">
            <a:spAutoFit/>
          </a:bodyPr>
          <a:lstStyle/>
          <a:p>
            <a:r>
              <a:rPr lang="en-GB" sz="1400" dirty="0"/>
              <a:t>Diagram 1: Process of Appreciative Inquiry</a:t>
            </a:r>
          </a:p>
        </p:txBody>
      </p:sp>
      <p:sp>
        <p:nvSpPr>
          <p:cNvPr id="43" name="TextBox 42">
            <a:extLst>
              <a:ext uri="{FF2B5EF4-FFF2-40B4-BE49-F238E27FC236}">
                <a16:creationId xmlns:a16="http://schemas.microsoft.com/office/drawing/2014/main" id="{2110598E-CC05-6ED2-EF19-94D5631A81D6}"/>
              </a:ext>
            </a:extLst>
          </p:cNvPr>
          <p:cNvSpPr txBox="1"/>
          <p:nvPr/>
        </p:nvSpPr>
        <p:spPr>
          <a:xfrm>
            <a:off x="11175515" y="24814396"/>
            <a:ext cx="3193745" cy="307777"/>
          </a:xfrm>
          <a:prstGeom prst="rect">
            <a:avLst/>
          </a:prstGeom>
          <a:noFill/>
        </p:spPr>
        <p:txBody>
          <a:bodyPr wrap="square" rtlCol="0">
            <a:spAutoFit/>
          </a:bodyPr>
          <a:lstStyle/>
          <a:p>
            <a:r>
              <a:rPr lang="en-GB" sz="1400" dirty="0"/>
              <a:t>Diagram 2: Intervention design</a:t>
            </a:r>
          </a:p>
        </p:txBody>
      </p:sp>
      <p:sp>
        <p:nvSpPr>
          <p:cNvPr id="44" name="TextBox 43">
            <a:extLst>
              <a:ext uri="{FF2B5EF4-FFF2-40B4-BE49-F238E27FC236}">
                <a16:creationId xmlns:a16="http://schemas.microsoft.com/office/drawing/2014/main" id="{241B56FD-96B2-658F-E1D8-5DA899BCD040}"/>
              </a:ext>
            </a:extLst>
          </p:cNvPr>
          <p:cNvSpPr txBox="1"/>
          <p:nvPr/>
        </p:nvSpPr>
        <p:spPr>
          <a:xfrm>
            <a:off x="1044892" y="28279228"/>
            <a:ext cx="19293840" cy="1800493"/>
          </a:xfrm>
          <a:prstGeom prst="rect">
            <a:avLst/>
          </a:prstGeom>
          <a:noFill/>
        </p:spPr>
        <p:txBody>
          <a:bodyPr wrap="square" rtlCol="0">
            <a:spAutoFit/>
          </a:bodyPr>
          <a:lstStyle/>
          <a:p>
            <a:r>
              <a:rPr lang="en-GB" sz="1600" b="1" dirty="0">
                <a:solidFill>
                  <a:schemeClr val="accent1">
                    <a:lumMod val="75000"/>
                  </a:schemeClr>
                </a:solidFill>
                <a:latin typeface="Arial" panose="020B0604020202020204" pitchFamily="34" charset="0"/>
                <a:cs typeface="Arial" panose="020B0604020202020204" pitchFamily="34" charset="0"/>
              </a:rPr>
              <a:t>References</a:t>
            </a:r>
          </a:p>
          <a:p>
            <a:r>
              <a:rPr lang="en-GB" sz="1600" dirty="0" err="1">
                <a:solidFill>
                  <a:srgbClr val="222222"/>
                </a:solidFill>
                <a:latin typeface="Arial" panose="020B0604020202020204" pitchFamily="34" charset="0"/>
              </a:rPr>
              <a:t>Ravalier</a:t>
            </a:r>
            <a:r>
              <a:rPr lang="en-GB" sz="1600" dirty="0">
                <a:solidFill>
                  <a:srgbClr val="222222"/>
                </a:solidFill>
                <a:latin typeface="Arial" panose="020B0604020202020204" pitchFamily="34" charset="0"/>
              </a:rPr>
              <a:t>, J. M. (2019). Psycho-social working conditions and stress in UK social workers. </a:t>
            </a:r>
            <a:r>
              <a:rPr lang="en-GB" sz="1600" i="1" dirty="0">
                <a:solidFill>
                  <a:srgbClr val="222222"/>
                </a:solidFill>
                <a:latin typeface="Arial" panose="020B0604020202020204" pitchFamily="34" charset="0"/>
              </a:rPr>
              <a:t>The British Journal of Social Work</a:t>
            </a:r>
            <a:r>
              <a:rPr lang="en-GB" sz="1600" dirty="0">
                <a:solidFill>
                  <a:srgbClr val="222222"/>
                </a:solidFill>
                <a:latin typeface="Arial" panose="020B0604020202020204" pitchFamily="34" charset="0"/>
              </a:rPr>
              <a:t>, </a:t>
            </a:r>
            <a:r>
              <a:rPr lang="en-GB" sz="1600" i="1" dirty="0">
                <a:solidFill>
                  <a:srgbClr val="222222"/>
                </a:solidFill>
                <a:latin typeface="Arial" panose="020B0604020202020204" pitchFamily="34" charset="0"/>
              </a:rPr>
              <a:t>49</a:t>
            </a:r>
            <a:r>
              <a:rPr lang="en-GB" sz="1600" dirty="0">
                <a:solidFill>
                  <a:srgbClr val="222222"/>
                </a:solidFill>
                <a:latin typeface="Arial" panose="020B0604020202020204" pitchFamily="34" charset="0"/>
              </a:rPr>
              <a:t>(2), 371-390.</a:t>
            </a:r>
            <a:r>
              <a:rPr lang="en-GB" sz="1600" dirty="0">
                <a:latin typeface="Arial" panose="020B0604020202020204" pitchFamily="34" charset="0"/>
                <a:cs typeface="Arial" panose="020B0604020202020204" pitchFamily="34" charset="0"/>
              </a:rPr>
              <a:t>, </a:t>
            </a:r>
            <a:r>
              <a:rPr lang="en-GB" sz="1600" dirty="0" err="1">
                <a:solidFill>
                  <a:srgbClr val="222222"/>
                </a:solidFill>
                <a:latin typeface="Arial" panose="020B0604020202020204" pitchFamily="34" charset="0"/>
              </a:rPr>
              <a:t>Kinman</a:t>
            </a:r>
            <a:r>
              <a:rPr lang="en-GB" sz="1600" dirty="0">
                <a:solidFill>
                  <a:srgbClr val="222222"/>
                </a:solidFill>
                <a:latin typeface="Arial" panose="020B0604020202020204" pitchFamily="34" charset="0"/>
              </a:rPr>
              <a:t>, G., &amp; Grant, L. (2017). Building resilience in early-career social workers: Evaluating a multi-modal intervention. </a:t>
            </a:r>
            <a:r>
              <a:rPr lang="en-GB" sz="1600" i="1" dirty="0">
                <a:solidFill>
                  <a:srgbClr val="222222"/>
                </a:solidFill>
                <a:latin typeface="Arial" panose="020B0604020202020204" pitchFamily="34" charset="0"/>
              </a:rPr>
              <a:t>British Journal of Social Work</a:t>
            </a:r>
            <a:r>
              <a:rPr lang="en-GB" sz="1600" dirty="0">
                <a:solidFill>
                  <a:srgbClr val="222222"/>
                </a:solidFill>
                <a:latin typeface="Arial" panose="020B0604020202020204" pitchFamily="34" charset="0"/>
              </a:rPr>
              <a:t>, </a:t>
            </a:r>
            <a:r>
              <a:rPr lang="en-GB" sz="1600" i="1" dirty="0">
                <a:solidFill>
                  <a:srgbClr val="222222"/>
                </a:solidFill>
                <a:latin typeface="Arial" panose="020B0604020202020204" pitchFamily="34" charset="0"/>
              </a:rPr>
              <a:t>47</a:t>
            </a:r>
            <a:r>
              <a:rPr lang="en-GB" sz="1600" dirty="0">
                <a:solidFill>
                  <a:srgbClr val="222222"/>
                </a:solidFill>
                <a:latin typeface="Arial" panose="020B0604020202020204" pitchFamily="34" charset="0"/>
              </a:rPr>
              <a:t>(7), 1979-1998. McFadden, P., Ross, J., Moriarty, J., Mallett, J., Schroder, H., </a:t>
            </a:r>
            <a:r>
              <a:rPr lang="en-GB" sz="1600" dirty="0" err="1">
                <a:solidFill>
                  <a:srgbClr val="222222"/>
                </a:solidFill>
                <a:latin typeface="Arial" panose="020B0604020202020204" pitchFamily="34" charset="0"/>
              </a:rPr>
              <a:t>Ravalier</a:t>
            </a:r>
            <a:r>
              <a:rPr lang="en-GB" sz="1600" dirty="0">
                <a:solidFill>
                  <a:srgbClr val="222222"/>
                </a:solidFill>
                <a:latin typeface="Arial" panose="020B0604020202020204" pitchFamily="34" charset="0"/>
              </a:rPr>
              <a:t>, J., ... &amp; Gillen, P. (2021). The role of coping in the wellbeing and work-related quality of life of UK health and social care workers during COVID-19. </a:t>
            </a:r>
            <a:r>
              <a:rPr lang="en-GB" sz="1600" i="1" dirty="0">
                <a:solidFill>
                  <a:srgbClr val="222222"/>
                </a:solidFill>
                <a:latin typeface="Arial" panose="020B0604020202020204" pitchFamily="34" charset="0"/>
              </a:rPr>
              <a:t>International journal of environmental research and public health</a:t>
            </a:r>
            <a:r>
              <a:rPr lang="en-GB" sz="1600" dirty="0">
                <a:solidFill>
                  <a:srgbClr val="222222"/>
                </a:solidFill>
                <a:latin typeface="Arial" panose="020B0604020202020204" pitchFamily="34" charset="0"/>
              </a:rPr>
              <a:t>, </a:t>
            </a:r>
            <a:r>
              <a:rPr lang="en-GB" sz="1600" i="1" dirty="0">
                <a:solidFill>
                  <a:srgbClr val="222222"/>
                </a:solidFill>
                <a:latin typeface="Arial" panose="020B0604020202020204" pitchFamily="34" charset="0"/>
              </a:rPr>
              <a:t>18</a:t>
            </a:r>
            <a:r>
              <a:rPr lang="en-GB" sz="1600" dirty="0">
                <a:solidFill>
                  <a:srgbClr val="222222"/>
                </a:solidFill>
                <a:latin typeface="Arial" panose="020B0604020202020204" pitchFamily="34" charset="0"/>
              </a:rPr>
              <a:t>(2), 815, Braun, V., &amp; Clarke, V., (2022) Thematic Analysis; a practical guide SAGE. </a:t>
            </a:r>
            <a:r>
              <a:rPr lang="en-GB" sz="1600" dirty="0" err="1">
                <a:solidFill>
                  <a:srgbClr val="222222"/>
                </a:solidFill>
                <a:latin typeface="Arial" panose="020B0604020202020204" pitchFamily="34" charset="0"/>
              </a:rPr>
              <a:t>Cooperrider</a:t>
            </a:r>
            <a:r>
              <a:rPr lang="en-GB" sz="1600" dirty="0">
                <a:solidFill>
                  <a:srgbClr val="222222"/>
                </a:solidFill>
                <a:latin typeface="Arial" panose="020B0604020202020204" pitchFamily="34" charset="0"/>
              </a:rPr>
              <a:t>, D. L., &amp; Whitney, D. (2000). A positive revolution in change: Appreciative inquiry. In </a:t>
            </a:r>
            <a:r>
              <a:rPr lang="en-GB" sz="1600" i="1" dirty="0">
                <a:solidFill>
                  <a:srgbClr val="222222"/>
                </a:solidFill>
                <a:latin typeface="Arial" panose="020B0604020202020204" pitchFamily="34" charset="0"/>
              </a:rPr>
              <a:t>Handbook of organizational </a:t>
            </a:r>
            <a:r>
              <a:rPr lang="en-GB" sz="1600" i="1" dirty="0" err="1">
                <a:solidFill>
                  <a:srgbClr val="222222"/>
                </a:solidFill>
                <a:latin typeface="Arial" panose="020B0604020202020204" pitchFamily="34" charset="0"/>
              </a:rPr>
              <a:t>behavior</a:t>
            </a:r>
            <a:r>
              <a:rPr lang="en-GB" sz="1600" i="1" dirty="0">
                <a:solidFill>
                  <a:srgbClr val="222222"/>
                </a:solidFill>
                <a:latin typeface="Arial" panose="020B0604020202020204" pitchFamily="34" charset="0"/>
              </a:rPr>
              <a:t>, revised and expanded</a:t>
            </a:r>
            <a:r>
              <a:rPr lang="en-GB" sz="1600" dirty="0">
                <a:solidFill>
                  <a:srgbClr val="222222"/>
                </a:solidFill>
                <a:latin typeface="Arial" panose="020B0604020202020204" pitchFamily="34" charset="0"/>
              </a:rPr>
              <a:t> (pp. 633-652). Routledge.</a:t>
            </a:r>
            <a:endParaRPr lang="en-GB" sz="1600" dirty="0">
              <a:latin typeface="Arial" panose="020B0604020202020204" pitchFamily="34" charset="0"/>
              <a:cs typeface="Arial" panose="020B0604020202020204" pitchFamily="34" charset="0"/>
            </a:endParaRPr>
          </a:p>
          <a:p>
            <a:endParaRPr lang="en-GB" sz="600" dirty="0">
              <a:latin typeface="Arial" panose="020B0604020202020204" pitchFamily="34" charset="0"/>
              <a:cs typeface="Arial" panose="020B0604020202020204" pitchFamily="34" charset="0"/>
            </a:endParaRPr>
          </a:p>
          <a:p>
            <a:endParaRPr lang="en-GB" sz="9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DAF3370B-4C1C-4D64-AD11-F3DED7BE33F9}"/>
              </a:ext>
            </a:extLst>
          </p:cNvPr>
          <p:cNvSpPr txBox="1"/>
          <p:nvPr/>
        </p:nvSpPr>
        <p:spPr>
          <a:xfrm>
            <a:off x="15263010" y="19475897"/>
            <a:ext cx="5348010" cy="923330"/>
          </a:xfrm>
          <a:prstGeom prst="rect">
            <a:avLst/>
          </a:prstGeom>
          <a:noFill/>
          <a:ln>
            <a:noFill/>
          </a:ln>
        </p:spPr>
        <p:txBody>
          <a:bodyPr wrap="square" rtlCol="0">
            <a:spAutoFit/>
          </a:bodyPr>
          <a:lstStyle/>
          <a:p>
            <a:r>
              <a:rPr lang="en-GB" b="1" dirty="0">
                <a:solidFill>
                  <a:schemeClr val="accent4"/>
                </a:solidFill>
              </a:rPr>
              <a:t>How do you know if you are making a difference? What do you need to happen to know you are supporting changes?</a:t>
            </a:r>
          </a:p>
        </p:txBody>
      </p:sp>
      <p:sp>
        <p:nvSpPr>
          <p:cNvPr id="7" name="Text Box 2">
            <a:extLst>
              <a:ext uri="{FF2B5EF4-FFF2-40B4-BE49-F238E27FC236}">
                <a16:creationId xmlns:a16="http://schemas.microsoft.com/office/drawing/2014/main" id="{E94DC150-D2A6-A0B4-CA5F-BF2BB5857B86}"/>
              </a:ext>
            </a:extLst>
          </p:cNvPr>
          <p:cNvSpPr txBox="1">
            <a:spLocks noChangeArrowheads="1"/>
          </p:cNvSpPr>
          <p:nvPr/>
        </p:nvSpPr>
        <p:spPr bwMode="auto">
          <a:xfrm>
            <a:off x="15563971" y="20611154"/>
            <a:ext cx="4774761" cy="82067"/>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a:lnSpc>
                <a:spcPct val="107000"/>
              </a:lnSpc>
              <a:spcAft>
                <a:spcPts val="800"/>
              </a:spcAft>
            </a:pPr>
            <a:r>
              <a:rPr lang="en-GB" b="1" kern="100" dirty="0">
                <a:solidFill>
                  <a:srgbClr val="FF9900"/>
                </a:solidFill>
                <a:latin typeface="Calibri" panose="020F0502020204030204" pitchFamily="34" charset="0"/>
                <a:ea typeface="Calibri" panose="020F0502020204030204" pitchFamily="34" charset="0"/>
                <a:cs typeface="Times New Roman" panose="02020603050405020304" pitchFamily="18" charset="0"/>
              </a:rPr>
              <a:t>What are your interests and aspirations? What skills could you develop and how</a:t>
            </a:r>
            <a:r>
              <a:rPr lang="en-GB" sz="700" b="1" kern="100" dirty="0">
                <a:solidFill>
                  <a:srgbClr val="FF9900"/>
                </a:solidFill>
                <a:latin typeface="Calibri" panose="020F0502020204030204" pitchFamily="34" charset="0"/>
                <a:ea typeface="Calibri" panose="020F0502020204030204" pitchFamily="34" charset="0"/>
                <a:cs typeface="Times New Roman" panose="02020603050405020304" pitchFamily="18" charset="0"/>
              </a:rPr>
              <a:t>?</a:t>
            </a:r>
            <a:endParaRPr lang="en-GB" sz="700" kern="100" dirty="0">
              <a:solidFill>
                <a:srgbClr val="FF99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 Box 2">
            <a:extLst>
              <a:ext uri="{FF2B5EF4-FFF2-40B4-BE49-F238E27FC236}">
                <a16:creationId xmlns:a16="http://schemas.microsoft.com/office/drawing/2014/main" id="{6ED85594-330F-EF1D-980A-E6B69D8D2663}"/>
              </a:ext>
            </a:extLst>
          </p:cNvPr>
          <p:cNvSpPr txBox="1">
            <a:spLocks noChangeArrowheads="1"/>
          </p:cNvSpPr>
          <p:nvPr/>
        </p:nvSpPr>
        <p:spPr bwMode="auto">
          <a:xfrm>
            <a:off x="16183847" y="21499446"/>
            <a:ext cx="4329126" cy="120786"/>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a:lnSpc>
                <a:spcPct val="107000"/>
              </a:lnSpc>
              <a:spcAft>
                <a:spcPts val="800"/>
              </a:spcAft>
            </a:pPr>
            <a:r>
              <a:rPr lang="en-GB" b="1" kern="100" dirty="0">
                <a:solidFill>
                  <a:srgbClr val="3584CB"/>
                </a:solidFill>
                <a:latin typeface="Calibri" panose="020F0502020204030204" pitchFamily="34" charset="0"/>
                <a:ea typeface="Calibri" panose="020F0502020204030204" pitchFamily="34" charset="0"/>
                <a:cs typeface="Times New Roman" panose="02020603050405020304" pitchFamily="18" charset="0"/>
              </a:rPr>
              <a:t>What do you need  to feel balance between work and non work? What is the best way to show you appreciation?</a:t>
            </a:r>
            <a:endParaRPr lang="en-GB" sz="800" kern="100" dirty="0">
              <a:solidFill>
                <a:schemeClr val="accent5">
                  <a:lumMod val="60000"/>
                  <a:lumOff val="4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 Box 2">
            <a:extLst>
              <a:ext uri="{FF2B5EF4-FFF2-40B4-BE49-F238E27FC236}">
                <a16:creationId xmlns:a16="http://schemas.microsoft.com/office/drawing/2014/main" id="{F49D1AA2-5DDC-4C40-96C9-6BCAEA749868}"/>
              </a:ext>
            </a:extLst>
          </p:cNvPr>
          <p:cNvSpPr txBox="1">
            <a:spLocks noChangeArrowheads="1"/>
          </p:cNvSpPr>
          <p:nvPr/>
        </p:nvSpPr>
        <p:spPr bwMode="auto">
          <a:xfrm>
            <a:off x="16995748" y="22396287"/>
            <a:ext cx="3342984" cy="15251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b="1" kern="100" dirty="0">
                <a:solidFill>
                  <a:srgbClr val="75BC64"/>
                </a:solidFill>
                <a:latin typeface="Calibri" panose="020F0502020204030204" pitchFamily="34" charset="0"/>
                <a:ea typeface="Calibri" panose="020F0502020204030204" pitchFamily="34" charset="0"/>
                <a:cs typeface="Times New Roman" panose="02020603050405020304" pitchFamily="18" charset="0"/>
              </a:rPr>
              <a:t>What can be in place with your team? What do you need from your manager? How does media perception impact you?</a:t>
            </a:r>
            <a:endParaRPr lang="en-GB" kern="100" dirty="0">
              <a:solidFill>
                <a:srgbClr val="75BC64"/>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 Box 2">
            <a:extLst>
              <a:ext uri="{FF2B5EF4-FFF2-40B4-BE49-F238E27FC236}">
                <a16:creationId xmlns:a16="http://schemas.microsoft.com/office/drawing/2014/main" id="{C03B5926-5CEF-894E-A3F8-67ED7E4C861D}"/>
              </a:ext>
            </a:extLst>
          </p:cNvPr>
          <p:cNvSpPr txBox="1">
            <a:spLocks noChangeArrowheads="1"/>
          </p:cNvSpPr>
          <p:nvPr/>
        </p:nvSpPr>
        <p:spPr bwMode="auto">
          <a:xfrm>
            <a:off x="17506195" y="23665610"/>
            <a:ext cx="3058148" cy="369331"/>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a:lnSpc>
                <a:spcPct val="107000"/>
              </a:lnSpc>
              <a:spcAft>
                <a:spcPts val="800"/>
              </a:spcAft>
            </a:pPr>
            <a:r>
              <a:rPr lang="en-GB" b="1" kern="100"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What equipment do you need? Are there any special requirements?</a:t>
            </a:r>
            <a:endParaRPr lang="en-GB" kern="100"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90706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1026</Words>
  <Application>Microsoft Office PowerPoint</Application>
  <PresentationFormat>Custom</PresentationFormat>
  <Paragraphs>91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Book Antiqua</vt:lpstr>
      <vt:lpstr>Calibri</vt:lpstr>
      <vt:lpstr>Calibri Light</vt:lpstr>
      <vt:lpstr>Elephant</vt:lpstr>
      <vt:lpstr>Office Theme</vt:lpstr>
      <vt:lpstr>You can’t eat salad with a spoon… what social workers say they need   Co-design of an intervention to support self reported social worker wellbeing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can’t eat soup with a spoon</dc:title>
  <dc:creator>Luke Yates</dc:creator>
  <cp:lastModifiedBy>Luke Yates</cp:lastModifiedBy>
  <cp:revision>15</cp:revision>
  <dcterms:created xsi:type="dcterms:W3CDTF">2023-05-16T20:39:40Z</dcterms:created>
  <dcterms:modified xsi:type="dcterms:W3CDTF">2023-06-09T10:52:13Z</dcterms:modified>
</cp:coreProperties>
</file>