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3">
          <p15:clr>
            <a:srgbClr val="A4A3A4"/>
          </p15:clr>
        </p15:guide>
        <p15:guide id="2" orient="horz" pos="265">
          <p15:clr>
            <a:srgbClr val="A4A3A4"/>
          </p15:clr>
        </p15:guide>
        <p15:guide id="3" orient="horz" pos="18541">
          <p15:clr>
            <a:srgbClr val="A4A3A4"/>
          </p15:clr>
        </p15:guide>
        <p15:guide id="4" orient="horz">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2" autoAdjust="0"/>
    <p:restoredTop sz="93568" autoAdjust="0"/>
  </p:normalViewPr>
  <p:slideViewPr>
    <p:cSldViewPr snapToGrid="0" snapToObjects="1" showGuides="1">
      <p:cViewPr varScale="1">
        <p:scale>
          <a:sx n="25" d="100"/>
          <a:sy n="25" d="100"/>
        </p:scale>
        <p:origin x="2808" y="30"/>
      </p:cViewPr>
      <p:guideLst>
        <p:guide orient="horz" pos="3053"/>
        <p:guide orient="horz" pos="265"/>
        <p:guide orient="horz" pos="18541"/>
        <p:guide orient="horz"/>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1/4/2018</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Type in or paste your text here</a:t>
            </a:r>
            <a:endParaRPr lang="en-US" dirty="0"/>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smtClean="0"/>
              <a:t>Click here to add affiliations</a:t>
            </a:r>
            <a:endParaRPr lang="en-US" dirty="0"/>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smtClean="0"/>
              <a:t>Click here to add authors</a:t>
            </a:r>
            <a:endParaRPr lang="en-US" dirty="0"/>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404020"/>
            <a:ext cx="490073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449463" y="4842926"/>
            <a:ext cx="4896865" cy="553829"/>
          </a:xfrm>
          <a:prstGeom prst="rect">
            <a:avLst/>
          </a:prstGeom>
          <a:noFill/>
        </p:spPr>
        <p:txBody>
          <a:bodyPr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add) ABSTRACT</a:t>
            </a:r>
            <a:endParaRPr lang="en-US" dirty="0"/>
          </a:p>
        </p:txBody>
      </p:sp>
      <p:sp>
        <p:nvSpPr>
          <p:cNvPr id="19" name="Text Placeholder 3"/>
          <p:cNvSpPr>
            <a:spLocks noGrp="1"/>
          </p:cNvSpPr>
          <p:nvPr>
            <p:ph type="body" sz="quarter" idx="19" hasCustomPrompt="1"/>
          </p:nvPr>
        </p:nvSpPr>
        <p:spPr>
          <a:xfrm>
            <a:off x="439841" y="13602881"/>
            <a:ext cx="4901505"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449461" y="13071318"/>
            <a:ext cx="4897637"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5646479" y="5396720"/>
            <a:ext cx="1009697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5646481" y="4842926"/>
            <a:ext cx="10096977"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5646481" y="19943639"/>
            <a:ext cx="1009697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5646481" y="19382548"/>
            <a:ext cx="10096977"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6044385" y="4842926"/>
            <a:ext cx="489595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6044385" y="5404020"/>
            <a:ext cx="4895959"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16041612" y="13126708"/>
            <a:ext cx="489595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6073011" y="13687799"/>
            <a:ext cx="4860425"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16044385" y="24050024"/>
            <a:ext cx="4895959" cy="553829"/>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add)  CONTACT</a:t>
            </a:r>
            <a:endParaRPr lang="en-US" dirty="0"/>
          </a:p>
        </p:txBody>
      </p:sp>
      <p:sp>
        <p:nvSpPr>
          <p:cNvPr id="30" name="Text Placeholder 3"/>
          <p:cNvSpPr>
            <a:spLocks noGrp="1"/>
          </p:cNvSpPr>
          <p:nvPr>
            <p:ph type="body" sz="quarter" idx="30" hasCustomPrompt="1"/>
          </p:nvPr>
        </p:nvSpPr>
        <p:spPr>
          <a:xfrm>
            <a:off x="16035023" y="24659708"/>
            <a:ext cx="4898411" cy="634878"/>
          </a:xfrm>
          <a:prstGeom prst="rect">
            <a:avLst/>
          </a:prstGeom>
        </p:spPr>
        <p:txBody>
          <a:bodyPr wrap="square" lIns="158267" tIns="158267" rIns="158267" bIns="158267">
            <a:spAutoFit/>
          </a:bodyPr>
          <a:lstStyle>
            <a:lvl1pPr marL="47625" indent="-47625">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smtClean="0"/>
              <a:t>Enter your text here</a:t>
            </a:r>
            <a:endParaRPr lang="en-US" dirty="0"/>
          </a:p>
        </p:txBody>
      </p:sp>
      <p:sp>
        <p:nvSpPr>
          <p:cNvPr id="84"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smtClean="0"/>
              <a:t>Click here to add affiliations</a:t>
            </a:r>
            <a:endParaRPr lang="en-US" dirty="0"/>
          </a:p>
        </p:txBody>
      </p:sp>
      <p:sp>
        <p:nvSpPr>
          <p:cNvPr id="85"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smtClean="0"/>
              <a:t>Click here to add authors</a:t>
            </a:r>
            <a:endParaRPr lang="en-US" dirty="0"/>
          </a:p>
        </p:txBody>
      </p:sp>
      <p:sp>
        <p:nvSpPr>
          <p:cNvPr id="86" name="Text Placeholder 76"/>
          <p:cNvSpPr>
            <a:spLocks noGrp="1"/>
          </p:cNvSpPr>
          <p:nvPr>
            <p:ph type="body" sz="quarter" idx="178"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2.vml"/><Relationship Id="rId7" Type="http://schemas.openxmlformats.org/officeDocument/2006/relationships/image" Target="../media/image8.png"/><Relationship Id="rId12" Type="http://schemas.openxmlformats.org/officeDocument/2006/relationships/oleObject" Target="../embeddings/oleObject7.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8.bin"/><Relationship Id="rId10" Type="http://schemas.openxmlformats.org/officeDocument/2006/relationships/oleObject" Target="../embeddings/oleObject6.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1388388" cy="4415135"/>
          </a:xfrm>
          <a:prstGeom prst="rect">
            <a:avLst/>
          </a:prstGeom>
          <a:solidFill>
            <a:schemeClr val="accent5">
              <a:lumMod val="75000"/>
            </a:schemeClr>
          </a:solidFill>
          <a:ln w="9525">
            <a:solidFill>
              <a:schemeClr val="tx1"/>
            </a:solidFill>
            <a:miter lim="800000"/>
            <a:headEnd/>
            <a:tailEnd/>
          </a:ln>
          <a:effectLst/>
        </p:spPr>
        <p:txBody>
          <a:bodyPr wrap="none" lIns="63307" tIns="31653" rIns="63307" bIns="31653" anchor="ctr"/>
          <a:lstStyle/>
          <a:p>
            <a:pPr>
              <a:defRPr/>
            </a:pPr>
            <a:endParaRPr lang="en-US" dirty="0"/>
          </a:p>
        </p:txBody>
      </p:sp>
      <p:sp>
        <p:nvSpPr>
          <p:cNvPr id="9" name="Rectangle 9"/>
          <p:cNvSpPr>
            <a:spLocks noChangeArrowheads="1"/>
          </p:cNvSpPr>
          <p:nvPr/>
        </p:nvSpPr>
        <p:spPr bwMode="auto">
          <a:xfrm>
            <a:off x="0" y="4419518"/>
            <a:ext cx="21388388" cy="140162"/>
          </a:xfrm>
          <a:prstGeom prst="rect">
            <a:avLst/>
          </a:prstGeom>
          <a:solidFill>
            <a:schemeClr val="accent5">
              <a:lumMod val="50000"/>
            </a:schemeClr>
          </a:solidFill>
          <a:ln w="152400">
            <a:noFill/>
            <a:miter lim="800000"/>
            <a:headEnd/>
            <a:tailEnd/>
          </a:ln>
          <a:effectLst/>
        </p:spPr>
        <p:txBody>
          <a:bodyPr wrap="none" lIns="63307" tIns="31653" rIns="63307" bIns="31653" anchor="ctr"/>
          <a:lstStyle/>
          <a:p>
            <a:pPr>
              <a:defRPr/>
            </a:pPr>
            <a:endParaRPr lang="en-US" dirty="0"/>
          </a:p>
        </p:txBody>
      </p:sp>
      <p:sp>
        <p:nvSpPr>
          <p:cNvPr id="16" name="Rectangle 33"/>
          <p:cNvSpPr>
            <a:spLocks noChangeArrowheads="1"/>
          </p:cNvSpPr>
          <p:nvPr/>
        </p:nvSpPr>
        <p:spPr bwMode="auto">
          <a:xfrm>
            <a:off x="448263" y="4830140"/>
            <a:ext cx="10096204" cy="24598611"/>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63307" tIns="31653" rIns="63307" bIns="31653" anchor="ctr"/>
          <a:lstStyle/>
          <a:p>
            <a:pPr>
              <a:defRPr/>
            </a:pPr>
            <a:endParaRPr lang="en-US" dirty="0"/>
          </a:p>
        </p:txBody>
      </p:sp>
      <p:sp>
        <p:nvSpPr>
          <p:cNvPr id="21" name="Rectangle 33"/>
          <p:cNvSpPr>
            <a:spLocks noChangeArrowheads="1"/>
          </p:cNvSpPr>
          <p:nvPr userDrawn="1"/>
        </p:nvSpPr>
        <p:spPr bwMode="auto">
          <a:xfrm>
            <a:off x="10843922" y="4830140"/>
            <a:ext cx="10096204" cy="24598611"/>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63307" tIns="31653" rIns="63307" bIns="31653" anchor="ctr"/>
          <a:lstStyle/>
          <a:p>
            <a:pPr>
              <a:defRPr/>
            </a:pPr>
            <a:endParaRPr lang="en-US" dirty="0"/>
          </a:p>
        </p:txBody>
      </p:sp>
      <p:grpSp>
        <p:nvGrpSpPr>
          <p:cNvPr id="23" name="Group 22"/>
          <p:cNvGrpSpPr/>
          <p:nvPr userDrawn="1"/>
        </p:nvGrpSpPr>
        <p:grpSpPr>
          <a:xfrm>
            <a:off x="-12658121" y="-48126"/>
            <a:ext cx="12259293" cy="30323340"/>
            <a:chOff x="-11225189" y="0"/>
            <a:chExt cx="11018865" cy="27255145"/>
          </a:xfrm>
        </p:grpSpPr>
        <p:sp>
          <p:nvSpPr>
            <p:cNvPr id="24" name="Rectangle 23"/>
            <p:cNvSpPr/>
            <p:nvPr/>
          </p:nvSpPr>
          <p:spPr>
            <a:xfrm>
              <a:off x="-11216136" y="0"/>
              <a:ext cx="11009812" cy="2725514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an</a:t>
              </a:r>
              <a:r>
                <a:rPr lang="en-US" sz="2800" i="0" baseline="0" dirty="0" smtClean="0">
                  <a:latin typeface="Trebuchet MS" pitchFamily="34" charset="0"/>
                </a:rPr>
                <a:t> A1</a:t>
              </a:r>
              <a:r>
                <a:rPr lang="en-US" sz="2800" i="0" dirty="0" smtClean="0">
                  <a:latin typeface="Trebuchet MS" pitchFamily="34" charset="0"/>
                </a:rPr>
                <a:t>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2527300" indent="-650875" algn="l" defTabSz="850900">
                <a:tabLst/>
              </a:pPr>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25" name="Straight Connector 24"/>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4"/>
            <a:stretch>
              <a:fillRect/>
            </a:stretch>
          </p:blipFill>
          <p:spPr>
            <a:xfrm>
              <a:off x="-10479105" y="8732868"/>
              <a:ext cx="1597666" cy="1201935"/>
            </a:xfrm>
            <a:prstGeom prst="rect">
              <a:avLst/>
            </a:prstGeom>
          </p:spPr>
        </p:pic>
        <p:pic>
          <p:nvPicPr>
            <p:cNvPr id="30" name="Picture 29"/>
            <p:cNvPicPr>
              <a:picLocks noChangeAspect="1"/>
            </p:cNvPicPr>
            <p:nvPr userDrawn="1"/>
          </p:nvPicPr>
          <p:blipFill>
            <a:blip r:embed="rId5"/>
            <a:stretch>
              <a:fillRect/>
            </a:stretch>
          </p:blipFill>
          <p:spPr>
            <a:xfrm>
              <a:off x="-10732765" y="13076183"/>
              <a:ext cx="9986808" cy="1053596"/>
            </a:xfrm>
            <a:prstGeom prst="rect">
              <a:avLst/>
            </a:prstGeom>
          </p:spPr>
        </p:pic>
        <p:grpSp>
          <p:nvGrpSpPr>
            <p:cNvPr id="32" name="Group 31"/>
            <p:cNvGrpSpPr/>
            <p:nvPr userDrawn="1"/>
          </p:nvGrpSpPr>
          <p:grpSpPr>
            <a:xfrm>
              <a:off x="-9744993" y="19604585"/>
              <a:ext cx="7531182" cy="2120441"/>
              <a:chOff x="-4470427" y="9208123"/>
              <a:chExt cx="3470785" cy="974221"/>
            </a:xfrm>
          </p:grpSpPr>
          <p:grpSp>
            <p:nvGrpSpPr>
              <p:cNvPr id="46" name="Group 45"/>
              <p:cNvGrpSpPr/>
              <p:nvPr userDrawn="1"/>
            </p:nvGrpSpPr>
            <p:grpSpPr>
              <a:xfrm>
                <a:off x="-2783495" y="9252356"/>
                <a:ext cx="624431" cy="898923"/>
                <a:chOff x="-3958697" y="8525819"/>
                <a:chExt cx="779338" cy="1288150"/>
              </a:xfrm>
            </p:grpSpPr>
            <p:pic>
              <p:nvPicPr>
                <p:cNvPr id="52" name="Picture 51"/>
                <p:cNvPicPr>
                  <a:picLocks noChangeAspect="1"/>
                </p:cNvPicPr>
                <p:nvPr userDrawn="1"/>
              </p:nvPicPr>
              <p:blipFill>
                <a:blip r:embed="rId6"/>
                <a:stretch>
                  <a:fillRect/>
                </a:stretch>
              </p:blipFill>
              <p:spPr>
                <a:xfrm>
                  <a:off x="-3948160" y="8525819"/>
                  <a:ext cx="768801" cy="1090857"/>
                </a:xfrm>
                <a:prstGeom prst="rect">
                  <a:avLst/>
                </a:prstGeom>
              </p:spPr>
            </p:pic>
            <p:sp>
              <p:nvSpPr>
                <p:cNvPr id="53" name="TextBox 52"/>
                <p:cNvSpPr txBox="1"/>
                <p:nvPr userDrawn="1"/>
              </p:nvSpPr>
              <p:spPr>
                <a:xfrm>
                  <a:off x="-3958697" y="9522560"/>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smtClean="0">
                      <a:solidFill>
                        <a:schemeClr val="tx1"/>
                      </a:solidFill>
                    </a:rPr>
                    <a:t>ORIGINAL</a:t>
                  </a:r>
                  <a:endParaRPr lang="en-US" sz="2000" b="1" dirty="0">
                    <a:solidFill>
                      <a:schemeClr val="tx1"/>
                    </a:solidFill>
                  </a:endParaRPr>
                </a:p>
              </p:txBody>
            </p:sp>
          </p:grpSp>
          <p:grpSp>
            <p:nvGrpSpPr>
              <p:cNvPr id="47" name="Group 46"/>
              <p:cNvGrpSpPr/>
              <p:nvPr userDrawn="1"/>
            </p:nvGrpSpPr>
            <p:grpSpPr>
              <a:xfrm>
                <a:off x="-2033159" y="9252361"/>
                <a:ext cx="1033517" cy="898915"/>
                <a:chOff x="-2921738" y="8714808"/>
                <a:chExt cx="1420279" cy="1235304"/>
              </a:xfrm>
            </p:grpSpPr>
            <p:pic>
              <p:nvPicPr>
                <p:cNvPr id="50" name="Picture 49"/>
                <p:cNvPicPr>
                  <a:picLocks noChangeAspect="1"/>
                </p:cNvPicPr>
                <p:nvPr userDrawn="1"/>
              </p:nvPicPr>
              <p:blipFill>
                <a:blip r:embed="rId6"/>
                <a:stretch>
                  <a:fillRect/>
                </a:stretch>
              </p:blipFill>
              <p:spPr>
                <a:xfrm>
                  <a:off x="-2921738" y="8714808"/>
                  <a:ext cx="1420279" cy="1029694"/>
                </a:xfrm>
                <a:prstGeom prst="rect">
                  <a:avLst/>
                </a:prstGeom>
              </p:spPr>
            </p:pic>
            <p:sp>
              <p:nvSpPr>
                <p:cNvPr id="51" name="TextBox 50"/>
                <p:cNvSpPr txBox="1"/>
                <p:nvPr userDrawn="1"/>
              </p:nvSpPr>
              <p:spPr>
                <a:xfrm>
                  <a:off x="-2918991" y="9670656"/>
                  <a:ext cx="1417532" cy="279456"/>
                </a:xfrm>
                <a:prstGeom prst="rect">
                  <a:avLst/>
                </a:prstGeom>
                <a:solidFill>
                  <a:srgbClr val="FF0000"/>
                </a:solidFill>
              </p:spPr>
              <p:txBody>
                <a:bodyPr wrap="square" lIns="457200" tIns="91440" rIns="457200" bIns="91440" rtlCol="0">
                  <a:spAutoFit/>
                </a:bodyPr>
                <a:lstStyle/>
                <a:p>
                  <a:pPr algn="ctr"/>
                  <a:r>
                    <a:rPr lang="en-US" sz="2000" b="1" dirty="0" smtClean="0">
                      <a:solidFill>
                        <a:schemeClr val="bg1"/>
                      </a:solidFill>
                    </a:rPr>
                    <a:t>DISTORTED</a:t>
                  </a:r>
                  <a:endParaRPr lang="en-US" sz="9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9208123"/>
                <a:ext cx="1098742" cy="847761"/>
              </a:xfrm>
              <a:prstGeom prst="rect">
                <a:avLst/>
              </a:prstGeom>
            </p:spPr>
          </p:pic>
          <p:sp>
            <p:nvSpPr>
              <p:cNvPr id="49" name="TextBox 48"/>
              <p:cNvSpPr txBox="1"/>
              <p:nvPr userDrawn="1"/>
            </p:nvSpPr>
            <p:spPr>
              <a:xfrm>
                <a:off x="-4440600" y="9857111"/>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7" name="Group 36"/>
            <p:cNvGrpSpPr/>
            <p:nvPr userDrawn="1"/>
          </p:nvGrpSpPr>
          <p:grpSpPr>
            <a:xfrm>
              <a:off x="-10409330" y="23738192"/>
              <a:ext cx="9344084" cy="2453251"/>
              <a:chOff x="-4759852" y="10890293"/>
              <a:chExt cx="4306270" cy="1127128"/>
            </a:xfrm>
          </p:grpSpPr>
          <p:graphicFrame>
            <p:nvGraphicFramePr>
              <p:cNvPr id="38" name="Object 37"/>
              <p:cNvGraphicFramePr>
                <a:graphicFrameLocks noChangeAspect="1"/>
              </p:cNvGraphicFramePr>
              <p:nvPr userDrawn="1">
                <p:extLst>
                  <p:ext uri="{D42A27DB-BD31-4B8C-83A1-F6EECF244321}">
                    <p14:modId xmlns:p14="http://schemas.microsoft.com/office/powerpoint/2010/main" val="4230719275"/>
                  </p:ext>
                </p:extLst>
              </p:nvPr>
            </p:nvGraphicFramePr>
            <p:xfrm>
              <a:off x="-4533347" y="10890299"/>
              <a:ext cx="1828800" cy="1117600"/>
            </p:xfrm>
            <a:graphic>
              <a:graphicData uri="http://schemas.openxmlformats.org/presentationml/2006/ole">
                <mc:AlternateContent xmlns:mc="http://schemas.openxmlformats.org/markup-compatibility/2006">
                  <mc:Choice xmlns:v="urn:schemas-microsoft-com:vml" Requires="v">
                    <p:oleObj spid="_x0000_s1158"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0890299"/>
                            <a:ext cx="1828800" cy="1117600"/>
                          </a:xfrm>
                          <a:prstGeom prst="rect">
                            <a:avLst/>
                          </a:prstGeom>
                        </p:spPr>
                      </p:pic>
                    </p:oleObj>
                  </mc:Fallback>
                </mc:AlternateContent>
              </a:graphicData>
            </a:graphic>
          </p:graphicFrame>
          <p:graphicFrame>
            <p:nvGraphicFramePr>
              <p:cNvPr id="39" name="Object 38"/>
              <p:cNvGraphicFramePr>
                <a:graphicFrameLocks noChangeAspect="1"/>
              </p:cNvGraphicFramePr>
              <p:nvPr userDrawn="1">
                <p:extLst>
                  <p:ext uri="{D42A27DB-BD31-4B8C-83A1-F6EECF244321}">
                    <p14:modId xmlns:p14="http://schemas.microsoft.com/office/powerpoint/2010/main" val="252377615"/>
                  </p:ext>
                </p:extLst>
              </p:nvPr>
            </p:nvGraphicFramePr>
            <p:xfrm>
              <a:off x="-2456641" y="10893992"/>
              <a:ext cx="1828800" cy="1117600"/>
            </p:xfrm>
            <a:graphic>
              <a:graphicData uri="http://schemas.openxmlformats.org/presentationml/2006/ole">
                <mc:AlternateContent xmlns:mc="http://schemas.openxmlformats.org/markup-compatibility/2006">
                  <mc:Choice xmlns:v="urn:schemas-microsoft-com:vml" Requires="v">
                    <p:oleObj spid="_x0000_s1159"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0893992"/>
                            <a:ext cx="1828800" cy="1117600"/>
                          </a:xfrm>
                          <a:prstGeom prst="rect">
                            <a:avLst/>
                          </a:prstGeom>
                        </p:spPr>
                      </p:pic>
                    </p:oleObj>
                  </mc:Fallback>
                </mc:AlternateContent>
              </a:graphicData>
            </a:graphic>
          </p:graphicFrame>
          <p:sp>
            <p:nvSpPr>
              <p:cNvPr id="41" name="TextBox 40"/>
              <p:cNvSpPr txBox="1"/>
              <p:nvPr userDrawn="1"/>
            </p:nvSpPr>
            <p:spPr>
              <a:xfrm rot="16200000">
                <a:off x="-5235785" y="11366226"/>
                <a:ext cx="1117601" cy="165735"/>
              </a:xfrm>
              <a:prstGeom prst="rect">
                <a:avLst/>
              </a:prstGeom>
              <a:noFill/>
            </p:spPr>
            <p:txBody>
              <a:bodyPr wrap="square" lIns="91440" tIns="91440" rIns="91440" bIns="0" rtlCol="0">
                <a:spAutoFit/>
              </a:bodyPr>
              <a:lstStyle/>
              <a:p>
                <a:pPr algn="ctr"/>
                <a:r>
                  <a:rPr lang="en-US" sz="2000" dirty="0" smtClean="0">
                    <a:solidFill>
                      <a:srgbClr val="92D050"/>
                    </a:solidFill>
                  </a:rPr>
                  <a:t>Good</a:t>
                </a:r>
                <a:r>
                  <a:rPr lang="en-US" sz="2000" baseline="0" dirty="0" smtClean="0">
                    <a:solidFill>
                      <a:srgbClr val="92D050"/>
                    </a:solidFill>
                  </a:rPr>
                  <a:t> </a:t>
                </a:r>
                <a:r>
                  <a:rPr lang="en-US" sz="2000" baseline="0" dirty="0" smtClean="0">
                    <a:solidFill>
                      <a:schemeClr val="bg1"/>
                    </a:solidFill>
                  </a:rPr>
                  <a:t>printing quality</a:t>
                </a:r>
                <a:endParaRPr lang="en-US" sz="2000" dirty="0">
                  <a:solidFill>
                    <a:schemeClr val="bg1"/>
                  </a:solidFill>
                </a:endParaRPr>
              </a:p>
            </p:txBody>
          </p:sp>
          <p:sp>
            <p:nvSpPr>
              <p:cNvPr id="45" name="TextBox 44"/>
              <p:cNvSpPr txBox="1"/>
              <p:nvPr userDrawn="1"/>
            </p:nvSpPr>
            <p:spPr>
              <a:xfrm rot="16200000">
                <a:off x="-1095250" y="11375753"/>
                <a:ext cx="1117601" cy="165735"/>
              </a:xfrm>
              <a:prstGeom prst="rect">
                <a:avLst/>
              </a:prstGeom>
              <a:noFill/>
            </p:spPr>
            <p:txBody>
              <a:bodyPr wrap="square" lIns="91440" tIns="91440" rIns="91440" bIns="0" rtlCol="0">
                <a:spAutoFit/>
              </a:bodyPr>
              <a:lstStyle/>
              <a:p>
                <a:pPr algn="ctr"/>
                <a:r>
                  <a:rPr lang="en-US" sz="2000" dirty="0" smtClean="0">
                    <a:solidFill>
                      <a:srgbClr val="FF0000"/>
                    </a:solidFill>
                  </a:rPr>
                  <a:t>Bad </a:t>
                </a:r>
                <a:r>
                  <a:rPr lang="en-US" sz="2000" dirty="0" smtClean="0">
                    <a:solidFill>
                      <a:schemeClr val="bg1"/>
                    </a:solidFill>
                  </a:rPr>
                  <a:t>printing quality</a:t>
                </a:r>
                <a:endParaRPr lang="en-US" sz="2000" dirty="0">
                  <a:solidFill>
                    <a:schemeClr val="bg1"/>
                  </a:solidFill>
                </a:endParaRPr>
              </a:p>
            </p:txBody>
          </p:sp>
        </p:grpSp>
      </p:grpSp>
      <p:grpSp>
        <p:nvGrpSpPr>
          <p:cNvPr id="54" name="Group 53"/>
          <p:cNvGrpSpPr/>
          <p:nvPr userDrawn="1"/>
        </p:nvGrpSpPr>
        <p:grpSpPr>
          <a:xfrm>
            <a:off x="21787216" y="1"/>
            <a:ext cx="12284832" cy="30275214"/>
            <a:chOff x="44157839" y="-55064"/>
            <a:chExt cx="11062139" cy="27261962"/>
          </a:xfrm>
        </p:grpSpPr>
        <p:sp>
          <p:nvSpPr>
            <p:cNvPr id="55" name="Rectangle 54"/>
            <p:cNvSpPr/>
            <p:nvPr userDrawn="1"/>
          </p:nvSpPr>
          <p:spPr>
            <a:xfrm>
              <a:off x="44157839" y="-55064"/>
              <a:ext cx="11062139" cy="2726196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429000"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b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2000250"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3965641253"/>
                </p:ext>
              </p:extLst>
            </p:nvPr>
          </p:nvGraphicFramePr>
          <p:xfrm>
            <a:off x="46871237" y="3286607"/>
            <a:ext cx="5586150" cy="2063772"/>
          </p:xfrm>
          <a:graphic>
            <a:graphicData uri="http://schemas.openxmlformats.org/presentationml/2006/ole">
              <mc:AlternateContent xmlns:mc="http://schemas.openxmlformats.org/markup-compatibility/2006">
                <mc:Choice xmlns:v="urn:schemas-microsoft-com:vml" Requires="v">
                  <p:oleObj spid="_x0000_s1160"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871237" y="3286607"/>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487207" y="7579895"/>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1049445924"/>
                </p:ext>
              </p:extLst>
            </p:nvPr>
          </p:nvGraphicFramePr>
          <p:xfrm>
            <a:off x="44629619" y="11328671"/>
            <a:ext cx="1482266" cy="992162"/>
          </p:xfrm>
          <a:graphic>
            <a:graphicData uri="http://schemas.openxmlformats.org/presentationml/2006/ole">
              <mc:AlternateContent xmlns:mc="http://schemas.openxmlformats.org/markup-compatibility/2006">
                <mc:Choice xmlns:v="urn:schemas-microsoft-com:vml" Requires="v">
                  <p:oleObj spid="_x0000_s1161"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1328671"/>
                          <a:ext cx="1482266" cy="992162"/>
                        </a:xfrm>
                        <a:prstGeom prst="rect">
                          <a:avLst/>
                        </a:prstGeom>
                      </p:spPr>
                    </p:pic>
                  </p:oleObj>
                </mc:Fallback>
              </mc:AlternateContent>
            </a:graphicData>
          </a:graphic>
        </p:graphicFrame>
        <p:grpSp>
          <p:nvGrpSpPr>
            <p:cNvPr id="59" name="Group 58"/>
            <p:cNvGrpSpPr/>
            <p:nvPr userDrawn="1"/>
          </p:nvGrpSpPr>
          <p:grpSpPr>
            <a:xfrm>
              <a:off x="44487207" y="23850394"/>
              <a:ext cx="10354213" cy="1265612"/>
              <a:chOff x="44200453" y="23567551"/>
              <a:chExt cx="9771399" cy="1090622"/>
            </a:xfrm>
          </p:grpSpPr>
          <p:sp>
            <p:nvSpPr>
              <p:cNvPr id="61" name="Rounded Rectangle 60"/>
              <p:cNvSpPr/>
              <p:nvPr userDrawn="1"/>
            </p:nvSpPr>
            <p:spPr>
              <a:xfrm>
                <a:off x="44200453" y="23567551"/>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3665884"/>
                <a:ext cx="914401" cy="914399"/>
              </a:xfrm>
              <a:prstGeom prst="rect">
                <a:avLst/>
              </a:prstGeom>
              <a:noFill/>
              <a:ln>
                <a:noFill/>
              </a:ln>
            </p:spPr>
          </p:pic>
          <p:sp>
            <p:nvSpPr>
              <p:cNvPr id="63" name="TextBox 62"/>
              <p:cNvSpPr txBox="1"/>
              <p:nvPr userDrawn="1"/>
            </p:nvSpPr>
            <p:spPr>
              <a:xfrm>
                <a:off x="45300663" y="2375747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487207" y="25568742"/>
              <a:ext cx="6870215" cy="1260334"/>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        </a:t>
              </a:r>
            </a:p>
            <a:p>
              <a:pPr marL="400050" indent="0">
                <a:lnSpc>
                  <a:spcPts val="2600"/>
                </a:lnSpc>
              </a:pPr>
              <a:r>
                <a:rPr lang="en-US" sz="2400" baseline="0" dirty="0" smtClean="0">
                  <a:solidFill>
                    <a:schemeClr val="bg1"/>
                  </a:solidFill>
                </a:rPr>
                <a:t>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1" baseline="0" dirty="0" smtClean="0">
                  <a:solidFill>
                    <a:srgbClr val="FFFF00"/>
                  </a:solidFill>
                </a:rPr>
                <a:t>posterpresenter@gmail.com</a:t>
              </a:r>
              <a:endParaRPr lang="en-US" sz="2800" b="1" dirty="0">
                <a:solidFill>
                  <a:srgbClr val="FFFF00"/>
                </a:solidFill>
              </a:endParaRPr>
            </a:p>
          </p:txBody>
        </p:sp>
      </p:grpSp>
      <p:sp>
        <p:nvSpPr>
          <p:cNvPr id="36" name="Text Box 14"/>
          <p:cNvSpPr txBox="1">
            <a:spLocks noChangeArrowheads="1"/>
          </p:cNvSpPr>
          <p:nvPr userDrawn="1"/>
        </p:nvSpPr>
        <p:spPr bwMode="auto">
          <a:xfrm>
            <a:off x="1011866" y="29670236"/>
            <a:ext cx="2736269" cy="283084"/>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1388388" cy="4415135"/>
          </a:xfrm>
          <a:prstGeom prst="rect">
            <a:avLst/>
          </a:prstGeom>
          <a:solidFill>
            <a:schemeClr val="accent5">
              <a:lumMod val="75000"/>
            </a:schemeClr>
          </a:solidFill>
          <a:ln w="9525">
            <a:solidFill>
              <a:schemeClr val="tx1"/>
            </a:solidFill>
            <a:miter lim="800000"/>
            <a:headEnd/>
            <a:tailEnd/>
          </a:ln>
          <a:effectLst/>
        </p:spPr>
        <p:txBody>
          <a:bodyPr wrap="none" lIns="63307" tIns="31653" rIns="63307" bIns="31653" anchor="ctr"/>
          <a:lstStyle/>
          <a:p>
            <a:pPr>
              <a:defRPr/>
            </a:pPr>
            <a:endParaRPr lang="en-US" dirty="0"/>
          </a:p>
        </p:txBody>
      </p:sp>
      <p:sp>
        <p:nvSpPr>
          <p:cNvPr id="8" name="Rectangle 33"/>
          <p:cNvSpPr>
            <a:spLocks noChangeArrowheads="1"/>
          </p:cNvSpPr>
          <p:nvPr/>
        </p:nvSpPr>
        <p:spPr bwMode="auto">
          <a:xfrm>
            <a:off x="445592" y="4835626"/>
            <a:ext cx="20494884" cy="24598611"/>
          </a:xfrm>
          <a:prstGeom prst="roundRect">
            <a:avLst>
              <a:gd name="adj" fmla="val 2277"/>
            </a:avLst>
          </a:prstGeom>
          <a:gradFill flip="none" rotWithShape="1">
            <a:gsLst>
              <a:gs pos="0">
                <a:srgbClr val="CDD2DE"/>
              </a:gs>
              <a:gs pos="0">
                <a:srgbClr val="CDD2DE"/>
              </a:gs>
              <a:gs pos="100000">
                <a:srgbClr val="F3F5FA"/>
              </a:gs>
            </a:gsLst>
            <a:lin ang="16200000" scaled="1"/>
            <a:tileRect/>
          </a:gradFill>
          <a:ln w="9525">
            <a:solidFill>
              <a:schemeClr val="tx2"/>
            </a:solidFill>
            <a:miter lim="800000"/>
            <a:headEnd/>
            <a:tailEnd/>
          </a:ln>
          <a:effectLst/>
        </p:spPr>
        <p:txBody>
          <a:bodyPr wrap="none" lIns="63307" tIns="31653" rIns="63307" bIns="31653" anchor="ctr"/>
          <a:lstStyle/>
          <a:p>
            <a:pPr>
              <a:defRPr/>
            </a:pPr>
            <a:endParaRPr lang="en-US" dirty="0"/>
          </a:p>
        </p:txBody>
      </p:sp>
      <p:sp>
        <p:nvSpPr>
          <p:cNvPr id="9" name="Rectangle 9"/>
          <p:cNvSpPr>
            <a:spLocks noChangeArrowheads="1"/>
          </p:cNvSpPr>
          <p:nvPr/>
        </p:nvSpPr>
        <p:spPr bwMode="auto">
          <a:xfrm>
            <a:off x="0" y="4419518"/>
            <a:ext cx="21388388" cy="140162"/>
          </a:xfrm>
          <a:prstGeom prst="rect">
            <a:avLst/>
          </a:prstGeom>
          <a:solidFill>
            <a:schemeClr val="accent5">
              <a:lumMod val="50000"/>
            </a:schemeClr>
          </a:solidFill>
          <a:ln w="152400">
            <a:noFill/>
            <a:miter lim="800000"/>
            <a:headEnd/>
            <a:tailEnd/>
          </a:ln>
          <a:effectLst/>
        </p:spPr>
        <p:txBody>
          <a:bodyPr wrap="none" lIns="63307" tIns="31653" rIns="63307" bIns="31653" anchor="ctr"/>
          <a:lstStyle/>
          <a:p>
            <a:pPr>
              <a:defRPr/>
            </a:pPr>
            <a:endParaRPr lang="en-US" dirty="0"/>
          </a:p>
        </p:txBody>
      </p:sp>
      <p:grpSp>
        <p:nvGrpSpPr>
          <p:cNvPr id="22" name="Group 21"/>
          <p:cNvGrpSpPr/>
          <p:nvPr userDrawn="1"/>
        </p:nvGrpSpPr>
        <p:grpSpPr>
          <a:xfrm>
            <a:off x="-12658121" y="-48126"/>
            <a:ext cx="12259293" cy="30323340"/>
            <a:chOff x="-11225189" y="0"/>
            <a:chExt cx="11018865" cy="27255145"/>
          </a:xfrm>
        </p:grpSpPr>
        <p:sp>
          <p:nvSpPr>
            <p:cNvPr id="23" name="Rectangle 22"/>
            <p:cNvSpPr/>
            <p:nvPr/>
          </p:nvSpPr>
          <p:spPr>
            <a:xfrm>
              <a:off x="-11216136" y="0"/>
              <a:ext cx="11009812" cy="2725514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an</a:t>
              </a:r>
              <a:r>
                <a:rPr lang="en-US" sz="2800" i="0" baseline="0" dirty="0" smtClean="0">
                  <a:latin typeface="Trebuchet MS" pitchFamily="34" charset="0"/>
                </a:rPr>
                <a:t> A1</a:t>
              </a:r>
              <a:r>
                <a:rPr lang="en-US" sz="2800" i="0" dirty="0" smtClean="0">
                  <a:latin typeface="Trebuchet MS" pitchFamily="34" charset="0"/>
                </a:rPr>
                <a:t>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2527300" indent="-650875" algn="l" defTabSz="850900">
                <a:tabLst/>
              </a:pPr>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24" name="Straight Connector 23"/>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userDrawn="1"/>
          </p:nvPicPr>
          <p:blipFill>
            <a:blip r:embed="rId4"/>
            <a:stretch>
              <a:fillRect/>
            </a:stretch>
          </p:blipFill>
          <p:spPr>
            <a:xfrm>
              <a:off x="-10479105" y="8732868"/>
              <a:ext cx="1597666" cy="1201935"/>
            </a:xfrm>
            <a:prstGeom prst="rect">
              <a:avLst/>
            </a:prstGeom>
          </p:spPr>
        </p:pic>
        <p:pic>
          <p:nvPicPr>
            <p:cNvPr id="28" name="Picture 27"/>
            <p:cNvPicPr>
              <a:picLocks noChangeAspect="1"/>
            </p:cNvPicPr>
            <p:nvPr userDrawn="1"/>
          </p:nvPicPr>
          <p:blipFill>
            <a:blip r:embed="rId5"/>
            <a:stretch>
              <a:fillRect/>
            </a:stretch>
          </p:blipFill>
          <p:spPr>
            <a:xfrm>
              <a:off x="-10732765" y="13076183"/>
              <a:ext cx="9986808" cy="1053596"/>
            </a:xfrm>
            <a:prstGeom prst="rect">
              <a:avLst/>
            </a:prstGeom>
          </p:spPr>
        </p:pic>
        <p:grpSp>
          <p:nvGrpSpPr>
            <p:cNvPr id="29" name="Group 28"/>
            <p:cNvGrpSpPr/>
            <p:nvPr userDrawn="1"/>
          </p:nvGrpSpPr>
          <p:grpSpPr>
            <a:xfrm>
              <a:off x="-9744993" y="19604585"/>
              <a:ext cx="7531182" cy="2120441"/>
              <a:chOff x="-4470427" y="9208123"/>
              <a:chExt cx="3470785" cy="974221"/>
            </a:xfrm>
          </p:grpSpPr>
          <p:grpSp>
            <p:nvGrpSpPr>
              <p:cNvPr id="35" name="Group 34"/>
              <p:cNvGrpSpPr/>
              <p:nvPr userDrawn="1"/>
            </p:nvGrpSpPr>
            <p:grpSpPr>
              <a:xfrm>
                <a:off x="-2783495" y="9252356"/>
                <a:ext cx="624431" cy="898923"/>
                <a:chOff x="-3958697" y="8525819"/>
                <a:chExt cx="779338" cy="1288150"/>
              </a:xfrm>
            </p:grpSpPr>
            <p:pic>
              <p:nvPicPr>
                <p:cNvPr id="55" name="Picture 54"/>
                <p:cNvPicPr>
                  <a:picLocks noChangeAspect="1"/>
                </p:cNvPicPr>
                <p:nvPr userDrawn="1"/>
              </p:nvPicPr>
              <p:blipFill>
                <a:blip r:embed="rId6"/>
                <a:stretch>
                  <a:fillRect/>
                </a:stretch>
              </p:blipFill>
              <p:spPr>
                <a:xfrm>
                  <a:off x="-3948160" y="8525819"/>
                  <a:ext cx="768801" cy="1090857"/>
                </a:xfrm>
                <a:prstGeom prst="rect">
                  <a:avLst/>
                </a:prstGeom>
              </p:spPr>
            </p:pic>
            <p:sp>
              <p:nvSpPr>
                <p:cNvPr id="56" name="TextBox 55"/>
                <p:cNvSpPr txBox="1"/>
                <p:nvPr userDrawn="1"/>
              </p:nvSpPr>
              <p:spPr>
                <a:xfrm>
                  <a:off x="-3958697" y="9522560"/>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smtClean="0">
                      <a:solidFill>
                        <a:schemeClr val="tx1"/>
                      </a:solidFill>
                    </a:rPr>
                    <a:t>ORIGINAL</a:t>
                  </a:r>
                  <a:endParaRPr lang="en-US" sz="2000" b="1" dirty="0">
                    <a:solidFill>
                      <a:schemeClr val="tx1"/>
                    </a:solidFill>
                  </a:endParaRPr>
                </a:p>
              </p:txBody>
            </p:sp>
          </p:grpSp>
          <p:grpSp>
            <p:nvGrpSpPr>
              <p:cNvPr id="45" name="Group 44"/>
              <p:cNvGrpSpPr/>
              <p:nvPr userDrawn="1"/>
            </p:nvGrpSpPr>
            <p:grpSpPr>
              <a:xfrm>
                <a:off x="-2033159" y="9252361"/>
                <a:ext cx="1033517" cy="898915"/>
                <a:chOff x="-2921738" y="8714808"/>
                <a:chExt cx="1420279" cy="1235304"/>
              </a:xfrm>
            </p:grpSpPr>
            <p:pic>
              <p:nvPicPr>
                <p:cNvPr id="51" name="Picture 50"/>
                <p:cNvPicPr>
                  <a:picLocks noChangeAspect="1"/>
                </p:cNvPicPr>
                <p:nvPr userDrawn="1"/>
              </p:nvPicPr>
              <p:blipFill>
                <a:blip r:embed="rId6"/>
                <a:stretch>
                  <a:fillRect/>
                </a:stretch>
              </p:blipFill>
              <p:spPr>
                <a:xfrm>
                  <a:off x="-2921738" y="8714808"/>
                  <a:ext cx="1420279" cy="1029694"/>
                </a:xfrm>
                <a:prstGeom prst="rect">
                  <a:avLst/>
                </a:prstGeom>
              </p:spPr>
            </p:pic>
            <p:sp>
              <p:nvSpPr>
                <p:cNvPr id="52" name="TextBox 51"/>
                <p:cNvSpPr txBox="1"/>
                <p:nvPr userDrawn="1"/>
              </p:nvSpPr>
              <p:spPr>
                <a:xfrm>
                  <a:off x="-2918991" y="9670656"/>
                  <a:ext cx="1417532" cy="279456"/>
                </a:xfrm>
                <a:prstGeom prst="rect">
                  <a:avLst/>
                </a:prstGeom>
                <a:solidFill>
                  <a:srgbClr val="FF0000"/>
                </a:solidFill>
              </p:spPr>
              <p:txBody>
                <a:bodyPr wrap="square" lIns="457200" tIns="91440" rIns="457200" bIns="91440" rtlCol="0">
                  <a:spAutoFit/>
                </a:bodyPr>
                <a:lstStyle/>
                <a:p>
                  <a:pPr algn="ctr"/>
                  <a:r>
                    <a:rPr lang="en-US" sz="2000" b="1" dirty="0" smtClean="0">
                      <a:solidFill>
                        <a:schemeClr val="bg1"/>
                      </a:solidFill>
                    </a:rPr>
                    <a:t>DISTORTED</a:t>
                  </a:r>
                  <a:endParaRPr lang="en-US" sz="9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9208123"/>
                <a:ext cx="1098742" cy="847761"/>
              </a:xfrm>
              <a:prstGeom prst="rect">
                <a:avLst/>
              </a:prstGeom>
            </p:spPr>
          </p:pic>
          <p:sp>
            <p:nvSpPr>
              <p:cNvPr id="50" name="TextBox 49"/>
              <p:cNvSpPr txBox="1"/>
              <p:nvPr userDrawn="1"/>
            </p:nvSpPr>
            <p:spPr>
              <a:xfrm>
                <a:off x="-4440600" y="9857111"/>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0" name="Group 29"/>
            <p:cNvGrpSpPr/>
            <p:nvPr userDrawn="1"/>
          </p:nvGrpSpPr>
          <p:grpSpPr>
            <a:xfrm>
              <a:off x="-10409330" y="23738192"/>
              <a:ext cx="9344084" cy="2453251"/>
              <a:chOff x="-4759852" y="10890293"/>
              <a:chExt cx="4306270" cy="1127128"/>
            </a:xfrm>
          </p:grpSpPr>
          <p:graphicFrame>
            <p:nvGraphicFramePr>
              <p:cNvPr id="31" name="Object 30"/>
              <p:cNvGraphicFramePr>
                <a:graphicFrameLocks noChangeAspect="1"/>
              </p:cNvGraphicFramePr>
              <p:nvPr userDrawn="1">
                <p:extLst>
                  <p:ext uri="{D42A27DB-BD31-4B8C-83A1-F6EECF244321}">
                    <p14:modId xmlns:p14="http://schemas.microsoft.com/office/powerpoint/2010/main" val="780725776"/>
                  </p:ext>
                </p:extLst>
              </p:nvPr>
            </p:nvGraphicFramePr>
            <p:xfrm>
              <a:off x="-4533347" y="10890299"/>
              <a:ext cx="1828800" cy="1117600"/>
            </p:xfrm>
            <a:graphic>
              <a:graphicData uri="http://schemas.openxmlformats.org/presentationml/2006/ole">
                <mc:AlternateContent xmlns:mc="http://schemas.openxmlformats.org/markup-compatibility/2006">
                  <mc:Choice xmlns:v="urn:schemas-microsoft-com:vml" Requires="v">
                    <p:oleObj spid="_x0000_s2182"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0890299"/>
                            <a:ext cx="1828800" cy="1117600"/>
                          </a:xfrm>
                          <a:prstGeom prst="rect">
                            <a:avLst/>
                          </a:prstGeom>
                        </p:spPr>
                      </p:pic>
                    </p:oleObj>
                  </mc:Fallback>
                </mc:AlternateContent>
              </a:graphicData>
            </a:graphic>
          </p:graphicFrame>
          <p:graphicFrame>
            <p:nvGraphicFramePr>
              <p:cNvPr id="32" name="Object 31"/>
              <p:cNvGraphicFramePr>
                <a:graphicFrameLocks noChangeAspect="1"/>
              </p:cNvGraphicFramePr>
              <p:nvPr userDrawn="1">
                <p:extLst>
                  <p:ext uri="{D42A27DB-BD31-4B8C-83A1-F6EECF244321}">
                    <p14:modId xmlns:p14="http://schemas.microsoft.com/office/powerpoint/2010/main" val="1253610385"/>
                  </p:ext>
                </p:extLst>
              </p:nvPr>
            </p:nvGraphicFramePr>
            <p:xfrm>
              <a:off x="-2456641" y="10893992"/>
              <a:ext cx="1828800" cy="1117600"/>
            </p:xfrm>
            <a:graphic>
              <a:graphicData uri="http://schemas.openxmlformats.org/presentationml/2006/ole">
                <mc:AlternateContent xmlns:mc="http://schemas.openxmlformats.org/markup-compatibility/2006">
                  <mc:Choice xmlns:v="urn:schemas-microsoft-com:vml" Requires="v">
                    <p:oleObj spid="_x0000_s2183"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0893992"/>
                            <a:ext cx="1828800" cy="1117600"/>
                          </a:xfrm>
                          <a:prstGeom prst="rect">
                            <a:avLst/>
                          </a:prstGeom>
                        </p:spPr>
                      </p:pic>
                    </p:oleObj>
                  </mc:Fallback>
                </mc:AlternateContent>
              </a:graphicData>
            </a:graphic>
          </p:graphicFrame>
          <p:sp>
            <p:nvSpPr>
              <p:cNvPr id="33" name="TextBox 32"/>
              <p:cNvSpPr txBox="1"/>
              <p:nvPr userDrawn="1"/>
            </p:nvSpPr>
            <p:spPr>
              <a:xfrm rot="16200000">
                <a:off x="-5235785" y="11366226"/>
                <a:ext cx="1117601" cy="165735"/>
              </a:xfrm>
              <a:prstGeom prst="rect">
                <a:avLst/>
              </a:prstGeom>
              <a:noFill/>
            </p:spPr>
            <p:txBody>
              <a:bodyPr wrap="square" lIns="91440" tIns="91440" rIns="91440" bIns="0" rtlCol="0">
                <a:spAutoFit/>
              </a:bodyPr>
              <a:lstStyle/>
              <a:p>
                <a:pPr algn="ctr"/>
                <a:r>
                  <a:rPr lang="en-US" sz="2000" dirty="0" smtClean="0">
                    <a:solidFill>
                      <a:srgbClr val="92D050"/>
                    </a:solidFill>
                  </a:rPr>
                  <a:t>Good</a:t>
                </a:r>
                <a:r>
                  <a:rPr lang="en-US" sz="2000" baseline="0" dirty="0" smtClean="0">
                    <a:solidFill>
                      <a:srgbClr val="92D050"/>
                    </a:solidFill>
                  </a:rPr>
                  <a:t> </a:t>
                </a:r>
                <a:r>
                  <a:rPr lang="en-US" sz="2000" baseline="0" dirty="0" smtClean="0">
                    <a:solidFill>
                      <a:schemeClr val="bg1"/>
                    </a:solidFill>
                  </a:rPr>
                  <a:t>printing quality</a:t>
                </a:r>
                <a:endParaRPr lang="en-US" sz="2000" dirty="0">
                  <a:solidFill>
                    <a:schemeClr val="bg1"/>
                  </a:solidFill>
                </a:endParaRPr>
              </a:p>
            </p:txBody>
          </p:sp>
          <p:sp>
            <p:nvSpPr>
              <p:cNvPr id="34" name="TextBox 33"/>
              <p:cNvSpPr txBox="1"/>
              <p:nvPr userDrawn="1"/>
            </p:nvSpPr>
            <p:spPr>
              <a:xfrm rot="16200000">
                <a:off x="-1095250" y="11375753"/>
                <a:ext cx="1117601" cy="165735"/>
              </a:xfrm>
              <a:prstGeom prst="rect">
                <a:avLst/>
              </a:prstGeom>
              <a:noFill/>
            </p:spPr>
            <p:txBody>
              <a:bodyPr wrap="square" lIns="91440" tIns="91440" rIns="91440" bIns="0" rtlCol="0">
                <a:spAutoFit/>
              </a:bodyPr>
              <a:lstStyle/>
              <a:p>
                <a:pPr algn="ctr"/>
                <a:r>
                  <a:rPr lang="en-US" sz="2000" dirty="0" smtClean="0">
                    <a:solidFill>
                      <a:srgbClr val="FF0000"/>
                    </a:solidFill>
                  </a:rPr>
                  <a:t>Bad </a:t>
                </a:r>
                <a:r>
                  <a:rPr lang="en-US" sz="2000" dirty="0" smtClean="0">
                    <a:solidFill>
                      <a:schemeClr val="bg1"/>
                    </a:solidFill>
                  </a:rPr>
                  <a:t>printing quality</a:t>
                </a:r>
                <a:endParaRPr lang="en-US" sz="2000" dirty="0">
                  <a:solidFill>
                    <a:schemeClr val="bg1"/>
                  </a:solidFill>
                </a:endParaRPr>
              </a:p>
            </p:txBody>
          </p:sp>
        </p:grpSp>
      </p:grpSp>
      <p:grpSp>
        <p:nvGrpSpPr>
          <p:cNvPr id="57" name="Group 56"/>
          <p:cNvGrpSpPr/>
          <p:nvPr userDrawn="1"/>
        </p:nvGrpSpPr>
        <p:grpSpPr>
          <a:xfrm>
            <a:off x="21787216" y="1"/>
            <a:ext cx="12284832" cy="30275214"/>
            <a:chOff x="44157839" y="-55064"/>
            <a:chExt cx="11062139" cy="27261962"/>
          </a:xfrm>
        </p:grpSpPr>
        <p:sp>
          <p:nvSpPr>
            <p:cNvPr id="58" name="Rectangle 57"/>
            <p:cNvSpPr/>
            <p:nvPr userDrawn="1"/>
          </p:nvSpPr>
          <p:spPr>
            <a:xfrm>
              <a:off x="44157839" y="-55064"/>
              <a:ext cx="11062139" cy="2726196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429000"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b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2000250"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p:txBody>
        </p:sp>
        <p:graphicFrame>
          <p:nvGraphicFramePr>
            <p:cNvPr id="59" name="Object 58"/>
            <p:cNvGraphicFramePr>
              <a:graphicFrameLocks noChangeAspect="1"/>
            </p:cNvGraphicFramePr>
            <p:nvPr userDrawn="1">
              <p:extLst>
                <p:ext uri="{D42A27DB-BD31-4B8C-83A1-F6EECF244321}">
                  <p14:modId xmlns:p14="http://schemas.microsoft.com/office/powerpoint/2010/main" val="1425904806"/>
                </p:ext>
              </p:extLst>
            </p:nvPr>
          </p:nvGraphicFramePr>
          <p:xfrm>
            <a:off x="46871237" y="3286607"/>
            <a:ext cx="5586150" cy="2063772"/>
          </p:xfrm>
          <a:graphic>
            <a:graphicData uri="http://schemas.openxmlformats.org/presentationml/2006/ole">
              <mc:AlternateContent xmlns:mc="http://schemas.openxmlformats.org/markup-compatibility/2006">
                <mc:Choice xmlns:v="urn:schemas-microsoft-com:vml" Requires="v">
                  <p:oleObj spid="_x0000_s2184"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871237" y="3286607"/>
                          <a:ext cx="5586150" cy="2063772"/>
                        </a:xfrm>
                        <a:prstGeom prst="rect">
                          <a:avLst/>
                        </a:prstGeom>
                      </p:spPr>
                    </p:pic>
                  </p:oleObj>
                </mc:Fallback>
              </mc:AlternateContent>
            </a:graphicData>
          </a:graphic>
        </p:graphicFrame>
        <p:pic>
          <p:nvPicPr>
            <p:cNvPr id="60" name="Picture 59"/>
            <p:cNvPicPr>
              <a:picLocks noChangeAspect="1"/>
            </p:cNvPicPr>
            <p:nvPr userDrawn="1"/>
          </p:nvPicPr>
          <p:blipFill>
            <a:blip r:embed="rId14"/>
            <a:stretch>
              <a:fillRect/>
            </a:stretch>
          </p:blipFill>
          <p:spPr>
            <a:xfrm>
              <a:off x="44487207" y="7579895"/>
              <a:ext cx="2969584" cy="1370577"/>
            </a:xfrm>
            <a:prstGeom prst="rect">
              <a:avLst/>
            </a:prstGeom>
            <a:ln>
              <a:noFill/>
            </a:ln>
          </p:spPr>
        </p:pic>
        <p:graphicFrame>
          <p:nvGraphicFramePr>
            <p:cNvPr id="61" name="Object 60"/>
            <p:cNvGraphicFramePr>
              <a:graphicFrameLocks noChangeAspect="1"/>
            </p:cNvGraphicFramePr>
            <p:nvPr userDrawn="1">
              <p:extLst>
                <p:ext uri="{D42A27DB-BD31-4B8C-83A1-F6EECF244321}">
                  <p14:modId xmlns:p14="http://schemas.microsoft.com/office/powerpoint/2010/main" val="3407085520"/>
                </p:ext>
              </p:extLst>
            </p:nvPr>
          </p:nvGraphicFramePr>
          <p:xfrm>
            <a:off x="44629619" y="11328671"/>
            <a:ext cx="1482266" cy="992162"/>
          </p:xfrm>
          <a:graphic>
            <a:graphicData uri="http://schemas.openxmlformats.org/presentationml/2006/ole">
              <mc:AlternateContent xmlns:mc="http://schemas.openxmlformats.org/markup-compatibility/2006">
                <mc:Choice xmlns:v="urn:schemas-microsoft-com:vml" Requires="v">
                  <p:oleObj spid="_x0000_s2185"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1328671"/>
                          <a:ext cx="1482266" cy="992162"/>
                        </a:xfrm>
                        <a:prstGeom prst="rect">
                          <a:avLst/>
                        </a:prstGeom>
                      </p:spPr>
                    </p:pic>
                  </p:oleObj>
                </mc:Fallback>
              </mc:AlternateContent>
            </a:graphicData>
          </a:graphic>
        </p:graphicFrame>
        <p:grpSp>
          <p:nvGrpSpPr>
            <p:cNvPr id="62" name="Group 61"/>
            <p:cNvGrpSpPr/>
            <p:nvPr userDrawn="1"/>
          </p:nvGrpSpPr>
          <p:grpSpPr>
            <a:xfrm>
              <a:off x="44487207" y="23850394"/>
              <a:ext cx="10354213" cy="1265612"/>
              <a:chOff x="44200453" y="23567551"/>
              <a:chExt cx="9771399" cy="1090622"/>
            </a:xfrm>
          </p:grpSpPr>
          <p:sp>
            <p:nvSpPr>
              <p:cNvPr id="64" name="Rounded Rectangle 63"/>
              <p:cNvSpPr/>
              <p:nvPr userDrawn="1"/>
            </p:nvSpPr>
            <p:spPr>
              <a:xfrm>
                <a:off x="44200453" y="23567551"/>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3665884"/>
                <a:ext cx="914401" cy="914399"/>
              </a:xfrm>
              <a:prstGeom prst="rect">
                <a:avLst/>
              </a:prstGeom>
              <a:noFill/>
              <a:ln>
                <a:noFill/>
              </a:ln>
            </p:spPr>
          </p:pic>
          <p:sp>
            <p:nvSpPr>
              <p:cNvPr id="66" name="TextBox 65"/>
              <p:cNvSpPr txBox="1"/>
              <p:nvPr userDrawn="1"/>
            </p:nvSpPr>
            <p:spPr>
              <a:xfrm>
                <a:off x="45300663" y="2375747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sp>
        <p:nvSpPr>
          <p:cNvPr id="36" name="TextBox 35"/>
          <p:cNvSpPr txBox="1"/>
          <p:nvPr userDrawn="1"/>
        </p:nvSpPr>
        <p:spPr>
          <a:xfrm>
            <a:off x="22152989" y="28455994"/>
            <a:ext cx="7629577" cy="1399638"/>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        </a:t>
            </a:r>
          </a:p>
          <a:p>
            <a:pPr marL="400050" indent="0">
              <a:lnSpc>
                <a:spcPts val="2600"/>
              </a:lnSpc>
            </a:pPr>
            <a:r>
              <a:rPr lang="en-US" sz="2400" baseline="0" dirty="0" smtClean="0">
                <a:solidFill>
                  <a:schemeClr val="bg1"/>
                </a:solidFill>
              </a:rPr>
              <a:t>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1" baseline="0" dirty="0" smtClean="0">
                <a:solidFill>
                  <a:srgbClr val="FFFF00"/>
                </a:solidFill>
              </a:rPr>
              <a:t>posterpresenter@gmail.com</a:t>
            </a:r>
            <a:endParaRPr lang="en-US" sz="2800" b="1" dirty="0">
              <a:solidFill>
                <a:srgbClr val="FFFF00"/>
              </a:solidFill>
            </a:endParaRPr>
          </a:p>
        </p:txBody>
      </p:sp>
      <p:sp>
        <p:nvSpPr>
          <p:cNvPr id="37" name="Text Box 14"/>
          <p:cNvSpPr txBox="1">
            <a:spLocks noChangeArrowheads="1"/>
          </p:cNvSpPr>
          <p:nvPr userDrawn="1"/>
        </p:nvSpPr>
        <p:spPr bwMode="auto">
          <a:xfrm>
            <a:off x="1011866" y="29670236"/>
            <a:ext cx="2736269" cy="283084"/>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 Placeholder 231"/>
          <p:cNvSpPr>
            <a:spLocks noGrp="1"/>
          </p:cNvSpPr>
          <p:nvPr>
            <p:ph type="body" sz="quarter" idx="10"/>
          </p:nvPr>
        </p:nvSpPr>
        <p:spPr>
          <a:xfrm>
            <a:off x="440616" y="5365570"/>
            <a:ext cx="10101856" cy="15277566"/>
          </a:xfrm>
        </p:spPr>
        <p:txBody>
          <a:bodyPr/>
          <a:lstStyle/>
          <a:p>
            <a:r>
              <a:rPr lang="en-GB" dirty="0"/>
              <a:t>A</a:t>
            </a:r>
            <a:r>
              <a:rPr lang="en-GB" dirty="0" smtClean="0"/>
              <a:t>lthough </a:t>
            </a:r>
            <a:r>
              <a:rPr lang="en-GB" dirty="0"/>
              <a:t>online activity is increasing, the amount of money that is donated online is decreasing (ONS, 2013). Research suggests that online donations may be lower because the donations are not observed by others (Van </a:t>
            </a:r>
            <a:r>
              <a:rPr lang="en-GB" dirty="0" err="1"/>
              <a:t>vugt</a:t>
            </a:r>
            <a:r>
              <a:rPr lang="en-GB" dirty="0"/>
              <a:t> &amp; Hardy, 2010</a:t>
            </a:r>
            <a:r>
              <a:rPr lang="en-GB" dirty="0" smtClean="0"/>
              <a:t>).</a:t>
            </a:r>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r>
              <a:rPr lang="en-GB" dirty="0" smtClean="0"/>
              <a:t>One </a:t>
            </a:r>
            <a:r>
              <a:rPr lang="en-GB" dirty="0"/>
              <a:t>way in which people can ‘feel as though they are being watched’ is by presenting them with photographs of eyes. Photographs of eyes have been shown to reduce crime, increase honesty behaviour and to </a:t>
            </a:r>
            <a:r>
              <a:rPr lang="en-GB" dirty="0" smtClean="0"/>
              <a:t>increase charitable donations in lab and field experiments </a:t>
            </a:r>
            <a:r>
              <a:rPr lang="en-GB" dirty="0"/>
              <a:t>(Bateson, </a:t>
            </a:r>
            <a:r>
              <a:rPr lang="en-GB" dirty="0" smtClean="0"/>
              <a:t>et al, </a:t>
            </a:r>
            <a:r>
              <a:rPr lang="en-GB" dirty="0"/>
              <a:t>2006; </a:t>
            </a:r>
            <a:r>
              <a:rPr lang="en-GB" dirty="0" smtClean="0"/>
              <a:t>Haley </a:t>
            </a:r>
            <a:r>
              <a:rPr lang="en-GB" dirty="0"/>
              <a:t>&amp; </a:t>
            </a:r>
            <a:r>
              <a:rPr lang="en-GB" dirty="0" err="1" smtClean="0"/>
              <a:t>Fessler</a:t>
            </a:r>
            <a:r>
              <a:rPr lang="en-GB" dirty="0" smtClean="0"/>
              <a:t>, 2005; </a:t>
            </a:r>
            <a:r>
              <a:rPr lang="en-GB" dirty="0"/>
              <a:t>Nettle</a:t>
            </a:r>
            <a:r>
              <a:rPr lang="en-GB" dirty="0" smtClean="0"/>
              <a:t>, et al  2012; Nettle et al, 2013; Powell  et al, 2012 ).</a:t>
            </a:r>
            <a:endParaRPr lang="en-GB" dirty="0"/>
          </a:p>
          <a:p>
            <a:endParaRPr lang="en-GB" dirty="0" smtClean="0"/>
          </a:p>
          <a:p>
            <a:r>
              <a:rPr lang="en-GB" dirty="0" smtClean="0"/>
              <a:t>Being </a:t>
            </a:r>
            <a:r>
              <a:rPr lang="en-GB" dirty="0"/>
              <a:t>seen to help others may explain why people give to charity in the absence of kin or reciprocal benefits (Hardy &amp; Van </a:t>
            </a:r>
            <a:r>
              <a:rPr lang="en-GB" dirty="0" err="1"/>
              <a:t>Vugt</a:t>
            </a:r>
            <a:r>
              <a:rPr lang="en-GB" dirty="0"/>
              <a:t>, 2006; Roberts, 1998). </a:t>
            </a:r>
            <a:endParaRPr lang="en-GB" dirty="0" smtClean="0"/>
          </a:p>
          <a:p>
            <a:endParaRPr lang="en-GB" dirty="0"/>
          </a:p>
          <a:p>
            <a:r>
              <a:rPr lang="en-GB" dirty="0"/>
              <a:t>This is consistent with research which has shown that people are more likely to act in a pro-social manner when in the presence of eyes (</a:t>
            </a:r>
            <a:r>
              <a:rPr lang="en-GB" dirty="0" err="1"/>
              <a:t>Ekström</a:t>
            </a:r>
            <a:r>
              <a:rPr lang="en-GB" dirty="0"/>
              <a:t>, 2011) and when reputation is at stake (</a:t>
            </a:r>
            <a:r>
              <a:rPr lang="en-GB" dirty="0" err="1"/>
              <a:t>Izuma</a:t>
            </a:r>
            <a:r>
              <a:rPr lang="en-GB" dirty="0"/>
              <a:t>, </a:t>
            </a:r>
            <a:r>
              <a:rPr lang="en-GB" dirty="0" smtClean="0"/>
              <a:t>2012</a:t>
            </a:r>
            <a:r>
              <a:rPr lang="en-GB" dirty="0"/>
              <a:t>,</a:t>
            </a:r>
            <a:r>
              <a:rPr lang="en-GB" dirty="0" smtClean="0"/>
              <a:t> </a:t>
            </a:r>
            <a:r>
              <a:rPr lang="en-GB" dirty="0" err="1"/>
              <a:t>Kratky</a:t>
            </a:r>
            <a:r>
              <a:rPr lang="en-GB" dirty="0"/>
              <a:t> et </a:t>
            </a:r>
            <a:r>
              <a:rPr lang="en-GB" dirty="0" smtClean="0"/>
              <a:t>al, 2016).</a:t>
            </a:r>
            <a:endParaRPr lang="en-US" dirty="0"/>
          </a:p>
          <a:p>
            <a:endParaRPr lang="en-GB" dirty="0" smtClean="0"/>
          </a:p>
          <a:p>
            <a:r>
              <a:rPr lang="en-GB" dirty="0" smtClean="0"/>
              <a:t>By making people feel as though they are being watched, costly signalling theory can aid charities increase donations (</a:t>
            </a:r>
            <a:r>
              <a:rPr lang="en-GB" dirty="0" err="1" smtClean="0"/>
              <a:t>Zahavi</a:t>
            </a:r>
            <a:r>
              <a:rPr lang="en-GB" dirty="0" smtClean="0"/>
              <a:t>, 1977). Even computerised eyes presented on computer screens have been shown to increase generosity behaviour (Burnham &amp; Hare, 2007). </a:t>
            </a:r>
          </a:p>
          <a:p>
            <a:endParaRPr lang="en-GB" dirty="0" smtClean="0"/>
          </a:p>
          <a:p>
            <a:endParaRPr lang="en-GB" dirty="0"/>
          </a:p>
          <a:p>
            <a:endParaRPr lang="en-GB" dirty="0"/>
          </a:p>
          <a:p>
            <a:r>
              <a:rPr lang="en-GB" dirty="0" smtClean="0"/>
              <a:t>However</a:t>
            </a:r>
            <a:r>
              <a:rPr lang="en-GB" dirty="0"/>
              <a:t>, very little has been done to explore the </a:t>
            </a:r>
            <a:r>
              <a:rPr lang="en-GB" dirty="0" smtClean="0"/>
              <a:t>characteristics </a:t>
            </a:r>
            <a:r>
              <a:rPr lang="en-GB" dirty="0"/>
              <a:t>of these eyes, and yet we know that gender </a:t>
            </a:r>
            <a:r>
              <a:rPr lang="en-GB" dirty="0" smtClean="0"/>
              <a:t>(</a:t>
            </a:r>
            <a:r>
              <a:rPr lang="en-GB" dirty="0"/>
              <a:t>Barclay, </a:t>
            </a:r>
            <a:r>
              <a:rPr lang="en-GB" dirty="0" smtClean="0"/>
              <a:t>2010, </a:t>
            </a:r>
            <a:r>
              <a:rPr lang="en-GB" dirty="0" err="1" smtClean="0"/>
              <a:t>Farrelly</a:t>
            </a:r>
            <a:r>
              <a:rPr lang="en-GB" dirty="0" smtClean="0"/>
              <a:t>, et al 2007,  </a:t>
            </a:r>
            <a:r>
              <a:rPr lang="en-GB" dirty="0" err="1" smtClean="0"/>
              <a:t>Iredale</a:t>
            </a:r>
            <a:r>
              <a:rPr lang="en-GB" dirty="0" smtClean="0"/>
              <a:t> </a:t>
            </a:r>
            <a:r>
              <a:rPr lang="en-GB" dirty="0"/>
              <a:t>et </a:t>
            </a:r>
            <a:r>
              <a:rPr lang="en-GB" dirty="0" smtClean="0"/>
              <a:t>al, 2008, Phillips, 2010 ) </a:t>
            </a:r>
            <a:r>
              <a:rPr lang="en-GB" dirty="0"/>
              <a:t>and emotion (Webb &amp; Wong, 2014) both play a role in initiating altruistic acts. </a:t>
            </a:r>
            <a:endParaRPr lang="en-GB" dirty="0" smtClean="0"/>
          </a:p>
          <a:p>
            <a:endParaRPr lang="en-GB" dirty="0"/>
          </a:p>
          <a:p>
            <a:r>
              <a:rPr lang="en-US" dirty="0" smtClean="0"/>
              <a:t>This </a:t>
            </a:r>
            <a:r>
              <a:rPr lang="en-US" dirty="0"/>
              <a:t>study </a:t>
            </a:r>
            <a:r>
              <a:rPr lang="en-US" dirty="0" smtClean="0"/>
              <a:t>tests </a:t>
            </a:r>
            <a:r>
              <a:rPr lang="en-US" dirty="0"/>
              <a:t>whether the </a:t>
            </a:r>
            <a:r>
              <a:rPr lang="en-US" dirty="0" smtClean="0"/>
              <a:t>characteristics </a:t>
            </a:r>
            <a:r>
              <a:rPr lang="en-US" dirty="0"/>
              <a:t>of eyes </a:t>
            </a:r>
            <a:r>
              <a:rPr lang="en-US" dirty="0" smtClean="0"/>
              <a:t>presented on screen </a:t>
            </a:r>
            <a:r>
              <a:rPr lang="en-US" dirty="0"/>
              <a:t>in terms of gender (male/ female) and emotion (angry/ neutral) would impact on peoples willingness to give </a:t>
            </a:r>
            <a:r>
              <a:rPr lang="en-US" dirty="0" smtClean="0"/>
              <a:t>to charity</a:t>
            </a:r>
            <a:r>
              <a:rPr lang="en-US" dirty="0"/>
              <a:t>.</a:t>
            </a:r>
            <a:endParaRPr lang="en-GB" dirty="0"/>
          </a:p>
          <a:p>
            <a:endParaRPr lang="en-GB" dirty="0" smtClean="0"/>
          </a:p>
          <a:p>
            <a:endParaRPr lang="en-GB" dirty="0"/>
          </a:p>
          <a:p>
            <a:r>
              <a:rPr lang="en-GB" dirty="0" smtClean="0"/>
              <a:t>Three main hypotheses were tested:</a:t>
            </a:r>
            <a:endParaRPr lang="en-GB" dirty="0"/>
          </a:p>
          <a:p>
            <a:r>
              <a:rPr lang="en-GB" i="1" dirty="0" smtClean="0"/>
              <a:t>Hypothesis 1 </a:t>
            </a:r>
            <a:r>
              <a:rPr lang="en-GB" dirty="0" smtClean="0"/>
              <a:t>– eyes on screen would illicit higher charitable donations</a:t>
            </a:r>
          </a:p>
          <a:p>
            <a:r>
              <a:rPr lang="en-GB" i="1" dirty="0" smtClean="0"/>
              <a:t>Hypothesis 2  </a:t>
            </a:r>
            <a:r>
              <a:rPr lang="en-GB" dirty="0" smtClean="0"/>
              <a:t>- the gender of the eyes would impact on charitable donations</a:t>
            </a:r>
          </a:p>
          <a:p>
            <a:r>
              <a:rPr lang="en-GB" i="1" dirty="0" smtClean="0"/>
              <a:t>Hypothesis 3 </a:t>
            </a:r>
            <a:r>
              <a:rPr lang="en-GB" dirty="0" smtClean="0"/>
              <a:t>– the emotion of the eyes would impact on charitable donations</a:t>
            </a:r>
          </a:p>
          <a:p>
            <a:endParaRPr lang="en-GB" dirty="0"/>
          </a:p>
        </p:txBody>
      </p:sp>
      <p:sp>
        <p:nvSpPr>
          <p:cNvPr id="233" name="Text Placeholder 232"/>
          <p:cNvSpPr>
            <a:spLocks noGrp="1"/>
          </p:cNvSpPr>
          <p:nvPr>
            <p:ph type="body" sz="quarter" idx="11"/>
          </p:nvPr>
        </p:nvSpPr>
        <p:spPr/>
        <p:txBody>
          <a:bodyPr/>
          <a:lstStyle/>
          <a:p>
            <a:r>
              <a:rPr lang="en-US" dirty="0" smtClean="0"/>
              <a:t>Background</a:t>
            </a:r>
            <a:endParaRPr lang="en-US" dirty="0"/>
          </a:p>
        </p:txBody>
      </p:sp>
      <p:sp>
        <p:nvSpPr>
          <p:cNvPr id="236" name="Text Placeholder 235"/>
          <p:cNvSpPr>
            <a:spLocks noGrp="1"/>
          </p:cNvSpPr>
          <p:nvPr>
            <p:ph type="body" sz="quarter" idx="20"/>
          </p:nvPr>
        </p:nvSpPr>
        <p:spPr>
          <a:xfrm>
            <a:off x="440616" y="20463290"/>
            <a:ext cx="10096349" cy="558738"/>
          </a:xfrm>
        </p:spPr>
        <p:txBody>
          <a:bodyPr/>
          <a:lstStyle/>
          <a:p>
            <a:r>
              <a:rPr lang="en-US" dirty="0" smtClean="0"/>
              <a:t>Method</a:t>
            </a:r>
            <a:endParaRPr lang="en-US" dirty="0"/>
          </a:p>
        </p:txBody>
      </p:sp>
      <p:sp>
        <p:nvSpPr>
          <p:cNvPr id="237" name="Text Placeholder 236"/>
          <p:cNvSpPr>
            <a:spLocks noGrp="1"/>
          </p:cNvSpPr>
          <p:nvPr>
            <p:ph type="body" sz="quarter" idx="25"/>
          </p:nvPr>
        </p:nvSpPr>
        <p:spPr/>
        <p:txBody>
          <a:bodyPr/>
          <a:lstStyle/>
          <a:p>
            <a:r>
              <a:rPr lang="en-US" dirty="0" smtClean="0"/>
              <a:t>Results</a:t>
            </a:r>
            <a:endParaRPr lang="en-US" dirty="0"/>
          </a:p>
        </p:txBody>
      </p:sp>
      <p:sp>
        <p:nvSpPr>
          <p:cNvPr id="238" name="Text Placeholder 237"/>
          <p:cNvSpPr>
            <a:spLocks noGrp="1"/>
          </p:cNvSpPr>
          <p:nvPr>
            <p:ph type="body" sz="quarter" idx="26"/>
          </p:nvPr>
        </p:nvSpPr>
        <p:spPr>
          <a:xfrm>
            <a:off x="10846594" y="5365571"/>
            <a:ext cx="10093752" cy="15770009"/>
          </a:xfrm>
        </p:spPr>
        <p:txBody>
          <a:bodyPr/>
          <a:lstStyle/>
          <a:p>
            <a:r>
              <a:rPr lang="en-GB" dirty="0"/>
              <a:t>People gave significantly </a:t>
            </a:r>
            <a:r>
              <a:rPr lang="en-GB" dirty="0" smtClean="0"/>
              <a:t>more </a:t>
            </a:r>
            <a:r>
              <a:rPr lang="en-GB" dirty="0"/>
              <a:t>to charity when eyes were </a:t>
            </a:r>
            <a:r>
              <a:rPr lang="en-GB" dirty="0" smtClean="0"/>
              <a:t>presented on screen (</a:t>
            </a:r>
            <a:r>
              <a:rPr lang="en-GB" i="1" dirty="0" smtClean="0"/>
              <a:t>M</a:t>
            </a:r>
            <a:r>
              <a:rPr lang="en-GB" dirty="0" smtClean="0"/>
              <a:t> = 53.21,</a:t>
            </a:r>
            <a:r>
              <a:rPr lang="en-GB" i="1" dirty="0" smtClean="0"/>
              <a:t> SD </a:t>
            </a:r>
            <a:r>
              <a:rPr lang="en-GB" dirty="0" smtClean="0"/>
              <a:t>= 35.34) compared to when no eyes were presented on screen (</a:t>
            </a:r>
            <a:r>
              <a:rPr lang="en-GB" i="1" dirty="0" smtClean="0"/>
              <a:t>M</a:t>
            </a:r>
            <a:r>
              <a:rPr lang="en-GB" dirty="0" smtClean="0"/>
              <a:t> = 26.42 , </a:t>
            </a:r>
            <a:r>
              <a:rPr lang="en-GB" i="1" dirty="0" smtClean="0"/>
              <a:t>SD</a:t>
            </a:r>
            <a:r>
              <a:rPr lang="en-GB" dirty="0" smtClean="0"/>
              <a:t> = 30.88), </a:t>
            </a:r>
            <a:r>
              <a:rPr lang="en-GB" i="1" dirty="0" smtClean="0"/>
              <a:t>F</a:t>
            </a:r>
            <a:r>
              <a:rPr lang="en-GB" dirty="0" smtClean="0"/>
              <a:t>(1, 109) = 11.27, </a:t>
            </a:r>
            <a:r>
              <a:rPr lang="en-GB" i="1" dirty="0" smtClean="0"/>
              <a:t>p</a:t>
            </a:r>
            <a:r>
              <a:rPr lang="en-GB" dirty="0" smtClean="0"/>
              <a:t> = 0.001. See figure 1.</a:t>
            </a:r>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a:p>
          <a:p>
            <a:endParaRPr lang="en-GB" dirty="0"/>
          </a:p>
          <a:p>
            <a:r>
              <a:rPr lang="en-GB" i="1" dirty="0" smtClean="0"/>
              <a:t>Figure 1. </a:t>
            </a:r>
            <a:r>
              <a:rPr lang="en-GB" dirty="0"/>
              <a:t>H</a:t>
            </a:r>
            <a:r>
              <a:rPr lang="en-GB" dirty="0" smtClean="0"/>
              <a:t>igher % of donations made when eyes </a:t>
            </a:r>
          </a:p>
          <a:p>
            <a:r>
              <a:rPr lang="en-GB" dirty="0" smtClean="0"/>
              <a:t>presented on screen</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i="1" dirty="0" smtClean="0"/>
              <a:t>Figure 2. </a:t>
            </a:r>
            <a:r>
              <a:rPr lang="en-GB" dirty="0" smtClean="0"/>
              <a:t>Higher % of donations when eyes presented on screen were not angry compared to angry eyes</a:t>
            </a:r>
            <a:endParaRPr lang="en-GB" dirty="0"/>
          </a:p>
          <a:p>
            <a:endParaRPr lang="en-GB" dirty="0" smtClean="0"/>
          </a:p>
          <a:p>
            <a:r>
              <a:rPr lang="en-GB" dirty="0"/>
              <a:t>D</a:t>
            </a:r>
            <a:r>
              <a:rPr lang="en-GB" dirty="0" smtClean="0"/>
              <a:t>onations </a:t>
            </a:r>
            <a:r>
              <a:rPr lang="en-GB" dirty="0"/>
              <a:t>were significantly higher when the eyes were </a:t>
            </a:r>
            <a:r>
              <a:rPr lang="en-GB" dirty="0" smtClean="0"/>
              <a:t>neutral and not angry (</a:t>
            </a:r>
            <a:r>
              <a:rPr lang="en-GB" i="1" dirty="0" smtClean="0"/>
              <a:t>M</a:t>
            </a:r>
            <a:r>
              <a:rPr lang="en-GB" dirty="0" smtClean="0"/>
              <a:t> = 60.07, </a:t>
            </a:r>
            <a:r>
              <a:rPr lang="en-GB" i="1" dirty="0" smtClean="0"/>
              <a:t>SD</a:t>
            </a:r>
            <a:r>
              <a:rPr lang="en-GB" dirty="0" smtClean="0"/>
              <a:t> = 35.70) compared </a:t>
            </a:r>
            <a:r>
              <a:rPr lang="en-GB" dirty="0"/>
              <a:t>with </a:t>
            </a:r>
            <a:r>
              <a:rPr lang="en-GB" dirty="0" smtClean="0"/>
              <a:t>angry (</a:t>
            </a:r>
            <a:r>
              <a:rPr lang="en-GB" i="1" dirty="0" smtClean="0"/>
              <a:t>M</a:t>
            </a:r>
            <a:r>
              <a:rPr lang="en-GB" dirty="0" smtClean="0"/>
              <a:t> = 45.51, </a:t>
            </a:r>
            <a:r>
              <a:rPr lang="en-GB" i="1" dirty="0" smtClean="0"/>
              <a:t>SD</a:t>
            </a:r>
            <a:r>
              <a:rPr lang="en-GB" dirty="0" smtClean="0"/>
              <a:t> = 34.61), </a:t>
            </a:r>
            <a:r>
              <a:rPr lang="en-GB" i="1" dirty="0" smtClean="0"/>
              <a:t>F</a:t>
            </a:r>
            <a:r>
              <a:rPr lang="en-GB" dirty="0" smtClean="0"/>
              <a:t>(1,83) = 3.68,</a:t>
            </a:r>
            <a:r>
              <a:rPr lang="en-GB" i="1" dirty="0" smtClean="0"/>
              <a:t> p </a:t>
            </a:r>
            <a:r>
              <a:rPr lang="en-GB" dirty="0" smtClean="0"/>
              <a:t>= 0.05. See figure 2. Gender </a:t>
            </a:r>
            <a:r>
              <a:rPr lang="en-GB" dirty="0"/>
              <a:t>of the eyes did not significantly affect charity </a:t>
            </a:r>
            <a:r>
              <a:rPr lang="en-GB" dirty="0" smtClean="0"/>
              <a:t>donations, </a:t>
            </a:r>
            <a:r>
              <a:rPr lang="en-GB" i="1" dirty="0" smtClean="0"/>
              <a:t>F</a:t>
            </a:r>
            <a:r>
              <a:rPr lang="en-GB" dirty="0" smtClean="0"/>
              <a:t>( 1,83) = 0.70, </a:t>
            </a:r>
            <a:r>
              <a:rPr lang="en-GB" i="1" dirty="0" smtClean="0"/>
              <a:t>p</a:t>
            </a:r>
            <a:r>
              <a:rPr lang="en-GB" dirty="0" smtClean="0"/>
              <a:t> = 0.80 </a:t>
            </a:r>
            <a:r>
              <a:rPr lang="en-GB" dirty="0"/>
              <a:t>nor was there an interaction between emotion and </a:t>
            </a:r>
            <a:r>
              <a:rPr lang="en-GB" dirty="0" smtClean="0"/>
              <a:t>gender of eyes presented on screen, </a:t>
            </a:r>
            <a:r>
              <a:rPr lang="en-GB" i="1" dirty="0" smtClean="0"/>
              <a:t>F</a:t>
            </a:r>
            <a:r>
              <a:rPr lang="en-GB" dirty="0" smtClean="0"/>
              <a:t>(1,83) = = 0.01, </a:t>
            </a:r>
            <a:r>
              <a:rPr lang="en-GB" i="1" dirty="0" smtClean="0"/>
              <a:t>p</a:t>
            </a:r>
            <a:r>
              <a:rPr lang="en-GB" dirty="0" smtClean="0"/>
              <a:t> = 0.94.</a:t>
            </a:r>
          </a:p>
          <a:p>
            <a:endParaRPr lang="en-GB" dirty="0"/>
          </a:p>
          <a:p>
            <a:endParaRPr lang="en-GB" dirty="0" smtClean="0"/>
          </a:p>
          <a:p>
            <a:endParaRPr lang="en-GB" dirty="0" smtClean="0"/>
          </a:p>
          <a:p>
            <a:endParaRPr lang="en-GB" dirty="0"/>
          </a:p>
          <a:p>
            <a:endParaRPr lang="en-US" dirty="0"/>
          </a:p>
        </p:txBody>
      </p:sp>
      <p:sp>
        <p:nvSpPr>
          <p:cNvPr id="239" name="Text Placeholder 238"/>
          <p:cNvSpPr>
            <a:spLocks noGrp="1"/>
          </p:cNvSpPr>
          <p:nvPr>
            <p:ph type="body" sz="quarter" idx="27"/>
          </p:nvPr>
        </p:nvSpPr>
        <p:spPr>
          <a:xfrm>
            <a:off x="10713157" y="20414303"/>
            <a:ext cx="10090978" cy="343212"/>
          </a:xfrm>
        </p:spPr>
        <p:txBody>
          <a:bodyPr/>
          <a:lstStyle/>
          <a:p>
            <a:r>
              <a:rPr lang="en-US" dirty="0" smtClean="0"/>
              <a:t>Conclusions and Implications</a:t>
            </a:r>
          </a:p>
          <a:p>
            <a:endParaRPr lang="en-US" dirty="0"/>
          </a:p>
        </p:txBody>
      </p:sp>
      <p:sp>
        <p:nvSpPr>
          <p:cNvPr id="240" name="Text Placeholder 239"/>
          <p:cNvSpPr>
            <a:spLocks noGrp="1"/>
          </p:cNvSpPr>
          <p:nvPr>
            <p:ph type="body" sz="quarter" idx="28"/>
          </p:nvPr>
        </p:nvSpPr>
        <p:spPr>
          <a:xfrm>
            <a:off x="10955916" y="19284681"/>
            <a:ext cx="10094847" cy="2725537"/>
          </a:xfrm>
        </p:spPr>
        <p:txBody>
          <a:bodyPr/>
          <a:lstStyle/>
          <a:p>
            <a:endParaRPr lang="en-GB" dirty="0" smtClean="0"/>
          </a:p>
          <a:p>
            <a:endParaRPr lang="en-GB" dirty="0" smtClean="0"/>
          </a:p>
          <a:p>
            <a:endParaRPr lang="en-GB" dirty="0" smtClean="0"/>
          </a:p>
          <a:p>
            <a:endParaRPr lang="en-GB" dirty="0" smtClean="0"/>
          </a:p>
          <a:p>
            <a:r>
              <a:rPr lang="en-GB" dirty="0" smtClean="0"/>
              <a:t>Eyes presented on screen increase charity donations. Although the gender of the eyes presented on screen did not impact on donations, </a:t>
            </a:r>
            <a:r>
              <a:rPr lang="en-GB" dirty="0"/>
              <a:t>the emotional expression of eyes </a:t>
            </a:r>
            <a:r>
              <a:rPr lang="en-GB" dirty="0" smtClean="0"/>
              <a:t>did. </a:t>
            </a:r>
          </a:p>
          <a:p>
            <a:r>
              <a:rPr lang="en-GB" dirty="0" smtClean="0"/>
              <a:t>Aggressive eyes were less effective at eliciting charitable donations and suggest that charities should use non aggressive eyes on websites when encouraging donations.</a:t>
            </a:r>
            <a:endParaRPr lang="en-GB" dirty="0"/>
          </a:p>
        </p:txBody>
      </p:sp>
      <p:sp>
        <p:nvSpPr>
          <p:cNvPr id="241" name="Text Placeholder 240"/>
          <p:cNvSpPr>
            <a:spLocks noGrp="1"/>
          </p:cNvSpPr>
          <p:nvPr>
            <p:ph type="body" sz="quarter" idx="29"/>
          </p:nvPr>
        </p:nvSpPr>
        <p:spPr>
          <a:xfrm>
            <a:off x="10901570" y="22367415"/>
            <a:ext cx="10085926" cy="2910639"/>
          </a:xfrm>
        </p:spPr>
        <p:txBody>
          <a:bodyPr/>
          <a:lstStyle/>
          <a:p>
            <a:endParaRPr lang="en-US" dirty="0" smtClean="0"/>
          </a:p>
          <a:p>
            <a:endParaRPr lang="en-US" dirty="0"/>
          </a:p>
          <a:p>
            <a:r>
              <a:rPr lang="en-US" dirty="0" smtClean="0"/>
              <a:t>Acknowledgements</a:t>
            </a:r>
          </a:p>
          <a:p>
            <a:pPr algn="l"/>
            <a:r>
              <a:rPr lang="en-US" sz="2000" b="0" u="none" dirty="0"/>
              <a:t>With special thanks to </a:t>
            </a:r>
            <a:r>
              <a:rPr lang="en-US" sz="2000" b="0" u="none" dirty="0" err="1"/>
              <a:t>Ruhul</a:t>
            </a:r>
            <a:r>
              <a:rPr lang="en-US" sz="2000" b="0" u="none" dirty="0"/>
              <a:t> Khan and Stephanie Peek, MSc Psychology students at the University of Kent who collected the </a:t>
            </a:r>
            <a:r>
              <a:rPr lang="en-US" sz="2000" b="0" u="none" dirty="0" smtClean="0"/>
              <a:t>data</a:t>
            </a:r>
          </a:p>
          <a:p>
            <a:pPr algn="l"/>
            <a:endParaRPr lang="en-US" dirty="0" smtClean="0"/>
          </a:p>
          <a:p>
            <a:r>
              <a:rPr lang="en-US" dirty="0" smtClean="0"/>
              <a:t>References</a:t>
            </a:r>
            <a:endParaRPr lang="en-US" dirty="0"/>
          </a:p>
        </p:txBody>
      </p:sp>
      <p:sp>
        <p:nvSpPr>
          <p:cNvPr id="242" name="Text Placeholder 241"/>
          <p:cNvSpPr>
            <a:spLocks noGrp="1"/>
          </p:cNvSpPr>
          <p:nvPr>
            <p:ph type="body" sz="quarter" idx="30"/>
          </p:nvPr>
        </p:nvSpPr>
        <p:spPr>
          <a:xfrm>
            <a:off x="10846595" y="25416577"/>
            <a:ext cx="10090978" cy="4936274"/>
          </a:xfrm>
        </p:spPr>
        <p:txBody>
          <a:bodyPr/>
          <a:lstStyle/>
          <a:p>
            <a:r>
              <a:rPr lang="en-GB" sz="900" dirty="0" smtClean="0"/>
              <a:t>Barclay</a:t>
            </a:r>
            <a:r>
              <a:rPr lang="en-GB" sz="900" dirty="0"/>
              <a:t>, P. (2010). Altruism as a courtship display: Some effects of third‐party generosity on audience perceptions. </a:t>
            </a:r>
            <a:r>
              <a:rPr lang="en-GB" sz="900" i="1" dirty="0"/>
              <a:t>British Journal of Psychology</a:t>
            </a:r>
            <a:r>
              <a:rPr lang="en-GB" sz="900" dirty="0"/>
              <a:t>, </a:t>
            </a:r>
            <a:r>
              <a:rPr lang="en-GB" sz="900" i="1" dirty="0"/>
              <a:t>101</a:t>
            </a:r>
            <a:r>
              <a:rPr lang="en-GB" sz="900" dirty="0"/>
              <a:t>(1), 123-135.</a:t>
            </a:r>
          </a:p>
          <a:p>
            <a:r>
              <a:rPr lang="en-GB" sz="900" dirty="0" smtClean="0"/>
              <a:t>Bateson</a:t>
            </a:r>
            <a:r>
              <a:rPr lang="en-GB" sz="900" dirty="0"/>
              <a:t>, M., Nettle, D., </a:t>
            </a:r>
            <a:r>
              <a:rPr lang="en-GB" sz="900" dirty="0" smtClean="0"/>
              <a:t>&amp; </a:t>
            </a:r>
            <a:r>
              <a:rPr lang="en-GB" sz="900" dirty="0"/>
              <a:t>Roberts, G. (2006). Cues of being watched enhance </a:t>
            </a:r>
            <a:r>
              <a:rPr lang="en-GB" sz="900" dirty="0" smtClean="0"/>
              <a:t>cooperation in a real world setting. </a:t>
            </a:r>
            <a:r>
              <a:rPr lang="en-GB" sz="900" i="1" dirty="0" smtClean="0"/>
              <a:t>Biology </a:t>
            </a:r>
            <a:r>
              <a:rPr lang="en-GB" sz="900" i="1" dirty="0"/>
              <a:t>letters, 2</a:t>
            </a:r>
            <a:r>
              <a:rPr lang="en-GB" sz="900" dirty="0"/>
              <a:t>, 412- 14. doi:10.1098/rsbl.2006.0509</a:t>
            </a:r>
          </a:p>
          <a:p>
            <a:r>
              <a:rPr lang="en-GB" sz="900" dirty="0"/>
              <a:t>Burnham, T. C., &amp; Hare, B. (2007). Engineering human cooperation: Does involuntary neural activation increase public goods contributions? </a:t>
            </a:r>
            <a:r>
              <a:rPr lang="en-GB" sz="900" i="1" dirty="0"/>
              <a:t>Human Nature</a:t>
            </a:r>
            <a:r>
              <a:rPr lang="en-GB" sz="900" dirty="0"/>
              <a:t>, </a:t>
            </a:r>
            <a:r>
              <a:rPr lang="en-GB" sz="900" i="1" dirty="0"/>
              <a:t>18</a:t>
            </a:r>
            <a:r>
              <a:rPr lang="en-GB" sz="900" dirty="0"/>
              <a:t>(2), 88-108. </a:t>
            </a:r>
            <a:r>
              <a:rPr lang="en-GB" sz="900" dirty="0" smtClean="0"/>
              <a:t>doi:10.1007/s12110-007-9012-2</a:t>
            </a:r>
          </a:p>
          <a:p>
            <a:r>
              <a:rPr lang="en-GB" sz="900" dirty="0" err="1"/>
              <a:t>Ekström</a:t>
            </a:r>
            <a:r>
              <a:rPr lang="en-GB" sz="900" dirty="0"/>
              <a:t>, M. (2011). Do watching eyes affect charitable giving? Evidence from a field experiment. </a:t>
            </a:r>
            <a:r>
              <a:rPr lang="en-GB" sz="900" i="1" dirty="0"/>
              <a:t>Experimental Economies, 15</a:t>
            </a:r>
            <a:r>
              <a:rPr lang="en-GB" sz="900" dirty="0"/>
              <a:t>(3), 530-546.  </a:t>
            </a:r>
            <a:r>
              <a:rPr lang="en-GB" sz="900" dirty="0" err="1"/>
              <a:t>doi</a:t>
            </a:r>
            <a:r>
              <a:rPr lang="en-GB" sz="900" dirty="0"/>
              <a:t>: 10.1007/s10683-011-9312-6</a:t>
            </a:r>
          </a:p>
          <a:p>
            <a:r>
              <a:rPr lang="en-GB" sz="900" dirty="0" err="1" smtClean="0"/>
              <a:t>Farrelly</a:t>
            </a:r>
            <a:r>
              <a:rPr lang="en-GB" sz="900" dirty="0"/>
              <a:t>, D., Lazarus, J., and Roberts, G. (2007). Altruists attract. </a:t>
            </a:r>
            <a:r>
              <a:rPr lang="en-GB" sz="900" i="1" dirty="0"/>
              <a:t>Evolutionary Psychology, 5, </a:t>
            </a:r>
            <a:r>
              <a:rPr lang="en-GB" sz="900" dirty="0"/>
              <a:t>313-329.</a:t>
            </a:r>
            <a:endParaRPr lang="en-GB" sz="900" dirty="0" smtClean="0"/>
          </a:p>
          <a:p>
            <a:r>
              <a:rPr lang="en-GB" sz="900" dirty="0"/>
              <a:t>Haley, J. J., &amp; </a:t>
            </a:r>
            <a:r>
              <a:rPr lang="en-GB" sz="900" dirty="0" err="1"/>
              <a:t>Fessler</a:t>
            </a:r>
            <a:r>
              <a:rPr lang="en-GB" sz="900" dirty="0"/>
              <a:t>. C. M. T. (2005) Nobody‘s watching? Subtle cues </a:t>
            </a:r>
            <a:r>
              <a:rPr lang="en-GB" sz="900" dirty="0" smtClean="0"/>
              <a:t>affect generosity </a:t>
            </a:r>
            <a:r>
              <a:rPr lang="en-GB" sz="900" dirty="0"/>
              <a:t>in an anonymous economic game. Evolution and </a:t>
            </a:r>
            <a:r>
              <a:rPr lang="en-GB" sz="900" dirty="0" smtClean="0"/>
              <a:t>Human Behaviour</a:t>
            </a:r>
            <a:r>
              <a:rPr lang="en-GB" sz="900" dirty="0"/>
              <a:t>, 26, 245-256</a:t>
            </a:r>
            <a:r>
              <a:rPr lang="en-GB" sz="900" dirty="0" smtClean="0"/>
              <a:t>.</a:t>
            </a:r>
          </a:p>
          <a:p>
            <a:r>
              <a:rPr lang="en-GB" sz="900" dirty="0"/>
              <a:t>Hardy, C., &amp; Van </a:t>
            </a:r>
            <a:r>
              <a:rPr lang="en-GB" sz="900" dirty="0" err="1"/>
              <a:t>Vugt</a:t>
            </a:r>
            <a:r>
              <a:rPr lang="en-GB" sz="900" dirty="0"/>
              <a:t>, M. (2006). Nice guys finish first: The competitive </a:t>
            </a:r>
            <a:r>
              <a:rPr lang="en-GB" sz="900" dirty="0" smtClean="0"/>
              <a:t>altruism hypothesis</a:t>
            </a:r>
            <a:r>
              <a:rPr lang="en-GB" sz="900" dirty="0"/>
              <a:t>. Personality and Social Psychology Bulletin, 32, 1402-1413</a:t>
            </a:r>
            <a:endParaRPr lang="en-GB" sz="900" dirty="0" smtClean="0"/>
          </a:p>
          <a:p>
            <a:r>
              <a:rPr lang="en-GB" sz="900" dirty="0"/>
              <a:t>Iredale, W., Van </a:t>
            </a:r>
            <a:r>
              <a:rPr lang="en-GB" sz="900" dirty="0" err="1"/>
              <a:t>Vugt</a:t>
            </a:r>
            <a:r>
              <a:rPr lang="en-GB" sz="900" dirty="0"/>
              <a:t>, M., &amp; Dunbar, R. (2008). Showing off in humans: Male generosity as a mating signal. </a:t>
            </a:r>
            <a:r>
              <a:rPr lang="en-GB" sz="900" i="1" dirty="0"/>
              <a:t>Evolutionary Psychology</a:t>
            </a:r>
            <a:r>
              <a:rPr lang="en-GB" sz="900" dirty="0"/>
              <a:t>, </a:t>
            </a:r>
            <a:r>
              <a:rPr lang="en-GB" sz="900" i="1" dirty="0"/>
              <a:t>6</a:t>
            </a:r>
            <a:r>
              <a:rPr lang="en-GB" sz="900" dirty="0"/>
              <a:t>(3), 147470490800600302</a:t>
            </a:r>
            <a:r>
              <a:rPr lang="en-GB" sz="900" dirty="0" smtClean="0"/>
              <a:t>.</a:t>
            </a:r>
          </a:p>
          <a:p>
            <a:r>
              <a:rPr lang="en-GB" sz="900" dirty="0" err="1"/>
              <a:t>Izuma</a:t>
            </a:r>
            <a:r>
              <a:rPr lang="en-GB" sz="900" dirty="0"/>
              <a:t>, K. (2012). The social neuroscience of reputation. </a:t>
            </a:r>
            <a:r>
              <a:rPr lang="en-GB" sz="900" i="1" dirty="0"/>
              <a:t>Neuroscience Research, 72</a:t>
            </a:r>
            <a:r>
              <a:rPr lang="en-GB" sz="900" dirty="0"/>
              <a:t>(4), 283-288. </a:t>
            </a:r>
            <a:r>
              <a:rPr lang="en-GB" sz="900" dirty="0" err="1"/>
              <a:t>doi</a:t>
            </a:r>
            <a:r>
              <a:rPr lang="en-GB" sz="900" dirty="0"/>
              <a:t>: S0168010212000041</a:t>
            </a:r>
          </a:p>
          <a:p>
            <a:r>
              <a:rPr lang="en-GB" sz="900" dirty="0" err="1" smtClean="0"/>
              <a:t>Krátký</a:t>
            </a:r>
            <a:r>
              <a:rPr lang="en-GB" sz="900" dirty="0" smtClean="0"/>
              <a:t>, J., McGraw, J. J., </a:t>
            </a:r>
            <a:r>
              <a:rPr lang="en-GB" sz="900" dirty="0" err="1" smtClean="0"/>
              <a:t>Xygalatas</a:t>
            </a:r>
            <a:r>
              <a:rPr lang="en-GB" sz="900" dirty="0" smtClean="0"/>
              <a:t>, </a:t>
            </a:r>
            <a:r>
              <a:rPr lang="en-GB" sz="900" dirty="0"/>
              <a:t>D., </a:t>
            </a:r>
            <a:r>
              <a:rPr lang="en-GB" sz="900" dirty="0" err="1"/>
              <a:t>Mitkidis</a:t>
            </a:r>
            <a:r>
              <a:rPr lang="en-GB" sz="900" dirty="0"/>
              <a:t>, P., &amp; Reddish, P. (2016). It Depends Who Is Watching You: 3-D Agent Cues Increase Fairness. </a:t>
            </a:r>
            <a:r>
              <a:rPr lang="en-GB" sz="900" i="1" dirty="0" err="1"/>
              <a:t>PloS</a:t>
            </a:r>
            <a:r>
              <a:rPr lang="en-GB" sz="900" i="1" dirty="0"/>
              <a:t> one</a:t>
            </a:r>
            <a:r>
              <a:rPr lang="en-GB" sz="900" dirty="0"/>
              <a:t>, </a:t>
            </a:r>
            <a:r>
              <a:rPr lang="en-GB" sz="900" i="1" dirty="0"/>
              <a:t>11</a:t>
            </a:r>
            <a:r>
              <a:rPr lang="en-GB" sz="900" dirty="0"/>
              <a:t>(2), </a:t>
            </a:r>
            <a:r>
              <a:rPr lang="en-GB" sz="900" dirty="0" smtClean="0"/>
              <a:t>e0148845.</a:t>
            </a:r>
          </a:p>
          <a:p>
            <a:r>
              <a:rPr lang="en-GB" sz="900" dirty="0"/>
              <a:t>Nettle, D., Harper, Z., </a:t>
            </a:r>
            <a:r>
              <a:rPr lang="en-GB" sz="900" dirty="0" err="1"/>
              <a:t>Kidson</a:t>
            </a:r>
            <a:r>
              <a:rPr lang="en-GB" sz="900" dirty="0"/>
              <a:t>, A., Stone, R., Penton-</a:t>
            </a:r>
            <a:r>
              <a:rPr lang="en-GB" sz="900" dirty="0" err="1"/>
              <a:t>Voak</a:t>
            </a:r>
            <a:r>
              <a:rPr lang="en-GB" sz="900" dirty="0"/>
              <a:t>, I. S., &amp; Bateson, M. (2013). The watching eyes effect in the Dictator Game: it's not how much you give, it's being seen to give something. Evolution and Human </a:t>
            </a:r>
            <a:r>
              <a:rPr lang="en-GB" sz="900" dirty="0" err="1"/>
              <a:t>Behavior</a:t>
            </a:r>
            <a:r>
              <a:rPr lang="en-GB" sz="900" dirty="0"/>
              <a:t>, 34(1), 35-40.</a:t>
            </a:r>
          </a:p>
          <a:p>
            <a:r>
              <a:rPr lang="en-GB" sz="900" dirty="0"/>
              <a:t>Nettle D., Nott K</a:t>
            </a:r>
            <a:r>
              <a:rPr lang="en-GB" sz="900" dirty="0" smtClean="0"/>
              <a:t>. &amp; </a:t>
            </a:r>
            <a:r>
              <a:rPr lang="en-GB" sz="900" dirty="0"/>
              <a:t>M. Bateson (2012) ‘Cycle Thieves, We Are Watching You’: Impact of a Simple Signage Intervention against Bicycle Theft. </a:t>
            </a:r>
            <a:r>
              <a:rPr lang="en-GB" sz="900" dirty="0" err="1"/>
              <a:t>PLoS</a:t>
            </a:r>
            <a:r>
              <a:rPr lang="en-GB" sz="900" dirty="0"/>
              <a:t> ONE 7(12): e51738</a:t>
            </a:r>
          </a:p>
          <a:p>
            <a:r>
              <a:rPr lang="en-GB" sz="900" dirty="0"/>
              <a:t>Office for National Statistics (2013). </a:t>
            </a:r>
            <a:r>
              <a:rPr lang="en-GB" sz="900" i="1" dirty="0"/>
              <a:t>Internet Access – Households and Individuals, 2012 part 2.</a:t>
            </a:r>
            <a:r>
              <a:rPr lang="en-GB" sz="900" dirty="0"/>
              <a:t> Retrieved </a:t>
            </a:r>
            <a:r>
              <a:rPr lang="en-GB" sz="900" dirty="0" smtClean="0"/>
              <a:t>from </a:t>
            </a:r>
            <a:r>
              <a:rPr lang="en-GB" sz="900" dirty="0"/>
              <a:t>http://www.ons.gov.uk/ons/rel/rdit2/internet-access---</a:t>
            </a:r>
            <a:r>
              <a:rPr lang="en-GB" sz="900" dirty="0" smtClean="0"/>
              <a:t>households-and-individuals/2012-part-2/stb-ia-2012part2.html</a:t>
            </a:r>
          </a:p>
          <a:p>
            <a:r>
              <a:rPr lang="en-GB" sz="900" dirty="0"/>
              <a:t>Phillips, T., Barnard, C., Ferguson, E., &amp; Reader, T. (2008). Do humans prefer </a:t>
            </a:r>
            <a:r>
              <a:rPr lang="en-GB" sz="900" dirty="0" smtClean="0"/>
              <a:t>altruistic </a:t>
            </a:r>
            <a:r>
              <a:rPr lang="en-GB" sz="900" dirty="0"/>
              <a:t>mates? Testing a link between sexual selection and altruism </a:t>
            </a:r>
          </a:p>
          <a:p>
            <a:r>
              <a:rPr lang="en-GB" sz="900" dirty="0"/>
              <a:t>towards non-relatives. British Journal of Psychology, 99, 555-572</a:t>
            </a:r>
            <a:endParaRPr lang="en-GB" sz="900" dirty="0" smtClean="0"/>
          </a:p>
          <a:p>
            <a:r>
              <a:rPr lang="en-GB" sz="900" dirty="0"/>
              <a:t>Powell, K. L., Roberts, G., &amp; Nettle, D. (2012). Eye images increase charitable donations: Evidence from an opportunistic field experiment in a supermarket. </a:t>
            </a:r>
            <a:r>
              <a:rPr lang="en-GB" sz="900" i="1" dirty="0"/>
              <a:t>Ethology</a:t>
            </a:r>
            <a:r>
              <a:rPr lang="en-GB" sz="900" dirty="0"/>
              <a:t>, </a:t>
            </a:r>
            <a:r>
              <a:rPr lang="en-GB" sz="900" i="1" dirty="0"/>
              <a:t>118</a:t>
            </a:r>
            <a:r>
              <a:rPr lang="en-GB" sz="900" dirty="0"/>
              <a:t>(11), 1096-1101.</a:t>
            </a:r>
          </a:p>
          <a:p>
            <a:r>
              <a:rPr lang="en-GB" sz="900" dirty="0" smtClean="0"/>
              <a:t>Van </a:t>
            </a:r>
            <a:r>
              <a:rPr lang="en-GB" sz="900" dirty="0" err="1"/>
              <a:t>Vugt</a:t>
            </a:r>
            <a:r>
              <a:rPr lang="en-GB" sz="900" dirty="0"/>
              <a:t>, M., &amp; Hardy, C. L. (2010). Cooperation for reputation: Wasteful contributions as costly signals in public goods. </a:t>
            </a:r>
            <a:r>
              <a:rPr lang="en-GB" sz="900" i="1" dirty="0"/>
              <a:t>Group Processes &amp; Intergroup Relations</a:t>
            </a:r>
            <a:r>
              <a:rPr lang="en-GB" sz="900" dirty="0"/>
              <a:t>, </a:t>
            </a:r>
            <a:r>
              <a:rPr lang="en-GB" sz="900" i="1" dirty="0"/>
              <a:t>13</a:t>
            </a:r>
            <a:r>
              <a:rPr lang="en-GB" sz="900" dirty="0"/>
              <a:t>(1), 101-111. </a:t>
            </a:r>
            <a:r>
              <a:rPr lang="en-GB" sz="900" dirty="0" smtClean="0"/>
              <a:t>doi:10.1177/1368430209342258</a:t>
            </a:r>
            <a:endParaRPr lang="en-GB" sz="900" dirty="0" smtClean="0">
              <a:solidFill>
                <a:schemeClr val="bg2">
                  <a:lumMod val="25000"/>
                </a:schemeClr>
              </a:solidFill>
            </a:endParaRPr>
          </a:p>
          <a:p>
            <a:r>
              <a:rPr lang="en-GB" sz="900" dirty="0">
                <a:solidFill>
                  <a:schemeClr val="bg2">
                    <a:lumMod val="25000"/>
                  </a:schemeClr>
                </a:solidFill>
              </a:rPr>
              <a:t>Webb, D., &amp; Wong, J. (2014). Exploring antecedents of charitable giving and their impact on subjective well-being in Singapore. </a:t>
            </a:r>
            <a:r>
              <a:rPr lang="en-GB" sz="900" i="1" dirty="0">
                <a:solidFill>
                  <a:schemeClr val="bg2">
                    <a:lumMod val="25000"/>
                  </a:schemeClr>
                </a:solidFill>
              </a:rPr>
              <a:t>Social Indicators Research, 117</a:t>
            </a:r>
            <a:r>
              <a:rPr lang="en-GB" sz="900" dirty="0">
                <a:solidFill>
                  <a:schemeClr val="bg2">
                    <a:lumMod val="25000"/>
                  </a:schemeClr>
                </a:solidFill>
              </a:rPr>
              <a:t>(1), 65-87. </a:t>
            </a:r>
            <a:r>
              <a:rPr lang="en-GB" sz="900" dirty="0" err="1" smtClean="0">
                <a:solidFill>
                  <a:schemeClr val="bg2">
                    <a:lumMod val="25000"/>
                  </a:schemeClr>
                </a:solidFill>
              </a:rPr>
              <a:t>doi</a:t>
            </a:r>
            <a:r>
              <a:rPr lang="en-GB" sz="900" dirty="0" smtClean="0">
                <a:solidFill>
                  <a:schemeClr val="bg2">
                    <a:lumMod val="25000"/>
                  </a:schemeClr>
                </a:solidFill>
              </a:rPr>
              <a:t>: 10.1007/s11205-013-0331-x</a:t>
            </a:r>
          </a:p>
          <a:p>
            <a:r>
              <a:rPr lang="en-GB" sz="900" dirty="0" err="1" smtClean="0"/>
              <a:t>Zahavi</a:t>
            </a:r>
            <a:r>
              <a:rPr lang="en-GB" sz="900" dirty="0" smtClean="0"/>
              <a:t>, A. (1977). The cost of honesty (further remarks on the handicap principle. </a:t>
            </a:r>
          </a:p>
          <a:p>
            <a:r>
              <a:rPr lang="en-GB" sz="900" dirty="0" smtClean="0"/>
              <a:t>Journal of theoretical Biology, 67, 603-605</a:t>
            </a:r>
          </a:p>
          <a:p>
            <a:endParaRPr lang="en-US" dirty="0"/>
          </a:p>
          <a:p>
            <a:r>
              <a:rPr lang="en-US" dirty="0" smtClean="0"/>
              <a:t> </a:t>
            </a:r>
            <a:endParaRPr lang="en-US" dirty="0"/>
          </a:p>
        </p:txBody>
      </p:sp>
      <p:sp>
        <p:nvSpPr>
          <p:cNvPr id="244" name="Text Placeholder 243"/>
          <p:cNvSpPr>
            <a:spLocks noGrp="1"/>
          </p:cNvSpPr>
          <p:nvPr>
            <p:ph type="body" sz="quarter" idx="96"/>
          </p:nvPr>
        </p:nvSpPr>
        <p:spPr>
          <a:xfrm>
            <a:off x="449463" y="21400898"/>
            <a:ext cx="10102728" cy="2597172"/>
          </a:xfrm>
        </p:spPr>
        <p:txBody>
          <a:bodyPr/>
          <a:lstStyle/>
          <a:p>
            <a:r>
              <a:rPr lang="en-GB" dirty="0" smtClean="0"/>
              <a:t>To </a:t>
            </a:r>
            <a:r>
              <a:rPr lang="en-GB" dirty="0"/>
              <a:t>test whether the emotion (angry vs. neutral) and gender (male vs. female) of eyes affects charity donations, 111 participants played economic games in which they could earn money (up to £3</a:t>
            </a:r>
            <a:r>
              <a:rPr lang="en-GB" dirty="0" smtClean="0"/>
              <a:t>).</a:t>
            </a:r>
          </a:p>
          <a:p>
            <a:endParaRPr lang="en-GB" dirty="0"/>
          </a:p>
          <a:p>
            <a:r>
              <a:rPr lang="en-GB" dirty="0" smtClean="0"/>
              <a:t>On </a:t>
            </a:r>
            <a:r>
              <a:rPr lang="en-GB" dirty="0"/>
              <a:t>completion of these games, a computer screen presented participants with a photograph of either angry eyes (male or female), neutral eyes (male or female) or none, and asked participants if they would like to donate a percentage of their earnings to an anonymous charity.</a:t>
            </a:r>
            <a:endParaRPr lang="en-US" dirty="0"/>
          </a:p>
        </p:txBody>
      </p:sp>
      <p:sp>
        <p:nvSpPr>
          <p:cNvPr id="281" name="Text Placeholder 280"/>
          <p:cNvSpPr>
            <a:spLocks noGrp="1"/>
          </p:cNvSpPr>
          <p:nvPr>
            <p:ph type="body" sz="quarter" idx="150"/>
          </p:nvPr>
        </p:nvSpPr>
        <p:spPr/>
        <p:txBody>
          <a:bodyPr/>
          <a:lstStyle/>
          <a:p>
            <a:r>
              <a:rPr lang="en-US" dirty="0" smtClean="0"/>
              <a:t>Canterbury Christ Church University</a:t>
            </a:r>
            <a:endParaRPr lang="en-US" dirty="0"/>
          </a:p>
        </p:txBody>
      </p:sp>
      <p:sp>
        <p:nvSpPr>
          <p:cNvPr id="282" name="Text Placeholder 281"/>
          <p:cNvSpPr>
            <a:spLocks noGrp="1"/>
          </p:cNvSpPr>
          <p:nvPr>
            <p:ph type="body" sz="quarter" idx="151"/>
          </p:nvPr>
        </p:nvSpPr>
        <p:spPr>
          <a:xfrm>
            <a:off x="2890078" y="3051683"/>
            <a:ext cx="15608232" cy="1318684"/>
          </a:xfrm>
        </p:spPr>
        <p:txBody>
          <a:bodyPr>
            <a:normAutofit/>
          </a:bodyPr>
          <a:lstStyle/>
          <a:p>
            <a:r>
              <a:rPr lang="en-US" sz="4000" dirty="0" err="1" smtClean="0"/>
              <a:t>Dr</a:t>
            </a:r>
            <a:r>
              <a:rPr lang="en-US" sz="4000" dirty="0" smtClean="0"/>
              <a:t> Wendy </a:t>
            </a:r>
            <a:r>
              <a:rPr lang="en-US" sz="4000" dirty="0" err="1" smtClean="0"/>
              <a:t>Iredale</a:t>
            </a:r>
            <a:endParaRPr lang="en-US" sz="4000" dirty="0"/>
          </a:p>
        </p:txBody>
      </p:sp>
      <p:sp>
        <p:nvSpPr>
          <p:cNvPr id="283" name="Text Placeholder 282"/>
          <p:cNvSpPr>
            <a:spLocks noGrp="1"/>
          </p:cNvSpPr>
          <p:nvPr>
            <p:ph type="body" sz="quarter" idx="153"/>
          </p:nvPr>
        </p:nvSpPr>
        <p:spPr>
          <a:xfrm>
            <a:off x="2890078" y="299715"/>
            <a:ext cx="15608232" cy="2338364"/>
          </a:xfrm>
        </p:spPr>
        <p:txBody>
          <a:bodyPr>
            <a:normAutofit fontScale="40000" lnSpcReduction="20000"/>
          </a:bodyPr>
          <a:lstStyle/>
          <a:p>
            <a:r>
              <a:rPr lang="en-GB" sz="15000" dirty="0" smtClean="0"/>
              <a:t>The emotion of eyes presented on charitable websites impact on giving behaviour -</a:t>
            </a:r>
          </a:p>
          <a:p>
            <a:r>
              <a:rPr lang="en-GB" sz="12300" dirty="0"/>
              <a:t>Angry eyes decrease </a:t>
            </a:r>
            <a:r>
              <a:rPr lang="en-GB" sz="12300" dirty="0" smtClean="0"/>
              <a:t>charitable giving</a:t>
            </a:r>
            <a:endParaRPr lang="en-GB" sz="12300" dirty="0"/>
          </a:p>
          <a:p>
            <a:endParaRPr lang="en-GB" sz="12300" dirty="0" smtClean="0"/>
          </a:p>
          <a:p>
            <a:endParaRPr lang="en-GB" dirty="0"/>
          </a:p>
        </p:txBody>
      </p:sp>
      <p:pic>
        <p:nvPicPr>
          <p:cNvPr id="5" name="Picture 4"/>
          <p:cNvPicPr>
            <a:picLocks noChangeAspect="1"/>
          </p:cNvPicPr>
          <p:nvPr/>
        </p:nvPicPr>
        <p:blipFill>
          <a:blip r:embed="rId3"/>
          <a:stretch>
            <a:fillRect/>
          </a:stretch>
        </p:blipFill>
        <p:spPr>
          <a:xfrm>
            <a:off x="2508857" y="24240388"/>
            <a:ext cx="5845007" cy="495572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44" y="178890"/>
            <a:ext cx="3051428" cy="965490"/>
          </a:xfrm>
          <a:prstGeom prst="rect">
            <a:avLst/>
          </a:prstGeom>
        </p:spPr>
      </p:pic>
      <p:pic>
        <p:nvPicPr>
          <p:cNvPr id="10" name="Picture 9"/>
          <p:cNvPicPr>
            <a:picLocks noChangeAspect="1"/>
          </p:cNvPicPr>
          <p:nvPr/>
        </p:nvPicPr>
        <p:blipFill>
          <a:blip r:embed="rId5"/>
          <a:stretch>
            <a:fillRect/>
          </a:stretch>
        </p:blipFill>
        <p:spPr>
          <a:xfrm>
            <a:off x="204557" y="2361457"/>
            <a:ext cx="5371042" cy="1761015"/>
          </a:xfrm>
          <a:prstGeom prst="rect">
            <a:avLst/>
          </a:prstGeom>
        </p:spPr>
      </p:pic>
      <p:pic>
        <p:nvPicPr>
          <p:cNvPr id="11" name="Picture 10"/>
          <p:cNvPicPr>
            <a:picLocks noChangeAspect="1"/>
          </p:cNvPicPr>
          <p:nvPr/>
        </p:nvPicPr>
        <p:blipFill>
          <a:blip r:embed="rId6"/>
          <a:stretch>
            <a:fillRect/>
          </a:stretch>
        </p:blipFill>
        <p:spPr>
          <a:xfrm>
            <a:off x="15523856" y="2403763"/>
            <a:ext cx="5413717" cy="1778327"/>
          </a:xfrm>
          <a:prstGeom prst="rect">
            <a:avLst/>
          </a:prstGeom>
        </p:spPr>
      </p:pic>
      <p:pic>
        <p:nvPicPr>
          <p:cNvPr id="12" name="Picture 11"/>
          <p:cNvPicPr>
            <a:picLocks noChangeAspect="1"/>
          </p:cNvPicPr>
          <p:nvPr/>
        </p:nvPicPr>
        <p:blipFill>
          <a:blip r:embed="rId7"/>
          <a:stretch>
            <a:fillRect/>
          </a:stretch>
        </p:blipFill>
        <p:spPr>
          <a:xfrm>
            <a:off x="18970730" y="19154888"/>
            <a:ext cx="1539265" cy="1204500"/>
          </a:xfrm>
          <a:prstGeom prst="rect">
            <a:avLst/>
          </a:prstGeom>
        </p:spPr>
      </p:pic>
      <p:pic>
        <p:nvPicPr>
          <p:cNvPr id="13" name="Picture 12"/>
          <p:cNvPicPr>
            <a:picLocks noChangeAspect="1"/>
          </p:cNvPicPr>
          <p:nvPr/>
        </p:nvPicPr>
        <p:blipFill>
          <a:blip r:embed="rId8"/>
          <a:stretch>
            <a:fillRect/>
          </a:stretch>
        </p:blipFill>
        <p:spPr>
          <a:xfrm>
            <a:off x="16515008" y="8524220"/>
            <a:ext cx="3962743" cy="1308496"/>
          </a:xfrm>
          <a:prstGeom prst="rect">
            <a:avLst/>
          </a:prstGeom>
        </p:spPr>
      </p:pic>
      <p:pic>
        <p:nvPicPr>
          <p:cNvPr id="27" name="Picture 26"/>
          <p:cNvPicPr>
            <a:picLocks noChangeAspect="1"/>
          </p:cNvPicPr>
          <p:nvPr/>
        </p:nvPicPr>
        <p:blipFill>
          <a:blip r:embed="rId5"/>
          <a:stretch>
            <a:fillRect/>
          </a:stretch>
        </p:blipFill>
        <p:spPr>
          <a:xfrm>
            <a:off x="16504158" y="11396879"/>
            <a:ext cx="3962743" cy="1299273"/>
          </a:xfrm>
          <a:prstGeom prst="rect">
            <a:avLst/>
          </a:prstGeom>
        </p:spPr>
      </p:pic>
      <p:pic>
        <p:nvPicPr>
          <p:cNvPr id="28" name="Picture 5" descr="FNEy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17903" y="9910079"/>
            <a:ext cx="3960813" cy="14922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6"/>
          <a:stretch>
            <a:fillRect/>
          </a:stretch>
        </p:blipFill>
        <p:spPr>
          <a:xfrm>
            <a:off x="16516938" y="12704806"/>
            <a:ext cx="3960813" cy="1489083"/>
          </a:xfrm>
          <a:prstGeom prst="rect">
            <a:avLst/>
          </a:prstGeom>
        </p:spPr>
      </p:pic>
      <p:pic>
        <p:nvPicPr>
          <p:cNvPr id="14" name="Picture 13"/>
          <p:cNvPicPr>
            <a:picLocks noChangeAspect="1"/>
          </p:cNvPicPr>
          <p:nvPr/>
        </p:nvPicPr>
        <p:blipFill>
          <a:blip r:embed="rId10"/>
          <a:stretch>
            <a:fillRect/>
          </a:stretch>
        </p:blipFill>
        <p:spPr>
          <a:xfrm>
            <a:off x="4425973" y="6626033"/>
            <a:ext cx="2017951" cy="1865657"/>
          </a:xfrm>
          <a:prstGeom prst="rect">
            <a:avLst/>
          </a:prstGeom>
        </p:spPr>
      </p:pic>
      <p:pic>
        <p:nvPicPr>
          <p:cNvPr id="15" name="Picture 14"/>
          <p:cNvPicPr>
            <a:picLocks noChangeAspect="1"/>
          </p:cNvPicPr>
          <p:nvPr/>
        </p:nvPicPr>
        <p:blipFill>
          <a:blip r:embed="rId11"/>
          <a:stretch>
            <a:fillRect/>
          </a:stretch>
        </p:blipFill>
        <p:spPr>
          <a:xfrm>
            <a:off x="7197883" y="6687118"/>
            <a:ext cx="2806271" cy="1702519"/>
          </a:xfrm>
          <a:prstGeom prst="rect">
            <a:avLst/>
          </a:prstGeom>
        </p:spPr>
      </p:pic>
      <p:pic>
        <p:nvPicPr>
          <p:cNvPr id="17" name="Picture 16"/>
          <p:cNvPicPr>
            <a:picLocks noChangeAspect="1"/>
          </p:cNvPicPr>
          <p:nvPr/>
        </p:nvPicPr>
        <p:blipFill>
          <a:blip r:embed="rId12"/>
          <a:stretch>
            <a:fillRect/>
          </a:stretch>
        </p:blipFill>
        <p:spPr>
          <a:xfrm>
            <a:off x="10967945" y="6524167"/>
            <a:ext cx="4291105" cy="3438342"/>
          </a:xfrm>
          <a:prstGeom prst="rect">
            <a:avLst/>
          </a:prstGeom>
        </p:spPr>
      </p:pic>
      <p:pic>
        <p:nvPicPr>
          <p:cNvPr id="18" name="Picture 17"/>
          <p:cNvPicPr>
            <a:picLocks noChangeAspect="1"/>
          </p:cNvPicPr>
          <p:nvPr/>
        </p:nvPicPr>
        <p:blipFill>
          <a:blip r:embed="rId13"/>
          <a:stretch>
            <a:fillRect/>
          </a:stretch>
        </p:blipFill>
        <p:spPr>
          <a:xfrm>
            <a:off x="11167653" y="11077721"/>
            <a:ext cx="4776880" cy="4800600"/>
          </a:xfrm>
          <a:prstGeom prst="rect">
            <a:avLst/>
          </a:prstGeom>
        </p:spPr>
      </p:pic>
      <p:sp>
        <p:nvSpPr>
          <p:cNvPr id="19" name="Rectangle 18"/>
          <p:cNvSpPr/>
          <p:nvPr/>
        </p:nvSpPr>
        <p:spPr>
          <a:xfrm>
            <a:off x="16511887" y="7086600"/>
            <a:ext cx="3965864" cy="14050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6546540" y="7389749"/>
            <a:ext cx="3669114" cy="400110"/>
          </a:xfrm>
          <a:prstGeom prst="rect">
            <a:avLst/>
          </a:prstGeom>
          <a:noFill/>
        </p:spPr>
        <p:txBody>
          <a:bodyPr wrap="square" rtlCol="0">
            <a:spAutoFit/>
          </a:bodyPr>
          <a:lstStyle/>
          <a:p>
            <a:pPr algn="ctr"/>
            <a:r>
              <a:rPr lang="en-GB" sz="2000" dirty="0" smtClean="0">
                <a:latin typeface="Times New Roman" panose="02020603050405020304" pitchFamily="18" charset="0"/>
                <a:cs typeface="Times New Roman" panose="02020603050405020304" pitchFamily="18" charset="0"/>
              </a:rPr>
              <a:t>No eyes presented</a:t>
            </a:r>
            <a:endParaRPr lang="en-GB" sz="2000" dirty="0">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14"/>
          <a:stretch>
            <a:fillRect/>
          </a:stretch>
        </p:blipFill>
        <p:spPr>
          <a:xfrm>
            <a:off x="698376" y="6679266"/>
            <a:ext cx="3189279" cy="1916229"/>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34724" y="14042719"/>
            <a:ext cx="1301496" cy="942312"/>
          </a:xfrm>
          <a:prstGeom prst="rect">
            <a:avLst/>
          </a:prstGeom>
        </p:spPr>
      </p:pic>
      <p:pic>
        <p:nvPicPr>
          <p:cNvPr id="31" name="Picture 30"/>
          <p:cNvPicPr>
            <a:picLocks noChangeAspect="1"/>
          </p:cNvPicPr>
          <p:nvPr/>
        </p:nvPicPr>
        <p:blipFill>
          <a:blip r:embed="rId16"/>
          <a:stretch>
            <a:fillRect/>
          </a:stretch>
        </p:blipFill>
        <p:spPr>
          <a:xfrm>
            <a:off x="6171840" y="14092615"/>
            <a:ext cx="1511939" cy="926673"/>
          </a:xfrm>
          <a:prstGeom prst="rect">
            <a:avLst/>
          </a:prstGeom>
        </p:spPr>
      </p:pic>
      <p:sp>
        <p:nvSpPr>
          <p:cNvPr id="224" name="Rectangle 223"/>
          <p:cNvSpPr/>
          <p:nvPr/>
        </p:nvSpPr>
        <p:spPr>
          <a:xfrm>
            <a:off x="1063060" y="29642267"/>
            <a:ext cx="2022412" cy="30573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800" dirty="0" smtClean="0"/>
              <a:t>CCCU</a:t>
            </a:r>
            <a:endParaRPr lang="en-GB" sz="1800" dirty="0"/>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100CMx14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1448</TotalTime>
  <Words>1423</Words>
  <Application>Microsoft Office PowerPoint</Application>
  <PresentationFormat>Custom</PresentationFormat>
  <Paragraphs>109</Paragraphs>
  <Slides>1</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8" baseType="lpstr">
      <vt:lpstr>Arial</vt:lpstr>
      <vt:lpstr>Calibri</vt:lpstr>
      <vt:lpstr>Times New Roman</vt:lpstr>
      <vt:lpstr>Trebuchet MS</vt:lpstr>
      <vt:lpstr>PosterPresentations.com-100CMx140CM</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Iredale, Wendy (wendy.iredale@canterbury.ac.uk)</cp:lastModifiedBy>
  <cp:revision>71</cp:revision>
  <dcterms:created xsi:type="dcterms:W3CDTF">2012-02-10T00:21:22Z</dcterms:created>
  <dcterms:modified xsi:type="dcterms:W3CDTF">2018-01-04T15:47:01Z</dcterms:modified>
</cp:coreProperties>
</file>