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67" r:id="rId3"/>
    <p:sldId id="257" r:id="rId4"/>
    <p:sldId id="342" r:id="rId5"/>
    <p:sldId id="343" r:id="rId6"/>
    <p:sldId id="340" r:id="rId7"/>
    <p:sldId id="266" r:id="rId8"/>
    <p:sldId id="346" r:id="rId9"/>
    <p:sldId id="262" r:id="rId10"/>
    <p:sldId id="265" r:id="rId11"/>
    <p:sldId id="260" r:id="rId12"/>
    <p:sldId id="345" r:id="rId13"/>
    <p:sldId id="259" r:id="rId14"/>
    <p:sldId id="258" r:id="rId15"/>
    <p:sldId id="264" r:id="rId16"/>
    <p:sldId id="34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8842" autoAdjust="0"/>
  </p:normalViewPr>
  <p:slideViewPr>
    <p:cSldViewPr snapToGrid="0">
      <p:cViewPr varScale="1">
        <p:scale>
          <a:sx n="86" d="100"/>
          <a:sy n="86" d="100"/>
        </p:scale>
        <p:origin x="1416" y="78"/>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nda Serdane" userId="afaf1dd7-9b75-4649-b9bb-d0a8f091eb98" providerId="ADAL" clId="{40FC0269-94C3-45B5-B41C-3F41ECA87377}"/>
    <pc:docChg chg="custSel modSld">
      <pc:chgData name="Zanda Serdane" userId="afaf1dd7-9b75-4649-b9bb-d0a8f091eb98" providerId="ADAL" clId="{40FC0269-94C3-45B5-B41C-3F41ECA87377}" dt="2025-01-13T09:54:37.665" v="15" actId="368"/>
      <pc:docMkLst>
        <pc:docMk/>
      </pc:docMkLst>
      <pc:sldChg chg="modNotes">
        <pc:chgData name="Zanda Serdane" userId="afaf1dd7-9b75-4649-b9bb-d0a8f091eb98" providerId="ADAL" clId="{40FC0269-94C3-45B5-B41C-3F41ECA87377}" dt="2025-01-13T09:54:37.580" v="3" actId="368"/>
        <pc:sldMkLst>
          <pc:docMk/>
          <pc:sldMk cId="167062850" sldId="257"/>
        </pc:sldMkLst>
      </pc:sldChg>
      <pc:sldChg chg="modNotes">
        <pc:chgData name="Zanda Serdane" userId="afaf1dd7-9b75-4649-b9bb-d0a8f091eb98" providerId="ADAL" clId="{40FC0269-94C3-45B5-B41C-3F41ECA87377}" dt="2025-01-13T09:54:37.665" v="15" actId="368"/>
        <pc:sldMkLst>
          <pc:docMk/>
          <pc:sldMk cId="2360744697" sldId="260"/>
        </pc:sldMkLst>
      </pc:sldChg>
      <pc:sldChg chg="modNotes">
        <pc:chgData name="Zanda Serdane" userId="afaf1dd7-9b75-4649-b9bb-d0a8f091eb98" providerId="ADAL" clId="{40FC0269-94C3-45B5-B41C-3F41ECA87377}" dt="2025-01-13T09:54:37.643" v="11" actId="368"/>
        <pc:sldMkLst>
          <pc:docMk/>
          <pc:sldMk cId="3534855287" sldId="266"/>
        </pc:sldMkLst>
      </pc:sldChg>
      <pc:sldChg chg="modNotes">
        <pc:chgData name="Zanda Serdane" userId="afaf1dd7-9b75-4649-b9bb-d0a8f091eb98" providerId="ADAL" clId="{40FC0269-94C3-45B5-B41C-3F41ECA87377}" dt="2025-01-13T09:54:37.565" v="1" actId="368"/>
        <pc:sldMkLst>
          <pc:docMk/>
          <pc:sldMk cId="3353223237" sldId="267"/>
        </pc:sldMkLst>
      </pc:sldChg>
      <pc:sldChg chg="modNotes">
        <pc:chgData name="Zanda Serdane" userId="afaf1dd7-9b75-4649-b9bb-d0a8f091eb98" providerId="ADAL" clId="{40FC0269-94C3-45B5-B41C-3F41ECA87377}" dt="2025-01-13T09:54:37.618" v="9" actId="368"/>
        <pc:sldMkLst>
          <pc:docMk/>
          <pc:sldMk cId="1883244544" sldId="340"/>
        </pc:sldMkLst>
      </pc:sldChg>
      <pc:sldChg chg="modNotes">
        <pc:chgData name="Zanda Serdane" userId="afaf1dd7-9b75-4649-b9bb-d0a8f091eb98" providerId="ADAL" clId="{40FC0269-94C3-45B5-B41C-3F41ECA87377}" dt="2025-01-13T09:54:37.587" v="5" actId="368"/>
        <pc:sldMkLst>
          <pc:docMk/>
          <pc:sldMk cId="2546052820" sldId="342"/>
        </pc:sldMkLst>
      </pc:sldChg>
      <pc:sldChg chg="modNotes">
        <pc:chgData name="Zanda Serdane" userId="afaf1dd7-9b75-4649-b9bb-d0a8f091eb98" providerId="ADAL" clId="{40FC0269-94C3-45B5-B41C-3F41ECA87377}" dt="2025-01-13T09:54:37.611" v="7" actId="368"/>
        <pc:sldMkLst>
          <pc:docMk/>
          <pc:sldMk cId="1622446241" sldId="343"/>
        </pc:sldMkLst>
      </pc:sldChg>
      <pc:sldChg chg="modNotes">
        <pc:chgData name="Zanda Serdane" userId="afaf1dd7-9b75-4649-b9bb-d0a8f091eb98" providerId="ADAL" clId="{40FC0269-94C3-45B5-B41C-3F41ECA87377}" dt="2025-01-13T09:54:37.649" v="13" actId="368"/>
        <pc:sldMkLst>
          <pc:docMk/>
          <pc:sldMk cId="1278269228" sldId="34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EC45F3-B5E4-40D1-BDD3-49FF123CEFB7}" type="datetimeFigureOut">
              <a:rPr lang="en-GB" smtClean="0"/>
              <a:t>13/01/2025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C0DF02-8B9E-417F-9646-5AD76D7F70C4}" type="slidenum">
              <a:rPr lang="en-GB" smtClean="0"/>
              <a:t>‹#›</a:t>
            </a:fld>
            <a:endParaRPr lang="en-GB"/>
          </a:p>
        </p:txBody>
      </p:sp>
    </p:spTree>
    <p:extLst>
      <p:ext uri="{BB962C8B-B14F-4D97-AF65-F5344CB8AC3E}">
        <p14:creationId xmlns:p14="http://schemas.microsoft.com/office/powerpoint/2010/main" val="4169722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E2E9342-4239-4A34-AF1E-1656B2EE5313}" type="slidenum">
              <a:rPr lang="en-GB" smtClean="0"/>
              <a:t>2</a:t>
            </a:fld>
            <a:endParaRPr lang="en-GB"/>
          </a:p>
        </p:txBody>
      </p:sp>
    </p:spTree>
    <p:extLst>
      <p:ext uri="{BB962C8B-B14F-4D97-AF65-F5344CB8AC3E}">
        <p14:creationId xmlns:p14="http://schemas.microsoft.com/office/powerpoint/2010/main" val="2137340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E2E9342-4239-4A34-AF1E-1656B2EE5313}" type="slidenum">
              <a:rPr lang="en-GB" smtClean="0"/>
              <a:t>3</a:t>
            </a:fld>
            <a:endParaRPr lang="en-GB"/>
          </a:p>
        </p:txBody>
      </p:sp>
    </p:spTree>
    <p:extLst>
      <p:ext uri="{BB962C8B-B14F-4D97-AF65-F5344CB8AC3E}">
        <p14:creationId xmlns:p14="http://schemas.microsoft.com/office/powerpoint/2010/main" val="2657479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E2E9342-4239-4A34-AF1E-1656B2EE5313}" type="slidenum">
              <a:rPr lang="en-GB" smtClean="0"/>
              <a:t>4</a:t>
            </a:fld>
            <a:endParaRPr lang="en-GB"/>
          </a:p>
        </p:txBody>
      </p:sp>
    </p:spTree>
    <p:extLst>
      <p:ext uri="{BB962C8B-B14F-4D97-AF65-F5344CB8AC3E}">
        <p14:creationId xmlns:p14="http://schemas.microsoft.com/office/powerpoint/2010/main" val="4034706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E2E9342-4239-4A34-AF1E-1656B2EE5313}" type="slidenum">
              <a:rPr lang="en-GB" smtClean="0"/>
              <a:t>5</a:t>
            </a:fld>
            <a:endParaRPr lang="en-GB"/>
          </a:p>
        </p:txBody>
      </p:sp>
    </p:spTree>
    <p:extLst>
      <p:ext uri="{BB962C8B-B14F-4D97-AF65-F5344CB8AC3E}">
        <p14:creationId xmlns:p14="http://schemas.microsoft.com/office/powerpoint/2010/main" val="1781597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C3D8DECD-6107-4BD6-8F9C-7EFB0E0DE978}" type="slidenum">
              <a:rPr lang="en-GB" smtClean="0"/>
              <a:t>6</a:t>
            </a:fld>
            <a:endParaRPr lang="en-GB"/>
          </a:p>
        </p:txBody>
      </p:sp>
      <p:sp>
        <p:nvSpPr>
          <p:cNvPr id="5" name="Date Placeholder 4">
            <a:extLst>
              <a:ext uri="{FF2B5EF4-FFF2-40B4-BE49-F238E27FC236}">
                <a16:creationId xmlns:a16="http://schemas.microsoft.com/office/drawing/2014/main" id="{A8A48119-CB1F-4395-B9F5-A00CC0D10A0F}"/>
              </a:ext>
            </a:extLst>
          </p:cNvPr>
          <p:cNvSpPr>
            <a:spLocks noGrp="1"/>
          </p:cNvSpPr>
          <p:nvPr>
            <p:ph type="dt" idx="1"/>
          </p:nvPr>
        </p:nvSpPr>
        <p:spPr/>
        <p:txBody>
          <a:bodyPr/>
          <a:lstStyle/>
          <a:p>
            <a:r>
              <a:rPr lang="en-GB"/>
              <a:t>09/02/2022</a:t>
            </a:r>
          </a:p>
        </p:txBody>
      </p:sp>
    </p:spTree>
    <p:extLst>
      <p:ext uri="{BB962C8B-B14F-4D97-AF65-F5344CB8AC3E}">
        <p14:creationId xmlns:p14="http://schemas.microsoft.com/office/powerpoint/2010/main" val="4086434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BC0DF02-8B9E-417F-9646-5AD76D7F70C4}" type="slidenum">
              <a:rPr lang="en-GB" smtClean="0"/>
              <a:t>7</a:t>
            </a:fld>
            <a:endParaRPr lang="en-GB"/>
          </a:p>
        </p:txBody>
      </p:sp>
    </p:spTree>
    <p:extLst>
      <p:ext uri="{BB962C8B-B14F-4D97-AF65-F5344CB8AC3E}">
        <p14:creationId xmlns:p14="http://schemas.microsoft.com/office/powerpoint/2010/main" val="2908125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FBC0DF02-8B9E-417F-9646-5AD76D7F70C4}" type="slidenum">
              <a:rPr lang="en-GB" smtClean="0"/>
              <a:t>8</a:t>
            </a:fld>
            <a:endParaRPr lang="en-GB"/>
          </a:p>
        </p:txBody>
      </p:sp>
    </p:spTree>
    <p:extLst>
      <p:ext uri="{BB962C8B-B14F-4D97-AF65-F5344CB8AC3E}">
        <p14:creationId xmlns:p14="http://schemas.microsoft.com/office/powerpoint/2010/main" val="3987747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BC0DF02-8B9E-417F-9646-5AD76D7F70C4}" type="slidenum">
              <a:rPr lang="en-GB" smtClean="0"/>
              <a:t>11</a:t>
            </a:fld>
            <a:endParaRPr lang="en-GB"/>
          </a:p>
        </p:txBody>
      </p:sp>
    </p:spTree>
    <p:extLst>
      <p:ext uri="{BB962C8B-B14F-4D97-AF65-F5344CB8AC3E}">
        <p14:creationId xmlns:p14="http://schemas.microsoft.com/office/powerpoint/2010/main" val="2742169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BC0DF02-8B9E-417F-9646-5AD76D7F70C4}" type="slidenum">
              <a:rPr lang="en-GB" smtClean="0"/>
              <a:t>16</a:t>
            </a:fld>
            <a:endParaRPr lang="en-GB"/>
          </a:p>
        </p:txBody>
      </p:sp>
    </p:spTree>
    <p:extLst>
      <p:ext uri="{BB962C8B-B14F-4D97-AF65-F5344CB8AC3E}">
        <p14:creationId xmlns:p14="http://schemas.microsoft.com/office/powerpoint/2010/main" val="3975031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A3704-0911-6B00-1608-CB99A1E924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AEE4B68-1CB4-BA89-96B6-2DF210C1B0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2A7A15A-080D-5F42-A732-F6BFD2F40344}"/>
              </a:ext>
            </a:extLst>
          </p:cNvPr>
          <p:cNvSpPr>
            <a:spLocks noGrp="1"/>
          </p:cNvSpPr>
          <p:nvPr>
            <p:ph type="dt" sz="half" idx="10"/>
          </p:nvPr>
        </p:nvSpPr>
        <p:spPr/>
        <p:txBody>
          <a:bodyPr/>
          <a:lstStyle/>
          <a:p>
            <a:fld id="{A28B5A29-4E22-4EFB-B46A-C6A1D56A8B17}" type="datetimeFigureOut">
              <a:rPr lang="en-GB" smtClean="0"/>
              <a:t>13/01/2025</a:t>
            </a:fld>
            <a:endParaRPr lang="en-GB"/>
          </a:p>
        </p:txBody>
      </p:sp>
      <p:sp>
        <p:nvSpPr>
          <p:cNvPr id="5" name="Footer Placeholder 4">
            <a:extLst>
              <a:ext uri="{FF2B5EF4-FFF2-40B4-BE49-F238E27FC236}">
                <a16:creationId xmlns:a16="http://schemas.microsoft.com/office/drawing/2014/main" id="{C73293C3-13AB-5A8A-B42F-2709CCD6EA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747B8C-267F-AC62-651D-38CF91A92545}"/>
              </a:ext>
            </a:extLst>
          </p:cNvPr>
          <p:cNvSpPr>
            <a:spLocks noGrp="1"/>
          </p:cNvSpPr>
          <p:nvPr>
            <p:ph type="sldNum" sz="quarter" idx="12"/>
          </p:nvPr>
        </p:nvSpPr>
        <p:spPr/>
        <p:txBody>
          <a:bodyPr/>
          <a:lstStyle/>
          <a:p>
            <a:fld id="{5785A81A-89C8-4471-8B4F-D4EBCC68E40B}" type="slidenum">
              <a:rPr lang="en-GB" smtClean="0"/>
              <a:t>‹#›</a:t>
            </a:fld>
            <a:endParaRPr lang="en-GB"/>
          </a:p>
        </p:txBody>
      </p:sp>
    </p:spTree>
    <p:extLst>
      <p:ext uri="{BB962C8B-B14F-4D97-AF65-F5344CB8AC3E}">
        <p14:creationId xmlns:p14="http://schemas.microsoft.com/office/powerpoint/2010/main" val="831257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FC902-57B2-14FB-0152-1555E1A0407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718F0F8-7178-048A-E9DB-6300FE0F1E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3ADCD5-A432-CAB2-B261-98F9F42C83C4}"/>
              </a:ext>
            </a:extLst>
          </p:cNvPr>
          <p:cNvSpPr>
            <a:spLocks noGrp="1"/>
          </p:cNvSpPr>
          <p:nvPr>
            <p:ph type="dt" sz="half" idx="10"/>
          </p:nvPr>
        </p:nvSpPr>
        <p:spPr/>
        <p:txBody>
          <a:bodyPr/>
          <a:lstStyle/>
          <a:p>
            <a:fld id="{A28B5A29-4E22-4EFB-B46A-C6A1D56A8B17}" type="datetimeFigureOut">
              <a:rPr lang="en-GB" smtClean="0"/>
              <a:t>13/01/2025</a:t>
            </a:fld>
            <a:endParaRPr lang="en-GB"/>
          </a:p>
        </p:txBody>
      </p:sp>
      <p:sp>
        <p:nvSpPr>
          <p:cNvPr id="5" name="Footer Placeholder 4">
            <a:extLst>
              <a:ext uri="{FF2B5EF4-FFF2-40B4-BE49-F238E27FC236}">
                <a16:creationId xmlns:a16="http://schemas.microsoft.com/office/drawing/2014/main" id="{D3E563B9-45B5-524A-4460-62DE0EFADB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0D49C1-84B3-22D8-3C60-75EC6CA9B439}"/>
              </a:ext>
            </a:extLst>
          </p:cNvPr>
          <p:cNvSpPr>
            <a:spLocks noGrp="1"/>
          </p:cNvSpPr>
          <p:nvPr>
            <p:ph type="sldNum" sz="quarter" idx="12"/>
          </p:nvPr>
        </p:nvSpPr>
        <p:spPr/>
        <p:txBody>
          <a:bodyPr/>
          <a:lstStyle/>
          <a:p>
            <a:fld id="{5785A81A-89C8-4471-8B4F-D4EBCC68E40B}" type="slidenum">
              <a:rPr lang="en-GB" smtClean="0"/>
              <a:t>‹#›</a:t>
            </a:fld>
            <a:endParaRPr lang="en-GB"/>
          </a:p>
        </p:txBody>
      </p:sp>
    </p:spTree>
    <p:extLst>
      <p:ext uri="{BB962C8B-B14F-4D97-AF65-F5344CB8AC3E}">
        <p14:creationId xmlns:p14="http://schemas.microsoft.com/office/powerpoint/2010/main" val="3424709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3F2527-3606-3529-F910-316E326C214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E164371-4714-818E-9FFC-C1EFDBEA42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4F252A-0069-041E-FE9F-AE103ACC1771}"/>
              </a:ext>
            </a:extLst>
          </p:cNvPr>
          <p:cNvSpPr>
            <a:spLocks noGrp="1"/>
          </p:cNvSpPr>
          <p:nvPr>
            <p:ph type="dt" sz="half" idx="10"/>
          </p:nvPr>
        </p:nvSpPr>
        <p:spPr/>
        <p:txBody>
          <a:bodyPr/>
          <a:lstStyle/>
          <a:p>
            <a:fld id="{A28B5A29-4E22-4EFB-B46A-C6A1D56A8B17}" type="datetimeFigureOut">
              <a:rPr lang="en-GB" smtClean="0"/>
              <a:t>13/01/2025</a:t>
            </a:fld>
            <a:endParaRPr lang="en-GB"/>
          </a:p>
        </p:txBody>
      </p:sp>
      <p:sp>
        <p:nvSpPr>
          <p:cNvPr id="5" name="Footer Placeholder 4">
            <a:extLst>
              <a:ext uri="{FF2B5EF4-FFF2-40B4-BE49-F238E27FC236}">
                <a16:creationId xmlns:a16="http://schemas.microsoft.com/office/drawing/2014/main" id="{F2029534-D82E-A671-8B6F-968A484847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4C2F60-3F81-9EDF-C8DE-444A846BEFF0}"/>
              </a:ext>
            </a:extLst>
          </p:cNvPr>
          <p:cNvSpPr>
            <a:spLocks noGrp="1"/>
          </p:cNvSpPr>
          <p:nvPr>
            <p:ph type="sldNum" sz="quarter" idx="12"/>
          </p:nvPr>
        </p:nvSpPr>
        <p:spPr/>
        <p:txBody>
          <a:bodyPr/>
          <a:lstStyle/>
          <a:p>
            <a:fld id="{5785A81A-89C8-4471-8B4F-D4EBCC68E40B}" type="slidenum">
              <a:rPr lang="en-GB" smtClean="0"/>
              <a:t>‹#›</a:t>
            </a:fld>
            <a:endParaRPr lang="en-GB"/>
          </a:p>
        </p:txBody>
      </p:sp>
    </p:spTree>
    <p:extLst>
      <p:ext uri="{BB962C8B-B14F-4D97-AF65-F5344CB8AC3E}">
        <p14:creationId xmlns:p14="http://schemas.microsoft.com/office/powerpoint/2010/main" val="3200039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CC5E7-4A35-B229-C564-3C31D636F40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5707DCA-6D7E-AAA0-D7B3-403875C751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00F5EA-DD9A-1BAD-7C56-847A15287F7A}"/>
              </a:ext>
            </a:extLst>
          </p:cNvPr>
          <p:cNvSpPr>
            <a:spLocks noGrp="1"/>
          </p:cNvSpPr>
          <p:nvPr>
            <p:ph type="dt" sz="half" idx="10"/>
          </p:nvPr>
        </p:nvSpPr>
        <p:spPr/>
        <p:txBody>
          <a:bodyPr/>
          <a:lstStyle/>
          <a:p>
            <a:fld id="{A28B5A29-4E22-4EFB-B46A-C6A1D56A8B17}" type="datetimeFigureOut">
              <a:rPr lang="en-GB" smtClean="0"/>
              <a:t>13/01/2025</a:t>
            </a:fld>
            <a:endParaRPr lang="en-GB"/>
          </a:p>
        </p:txBody>
      </p:sp>
      <p:sp>
        <p:nvSpPr>
          <p:cNvPr id="5" name="Footer Placeholder 4">
            <a:extLst>
              <a:ext uri="{FF2B5EF4-FFF2-40B4-BE49-F238E27FC236}">
                <a16:creationId xmlns:a16="http://schemas.microsoft.com/office/drawing/2014/main" id="{C112406C-9934-F7B1-6799-E5C56CF15D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38488F-55F2-BAB3-8BD6-4104C47463E9}"/>
              </a:ext>
            </a:extLst>
          </p:cNvPr>
          <p:cNvSpPr>
            <a:spLocks noGrp="1"/>
          </p:cNvSpPr>
          <p:nvPr>
            <p:ph type="sldNum" sz="quarter" idx="12"/>
          </p:nvPr>
        </p:nvSpPr>
        <p:spPr/>
        <p:txBody>
          <a:bodyPr/>
          <a:lstStyle/>
          <a:p>
            <a:fld id="{5785A81A-89C8-4471-8B4F-D4EBCC68E40B}" type="slidenum">
              <a:rPr lang="en-GB" smtClean="0"/>
              <a:t>‹#›</a:t>
            </a:fld>
            <a:endParaRPr lang="en-GB"/>
          </a:p>
        </p:txBody>
      </p:sp>
    </p:spTree>
    <p:extLst>
      <p:ext uri="{BB962C8B-B14F-4D97-AF65-F5344CB8AC3E}">
        <p14:creationId xmlns:p14="http://schemas.microsoft.com/office/powerpoint/2010/main" val="3460361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324F1-F51A-7CB4-6AAB-65006EDE86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F626E5C-7CB6-69BD-5206-7B9B402C18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FE8DAD-8A7D-C729-4255-FCF58D9CF43A}"/>
              </a:ext>
            </a:extLst>
          </p:cNvPr>
          <p:cNvSpPr>
            <a:spLocks noGrp="1"/>
          </p:cNvSpPr>
          <p:nvPr>
            <p:ph type="dt" sz="half" idx="10"/>
          </p:nvPr>
        </p:nvSpPr>
        <p:spPr/>
        <p:txBody>
          <a:bodyPr/>
          <a:lstStyle/>
          <a:p>
            <a:fld id="{A28B5A29-4E22-4EFB-B46A-C6A1D56A8B17}" type="datetimeFigureOut">
              <a:rPr lang="en-GB" smtClean="0"/>
              <a:t>13/01/2025</a:t>
            </a:fld>
            <a:endParaRPr lang="en-GB"/>
          </a:p>
        </p:txBody>
      </p:sp>
      <p:sp>
        <p:nvSpPr>
          <p:cNvPr id="5" name="Footer Placeholder 4">
            <a:extLst>
              <a:ext uri="{FF2B5EF4-FFF2-40B4-BE49-F238E27FC236}">
                <a16:creationId xmlns:a16="http://schemas.microsoft.com/office/drawing/2014/main" id="{3641819F-229E-872C-099C-7CED30C0ED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EB72AD-77FA-B133-3060-03F1E7407775}"/>
              </a:ext>
            </a:extLst>
          </p:cNvPr>
          <p:cNvSpPr>
            <a:spLocks noGrp="1"/>
          </p:cNvSpPr>
          <p:nvPr>
            <p:ph type="sldNum" sz="quarter" idx="12"/>
          </p:nvPr>
        </p:nvSpPr>
        <p:spPr/>
        <p:txBody>
          <a:bodyPr/>
          <a:lstStyle/>
          <a:p>
            <a:fld id="{5785A81A-89C8-4471-8B4F-D4EBCC68E40B}" type="slidenum">
              <a:rPr lang="en-GB" smtClean="0"/>
              <a:t>‹#›</a:t>
            </a:fld>
            <a:endParaRPr lang="en-GB"/>
          </a:p>
        </p:txBody>
      </p:sp>
    </p:spTree>
    <p:extLst>
      <p:ext uri="{BB962C8B-B14F-4D97-AF65-F5344CB8AC3E}">
        <p14:creationId xmlns:p14="http://schemas.microsoft.com/office/powerpoint/2010/main" val="2668890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27670-1CD5-94D2-E3B7-C1EC23C4264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EBDFD28-1A79-FB13-A1D3-F672883834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20CDBBC-E6F7-FAD6-733F-C79D395C61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D971FF2-027C-835B-5220-906AE0A4DD55}"/>
              </a:ext>
            </a:extLst>
          </p:cNvPr>
          <p:cNvSpPr>
            <a:spLocks noGrp="1"/>
          </p:cNvSpPr>
          <p:nvPr>
            <p:ph type="dt" sz="half" idx="10"/>
          </p:nvPr>
        </p:nvSpPr>
        <p:spPr/>
        <p:txBody>
          <a:bodyPr/>
          <a:lstStyle/>
          <a:p>
            <a:fld id="{A28B5A29-4E22-4EFB-B46A-C6A1D56A8B17}" type="datetimeFigureOut">
              <a:rPr lang="en-GB" smtClean="0"/>
              <a:t>13/01/2025</a:t>
            </a:fld>
            <a:endParaRPr lang="en-GB"/>
          </a:p>
        </p:txBody>
      </p:sp>
      <p:sp>
        <p:nvSpPr>
          <p:cNvPr id="6" name="Footer Placeholder 5">
            <a:extLst>
              <a:ext uri="{FF2B5EF4-FFF2-40B4-BE49-F238E27FC236}">
                <a16:creationId xmlns:a16="http://schemas.microsoft.com/office/drawing/2014/main" id="{DDC6B02B-BCCA-89DB-EAD2-6A360BD349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E46CB1-7D09-030D-4225-BA66FE8D0336}"/>
              </a:ext>
            </a:extLst>
          </p:cNvPr>
          <p:cNvSpPr>
            <a:spLocks noGrp="1"/>
          </p:cNvSpPr>
          <p:nvPr>
            <p:ph type="sldNum" sz="quarter" idx="12"/>
          </p:nvPr>
        </p:nvSpPr>
        <p:spPr/>
        <p:txBody>
          <a:bodyPr/>
          <a:lstStyle/>
          <a:p>
            <a:fld id="{5785A81A-89C8-4471-8B4F-D4EBCC68E40B}" type="slidenum">
              <a:rPr lang="en-GB" smtClean="0"/>
              <a:t>‹#›</a:t>
            </a:fld>
            <a:endParaRPr lang="en-GB"/>
          </a:p>
        </p:txBody>
      </p:sp>
    </p:spTree>
    <p:extLst>
      <p:ext uri="{BB962C8B-B14F-4D97-AF65-F5344CB8AC3E}">
        <p14:creationId xmlns:p14="http://schemas.microsoft.com/office/powerpoint/2010/main" val="827446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B10F2-A716-3807-1558-926BB280356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EFB4604-DDF9-22AC-4F6D-B5FC3FF455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B55D41-A487-BECD-1010-7F8072B567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D235695-E149-F439-FCEB-E57B0C9B08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A92E94-287E-A075-FCF0-71B49B5AF0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45838DF-3F2F-18A2-4107-A7DD41A3BBCB}"/>
              </a:ext>
            </a:extLst>
          </p:cNvPr>
          <p:cNvSpPr>
            <a:spLocks noGrp="1"/>
          </p:cNvSpPr>
          <p:nvPr>
            <p:ph type="dt" sz="half" idx="10"/>
          </p:nvPr>
        </p:nvSpPr>
        <p:spPr/>
        <p:txBody>
          <a:bodyPr/>
          <a:lstStyle/>
          <a:p>
            <a:fld id="{A28B5A29-4E22-4EFB-B46A-C6A1D56A8B17}" type="datetimeFigureOut">
              <a:rPr lang="en-GB" smtClean="0"/>
              <a:t>13/01/2025</a:t>
            </a:fld>
            <a:endParaRPr lang="en-GB"/>
          </a:p>
        </p:txBody>
      </p:sp>
      <p:sp>
        <p:nvSpPr>
          <p:cNvPr id="8" name="Footer Placeholder 7">
            <a:extLst>
              <a:ext uri="{FF2B5EF4-FFF2-40B4-BE49-F238E27FC236}">
                <a16:creationId xmlns:a16="http://schemas.microsoft.com/office/drawing/2014/main" id="{6FC4E531-B4B5-81F3-F90A-99AC6AC69FD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E66D1CC-5D03-5D66-1660-CEF59F7134E3}"/>
              </a:ext>
            </a:extLst>
          </p:cNvPr>
          <p:cNvSpPr>
            <a:spLocks noGrp="1"/>
          </p:cNvSpPr>
          <p:nvPr>
            <p:ph type="sldNum" sz="quarter" idx="12"/>
          </p:nvPr>
        </p:nvSpPr>
        <p:spPr/>
        <p:txBody>
          <a:bodyPr/>
          <a:lstStyle/>
          <a:p>
            <a:fld id="{5785A81A-89C8-4471-8B4F-D4EBCC68E40B}" type="slidenum">
              <a:rPr lang="en-GB" smtClean="0"/>
              <a:t>‹#›</a:t>
            </a:fld>
            <a:endParaRPr lang="en-GB"/>
          </a:p>
        </p:txBody>
      </p:sp>
    </p:spTree>
    <p:extLst>
      <p:ext uri="{BB962C8B-B14F-4D97-AF65-F5344CB8AC3E}">
        <p14:creationId xmlns:p14="http://schemas.microsoft.com/office/powerpoint/2010/main" val="369616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15894-95D1-1CE1-CB18-AD32E537ED9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F1D478F-9B8F-8BA5-D40B-491062176F43}"/>
              </a:ext>
            </a:extLst>
          </p:cNvPr>
          <p:cNvSpPr>
            <a:spLocks noGrp="1"/>
          </p:cNvSpPr>
          <p:nvPr>
            <p:ph type="dt" sz="half" idx="10"/>
          </p:nvPr>
        </p:nvSpPr>
        <p:spPr/>
        <p:txBody>
          <a:bodyPr/>
          <a:lstStyle/>
          <a:p>
            <a:fld id="{A28B5A29-4E22-4EFB-B46A-C6A1D56A8B17}" type="datetimeFigureOut">
              <a:rPr lang="en-GB" smtClean="0"/>
              <a:t>13/01/2025</a:t>
            </a:fld>
            <a:endParaRPr lang="en-GB"/>
          </a:p>
        </p:txBody>
      </p:sp>
      <p:sp>
        <p:nvSpPr>
          <p:cNvPr id="4" name="Footer Placeholder 3">
            <a:extLst>
              <a:ext uri="{FF2B5EF4-FFF2-40B4-BE49-F238E27FC236}">
                <a16:creationId xmlns:a16="http://schemas.microsoft.com/office/drawing/2014/main" id="{A3713A1B-C28B-0580-785C-7CC8F22881F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9948780-6CCD-035E-EA67-BCA9BA7B439B}"/>
              </a:ext>
            </a:extLst>
          </p:cNvPr>
          <p:cNvSpPr>
            <a:spLocks noGrp="1"/>
          </p:cNvSpPr>
          <p:nvPr>
            <p:ph type="sldNum" sz="quarter" idx="12"/>
          </p:nvPr>
        </p:nvSpPr>
        <p:spPr/>
        <p:txBody>
          <a:bodyPr/>
          <a:lstStyle/>
          <a:p>
            <a:fld id="{5785A81A-89C8-4471-8B4F-D4EBCC68E40B}" type="slidenum">
              <a:rPr lang="en-GB" smtClean="0"/>
              <a:t>‹#›</a:t>
            </a:fld>
            <a:endParaRPr lang="en-GB"/>
          </a:p>
        </p:txBody>
      </p:sp>
    </p:spTree>
    <p:extLst>
      <p:ext uri="{BB962C8B-B14F-4D97-AF65-F5344CB8AC3E}">
        <p14:creationId xmlns:p14="http://schemas.microsoft.com/office/powerpoint/2010/main" val="3615414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7049C8-07D3-9B16-8A2E-2914E0006DF0}"/>
              </a:ext>
            </a:extLst>
          </p:cNvPr>
          <p:cNvSpPr>
            <a:spLocks noGrp="1"/>
          </p:cNvSpPr>
          <p:nvPr>
            <p:ph type="dt" sz="half" idx="10"/>
          </p:nvPr>
        </p:nvSpPr>
        <p:spPr/>
        <p:txBody>
          <a:bodyPr/>
          <a:lstStyle/>
          <a:p>
            <a:fld id="{A28B5A29-4E22-4EFB-B46A-C6A1D56A8B17}" type="datetimeFigureOut">
              <a:rPr lang="en-GB" smtClean="0"/>
              <a:t>13/01/2025</a:t>
            </a:fld>
            <a:endParaRPr lang="en-GB"/>
          </a:p>
        </p:txBody>
      </p:sp>
      <p:sp>
        <p:nvSpPr>
          <p:cNvPr id="3" name="Footer Placeholder 2">
            <a:extLst>
              <a:ext uri="{FF2B5EF4-FFF2-40B4-BE49-F238E27FC236}">
                <a16:creationId xmlns:a16="http://schemas.microsoft.com/office/drawing/2014/main" id="{8FD02449-9897-4D1A-412D-61CFAEF32EA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876DA0D-82D5-45FE-FCAD-CEEA0A7E61DF}"/>
              </a:ext>
            </a:extLst>
          </p:cNvPr>
          <p:cNvSpPr>
            <a:spLocks noGrp="1"/>
          </p:cNvSpPr>
          <p:nvPr>
            <p:ph type="sldNum" sz="quarter" idx="12"/>
          </p:nvPr>
        </p:nvSpPr>
        <p:spPr/>
        <p:txBody>
          <a:bodyPr/>
          <a:lstStyle/>
          <a:p>
            <a:fld id="{5785A81A-89C8-4471-8B4F-D4EBCC68E40B}" type="slidenum">
              <a:rPr lang="en-GB" smtClean="0"/>
              <a:t>‹#›</a:t>
            </a:fld>
            <a:endParaRPr lang="en-GB"/>
          </a:p>
        </p:txBody>
      </p:sp>
    </p:spTree>
    <p:extLst>
      <p:ext uri="{BB962C8B-B14F-4D97-AF65-F5344CB8AC3E}">
        <p14:creationId xmlns:p14="http://schemas.microsoft.com/office/powerpoint/2010/main" val="3029494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1C315-75F8-C70D-B737-EDEEA6949F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E82E168-3B79-7F5B-DC47-1D667E0389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FA9A3A1-E687-9B0E-6D6D-7A7436A4FB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9928E5-53EA-BE81-8ACE-B55F70E2511D}"/>
              </a:ext>
            </a:extLst>
          </p:cNvPr>
          <p:cNvSpPr>
            <a:spLocks noGrp="1"/>
          </p:cNvSpPr>
          <p:nvPr>
            <p:ph type="dt" sz="half" idx="10"/>
          </p:nvPr>
        </p:nvSpPr>
        <p:spPr/>
        <p:txBody>
          <a:bodyPr/>
          <a:lstStyle/>
          <a:p>
            <a:fld id="{A28B5A29-4E22-4EFB-B46A-C6A1D56A8B17}" type="datetimeFigureOut">
              <a:rPr lang="en-GB" smtClean="0"/>
              <a:t>13/01/2025</a:t>
            </a:fld>
            <a:endParaRPr lang="en-GB"/>
          </a:p>
        </p:txBody>
      </p:sp>
      <p:sp>
        <p:nvSpPr>
          <p:cNvPr id="6" name="Footer Placeholder 5">
            <a:extLst>
              <a:ext uri="{FF2B5EF4-FFF2-40B4-BE49-F238E27FC236}">
                <a16:creationId xmlns:a16="http://schemas.microsoft.com/office/drawing/2014/main" id="{E7C2C52A-6162-9CD9-5003-36D2042B657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D0641E4-761D-098F-4BA1-2DEFF120A976}"/>
              </a:ext>
            </a:extLst>
          </p:cNvPr>
          <p:cNvSpPr>
            <a:spLocks noGrp="1"/>
          </p:cNvSpPr>
          <p:nvPr>
            <p:ph type="sldNum" sz="quarter" idx="12"/>
          </p:nvPr>
        </p:nvSpPr>
        <p:spPr/>
        <p:txBody>
          <a:bodyPr/>
          <a:lstStyle/>
          <a:p>
            <a:fld id="{5785A81A-89C8-4471-8B4F-D4EBCC68E40B}" type="slidenum">
              <a:rPr lang="en-GB" smtClean="0"/>
              <a:t>‹#›</a:t>
            </a:fld>
            <a:endParaRPr lang="en-GB"/>
          </a:p>
        </p:txBody>
      </p:sp>
    </p:spTree>
    <p:extLst>
      <p:ext uri="{BB962C8B-B14F-4D97-AF65-F5344CB8AC3E}">
        <p14:creationId xmlns:p14="http://schemas.microsoft.com/office/powerpoint/2010/main" val="1309013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FFF9B-5E08-1682-56B7-4481EA8A52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C32EF8B-036A-B819-41FC-ACFEF34A9E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826BD5E-8397-7AED-5912-9E5C4DDCBA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DDC89F-9F20-9A41-C35E-67D752EA64D7}"/>
              </a:ext>
            </a:extLst>
          </p:cNvPr>
          <p:cNvSpPr>
            <a:spLocks noGrp="1"/>
          </p:cNvSpPr>
          <p:nvPr>
            <p:ph type="dt" sz="half" idx="10"/>
          </p:nvPr>
        </p:nvSpPr>
        <p:spPr/>
        <p:txBody>
          <a:bodyPr/>
          <a:lstStyle/>
          <a:p>
            <a:fld id="{A28B5A29-4E22-4EFB-B46A-C6A1D56A8B17}" type="datetimeFigureOut">
              <a:rPr lang="en-GB" smtClean="0"/>
              <a:t>13/01/2025</a:t>
            </a:fld>
            <a:endParaRPr lang="en-GB"/>
          </a:p>
        </p:txBody>
      </p:sp>
      <p:sp>
        <p:nvSpPr>
          <p:cNvPr id="6" name="Footer Placeholder 5">
            <a:extLst>
              <a:ext uri="{FF2B5EF4-FFF2-40B4-BE49-F238E27FC236}">
                <a16:creationId xmlns:a16="http://schemas.microsoft.com/office/drawing/2014/main" id="{17484093-9C71-7805-BD72-5BBF6035DF4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E8CFE30-E46F-BCE7-39AF-1C4DB614FB86}"/>
              </a:ext>
            </a:extLst>
          </p:cNvPr>
          <p:cNvSpPr>
            <a:spLocks noGrp="1"/>
          </p:cNvSpPr>
          <p:nvPr>
            <p:ph type="sldNum" sz="quarter" idx="12"/>
          </p:nvPr>
        </p:nvSpPr>
        <p:spPr/>
        <p:txBody>
          <a:bodyPr/>
          <a:lstStyle/>
          <a:p>
            <a:fld id="{5785A81A-89C8-4471-8B4F-D4EBCC68E40B}" type="slidenum">
              <a:rPr lang="en-GB" smtClean="0"/>
              <a:t>‹#›</a:t>
            </a:fld>
            <a:endParaRPr lang="en-GB"/>
          </a:p>
        </p:txBody>
      </p:sp>
    </p:spTree>
    <p:extLst>
      <p:ext uri="{BB962C8B-B14F-4D97-AF65-F5344CB8AC3E}">
        <p14:creationId xmlns:p14="http://schemas.microsoft.com/office/powerpoint/2010/main" val="1122492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25">
          <a:fgClr>
            <a:schemeClr val="accent5">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C0EAD9-91B4-4201-D7C5-477E2B46AB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9CBBCDB-AB2C-CF89-03B2-D594B0AF01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DBE3D7-B925-86AA-B782-C240B55B96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8B5A29-4E22-4EFB-B46A-C6A1D56A8B17}" type="datetimeFigureOut">
              <a:rPr lang="en-GB" smtClean="0"/>
              <a:t>13/01/2025</a:t>
            </a:fld>
            <a:endParaRPr lang="en-GB"/>
          </a:p>
        </p:txBody>
      </p:sp>
      <p:sp>
        <p:nvSpPr>
          <p:cNvPr id="5" name="Footer Placeholder 4">
            <a:extLst>
              <a:ext uri="{FF2B5EF4-FFF2-40B4-BE49-F238E27FC236}">
                <a16:creationId xmlns:a16="http://schemas.microsoft.com/office/drawing/2014/main" id="{C33826A2-6FC5-9CF4-5DFE-BDE005B163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3D23A59-C0E6-0E83-C131-0F0EA4D7B2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85A81A-89C8-4471-8B4F-D4EBCC68E40B}" type="slidenum">
              <a:rPr lang="en-GB" smtClean="0"/>
              <a:t>‹#›</a:t>
            </a:fld>
            <a:endParaRPr lang="en-GB"/>
          </a:p>
        </p:txBody>
      </p:sp>
    </p:spTree>
    <p:extLst>
      <p:ext uri="{BB962C8B-B14F-4D97-AF65-F5344CB8AC3E}">
        <p14:creationId xmlns:p14="http://schemas.microsoft.com/office/powerpoint/2010/main" val="41969573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web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1080/21568316.2024.2412065"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5F768-C55C-11F9-CA8C-872C2021070D}"/>
              </a:ext>
            </a:extLst>
          </p:cNvPr>
          <p:cNvSpPr>
            <a:spLocks noGrp="1"/>
          </p:cNvSpPr>
          <p:nvPr>
            <p:ph type="ctrTitle"/>
          </p:nvPr>
        </p:nvSpPr>
        <p:spPr>
          <a:xfrm>
            <a:off x="1524000" y="642938"/>
            <a:ext cx="9144000" cy="2387600"/>
          </a:xfrm>
        </p:spPr>
        <p:txBody>
          <a:bodyPr>
            <a:normAutofit/>
          </a:bodyPr>
          <a:lstStyle/>
          <a:p>
            <a:r>
              <a:rPr lang="en-GB" sz="4800" dirty="0"/>
              <a:t>Accessing Slow Food Earth Markets: </a:t>
            </a:r>
            <a:br>
              <a:rPr lang="en-GB" sz="4800" dirty="0"/>
            </a:br>
            <a:r>
              <a:rPr lang="en-GB" sz="4800" dirty="0"/>
              <a:t>challenges and opportunities</a:t>
            </a:r>
          </a:p>
        </p:txBody>
      </p:sp>
      <p:sp>
        <p:nvSpPr>
          <p:cNvPr id="3" name="Subtitle 2">
            <a:extLst>
              <a:ext uri="{FF2B5EF4-FFF2-40B4-BE49-F238E27FC236}">
                <a16:creationId xmlns:a16="http://schemas.microsoft.com/office/drawing/2014/main" id="{78788411-256A-3CE2-A358-8938A7093A0B}"/>
              </a:ext>
            </a:extLst>
          </p:cNvPr>
          <p:cNvSpPr>
            <a:spLocks noGrp="1"/>
          </p:cNvSpPr>
          <p:nvPr>
            <p:ph type="subTitle" idx="1"/>
          </p:nvPr>
        </p:nvSpPr>
        <p:spPr/>
        <p:txBody>
          <a:bodyPr>
            <a:normAutofit fontScale="92500" lnSpcReduction="10000"/>
          </a:bodyPr>
          <a:lstStyle/>
          <a:p>
            <a:pPr defTabSz="2193263" eaLnBrk="1" hangingPunct="1">
              <a:buFont typeface="Arial" charset="0"/>
              <a:buNone/>
              <a:defRPr/>
            </a:pPr>
            <a:r>
              <a:rPr lang="en-US" dirty="0">
                <a:ea typeface="ＭＳ Ｐゴシック" charset="0"/>
              </a:rPr>
              <a:t>Dr Zanda Serdane,</a:t>
            </a:r>
            <a:r>
              <a:rPr lang="en-US" sz="2400" dirty="0">
                <a:ea typeface="ＭＳ Ｐゴシック" charset="0"/>
              </a:rPr>
              <a:t> Canterbury Christ Church University, UK</a:t>
            </a:r>
          </a:p>
          <a:p>
            <a:pPr defTabSz="2193263" eaLnBrk="1" hangingPunct="1">
              <a:buFont typeface="Arial" charset="0"/>
              <a:buNone/>
              <a:defRPr/>
            </a:pPr>
            <a:r>
              <a:rPr lang="en-US" dirty="0">
                <a:ea typeface="ＭＳ Ｐゴシック" charset="0"/>
              </a:rPr>
              <a:t>Dr Ana Isabel Polo Peña, </a:t>
            </a:r>
            <a:r>
              <a:rPr lang="en-US" sz="2400" dirty="0">
                <a:ea typeface="ＭＳ Ｐゴシック" charset="0"/>
              </a:rPr>
              <a:t>University of Granada, Spain</a:t>
            </a:r>
          </a:p>
          <a:p>
            <a:pPr defTabSz="2193263" eaLnBrk="1" hangingPunct="1">
              <a:buFont typeface="Arial" charset="0"/>
              <a:buNone/>
              <a:defRPr/>
            </a:pPr>
            <a:r>
              <a:rPr lang="en-US" dirty="0">
                <a:ea typeface="ＭＳ Ｐゴシック" charset="0"/>
              </a:rPr>
              <a:t>Dr </a:t>
            </a:r>
            <a:r>
              <a:rPr lang="en-US" dirty="0" err="1">
                <a:ea typeface="ＭＳ Ｐゴシック" charset="0"/>
              </a:rPr>
              <a:t>Adenike</a:t>
            </a:r>
            <a:r>
              <a:rPr lang="en-US" dirty="0">
                <a:ea typeface="ＭＳ Ｐゴシック" charset="0"/>
              </a:rPr>
              <a:t> D. Adebayo, </a:t>
            </a:r>
            <a:r>
              <a:rPr lang="en-US" sz="2400" dirty="0">
                <a:ea typeface="ＭＳ Ｐゴシック" charset="0"/>
              </a:rPr>
              <a:t>Liverpool John </a:t>
            </a:r>
            <a:r>
              <a:rPr lang="en-US" sz="2400" dirty="0" err="1">
                <a:ea typeface="ＭＳ Ｐゴシック" charset="0"/>
              </a:rPr>
              <a:t>Moores</a:t>
            </a:r>
            <a:r>
              <a:rPr lang="en-US" sz="2400" dirty="0">
                <a:ea typeface="ＭＳ Ｐゴシック" charset="0"/>
              </a:rPr>
              <a:t> University, UK</a:t>
            </a:r>
          </a:p>
          <a:p>
            <a:pPr defTabSz="2193263" eaLnBrk="1" hangingPunct="1">
              <a:defRPr/>
            </a:pPr>
            <a:r>
              <a:rPr lang="en-US" dirty="0">
                <a:ea typeface="ＭＳ Ｐゴシック" charset="0"/>
              </a:rPr>
              <a:t>Dr </a:t>
            </a:r>
            <a:r>
              <a:rPr lang="en-US" dirty="0" err="1">
                <a:ea typeface="ＭＳ Ｐゴシック" charset="0"/>
              </a:rPr>
              <a:t>Burcin</a:t>
            </a:r>
            <a:r>
              <a:rPr lang="en-US" dirty="0">
                <a:ea typeface="ＭＳ Ｐゴシック" charset="0"/>
              </a:rPr>
              <a:t> </a:t>
            </a:r>
            <a:r>
              <a:rPr lang="en-US" dirty="0" err="1">
                <a:ea typeface="ＭＳ Ｐゴシック" charset="0"/>
              </a:rPr>
              <a:t>Hatipoglu</a:t>
            </a:r>
            <a:r>
              <a:rPr lang="en-US" dirty="0">
                <a:ea typeface="ＭＳ Ｐゴシック" charset="0"/>
              </a:rPr>
              <a:t>, </a:t>
            </a:r>
            <a:r>
              <a:rPr lang="en-US" sz="2400" dirty="0">
                <a:ea typeface="ＭＳ Ｐゴシック" charset="0"/>
              </a:rPr>
              <a:t>UNSW Canberra, Australia</a:t>
            </a:r>
          </a:p>
          <a:p>
            <a:endParaRPr lang="en-GB" dirty="0"/>
          </a:p>
        </p:txBody>
      </p:sp>
      <p:pic>
        <p:nvPicPr>
          <p:cNvPr id="7" name="Imagen 1">
            <a:extLst>
              <a:ext uri="{FF2B5EF4-FFF2-40B4-BE49-F238E27FC236}">
                <a16:creationId xmlns:a16="http://schemas.microsoft.com/office/drawing/2014/main" id="{080F6F13-6BBC-E2B1-D184-B50BF4547A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1348" y="5829300"/>
            <a:ext cx="282531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3">
            <a:extLst>
              <a:ext uri="{FF2B5EF4-FFF2-40B4-BE49-F238E27FC236}">
                <a16:creationId xmlns:a16="http://schemas.microsoft.com/office/drawing/2014/main" id="{590105A4-C40A-A30D-11F5-C1D2BCD6E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8910" b="24783"/>
          <a:stretch>
            <a:fillRect/>
          </a:stretch>
        </p:blipFill>
        <p:spPr bwMode="auto">
          <a:xfrm>
            <a:off x="7034646" y="5730946"/>
            <a:ext cx="2674249" cy="885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A6EAEEEA-5517-9484-801F-F299DEFF3F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19073" y="5257800"/>
            <a:ext cx="120847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2DBCB4CE-8B93-3590-3D22-A70066EAAA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170" y="5588000"/>
            <a:ext cx="2540000" cy="1270000"/>
          </a:xfrm>
          <a:prstGeom prst="rect">
            <a:avLst/>
          </a:prstGeom>
        </p:spPr>
      </p:pic>
    </p:spTree>
    <p:extLst>
      <p:ext uri="{BB962C8B-B14F-4D97-AF65-F5344CB8AC3E}">
        <p14:creationId xmlns:p14="http://schemas.microsoft.com/office/powerpoint/2010/main" val="2066261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11E0D-6814-6B63-ED7E-BA428E24FD59}"/>
              </a:ext>
            </a:extLst>
          </p:cNvPr>
          <p:cNvSpPr>
            <a:spLocks noGrp="1"/>
          </p:cNvSpPr>
          <p:nvPr>
            <p:ph type="title"/>
          </p:nvPr>
        </p:nvSpPr>
        <p:spPr/>
        <p:txBody>
          <a:bodyPr/>
          <a:lstStyle/>
          <a:p>
            <a:r>
              <a:rPr lang="en-GB" dirty="0"/>
              <a:t>Research design </a:t>
            </a:r>
          </a:p>
        </p:txBody>
      </p:sp>
      <p:sp>
        <p:nvSpPr>
          <p:cNvPr id="3" name="Content Placeholder 2">
            <a:extLst>
              <a:ext uri="{FF2B5EF4-FFF2-40B4-BE49-F238E27FC236}">
                <a16:creationId xmlns:a16="http://schemas.microsoft.com/office/drawing/2014/main" id="{CDF2E020-98C8-6BF1-8332-C6CF8E22E35C}"/>
              </a:ext>
            </a:extLst>
          </p:cNvPr>
          <p:cNvSpPr>
            <a:spLocks noGrp="1"/>
          </p:cNvSpPr>
          <p:nvPr>
            <p:ph sz="half" idx="1"/>
          </p:nvPr>
        </p:nvSpPr>
        <p:spPr/>
        <p:txBody>
          <a:bodyPr>
            <a:normAutofit fontScale="92500" lnSpcReduction="10000"/>
          </a:bodyPr>
          <a:lstStyle/>
          <a:p>
            <a:r>
              <a:rPr lang="en-GB" sz="2400" dirty="0"/>
              <a:t>Qualitative study</a:t>
            </a:r>
          </a:p>
          <a:p>
            <a:endParaRPr lang="en-GB" sz="2400" dirty="0"/>
          </a:p>
          <a:p>
            <a:r>
              <a:rPr lang="en-GB" sz="2400" dirty="0"/>
              <a:t>Inductive approach within an interpretivist paradigm</a:t>
            </a:r>
          </a:p>
          <a:p>
            <a:endParaRPr lang="en-GB" sz="2400" dirty="0"/>
          </a:p>
          <a:p>
            <a:r>
              <a:rPr lang="en-GB" sz="2400" dirty="0"/>
              <a:t>Data collection: January-March 2024</a:t>
            </a:r>
          </a:p>
          <a:p>
            <a:endParaRPr lang="en-GB" sz="2400" dirty="0"/>
          </a:p>
          <a:p>
            <a:r>
              <a:rPr lang="en-GB" sz="2400" dirty="0">
                <a:latin typeface="Calibri" panose="020F0502020204030204" pitchFamily="34" charset="0"/>
                <a:ea typeface="Times New Roman" panose="02020603050405020304" pitchFamily="18" charset="0"/>
              </a:rPr>
              <a:t>Interviews conducted in English, Latvian, Spanish, and Turkish</a:t>
            </a:r>
          </a:p>
          <a:p>
            <a:endParaRPr lang="en-GB" sz="2400" dirty="0">
              <a:latin typeface="Calibri" panose="020F0502020204030204" pitchFamily="34" charset="0"/>
              <a:ea typeface="Times New Roman" panose="02020603050405020304" pitchFamily="18" charset="0"/>
            </a:endParaRPr>
          </a:p>
          <a:p>
            <a:r>
              <a:rPr lang="en-GB" sz="2400" dirty="0">
                <a:latin typeface="Calibri" panose="020F0502020204030204" pitchFamily="34" charset="0"/>
                <a:ea typeface="Times New Roman" panose="02020603050405020304" pitchFamily="18" charset="0"/>
                <a:cs typeface="Times New Roman" panose="02020603050405020304" pitchFamily="18" charset="0"/>
              </a:rPr>
              <a:t>Thematic analysis </a:t>
            </a:r>
            <a:endParaRPr lang="en-GB" sz="2400" dirty="0"/>
          </a:p>
        </p:txBody>
      </p:sp>
      <p:sp>
        <p:nvSpPr>
          <p:cNvPr id="4" name="Content Placeholder 3">
            <a:extLst>
              <a:ext uri="{FF2B5EF4-FFF2-40B4-BE49-F238E27FC236}">
                <a16:creationId xmlns:a16="http://schemas.microsoft.com/office/drawing/2014/main" id="{C8AAFD01-9CC8-474F-27B2-A2A55AC8958A}"/>
              </a:ext>
            </a:extLst>
          </p:cNvPr>
          <p:cNvSpPr>
            <a:spLocks noGrp="1"/>
          </p:cNvSpPr>
          <p:nvPr>
            <p:ph sz="half" idx="2"/>
          </p:nvPr>
        </p:nvSpPr>
        <p:spPr/>
        <p:txBody>
          <a:bodyPr>
            <a:normAutofit fontScale="92500" lnSpcReduction="10000"/>
          </a:bodyPr>
          <a:lstStyle/>
          <a:p>
            <a:r>
              <a:rPr lang="en-GB" sz="2400" dirty="0"/>
              <a:t>In-depth interviews with Earth Market organisers </a:t>
            </a:r>
          </a:p>
          <a:p>
            <a:pPr marL="0" indent="0">
              <a:buNone/>
            </a:pPr>
            <a:endParaRPr lang="en-GB" sz="2400" dirty="0"/>
          </a:p>
          <a:p>
            <a:r>
              <a:rPr lang="en-GB" sz="2400" dirty="0"/>
              <a:t>Ten markets from nine countries: </a:t>
            </a:r>
          </a:p>
          <a:p>
            <a:pPr lvl="2"/>
            <a:r>
              <a:rPr lang="en-GB" dirty="0"/>
              <a:t>Australia</a:t>
            </a:r>
          </a:p>
          <a:p>
            <a:pPr lvl="2"/>
            <a:r>
              <a:rPr lang="en-GB" dirty="0"/>
              <a:t>Canada</a:t>
            </a:r>
          </a:p>
          <a:p>
            <a:pPr lvl="2"/>
            <a:r>
              <a:rPr lang="en-GB" dirty="0"/>
              <a:t>Chile </a:t>
            </a:r>
          </a:p>
          <a:p>
            <a:pPr lvl="2"/>
            <a:r>
              <a:rPr lang="en-GB" dirty="0"/>
              <a:t>Latvia</a:t>
            </a:r>
          </a:p>
          <a:p>
            <a:pPr lvl="2"/>
            <a:r>
              <a:rPr lang="en-GB" dirty="0"/>
              <a:t>Mexico (2)</a:t>
            </a:r>
          </a:p>
          <a:p>
            <a:pPr lvl="2"/>
            <a:r>
              <a:rPr lang="en-GB" dirty="0"/>
              <a:t>Spain</a:t>
            </a:r>
          </a:p>
          <a:p>
            <a:pPr lvl="2"/>
            <a:r>
              <a:rPr lang="en-GB" dirty="0"/>
              <a:t>Tanzania</a:t>
            </a:r>
          </a:p>
          <a:p>
            <a:pPr lvl="2"/>
            <a:r>
              <a:rPr lang="en-GB" dirty="0"/>
              <a:t>Turkey</a:t>
            </a:r>
          </a:p>
          <a:p>
            <a:pPr lvl="2"/>
            <a:r>
              <a:rPr lang="en-GB" dirty="0"/>
              <a:t>Uganda</a:t>
            </a:r>
          </a:p>
          <a:p>
            <a:endParaRPr lang="en-GB" sz="3500" dirty="0"/>
          </a:p>
        </p:txBody>
      </p:sp>
      <p:pic>
        <p:nvPicPr>
          <p:cNvPr id="6" name="Picture 5">
            <a:extLst>
              <a:ext uri="{FF2B5EF4-FFF2-40B4-BE49-F238E27FC236}">
                <a16:creationId xmlns:a16="http://schemas.microsoft.com/office/drawing/2014/main" id="{2D7A1F67-9905-ED50-4DA3-B6AD6E0D6DBB}"/>
              </a:ext>
            </a:extLst>
          </p:cNvPr>
          <p:cNvPicPr>
            <a:picLocks noChangeAspect="1"/>
          </p:cNvPicPr>
          <p:nvPr/>
        </p:nvPicPr>
        <p:blipFill>
          <a:blip r:embed="rId2"/>
          <a:stretch>
            <a:fillRect/>
          </a:stretch>
        </p:blipFill>
        <p:spPr>
          <a:xfrm>
            <a:off x="9556595" y="5026355"/>
            <a:ext cx="2635405" cy="1831645"/>
          </a:xfrm>
          <a:prstGeom prst="rect">
            <a:avLst/>
          </a:prstGeom>
        </p:spPr>
      </p:pic>
    </p:spTree>
    <p:extLst>
      <p:ext uri="{BB962C8B-B14F-4D97-AF65-F5344CB8AC3E}">
        <p14:creationId xmlns:p14="http://schemas.microsoft.com/office/powerpoint/2010/main" val="1037660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519A7-4E85-7C7A-B33F-9F68325481AF}"/>
              </a:ext>
            </a:extLst>
          </p:cNvPr>
          <p:cNvSpPr>
            <a:spLocks noGrp="1"/>
          </p:cNvSpPr>
          <p:nvPr>
            <p:ph type="title"/>
          </p:nvPr>
        </p:nvSpPr>
        <p:spPr/>
        <p:txBody>
          <a:bodyPr/>
          <a:lstStyle/>
          <a:p>
            <a:r>
              <a:rPr lang="en-GB" dirty="0"/>
              <a:t>Findings: Understanding accessibility </a:t>
            </a:r>
          </a:p>
        </p:txBody>
      </p:sp>
      <p:sp>
        <p:nvSpPr>
          <p:cNvPr id="3" name="Content Placeholder 2">
            <a:extLst>
              <a:ext uri="{FF2B5EF4-FFF2-40B4-BE49-F238E27FC236}">
                <a16:creationId xmlns:a16="http://schemas.microsoft.com/office/drawing/2014/main" id="{38237FDA-070E-A1A6-26D3-31442B1EBEF4}"/>
              </a:ext>
            </a:extLst>
          </p:cNvPr>
          <p:cNvSpPr>
            <a:spLocks noGrp="1"/>
          </p:cNvSpPr>
          <p:nvPr>
            <p:ph idx="1"/>
          </p:nvPr>
        </p:nvSpPr>
        <p:spPr/>
        <p:txBody>
          <a:bodyPr/>
          <a:lstStyle/>
          <a:p>
            <a:r>
              <a:rPr lang="en-US" altLang="en-US" sz="2000" dirty="0"/>
              <a:t>Accessibility is </a:t>
            </a:r>
            <a:r>
              <a:rPr lang="en-US" altLang="en-US" sz="2000" b="1" dirty="0"/>
              <a:t>an opportunity to participate </a:t>
            </a:r>
            <a:r>
              <a:rPr lang="en-US" altLang="en-US" sz="2000" dirty="0"/>
              <a:t>in the market for producers and consumers.</a:t>
            </a:r>
          </a:p>
          <a:p>
            <a:endParaRPr lang="en-US" altLang="en-US" sz="2000" dirty="0"/>
          </a:p>
          <a:p>
            <a:r>
              <a:rPr lang="en-US" altLang="en-US" sz="2000" dirty="0"/>
              <a:t>Earth Markets are places where customers have an opportunity to access food that is </a:t>
            </a:r>
            <a:r>
              <a:rPr lang="en-US" altLang="en-US" sz="2000" b="1" dirty="0"/>
              <a:t>healthy, nutritious, and meets the Slow Food criteria of good, clean, and fair</a:t>
            </a:r>
            <a:r>
              <a:rPr lang="en-US" altLang="en-US" sz="2000" dirty="0"/>
              <a:t>.</a:t>
            </a:r>
            <a:r>
              <a:rPr lang="en-US" altLang="en-US" sz="2000" b="1" dirty="0"/>
              <a:t> </a:t>
            </a:r>
          </a:p>
          <a:p>
            <a:endParaRPr lang="en-US" altLang="en-US" sz="2000" b="1" dirty="0"/>
          </a:p>
          <a:p>
            <a:r>
              <a:rPr lang="en-US" altLang="en-US" sz="2000" dirty="0"/>
              <a:t>The importance of </a:t>
            </a:r>
            <a:r>
              <a:rPr lang="en-US" altLang="en-US" sz="2000" b="1" dirty="0"/>
              <a:t>location </a:t>
            </a:r>
            <a:r>
              <a:rPr lang="en-US" altLang="en-US" sz="2000" dirty="0"/>
              <a:t>and </a:t>
            </a:r>
            <a:r>
              <a:rPr lang="en-US" altLang="en-US" sz="2000" b="1" dirty="0"/>
              <a:t>financial accessibility</a:t>
            </a:r>
            <a:r>
              <a:rPr lang="en-US" altLang="en-US" sz="2000" dirty="0"/>
              <a:t>.</a:t>
            </a:r>
          </a:p>
          <a:p>
            <a:endParaRPr lang="en-US" altLang="en-US" sz="2000" dirty="0"/>
          </a:p>
          <a:p>
            <a:r>
              <a:rPr lang="en-GB" sz="2000" kern="100" dirty="0">
                <a:effectLst/>
                <a:ea typeface="Calibri" panose="020F0502020204030204" pitchFamily="34" charset="0"/>
                <a:cs typeface="Calibri" panose="020F0502020204030204" pitchFamily="34" charset="0"/>
              </a:rPr>
              <a:t>Earth Markets provide </a:t>
            </a:r>
            <a:r>
              <a:rPr lang="en-GB" sz="2000" b="1" kern="100" dirty="0">
                <a:effectLst/>
                <a:ea typeface="Calibri" panose="020F0502020204030204" pitchFamily="34" charset="0"/>
                <a:cs typeface="Calibri" panose="020F0502020204030204" pitchFamily="34" charset="0"/>
              </a:rPr>
              <a:t>direct access to food</a:t>
            </a:r>
            <a:r>
              <a:rPr lang="en-GB" sz="2000" kern="100" dirty="0">
                <a:effectLst/>
                <a:ea typeface="Calibri" panose="020F0502020204030204" pitchFamily="34" charset="0"/>
                <a:cs typeface="Calibri" panose="020F0502020204030204" pitchFamily="34" charset="0"/>
              </a:rPr>
              <a:t> meaning that consumers can buy the food directly from the producer without intermediaries which makes it more affordable and hence accessible. </a:t>
            </a:r>
            <a:endParaRPr lang="en-GB" sz="2000" kern="100" dirty="0">
              <a:effectLst/>
              <a:ea typeface="Calibri" panose="020F0502020204030204" pitchFamily="34" charset="0"/>
              <a:cs typeface="Times New Roman" panose="02020603050405020304" pitchFamily="18" charset="0"/>
            </a:endParaRPr>
          </a:p>
          <a:p>
            <a:endParaRPr lang="en-GB" dirty="0"/>
          </a:p>
        </p:txBody>
      </p:sp>
      <p:pic>
        <p:nvPicPr>
          <p:cNvPr id="4" name="Picture 3">
            <a:extLst>
              <a:ext uri="{FF2B5EF4-FFF2-40B4-BE49-F238E27FC236}">
                <a16:creationId xmlns:a16="http://schemas.microsoft.com/office/drawing/2014/main" id="{EAAE7276-8FE8-433C-F735-5B28D05F7095}"/>
              </a:ext>
            </a:extLst>
          </p:cNvPr>
          <p:cNvPicPr>
            <a:picLocks noChangeAspect="1"/>
          </p:cNvPicPr>
          <p:nvPr/>
        </p:nvPicPr>
        <p:blipFill>
          <a:blip r:embed="rId3"/>
          <a:stretch>
            <a:fillRect/>
          </a:stretch>
        </p:blipFill>
        <p:spPr>
          <a:xfrm>
            <a:off x="9556594" y="0"/>
            <a:ext cx="2635405" cy="1831645"/>
          </a:xfrm>
          <a:prstGeom prst="rect">
            <a:avLst/>
          </a:prstGeom>
        </p:spPr>
      </p:pic>
    </p:spTree>
    <p:extLst>
      <p:ext uri="{BB962C8B-B14F-4D97-AF65-F5344CB8AC3E}">
        <p14:creationId xmlns:p14="http://schemas.microsoft.com/office/powerpoint/2010/main" val="2360744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292BE-40CF-5C3A-C8FC-7F66F0FB2A91}"/>
              </a:ext>
            </a:extLst>
          </p:cNvPr>
          <p:cNvSpPr>
            <a:spLocks noGrp="1"/>
          </p:cNvSpPr>
          <p:nvPr>
            <p:ph type="title"/>
          </p:nvPr>
        </p:nvSpPr>
        <p:spPr/>
        <p:txBody>
          <a:bodyPr/>
          <a:lstStyle/>
          <a:p>
            <a:r>
              <a:rPr lang="en-GB" dirty="0"/>
              <a:t>Findings: Audience </a:t>
            </a:r>
          </a:p>
        </p:txBody>
      </p:sp>
      <p:sp>
        <p:nvSpPr>
          <p:cNvPr id="3" name="Content Placeholder 2">
            <a:extLst>
              <a:ext uri="{FF2B5EF4-FFF2-40B4-BE49-F238E27FC236}">
                <a16:creationId xmlns:a16="http://schemas.microsoft.com/office/drawing/2014/main" id="{601A3335-F586-0433-BAB9-F9B4F00953DD}"/>
              </a:ext>
            </a:extLst>
          </p:cNvPr>
          <p:cNvSpPr>
            <a:spLocks noGrp="1"/>
          </p:cNvSpPr>
          <p:nvPr>
            <p:ph idx="1"/>
          </p:nvPr>
        </p:nvSpPr>
        <p:spPr/>
        <p:txBody>
          <a:bodyPr>
            <a:normAutofit/>
          </a:bodyPr>
          <a:lstStyle/>
          <a:p>
            <a:r>
              <a:rPr lang="en-GB" sz="2000" dirty="0">
                <a:effectLst/>
                <a:ea typeface="Times New Roman" panose="02020603050405020304" pitchFamily="18" charset="0"/>
              </a:rPr>
              <a:t>Very </a:t>
            </a:r>
            <a:r>
              <a:rPr lang="en-GB" sz="2000" b="1" dirty="0">
                <a:effectLst/>
                <a:ea typeface="Times New Roman" panose="02020603050405020304" pitchFamily="18" charset="0"/>
              </a:rPr>
              <a:t>inclusive</a:t>
            </a:r>
            <a:r>
              <a:rPr lang="en-GB" sz="2000" dirty="0">
                <a:effectLst/>
                <a:ea typeface="Times New Roman" panose="02020603050405020304" pitchFamily="18" charset="0"/>
              </a:rPr>
              <a:t> and open to any customer.</a:t>
            </a:r>
          </a:p>
          <a:p>
            <a:r>
              <a:rPr lang="en-GB" sz="2000" dirty="0">
                <a:effectLst/>
                <a:ea typeface="Times New Roman" panose="02020603050405020304" pitchFamily="18" charset="0"/>
              </a:rPr>
              <a:t>Tend to attract an audience that is more likely to be </a:t>
            </a:r>
            <a:r>
              <a:rPr lang="en-GB" sz="2000" b="1" dirty="0">
                <a:effectLst/>
                <a:ea typeface="Times New Roman" panose="02020603050405020304" pitchFamily="18" charset="0"/>
              </a:rPr>
              <a:t>middle-aged, with medium to medium-high income, educated, and knowledgeable about food</a:t>
            </a:r>
            <a:r>
              <a:rPr lang="en-GB" sz="2000" dirty="0">
                <a:effectLst/>
                <a:ea typeface="Times New Roman" panose="02020603050405020304" pitchFamily="18" charset="0"/>
              </a:rPr>
              <a:t>.</a:t>
            </a:r>
            <a:endParaRPr lang="en-GB" sz="2000" dirty="0">
              <a:ea typeface="Times New Roman" panose="02020603050405020304" pitchFamily="18" charset="0"/>
            </a:endParaRPr>
          </a:p>
          <a:p>
            <a:r>
              <a:rPr lang="en-GB" sz="2000" dirty="0">
                <a:effectLst/>
                <a:ea typeface="Times New Roman" panose="02020603050405020304" pitchFamily="18" charset="0"/>
              </a:rPr>
              <a:t>The customers are not necessarily affluent, but they are </a:t>
            </a:r>
            <a:r>
              <a:rPr lang="en-GB" sz="2000" b="1" dirty="0">
                <a:effectLst/>
                <a:ea typeface="Times New Roman" panose="02020603050405020304" pitchFamily="18" charset="0"/>
              </a:rPr>
              <a:t>people who care about their health, sustainability, and the environment</a:t>
            </a:r>
            <a:r>
              <a:rPr lang="en-GB" sz="2000" dirty="0">
                <a:effectLst/>
                <a:ea typeface="Times New Roman" panose="02020603050405020304" pitchFamily="18" charset="0"/>
              </a:rPr>
              <a:t>.</a:t>
            </a:r>
          </a:p>
          <a:p>
            <a:r>
              <a:rPr lang="en-GB" sz="2000" dirty="0">
                <a:effectLst/>
                <a:ea typeface="Times New Roman" panose="02020603050405020304" pitchFamily="18" charset="0"/>
              </a:rPr>
              <a:t>The </a:t>
            </a:r>
            <a:r>
              <a:rPr lang="en-GB" sz="2000" b="1" dirty="0">
                <a:effectLst/>
                <a:ea typeface="Times New Roman" panose="02020603050405020304" pitchFamily="18" charset="0"/>
              </a:rPr>
              <a:t>customer base </a:t>
            </a:r>
            <a:r>
              <a:rPr lang="en-GB" sz="2000" dirty="0">
                <a:effectLst/>
                <a:ea typeface="Times New Roman" panose="02020603050405020304" pitchFamily="18" charset="0"/>
              </a:rPr>
              <a:t>varies quite significantly across the markets from local, indigenous to ‘global’ customer base.</a:t>
            </a:r>
            <a:endParaRPr lang="en-GB" sz="2000" dirty="0">
              <a:ea typeface="Times New Roman" panose="02020603050405020304" pitchFamily="18" charset="0"/>
            </a:endParaRPr>
          </a:p>
          <a:p>
            <a:pPr lvl="1"/>
            <a:r>
              <a:rPr lang="en-GB" sz="1800" dirty="0">
                <a:effectLst/>
                <a:ea typeface="Times New Roman" panose="02020603050405020304" pitchFamily="18" charset="0"/>
              </a:rPr>
              <a:t>Local customers generally account for 80-90% of the visitor numbers for many markets</a:t>
            </a:r>
          </a:p>
          <a:p>
            <a:pPr lvl="1"/>
            <a:r>
              <a:rPr lang="en-GB" sz="1800" dirty="0">
                <a:ea typeface="Times New Roman" panose="02020603050405020304" pitchFamily="18" charset="0"/>
              </a:rPr>
              <a:t>T</a:t>
            </a:r>
            <a:r>
              <a:rPr lang="en-GB" sz="1800" dirty="0">
                <a:effectLst/>
                <a:ea typeface="Times New Roman" panose="02020603050405020304" pitchFamily="18" charset="0"/>
              </a:rPr>
              <a:t>he proportion of tourists in the holiday season can reach up to 50% of the market visitors in some markets</a:t>
            </a:r>
            <a:endParaRPr lang="en-GB" sz="1800" dirty="0">
              <a:ea typeface="Times New Roman" panose="02020603050405020304" pitchFamily="18" charset="0"/>
            </a:endParaRPr>
          </a:p>
          <a:p>
            <a:r>
              <a:rPr lang="en-GB" sz="2000" dirty="0">
                <a:effectLst/>
                <a:ea typeface="Times New Roman" panose="02020603050405020304" pitchFamily="18" charset="0"/>
              </a:rPr>
              <a:t>The </a:t>
            </a:r>
            <a:r>
              <a:rPr lang="en-GB" sz="2000" b="1" dirty="0">
                <a:effectLst/>
                <a:ea typeface="Times New Roman" panose="02020603050405020304" pitchFamily="18" charset="0"/>
              </a:rPr>
              <a:t>customer profile can change throughout the year</a:t>
            </a:r>
            <a:r>
              <a:rPr lang="en-GB" sz="2000" dirty="0">
                <a:effectLst/>
                <a:ea typeface="Times New Roman" panose="02020603050405020304" pitchFamily="18" charset="0"/>
              </a:rPr>
              <a:t>, especially in the summer when locals go on holiday and more tourists visit the markets.</a:t>
            </a:r>
            <a:endParaRPr lang="en-GB" sz="3200" dirty="0"/>
          </a:p>
        </p:txBody>
      </p:sp>
      <p:pic>
        <p:nvPicPr>
          <p:cNvPr id="8" name="Picture 7">
            <a:extLst>
              <a:ext uri="{FF2B5EF4-FFF2-40B4-BE49-F238E27FC236}">
                <a16:creationId xmlns:a16="http://schemas.microsoft.com/office/drawing/2014/main" id="{AF5D943A-6209-C676-3D26-6E3C80FFF4A5}"/>
              </a:ext>
            </a:extLst>
          </p:cNvPr>
          <p:cNvPicPr>
            <a:picLocks noChangeAspect="1"/>
          </p:cNvPicPr>
          <p:nvPr/>
        </p:nvPicPr>
        <p:blipFill>
          <a:blip r:embed="rId2"/>
          <a:stretch>
            <a:fillRect/>
          </a:stretch>
        </p:blipFill>
        <p:spPr>
          <a:xfrm>
            <a:off x="9556594" y="0"/>
            <a:ext cx="2635405" cy="1831645"/>
          </a:xfrm>
          <a:prstGeom prst="rect">
            <a:avLst/>
          </a:prstGeom>
        </p:spPr>
      </p:pic>
    </p:spTree>
    <p:extLst>
      <p:ext uri="{BB962C8B-B14F-4D97-AF65-F5344CB8AC3E}">
        <p14:creationId xmlns:p14="http://schemas.microsoft.com/office/powerpoint/2010/main" val="1929641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A8F063-45B9-1465-64D9-D58F4D6881FC}"/>
              </a:ext>
            </a:extLst>
          </p:cNvPr>
          <p:cNvSpPr>
            <a:spLocks noGrp="1"/>
          </p:cNvSpPr>
          <p:nvPr>
            <p:ph type="title"/>
          </p:nvPr>
        </p:nvSpPr>
        <p:spPr>
          <a:xfrm>
            <a:off x="682580" y="1506828"/>
            <a:ext cx="2421228" cy="1433111"/>
          </a:xfrm>
        </p:spPr>
        <p:txBody>
          <a:bodyPr>
            <a:noAutofit/>
          </a:bodyPr>
          <a:lstStyle/>
          <a:p>
            <a:r>
              <a:rPr lang="en-GB" sz="3600" dirty="0"/>
              <a:t>Findings: Accessibility barriers</a:t>
            </a:r>
          </a:p>
        </p:txBody>
      </p:sp>
      <p:pic>
        <p:nvPicPr>
          <p:cNvPr id="5" name="Picture 4">
            <a:extLst>
              <a:ext uri="{FF2B5EF4-FFF2-40B4-BE49-F238E27FC236}">
                <a16:creationId xmlns:a16="http://schemas.microsoft.com/office/drawing/2014/main" id="{ED0D66A6-DFE0-19AA-ED30-3154F2209662}"/>
              </a:ext>
            </a:extLst>
          </p:cNvPr>
          <p:cNvPicPr>
            <a:picLocks noChangeAspect="1"/>
          </p:cNvPicPr>
          <p:nvPr/>
        </p:nvPicPr>
        <p:blipFill>
          <a:blip r:embed="rId2"/>
          <a:stretch>
            <a:fillRect/>
          </a:stretch>
        </p:blipFill>
        <p:spPr>
          <a:xfrm>
            <a:off x="3103808" y="215660"/>
            <a:ext cx="9088192" cy="6535613"/>
          </a:xfrm>
          <a:prstGeom prst="rect">
            <a:avLst/>
          </a:prstGeom>
        </p:spPr>
      </p:pic>
      <p:pic>
        <p:nvPicPr>
          <p:cNvPr id="2" name="Picture 1">
            <a:extLst>
              <a:ext uri="{FF2B5EF4-FFF2-40B4-BE49-F238E27FC236}">
                <a16:creationId xmlns:a16="http://schemas.microsoft.com/office/drawing/2014/main" id="{376D5B02-B54F-4264-495A-EEDAB3DCDAA0}"/>
              </a:ext>
            </a:extLst>
          </p:cNvPr>
          <p:cNvPicPr>
            <a:picLocks noChangeAspect="1"/>
          </p:cNvPicPr>
          <p:nvPr/>
        </p:nvPicPr>
        <p:blipFill>
          <a:blip r:embed="rId3"/>
          <a:stretch>
            <a:fillRect/>
          </a:stretch>
        </p:blipFill>
        <p:spPr>
          <a:xfrm>
            <a:off x="289931" y="4919628"/>
            <a:ext cx="2635405" cy="1831645"/>
          </a:xfrm>
          <a:prstGeom prst="rect">
            <a:avLst/>
          </a:prstGeom>
        </p:spPr>
      </p:pic>
    </p:spTree>
    <p:extLst>
      <p:ext uri="{BB962C8B-B14F-4D97-AF65-F5344CB8AC3E}">
        <p14:creationId xmlns:p14="http://schemas.microsoft.com/office/powerpoint/2010/main" val="14335034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1D49AD-2311-CDCB-BED5-57026AF43777}"/>
              </a:ext>
            </a:extLst>
          </p:cNvPr>
          <p:cNvSpPr>
            <a:spLocks noGrp="1"/>
          </p:cNvSpPr>
          <p:nvPr>
            <p:ph type="title"/>
          </p:nvPr>
        </p:nvSpPr>
        <p:spPr>
          <a:xfrm>
            <a:off x="566671" y="723475"/>
            <a:ext cx="2446986" cy="2970503"/>
          </a:xfrm>
        </p:spPr>
        <p:txBody>
          <a:bodyPr>
            <a:normAutofit/>
          </a:bodyPr>
          <a:lstStyle/>
          <a:p>
            <a:r>
              <a:rPr lang="en-GB" sz="3600" dirty="0"/>
              <a:t>Findings: Accessibility enablers</a:t>
            </a:r>
          </a:p>
        </p:txBody>
      </p:sp>
      <p:pic>
        <p:nvPicPr>
          <p:cNvPr id="7" name="Picture 6">
            <a:extLst>
              <a:ext uri="{FF2B5EF4-FFF2-40B4-BE49-F238E27FC236}">
                <a16:creationId xmlns:a16="http://schemas.microsoft.com/office/drawing/2014/main" id="{4AC663C3-9370-FAD1-700A-D409A2CECFDC}"/>
              </a:ext>
            </a:extLst>
          </p:cNvPr>
          <p:cNvPicPr>
            <a:picLocks noChangeAspect="1"/>
          </p:cNvPicPr>
          <p:nvPr/>
        </p:nvPicPr>
        <p:blipFill>
          <a:blip r:embed="rId2"/>
          <a:stretch>
            <a:fillRect/>
          </a:stretch>
        </p:blipFill>
        <p:spPr>
          <a:xfrm>
            <a:off x="3256105" y="594686"/>
            <a:ext cx="8664365" cy="5831871"/>
          </a:xfrm>
          <a:prstGeom prst="rect">
            <a:avLst/>
          </a:prstGeom>
        </p:spPr>
      </p:pic>
      <p:pic>
        <p:nvPicPr>
          <p:cNvPr id="2" name="Picture 1">
            <a:extLst>
              <a:ext uri="{FF2B5EF4-FFF2-40B4-BE49-F238E27FC236}">
                <a16:creationId xmlns:a16="http://schemas.microsoft.com/office/drawing/2014/main" id="{6D5B16B3-C26F-A1DB-F13D-8C61524B6B62}"/>
              </a:ext>
            </a:extLst>
          </p:cNvPr>
          <p:cNvPicPr>
            <a:picLocks noChangeAspect="1"/>
          </p:cNvPicPr>
          <p:nvPr/>
        </p:nvPicPr>
        <p:blipFill>
          <a:blip r:embed="rId3"/>
          <a:stretch>
            <a:fillRect/>
          </a:stretch>
        </p:blipFill>
        <p:spPr>
          <a:xfrm>
            <a:off x="378252" y="4594912"/>
            <a:ext cx="2635405" cy="1831645"/>
          </a:xfrm>
          <a:prstGeom prst="rect">
            <a:avLst/>
          </a:prstGeom>
        </p:spPr>
      </p:pic>
    </p:spTree>
    <p:extLst>
      <p:ext uri="{BB962C8B-B14F-4D97-AF65-F5344CB8AC3E}">
        <p14:creationId xmlns:p14="http://schemas.microsoft.com/office/powerpoint/2010/main" val="3097041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88C792-E224-D740-8719-20A3CD186E79}"/>
              </a:ext>
            </a:extLst>
          </p:cNvPr>
          <p:cNvSpPr>
            <a:spLocks noGrp="1"/>
          </p:cNvSpPr>
          <p:nvPr>
            <p:ph type="title"/>
          </p:nvPr>
        </p:nvSpPr>
        <p:spPr/>
        <p:txBody>
          <a:bodyPr/>
          <a:lstStyle/>
          <a:p>
            <a:r>
              <a:rPr lang="en-GB" dirty="0"/>
              <a:t>Discussion </a:t>
            </a:r>
          </a:p>
        </p:txBody>
      </p:sp>
      <p:sp>
        <p:nvSpPr>
          <p:cNvPr id="4" name="Content Placeholder 3">
            <a:extLst>
              <a:ext uri="{FF2B5EF4-FFF2-40B4-BE49-F238E27FC236}">
                <a16:creationId xmlns:a16="http://schemas.microsoft.com/office/drawing/2014/main" id="{44772B92-4883-8E1E-03FB-9966DE59C149}"/>
              </a:ext>
            </a:extLst>
          </p:cNvPr>
          <p:cNvSpPr>
            <a:spLocks noGrp="1"/>
          </p:cNvSpPr>
          <p:nvPr>
            <p:ph idx="1"/>
          </p:nvPr>
        </p:nvSpPr>
        <p:spPr/>
        <p:txBody>
          <a:bodyPr/>
          <a:lstStyle/>
          <a:p>
            <a:r>
              <a:rPr lang="en-US" altLang="en-US" sz="2400" dirty="0"/>
              <a:t>Changing customer base and need to cater for various audiences (e.g., residents, temporary residents, visitors).</a:t>
            </a:r>
          </a:p>
          <a:p>
            <a:endParaRPr lang="en-US" altLang="en-US" sz="2400" dirty="0"/>
          </a:p>
          <a:p>
            <a:r>
              <a:rPr lang="en-GB" sz="2400" dirty="0">
                <a:effectLst/>
                <a:ea typeface="Calibri" panose="020F0502020204030204" pitchFamily="34" charset="0"/>
                <a:cs typeface="Times New Roman" panose="02020603050405020304" pitchFamily="18" charset="0"/>
              </a:rPr>
              <a:t>Remaining authentic while also being inclusive and accessible to a variety of audiences.</a:t>
            </a:r>
          </a:p>
          <a:p>
            <a:endParaRPr lang="en-US" altLang="en-US" sz="2400" dirty="0"/>
          </a:p>
          <a:p>
            <a:r>
              <a:rPr lang="en-US" altLang="en-US" sz="2400" dirty="0"/>
              <a:t>Earth Markets as attractive tourism products offering authentic experiences.</a:t>
            </a:r>
          </a:p>
          <a:p>
            <a:endParaRPr lang="en-US" altLang="en-US" sz="2400" dirty="0"/>
          </a:p>
          <a:p>
            <a:r>
              <a:rPr lang="en-US" altLang="en-US" sz="2400" dirty="0"/>
              <a:t>Marketing communication – push or pull?</a:t>
            </a:r>
          </a:p>
          <a:p>
            <a:endParaRPr lang="en-GB" b="1" dirty="0"/>
          </a:p>
        </p:txBody>
      </p:sp>
      <p:pic>
        <p:nvPicPr>
          <p:cNvPr id="2" name="Picture 1">
            <a:extLst>
              <a:ext uri="{FF2B5EF4-FFF2-40B4-BE49-F238E27FC236}">
                <a16:creationId xmlns:a16="http://schemas.microsoft.com/office/drawing/2014/main" id="{8674505F-6241-72C9-91D0-0AAD74143DE2}"/>
              </a:ext>
            </a:extLst>
          </p:cNvPr>
          <p:cNvPicPr>
            <a:picLocks noChangeAspect="1"/>
          </p:cNvPicPr>
          <p:nvPr/>
        </p:nvPicPr>
        <p:blipFill>
          <a:blip r:embed="rId2"/>
          <a:stretch>
            <a:fillRect/>
          </a:stretch>
        </p:blipFill>
        <p:spPr>
          <a:xfrm>
            <a:off x="9556595" y="5026355"/>
            <a:ext cx="2635405" cy="1831645"/>
          </a:xfrm>
          <a:prstGeom prst="rect">
            <a:avLst/>
          </a:prstGeom>
        </p:spPr>
      </p:pic>
    </p:spTree>
    <p:extLst>
      <p:ext uri="{BB962C8B-B14F-4D97-AF65-F5344CB8AC3E}">
        <p14:creationId xmlns:p14="http://schemas.microsoft.com/office/powerpoint/2010/main" val="3478477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8827C-E335-D092-DBEB-4022F1E8B19C}"/>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3DCB23C-76ED-3D46-470A-2C0D65A1DBDF}"/>
              </a:ext>
            </a:extLst>
          </p:cNvPr>
          <p:cNvSpPr>
            <a:spLocks noGrp="1"/>
          </p:cNvSpPr>
          <p:nvPr>
            <p:ph idx="1"/>
          </p:nvPr>
        </p:nvSpPr>
        <p:spPr/>
        <p:txBody>
          <a:bodyPr/>
          <a:lstStyle/>
          <a:p>
            <a:endParaRPr lang="en-GB" dirty="0"/>
          </a:p>
          <a:p>
            <a:pPr marL="0" indent="0">
              <a:buNone/>
            </a:pPr>
            <a:r>
              <a:rPr lang="en-GB" sz="2400" dirty="0"/>
              <a:t>Zanda.Serdane@canterbury.ac.uk</a:t>
            </a:r>
          </a:p>
          <a:p>
            <a:endParaRPr lang="en-GB" dirty="0"/>
          </a:p>
          <a:p>
            <a:endParaRPr lang="en-GB" dirty="0"/>
          </a:p>
          <a:p>
            <a:pPr marL="0" indent="0">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Research Article (Open Access)</a:t>
            </a:r>
          </a:p>
          <a:p>
            <a:pPr marL="0" indent="0">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Serdane, Z., Polo Peña, A. I., Adebayo, A. D., &amp; </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Hatipoglu</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B. (2024). Accessing Slow Food Earth Markets: Barriers and Enablers. </a:t>
            </a:r>
            <a:r>
              <a:rPr lang="en-GB" sz="1800" i="1" kern="100" dirty="0">
                <a:effectLst/>
                <a:latin typeface="Calibri" panose="020F0502020204030204" pitchFamily="34" charset="0"/>
                <a:ea typeface="Calibri" panose="020F0502020204030204" pitchFamily="34" charset="0"/>
                <a:cs typeface="Times New Roman" panose="02020603050405020304" pitchFamily="18" charset="0"/>
              </a:rPr>
              <a:t>Tourism Planning &amp; Development</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1–22. </a:t>
            </a:r>
            <a:r>
              <a:rPr lang="en-GB"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https://doi.org/10.1080/21568316.2024.2412065</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GB" dirty="0"/>
          </a:p>
        </p:txBody>
      </p:sp>
    </p:spTree>
    <p:extLst>
      <p:ext uri="{BB962C8B-B14F-4D97-AF65-F5344CB8AC3E}">
        <p14:creationId xmlns:p14="http://schemas.microsoft.com/office/powerpoint/2010/main" val="3004231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699A4-D29D-4CE6-AF22-D3472178C771}"/>
              </a:ext>
            </a:extLst>
          </p:cNvPr>
          <p:cNvSpPr>
            <a:spLocks noGrp="1"/>
          </p:cNvSpPr>
          <p:nvPr>
            <p:ph type="title"/>
          </p:nvPr>
        </p:nvSpPr>
        <p:spPr/>
        <p:txBody>
          <a:bodyPr/>
          <a:lstStyle/>
          <a:p>
            <a:r>
              <a:rPr lang="en-GB" dirty="0"/>
              <a:t>Slow Food concept </a:t>
            </a:r>
          </a:p>
        </p:txBody>
      </p:sp>
      <p:pic>
        <p:nvPicPr>
          <p:cNvPr id="7" name="Content Placeholder 6">
            <a:extLst>
              <a:ext uri="{FF2B5EF4-FFF2-40B4-BE49-F238E27FC236}">
                <a16:creationId xmlns:a16="http://schemas.microsoft.com/office/drawing/2014/main" id="{83F1BEA6-F243-4942-BE7B-173AEA0C37F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21328" y="2203808"/>
            <a:ext cx="4410693" cy="2450384"/>
          </a:xfrm>
        </p:spPr>
      </p:pic>
      <p:sp>
        <p:nvSpPr>
          <p:cNvPr id="8" name="Content Placeholder 7">
            <a:extLst>
              <a:ext uri="{FF2B5EF4-FFF2-40B4-BE49-F238E27FC236}">
                <a16:creationId xmlns:a16="http://schemas.microsoft.com/office/drawing/2014/main" id="{EA04ED33-774F-4A97-9419-A07068662BC2}"/>
              </a:ext>
            </a:extLst>
          </p:cNvPr>
          <p:cNvSpPr>
            <a:spLocks noGrp="1"/>
          </p:cNvSpPr>
          <p:nvPr>
            <p:ph sz="half" idx="2"/>
          </p:nvPr>
        </p:nvSpPr>
        <p:spPr>
          <a:xfrm>
            <a:off x="6096000" y="1690688"/>
            <a:ext cx="5415147" cy="4564682"/>
          </a:xfrm>
        </p:spPr>
        <p:txBody>
          <a:bodyPr>
            <a:normAutofit fontScale="92500"/>
          </a:bodyPr>
          <a:lstStyle/>
          <a:p>
            <a:r>
              <a:rPr lang="en-GB" sz="2600" dirty="0"/>
              <a:t>A global, grassroots organization, founded in 1989 to </a:t>
            </a:r>
            <a:r>
              <a:rPr lang="en-GB" sz="2600" b="1" dirty="0"/>
              <a:t>prevent the disappearance of local food cultures and traditions, counteract the rise of fast life and combat people’s dwindling interest in the food they eat.</a:t>
            </a:r>
          </a:p>
          <a:p>
            <a:endParaRPr lang="en-GB" sz="2600" b="1" dirty="0"/>
          </a:p>
          <a:p>
            <a:r>
              <a:rPr lang="en-GB" sz="2600" dirty="0"/>
              <a:t>A global movement involving </a:t>
            </a:r>
            <a:r>
              <a:rPr lang="en-GB" sz="2600" b="1" dirty="0"/>
              <a:t>millions of people in over 160 countries,</a:t>
            </a:r>
            <a:r>
              <a:rPr lang="en-GB" sz="2600" dirty="0"/>
              <a:t> working to ensure everyone has access to good, clean and fair food.</a:t>
            </a:r>
          </a:p>
          <a:p>
            <a:pPr marL="0" indent="0" algn="r">
              <a:buNone/>
            </a:pPr>
            <a:r>
              <a:rPr lang="en-GB" dirty="0"/>
              <a:t>(Slow Food, 2022)</a:t>
            </a:r>
          </a:p>
        </p:txBody>
      </p:sp>
    </p:spTree>
    <p:extLst>
      <p:ext uri="{BB962C8B-B14F-4D97-AF65-F5344CB8AC3E}">
        <p14:creationId xmlns:p14="http://schemas.microsoft.com/office/powerpoint/2010/main" val="3353223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FB1CE-3148-494E-89CD-B9839664E598}"/>
              </a:ext>
            </a:extLst>
          </p:cNvPr>
          <p:cNvSpPr>
            <a:spLocks noGrp="1"/>
          </p:cNvSpPr>
          <p:nvPr>
            <p:ph type="title"/>
          </p:nvPr>
        </p:nvSpPr>
        <p:spPr/>
        <p:txBody>
          <a:bodyPr/>
          <a:lstStyle/>
          <a:p>
            <a:r>
              <a:rPr lang="en-GB" dirty="0"/>
              <a:t>Slow Food philosophy </a:t>
            </a:r>
          </a:p>
        </p:txBody>
      </p:sp>
      <p:sp>
        <p:nvSpPr>
          <p:cNvPr id="3" name="Content Placeholder 2">
            <a:extLst>
              <a:ext uri="{FF2B5EF4-FFF2-40B4-BE49-F238E27FC236}">
                <a16:creationId xmlns:a16="http://schemas.microsoft.com/office/drawing/2014/main" id="{B4692CFB-AFF6-4555-973D-29B164927789}"/>
              </a:ext>
            </a:extLst>
          </p:cNvPr>
          <p:cNvSpPr>
            <a:spLocks noGrp="1"/>
          </p:cNvSpPr>
          <p:nvPr>
            <p:ph idx="1"/>
          </p:nvPr>
        </p:nvSpPr>
        <p:spPr/>
        <p:txBody>
          <a:bodyPr>
            <a:normAutofit fontScale="85000" lnSpcReduction="10000"/>
          </a:bodyPr>
          <a:lstStyle/>
          <a:p>
            <a:pPr marL="0" indent="0">
              <a:buNone/>
            </a:pPr>
            <a:r>
              <a:rPr lang="en-GB" dirty="0"/>
              <a:t>Slow Food envisions a world in which all people can </a:t>
            </a:r>
            <a:r>
              <a:rPr lang="en-GB" u="sng" dirty="0"/>
              <a:t>access</a:t>
            </a:r>
            <a:r>
              <a:rPr lang="en-GB" dirty="0"/>
              <a:t> and enjoy food that is good for them, good for those who grow it and good for the planet.</a:t>
            </a:r>
          </a:p>
          <a:p>
            <a:pPr marL="0" indent="0">
              <a:buNone/>
            </a:pPr>
            <a:endParaRPr lang="en-GB" dirty="0"/>
          </a:p>
          <a:p>
            <a:pPr marL="0" indent="0">
              <a:buNone/>
            </a:pPr>
            <a:r>
              <a:rPr lang="en-GB" dirty="0"/>
              <a:t>Our approach is based on a concept of food that is defined by three interconnected principles: </a:t>
            </a:r>
            <a:r>
              <a:rPr lang="en-GB" b="1" dirty="0"/>
              <a:t>good, clean and fair.</a:t>
            </a:r>
          </a:p>
          <a:p>
            <a:pPr marL="0" indent="0">
              <a:buNone/>
            </a:pPr>
            <a:endParaRPr lang="en-GB" dirty="0"/>
          </a:p>
          <a:p>
            <a:pPr>
              <a:buFont typeface="Arial" panose="020B0604020202020204" pitchFamily="34" charset="0"/>
              <a:buChar char="•"/>
            </a:pPr>
            <a:r>
              <a:rPr lang="en-GB" b="1" dirty="0"/>
              <a:t>GOOD:</a:t>
            </a:r>
            <a:r>
              <a:rPr lang="en-GB" dirty="0"/>
              <a:t> quality, flavoursome and healthy food</a:t>
            </a:r>
          </a:p>
          <a:p>
            <a:pPr>
              <a:buFont typeface="Arial" panose="020B0604020202020204" pitchFamily="34" charset="0"/>
              <a:buChar char="•"/>
            </a:pPr>
            <a:r>
              <a:rPr lang="en-GB" b="1" dirty="0"/>
              <a:t>CLEAN:</a:t>
            </a:r>
            <a:r>
              <a:rPr lang="en-GB" dirty="0"/>
              <a:t> production that does not harm the environment</a:t>
            </a:r>
          </a:p>
          <a:p>
            <a:pPr>
              <a:buFont typeface="Arial" panose="020B0604020202020204" pitchFamily="34" charset="0"/>
              <a:buChar char="•"/>
            </a:pPr>
            <a:r>
              <a:rPr lang="en-GB" b="1" dirty="0"/>
              <a:t>FAIR:</a:t>
            </a:r>
            <a:r>
              <a:rPr lang="en-GB" dirty="0"/>
              <a:t> </a:t>
            </a:r>
            <a:r>
              <a:rPr lang="en-GB" u="sng" dirty="0"/>
              <a:t>accessible</a:t>
            </a:r>
            <a:r>
              <a:rPr lang="en-GB" dirty="0"/>
              <a:t> prices for consumers and fair conditions and pay for producers</a:t>
            </a:r>
          </a:p>
          <a:p>
            <a:pPr marL="0" indent="0">
              <a:buNone/>
            </a:pPr>
            <a:endParaRPr lang="en-GB" dirty="0"/>
          </a:p>
          <a:p>
            <a:pPr marL="0" indent="0" algn="r">
              <a:buNone/>
            </a:pPr>
            <a:r>
              <a:rPr lang="en-GB" dirty="0"/>
              <a:t>(Slow Food, 2024)</a:t>
            </a:r>
          </a:p>
        </p:txBody>
      </p:sp>
    </p:spTree>
    <p:extLst>
      <p:ext uri="{BB962C8B-B14F-4D97-AF65-F5344CB8AC3E}">
        <p14:creationId xmlns:p14="http://schemas.microsoft.com/office/powerpoint/2010/main" val="167062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pattFill prst="pct25">
          <a:fgClr>
            <a:schemeClr val="accent5">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FBBA5-98D4-2CDB-97CF-0E3732FD2B00}"/>
              </a:ext>
            </a:extLst>
          </p:cNvPr>
          <p:cNvSpPr>
            <a:spLocks noGrp="1"/>
          </p:cNvSpPr>
          <p:nvPr>
            <p:ph type="title"/>
          </p:nvPr>
        </p:nvSpPr>
        <p:spPr/>
        <p:txBody>
          <a:bodyPr/>
          <a:lstStyle/>
          <a:p>
            <a:r>
              <a:rPr lang="en-GB" dirty="0"/>
              <a:t>Slow Food critique</a:t>
            </a:r>
          </a:p>
        </p:txBody>
      </p:sp>
      <p:sp>
        <p:nvSpPr>
          <p:cNvPr id="3" name="Content Placeholder 2">
            <a:extLst>
              <a:ext uri="{FF2B5EF4-FFF2-40B4-BE49-F238E27FC236}">
                <a16:creationId xmlns:a16="http://schemas.microsoft.com/office/drawing/2014/main" id="{1FD96A95-C26D-76A3-BC01-E909C5287578}"/>
              </a:ext>
            </a:extLst>
          </p:cNvPr>
          <p:cNvSpPr>
            <a:spLocks noGrp="1"/>
          </p:cNvSpPr>
          <p:nvPr>
            <p:ph idx="1"/>
          </p:nvPr>
        </p:nvSpPr>
        <p:spPr/>
        <p:txBody>
          <a:bodyPr>
            <a:normAutofit fontScale="85000" lnSpcReduction="10000"/>
          </a:bodyPr>
          <a:lstStyle/>
          <a:p>
            <a:r>
              <a:rPr lang="en-GB" dirty="0">
                <a:effectLst/>
                <a:latin typeface="Calibri" panose="020F0502020204030204" pitchFamily="34" charset="0"/>
                <a:ea typeface="Calibri" panose="020F0502020204030204" pitchFamily="34" charset="0"/>
                <a:cs typeface="Times New Roman" panose="02020603050405020304" pitchFamily="18" charset="0"/>
              </a:rPr>
              <a:t>The language used in the official websites of five international food festivals, which are branded as ‘slow’ or which incorporate Slow Food elements, conveys the message of ‘</a:t>
            </a:r>
            <a:r>
              <a:rPr lang="en-GB"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prestige and status</a:t>
            </a:r>
            <a:r>
              <a:rPr lang="en-GB" dirty="0">
                <a:effectLst/>
                <a:latin typeface="Calibri" panose="020F0502020204030204" pitchFamily="34" charset="0"/>
                <a:ea typeface="Calibri" panose="020F0502020204030204" pitchFamily="34" charset="0"/>
                <a:cs typeface="Times New Roman" panose="02020603050405020304" pitchFamily="18" charset="0"/>
              </a:rPr>
              <a:t>’ and ‘</a:t>
            </a:r>
            <a:r>
              <a:rPr lang="en-GB"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elitism</a:t>
            </a:r>
            <a:r>
              <a:rPr lang="en-GB" dirty="0">
                <a:effectLst/>
                <a:latin typeface="Calibri" panose="020F0502020204030204" pitchFamily="34" charset="0"/>
                <a:ea typeface="Calibri" panose="020F0502020204030204" pitchFamily="34" charset="0"/>
                <a:cs typeface="Times New Roman" panose="02020603050405020304" pitchFamily="18" charset="0"/>
              </a:rPr>
              <a:t>’ (Frost and Laing, 2013)</a:t>
            </a:r>
          </a:p>
          <a:p>
            <a:endParaRPr lang="en-GB" dirty="0"/>
          </a:p>
          <a:p>
            <a:r>
              <a:rPr lang="en-GB" dirty="0">
                <a:latin typeface="Calibri" panose="020F0502020204030204" pitchFamily="34" charset="0"/>
                <a:ea typeface="Calibri" panose="020F0502020204030204" pitchFamily="34" charset="0"/>
                <a:cs typeface="Times New Roman" panose="02020603050405020304" pitchFamily="18" charset="0"/>
              </a:rPr>
              <a:t>‘T</a:t>
            </a:r>
            <a:r>
              <a:rPr lang="en-GB" dirty="0">
                <a:effectLst/>
                <a:latin typeface="Calibri" panose="020F0502020204030204" pitchFamily="34" charset="0"/>
                <a:ea typeface="Calibri" panose="020F0502020204030204" pitchFamily="34" charset="0"/>
                <a:cs typeface="Times New Roman" panose="02020603050405020304" pitchFamily="18" charset="0"/>
              </a:rPr>
              <a:t>he movement’s </a:t>
            </a:r>
            <a:r>
              <a:rPr lang="en-GB"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bourgeois appeal</a:t>
            </a:r>
            <a:r>
              <a:rPr lang="en-GB" dirty="0">
                <a:effectLst/>
                <a:latin typeface="Calibri" panose="020F0502020204030204" pitchFamily="34" charset="0"/>
                <a:ea typeface="Calibri" panose="020F0502020204030204" pitchFamily="34" charset="0"/>
                <a:cs typeface="Times New Roman" panose="02020603050405020304" pitchFamily="18" charset="0"/>
              </a:rPr>
              <a:t>’ (</a:t>
            </a:r>
            <a:r>
              <a:rPr lang="en-GB" dirty="0" err="1">
                <a:effectLst/>
                <a:latin typeface="Calibri" panose="020F0502020204030204" pitchFamily="34" charset="0"/>
                <a:ea typeface="Calibri" panose="020F0502020204030204" pitchFamily="34" charset="0"/>
                <a:cs typeface="Times New Roman" panose="02020603050405020304" pitchFamily="18" charset="0"/>
              </a:rPr>
              <a:t>Germov</a:t>
            </a:r>
            <a:r>
              <a:rPr lang="en-GB" dirty="0">
                <a:effectLst/>
                <a:latin typeface="Calibri" panose="020F0502020204030204" pitchFamily="34" charset="0"/>
                <a:ea typeface="Calibri" panose="020F0502020204030204" pitchFamily="34" charset="0"/>
                <a:cs typeface="Times New Roman" panose="02020603050405020304" pitchFamily="18" charset="0"/>
              </a:rPr>
              <a:t>, Williams, and </a:t>
            </a:r>
            <a:r>
              <a:rPr lang="en-GB" dirty="0" err="1">
                <a:effectLst/>
                <a:latin typeface="Calibri" panose="020F0502020204030204" pitchFamily="34" charset="0"/>
                <a:ea typeface="Calibri" panose="020F0502020204030204" pitchFamily="34" charset="0"/>
                <a:cs typeface="Times New Roman" panose="02020603050405020304" pitchFamily="18" charset="0"/>
              </a:rPr>
              <a:t>Freij</a:t>
            </a:r>
            <a:r>
              <a:rPr lang="en-GB" dirty="0">
                <a:effectLst/>
                <a:latin typeface="Calibri" panose="020F0502020204030204" pitchFamily="34" charset="0"/>
                <a:ea typeface="Calibri" panose="020F0502020204030204" pitchFamily="34" charset="0"/>
                <a:cs typeface="Times New Roman" panose="02020603050405020304" pitchFamily="18" charset="0"/>
              </a:rPr>
              <a:t>, 2011)</a:t>
            </a:r>
          </a:p>
          <a:p>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r>
              <a:rPr lang="en-GB" dirty="0">
                <a:latin typeface="Calibri" panose="020F0502020204030204" pitchFamily="34" charset="0"/>
                <a:ea typeface="Calibri" panose="020F0502020204030204" pitchFamily="34" charset="0"/>
                <a:cs typeface="Times New Roman" panose="02020603050405020304" pitchFamily="18" charset="0"/>
              </a:rPr>
              <a:t>Physical a</a:t>
            </a:r>
            <a:r>
              <a:rPr lang="en-GB" dirty="0">
                <a:effectLst/>
                <a:latin typeface="Calibri" panose="020F0502020204030204" pitchFamily="34" charset="0"/>
                <a:ea typeface="Calibri" panose="020F0502020204030204" pitchFamily="34" charset="0"/>
                <a:cs typeface="Times New Roman" panose="02020603050405020304" pitchFamily="18" charset="0"/>
              </a:rPr>
              <a:t>vailability – limited</a:t>
            </a:r>
          </a:p>
          <a:p>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r>
              <a:rPr lang="en-GB" dirty="0"/>
              <a:t>‘Fair price’ = expensive</a:t>
            </a:r>
          </a:p>
          <a:p>
            <a:endParaRPr lang="en-GB" dirty="0"/>
          </a:p>
          <a:p>
            <a:r>
              <a:rPr lang="en-GB" dirty="0">
                <a:latin typeface="Calibri" panose="020F0502020204030204" pitchFamily="34" charset="0"/>
                <a:ea typeface="Calibri" panose="020F0502020204030204" pitchFamily="34" charset="0"/>
                <a:cs typeface="Times New Roman" panose="02020603050405020304" pitchFamily="18" charset="0"/>
              </a:rPr>
              <a:t>Judgemental, dogmatic</a:t>
            </a:r>
          </a:p>
        </p:txBody>
      </p:sp>
    </p:spTree>
    <p:extLst>
      <p:ext uri="{BB962C8B-B14F-4D97-AF65-F5344CB8AC3E}">
        <p14:creationId xmlns:p14="http://schemas.microsoft.com/office/powerpoint/2010/main" val="2546052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7B869-D2D3-4A9D-83B8-F5BD603E3E00}"/>
              </a:ext>
            </a:extLst>
          </p:cNvPr>
          <p:cNvSpPr>
            <a:spLocks noGrp="1"/>
          </p:cNvSpPr>
          <p:nvPr>
            <p:ph type="title"/>
          </p:nvPr>
        </p:nvSpPr>
        <p:spPr/>
        <p:txBody>
          <a:bodyPr/>
          <a:lstStyle/>
          <a:p>
            <a:r>
              <a:rPr lang="en-GB" dirty="0"/>
              <a:t>Accessibility </a:t>
            </a:r>
          </a:p>
        </p:txBody>
      </p:sp>
      <p:sp>
        <p:nvSpPr>
          <p:cNvPr id="3" name="Content Placeholder 2">
            <a:extLst>
              <a:ext uri="{FF2B5EF4-FFF2-40B4-BE49-F238E27FC236}">
                <a16:creationId xmlns:a16="http://schemas.microsoft.com/office/drawing/2014/main" id="{E026A58B-79CD-464E-8D63-3154FAA4EEFD}"/>
              </a:ext>
            </a:extLst>
          </p:cNvPr>
          <p:cNvSpPr>
            <a:spLocks noGrp="1"/>
          </p:cNvSpPr>
          <p:nvPr>
            <p:ph idx="1"/>
          </p:nvPr>
        </p:nvSpPr>
        <p:spPr/>
        <p:txBody>
          <a:bodyPr>
            <a:normAutofit/>
          </a:bodyPr>
          <a:lstStyle/>
          <a:p>
            <a:r>
              <a:rPr lang="en-GB" sz="2400" dirty="0"/>
              <a:t>Accessibility can be understood in terms of the measures put in place to address participation by those with impairments, both permanent and temporary, as well as both physical and mental, including perceived class and cultural barriers (Finkel, Sharp &amp; Sweeney, 2019, p.2).</a:t>
            </a:r>
          </a:p>
          <a:p>
            <a:pPr marL="0" indent="0" algn="ctr" eaLnBrk="1" hangingPunct="1">
              <a:buNone/>
              <a:defRPr/>
            </a:pPr>
            <a:endParaRPr lang="en-US" altLang="en-US" sz="2400" b="1" dirty="0">
              <a:solidFill>
                <a:schemeClr val="tx1">
                  <a:lumMod val="50000"/>
                  <a:lumOff val="50000"/>
                </a:schemeClr>
              </a:solidFill>
            </a:endParaRPr>
          </a:p>
          <a:p>
            <a:pPr>
              <a:defRPr/>
            </a:pPr>
            <a:r>
              <a:rPr lang="en-US" altLang="en-US" sz="2400" dirty="0"/>
              <a:t>There is a call to consider accessibility from various perspectives – physical, social, cultural, economic and even political (Finkel &amp; </a:t>
            </a:r>
            <a:r>
              <a:rPr lang="en-US" altLang="en-US" sz="2400" dirty="0" err="1"/>
              <a:t>Dashper</a:t>
            </a:r>
            <a:r>
              <a:rPr lang="en-US" altLang="en-US" sz="2400" dirty="0"/>
              <a:t>, 2020). </a:t>
            </a:r>
          </a:p>
          <a:p>
            <a:endParaRPr lang="en-GB" dirty="0"/>
          </a:p>
          <a:p>
            <a:endParaRPr lang="en-GB" dirty="0"/>
          </a:p>
          <a:p>
            <a:endParaRPr lang="en-GB" dirty="0"/>
          </a:p>
        </p:txBody>
      </p:sp>
    </p:spTree>
    <p:extLst>
      <p:ext uri="{BB962C8B-B14F-4D97-AF65-F5344CB8AC3E}">
        <p14:creationId xmlns:p14="http://schemas.microsoft.com/office/powerpoint/2010/main" val="1622446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1A147-F044-4ACA-B095-6C53F33F1B31}"/>
              </a:ext>
            </a:extLst>
          </p:cNvPr>
          <p:cNvSpPr>
            <a:spLocks noGrp="1"/>
          </p:cNvSpPr>
          <p:nvPr>
            <p:ph type="title"/>
          </p:nvPr>
        </p:nvSpPr>
        <p:spPr/>
        <p:txBody>
          <a:bodyPr/>
          <a:lstStyle/>
          <a:p>
            <a:r>
              <a:rPr lang="en-GB" dirty="0"/>
              <a:t>Accessibility barriers</a:t>
            </a:r>
          </a:p>
        </p:txBody>
      </p:sp>
      <p:sp>
        <p:nvSpPr>
          <p:cNvPr id="3" name="Content Placeholder 2">
            <a:extLst>
              <a:ext uri="{FF2B5EF4-FFF2-40B4-BE49-F238E27FC236}">
                <a16:creationId xmlns:a16="http://schemas.microsoft.com/office/drawing/2014/main" id="{D98D6903-051D-4146-8566-567218036132}"/>
              </a:ext>
            </a:extLst>
          </p:cNvPr>
          <p:cNvSpPr>
            <a:spLocks noGrp="1"/>
          </p:cNvSpPr>
          <p:nvPr>
            <p:ph sz="half" idx="1"/>
          </p:nvPr>
        </p:nvSpPr>
        <p:spPr>
          <a:xfrm>
            <a:off x="838200" y="1825625"/>
            <a:ext cx="4703956" cy="4351338"/>
          </a:xfrm>
        </p:spPr>
        <p:txBody>
          <a:bodyPr>
            <a:normAutofit/>
          </a:bodyPr>
          <a:lstStyle/>
          <a:p>
            <a:pPr marL="0" indent="0" algn="ctr">
              <a:buNone/>
            </a:pPr>
            <a:endParaRPr lang="en-US" altLang="en-US" sz="2400" dirty="0"/>
          </a:p>
          <a:p>
            <a:pPr marL="0" indent="0" algn="ctr">
              <a:buNone/>
            </a:pPr>
            <a:endParaRPr lang="en-US" altLang="en-US" sz="2400" dirty="0"/>
          </a:p>
          <a:p>
            <a:pPr marL="0" indent="0" algn="ctr">
              <a:buNone/>
            </a:pPr>
            <a:endParaRPr lang="en-US" altLang="en-US" sz="2400" dirty="0"/>
          </a:p>
          <a:p>
            <a:pPr marL="0" indent="0" algn="ctr">
              <a:buNone/>
            </a:pPr>
            <a:r>
              <a:rPr lang="en-US" altLang="en-US" sz="2400" dirty="0"/>
              <a:t>Access is defined through the </a:t>
            </a:r>
            <a:r>
              <a:rPr lang="en-US" altLang="en-US" sz="2400" b="1" dirty="0"/>
              <a:t>barriers</a:t>
            </a:r>
            <a:r>
              <a:rPr lang="en-US" altLang="en-US" sz="2400" dirty="0"/>
              <a:t> that limit individual’s participation in an activity or event. </a:t>
            </a:r>
          </a:p>
          <a:p>
            <a:pPr marL="0" indent="0">
              <a:buNone/>
            </a:pPr>
            <a:endParaRPr lang="en-GB" dirty="0"/>
          </a:p>
          <a:p>
            <a:endParaRPr lang="en-GB" dirty="0"/>
          </a:p>
          <a:p>
            <a:endParaRPr lang="en-GB" dirty="0"/>
          </a:p>
          <a:p>
            <a:endParaRPr lang="en-GB" dirty="0"/>
          </a:p>
        </p:txBody>
      </p:sp>
      <p:sp>
        <p:nvSpPr>
          <p:cNvPr id="4" name="Content Placeholder 3">
            <a:extLst>
              <a:ext uri="{FF2B5EF4-FFF2-40B4-BE49-F238E27FC236}">
                <a16:creationId xmlns:a16="http://schemas.microsoft.com/office/drawing/2014/main" id="{DCD86AAA-1892-4B31-8A2C-37F73D12403A}"/>
              </a:ext>
            </a:extLst>
          </p:cNvPr>
          <p:cNvSpPr>
            <a:spLocks noGrp="1"/>
          </p:cNvSpPr>
          <p:nvPr>
            <p:ph sz="half" idx="2"/>
          </p:nvPr>
        </p:nvSpPr>
        <p:spPr>
          <a:xfrm>
            <a:off x="6172202" y="1825625"/>
            <a:ext cx="5181600" cy="4351338"/>
          </a:xfrm>
        </p:spPr>
        <p:txBody>
          <a:bodyPr>
            <a:normAutofit/>
          </a:bodyPr>
          <a:lstStyle/>
          <a:p>
            <a:r>
              <a:rPr lang="en-GB" sz="2400" dirty="0"/>
              <a:t>Physical </a:t>
            </a:r>
          </a:p>
          <a:p>
            <a:r>
              <a:rPr lang="en-GB" sz="2400" dirty="0"/>
              <a:t>Financial </a:t>
            </a:r>
          </a:p>
          <a:p>
            <a:r>
              <a:rPr lang="en-GB" sz="2400" dirty="0"/>
              <a:t>Psychological </a:t>
            </a:r>
          </a:p>
          <a:p>
            <a:r>
              <a:rPr lang="en-GB" sz="2400" dirty="0"/>
              <a:t>Social </a:t>
            </a:r>
          </a:p>
          <a:p>
            <a:r>
              <a:rPr lang="en-GB" sz="2400" dirty="0"/>
              <a:t>Information </a:t>
            </a:r>
          </a:p>
          <a:p>
            <a:endParaRPr lang="en-GB" sz="2400" dirty="0"/>
          </a:p>
          <a:p>
            <a:endParaRPr lang="en-GB" sz="2400" dirty="0"/>
          </a:p>
          <a:p>
            <a:r>
              <a:rPr lang="en-GB" sz="2400" dirty="0"/>
              <a:t>Actual vs. Perceived</a:t>
            </a:r>
          </a:p>
          <a:p>
            <a:endParaRPr lang="en-GB" dirty="0"/>
          </a:p>
        </p:txBody>
      </p:sp>
    </p:spTree>
    <p:extLst>
      <p:ext uri="{BB962C8B-B14F-4D97-AF65-F5344CB8AC3E}">
        <p14:creationId xmlns:p14="http://schemas.microsoft.com/office/powerpoint/2010/main" val="1883244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91A39-3418-DA20-F429-60DFADFE1CD0}"/>
              </a:ext>
            </a:extLst>
          </p:cNvPr>
          <p:cNvSpPr>
            <a:spLocks noGrp="1"/>
          </p:cNvSpPr>
          <p:nvPr>
            <p:ph type="title"/>
          </p:nvPr>
        </p:nvSpPr>
        <p:spPr/>
        <p:txBody>
          <a:bodyPr/>
          <a:lstStyle/>
          <a:p>
            <a:r>
              <a:rPr lang="en-GB" dirty="0"/>
              <a:t>Slow Food Earth Markets</a:t>
            </a:r>
          </a:p>
        </p:txBody>
      </p:sp>
      <p:sp>
        <p:nvSpPr>
          <p:cNvPr id="3" name="Content Placeholder 2">
            <a:extLst>
              <a:ext uri="{FF2B5EF4-FFF2-40B4-BE49-F238E27FC236}">
                <a16:creationId xmlns:a16="http://schemas.microsoft.com/office/drawing/2014/main" id="{4565C2FB-B0B2-A65F-07D8-069D3A910ADA}"/>
              </a:ext>
            </a:extLst>
          </p:cNvPr>
          <p:cNvSpPr>
            <a:spLocks noGrp="1"/>
          </p:cNvSpPr>
          <p:nvPr>
            <p:ph sz="half" idx="1"/>
          </p:nvPr>
        </p:nvSpPr>
        <p:spPr>
          <a:xfrm>
            <a:off x="838200" y="1825625"/>
            <a:ext cx="5257800" cy="4351338"/>
          </a:xfrm>
        </p:spPr>
        <p:txBody>
          <a:bodyPr>
            <a:normAutofit fontScale="92500" lnSpcReduction="20000"/>
          </a:bodyPr>
          <a:lstStyle/>
          <a:p>
            <a:r>
              <a:rPr lang="en-GB" sz="2400" dirty="0"/>
              <a:t>An international network of farmers markets that work in accordance with the principles of Slow Food</a:t>
            </a:r>
          </a:p>
          <a:p>
            <a:endParaRPr lang="en-GB" sz="2400" dirty="0"/>
          </a:p>
          <a:p>
            <a:r>
              <a:rPr lang="en-GB" sz="2400" dirty="0"/>
              <a:t>Accredited by Slow Food International</a:t>
            </a:r>
          </a:p>
          <a:p>
            <a:endParaRPr lang="en-GB" sz="2400" dirty="0"/>
          </a:p>
          <a:p>
            <a:r>
              <a:rPr lang="en-GB" sz="2400" dirty="0"/>
              <a:t>Established in 2004</a:t>
            </a:r>
          </a:p>
          <a:p>
            <a:endParaRPr lang="en-GB" sz="2400" dirty="0"/>
          </a:p>
          <a:p>
            <a:r>
              <a:rPr lang="en-GB" sz="2400" kern="0" dirty="0">
                <a:solidFill>
                  <a:srgbClr val="000000"/>
                </a:solidFill>
                <a:effectLst/>
                <a:latin typeface="Calibri" panose="020F0502020204030204" pitchFamily="34" charset="0"/>
                <a:ea typeface="Calibri" panose="020F0502020204030204" pitchFamily="34" charset="0"/>
              </a:rPr>
              <a:t>104 accredited Earth Markets in 22 countries (January, 2025)</a:t>
            </a:r>
          </a:p>
          <a:p>
            <a:endParaRPr lang="en-GB" sz="2400" kern="0" dirty="0">
              <a:solidFill>
                <a:srgbClr val="000000"/>
              </a:solidFill>
              <a:latin typeface="Calibri" panose="020F0502020204030204" pitchFamily="34" charset="0"/>
              <a:ea typeface="Calibri" panose="020F0502020204030204" pitchFamily="34" charset="0"/>
            </a:endParaRPr>
          </a:p>
          <a:p>
            <a:r>
              <a:rPr lang="en-GB" sz="2400" dirty="0"/>
              <a:t>Spaces</a:t>
            </a:r>
            <a:r>
              <a:rPr lang="en-GB" sz="2400" b="1" dirty="0"/>
              <a:t> to build communities, create exchange and education</a:t>
            </a:r>
            <a:r>
              <a:rPr lang="en-GB" sz="2400" dirty="0"/>
              <a:t>.</a:t>
            </a:r>
          </a:p>
          <a:p>
            <a:endParaRPr lang="en-GB" sz="2400" dirty="0"/>
          </a:p>
        </p:txBody>
      </p:sp>
      <p:pic>
        <p:nvPicPr>
          <p:cNvPr id="8" name="Content Placeholder 7">
            <a:extLst>
              <a:ext uri="{FF2B5EF4-FFF2-40B4-BE49-F238E27FC236}">
                <a16:creationId xmlns:a16="http://schemas.microsoft.com/office/drawing/2014/main" id="{6A8A40F1-F43C-F162-DD9F-98E71C1205A7}"/>
              </a:ext>
            </a:extLst>
          </p:cNvPr>
          <p:cNvPicPr>
            <a:picLocks noGrp="1" noChangeAspect="1"/>
          </p:cNvPicPr>
          <p:nvPr>
            <p:ph sz="half" idx="2"/>
          </p:nvPr>
        </p:nvPicPr>
        <p:blipFill>
          <a:blip r:embed="rId3"/>
          <a:stretch>
            <a:fillRect/>
          </a:stretch>
        </p:blipFill>
        <p:spPr>
          <a:xfrm>
            <a:off x="6096000" y="1923427"/>
            <a:ext cx="5878321" cy="3886358"/>
          </a:xfrm>
        </p:spPr>
      </p:pic>
    </p:spTree>
    <p:extLst>
      <p:ext uri="{BB962C8B-B14F-4D97-AF65-F5344CB8AC3E}">
        <p14:creationId xmlns:p14="http://schemas.microsoft.com/office/powerpoint/2010/main" val="3534855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B77D83-3B0B-CC1E-17CD-C582F79A8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185" y="3429000"/>
            <a:ext cx="4347119" cy="3273125"/>
          </a:xfrm>
          <a:prstGeom prst="rect">
            <a:avLst/>
          </a:prstGeom>
        </p:spPr>
      </p:pic>
      <p:pic>
        <p:nvPicPr>
          <p:cNvPr id="8" name="Picture 7">
            <a:extLst>
              <a:ext uri="{FF2B5EF4-FFF2-40B4-BE49-F238E27FC236}">
                <a16:creationId xmlns:a16="http://schemas.microsoft.com/office/drawing/2014/main" id="{C6C86C23-F219-B578-2E6E-B463A58988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7696" y="3429000"/>
            <a:ext cx="4347119" cy="3273125"/>
          </a:xfrm>
          <a:prstGeom prst="rect">
            <a:avLst/>
          </a:prstGeom>
        </p:spPr>
      </p:pic>
      <p:pic>
        <p:nvPicPr>
          <p:cNvPr id="10" name="Picture 9">
            <a:extLst>
              <a:ext uri="{FF2B5EF4-FFF2-40B4-BE49-F238E27FC236}">
                <a16:creationId xmlns:a16="http://schemas.microsoft.com/office/drawing/2014/main" id="{882EDED2-BE23-FE3D-8E4B-165A78E01D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2440" y="155875"/>
            <a:ext cx="4347119" cy="3273125"/>
          </a:xfrm>
          <a:prstGeom prst="rect">
            <a:avLst/>
          </a:prstGeom>
        </p:spPr>
      </p:pic>
      <p:pic>
        <p:nvPicPr>
          <p:cNvPr id="12" name="Picture 11">
            <a:extLst>
              <a:ext uri="{FF2B5EF4-FFF2-40B4-BE49-F238E27FC236}">
                <a16:creationId xmlns:a16="http://schemas.microsoft.com/office/drawing/2014/main" id="{0F83E205-9397-4707-2092-DBC7604775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47176" y="155875"/>
            <a:ext cx="3020716" cy="4011889"/>
          </a:xfrm>
          <a:prstGeom prst="rect">
            <a:avLst/>
          </a:prstGeom>
        </p:spPr>
      </p:pic>
      <p:pic>
        <p:nvPicPr>
          <p:cNvPr id="14" name="Picture 13">
            <a:extLst>
              <a:ext uri="{FF2B5EF4-FFF2-40B4-BE49-F238E27FC236}">
                <a16:creationId xmlns:a16="http://schemas.microsoft.com/office/drawing/2014/main" id="{7B78D8CC-7C5A-EE36-9C1C-29657AC02D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4107" y="155875"/>
            <a:ext cx="3020717" cy="4011889"/>
          </a:xfrm>
          <a:prstGeom prst="rect">
            <a:avLst/>
          </a:prstGeom>
        </p:spPr>
      </p:pic>
      <p:pic>
        <p:nvPicPr>
          <p:cNvPr id="18" name="Picture 17">
            <a:extLst>
              <a:ext uri="{FF2B5EF4-FFF2-40B4-BE49-F238E27FC236}">
                <a16:creationId xmlns:a16="http://schemas.microsoft.com/office/drawing/2014/main" id="{041532B1-541F-69F8-B2C6-CC4953D6F5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0926" y="3111432"/>
            <a:ext cx="2815859" cy="3590693"/>
          </a:xfrm>
          <a:prstGeom prst="rect">
            <a:avLst/>
          </a:prstGeom>
        </p:spPr>
      </p:pic>
    </p:spTree>
    <p:extLst>
      <p:ext uri="{BB962C8B-B14F-4D97-AF65-F5344CB8AC3E}">
        <p14:creationId xmlns:p14="http://schemas.microsoft.com/office/powerpoint/2010/main" val="1278269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27DC5-878E-6DDF-0948-E2A417C91246}"/>
              </a:ext>
            </a:extLst>
          </p:cNvPr>
          <p:cNvSpPr>
            <a:spLocks noGrp="1"/>
          </p:cNvSpPr>
          <p:nvPr>
            <p:ph type="title"/>
          </p:nvPr>
        </p:nvSpPr>
        <p:spPr/>
        <p:txBody>
          <a:bodyPr/>
          <a:lstStyle/>
          <a:p>
            <a:r>
              <a:rPr lang="en-GB" dirty="0"/>
              <a:t>Research questions</a:t>
            </a:r>
          </a:p>
        </p:txBody>
      </p:sp>
      <p:sp>
        <p:nvSpPr>
          <p:cNvPr id="8" name="Speech Bubble: Oval 7">
            <a:extLst>
              <a:ext uri="{FF2B5EF4-FFF2-40B4-BE49-F238E27FC236}">
                <a16:creationId xmlns:a16="http://schemas.microsoft.com/office/drawing/2014/main" id="{6306DA52-17C6-63A6-CA8B-9818E7BC94B4}"/>
              </a:ext>
            </a:extLst>
          </p:cNvPr>
          <p:cNvSpPr/>
          <p:nvPr/>
        </p:nvSpPr>
        <p:spPr>
          <a:xfrm>
            <a:off x="945667" y="2252662"/>
            <a:ext cx="3243470" cy="2352675"/>
          </a:xfrm>
          <a:prstGeom prst="wedgeEllipseCallout">
            <a:avLst/>
          </a:prstGeom>
          <a:noFill/>
          <a:ln w="22225">
            <a:solidFill>
              <a:schemeClr val="tx1"/>
            </a:solidFill>
          </a:ln>
          <a:scene3d>
            <a:camera prst="orthographicFront">
              <a:rot lat="0" lon="10799977" rev="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algn="ctr"/>
            <a:r>
              <a:rPr lang="en-US" altLang="en-US" sz="2400" dirty="0">
                <a:solidFill>
                  <a:schemeClr val="tx1"/>
                </a:solidFill>
              </a:rPr>
              <a:t>How is accessibility understood in the context of Earth Markets?</a:t>
            </a:r>
            <a:r>
              <a:rPr lang="en-GB" sz="2400" dirty="0">
                <a:solidFill>
                  <a:schemeClr val="tx1"/>
                </a:solidFill>
              </a:rPr>
              <a:t> </a:t>
            </a:r>
          </a:p>
        </p:txBody>
      </p:sp>
      <p:sp>
        <p:nvSpPr>
          <p:cNvPr id="12" name="Speech Bubble: Oval 11">
            <a:extLst>
              <a:ext uri="{FF2B5EF4-FFF2-40B4-BE49-F238E27FC236}">
                <a16:creationId xmlns:a16="http://schemas.microsoft.com/office/drawing/2014/main" id="{25E8DFA2-4A8D-2009-FB2F-1C5672742BEB}"/>
              </a:ext>
            </a:extLst>
          </p:cNvPr>
          <p:cNvSpPr/>
          <p:nvPr/>
        </p:nvSpPr>
        <p:spPr>
          <a:xfrm>
            <a:off x="4588126" y="1685310"/>
            <a:ext cx="3414739" cy="2514600"/>
          </a:xfrm>
          <a:prstGeom prst="wedgeEllipseCallou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400" dirty="0">
                <a:solidFill>
                  <a:schemeClr val="tx1"/>
                </a:solidFill>
              </a:rPr>
              <a:t>What are the main accessibility barriers for Earth Markets?</a:t>
            </a:r>
          </a:p>
        </p:txBody>
      </p:sp>
      <p:sp>
        <p:nvSpPr>
          <p:cNvPr id="14" name="Speech Bubble: Oval 13">
            <a:extLst>
              <a:ext uri="{FF2B5EF4-FFF2-40B4-BE49-F238E27FC236}">
                <a16:creationId xmlns:a16="http://schemas.microsoft.com/office/drawing/2014/main" id="{2D399FEE-D1E5-7F38-C352-3D1835EB94C4}"/>
              </a:ext>
            </a:extLst>
          </p:cNvPr>
          <p:cNvSpPr/>
          <p:nvPr/>
        </p:nvSpPr>
        <p:spPr>
          <a:xfrm>
            <a:off x="8401854" y="2512590"/>
            <a:ext cx="3414739" cy="2514600"/>
          </a:xfrm>
          <a:prstGeom prst="wedgeEllipseCallou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400" dirty="0">
                <a:solidFill>
                  <a:schemeClr val="tx1"/>
                </a:solidFill>
              </a:rPr>
              <a:t>How can the accessibility for of Earth Markets be improved?</a:t>
            </a:r>
          </a:p>
        </p:txBody>
      </p:sp>
      <p:sp>
        <p:nvSpPr>
          <p:cNvPr id="16" name="TextBox 15">
            <a:extLst>
              <a:ext uri="{FF2B5EF4-FFF2-40B4-BE49-F238E27FC236}">
                <a16:creationId xmlns:a16="http://schemas.microsoft.com/office/drawing/2014/main" id="{F9228FF0-10BF-7F38-6F07-4D36CF49AD1D}"/>
              </a:ext>
            </a:extLst>
          </p:cNvPr>
          <p:cNvSpPr txBox="1"/>
          <p:nvPr/>
        </p:nvSpPr>
        <p:spPr>
          <a:xfrm>
            <a:off x="1390186" y="5849092"/>
            <a:ext cx="9411628" cy="736355"/>
          </a:xfrm>
          <a:prstGeom prst="rect">
            <a:avLst/>
          </a:prstGeom>
          <a:noFill/>
        </p:spPr>
        <p:txBody>
          <a:bodyPr wrap="square">
            <a:spAutoFit/>
          </a:bodyPr>
          <a:lstStyle/>
          <a:p>
            <a:pPr>
              <a:lnSpc>
                <a:spcPct val="107000"/>
              </a:lnSpc>
              <a:spcAft>
                <a:spcPts val="800"/>
              </a:spcAft>
            </a:pPr>
            <a:r>
              <a:rPr lang="en-GB" sz="2000" kern="0" dirty="0">
                <a:effectLst/>
                <a:latin typeface="Calibri" panose="020F0502020204030204" pitchFamily="34" charset="0"/>
                <a:ea typeface="Calibri" panose="020F0502020204030204" pitchFamily="34" charset="0"/>
                <a:cs typeface="Times New Roman" panose="02020603050405020304" pitchFamily="18" charset="0"/>
              </a:rPr>
              <a:t>For the purpose of this study, </a:t>
            </a:r>
            <a:r>
              <a:rPr lang="en-GB" sz="2000" u="sng" kern="0" dirty="0">
                <a:effectLst/>
                <a:latin typeface="Calibri" panose="020F0502020204030204" pitchFamily="34" charset="0"/>
                <a:ea typeface="Calibri" panose="020F0502020204030204" pitchFamily="34" charset="0"/>
                <a:cs typeface="Times New Roman" panose="02020603050405020304" pitchFamily="18" charset="0"/>
              </a:rPr>
              <a:t>accessibility barrier</a:t>
            </a:r>
            <a:r>
              <a:rPr lang="en-GB" sz="2000" kern="0" dirty="0">
                <a:effectLst/>
                <a:latin typeface="Calibri" panose="020F0502020204030204" pitchFamily="34" charset="0"/>
                <a:ea typeface="Calibri" panose="020F0502020204030204" pitchFamily="34" charset="0"/>
                <a:cs typeface="Times New Roman" panose="02020603050405020304" pitchFamily="18" charset="0"/>
              </a:rPr>
              <a:t> is understood as anything that limits / prevents an individual’s participation in an event (in this case – Slow Food Earth Market). </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69608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936</Words>
  <Application>Microsoft Office PowerPoint</Application>
  <PresentationFormat>Widescreen</PresentationFormat>
  <Paragraphs>129</Paragraphs>
  <Slides>16</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ＭＳ Ｐゴシック</vt:lpstr>
      <vt:lpstr>Arial</vt:lpstr>
      <vt:lpstr>Calibri</vt:lpstr>
      <vt:lpstr>Calibri Light</vt:lpstr>
      <vt:lpstr>Times New Roman</vt:lpstr>
      <vt:lpstr>Office Theme</vt:lpstr>
      <vt:lpstr>Accessing Slow Food Earth Markets:  challenges and opportunities</vt:lpstr>
      <vt:lpstr>Slow Food concept </vt:lpstr>
      <vt:lpstr>Slow Food philosophy </vt:lpstr>
      <vt:lpstr>Slow Food critique</vt:lpstr>
      <vt:lpstr>Accessibility </vt:lpstr>
      <vt:lpstr>Accessibility barriers</vt:lpstr>
      <vt:lpstr>Slow Food Earth Markets</vt:lpstr>
      <vt:lpstr>PowerPoint Presentation</vt:lpstr>
      <vt:lpstr>Research questions</vt:lpstr>
      <vt:lpstr>Research design </vt:lpstr>
      <vt:lpstr>Findings: Understanding accessibility </vt:lpstr>
      <vt:lpstr>Findings: Audience </vt:lpstr>
      <vt:lpstr>Findings: Accessibility barriers</vt:lpstr>
      <vt:lpstr>Findings: Accessibility enablers</vt:lpstr>
      <vt:lpstr>Discussion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Zanda Serdane</dc:creator>
  <cp:lastModifiedBy>Zanda Serdane</cp:lastModifiedBy>
  <cp:revision>2</cp:revision>
  <dcterms:created xsi:type="dcterms:W3CDTF">2024-09-22T10:29:47Z</dcterms:created>
  <dcterms:modified xsi:type="dcterms:W3CDTF">2025-01-13T09:54:52Z</dcterms:modified>
</cp:coreProperties>
</file>