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5" r:id="rId4"/>
    <p:sldId id="258" r:id="rId5"/>
    <p:sldId id="266" r:id="rId6"/>
    <p:sldId id="259" r:id="rId7"/>
    <p:sldId id="264" r:id="rId8"/>
    <p:sldId id="263" r:id="rId9"/>
    <p:sldId id="261" r:id="rId10"/>
  </p:sldIdLst>
  <p:sldSz cx="9144000" cy="6858000" type="screen4x3"/>
  <p:notesSz cx="6858000" cy="9144000"/>
  <p:defaultTextStyle>
    <a:lvl1pPr defTabSz="457200">
      <a:defRPr>
        <a:latin typeface="Arial"/>
        <a:ea typeface="Arial"/>
        <a:cs typeface="Arial"/>
        <a:sym typeface="Arial"/>
      </a:defRPr>
    </a:lvl1pPr>
    <a:lvl2pPr indent="457200" defTabSz="457200">
      <a:defRPr>
        <a:latin typeface="Arial"/>
        <a:ea typeface="Arial"/>
        <a:cs typeface="Arial"/>
        <a:sym typeface="Arial"/>
      </a:defRPr>
    </a:lvl2pPr>
    <a:lvl3pPr indent="914400" defTabSz="457200">
      <a:defRPr>
        <a:latin typeface="Arial"/>
        <a:ea typeface="Arial"/>
        <a:cs typeface="Arial"/>
        <a:sym typeface="Arial"/>
      </a:defRPr>
    </a:lvl3pPr>
    <a:lvl4pPr indent="1371600" defTabSz="457200">
      <a:defRPr>
        <a:latin typeface="Arial"/>
        <a:ea typeface="Arial"/>
        <a:cs typeface="Arial"/>
        <a:sym typeface="Arial"/>
      </a:defRPr>
    </a:lvl4pPr>
    <a:lvl5pPr indent="1828800" defTabSz="457200">
      <a:defRPr>
        <a:latin typeface="Arial"/>
        <a:ea typeface="Arial"/>
        <a:cs typeface="Arial"/>
        <a:sym typeface="Arial"/>
      </a:defRPr>
    </a:lvl5pPr>
    <a:lvl6pPr indent="2286000" defTabSz="457200">
      <a:defRPr>
        <a:latin typeface="Arial"/>
        <a:ea typeface="Arial"/>
        <a:cs typeface="Arial"/>
        <a:sym typeface="Arial"/>
      </a:defRPr>
    </a:lvl6pPr>
    <a:lvl7pPr indent="2743200" defTabSz="457200">
      <a:defRPr>
        <a:latin typeface="Arial"/>
        <a:ea typeface="Arial"/>
        <a:cs typeface="Arial"/>
        <a:sym typeface="Arial"/>
      </a:defRPr>
    </a:lvl7pPr>
    <a:lvl8pPr indent="3200400" defTabSz="457200">
      <a:defRPr>
        <a:latin typeface="Arial"/>
        <a:ea typeface="Arial"/>
        <a:cs typeface="Arial"/>
        <a:sym typeface="Arial"/>
      </a:defRPr>
    </a:lvl8pPr>
    <a:lvl9pPr indent="3657600" defTabSz="457200">
      <a:defRPr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F2F2"/>
          </a:solidFill>
        </a:fill>
      </a:tcStyle>
    </a:wholeTbl>
    <a:band2H>
      <a:tcTxStyle/>
      <a:tcStyle>
        <a:tcBdr/>
        <a:fill>
          <a:solidFill>
            <a:srgbClr val="F9F9F9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DDDD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DDDDD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DDDD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DCDC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969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969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9696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D4D4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D4D4D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D4D4D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DDDD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DDDD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61"/>
    <p:restoredTop sz="86402"/>
  </p:normalViewPr>
  <p:slideViewPr>
    <p:cSldViewPr snapToGrid="0" snapToObjects="1">
      <p:cViewPr>
        <p:scale>
          <a:sx n="73" d="100"/>
          <a:sy n="73" d="100"/>
        </p:scale>
        <p:origin x="1160" y="3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18"/>
  <c:chart>
    <c:title>
      <c:tx>
        <c:rich>
          <a:bodyPr rot="0"/>
          <a:lstStyle/>
          <a:p>
            <a:pPr lvl="0"/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85432"/>
          <c:y val="0.124935"/>
          <c:w val="0.814568"/>
          <c:h val="0.647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Fluency</c:v>
                </c:pt>
              </c:strCache>
            </c:strRef>
          </c:tx>
          <c:spPr>
            <a:solidFill>
              <a:srgbClr val="56769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🎩</c:v>
                </c:pt>
                <c:pt idx="1">
                  <c:v>👤</c:v>
                </c:pt>
                <c:pt idx="2">
                  <c:v>C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9.239999999999998</c:v>
                </c:pt>
                <c:pt idx="1">
                  <c:v>10.34</c:v>
                </c:pt>
                <c:pt idx="2">
                  <c:v>8.12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10"/>
        <c:axId val="2135102144"/>
        <c:axId val="2135105872"/>
      </c:barChart>
      <c:catAx>
        <c:axId val="21351021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500" b="0" i="0" u="none" strike="noStrike">
                <a:solidFill>
                  <a:srgbClr val="000000"/>
                </a:solidFill>
                <a:effectLst/>
                <a:latin typeface="Helvetica"/>
              </a:defRPr>
            </a:pPr>
            <a:endParaRPr lang="en-US"/>
          </a:p>
        </c:txPr>
        <c:crossAx val="2135105872"/>
        <c:crosses val="autoZero"/>
        <c:auto val="1"/>
        <c:lblAlgn val="ctr"/>
        <c:lblOffset val="100"/>
        <c:noMultiLvlLbl val="1"/>
      </c:catAx>
      <c:valAx>
        <c:axId val="2135105872"/>
        <c:scaling>
          <c:orientation val="minMax"/>
          <c:max val="11.0"/>
        </c:scaling>
        <c:delete val="0"/>
        <c:axPos val="l"/>
        <c:numFmt formatCode="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1500" b="0" i="0" u="none" strike="noStrike">
                <a:solidFill>
                  <a:srgbClr val="000000"/>
                </a:solidFill>
                <a:effectLst/>
                <a:latin typeface="Helvetica"/>
              </a:defRPr>
            </a:pPr>
            <a:endParaRPr lang="en-US"/>
          </a:p>
        </c:txPr>
        <c:crossAx val="2135102144"/>
        <c:crosses val="autoZero"/>
        <c:crossBetween val="between"/>
        <c:majorUnit val="2.2"/>
        <c:minorUnit val="1.1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18"/>
  <c:chart>
    <c:title>
      <c:tx>
        <c:rich>
          <a:bodyPr rot="0"/>
          <a:lstStyle/>
          <a:p>
            <a:pPr lvl="0"/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46025"/>
          <c:y val="0.124935"/>
          <c:w val="0.853975"/>
          <c:h val="0.647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Quality</c:v>
                </c:pt>
              </c:strCache>
            </c:strRef>
          </c:tx>
          <c:spPr>
            <a:solidFill>
              <a:srgbClr val="56769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🎩</c:v>
                </c:pt>
                <c:pt idx="1">
                  <c:v>👤</c:v>
                </c:pt>
                <c:pt idx="2">
                  <c:v>C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3.93</c:v>
                </c:pt>
                <c:pt idx="1">
                  <c:v>3.92</c:v>
                </c:pt>
                <c:pt idx="2">
                  <c:v>3.69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10"/>
        <c:axId val="2133321632"/>
        <c:axId val="2133324880"/>
      </c:barChart>
      <c:catAx>
        <c:axId val="2133321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500" b="0" i="0" u="none" strike="noStrike">
                <a:solidFill>
                  <a:srgbClr val="000000"/>
                </a:solidFill>
                <a:effectLst/>
                <a:latin typeface="Helvetica"/>
              </a:defRPr>
            </a:pPr>
            <a:endParaRPr lang="en-US"/>
          </a:p>
        </c:txPr>
        <c:crossAx val="2133324880"/>
        <c:crosses val="autoZero"/>
        <c:auto val="1"/>
        <c:lblAlgn val="ctr"/>
        <c:lblOffset val="100"/>
        <c:noMultiLvlLbl val="1"/>
      </c:catAx>
      <c:valAx>
        <c:axId val="2133324880"/>
        <c:scaling>
          <c:orientation val="minMax"/>
          <c:max val="5.0"/>
          <c:min val="0.0"/>
        </c:scaling>
        <c:delete val="0"/>
        <c:axPos val="l"/>
        <c:numFmt formatCode="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1500" b="0" i="0" u="none" strike="noStrike">
                <a:solidFill>
                  <a:srgbClr val="000000"/>
                </a:solidFill>
                <a:effectLst/>
                <a:latin typeface="Helvetica"/>
              </a:defRPr>
            </a:pPr>
            <a:endParaRPr lang="en-US"/>
          </a:p>
        </c:txPr>
        <c:crossAx val="2133321632"/>
        <c:crosses val="autoZero"/>
        <c:crossBetween val="between"/>
        <c:majorUnit val="1.25"/>
        <c:minorUnit val="0.6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18"/>
  <c:chart>
    <c:title>
      <c:tx>
        <c:rich>
          <a:bodyPr rot="0"/>
          <a:lstStyle/>
          <a:p>
            <a:pPr lvl="0"/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46025"/>
          <c:y val="0.124935"/>
          <c:w val="0.853975"/>
          <c:h val="0.6232067056428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Originality</c:v>
                </c:pt>
              </c:strCache>
            </c:strRef>
          </c:tx>
          <c:spPr>
            <a:solidFill>
              <a:srgbClr val="56769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🎩</c:v>
                </c:pt>
                <c:pt idx="1">
                  <c:v>👤</c:v>
                </c:pt>
                <c:pt idx="2">
                  <c:v>C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3.54</c:v>
                </c:pt>
                <c:pt idx="1">
                  <c:v>3.33</c:v>
                </c:pt>
                <c:pt idx="2">
                  <c:v>2.87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10"/>
        <c:axId val="2135223120"/>
        <c:axId val="2135226368"/>
      </c:barChart>
      <c:catAx>
        <c:axId val="2135223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500" b="0" i="0" u="none" strike="noStrike">
                <a:solidFill>
                  <a:srgbClr val="000000"/>
                </a:solidFill>
                <a:effectLst/>
                <a:latin typeface="Helvetica"/>
              </a:defRPr>
            </a:pPr>
            <a:endParaRPr lang="en-US"/>
          </a:p>
        </c:txPr>
        <c:crossAx val="2135226368"/>
        <c:crosses val="autoZero"/>
        <c:auto val="1"/>
        <c:lblAlgn val="ctr"/>
        <c:lblOffset val="100"/>
        <c:noMultiLvlLbl val="1"/>
      </c:catAx>
      <c:valAx>
        <c:axId val="2135226368"/>
        <c:scaling>
          <c:orientation val="minMax"/>
          <c:max val="5.0"/>
          <c:min val="0.0"/>
        </c:scaling>
        <c:delete val="0"/>
        <c:axPos val="l"/>
        <c:numFmt formatCode="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1500" b="0" i="0" u="none" strike="noStrike">
                <a:solidFill>
                  <a:srgbClr val="000000"/>
                </a:solidFill>
                <a:effectLst/>
                <a:latin typeface="Helvetica"/>
              </a:defRPr>
            </a:pPr>
            <a:endParaRPr lang="en-US"/>
          </a:p>
        </c:txPr>
        <c:crossAx val="2135223120"/>
        <c:crosses val="autoZero"/>
        <c:crossBetween val="between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18"/>
  <c:chart>
    <c:title>
      <c:tx>
        <c:rich>
          <a:bodyPr rot="0"/>
          <a:lstStyle/>
          <a:p>
            <a:pPr lvl="0"/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91136"/>
          <c:y val="0.124935"/>
          <c:w val="0.808864"/>
          <c:h val="0.647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Fluency</c:v>
                </c:pt>
              </c:strCache>
            </c:strRef>
          </c:tx>
          <c:spPr>
            <a:solidFill>
              <a:srgbClr val="56769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🎩</c:v>
                </c:pt>
                <c:pt idx="1">
                  <c:v>👤</c:v>
                </c:pt>
                <c:pt idx="2">
                  <c:v>P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6.05</c:v>
                </c:pt>
                <c:pt idx="1">
                  <c:v>8.67</c:v>
                </c:pt>
                <c:pt idx="2">
                  <c:v>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10"/>
        <c:axId val="2134265200"/>
        <c:axId val="2145337712"/>
      </c:barChart>
      <c:catAx>
        <c:axId val="2134265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500" b="0" i="0" u="none" strike="noStrike">
                <a:solidFill>
                  <a:srgbClr val="000000"/>
                </a:solidFill>
                <a:effectLst/>
                <a:latin typeface="Helvetica"/>
              </a:defRPr>
            </a:pPr>
            <a:endParaRPr lang="en-US"/>
          </a:p>
        </c:txPr>
        <c:crossAx val="2145337712"/>
        <c:crosses val="autoZero"/>
        <c:auto val="1"/>
        <c:lblAlgn val="ctr"/>
        <c:lblOffset val="100"/>
        <c:noMultiLvlLbl val="1"/>
      </c:catAx>
      <c:valAx>
        <c:axId val="2145337712"/>
        <c:scaling>
          <c:orientation val="minMax"/>
          <c:max val="10.0"/>
        </c:scaling>
        <c:delete val="0"/>
        <c:axPos val="l"/>
        <c:numFmt formatCode="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1500" b="0" i="0" u="none" strike="noStrike">
                <a:solidFill>
                  <a:srgbClr val="000000"/>
                </a:solidFill>
                <a:effectLst/>
                <a:latin typeface="Helvetica"/>
              </a:defRPr>
            </a:pPr>
            <a:endParaRPr lang="en-US"/>
          </a:p>
        </c:txPr>
        <c:crossAx val="2134265200"/>
        <c:crosses val="autoZero"/>
        <c:crossBetween val="between"/>
        <c:majorUnit val="2.0"/>
        <c:minorUnit val="1.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18"/>
  <c:chart>
    <c:title>
      <c:tx>
        <c:rich>
          <a:bodyPr rot="0"/>
          <a:lstStyle/>
          <a:p>
            <a:pPr lvl="0"/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250507"/>
          <c:y val="0.124935"/>
          <c:w val="0.749493"/>
          <c:h val="0.647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Originality</c:v>
                </c:pt>
              </c:strCache>
            </c:strRef>
          </c:tx>
          <c:spPr>
            <a:solidFill>
              <a:srgbClr val="56769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🎩</c:v>
                </c:pt>
                <c:pt idx="1">
                  <c:v>👤</c:v>
                </c:pt>
                <c:pt idx="2">
                  <c:v>P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0.0862</c:v>
                </c:pt>
                <c:pt idx="1">
                  <c:v>0.1097</c:v>
                </c:pt>
                <c:pt idx="2">
                  <c:v>0.0698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10"/>
        <c:axId val="2146873920"/>
        <c:axId val="2146982192"/>
      </c:barChart>
      <c:catAx>
        <c:axId val="2146873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500" b="0" i="0" u="none" strike="noStrike">
                <a:solidFill>
                  <a:srgbClr val="000000"/>
                </a:solidFill>
                <a:effectLst/>
                <a:latin typeface="Helvetica"/>
              </a:defRPr>
            </a:pPr>
            <a:endParaRPr lang="en-US"/>
          </a:p>
        </c:txPr>
        <c:crossAx val="2146982192"/>
        <c:crosses val="autoZero"/>
        <c:auto val="1"/>
        <c:lblAlgn val="ctr"/>
        <c:lblOffset val="100"/>
        <c:noMultiLvlLbl val="1"/>
      </c:catAx>
      <c:valAx>
        <c:axId val="2146982192"/>
        <c:scaling>
          <c:orientation val="minMax"/>
          <c:max val="0.13"/>
          <c:min val="0.0"/>
        </c:scaling>
        <c:delete val="0"/>
        <c:axPos val="l"/>
        <c:numFmt formatCode="0.0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1500" b="0" i="0" u="none" strike="noStrike">
                <a:solidFill>
                  <a:srgbClr val="000000"/>
                </a:solidFill>
                <a:effectLst/>
                <a:latin typeface="Helvetica"/>
              </a:defRPr>
            </a:pPr>
            <a:endParaRPr lang="en-US"/>
          </a:p>
        </c:txPr>
        <c:crossAx val="2146873920"/>
        <c:crosses val="autoZero"/>
        <c:crossBetween val="between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18"/>
  <c:chart>
    <c:title>
      <c:tx>
        <c:rich>
          <a:bodyPr rot="0"/>
          <a:lstStyle/>
          <a:p>
            <a:pPr lvl="0"/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46025"/>
          <c:y val="0.124935"/>
          <c:w val="0.853975"/>
          <c:h val="0.647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Flexibility</c:v>
                </c:pt>
              </c:strCache>
            </c:strRef>
          </c:tx>
          <c:spPr>
            <a:solidFill>
              <a:srgbClr val="56769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🎩</c:v>
                </c:pt>
                <c:pt idx="1">
                  <c:v>👤</c:v>
                </c:pt>
                <c:pt idx="2">
                  <c:v>P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4.649999999999998</c:v>
                </c:pt>
                <c:pt idx="1">
                  <c:v>6.149999999999999</c:v>
                </c:pt>
                <c:pt idx="2">
                  <c:v>4.05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10"/>
        <c:axId val="2097355200"/>
        <c:axId val="2145306592"/>
      </c:barChart>
      <c:catAx>
        <c:axId val="2097355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500" b="0" i="0" u="none" strike="noStrike">
                <a:solidFill>
                  <a:srgbClr val="000000"/>
                </a:solidFill>
                <a:effectLst/>
                <a:latin typeface="Helvetica"/>
              </a:defRPr>
            </a:pPr>
            <a:endParaRPr lang="en-US"/>
          </a:p>
        </c:txPr>
        <c:crossAx val="2145306592"/>
        <c:crosses val="autoZero"/>
        <c:auto val="1"/>
        <c:lblAlgn val="ctr"/>
        <c:lblOffset val="100"/>
        <c:noMultiLvlLbl val="1"/>
      </c:catAx>
      <c:valAx>
        <c:axId val="21453065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1500" b="0" i="0" u="none" strike="noStrike">
                <a:solidFill>
                  <a:srgbClr val="000000"/>
                </a:solidFill>
                <a:effectLst/>
                <a:latin typeface="Helvetica"/>
              </a:defRPr>
            </a:pPr>
            <a:endParaRPr lang="en-US"/>
          </a:p>
        </c:txPr>
        <c:crossAx val="2097355200"/>
        <c:crosses val="autoZero"/>
        <c:crossBetween val="between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18"/>
  <c:chart>
    <c:title>
      <c:tx>
        <c:rich>
          <a:bodyPr rot="0"/>
          <a:lstStyle/>
          <a:p>
            <a:pPr lvl="0"/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245414"/>
          <c:y val="0.124935"/>
          <c:w val="0.754586"/>
          <c:h val="0.647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Quality</c:v>
                </c:pt>
              </c:strCache>
            </c:strRef>
          </c:tx>
          <c:spPr>
            <a:solidFill>
              <a:srgbClr val="56769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🎩</c:v>
                </c:pt>
                <c:pt idx="1">
                  <c:v>👤</c:v>
                </c:pt>
                <c:pt idx="2">
                  <c:v>P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3.3</c:v>
                </c:pt>
                <c:pt idx="1">
                  <c:v>3.48</c:v>
                </c:pt>
                <c:pt idx="2">
                  <c:v>3.27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10"/>
        <c:axId val="2079765440"/>
        <c:axId val="2135246656"/>
      </c:barChart>
      <c:catAx>
        <c:axId val="2079765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500" b="0" i="0" u="none" strike="noStrike">
                <a:solidFill>
                  <a:srgbClr val="000000"/>
                </a:solidFill>
                <a:effectLst/>
                <a:latin typeface="Helvetica"/>
              </a:defRPr>
            </a:pPr>
            <a:endParaRPr lang="en-US"/>
          </a:p>
        </c:txPr>
        <c:crossAx val="2135246656"/>
        <c:crosses val="autoZero"/>
        <c:auto val="1"/>
        <c:lblAlgn val="ctr"/>
        <c:lblOffset val="100"/>
        <c:noMultiLvlLbl val="1"/>
      </c:catAx>
      <c:valAx>
        <c:axId val="2135246656"/>
        <c:scaling>
          <c:orientation val="minMax"/>
          <c:max val="5.0"/>
          <c:min val="0.0"/>
        </c:scaling>
        <c:delete val="0"/>
        <c:axPos val="l"/>
        <c:numFmt formatCode="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1500" b="0" i="0" u="none" strike="noStrike">
                <a:solidFill>
                  <a:srgbClr val="000000"/>
                </a:solidFill>
                <a:effectLst/>
                <a:latin typeface="Helvetica"/>
              </a:defRPr>
            </a:pPr>
            <a:endParaRPr lang="en-US"/>
          </a:p>
        </c:txPr>
        <c:crossAx val="2079765440"/>
        <c:crosses val="autoZero"/>
        <c:crossBetween val="between"/>
        <c:majorUnit val="1.25"/>
        <c:minorUnit val="0.6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baseline="0" dirty="0" smtClean="0"/>
              <a:t>We’re going with the three part model of creativity here. Finding / generating solutions / selecting solutions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Som</a:t>
            </a:r>
            <a:r>
              <a:rPr lang="en-US" baseline="0" dirty="0" smtClean="0"/>
              <a:t>e evidence that </a:t>
            </a:r>
            <a:r>
              <a:rPr lang="en-US" baseline="0" dirty="0" err="1" smtClean="0"/>
              <a:t>programmes</a:t>
            </a:r>
            <a:r>
              <a:rPr lang="en-US" baseline="0" dirty="0" smtClean="0"/>
              <a:t> are useful, but what about </a:t>
            </a:r>
            <a:r>
              <a:rPr lang="en-US" baseline="0" dirty="0" err="1" smtClean="0"/>
              <a:t>randomised</a:t>
            </a:r>
            <a:r>
              <a:rPr lang="en-US" baseline="0" dirty="0" smtClean="0"/>
              <a:t> control studies of tools themselves?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Tools could help by breaking schemata; providing resource support; giving expertise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baseline="0" dirty="0" smtClean="0"/>
              <a:t>Suggestion that Six Men better mainly helps fluency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Six Hats better for originality, but Six Men still useful for this</a:t>
            </a:r>
          </a:p>
          <a:p>
            <a:pPr marL="342900" indent="-342900">
              <a:buFontTx/>
              <a:buChar char="-"/>
            </a:pPr>
            <a:endParaRPr lang="en-US" baseline="0" dirty="0" smtClean="0"/>
          </a:p>
          <a:p>
            <a:pPr marL="342900" indent="-342900">
              <a:buFontTx/>
              <a:buChar char="-"/>
            </a:pPr>
            <a:r>
              <a:rPr lang="en-US" baseline="0" dirty="0" smtClean="0"/>
              <a:t>But is the control group a meaningful comparison?</a:t>
            </a:r>
          </a:p>
          <a:p>
            <a:pPr marL="342900" indent="-342900">
              <a:buFontTx/>
              <a:buChar char="-"/>
            </a:pPr>
            <a:endParaRPr lang="en-US" baseline="0" dirty="0" smtClean="0"/>
          </a:p>
          <a:p>
            <a:pPr marL="342900" indent="-342900">
              <a:buFontTx/>
              <a:buChar char="-"/>
            </a:pPr>
            <a:r>
              <a:rPr lang="en-US" baseline="0" dirty="0" smtClean="0"/>
              <a:t>It could be:</a:t>
            </a:r>
          </a:p>
          <a:p>
            <a:pPr marL="342900" indent="-342900">
              <a:buFontTx/>
              <a:buChar char="-"/>
            </a:pPr>
            <a:endParaRPr lang="en-US" baseline="0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Placebo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Forced iteration (of at least six elements in the structured conditions)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We investigated this by creating a placebo condition that had the forced iterative element: ‘brain breathing’</a:t>
            </a:r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Notes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Staff</a:t>
            </a:r>
            <a:r>
              <a:rPr lang="en-US" baseline="0" dirty="0" smtClean="0"/>
              <a:t> based sample; higher mean age; likely to be a little more intrinsically motivated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 smtClean="0"/>
              <a:t>Six</a:t>
            </a:r>
            <a:r>
              <a:rPr lang="en-US" baseline="0" dirty="0" smtClean="0"/>
              <a:t> Men comes out on top in this study; Six Hats comes in second place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The important thing is that structure and placebo aren’t enough; some element of the technique independent of structure and placebo is helping</a:t>
            </a:r>
          </a:p>
          <a:p>
            <a:pPr marL="342900" indent="-342900">
              <a:buFontTx/>
              <a:buChar char="-"/>
            </a:pPr>
            <a:endParaRPr lang="en-US" baseline="0" dirty="0" smtClean="0"/>
          </a:p>
          <a:p>
            <a:pPr marL="342900" indent="-342900">
              <a:buFontTx/>
              <a:buChar char="-"/>
            </a:pPr>
            <a:r>
              <a:rPr lang="en-US" baseline="0" dirty="0" smtClean="0"/>
              <a:t>Notes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New measure of </a:t>
            </a:r>
            <a:r>
              <a:rPr lang="en-US" baseline="0" dirty="0" err="1" smtClean="0"/>
              <a:t>orignality</a:t>
            </a:r>
            <a:r>
              <a:rPr lang="en-US" baseline="0" dirty="0" smtClean="0"/>
              <a:t> (sample-based – how infrequent is this in the sample?)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Student sample, lower mean age; perhaps less intrinsically motivated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838200" y="2209800"/>
            <a:ext cx="7467600" cy="46482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marL="0" indent="457200" algn="ctr">
              <a:buClrTx/>
              <a:buSzTx/>
              <a:buFontTx/>
              <a:buNone/>
            </a:lvl2pPr>
            <a:lvl3pPr marL="0" indent="914400" algn="ctr">
              <a:buClrTx/>
              <a:buSzTx/>
              <a:buFontTx/>
              <a:buNone/>
            </a:lvl3pPr>
            <a:lvl4pPr marL="0" indent="1371600" algn="ctr">
              <a:buClrTx/>
              <a:buSzTx/>
              <a:buFontTx/>
              <a:buNone/>
            </a:lvl4pPr>
            <a:lvl5pPr marL="0" indent="1828800" algn="ctr">
              <a:buClrTx/>
              <a:buSzTx/>
              <a:buFont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2209800"/>
            <a:ext cx="7467600" cy="4648200"/>
          </a:xfrm>
          <a:prstGeom prst="rect">
            <a:avLst/>
          </a:prstGeom>
        </p:spPr>
        <p:txBody>
          <a:bodyPr/>
          <a:lstStyle>
            <a:lvl1pPr>
              <a:buClr>
                <a:srgbClr val="595959"/>
              </a:buClr>
            </a:lvl1pPr>
            <a:lvl2pPr>
              <a:buClr>
                <a:srgbClr val="595959"/>
              </a:buClr>
            </a:lvl2pPr>
            <a:lvl3pPr>
              <a:buClr>
                <a:srgbClr val="595959"/>
              </a:buClr>
            </a:lvl3pPr>
            <a:lvl4pPr>
              <a:buClr>
                <a:srgbClr val="595959"/>
              </a:buClr>
            </a:lvl4pPr>
            <a:lvl5pPr>
              <a:buClr>
                <a:srgbClr val="595959"/>
              </a:buCl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838206" y="2209804"/>
            <a:ext cx="7467601" cy="39116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838200" y="2209802"/>
            <a:ext cx="3657600" cy="4648198"/>
          </a:xfrm>
          <a:prstGeom prst="rect">
            <a:avLst/>
          </a:prstGeom>
        </p:spPr>
        <p:txBody>
          <a:bodyPr/>
          <a:lstStyle>
            <a:lvl1pPr>
              <a:buClr>
                <a:srgbClr val="595959"/>
              </a:buClr>
              <a:defRPr sz="2800"/>
            </a:lvl1pPr>
            <a:lvl2pPr marL="790575" indent="-333375">
              <a:buClr>
                <a:srgbClr val="595959"/>
              </a:buClr>
              <a:defRPr sz="2800"/>
            </a:lvl2pPr>
            <a:lvl3pPr marL="1234439" indent="-320039">
              <a:buClr>
                <a:srgbClr val="595959"/>
              </a:buClr>
              <a:defRPr sz="2800"/>
            </a:lvl3pPr>
            <a:lvl4pPr marL="1727200" indent="-355600">
              <a:buClr>
                <a:srgbClr val="595959"/>
              </a:buClr>
              <a:defRPr sz="2800"/>
            </a:lvl4pPr>
            <a:lvl5pPr marL="2184400" indent="-355600">
              <a:buClr>
                <a:srgbClr val="595959"/>
              </a:buClr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9595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9595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9595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9595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95959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1792288" y="4648201"/>
            <a:ext cx="5486401" cy="2209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59595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59595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59595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59595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595959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838200" y="2209801"/>
            <a:ext cx="7467600" cy="4648199"/>
          </a:xfrm>
          <a:prstGeom prst="rect">
            <a:avLst/>
          </a:prstGeom>
        </p:spPr>
        <p:txBody>
          <a:bodyPr/>
          <a:lstStyle>
            <a:lvl1pPr>
              <a:buClr>
                <a:srgbClr val="595959"/>
              </a:buClr>
            </a:lvl1pPr>
            <a:lvl2pPr>
              <a:buClr>
                <a:srgbClr val="595959"/>
              </a:buClr>
            </a:lvl2pPr>
            <a:lvl3pPr>
              <a:buClr>
                <a:srgbClr val="595959"/>
              </a:buClr>
            </a:lvl3pPr>
            <a:lvl4pPr>
              <a:buClr>
                <a:srgbClr val="595959"/>
              </a:buClr>
            </a:lvl4pPr>
            <a:lvl5pPr>
              <a:buClr>
                <a:srgbClr val="595959"/>
              </a:buCl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662377"/>
            <a:ext cx="7467600" cy="1542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2205036"/>
            <a:ext cx="7467600" cy="4652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95959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/>
  <p:txStyles>
    <p:titleStyle>
      <a:lvl1pPr>
        <a:defRPr sz="3200">
          <a:solidFill>
            <a:srgbClr val="595959"/>
          </a:solidFill>
          <a:latin typeface="Arial"/>
          <a:ea typeface="Arial"/>
          <a:cs typeface="Arial"/>
          <a:sym typeface="Arial"/>
        </a:defRPr>
      </a:lvl1pPr>
      <a:lvl2pPr>
        <a:defRPr sz="3200">
          <a:solidFill>
            <a:srgbClr val="595959"/>
          </a:solidFill>
          <a:latin typeface="Arial"/>
          <a:ea typeface="Arial"/>
          <a:cs typeface="Arial"/>
          <a:sym typeface="Arial"/>
        </a:defRPr>
      </a:lvl2pPr>
      <a:lvl3pPr>
        <a:defRPr sz="3200">
          <a:solidFill>
            <a:srgbClr val="595959"/>
          </a:solidFill>
          <a:latin typeface="Arial"/>
          <a:ea typeface="Arial"/>
          <a:cs typeface="Arial"/>
          <a:sym typeface="Arial"/>
        </a:defRPr>
      </a:lvl3pPr>
      <a:lvl4pPr>
        <a:defRPr sz="3200">
          <a:solidFill>
            <a:srgbClr val="595959"/>
          </a:solidFill>
          <a:latin typeface="Arial"/>
          <a:ea typeface="Arial"/>
          <a:cs typeface="Arial"/>
          <a:sym typeface="Arial"/>
        </a:defRPr>
      </a:lvl4pPr>
      <a:lvl5pPr>
        <a:defRPr sz="3200">
          <a:solidFill>
            <a:srgbClr val="595959"/>
          </a:solidFill>
          <a:latin typeface="Arial"/>
          <a:ea typeface="Arial"/>
          <a:cs typeface="Arial"/>
          <a:sym typeface="Arial"/>
        </a:defRPr>
      </a:lvl5pPr>
      <a:lvl6pPr indent="457200">
        <a:defRPr sz="3200">
          <a:solidFill>
            <a:srgbClr val="595959"/>
          </a:solidFill>
          <a:latin typeface="Arial"/>
          <a:ea typeface="Arial"/>
          <a:cs typeface="Arial"/>
          <a:sym typeface="Arial"/>
        </a:defRPr>
      </a:lvl6pPr>
      <a:lvl7pPr indent="914400">
        <a:defRPr sz="3200">
          <a:solidFill>
            <a:srgbClr val="595959"/>
          </a:solidFill>
          <a:latin typeface="Arial"/>
          <a:ea typeface="Arial"/>
          <a:cs typeface="Arial"/>
          <a:sym typeface="Arial"/>
        </a:defRPr>
      </a:lvl7pPr>
      <a:lvl8pPr indent="1371600">
        <a:defRPr sz="3200">
          <a:solidFill>
            <a:srgbClr val="595959"/>
          </a:solidFill>
          <a:latin typeface="Arial"/>
          <a:ea typeface="Arial"/>
          <a:cs typeface="Arial"/>
          <a:sym typeface="Arial"/>
        </a:defRPr>
      </a:lvl8pPr>
      <a:lvl9pPr indent="1828800">
        <a:defRPr sz="3200">
          <a:solidFill>
            <a:srgbClr val="595959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800"/>
        </a:spcBef>
        <a:buClr>
          <a:srgbClr val="404040"/>
        </a:buClr>
        <a:buSzPct val="100000"/>
        <a:buFont typeface="Arial"/>
        <a:buChar char="•"/>
        <a:defRPr sz="3200">
          <a:solidFill>
            <a:srgbClr val="595959"/>
          </a:solidFill>
          <a:latin typeface="Arial"/>
          <a:ea typeface="Arial"/>
          <a:cs typeface="Arial"/>
          <a:sym typeface="Arial"/>
        </a:defRPr>
      </a:lvl1pPr>
      <a:lvl2pPr marL="783771" indent="-326571">
        <a:spcBef>
          <a:spcPts val="800"/>
        </a:spcBef>
        <a:buClr>
          <a:srgbClr val="404040"/>
        </a:buClr>
        <a:buSzPct val="100000"/>
        <a:buFont typeface="Arial"/>
        <a:buChar char="–"/>
        <a:defRPr sz="3200">
          <a:solidFill>
            <a:srgbClr val="595959"/>
          </a:solidFill>
          <a:latin typeface="Arial"/>
          <a:ea typeface="Arial"/>
          <a:cs typeface="Arial"/>
          <a:sym typeface="Arial"/>
        </a:defRPr>
      </a:lvl2pPr>
      <a:lvl3pPr marL="1219200" indent="-304800">
        <a:spcBef>
          <a:spcPts val="800"/>
        </a:spcBef>
        <a:buClr>
          <a:srgbClr val="404040"/>
        </a:buClr>
        <a:buSzPct val="100000"/>
        <a:buFont typeface="Arial"/>
        <a:buChar char="•"/>
        <a:defRPr sz="3200">
          <a:solidFill>
            <a:srgbClr val="595959"/>
          </a:solidFill>
          <a:latin typeface="Arial"/>
          <a:ea typeface="Arial"/>
          <a:cs typeface="Arial"/>
          <a:sym typeface="Arial"/>
        </a:defRPr>
      </a:lvl3pPr>
      <a:lvl4pPr marL="1737360" indent="-365760">
        <a:spcBef>
          <a:spcPts val="800"/>
        </a:spcBef>
        <a:buClr>
          <a:srgbClr val="404040"/>
        </a:buClr>
        <a:buSzPct val="100000"/>
        <a:buFont typeface="Arial"/>
        <a:buChar char="–"/>
        <a:defRPr sz="3200">
          <a:solidFill>
            <a:srgbClr val="595959"/>
          </a:solidFill>
          <a:latin typeface="Arial"/>
          <a:ea typeface="Arial"/>
          <a:cs typeface="Arial"/>
          <a:sym typeface="Arial"/>
        </a:defRPr>
      </a:lvl4pPr>
      <a:lvl5pPr marL="2194560" indent="-365760">
        <a:spcBef>
          <a:spcPts val="800"/>
        </a:spcBef>
        <a:buClr>
          <a:srgbClr val="404040"/>
        </a:buClr>
        <a:buSzPct val="100000"/>
        <a:buFont typeface="Arial"/>
        <a:buChar char="»"/>
        <a:defRPr sz="3200">
          <a:solidFill>
            <a:srgbClr val="595959"/>
          </a:solidFill>
          <a:latin typeface="Arial"/>
          <a:ea typeface="Arial"/>
          <a:cs typeface="Arial"/>
          <a:sym typeface="Arial"/>
        </a:defRPr>
      </a:lvl5pPr>
      <a:lvl6pPr marL="2651760" indent="-365760">
        <a:spcBef>
          <a:spcPts val="800"/>
        </a:spcBef>
        <a:buClr>
          <a:srgbClr val="404040"/>
        </a:buClr>
        <a:buSzPct val="100000"/>
        <a:buFont typeface="Arial"/>
        <a:buChar char="»"/>
        <a:defRPr sz="3200">
          <a:solidFill>
            <a:srgbClr val="595959"/>
          </a:solidFill>
          <a:latin typeface="Arial"/>
          <a:ea typeface="Arial"/>
          <a:cs typeface="Arial"/>
          <a:sym typeface="Arial"/>
        </a:defRPr>
      </a:lvl6pPr>
      <a:lvl7pPr marL="3108960" indent="-365760">
        <a:spcBef>
          <a:spcPts val="800"/>
        </a:spcBef>
        <a:buClr>
          <a:srgbClr val="404040"/>
        </a:buClr>
        <a:buSzPct val="100000"/>
        <a:buFont typeface="Arial"/>
        <a:buChar char="»"/>
        <a:defRPr sz="3200">
          <a:solidFill>
            <a:srgbClr val="595959"/>
          </a:solidFill>
          <a:latin typeface="Arial"/>
          <a:ea typeface="Arial"/>
          <a:cs typeface="Arial"/>
          <a:sym typeface="Arial"/>
        </a:defRPr>
      </a:lvl7pPr>
      <a:lvl8pPr marL="3566159" indent="-365759">
        <a:spcBef>
          <a:spcPts val="800"/>
        </a:spcBef>
        <a:buClr>
          <a:srgbClr val="404040"/>
        </a:buClr>
        <a:buSzPct val="100000"/>
        <a:buFont typeface="Arial"/>
        <a:buChar char="»"/>
        <a:defRPr sz="3200">
          <a:solidFill>
            <a:srgbClr val="595959"/>
          </a:solidFill>
          <a:latin typeface="Arial"/>
          <a:ea typeface="Arial"/>
          <a:cs typeface="Arial"/>
          <a:sym typeface="Arial"/>
        </a:defRPr>
      </a:lvl8pPr>
      <a:lvl9pPr marL="4023359" indent="-365759">
        <a:spcBef>
          <a:spcPts val="800"/>
        </a:spcBef>
        <a:buClr>
          <a:srgbClr val="404040"/>
        </a:buClr>
        <a:buSzPct val="100000"/>
        <a:buFont typeface="Arial"/>
        <a:buChar char="»"/>
        <a:defRPr sz="3200">
          <a:solidFill>
            <a:srgbClr val="595959"/>
          </a:solidFill>
          <a:latin typeface="Arial"/>
          <a:ea typeface="Arial"/>
          <a:cs typeface="Arial"/>
          <a:sym typeface="Arial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mailto:ian.hocking@canterbury.ac.uk)" TargetMode="External"/><Relationship Id="rId5" Type="http://schemas.openxmlformats.org/officeDocument/2006/relationships/hyperlink" Target="http://bit.ly/apacccu" TargetMode="Externa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5" Type="http://schemas.openxmlformats.org/officeDocument/2006/relationships/chart" Target="../charts/chart6.xml"/><Relationship Id="rId6" Type="http://schemas.openxmlformats.org/officeDocument/2006/relationships/chart" Target="../charts/chart7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3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72207" y="5283565"/>
            <a:ext cx="3670127" cy="1491542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Shape 23"/>
          <p:cNvSpPr/>
          <p:nvPr/>
        </p:nvSpPr>
        <p:spPr>
          <a:xfrm>
            <a:off x="668867" y="2928428"/>
            <a:ext cx="7467601" cy="2385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r"/>
            <a:r>
              <a:rPr sz="2500" dirty="0">
                <a:solidFill>
                  <a:srgbClr val="595959"/>
                </a:solidFill>
              </a:rPr>
              <a:t>Applying Structured Techniques in a Problem Construction Task</a:t>
            </a:r>
            <a:endParaRPr sz="4200" dirty="0">
              <a:latin typeface="Gill Sans"/>
              <a:ea typeface="Gill Sans"/>
              <a:cs typeface="Gill Sans"/>
              <a:sym typeface="Gill Sans"/>
            </a:endParaRPr>
          </a:p>
          <a:p>
            <a:pPr lvl="0" algn="r"/>
            <a:endParaRPr sz="2500" b="1" dirty="0">
              <a:solidFill>
                <a:srgbClr val="595959"/>
              </a:solidFill>
            </a:endParaRPr>
          </a:p>
          <a:p>
            <a:pPr lvl="0" algn="r"/>
            <a:r>
              <a:rPr sz="2500" dirty="0">
                <a:solidFill>
                  <a:srgbClr val="595959"/>
                </a:solidFill>
              </a:rPr>
              <a:t>Dr Ian </a:t>
            </a:r>
            <a:r>
              <a:rPr sz="2500" dirty="0" smtClean="0">
                <a:solidFill>
                  <a:srgbClr val="595959"/>
                </a:solidFill>
              </a:rPr>
              <a:t>Hocking</a:t>
            </a:r>
            <a:r>
              <a:rPr lang="en-GB" sz="2500" dirty="0" smtClean="0">
                <a:solidFill>
                  <a:srgbClr val="595959"/>
                </a:solidFill>
              </a:rPr>
              <a:t> (</a:t>
            </a:r>
            <a:r>
              <a:rPr lang="en-GB" sz="2500" dirty="0" smtClean="0">
                <a:solidFill>
                  <a:srgbClr val="595959"/>
                </a:solidFill>
                <a:hlinkClick r:id="rId4"/>
              </a:rPr>
              <a:t>ian.hocking@canterbury.ac.uk)</a:t>
            </a:r>
            <a:endParaRPr lang="en-GB" sz="2500" dirty="0" smtClean="0">
              <a:solidFill>
                <a:srgbClr val="595959"/>
              </a:solidFill>
            </a:endParaRPr>
          </a:p>
          <a:p>
            <a:pPr lvl="0" algn="r"/>
            <a:r>
              <a:rPr lang="en-GB" sz="2500" dirty="0" smtClean="0">
                <a:solidFill>
                  <a:srgbClr val="595959"/>
                </a:solidFill>
              </a:rPr>
              <a:t>and Dr David Vernon</a:t>
            </a:r>
            <a:endParaRPr sz="4200" dirty="0">
              <a:latin typeface="Gill Sans"/>
              <a:ea typeface="Gill Sans"/>
              <a:cs typeface="Gill Sans"/>
              <a:sym typeface="Gill Sans"/>
            </a:endParaRPr>
          </a:p>
          <a:p>
            <a:pPr lvl="0" algn="r"/>
            <a:r>
              <a:rPr sz="2500" dirty="0">
                <a:solidFill>
                  <a:srgbClr val="595959"/>
                </a:solidFill>
              </a:rPr>
              <a:t>Canterbury Christ Church University, UK</a:t>
            </a:r>
            <a:endParaRPr sz="4200" dirty="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" name="Shape 23"/>
          <p:cNvSpPr/>
          <p:nvPr/>
        </p:nvSpPr>
        <p:spPr>
          <a:xfrm>
            <a:off x="1507957" y="5769201"/>
            <a:ext cx="2894709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lvl="0" algn="r"/>
            <a:r>
              <a:rPr lang="en-US" sz="2500" dirty="0">
                <a:solidFill>
                  <a:srgbClr val="595959"/>
                </a:solidFill>
                <a:hlinkClick r:id="rId5"/>
              </a:rPr>
              <a:t>http://</a:t>
            </a:r>
            <a:r>
              <a:rPr lang="en-US" sz="2500" dirty="0" smtClean="0">
                <a:solidFill>
                  <a:srgbClr val="595959"/>
                </a:solidFill>
                <a:hlinkClick r:id="rId5"/>
              </a:rPr>
              <a:t>bit.ly/apacccu</a:t>
            </a:r>
            <a:endParaRPr lang="en-US" sz="4200" dirty="0"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776123" y="686258"/>
            <a:ext cx="4572001" cy="910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500" b="1">
                <a:solidFill>
                  <a:srgbClr val="595959"/>
                </a:solidFill>
              </a:rPr>
              <a:t>Structured Techniques</a:t>
            </a:r>
            <a:br>
              <a:rPr sz="2500" b="1">
                <a:solidFill>
                  <a:srgbClr val="595959"/>
                </a:solidFill>
              </a:rPr>
            </a:br>
            <a:r>
              <a:rPr sz="1600">
                <a:solidFill>
                  <a:srgbClr val="595959"/>
                </a:solidFill>
              </a:rPr>
              <a:t>Ian Hocking and David Vernon</a:t>
            </a:r>
            <a:endParaRPr sz="1600">
              <a:solidFill>
                <a:srgbClr val="595959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/>
            <a:r>
              <a:rPr sz="1600">
                <a:solidFill>
                  <a:srgbClr val="595959"/>
                </a:solidFill>
              </a:rPr>
              <a:t>Canterbury Christ Church University, UK</a:t>
            </a:r>
          </a:p>
        </p:txBody>
      </p:sp>
      <p:sp>
        <p:nvSpPr>
          <p:cNvPr id="27" name="Shape 27"/>
          <p:cNvSpPr/>
          <p:nvPr/>
        </p:nvSpPr>
        <p:spPr>
          <a:xfrm>
            <a:off x="1818921" y="2486902"/>
            <a:ext cx="5562601" cy="3013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spcBef>
                <a:spcPts val="800"/>
              </a:spcBef>
            </a:pPr>
            <a:r>
              <a:rPr sz="2800" dirty="0">
                <a:solidFill>
                  <a:srgbClr val="595959"/>
                </a:solidFill>
              </a:rPr>
              <a:t>Overview</a:t>
            </a:r>
            <a:endParaRPr sz="3200" dirty="0">
              <a:solidFill>
                <a:srgbClr val="595959"/>
              </a:solidFill>
            </a:endParaRPr>
          </a:p>
          <a:p>
            <a:pPr marL="300037" lvl="0" indent="-300037">
              <a:spcBef>
                <a:spcPts val="8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800" dirty="0">
                <a:solidFill>
                  <a:srgbClr val="595959"/>
                </a:solidFill>
              </a:rPr>
              <a:t>Problem Construction/Finding</a:t>
            </a:r>
            <a:endParaRPr sz="3200" dirty="0">
              <a:solidFill>
                <a:srgbClr val="595959"/>
              </a:solidFill>
            </a:endParaRPr>
          </a:p>
          <a:p>
            <a:pPr marL="300037" lvl="0" indent="-300037">
              <a:spcBef>
                <a:spcPts val="8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800" dirty="0">
                <a:solidFill>
                  <a:srgbClr val="595959"/>
                </a:solidFill>
              </a:rPr>
              <a:t>Are mental ‘tools’ helpful?</a:t>
            </a:r>
            <a:endParaRPr sz="3200" dirty="0">
              <a:solidFill>
                <a:srgbClr val="595959"/>
              </a:solidFill>
            </a:endParaRPr>
          </a:p>
          <a:p>
            <a:pPr marL="300037" lvl="0" indent="-300037">
              <a:spcBef>
                <a:spcPts val="8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800" dirty="0" smtClean="0">
                <a:solidFill>
                  <a:srgbClr val="595959"/>
                </a:solidFill>
              </a:rPr>
              <a:t>‘</a:t>
            </a:r>
            <a:r>
              <a:rPr lang="en-GB" sz="2800" dirty="0" smtClean="0">
                <a:solidFill>
                  <a:srgbClr val="595959"/>
                </a:solidFill>
              </a:rPr>
              <a:t>Y</a:t>
            </a:r>
            <a:r>
              <a:rPr sz="2800" dirty="0" smtClean="0">
                <a:solidFill>
                  <a:srgbClr val="595959"/>
                </a:solidFill>
              </a:rPr>
              <a:t>es</a:t>
            </a:r>
            <a:r>
              <a:rPr sz="2800" dirty="0">
                <a:solidFill>
                  <a:srgbClr val="595959"/>
                </a:solidFill>
              </a:rPr>
              <a:t>’ but with caveats</a:t>
            </a:r>
            <a:endParaRPr sz="3200" dirty="0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67" y="916406"/>
            <a:ext cx="2377573" cy="23376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467" y="3836517"/>
            <a:ext cx="2301562" cy="240431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02504" y="916406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 smtClean="0"/>
              <a:t>Participant puts on metaphorical hats </a:t>
            </a:r>
            <a:r>
              <a:rPr lang="en-US" sz="2200" dirty="0" err="1" smtClean="0"/>
              <a:t>coloured</a:t>
            </a:r>
            <a:r>
              <a:rPr lang="en-US" sz="2200" dirty="0" smtClean="0"/>
              <a:t> white, green, yellow, black, red, blue (for information, creativity, positives, negatives, emotions, meta)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4002503" y="3836517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 smtClean="0"/>
              <a:t>Participant applies the question words who, what, when, where, how and why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3253581" y="916406"/>
            <a:ext cx="7489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595959"/>
                </a:solidFill>
              </a:rPr>
              <a:t>🎩</a:t>
            </a:r>
            <a:endParaRPr lang="en-US" sz="4400" dirty="0"/>
          </a:p>
        </p:txBody>
      </p:sp>
      <p:sp>
        <p:nvSpPr>
          <p:cNvPr id="10" name="Rectangle 9"/>
          <p:cNvSpPr/>
          <p:nvPr/>
        </p:nvSpPr>
        <p:spPr>
          <a:xfrm>
            <a:off x="3253580" y="3836517"/>
            <a:ext cx="7489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rgbClr val="595959"/>
                </a:solidFill>
              </a:rPr>
              <a:t>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122821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776122" y="686258"/>
            <a:ext cx="6439244" cy="723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/>
            <a:r>
              <a:rPr sz="2500" b="1" dirty="0">
                <a:solidFill>
                  <a:srgbClr val="595959"/>
                </a:solidFill>
              </a:rPr>
              <a:t>Study 1</a:t>
            </a:r>
            <a:br>
              <a:rPr sz="2500" b="1" dirty="0">
                <a:solidFill>
                  <a:srgbClr val="595959"/>
                </a:solidFill>
              </a:rPr>
            </a:br>
            <a:r>
              <a:rPr lang="en-GB" sz="1600" dirty="0">
                <a:solidFill>
                  <a:srgbClr val="595959"/>
                </a:solidFill>
              </a:rPr>
              <a:t>Can </a:t>
            </a:r>
            <a:r>
              <a:rPr lang="en-GB" sz="1600" dirty="0" smtClean="0">
                <a:solidFill>
                  <a:srgbClr val="595959"/>
                </a:solidFill>
              </a:rPr>
              <a:t>🎩 or 👤 boost </a:t>
            </a:r>
            <a:r>
              <a:rPr lang="en-GB" sz="1600" dirty="0" smtClean="0">
                <a:solidFill>
                  <a:srgbClr val="595959"/>
                </a:solidFill>
              </a:rPr>
              <a:t>problem finding against a non-intervention control?</a:t>
            </a:r>
            <a:endParaRPr sz="1600" dirty="0">
              <a:solidFill>
                <a:srgbClr val="595959"/>
              </a:solidFill>
            </a:endParaRPr>
          </a:p>
        </p:txBody>
      </p:sp>
      <p:cxnSp>
        <p:nvCxnSpPr>
          <p:cNvPr id="53" name="Connector 53"/>
          <p:cNvCxnSpPr>
            <a:stCxn id="50" idx="0"/>
            <a:endCxn id="49" idx="0"/>
          </p:cNvCxnSpPr>
          <p:nvPr/>
        </p:nvCxnSpPr>
        <p:spPr>
          <a:xfrm>
            <a:off x="3635670" y="2177874"/>
            <a:ext cx="1373524" cy="1058067"/>
          </a:xfrm>
          <a:prstGeom prst="straightConnector1">
            <a:avLst/>
          </a:prstGeom>
          <a:ln w="25400">
            <a:solidFill>
              <a:srgbClr val="589DB6">
                <a:alpha val="76000"/>
              </a:srgbClr>
            </a:solidFill>
            <a:tailEnd type="triangle"/>
          </a:ln>
        </p:spPr>
      </p:cxnSp>
      <p:cxnSp>
        <p:nvCxnSpPr>
          <p:cNvPr id="54" name="Connector 54"/>
          <p:cNvCxnSpPr>
            <a:stCxn id="52" idx="0"/>
            <a:endCxn id="49" idx="0"/>
          </p:cNvCxnSpPr>
          <p:nvPr/>
        </p:nvCxnSpPr>
        <p:spPr>
          <a:xfrm flipH="1">
            <a:off x="5009193" y="2177874"/>
            <a:ext cx="1366223" cy="1058067"/>
          </a:xfrm>
          <a:prstGeom prst="straightConnector1">
            <a:avLst/>
          </a:prstGeom>
          <a:ln w="25400">
            <a:solidFill>
              <a:srgbClr val="589DB6">
                <a:alpha val="76000"/>
              </a:srgbClr>
            </a:solidFill>
            <a:tailEnd type="triangle"/>
          </a:ln>
        </p:spPr>
      </p:cxnSp>
      <p:cxnSp>
        <p:nvCxnSpPr>
          <p:cNvPr id="55" name="Connector 55"/>
          <p:cNvCxnSpPr>
            <a:stCxn id="49" idx="0"/>
            <a:endCxn id="51" idx="0"/>
          </p:cNvCxnSpPr>
          <p:nvPr/>
        </p:nvCxnSpPr>
        <p:spPr>
          <a:xfrm flipV="1">
            <a:off x="5009193" y="2177874"/>
            <a:ext cx="62538" cy="1058067"/>
          </a:xfrm>
          <a:prstGeom prst="straightConnector1">
            <a:avLst/>
          </a:prstGeom>
          <a:ln w="25400">
            <a:solidFill>
              <a:srgbClr val="589DB6">
                <a:alpha val="76000"/>
              </a:srgbClr>
            </a:solidFill>
            <a:headEnd type="triangle"/>
          </a:ln>
        </p:spPr>
      </p:cxnSp>
      <p:cxnSp>
        <p:nvCxnSpPr>
          <p:cNvPr id="58" name="Connector 58"/>
          <p:cNvCxnSpPr>
            <a:endCxn id="49" idx="0"/>
          </p:cNvCxnSpPr>
          <p:nvPr/>
        </p:nvCxnSpPr>
        <p:spPr>
          <a:xfrm flipV="1">
            <a:off x="2597543" y="2862778"/>
            <a:ext cx="2411651" cy="1100736"/>
          </a:xfrm>
          <a:prstGeom prst="straightConnector1">
            <a:avLst/>
          </a:prstGeom>
          <a:ln w="25400">
            <a:solidFill>
              <a:srgbClr val="DA7F5E"/>
            </a:solidFill>
            <a:headEnd type="triangle"/>
          </a:ln>
        </p:spPr>
      </p:cxnSp>
      <p:cxnSp>
        <p:nvCxnSpPr>
          <p:cNvPr id="59" name="Connector 59"/>
          <p:cNvCxnSpPr>
            <a:endCxn id="49" idx="0"/>
          </p:cNvCxnSpPr>
          <p:nvPr/>
        </p:nvCxnSpPr>
        <p:spPr>
          <a:xfrm flipV="1">
            <a:off x="4685288" y="2862778"/>
            <a:ext cx="323906" cy="1100736"/>
          </a:xfrm>
          <a:prstGeom prst="straightConnector1">
            <a:avLst/>
          </a:prstGeom>
          <a:ln w="25400">
            <a:solidFill>
              <a:srgbClr val="DA7F5E"/>
            </a:solidFill>
            <a:headEnd type="triangle"/>
          </a:ln>
        </p:spPr>
      </p:cxnSp>
      <p:cxnSp>
        <p:nvCxnSpPr>
          <p:cNvPr id="60" name="Connector 60"/>
          <p:cNvCxnSpPr>
            <a:endCxn id="49" idx="0"/>
          </p:cNvCxnSpPr>
          <p:nvPr/>
        </p:nvCxnSpPr>
        <p:spPr>
          <a:xfrm flipH="1" flipV="1">
            <a:off x="5009194" y="2862778"/>
            <a:ext cx="1672843" cy="1100736"/>
          </a:xfrm>
          <a:prstGeom prst="straightConnector1">
            <a:avLst/>
          </a:prstGeom>
          <a:ln w="25400">
            <a:solidFill>
              <a:srgbClr val="DA7F5E"/>
            </a:solidFill>
            <a:headEnd type="triangle"/>
          </a:ln>
        </p:spPr>
      </p:cxnSp>
      <p:sp>
        <p:nvSpPr>
          <p:cNvPr id="30" name="Shape 30"/>
          <p:cNvSpPr/>
          <p:nvPr/>
        </p:nvSpPr>
        <p:spPr>
          <a:xfrm>
            <a:off x="2489052" y="7230030"/>
            <a:ext cx="5562601" cy="3013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0000"/>
              </a:lnSpc>
              <a:spcBef>
                <a:spcPts val="800"/>
              </a:spcBef>
            </a:pPr>
            <a:r>
              <a:rPr sz="2300">
                <a:solidFill>
                  <a:srgbClr val="595959"/>
                </a:solidFill>
              </a:rPr>
              <a:t>Study 1: Six Hats vs Six Men vs Control</a:t>
            </a:r>
            <a:endParaRPr sz="2700">
              <a:solidFill>
                <a:srgbClr val="595959"/>
              </a:solidFill>
            </a:endParaRPr>
          </a:p>
          <a:p>
            <a:pPr marL="292100" lvl="0" indent="-292100">
              <a:lnSpc>
                <a:spcPct val="90000"/>
              </a:lnSpc>
              <a:spcBef>
                <a:spcPts val="8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300">
                <a:solidFill>
                  <a:srgbClr val="595959"/>
                </a:solidFill>
              </a:rPr>
              <a:t>Task: Problem construction scenario: ‘I’m in a new city and need dinner’</a:t>
            </a:r>
            <a:endParaRPr sz="2700">
              <a:solidFill>
                <a:srgbClr val="595959"/>
              </a:solidFill>
            </a:endParaRPr>
          </a:p>
          <a:p>
            <a:pPr marL="292100" lvl="0" indent="-292100">
              <a:lnSpc>
                <a:spcPct val="90000"/>
              </a:lnSpc>
              <a:spcBef>
                <a:spcPts val="8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300">
                <a:solidFill>
                  <a:srgbClr val="595959"/>
                </a:solidFill>
              </a:rPr>
              <a:t>Six Hats (metaphorical ‘creativity’ caps); Six Men (qustion words)</a:t>
            </a:r>
            <a:endParaRPr sz="2700">
              <a:solidFill>
                <a:srgbClr val="595959"/>
              </a:solidFill>
            </a:endParaRPr>
          </a:p>
          <a:p>
            <a:pPr marL="292100" lvl="0" indent="-292100">
              <a:lnSpc>
                <a:spcPct val="90000"/>
              </a:lnSpc>
              <a:spcBef>
                <a:spcPts val="8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300">
                <a:solidFill>
                  <a:srgbClr val="595959"/>
                </a:solidFill>
              </a:rPr>
              <a:t>Compared to control, tols helped </a:t>
            </a:r>
            <a:r>
              <a:rPr sz="2300" b="1">
                <a:solidFill>
                  <a:srgbClr val="595959"/>
                </a:solidFill>
              </a:rPr>
              <a:t>originality </a:t>
            </a:r>
            <a:r>
              <a:rPr sz="2300">
                <a:solidFill>
                  <a:srgbClr val="595959"/>
                </a:solidFill>
              </a:rPr>
              <a:t>and </a:t>
            </a:r>
            <a:r>
              <a:rPr sz="2300" b="1">
                <a:solidFill>
                  <a:srgbClr val="595959"/>
                </a:solidFill>
              </a:rPr>
              <a:t>fluency</a:t>
            </a:r>
            <a:r>
              <a:rPr sz="2300">
                <a:solidFill>
                  <a:srgbClr val="595959"/>
                </a:solidFill>
              </a:rPr>
              <a:t>, not </a:t>
            </a:r>
            <a:r>
              <a:rPr sz="2300" b="1">
                <a:solidFill>
                  <a:srgbClr val="595959"/>
                </a:solidFill>
              </a:rPr>
              <a:t>quality</a:t>
            </a:r>
          </a:p>
        </p:txBody>
      </p:sp>
      <p:sp>
        <p:nvSpPr>
          <p:cNvPr id="32" name="Shape 32"/>
          <p:cNvSpPr/>
          <p:nvPr/>
        </p:nvSpPr>
        <p:spPr>
          <a:xfrm>
            <a:off x="1887751" y="3963514"/>
            <a:ext cx="90024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lang="en-GB" dirty="0" smtClean="0"/>
              <a:t>Fluency</a:t>
            </a:r>
            <a:endParaRPr dirty="0"/>
          </a:p>
        </p:txBody>
      </p:sp>
      <p:sp>
        <p:nvSpPr>
          <p:cNvPr id="33" name="Shape 33"/>
          <p:cNvSpPr/>
          <p:nvPr/>
        </p:nvSpPr>
        <p:spPr>
          <a:xfrm>
            <a:off x="4110716" y="3963514"/>
            <a:ext cx="81561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Quality</a:t>
            </a:r>
          </a:p>
        </p:txBody>
      </p:sp>
      <p:sp>
        <p:nvSpPr>
          <p:cNvPr id="34" name="Shape 34"/>
          <p:cNvSpPr/>
          <p:nvPr/>
        </p:nvSpPr>
        <p:spPr>
          <a:xfrm>
            <a:off x="6323969" y="3963514"/>
            <a:ext cx="112045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Originality</a:t>
            </a:r>
          </a:p>
        </p:txBody>
      </p:sp>
      <p:graphicFrame>
        <p:nvGraphicFramePr>
          <p:cNvPr id="35" name="Chart 35"/>
          <p:cNvGraphicFramePr/>
          <p:nvPr/>
        </p:nvGraphicFramePr>
        <p:xfrm>
          <a:off x="1107847" y="4497306"/>
          <a:ext cx="1991561" cy="1829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6" name="Chart 36"/>
          <p:cNvGraphicFramePr/>
          <p:nvPr/>
        </p:nvGraphicFramePr>
        <p:xfrm>
          <a:off x="3394178" y="4497307"/>
          <a:ext cx="1899659" cy="1829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7" name="Chart 37"/>
          <p:cNvGraphicFramePr/>
          <p:nvPr>
            <p:extLst>
              <p:ext uri="{D42A27DB-BD31-4B8C-83A1-F6EECF244321}">
                <p14:modId xmlns:p14="http://schemas.microsoft.com/office/powerpoint/2010/main" val="1780695788"/>
              </p:ext>
            </p:extLst>
          </p:nvPr>
        </p:nvGraphicFramePr>
        <p:xfrm>
          <a:off x="5738688" y="4590842"/>
          <a:ext cx="2102494" cy="173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8" name="Shape 38"/>
          <p:cNvSpPr/>
          <p:nvPr/>
        </p:nvSpPr>
        <p:spPr>
          <a:xfrm>
            <a:off x="2302569" y="4568962"/>
            <a:ext cx="487460" cy="409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285"/>
                </a:moveTo>
                <a:lnTo>
                  <a:pt x="0" y="0"/>
                </a:ln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38100">
            <a:solidFill/>
            <a:miter lim="400000"/>
          </a:ln>
        </p:spPr>
        <p:txBody>
          <a:bodyPr lIns="50800" tIns="50800" rIns="50800" bIns="50800" anchor="ctr"/>
          <a:lstStyle/>
          <a:p>
            <a:pPr lvl="0" algn="ctr"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1758391" y="4488695"/>
            <a:ext cx="1121407" cy="497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750"/>
                </a:moveTo>
                <a:lnTo>
                  <a:pt x="0" y="0"/>
                </a:ln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38100">
            <a:solidFill/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lvl="0" algn="ctr"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6887368" y="4655534"/>
            <a:ext cx="613949" cy="5405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6256"/>
                </a:moveTo>
                <a:lnTo>
                  <a:pt x="0" y="0"/>
                </a:ln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38100">
            <a:solidFill/>
            <a:miter lim="400000"/>
          </a:ln>
        </p:spPr>
        <p:txBody>
          <a:bodyPr lIns="50800" tIns="50800" rIns="50800" bIns="50800" anchor="ctr"/>
          <a:lstStyle/>
          <a:p>
            <a:pPr lvl="0" algn="ctr"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6339733" y="4573604"/>
            <a:ext cx="1246797" cy="637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6163"/>
                </a:moveTo>
                <a:lnTo>
                  <a:pt x="0" y="0"/>
                </a:ln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38100">
            <a:solidFill/>
            <a:miter lim="400000"/>
          </a:ln>
        </p:spPr>
        <p:txBody>
          <a:bodyPr lIns="50800" tIns="50800" rIns="50800" bIns="50800" anchor="ctr"/>
          <a:lstStyle/>
          <a:p>
            <a:pPr lvl="0" algn="ctr"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190280" y="4095515"/>
            <a:ext cx="243242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900">
                <a:solidFill>
                  <a:srgbClr val="FF2D2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 dirty="0">
                <a:solidFill>
                  <a:srgbClr val="FF2D21"/>
                </a:solidFill>
              </a:rPr>
              <a:t>•</a:t>
            </a:r>
          </a:p>
        </p:txBody>
      </p:sp>
      <p:sp>
        <p:nvSpPr>
          <p:cNvPr id="43" name="Shape 43"/>
          <p:cNvSpPr/>
          <p:nvPr/>
        </p:nvSpPr>
        <p:spPr>
          <a:xfrm>
            <a:off x="2331016" y="4582280"/>
            <a:ext cx="495301" cy="286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500">
                <a:solidFill>
                  <a:srgbClr val="FF2D2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2D21"/>
                </a:solidFill>
              </a:rPr>
              <a:t>★★</a:t>
            </a:r>
          </a:p>
        </p:txBody>
      </p:sp>
      <p:sp>
        <p:nvSpPr>
          <p:cNvPr id="44" name="Shape 44"/>
          <p:cNvSpPr/>
          <p:nvPr/>
        </p:nvSpPr>
        <p:spPr>
          <a:xfrm>
            <a:off x="7107882" y="4653490"/>
            <a:ext cx="304801" cy="286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500">
                <a:solidFill>
                  <a:srgbClr val="FF2D2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2D21"/>
                </a:solidFill>
              </a:rPr>
              <a:t>★</a:t>
            </a:r>
          </a:p>
        </p:txBody>
      </p:sp>
      <p:sp>
        <p:nvSpPr>
          <p:cNvPr id="45" name="Shape 45"/>
          <p:cNvSpPr/>
          <p:nvPr/>
        </p:nvSpPr>
        <p:spPr>
          <a:xfrm>
            <a:off x="6722497" y="4230428"/>
            <a:ext cx="495301" cy="286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500">
                <a:solidFill>
                  <a:srgbClr val="FF2D2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2D21"/>
                </a:solidFill>
              </a:rPr>
              <a:t>★★</a:t>
            </a:r>
          </a:p>
        </p:txBody>
      </p:sp>
      <p:sp>
        <p:nvSpPr>
          <p:cNvPr id="46" name="Shape 46"/>
          <p:cNvSpPr/>
          <p:nvPr/>
        </p:nvSpPr>
        <p:spPr>
          <a:xfrm>
            <a:off x="7428844" y="774270"/>
            <a:ext cx="119226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lvl="0"/>
            <a:r>
              <a:rPr sz="1500">
                <a:solidFill>
                  <a:srgbClr val="FF2D21"/>
                </a:solidFill>
                <a:latin typeface="+mj-lt"/>
                <a:ea typeface="+mj-ea"/>
                <a:cs typeface="+mj-cs"/>
                <a:sym typeface="Helvetica"/>
              </a:rPr>
              <a:t>★★</a:t>
            </a:r>
            <a:r>
              <a:rPr sz="1400"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sz="1400" i="1">
                <a:latin typeface="+mj-lt"/>
                <a:ea typeface="+mj-ea"/>
                <a:cs typeface="+mj-cs"/>
                <a:sym typeface="Helvetica"/>
              </a:rPr>
              <a:t>p</a:t>
            </a:r>
            <a:r>
              <a:rPr sz="1400">
                <a:latin typeface="+mj-lt"/>
                <a:ea typeface="+mj-ea"/>
                <a:cs typeface="+mj-cs"/>
                <a:sym typeface="Helvetica"/>
              </a:rPr>
              <a:t> &lt; 0.01</a:t>
            </a:r>
          </a:p>
        </p:txBody>
      </p:sp>
      <p:sp>
        <p:nvSpPr>
          <p:cNvPr id="47" name="Shape 47"/>
          <p:cNvSpPr/>
          <p:nvPr/>
        </p:nvSpPr>
        <p:spPr>
          <a:xfrm>
            <a:off x="7605968" y="892422"/>
            <a:ext cx="1092015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lvl="0"/>
            <a:r>
              <a:rPr sz="2900" dirty="0">
                <a:solidFill>
                  <a:srgbClr val="FF2D21"/>
                </a:solidFill>
                <a:latin typeface="+mj-lt"/>
                <a:ea typeface="+mj-ea"/>
                <a:cs typeface="+mj-cs"/>
                <a:sym typeface="Helvetica"/>
              </a:rPr>
              <a:t>•</a:t>
            </a:r>
            <a:r>
              <a:rPr sz="2900" dirty="0">
                <a:solidFill>
                  <a:srgbClr val="499BC9"/>
                </a:solidFill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sz="1400" i="1" dirty="0">
                <a:latin typeface="+mj-lt"/>
                <a:ea typeface="+mj-ea"/>
                <a:cs typeface="+mj-cs"/>
                <a:sym typeface="Helvetica"/>
              </a:rPr>
              <a:t>p</a:t>
            </a:r>
            <a:r>
              <a:rPr sz="1400" dirty="0">
                <a:latin typeface="+mj-lt"/>
                <a:ea typeface="+mj-ea"/>
                <a:cs typeface="+mj-cs"/>
                <a:sym typeface="Helvetica"/>
              </a:rPr>
              <a:t> = 0.079</a:t>
            </a:r>
          </a:p>
        </p:txBody>
      </p:sp>
      <p:sp>
        <p:nvSpPr>
          <p:cNvPr id="48" name="Shape 48"/>
          <p:cNvSpPr/>
          <p:nvPr/>
        </p:nvSpPr>
        <p:spPr>
          <a:xfrm>
            <a:off x="7586530" y="293945"/>
            <a:ext cx="1054690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lvl="0"/>
            <a:r>
              <a:rPr sz="1500" dirty="0">
                <a:solidFill>
                  <a:srgbClr val="FF2D21"/>
                </a:solidFill>
                <a:latin typeface="+mj-lt"/>
                <a:ea typeface="+mj-ea"/>
                <a:cs typeface="+mj-cs"/>
                <a:sym typeface="Helvetica"/>
              </a:rPr>
              <a:t>★</a:t>
            </a:r>
            <a:r>
              <a:rPr sz="2900" dirty="0"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sz="1400" i="1" dirty="0">
                <a:latin typeface="+mj-lt"/>
                <a:ea typeface="+mj-ea"/>
                <a:cs typeface="+mj-cs"/>
                <a:sym typeface="Helvetica"/>
              </a:rPr>
              <a:t>p</a:t>
            </a:r>
            <a:r>
              <a:rPr sz="1400" dirty="0">
                <a:latin typeface="+mj-lt"/>
                <a:ea typeface="+mj-ea"/>
                <a:cs typeface="+mj-cs"/>
                <a:sym typeface="Helvetica"/>
              </a:rPr>
              <a:t> &lt; 0.05</a:t>
            </a:r>
          </a:p>
        </p:txBody>
      </p:sp>
      <p:sp>
        <p:nvSpPr>
          <p:cNvPr id="49" name="Shape 49"/>
          <p:cNvSpPr/>
          <p:nvPr/>
        </p:nvSpPr>
        <p:spPr>
          <a:xfrm>
            <a:off x="2849296" y="2862778"/>
            <a:ext cx="4319796" cy="746324"/>
          </a:xfrm>
          <a:prstGeom prst="wedgeEllipseCallout">
            <a:avLst>
              <a:gd name="adj1" fmla="val -47691"/>
              <a:gd name="adj2" fmla="val -38753"/>
            </a:avLst>
          </a:prstGeom>
          <a:solidFill>
            <a:srgbClr val="FFFFFF"/>
          </a:solidFill>
          <a:ln w="25400">
            <a:solidFill>
              <a:srgbClr val="DDDDDD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/>
          </a:lstStyle>
          <a:p>
            <a:pPr lvl="0"/>
            <a:r>
              <a:t>I’m in a new city and need dinner</a:t>
            </a:r>
          </a:p>
        </p:txBody>
      </p:sp>
      <p:sp>
        <p:nvSpPr>
          <p:cNvPr id="50" name="Shape 50"/>
          <p:cNvSpPr/>
          <p:nvPr/>
        </p:nvSpPr>
        <p:spPr>
          <a:xfrm>
            <a:off x="2988651" y="1765887"/>
            <a:ext cx="1294039" cy="823974"/>
          </a:xfrm>
          <a:prstGeom prst="roundRect">
            <a:avLst>
              <a:gd name="adj" fmla="val 23120"/>
            </a:avLst>
          </a:prstGeom>
          <a:solidFill>
            <a:srgbClr val="FFFFFF"/>
          </a:solidFill>
          <a:ln w="25400">
            <a:solidFill>
              <a:srgbClr val="DDDDDD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/>
          </a:lstStyle>
          <a:p>
            <a:pPr lvl="0"/>
            <a:r>
              <a:rPr dirty="0"/>
              <a:t>Six Hats (34)  🎩</a:t>
            </a:r>
          </a:p>
        </p:txBody>
      </p:sp>
      <p:sp>
        <p:nvSpPr>
          <p:cNvPr id="51" name="Shape 51"/>
          <p:cNvSpPr/>
          <p:nvPr/>
        </p:nvSpPr>
        <p:spPr>
          <a:xfrm>
            <a:off x="4404772" y="1765887"/>
            <a:ext cx="1333916" cy="823974"/>
          </a:xfrm>
          <a:prstGeom prst="roundRect">
            <a:avLst>
              <a:gd name="adj" fmla="val 23120"/>
            </a:avLst>
          </a:prstGeom>
          <a:solidFill>
            <a:srgbClr val="FFFFFF"/>
          </a:solidFill>
          <a:ln w="25400">
            <a:solidFill>
              <a:srgbClr val="DDDDDD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algn="ctr"/>
            <a:r>
              <a:rPr dirty="0"/>
              <a:t>Six Men (32) 👤</a:t>
            </a:r>
          </a:p>
        </p:txBody>
      </p:sp>
      <p:sp>
        <p:nvSpPr>
          <p:cNvPr id="52" name="Shape 52"/>
          <p:cNvSpPr/>
          <p:nvPr/>
        </p:nvSpPr>
        <p:spPr>
          <a:xfrm>
            <a:off x="5860771" y="1765887"/>
            <a:ext cx="1029290" cy="823974"/>
          </a:xfrm>
          <a:prstGeom prst="roundRect">
            <a:avLst>
              <a:gd name="adj" fmla="val 23120"/>
            </a:avLst>
          </a:prstGeom>
          <a:solidFill>
            <a:srgbClr val="FFFFFF"/>
          </a:solidFill>
          <a:ln w="25400">
            <a:solidFill>
              <a:srgbClr val="DDDDDD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algn="ctr"/>
            <a:r>
              <a:t>Control</a:t>
            </a:r>
          </a:p>
          <a:p>
            <a:pPr lvl="0" algn="ctr"/>
            <a:r>
              <a:t>(34)</a:t>
            </a:r>
          </a:p>
        </p:txBody>
      </p:sp>
      <p:sp>
        <p:nvSpPr>
          <p:cNvPr id="56" name="Shape 56"/>
          <p:cNvSpPr/>
          <p:nvPr/>
        </p:nvSpPr>
        <p:spPr>
          <a:xfrm>
            <a:off x="880142" y="1623314"/>
            <a:ext cx="6335224" cy="1109120"/>
          </a:xfrm>
          <a:prstGeom prst="roundRect">
            <a:avLst>
              <a:gd name="adj" fmla="val 17176"/>
            </a:avLst>
          </a:prstGeom>
          <a:ln w="25400">
            <a:solidFill>
              <a:srgbClr val="589DB6">
                <a:alpha val="48000"/>
              </a:srgbClr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57" name="Shape 57"/>
          <p:cNvSpPr/>
          <p:nvPr/>
        </p:nvSpPr>
        <p:spPr>
          <a:xfrm>
            <a:off x="1030277" y="1753187"/>
            <a:ext cx="921543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dirty="0"/>
              <a:t>Training</a:t>
            </a:r>
          </a:p>
        </p:txBody>
      </p:sp>
      <p:sp>
        <p:nvSpPr>
          <p:cNvPr id="61" name="Shape 61"/>
          <p:cNvSpPr/>
          <p:nvPr/>
        </p:nvSpPr>
        <p:spPr>
          <a:xfrm>
            <a:off x="880142" y="2860319"/>
            <a:ext cx="6335224" cy="776826"/>
          </a:xfrm>
          <a:prstGeom prst="roundRect">
            <a:avLst>
              <a:gd name="adj" fmla="val 24523"/>
            </a:avLst>
          </a:prstGeom>
          <a:ln w="25400">
            <a:solidFill>
              <a:srgbClr val="FF7C00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030277" y="2985897"/>
            <a:ext cx="828451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/>
            <a:r>
              <a:t>Testing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Graphic spid="35" grpId="0">
        <p:bldAsOne/>
      </p:bldGraphic>
      <p:bldGraphic spid="36" grpId="0">
        <p:bldAsOne/>
      </p:bldGraphic>
      <p:bldGraphic spid="37" grpId="0">
        <p:bldAsOne/>
      </p:bldGraphic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6" grpId="0" animBg="1"/>
      <p:bldP spid="57" grpId="0" animBg="1"/>
      <p:bldP spid="61" grpId="0" animBg="1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1818921" y="2322029"/>
            <a:ext cx="5562601" cy="29397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89179" lvl="0" indent="-289179" defTabSz="452627">
              <a:lnSpc>
                <a:spcPct val="80000"/>
              </a:lnSpc>
              <a:spcBef>
                <a:spcPts val="7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lang="en-GB" sz="2277" dirty="0" smtClean="0">
                <a:solidFill>
                  <a:srgbClr val="595959"/>
                </a:solidFill>
              </a:rPr>
              <a:t>What if we chang</a:t>
            </a:r>
            <a:r>
              <a:rPr lang="en-GB" sz="2277" dirty="0" smtClean="0">
                <a:solidFill>
                  <a:srgbClr val="595959"/>
                </a:solidFill>
              </a:rPr>
              <a:t>e the non-intervention control (an article about memory) to a sham technique matched for:</a:t>
            </a:r>
          </a:p>
          <a:p>
            <a:pPr marL="289179" indent="-289179" defTabSz="452627">
              <a:lnSpc>
                <a:spcPct val="80000"/>
              </a:lnSpc>
              <a:spcBef>
                <a:spcPts val="7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lang="en-GB" sz="2277" dirty="0" smtClean="0">
                <a:solidFill>
                  <a:srgbClr val="595959"/>
                </a:solidFill>
              </a:rPr>
              <a:t>Structure</a:t>
            </a:r>
            <a:r>
              <a:rPr lang="en-GB" sz="2277" dirty="0" smtClean="0">
                <a:solidFill>
                  <a:srgbClr val="595959"/>
                </a:solidFill>
              </a:rPr>
              <a:t>: 6 elements</a:t>
            </a:r>
          </a:p>
          <a:p>
            <a:pPr marL="289179" lvl="0" indent="-289179" defTabSz="452627">
              <a:lnSpc>
                <a:spcPct val="80000"/>
              </a:lnSpc>
              <a:spcBef>
                <a:spcPts val="7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lang="en-GB" sz="2277" dirty="0" smtClean="0">
                <a:solidFill>
                  <a:srgbClr val="595959"/>
                </a:solidFill>
              </a:rPr>
              <a:t>Belief: Ps think this is a creativity technique</a:t>
            </a:r>
          </a:p>
          <a:p>
            <a:pPr marL="289179" lvl="0" indent="-289179" defTabSz="452627">
              <a:lnSpc>
                <a:spcPct val="80000"/>
              </a:lnSpc>
              <a:spcBef>
                <a:spcPts val="7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lang="en-GB" sz="2277" dirty="0" smtClean="0">
                <a:solidFill>
                  <a:srgbClr val="595959"/>
                </a:solidFill>
              </a:rPr>
              <a:t>Is it just as good?</a:t>
            </a:r>
            <a:endParaRPr lang="en-GB" sz="2277" dirty="0" smtClean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8949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776123" y="686258"/>
            <a:ext cx="5765164" cy="723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/>
            <a:r>
              <a:rPr sz="2500" b="1" dirty="0">
                <a:solidFill>
                  <a:srgbClr val="595959"/>
                </a:solidFill>
              </a:rPr>
              <a:t>Study 2</a:t>
            </a:r>
            <a:br>
              <a:rPr sz="2500" b="1" dirty="0">
                <a:solidFill>
                  <a:srgbClr val="595959"/>
                </a:solidFill>
              </a:rPr>
            </a:br>
            <a:r>
              <a:rPr lang="en-US" sz="1600" dirty="0">
                <a:solidFill>
                  <a:srgbClr val="595959"/>
                </a:solidFill>
              </a:rPr>
              <a:t>Can 🎩 or 👤 boost problem finding </a:t>
            </a:r>
            <a:r>
              <a:rPr lang="en-US" sz="1600" dirty="0" smtClean="0">
                <a:solidFill>
                  <a:srgbClr val="595959"/>
                </a:solidFill>
              </a:rPr>
              <a:t>against </a:t>
            </a:r>
            <a:r>
              <a:rPr lang="en-US" sz="1600" dirty="0">
                <a:solidFill>
                  <a:srgbClr val="595959"/>
                </a:solidFill>
              </a:rPr>
              <a:t>a </a:t>
            </a:r>
            <a:r>
              <a:rPr lang="en-US" sz="1600" dirty="0" smtClean="0">
                <a:solidFill>
                  <a:srgbClr val="595959"/>
                </a:solidFill>
              </a:rPr>
              <a:t>sham technique?</a:t>
            </a:r>
            <a:endParaRPr sz="1600" b="1" dirty="0">
              <a:solidFill>
                <a:srgbClr val="595959"/>
              </a:solidFill>
            </a:endParaRPr>
          </a:p>
        </p:txBody>
      </p:sp>
      <p:cxnSp>
        <p:nvCxnSpPr>
          <p:cNvPr id="88" name="Connector 88"/>
          <p:cNvCxnSpPr>
            <a:stCxn id="85" idx="0"/>
            <a:endCxn id="84" idx="0"/>
          </p:cNvCxnSpPr>
          <p:nvPr/>
        </p:nvCxnSpPr>
        <p:spPr>
          <a:xfrm>
            <a:off x="3635670" y="2177874"/>
            <a:ext cx="1373524" cy="1058067"/>
          </a:xfrm>
          <a:prstGeom prst="straightConnector1">
            <a:avLst/>
          </a:prstGeom>
          <a:ln w="25400">
            <a:solidFill>
              <a:srgbClr val="589DB6">
                <a:alpha val="76000"/>
              </a:srgbClr>
            </a:solidFill>
            <a:tailEnd type="triangle"/>
          </a:ln>
        </p:spPr>
      </p:cxnSp>
      <p:cxnSp>
        <p:nvCxnSpPr>
          <p:cNvPr id="89" name="Connector 89"/>
          <p:cNvCxnSpPr>
            <a:stCxn id="87" idx="0"/>
            <a:endCxn id="84" idx="0"/>
          </p:cNvCxnSpPr>
          <p:nvPr/>
        </p:nvCxnSpPr>
        <p:spPr>
          <a:xfrm flipH="1">
            <a:off x="5009193" y="2177874"/>
            <a:ext cx="1399104" cy="1058067"/>
          </a:xfrm>
          <a:prstGeom prst="straightConnector1">
            <a:avLst/>
          </a:prstGeom>
          <a:ln w="25400">
            <a:solidFill>
              <a:srgbClr val="589DB6">
                <a:alpha val="76000"/>
              </a:srgbClr>
            </a:solidFill>
            <a:tailEnd type="triangle"/>
          </a:ln>
        </p:spPr>
      </p:cxnSp>
      <p:cxnSp>
        <p:nvCxnSpPr>
          <p:cNvPr id="90" name="Connector 90"/>
          <p:cNvCxnSpPr>
            <a:stCxn id="84" idx="0"/>
            <a:endCxn id="86" idx="0"/>
          </p:cNvCxnSpPr>
          <p:nvPr/>
        </p:nvCxnSpPr>
        <p:spPr>
          <a:xfrm flipV="1">
            <a:off x="5009193" y="2177874"/>
            <a:ext cx="62538" cy="1058067"/>
          </a:xfrm>
          <a:prstGeom prst="straightConnector1">
            <a:avLst/>
          </a:prstGeom>
          <a:ln w="25400">
            <a:solidFill>
              <a:srgbClr val="589DB6">
                <a:alpha val="76000"/>
              </a:srgbClr>
            </a:solidFill>
            <a:headEnd type="triangle"/>
          </a:ln>
        </p:spPr>
      </p:cxnSp>
      <p:cxnSp>
        <p:nvCxnSpPr>
          <p:cNvPr id="96" name="Connector 96"/>
          <p:cNvCxnSpPr>
            <a:stCxn id="84" idx="0"/>
            <a:endCxn id="80" idx="0"/>
          </p:cNvCxnSpPr>
          <p:nvPr/>
        </p:nvCxnSpPr>
        <p:spPr>
          <a:xfrm flipH="1">
            <a:off x="1450719" y="2862778"/>
            <a:ext cx="3558475" cy="1172173"/>
          </a:xfrm>
          <a:prstGeom prst="straightConnector1">
            <a:avLst/>
          </a:prstGeom>
          <a:ln w="25400">
            <a:solidFill>
              <a:srgbClr val="DA7F5E"/>
            </a:solidFill>
            <a:tailEnd type="triangle"/>
          </a:ln>
        </p:spPr>
      </p:cxnSp>
      <p:cxnSp>
        <p:nvCxnSpPr>
          <p:cNvPr id="97" name="Connector 97"/>
          <p:cNvCxnSpPr>
            <a:stCxn id="84" idx="0"/>
            <a:endCxn id="81" idx="0"/>
          </p:cNvCxnSpPr>
          <p:nvPr/>
        </p:nvCxnSpPr>
        <p:spPr>
          <a:xfrm flipH="1">
            <a:off x="3329263" y="2862778"/>
            <a:ext cx="1679931" cy="1172173"/>
          </a:xfrm>
          <a:prstGeom prst="straightConnector1">
            <a:avLst/>
          </a:prstGeom>
          <a:ln w="25400">
            <a:solidFill>
              <a:srgbClr val="DA7F5E"/>
            </a:solidFill>
            <a:tailEnd type="triangle"/>
          </a:ln>
        </p:spPr>
      </p:cxnSp>
      <p:cxnSp>
        <p:nvCxnSpPr>
          <p:cNvPr id="98" name="Connector 98"/>
          <p:cNvCxnSpPr>
            <a:stCxn id="82" idx="0"/>
            <a:endCxn id="84" idx="0"/>
          </p:cNvCxnSpPr>
          <p:nvPr/>
        </p:nvCxnSpPr>
        <p:spPr>
          <a:xfrm flipH="1" flipV="1">
            <a:off x="5009194" y="2862778"/>
            <a:ext cx="501654" cy="1130221"/>
          </a:xfrm>
          <a:prstGeom prst="straightConnector1">
            <a:avLst/>
          </a:prstGeom>
          <a:ln w="25400">
            <a:solidFill>
              <a:srgbClr val="DA7F5E"/>
            </a:solidFill>
            <a:headEnd type="triangle"/>
          </a:ln>
        </p:spPr>
      </p:cxnSp>
      <p:cxnSp>
        <p:nvCxnSpPr>
          <p:cNvPr id="99" name="Connector 99"/>
          <p:cNvCxnSpPr>
            <a:stCxn id="83" idx="0"/>
            <a:endCxn id="84" idx="0"/>
          </p:cNvCxnSpPr>
          <p:nvPr/>
        </p:nvCxnSpPr>
        <p:spPr>
          <a:xfrm flipH="1" flipV="1">
            <a:off x="5009194" y="2862778"/>
            <a:ext cx="2487591" cy="1154310"/>
          </a:xfrm>
          <a:prstGeom prst="straightConnector1">
            <a:avLst/>
          </a:prstGeom>
          <a:ln w="25400">
            <a:solidFill>
              <a:srgbClr val="DA7F5E"/>
            </a:solidFill>
            <a:headEnd type="triangle"/>
          </a:ln>
        </p:spPr>
      </p:cxnSp>
      <p:graphicFrame>
        <p:nvGraphicFramePr>
          <p:cNvPr id="65" name="Chart 65"/>
          <p:cNvGraphicFramePr/>
          <p:nvPr/>
        </p:nvGraphicFramePr>
        <p:xfrm>
          <a:off x="472558" y="4485068"/>
          <a:ext cx="2005607" cy="1829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6" name="Chart 66"/>
          <p:cNvGraphicFramePr/>
          <p:nvPr/>
        </p:nvGraphicFramePr>
        <p:xfrm>
          <a:off x="4272829" y="4485068"/>
          <a:ext cx="2164480" cy="1829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7" name="Chart 67"/>
          <p:cNvGraphicFramePr/>
          <p:nvPr/>
        </p:nvGraphicFramePr>
        <p:xfrm>
          <a:off x="6541287" y="4485068"/>
          <a:ext cx="1899659" cy="1829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8" name="Shape 68"/>
          <p:cNvSpPr/>
          <p:nvPr/>
        </p:nvSpPr>
        <p:spPr>
          <a:xfrm>
            <a:off x="1700125" y="4652715"/>
            <a:ext cx="517177" cy="500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980"/>
                </a:moveTo>
                <a:lnTo>
                  <a:pt x="0" y="0"/>
                </a:ln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38100">
            <a:solidFill/>
            <a:miter lim="400000"/>
          </a:ln>
        </p:spPr>
        <p:txBody>
          <a:bodyPr lIns="50800" tIns="50800" rIns="50800" bIns="50800" anchor="ctr"/>
          <a:lstStyle/>
          <a:p>
            <a:pPr lvl="0" algn="ctr"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1125047" y="4653947"/>
            <a:ext cx="515179" cy="477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  <a:lnTo>
                  <a:pt x="21600" y="8398"/>
                </a:lnTo>
              </a:path>
            </a:pathLst>
          </a:custGeom>
          <a:ln w="38100">
            <a:solidFill/>
            <a:miter lim="400000"/>
          </a:ln>
        </p:spPr>
        <p:txBody>
          <a:bodyPr lIns="50800" tIns="50800" rIns="50800" bIns="50800" anchor="ctr"/>
          <a:lstStyle/>
          <a:p>
            <a:pPr lvl="0" algn="ctr"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1745416" y="4640283"/>
            <a:ext cx="495301" cy="286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500">
                <a:solidFill>
                  <a:srgbClr val="FF2D2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2D21"/>
                </a:solidFill>
              </a:rPr>
              <a:t>★★</a:t>
            </a:r>
          </a:p>
        </p:txBody>
      </p:sp>
      <p:sp>
        <p:nvSpPr>
          <p:cNvPr id="71" name="Shape 71"/>
          <p:cNvSpPr/>
          <p:nvPr/>
        </p:nvSpPr>
        <p:spPr>
          <a:xfrm>
            <a:off x="1160247" y="4650772"/>
            <a:ext cx="414934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500">
                <a:solidFill>
                  <a:srgbClr val="FF2D2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rgbClr val="FF2D21"/>
                </a:solidFill>
              </a:rPr>
              <a:t>✪✪</a:t>
            </a:r>
          </a:p>
        </p:txBody>
      </p:sp>
      <p:sp>
        <p:nvSpPr>
          <p:cNvPr id="72" name="Shape 72"/>
          <p:cNvSpPr/>
          <p:nvPr/>
        </p:nvSpPr>
        <p:spPr>
          <a:xfrm>
            <a:off x="7647761" y="4660807"/>
            <a:ext cx="550117" cy="500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980"/>
                </a:moveTo>
                <a:lnTo>
                  <a:pt x="0" y="0"/>
                </a:ln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38100">
            <a:solidFill/>
            <a:miter lim="400000"/>
          </a:ln>
        </p:spPr>
        <p:txBody>
          <a:bodyPr lIns="50800" tIns="50800" rIns="50800" bIns="50800" anchor="ctr"/>
          <a:lstStyle/>
          <a:p>
            <a:pPr lvl="0" algn="ctr"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7691928" y="4640283"/>
            <a:ext cx="495301" cy="286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500">
                <a:solidFill>
                  <a:srgbClr val="FF2D2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2D21"/>
                </a:solidFill>
              </a:rPr>
              <a:t>★★</a:t>
            </a:r>
          </a:p>
        </p:txBody>
      </p:sp>
      <p:sp>
        <p:nvSpPr>
          <p:cNvPr id="74" name="Shape 74"/>
          <p:cNvSpPr/>
          <p:nvPr/>
        </p:nvSpPr>
        <p:spPr>
          <a:xfrm>
            <a:off x="7118363" y="4650772"/>
            <a:ext cx="414934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500">
                <a:solidFill>
                  <a:srgbClr val="FF2D2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2D21"/>
                </a:solidFill>
              </a:rPr>
              <a:t>✪✪</a:t>
            </a:r>
          </a:p>
        </p:txBody>
      </p:sp>
      <p:sp>
        <p:nvSpPr>
          <p:cNvPr id="75" name="Shape 75"/>
          <p:cNvSpPr/>
          <p:nvPr/>
        </p:nvSpPr>
        <p:spPr>
          <a:xfrm>
            <a:off x="7095151" y="4657610"/>
            <a:ext cx="494100" cy="413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  <a:lnTo>
                  <a:pt x="21600" y="9041"/>
                </a:lnTo>
              </a:path>
            </a:pathLst>
          </a:custGeom>
          <a:ln w="38100">
            <a:solidFill/>
            <a:miter lim="400000"/>
          </a:ln>
        </p:spPr>
        <p:txBody>
          <a:bodyPr lIns="50800" tIns="50800" rIns="50800" bIns="50800" anchor="ctr"/>
          <a:lstStyle/>
          <a:p>
            <a:pPr lvl="0" algn="ctr"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5648518" y="4665006"/>
            <a:ext cx="542717" cy="4879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333"/>
                </a:moveTo>
                <a:lnTo>
                  <a:pt x="0" y="0"/>
                </a:ln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38100">
            <a:solidFill/>
            <a:miter lim="400000"/>
          </a:ln>
        </p:spPr>
        <p:txBody>
          <a:bodyPr lIns="50800" tIns="50800" rIns="50800" bIns="50800" anchor="ctr"/>
          <a:lstStyle/>
          <a:p>
            <a:pPr lvl="0" algn="ctr"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5699109" y="4649540"/>
            <a:ext cx="495301" cy="286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500">
                <a:solidFill>
                  <a:srgbClr val="FF2D2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2D21"/>
                </a:solidFill>
              </a:rPr>
              <a:t>★★</a:t>
            </a:r>
          </a:p>
        </p:txBody>
      </p:sp>
      <p:sp>
        <p:nvSpPr>
          <p:cNvPr id="78" name="Shape 78"/>
          <p:cNvSpPr/>
          <p:nvPr/>
        </p:nvSpPr>
        <p:spPr>
          <a:xfrm>
            <a:off x="5117283" y="4654435"/>
            <a:ext cx="414934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500">
                <a:solidFill>
                  <a:srgbClr val="FF2D2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2D21"/>
                </a:solidFill>
              </a:rPr>
              <a:t>✪✪</a:t>
            </a:r>
          </a:p>
        </p:txBody>
      </p:sp>
      <p:sp>
        <p:nvSpPr>
          <p:cNvPr id="79" name="Shape 79"/>
          <p:cNvSpPr/>
          <p:nvPr/>
        </p:nvSpPr>
        <p:spPr>
          <a:xfrm>
            <a:off x="5104583" y="4659044"/>
            <a:ext cx="494100" cy="3759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  <a:lnTo>
                  <a:pt x="21600" y="9041"/>
                </a:lnTo>
              </a:path>
            </a:pathLst>
          </a:custGeom>
          <a:ln w="38100">
            <a:solidFill/>
            <a:miter lim="400000"/>
          </a:ln>
        </p:spPr>
        <p:txBody>
          <a:bodyPr lIns="50800" tIns="50800" rIns="50800" bIns="50800" anchor="ctr"/>
          <a:lstStyle/>
          <a:p>
            <a:pPr lvl="0" algn="ctr"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046762" y="4034951"/>
            <a:ext cx="807913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/>
            <a:r>
              <a:rPr lang="en-GB" dirty="0" smtClean="0"/>
              <a:t>Fluency</a:t>
            </a:r>
            <a:endParaRPr dirty="0"/>
          </a:p>
        </p:txBody>
      </p:sp>
      <p:sp>
        <p:nvSpPr>
          <p:cNvPr id="81" name="Shape 81"/>
          <p:cNvSpPr/>
          <p:nvPr/>
        </p:nvSpPr>
        <p:spPr>
          <a:xfrm>
            <a:off x="2921456" y="4034951"/>
            <a:ext cx="815614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/>
            <a:r>
              <a:t>Quality</a:t>
            </a:r>
          </a:p>
        </p:txBody>
      </p:sp>
      <p:sp>
        <p:nvSpPr>
          <p:cNvPr id="82" name="Shape 82"/>
          <p:cNvSpPr/>
          <p:nvPr/>
        </p:nvSpPr>
        <p:spPr>
          <a:xfrm>
            <a:off x="4950622" y="3992999"/>
            <a:ext cx="112045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/>
            <a:r>
              <a:t>Originality</a:t>
            </a:r>
          </a:p>
        </p:txBody>
      </p:sp>
      <p:sp>
        <p:nvSpPr>
          <p:cNvPr id="83" name="Shape 83"/>
          <p:cNvSpPr/>
          <p:nvPr/>
        </p:nvSpPr>
        <p:spPr>
          <a:xfrm>
            <a:off x="7022296" y="4017088"/>
            <a:ext cx="94897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/>
            <a:r>
              <a:rPr lang="en-GB" dirty="0" smtClean="0"/>
              <a:t>Flexibility</a:t>
            </a:r>
            <a:endParaRPr dirty="0"/>
          </a:p>
        </p:txBody>
      </p:sp>
      <p:sp>
        <p:nvSpPr>
          <p:cNvPr id="84" name="Shape 84"/>
          <p:cNvSpPr/>
          <p:nvPr/>
        </p:nvSpPr>
        <p:spPr>
          <a:xfrm>
            <a:off x="2849296" y="2862778"/>
            <a:ext cx="4319796" cy="746324"/>
          </a:xfrm>
          <a:prstGeom prst="wedgeEllipseCallout">
            <a:avLst>
              <a:gd name="adj1" fmla="val -47691"/>
              <a:gd name="adj2" fmla="val -38753"/>
            </a:avLst>
          </a:prstGeom>
          <a:solidFill>
            <a:srgbClr val="FFFFFF"/>
          </a:solidFill>
          <a:ln w="25400">
            <a:solidFill>
              <a:srgbClr val="DDDDDD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/>
          </a:lstStyle>
          <a:p>
            <a:pPr lvl="0"/>
            <a:r>
              <a:t>I’m in a new city and need dinner</a:t>
            </a:r>
          </a:p>
        </p:txBody>
      </p:sp>
      <p:sp>
        <p:nvSpPr>
          <p:cNvPr id="85" name="Shape 85"/>
          <p:cNvSpPr/>
          <p:nvPr/>
        </p:nvSpPr>
        <p:spPr>
          <a:xfrm>
            <a:off x="2988651" y="1765887"/>
            <a:ext cx="1294039" cy="823974"/>
          </a:xfrm>
          <a:prstGeom prst="roundRect">
            <a:avLst>
              <a:gd name="adj" fmla="val 23120"/>
            </a:avLst>
          </a:prstGeom>
          <a:solidFill>
            <a:srgbClr val="FFFFFF"/>
          </a:solidFill>
          <a:ln w="25400">
            <a:solidFill>
              <a:srgbClr val="DDDDDD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/>
          </a:lstStyle>
          <a:p>
            <a:pPr lvl="0"/>
            <a:r>
              <a:t>Six Hats (40)  🎩</a:t>
            </a:r>
          </a:p>
        </p:txBody>
      </p:sp>
      <p:sp>
        <p:nvSpPr>
          <p:cNvPr id="86" name="Shape 86"/>
          <p:cNvSpPr/>
          <p:nvPr/>
        </p:nvSpPr>
        <p:spPr>
          <a:xfrm>
            <a:off x="4404772" y="1765887"/>
            <a:ext cx="1333916" cy="823974"/>
          </a:xfrm>
          <a:prstGeom prst="roundRect">
            <a:avLst>
              <a:gd name="adj" fmla="val 23120"/>
            </a:avLst>
          </a:prstGeom>
          <a:solidFill>
            <a:srgbClr val="FFFFFF"/>
          </a:solidFill>
          <a:ln w="25400">
            <a:solidFill>
              <a:srgbClr val="DDDDDD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algn="ctr"/>
            <a:r>
              <a:t>Six Men (40) 👤</a:t>
            </a:r>
          </a:p>
        </p:txBody>
      </p:sp>
      <p:sp>
        <p:nvSpPr>
          <p:cNvPr id="87" name="Shape 87"/>
          <p:cNvSpPr/>
          <p:nvPr/>
        </p:nvSpPr>
        <p:spPr>
          <a:xfrm>
            <a:off x="5860771" y="1765887"/>
            <a:ext cx="1095051" cy="823974"/>
          </a:xfrm>
          <a:prstGeom prst="roundRect">
            <a:avLst>
              <a:gd name="adj" fmla="val 23120"/>
            </a:avLst>
          </a:prstGeom>
          <a:solidFill>
            <a:srgbClr val="FFFFFF"/>
          </a:solidFill>
          <a:ln w="25400">
            <a:solidFill>
              <a:srgbClr val="DDDDDD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algn="ctr"/>
            <a:r>
              <a:rPr lang="en-GB" dirty="0" smtClean="0"/>
              <a:t>Sham</a:t>
            </a:r>
            <a:endParaRPr dirty="0"/>
          </a:p>
          <a:p>
            <a:pPr lvl="0" algn="ctr"/>
            <a:r>
              <a:rPr dirty="0"/>
              <a:t>(38)</a:t>
            </a:r>
          </a:p>
        </p:txBody>
      </p:sp>
      <p:sp>
        <p:nvSpPr>
          <p:cNvPr id="91" name="Shape 91"/>
          <p:cNvSpPr/>
          <p:nvPr/>
        </p:nvSpPr>
        <p:spPr>
          <a:xfrm>
            <a:off x="880142" y="1623314"/>
            <a:ext cx="6335224" cy="1109120"/>
          </a:xfrm>
          <a:prstGeom prst="roundRect">
            <a:avLst>
              <a:gd name="adj" fmla="val 17176"/>
            </a:avLst>
          </a:prstGeom>
          <a:ln w="25400">
            <a:solidFill>
              <a:srgbClr val="589DB6">
                <a:alpha val="48000"/>
              </a:srgbClr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92" name="Shape 92"/>
          <p:cNvSpPr/>
          <p:nvPr/>
        </p:nvSpPr>
        <p:spPr>
          <a:xfrm>
            <a:off x="880142" y="2860319"/>
            <a:ext cx="6335224" cy="776826"/>
          </a:xfrm>
          <a:prstGeom prst="roundRect">
            <a:avLst>
              <a:gd name="adj" fmla="val 24523"/>
            </a:avLst>
          </a:prstGeom>
          <a:ln w="25400">
            <a:solidFill>
              <a:srgbClr val="FF7C00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93" name="Shape 93"/>
          <p:cNvSpPr/>
          <p:nvPr/>
        </p:nvSpPr>
        <p:spPr>
          <a:xfrm>
            <a:off x="1030277" y="2985897"/>
            <a:ext cx="828451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/>
            <a:r>
              <a:t>Testing</a:t>
            </a:r>
          </a:p>
        </p:txBody>
      </p:sp>
      <p:sp>
        <p:nvSpPr>
          <p:cNvPr id="94" name="Shape 94"/>
          <p:cNvSpPr/>
          <p:nvPr/>
        </p:nvSpPr>
        <p:spPr>
          <a:xfrm>
            <a:off x="1030277" y="1753187"/>
            <a:ext cx="921543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/>
            <a:r>
              <a:rPr dirty="0"/>
              <a:t>Training</a:t>
            </a:r>
          </a:p>
        </p:txBody>
      </p:sp>
      <p:graphicFrame>
        <p:nvGraphicFramePr>
          <p:cNvPr id="95" name="Chart 95"/>
          <p:cNvGraphicFramePr/>
          <p:nvPr/>
        </p:nvGraphicFramePr>
        <p:xfrm>
          <a:off x="2764102" y="4485068"/>
          <a:ext cx="1130322" cy="1829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0" name="Shape 100"/>
          <p:cNvSpPr/>
          <p:nvPr/>
        </p:nvSpPr>
        <p:spPr>
          <a:xfrm>
            <a:off x="6746069" y="825924"/>
            <a:ext cx="119226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lvl="0"/>
            <a:r>
              <a:rPr sz="1500" dirty="0">
                <a:solidFill>
                  <a:srgbClr val="FF2D21"/>
                </a:solidFill>
                <a:latin typeface="+mj-lt"/>
                <a:ea typeface="+mj-ea"/>
                <a:cs typeface="+mj-cs"/>
                <a:sym typeface="Helvetica"/>
              </a:rPr>
              <a:t>★★</a:t>
            </a:r>
            <a:r>
              <a:rPr sz="1400" dirty="0"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sz="1400" i="1" dirty="0">
                <a:latin typeface="+mj-lt"/>
                <a:ea typeface="+mj-ea"/>
                <a:cs typeface="+mj-cs"/>
                <a:sym typeface="Helvetica"/>
              </a:rPr>
              <a:t>p</a:t>
            </a:r>
            <a:r>
              <a:rPr sz="1400" dirty="0">
                <a:latin typeface="+mj-lt"/>
                <a:ea typeface="+mj-ea"/>
                <a:cs typeface="+mj-cs"/>
                <a:sym typeface="Helvetica"/>
              </a:rPr>
              <a:t> &lt; 0.01</a:t>
            </a:r>
          </a:p>
        </p:txBody>
      </p:sp>
      <p:sp>
        <p:nvSpPr>
          <p:cNvPr id="101" name="Shape 101"/>
          <p:cNvSpPr/>
          <p:nvPr/>
        </p:nvSpPr>
        <p:spPr>
          <a:xfrm>
            <a:off x="6798547" y="1126683"/>
            <a:ext cx="1836955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lvl="0"/>
            <a:r>
              <a:rPr sz="1500" dirty="0">
                <a:solidFill>
                  <a:srgbClr val="FF2D21"/>
                </a:solidFill>
                <a:latin typeface="+mj-lt"/>
                <a:ea typeface="+mj-ea"/>
                <a:cs typeface="+mj-cs"/>
                <a:sym typeface="Helvetica"/>
              </a:rPr>
              <a:t>✪✪</a:t>
            </a:r>
            <a:r>
              <a:rPr sz="1500" dirty="0">
                <a:solidFill>
                  <a:srgbClr val="499BC9"/>
                </a:solidFill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sz="1400" i="1" dirty="0">
                <a:latin typeface="+mj-lt"/>
                <a:ea typeface="+mj-ea"/>
                <a:cs typeface="+mj-cs"/>
                <a:sym typeface="Helvetica"/>
              </a:rPr>
              <a:t>p</a:t>
            </a:r>
            <a:r>
              <a:rPr sz="1400" dirty="0">
                <a:latin typeface="+mj-lt"/>
                <a:ea typeface="+mj-ea"/>
                <a:cs typeface="+mj-cs"/>
                <a:sym typeface="Helvetica"/>
              </a:rPr>
              <a:t> &lt; 0.01 post hoc</a:t>
            </a:r>
          </a:p>
        </p:txBody>
      </p:sp>
      <p:sp>
        <p:nvSpPr>
          <p:cNvPr id="40" name="Shape 79"/>
          <p:cNvSpPr/>
          <p:nvPr/>
        </p:nvSpPr>
        <p:spPr>
          <a:xfrm>
            <a:off x="5109907" y="4488458"/>
            <a:ext cx="1081328" cy="118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  <a:lnTo>
                  <a:pt x="21600" y="9041"/>
                </a:lnTo>
              </a:path>
            </a:pathLst>
          </a:custGeom>
          <a:ln w="38100">
            <a:solidFill/>
            <a:miter lim="400000"/>
          </a:ln>
        </p:spPr>
        <p:txBody>
          <a:bodyPr lIns="50800" tIns="50800" rIns="50800" bIns="50800" anchor="ctr"/>
          <a:lstStyle/>
          <a:p>
            <a:pPr lvl="0" algn="ctr"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1" name="Shape 79"/>
          <p:cNvSpPr/>
          <p:nvPr/>
        </p:nvSpPr>
        <p:spPr>
          <a:xfrm flipH="1">
            <a:off x="5108700" y="4489095"/>
            <a:ext cx="1081328" cy="118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  <a:lnTo>
                  <a:pt x="21600" y="9041"/>
                </a:lnTo>
              </a:path>
            </a:pathLst>
          </a:custGeom>
          <a:ln w="38100">
            <a:solidFill/>
            <a:miter lim="400000"/>
          </a:ln>
        </p:spPr>
        <p:txBody>
          <a:bodyPr lIns="50800" tIns="50800" rIns="50800" bIns="50800" anchor="ctr"/>
          <a:lstStyle/>
          <a:p>
            <a:pPr lvl="0" algn="ctr"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2" name="Shape 77"/>
          <p:cNvSpPr/>
          <p:nvPr/>
        </p:nvSpPr>
        <p:spPr>
          <a:xfrm>
            <a:off x="5400867" y="4175278"/>
            <a:ext cx="495301" cy="286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500">
                <a:solidFill>
                  <a:srgbClr val="FF2D2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2D21"/>
                </a:solidFill>
              </a:rPr>
              <a:t>★★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5" grpId="0">
        <p:bldAsOne/>
      </p:bldGraphic>
      <p:bldGraphic spid="66" grpId="0">
        <p:bldAsOne/>
      </p:bldGraphic>
      <p:bldGraphic spid="67" grpId="0">
        <p:bldAsOne/>
      </p:bldGraphic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91" grpId="0" animBg="1"/>
      <p:bldP spid="92" grpId="0" animBg="1"/>
      <p:bldP spid="93" grpId="0" animBg="1"/>
      <p:bldP spid="94" grpId="0" animBg="1"/>
      <p:bldGraphic spid="95" grpId="0">
        <p:bldAsOne/>
      </p:bldGraphic>
      <p:bldP spid="100" grpId="0" animBg="1"/>
      <p:bldP spid="101" grpId="0" animBg="1"/>
      <p:bldP spid="101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776123" y="686258"/>
            <a:ext cx="4572001" cy="723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500" b="1" dirty="0">
                <a:solidFill>
                  <a:srgbClr val="595959"/>
                </a:solidFill>
              </a:rPr>
              <a:t>Conclusions</a:t>
            </a:r>
            <a:br>
              <a:rPr sz="2500" b="1" dirty="0">
                <a:solidFill>
                  <a:srgbClr val="595959"/>
                </a:solidFill>
              </a:rPr>
            </a:br>
            <a:r>
              <a:rPr lang="en-GB" sz="1600" dirty="0" smtClean="0">
                <a:solidFill>
                  <a:srgbClr val="595959"/>
                </a:solidFill>
              </a:rPr>
              <a:t>Structure and belief useful; fit goes beyond sham</a:t>
            </a:r>
            <a:endParaRPr sz="1600" b="1" dirty="0">
              <a:solidFill>
                <a:srgbClr val="595959"/>
              </a:solidFill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1818921" y="2050869"/>
            <a:ext cx="5562601" cy="3971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89179" lvl="0" indent="-289179" defTabSz="452627">
              <a:lnSpc>
                <a:spcPct val="80000"/>
              </a:lnSpc>
              <a:spcBef>
                <a:spcPts val="7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lang="en-GB" sz="2277" dirty="0" smtClean="0">
                <a:solidFill>
                  <a:srgbClr val="595959"/>
                </a:solidFill>
              </a:rPr>
              <a:t>👤 boosted fluency, </a:t>
            </a:r>
            <a:r>
              <a:rPr lang="en-GB" sz="2277" dirty="0">
                <a:solidFill>
                  <a:srgbClr val="595959"/>
                </a:solidFill>
              </a:rPr>
              <a:t>originality and </a:t>
            </a:r>
            <a:r>
              <a:rPr lang="en-GB" sz="2277" dirty="0" smtClean="0">
                <a:solidFill>
                  <a:srgbClr val="595959"/>
                </a:solidFill>
              </a:rPr>
              <a:t>flexibility in both studies</a:t>
            </a:r>
          </a:p>
          <a:p>
            <a:pPr marL="289179" lvl="0" indent="-289179" defTabSz="452627">
              <a:lnSpc>
                <a:spcPct val="80000"/>
              </a:lnSpc>
              <a:spcBef>
                <a:spcPts val="7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lang="en-GB" sz="2277" dirty="0" smtClean="0">
                <a:solidFill>
                  <a:srgbClr val="595959"/>
                </a:solidFill>
              </a:rPr>
              <a:t>🎩 boosted originality in both studies; but no boost for fluency or flexibility against sham</a:t>
            </a:r>
          </a:p>
          <a:p>
            <a:pPr marL="289179" lvl="0" indent="-289179" defTabSz="452627">
              <a:lnSpc>
                <a:spcPct val="80000"/>
              </a:lnSpc>
              <a:spcBef>
                <a:spcPts val="7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lang="en-GB" sz="2277" dirty="0" smtClean="0">
                <a:solidFill>
                  <a:srgbClr val="595959"/>
                </a:solidFill>
              </a:rPr>
              <a:t>Perhaps participants need </a:t>
            </a:r>
            <a:r>
              <a:rPr lang="en-GB" sz="2277" dirty="0">
                <a:solidFill>
                  <a:srgbClr val="595959"/>
                </a:solidFill>
              </a:rPr>
              <a:t>not only </a:t>
            </a:r>
            <a:r>
              <a:rPr lang="en-GB" sz="2277" b="1" dirty="0">
                <a:solidFill>
                  <a:srgbClr val="595959"/>
                </a:solidFill>
              </a:rPr>
              <a:t>structure</a:t>
            </a:r>
            <a:r>
              <a:rPr lang="en-GB" sz="2277" dirty="0">
                <a:solidFill>
                  <a:srgbClr val="595959"/>
                </a:solidFill>
              </a:rPr>
              <a:t>, or </a:t>
            </a:r>
            <a:r>
              <a:rPr lang="en-GB" sz="2277" b="1" dirty="0">
                <a:solidFill>
                  <a:srgbClr val="595959"/>
                </a:solidFill>
              </a:rPr>
              <a:t>belief</a:t>
            </a:r>
            <a:r>
              <a:rPr lang="en-GB" sz="2277" dirty="0">
                <a:solidFill>
                  <a:srgbClr val="595959"/>
                </a:solidFill>
              </a:rPr>
              <a:t>, but </a:t>
            </a:r>
            <a:r>
              <a:rPr lang="en-GB" sz="2277" dirty="0" smtClean="0">
                <a:solidFill>
                  <a:srgbClr val="595959"/>
                </a:solidFill>
              </a:rPr>
              <a:t>elements that </a:t>
            </a:r>
            <a:r>
              <a:rPr lang="en-GB" sz="2277" b="1" dirty="0" smtClean="0">
                <a:solidFill>
                  <a:srgbClr val="595959"/>
                </a:solidFill>
              </a:rPr>
              <a:t>fit the scenario best </a:t>
            </a:r>
            <a:r>
              <a:rPr lang="en-GB" sz="2277" dirty="0" smtClean="0">
                <a:solidFill>
                  <a:srgbClr val="595959"/>
                </a:solidFill>
              </a:rPr>
              <a:t>(👤)</a:t>
            </a:r>
            <a:endParaRPr lang="en-GB" sz="2277" b="1" dirty="0" smtClean="0">
              <a:solidFill>
                <a:srgbClr val="595959"/>
              </a:solidFill>
            </a:endParaRPr>
          </a:p>
          <a:p>
            <a:pPr marL="289179" lvl="0" indent="-289179" defTabSz="452627">
              <a:lnSpc>
                <a:spcPct val="80000"/>
              </a:lnSpc>
              <a:spcBef>
                <a:spcPts val="7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lang="en-GB" sz="2277" dirty="0" smtClean="0">
                <a:solidFill>
                  <a:srgbClr val="595959"/>
                </a:solidFill>
              </a:rPr>
              <a:t>‘Fitting’ t</a:t>
            </a:r>
            <a:r>
              <a:rPr sz="2277" dirty="0" smtClean="0">
                <a:solidFill>
                  <a:srgbClr val="595959"/>
                </a:solidFill>
              </a:rPr>
              <a:t>ools may help break schemata; reduce resource overhead; ‘loan’ expertise</a:t>
            </a:r>
            <a:endParaRPr lang="en-GB" sz="2277" dirty="0" smtClean="0">
              <a:solidFill>
                <a:srgbClr val="595959"/>
              </a:solidFill>
            </a:endParaRPr>
          </a:p>
          <a:p>
            <a:pPr marL="289179" lvl="0" indent="-289179" defTabSz="452627">
              <a:lnSpc>
                <a:spcPct val="80000"/>
              </a:lnSpc>
              <a:spcBef>
                <a:spcPts val="7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lang="en-GB" sz="2277" dirty="0" smtClean="0">
                <a:solidFill>
                  <a:srgbClr val="595959"/>
                </a:solidFill>
              </a:rPr>
              <a:t>Ease of use may be crucial (👤 rated easiest)</a:t>
            </a:r>
            <a:endParaRPr sz="2277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335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776123" y="686258"/>
            <a:ext cx="4572001" cy="723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en-GB" sz="2500" b="1" dirty="0" smtClean="0">
                <a:solidFill>
                  <a:srgbClr val="595959"/>
                </a:solidFill>
              </a:rPr>
              <a:t>References</a:t>
            </a:r>
            <a:r>
              <a:rPr sz="2500" b="1" dirty="0">
                <a:solidFill>
                  <a:srgbClr val="595959"/>
                </a:solidFill>
              </a:rPr>
              <a:t/>
            </a:r>
            <a:br>
              <a:rPr sz="2500" b="1" dirty="0">
                <a:solidFill>
                  <a:srgbClr val="595959"/>
                </a:solidFill>
              </a:rPr>
            </a:br>
            <a:endParaRPr sz="1600" b="1" dirty="0">
              <a:solidFill>
                <a:srgbClr val="595959"/>
              </a:solidFill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1818921" y="1540042"/>
            <a:ext cx="5562601" cy="42580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89179" indent="-289179" defTabSz="452627">
              <a:lnSpc>
                <a:spcPct val="80000"/>
              </a:lnSpc>
              <a:spcBef>
                <a:spcPts val="7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lang="en-US" dirty="0"/>
              <a:t>Baer, J., &amp; Kaufman, J. C. (2005). Bridging generality and specificity: The amusement park theoretical (APT) model of creativity. </a:t>
            </a:r>
            <a:r>
              <a:rPr lang="en-US" i="1" dirty="0" err="1"/>
              <a:t>Roeper</a:t>
            </a:r>
            <a:r>
              <a:rPr lang="en-US" i="1" dirty="0"/>
              <a:t> Review</a:t>
            </a:r>
            <a:r>
              <a:rPr lang="en-US" dirty="0"/>
              <a:t>, </a:t>
            </a:r>
            <a:r>
              <a:rPr lang="en-US" i="1" dirty="0"/>
              <a:t>27</a:t>
            </a:r>
            <a:r>
              <a:rPr lang="en-US" dirty="0"/>
              <a:t>(3), 158-163</a:t>
            </a:r>
            <a:r>
              <a:rPr lang="en-US" dirty="0" smtClean="0"/>
              <a:t>.</a:t>
            </a:r>
          </a:p>
          <a:p>
            <a:pPr marL="289179" indent="-289179" defTabSz="452627">
              <a:lnSpc>
                <a:spcPct val="80000"/>
              </a:lnSpc>
              <a:spcBef>
                <a:spcPts val="7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lang="en-US" dirty="0" smtClean="0"/>
              <a:t>Bartlett</a:t>
            </a:r>
            <a:r>
              <a:rPr lang="en-US" dirty="0"/>
              <a:t>, F. C. (1932). </a:t>
            </a:r>
            <a:r>
              <a:rPr lang="en-US" i="1" dirty="0"/>
              <a:t>Remembering</a:t>
            </a:r>
            <a:r>
              <a:rPr lang="en-US" dirty="0"/>
              <a:t>. New York, NY: Cambridge University Press. </a:t>
            </a:r>
            <a:endParaRPr lang="en-US" dirty="0" smtClean="0"/>
          </a:p>
          <a:p>
            <a:pPr marL="289179" indent="-289179" defTabSz="452627">
              <a:lnSpc>
                <a:spcPct val="80000"/>
              </a:lnSpc>
              <a:spcBef>
                <a:spcPts val="7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lang="en-US" dirty="0"/>
              <a:t>de Bono, E. (2009). </a:t>
            </a:r>
            <a:r>
              <a:rPr lang="en-US" i="1" dirty="0"/>
              <a:t>Six thinking hats</a:t>
            </a:r>
            <a:r>
              <a:rPr lang="en-US" dirty="0"/>
              <a:t>. London: Penguin.</a:t>
            </a:r>
            <a:endParaRPr lang="en-US" dirty="0" smtClean="0"/>
          </a:p>
          <a:p>
            <a:pPr marL="289179" indent="-289179" defTabSz="452627">
              <a:lnSpc>
                <a:spcPct val="80000"/>
              </a:lnSpc>
              <a:spcBef>
                <a:spcPts val="7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lang="en-US" dirty="0" err="1"/>
              <a:t>Paletz</a:t>
            </a:r>
            <a:r>
              <a:rPr lang="en-US" dirty="0"/>
              <a:t>, S. B. F., &amp; Peng, K. (2009). Problem finding and contradiction: Examining the relationship between naive dialectical thinking, ethnicity, and creativity</a:t>
            </a:r>
            <a:r>
              <a:rPr lang="en-US" dirty="0" smtClean="0"/>
              <a:t>. </a:t>
            </a:r>
            <a:r>
              <a:rPr lang="en-US" i="1" dirty="0" smtClean="0"/>
              <a:t>Creativity </a:t>
            </a:r>
            <a:r>
              <a:rPr lang="en-US" i="1" dirty="0"/>
              <a:t>Research Journal</a:t>
            </a:r>
            <a:r>
              <a:rPr lang="en-US" dirty="0"/>
              <a:t>, </a:t>
            </a:r>
            <a:r>
              <a:rPr lang="en-US" i="1" dirty="0"/>
              <a:t>21</a:t>
            </a:r>
            <a:r>
              <a:rPr lang="en-US" dirty="0"/>
              <a:t>(2), 1–13.</a:t>
            </a:r>
            <a:endParaRPr lang="en-US" dirty="0" smtClean="0"/>
          </a:p>
          <a:p>
            <a:pPr marL="289179" lvl="0" indent="-289179" defTabSz="452627">
              <a:lnSpc>
                <a:spcPct val="80000"/>
              </a:lnSpc>
              <a:spcBef>
                <a:spcPts val="7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lang="en-US" dirty="0" smtClean="0"/>
              <a:t>Vernon</a:t>
            </a:r>
            <a:r>
              <a:rPr lang="en-US" dirty="0"/>
              <a:t>, D. &amp; Hocking, I. (2014). Thinking hats and good men: Structured techniques in a problem finding task. </a:t>
            </a:r>
            <a:r>
              <a:rPr lang="en-US" i="1" dirty="0"/>
              <a:t>Thinking Skills and Creativity</a:t>
            </a:r>
            <a:r>
              <a:rPr lang="en-US" dirty="0"/>
              <a:t>, </a:t>
            </a:r>
            <a:r>
              <a:rPr lang="en-US" i="1" dirty="0"/>
              <a:t>14</a:t>
            </a:r>
            <a:r>
              <a:rPr lang="en-US" dirty="0"/>
              <a:t>, 41-46</a:t>
            </a:r>
            <a:r>
              <a:rPr lang="en-US" dirty="0" smtClean="0"/>
              <a:t>.</a:t>
            </a:r>
            <a:endParaRPr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993420" y="4973697"/>
            <a:ext cx="7467601" cy="1539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r"/>
            <a:r>
              <a:rPr sz="2500">
                <a:solidFill>
                  <a:srgbClr val="FFFFFF"/>
                </a:solidFill>
              </a:rPr>
              <a:t>Dr Ian Hocking</a:t>
            </a:r>
            <a:endParaRPr sz="3200">
              <a:solidFill>
                <a:srgbClr val="595959"/>
              </a:solidFill>
            </a:endParaRPr>
          </a:p>
          <a:p>
            <a:pPr lvl="0" algn="r"/>
            <a:r>
              <a:rPr sz="2500">
                <a:solidFill>
                  <a:srgbClr val="FFFFFF"/>
                </a:solidFill>
              </a:rPr>
              <a:t>Canterbury Christ Church University, UK</a:t>
            </a:r>
            <a:endParaRPr sz="3200">
              <a:solidFill>
                <a:srgbClr val="595959"/>
              </a:solidFill>
            </a:endParaRPr>
          </a:p>
          <a:p>
            <a:pPr lvl="0" algn="r"/>
            <a:r>
              <a:rPr sz="2500">
                <a:solidFill>
                  <a:srgbClr val="FFFFFF"/>
                </a:solidFill>
              </a:rPr>
              <a:t>www.canterbury.ac.uk</a:t>
            </a:r>
          </a:p>
          <a:p>
            <a:pPr lvl="0" algn="r"/>
            <a:r>
              <a:rPr sz="2500">
                <a:solidFill>
                  <a:srgbClr val="FFFFFF"/>
                </a:solidFill>
              </a:rPr>
              <a:t>ian.hocking@canterbury.ac.uk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DDDDD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DDDDD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DDDDD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DDDDD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696</Words>
  <Application>Microsoft Macintosh PowerPoint</Application>
  <PresentationFormat>On-screen Show (4:3)</PresentationFormat>
  <Paragraphs>101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Gill Sans</vt:lpstr>
      <vt:lpstr>Helvetica</vt:lpstr>
      <vt:lpstr>Helvetica Light</vt:lpstr>
      <vt:lpstr>Helvetica Neue</vt:lpstr>
      <vt:lpstr>Arial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Ian Hocking</cp:lastModifiedBy>
  <cp:revision>25</cp:revision>
  <dcterms:modified xsi:type="dcterms:W3CDTF">2015-08-03T13:32:13Z</dcterms:modified>
</cp:coreProperties>
</file>