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6"/>
  </p:notesMasterIdLst>
  <p:sldIdLst>
    <p:sldId id="256" r:id="rId2"/>
    <p:sldId id="258" r:id="rId3"/>
    <p:sldId id="264" r:id="rId4"/>
    <p:sldId id="259" r:id="rId5"/>
    <p:sldId id="266" r:id="rId6"/>
    <p:sldId id="267" r:id="rId7"/>
    <p:sldId id="271" r:id="rId8"/>
    <p:sldId id="272" r:id="rId9"/>
    <p:sldId id="275" r:id="rId10"/>
    <p:sldId id="276" r:id="rId11"/>
    <p:sldId id="261" r:id="rId12"/>
    <p:sldId id="263" r:id="rId13"/>
    <p:sldId id="262" r:id="rId14"/>
    <p:sldId id="260" r:id="rId15"/>
  </p:sldIdLst>
  <p:sldSz cx="9144000" cy="6858000" type="screen4x3"/>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6" d="100"/>
          <a:sy n="56" d="100"/>
        </p:scale>
        <p:origin x="66" y="35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4820"/>
          </a:xfrm>
          <a:prstGeom prst="rect">
            <a:avLst/>
          </a:prstGeom>
        </p:spPr>
        <p:txBody>
          <a:bodyPr vert="horz" lIns="92446" tIns="46223" rIns="92446" bIns="46223" rtlCol="0"/>
          <a:lstStyle>
            <a:lvl1pPr algn="l">
              <a:defRPr sz="1200"/>
            </a:lvl1pPr>
          </a:lstStyle>
          <a:p>
            <a:endParaRPr lang="en-GB"/>
          </a:p>
        </p:txBody>
      </p:sp>
      <p:sp>
        <p:nvSpPr>
          <p:cNvPr id="3" name="Date Placeholder 2"/>
          <p:cNvSpPr>
            <a:spLocks noGrp="1"/>
          </p:cNvSpPr>
          <p:nvPr>
            <p:ph type="dt" idx="1"/>
          </p:nvPr>
        </p:nvSpPr>
        <p:spPr>
          <a:xfrm>
            <a:off x="3898102" y="0"/>
            <a:ext cx="2982119" cy="464820"/>
          </a:xfrm>
          <a:prstGeom prst="rect">
            <a:avLst/>
          </a:prstGeom>
        </p:spPr>
        <p:txBody>
          <a:bodyPr vert="horz" lIns="92446" tIns="46223" rIns="92446" bIns="46223" rtlCol="0"/>
          <a:lstStyle>
            <a:lvl1pPr algn="r">
              <a:defRPr sz="1200"/>
            </a:lvl1pPr>
          </a:lstStyle>
          <a:p>
            <a:fld id="{977C7D5D-5895-41E7-B103-15DE33A042CE}" type="datetimeFigureOut">
              <a:rPr lang="en-GB" smtClean="0"/>
              <a:pPr/>
              <a:t>25/10/2016</a:t>
            </a:fld>
            <a:endParaRPr lang="en-GB"/>
          </a:p>
        </p:txBody>
      </p:sp>
      <p:sp>
        <p:nvSpPr>
          <p:cNvPr id="4" name="Slide Image Placeholder 3"/>
          <p:cNvSpPr>
            <a:spLocks noGrp="1" noRot="1" noChangeAspect="1"/>
          </p:cNvSpPr>
          <p:nvPr>
            <p:ph type="sldImg" idx="2"/>
          </p:nvPr>
        </p:nvSpPr>
        <p:spPr>
          <a:xfrm>
            <a:off x="1117600" y="696913"/>
            <a:ext cx="4648200" cy="3486150"/>
          </a:xfrm>
          <a:prstGeom prst="rect">
            <a:avLst/>
          </a:prstGeom>
          <a:noFill/>
          <a:ln w="12700">
            <a:solidFill>
              <a:prstClr val="black"/>
            </a:solidFill>
          </a:ln>
        </p:spPr>
        <p:txBody>
          <a:bodyPr vert="horz" lIns="92446" tIns="46223" rIns="92446" bIns="46223" rtlCol="0" anchor="ctr"/>
          <a:lstStyle/>
          <a:p>
            <a:endParaRPr lang="en-GB"/>
          </a:p>
        </p:txBody>
      </p:sp>
      <p:sp>
        <p:nvSpPr>
          <p:cNvPr id="5" name="Notes Placeholder 4"/>
          <p:cNvSpPr>
            <a:spLocks noGrp="1"/>
          </p:cNvSpPr>
          <p:nvPr>
            <p:ph type="body" sz="quarter" idx="3"/>
          </p:nvPr>
        </p:nvSpPr>
        <p:spPr>
          <a:xfrm>
            <a:off x="688182" y="4415790"/>
            <a:ext cx="5505450" cy="4183380"/>
          </a:xfrm>
          <a:prstGeom prst="rect">
            <a:avLst/>
          </a:prstGeom>
        </p:spPr>
        <p:txBody>
          <a:bodyPr vert="horz" lIns="92446" tIns="46223" rIns="92446" bIns="46223"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829967"/>
            <a:ext cx="2982119" cy="464820"/>
          </a:xfrm>
          <a:prstGeom prst="rect">
            <a:avLst/>
          </a:prstGeom>
        </p:spPr>
        <p:txBody>
          <a:bodyPr vert="horz" lIns="92446" tIns="46223" rIns="92446" bIns="46223" rtlCol="0" anchor="b"/>
          <a:lstStyle>
            <a:lvl1pPr algn="l">
              <a:defRPr sz="1200"/>
            </a:lvl1pPr>
          </a:lstStyle>
          <a:p>
            <a:endParaRPr lang="en-GB"/>
          </a:p>
        </p:txBody>
      </p:sp>
      <p:sp>
        <p:nvSpPr>
          <p:cNvPr id="7" name="Slide Number Placeholder 6"/>
          <p:cNvSpPr>
            <a:spLocks noGrp="1"/>
          </p:cNvSpPr>
          <p:nvPr>
            <p:ph type="sldNum" sz="quarter" idx="5"/>
          </p:nvPr>
        </p:nvSpPr>
        <p:spPr>
          <a:xfrm>
            <a:off x="3898102" y="8829967"/>
            <a:ext cx="2982119" cy="464820"/>
          </a:xfrm>
          <a:prstGeom prst="rect">
            <a:avLst/>
          </a:prstGeom>
        </p:spPr>
        <p:txBody>
          <a:bodyPr vert="horz" lIns="92446" tIns="46223" rIns="92446" bIns="46223" rtlCol="0" anchor="b"/>
          <a:lstStyle>
            <a:lvl1pPr algn="r">
              <a:defRPr sz="1200"/>
            </a:lvl1pPr>
          </a:lstStyle>
          <a:p>
            <a:fld id="{67436CE3-BA93-4E2A-BE00-4D0B74B40E1F}"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67436CE3-BA93-4E2A-BE00-4D0B74B40E1F}" type="slidenum">
              <a:rPr lang="en-GB" smtClean="0"/>
              <a:pPr/>
              <a:t>1</a:t>
            </a:fld>
            <a:endParaRPr lang="en-GB"/>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67436CE3-BA93-4E2A-BE00-4D0B74B40E1F}" type="slidenum">
              <a:rPr lang="en-GB" smtClean="0"/>
              <a:pPr/>
              <a:t>13</a:t>
            </a:fld>
            <a:endParaRPr lang="en-GB"/>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67436CE3-BA93-4E2A-BE00-4D0B74B40E1F}" type="slidenum">
              <a:rPr lang="en-GB" smtClean="0"/>
              <a:pPr/>
              <a:t>14</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67436CE3-BA93-4E2A-BE00-4D0B74B40E1F}" type="slidenum">
              <a:rPr lang="en-GB" smtClean="0"/>
              <a:pPr/>
              <a:t>2</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backed up every night and under our control so will not vanish.</a:t>
            </a:r>
            <a:endParaRPr lang="en-GB" dirty="0"/>
          </a:p>
        </p:txBody>
      </p:sp>
      <p:sp>
        <p:nvSpPr>
          <p:cNvPr id="4" name="Slide Number Placeholder 3"/>
          <p:cNvSpPr>
            <a:spLocks noGrp="1"/>
          </p:cNvSpPr>
          <p:nvPr>
            <p:ph type="sldNum" sz="quarter" idx="10"/>
          </p:nvPr>
        </p:nvSpPr>
        <p:spPr/>
        <p:txBody>
          <a:bodyPr/>
          <a:lstStyle/>
          <a:p>
            <a:fld id="{67436CE3-BA93-4E2A-BE00-4D0B74B40E1F}" type="slidenum">
              <a:rPr lang="en-GB" smtClean="0"/>
              <a:pPr/>
              <a:t>3</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Students complained of not being able to meet up (combined honours timetable </a:t>
            </a:r>
            <a:r>
              <a:rPr lang="en-GB" dirty="0" err="1" smtClean="0"/>
              <a:t>clash,working</a:t>
            </a:r>
            <a:r>
              <a:rPr lang="en-GB" dirty="0" smtClean="0"/>
              <a:t> on days not in </a:t>
            </a:r>
            <a:r>
              <a:rPr lang="en-GB" dirty="0" err="1" smtClean="0"/>
              <a:t>uni</a:t>
            </a:r>
            <a:r>
              <a:rPr lang="en-GB" dirty="0" smtClean="0"/>
              <a:t>) people not contributing, not having access to other</a:t>
            </a:r>
            <a:r>
              <a:rPr lang="en-GB" baseline="0" dirty="0" smtClean="0"/>
              <a:t> people’s materials.</a:t>
            </a:r>
          </a:p>
          <a:p>
            <a:r>
              <a:rPr lang="en-GB" baseline="0" dirty="0" smtClean="0"/>
              <a:t>Asked </a:t>
            </a:r>
            <a:r>
              <a:rPr lang="en-GB" baseline="0" dirty="0" err="1" smtClean="0"/>
              <a:t>glenis</a:t>
            </a:r>
            <a:r>
              <a:rPr lang="en-GB" baseline="0" dirty="0" smtClean="0"/>
              <a:t> to help me set </a:t>
            </a:r>
            <a:r>
              <a:rPr lang="en-GB" baseline="0" dirty="0" err="1" smtClean="0"/>
              <a:t>upa</a:t>
            </a:r>
            <a:r>
              <a:rPr lang="en-GB" baseline="0" dirty="0" smtClean="0"/>
              <a:t> a discussion board and she terrifyingly suggested a wiki – what’s that???? I asked very scared a web page where everyone can add what they want – let me come and show you – it will only take 5 minutes – this was the best thing that ever happened to me and my groups</a:t>
            </a:r>
            <a:endParaRPr lang="en-GB" dirty="0"/>
          </a:p>
        </p:txBody>
      </p:sp>
      <p:sp>
        <p:nvSpPr>
          <p:cNvPr id="4" name="Slide Number Placeholder 3"/>
          <p:cNvSpPr>
            <a:spLocks noGrp="1"/>
          </p:cNvSpPr>
          <p:nvPr>
            <p:ph type="sldNum" sz="quarter" idx="10"/>
          </p:nvPr>
        </p:nvSpPr>
        <p:spPr/>
        <p:txBody>
          <a:bodyPr/>
          <a:lstStyle/>
          <a:p>
            <a:fld id="{67436CE3-BA93-4E2A-BE00-4D0B74B40E1F}" type="slidenum">
              <a:rPr lang="en-GB" smtClean="0"/>
              <a:pPr/>
              <a:t>4</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p:spPr>
      </p:sp>
      <p:sp>
        <p:nvSpPr>
          <p:cNvPr id="30723" name="Notes Placeholder 2"/>
          <p:cNvSpPr>
            <a:spLocks noGrp="1"/>
          </p:cNvSpPr>
          <p:nvPr>
            <p:ph type="body" idx="1"/>
          </p:nvPr>
        </p:nvSpPr>
        <p:spPr bwMode="auto">
          <a:noFill/>
        </p:spPr>
        <p:txBody>
          <a:bodyPr wrap="square" numCol="1" anchor="t" anchorCtr="0" compatLnSpc="1">
            <a:prstTxWarp prst="textNoShape">
              <a:avLst/>
            </a:prstTxWarp>
          </a:bodyPr>
          <a:lstStyle/>
          <a:p>
            <a:r>
              <a:rPr lang="en-GB" smtClean="0"/>
              <a:t>. . . We have changed our mission statement to reflect the new attitude of french connection. Having an emphasis to ‘promote health and wellbeing’ and have the ‘aim to keep the customers feeling beautiful on the inside and stylish on the outside’</a:t>
            </a:r>
          </a:p>
        </p:txBody>
      </p:sp>
      <p:sp>
        <p:nvSpPr>
          <p:cNvPr id="4" name="Slide Number Placeholder 3"/>
          <p:cNvSpPr>
            <a:spLocks noGrp="1"/>
          </p:cNvSpPr>
          <p:nvPr>
            <p:ph type="sldNum" sz="quarter" idx="5"/>
          </p:nvPr>
        </p:nvSpPr>
        <p:spPr/>
        <p:txBody>
          <a:bodyPr/>
          <a:lstStyle/>
          <a:p>
            <a:pPr>
              <a:defRPr/>
            </a:pPr>
            <a:fld id="{E21400E4-661B-4285-86D6-4AE6449A4019}" type="slidenum">
              <a:rPr lang="en-GB" smtClean="0"/>
              <a:pPr>
                <a:defRPr/>
              </a:pPr>
              <a:t>5</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p:spPr>
      </p:sp>
      <p:sp>
        <p:nvSpPr>
          <p:cNvPr id="33795" name="Notes Placeholder 2"/>
          <p:cNvSpPr>
            <a:spLocks noGrp="1"/>
          </p:cNvSpPr>
          <p:nvPr>
            <p:ph type="body" idx="1"/>
          </p:nvPr>
        </p:nvSpPr>
        <p:spPr bwMode="auto">
          <a:noFill/>
        </p:spPr>
        <p:txBody>
          <a:bodyPr wrap="square" numCol="1" anchor="t" anchorCtr="0" compatLnSpc="1">
            <a:prstTxWarp prst="textNoShape">
              <a:avLst/>
            </a:prstTxWarp>
          </a:bodyPr>
          <a:lstStyle/>
          <a:p>
            <a:r>
              <a:rPr lang="en-GB" smtClean="0"/>
              <a:t>Newsletter a more corporate and professional look whereas the leaflet is meant to look more friendly.</a:t>
            </a:r>
          </a:p>
        </p:txBody>
      </p:sp>
      <p:sp>
        <p:nvSpPr>
          <p:cNvPr id="4" name="Slide Number Placeholder 3"/>
          <p:cNvSpPr>
            <a:spLocks noGrp="1"/>
          </p:cNvSpPr>
          <p:nvPr>
            <p:ph type="sldNum" sz="quarter" idx="5"/>
          </p:nvPr>
        </p:nvSpPr>
        <p:spPr/>
        <p:txBody>
          <a:bodyPr/>
          <a:lstStyle/>
          <a:p>
            <a:pPr>
              <a:defRPr/>
            </a:pPr>
            <a:fld id="{6E0ECE18-47A6-4543-8D6C-980A22E525F2}" type="slidenum">
              <a:rPr lang="en-GB" smtClean="0"/>
              <a:pPr>
                <a:defRPr/>
              </a:pPr>
              <a:t>6</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Josh</a:t>
            </a:r>
          </a:p>
          <a:p>
            <a:endParaRPr lang="en-GB" dirty="0" smtClean="0"/>
          </a:p>
          <a:p>
            <a:r>
              <a:rPr lang="en-GB" dirty="0" smtClean="0"/>
              <a:t>Speak about our chosen</a:t>
            </a:r>
            <a:r>
              <a:rPr lang="en-GB" baseline="0" dirty="0" smtClean="0"/>
              <a:t> media forms...what we have chosen and why we have chosen them. </a:t>
            </a:r>
            <a:endParaRPr lang="en-GB" dirty="0"/>
          </a:p>
        </p:txBody>
      </p:sp>
      <p:sp>
        <p:nvSpPr>
          <p:cNvPr id="4" name="Slide Number Placeholder 3"/>
          <p:cNvSpPr>
            <a:spLocks noGrp="1"/>
          </p:cNvSpPr>
          <p:nvPr>
            <p:ph type="sldNum" sz="quarter" idx="10"/>
          </p:nvPr>
        </p:nvSpPr>
        <p:spPr/>
        <p:txBody>
          <a:bodyPr/>
          <a:lstStyle/>
          <a:p>
            <a:fld id="{CC1A139F-74D7-409A-8B28-444C378F8940}" type="slidenum">
              <a:rPr lang="en-GB" smtClean="0"/>
              <a:pPr/>
              <a:t>8</a:t>
            </a:fld>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67436CE3-BA93-4E2A-BE00-4D0B74B40E1F}" type="slidenum">
              <a:rPr lang="en-GB" smtClean="0"/>
              <a:pPr/>
              <a:t>11</a:t>
            </a:fld>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67436CE3-BA93-4E2A-BE00-4D0B74B40E1F}" type="slidenum">
              <a:rPr lang="en-GB" smtClean="0"/>
              <a:pPr/>
              <a:t>12</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69D19E93-4461-4472-97C8-F6E536FC32A3}" type="datetimeFigureOut">
              <a:rPr lang="en-GB" smtClean="0"/>
              <a:pPr/>
              <a:t>25/10/2016</a:t>
            </a:fld>
            <a:endParaRPr lang="en-GB"/>
          </a:p>
        </p:txBody>
      </p:sp>
      <p:sp>
        <p:nvSpPr>
          <p:cNvPr id="19" name="Footer Placeholder 18"/>
          <p:cNvSpPr>
            <a:spLocks noGrp="1"/>
          </p:cNvSpPr>
          <p:nvPr>
            <p:ph type="ftr" sz="quarter" idx="11"/>
          </p:nvPr>
        </p:nvSpPr>
        <p:spPr/>
        <p:txBody>
          <a:bodyPr/>
          <a:lstStyle/>
          <a:p>
            <a:endParaRPr lang="en-GB"/>
          </a:p>
        </p:txBody>
      </p:sp>
      <p:sp>
        <p:nvSpPr>
          <p:cNvPr id="27" name="Slide Number Placeholder 26"/>
          <p:cNvSpPr>
            <a:spLocks noGrp="1"/>
          </p:cNvSpPr>
          <p:nvPr>
            <p:ph type="sldNum" sz="quarter" idx="12"/>
          </p:nvPr>
        </p:nvSpPr>
        <p:spPr/>
        <p:txBody>
          <a:bodyPr/>
          <a:lstStyle/>
          <a:p>
            <a:fld id="{B7EF5073-DA92-4FF8-832C-80F6B92E8784}"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9D19E93-4461-4472-97C8-F6E536FC32A3}" type="datetimeFigureOut">
              <a:rPr lang="en-GB" smtClean="0"/>
              <a:pPr/>
              <a:t>25/10/2016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7EF5073-DA92-4FF8-832C-80F6B92E8784}"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9D19E93-4461-4472-97C8-F6E536FC32A3}" type="datetimeFigureOut">
              <a:rPr lang="en-GB" smtClean="0"/>
              <a:pPr/>
              <a:t>25/10/2016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7EF5073-DA92-4FF8-832C-80F6B92E8784}"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9D19E93-4461-4472-97C8-F6E536FC32A3}" type="datetimeFigureOut">
              <a:rPr lang="en-GB" smtClean="0"/>
              <a:pPr/>
              <a:t>25/10/2016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7EF5073-DA92-4FF8-832C-80F6B92E8784}"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9D19E93-4461-4472-97C8-F6E536FC32A3}" type="datetimeFigureOut">
              <a:rPr lang="en-GB" smtClean="0"/>
              <a:pPr/>
              <a:t>25/10/2016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7EF5073-DA92-4FF8-832C-80F6B92E8784}"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9D19E93-4461-4472-97C8-F6E536FC32A3}" type="datetimeFigureOut">
              <a:rPr lang="en-GB" smtClean="0"/>
              <a:pPr/>
              <a:t>25/10/2016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7EF5073-DA92-4FF8-832C-80F6B92E8784}"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69D19E93-4461-4472-97C8-F6E536FC32A3}" type="datetimeFigureOut">
              <a:rPr lang="en-GB" smtClean="0"/>
              <a:pPr/>
              <a:t>25/10/2016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7EF5073-DA92-4FF8-832C-80F6B92E8784}"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9D19E93-4461-4472-97C8-F6E536FC32A3}" type="datetimeFigureOut">
              <a:rPr lang="en-GB" smtClean="0"/>
              <a:pPr/>
              <a:t>25/10/2016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7EF5073-DA92-4FF8-832C-80F6B92E8784}"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D19E93-4461-4472-97C8-F6E536FC32A3}" type="datetimeFigureOut">
              <a:rPr lang="en-GB" smtClean="0"/>
              <a:pPr/>
              <a:t>25/10/2016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7EF5073-DA92-4FF8-832C-80F6B92E8784}"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9D19E93-4461-4472-97C8-F6E536FC32A3}" type="datetimeFigureOut">
              <a:rPr lang="en-GB" smtClean="0"/>
              <a:pPr/>
              <a:t>25/10/2016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7EF5073-DA92-4FF8-832C-80F6B92E8784}"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9D19E93-4461-4472-97C8-F6E536FC32A3}" type="datetimeFigureOut">
              <a:rPr lang="en-GB" smtClean="0"/>
              <a:pPr/>
              <a:t>25/10/2016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a:xfrm>
            <a:off x="8077200" y="6356350"/>
            <a:ext cx="609600" cy="365125"/>
          </a:xfrm>
        </p:spPr>
        <p:txBody>
          <a:bodyPr/>
          <a:lstStyle/>
          <a:p>
            <a:fld id="{B7EF5073-DA92-4FF8-832C-80F6B92E8784}" type="slidenum">
              <a:rPr lang="en-GB" smtClean="0"/>
              <a:pPr/>
              <a:t>‹#›</a:t>
            </a:fld>
            <a:endParaRPr lang="en-GB"/>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69D19E93-4461-4472-97C8-F6E536FC32A3}" type="datetimeFigureOut">
              <a:rPr lang="en-GB" smtClean="0"/>
              <a:pPr/>
              <a:t>25/10/2016</a:t>
            </a:fld>
            <a:endParaRPr lang="en-GB"/>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GB"/>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7EF5073-DA92-4FF8-832C-80F6B92E8784}" type="slidenum">
              <a:rPr lang="en-GB" smtClean="0"/>
              <a:pPr/>
              <a:t>‹#›</a:t>
            </a:fld>
            <a:endParaRPr lang="en-GB"/>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6.xml"/><Relationship Id="rId4" Type="http://schemas.openxmlformats.org/officeDocument/2006/relationships/image" Target="../media/image4.jpeg"/></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unilever.co.uk/aboutus/purposeandprinciples/?WT.LHNAV=Purpose_&amp;_principles"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Using Wikis For Group Work/Collaboration</a:t>
            </a:r>
            <a:endParaRPr lang="en-GB" dirty="0"/>
          </a:p>
        </p:txBody>
      </p:sp>
      <p:sp>
        <p:nvSpPr>
          <p:cNvPr id="3" name="Subtitle 2"/>
          <p:cNvSpPr>
            <a:spLocks noGrp="1"/>
          </p:cNvSpPr>
          <p:nvPr>
            <p:ph type="subTitle" idx="1"/>
          </p:nvPr>
        </p:nvSpPr>
        <p:spPr/>
        <p:txBody>
          <a:bodyPr>
            <a:normAutofit fontScale="85000" lnSpcReduction="20000"/>
          </a:bodyPr>
          <a:lstStyle/>
          <a:p>
            <a:r>
              <a:rPr lang="en-GB" dirty="0" smtClean="0"/>
              <a:t>Joanne Woodman</a:t>
            </a:r>
          </a:p>
          <a:p>
            <a:r>
              <a:rPr lang="en-GB" dirty="0"/>
              <a:t>Department of Media</a:t>
            </a:r>
          </a:p>
          <a:p>
            <a:endParaRPr lang="en-GB" dirty="0" smtClean="0"/>
          </a:p>
          <a:p>
            <a:r>
              <a:rPr lang="en-GB" dirty="0" smtClean="0"/>
              <a:t>Faculty of Arts and Humanities Conference </a:t>
            </a:r>
            <a:r>
              <a:rPr lang="en-GB" smtClean="0"/>
              <a:t>on Using </a:t>
            </a:r>
            <a:r>
              <a:rPr lang="en-GB" dirty="0" smtClean="0"/>
              <a:t>TEL </a:t>
            </a:r>
            <a:r>
              <a:rPr lang="en-GB" smtClean="0"/>
              <a:t>to Enhance </a:t>
            </a:r>
            <a:r>
              <a:rPr lang="en-GB" dirty="0" smtClean="0"/>
              <a:t>the student experience</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The Wiki</a:t>
            </a:r>
            <a:endParaRPr lang="en-GB"/>
          </a:p>
        </p:txBody>
      </p:sp>
      <p:sp>
        <p:nvSpPr>
          <p:cNvPr id="3" name="Content Placeholder 2"/>
          <p:cNvSpPr>
            <a:spLocks noGrp="1"/>
          </p:cNvSpPr>
          <p:nvPr>
            <p:ph idx="1"/>
          </p:nvPr>
        </p:nvSpPr>
        <p:spPr/>
        <p:txBody>
          <a:bodyPr/>
          <a:lstStyle/>
          <a:p>
            <a:endParaRPr lang="en-GB"/>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Student Feedback</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After the seminar we had no problem using it</a:t>
            </a:r>
          </a:p>
          <a:p>
            <a:r>
              <a:rPr lang="en-GB" dirty="0" smtClean="0"/>
              <a:t>Very helpful in our group work, we still used email but great for sharing bigger files and user friendly</a:t>
            </a:r>
          </a:p>
          <a:p>
            <a:r>
              <a:rPr lang="en-GB" dirty="0" smtClean="0"/>
              <a:t>the </a:t>
            </a:r>
            <a:r>
              <a:rPr lang="en-GB" dirty="0"/>
              <a:t>wiki helped group work to be more organised as if there were any documents </a:t>
            </a:r>
            <a:r>
              <a:rPr lang="en-GB" dirty="0" smtClean="0"/>
              <a:t>or </a:t>
            </a:r>
            <a:r>
              <a:rPr lang="en-GB" dirty="0"/>
              <a:t>materials needed it was in one access place. </a:t>
            </a:r>
            <a:endParaRPr lang="en-GB" dirty="0" smtClean="0"/>
          </a:p>
          <a:p>
            <a:r>
              <a:rPr lang="en-GB" dirty="0" smtClean="0"/>
              <a:t>At </a:t>
            </a:r>
            <a:r>
              <a:rPr lang="en-GB" dirty="0"/>
              <a:t>first I was dubious about the Wiki and whether it would work or whether it would be just one member posting like the one member sending numerous e -mails to find/contact the other members, however this was not the case. All the group members interacted, I think this is partly the case of the Wiki being an interactive tool and so easy to use.</a:t>
            </a:r>
          </a:p>
          <a:p>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Student Comments</a:t>
            </a:r>
            <a:endParaRPr lang="en-GB" dirty="0"/>
          </a:p>
        </p:txBody>
      </p:sp>
      <p:sp>
        <p:nvSpPr>
          <p:cNvPr id="3" name="Content Placeholder 2"/>
          <p:cNvSpPr>
            <a:spLocks noGrp="1"/>
          </p:cNvSpPr>
          <p:nvPr>
            <p:ph idx="1"/>
          </p:nvPr>
        </p:nvSpPr>
        <p:spPr/>
        <p:txBody>
          <a:bodyPr/>
          <a:lstStyle/>
          <a:p>
            <a:r>
              <a:rPr lang="en-GB" dirty="0" smtClean="0"/>
              <a:t>It was much easier to email you and ask you check on our progress and provide us with feedback rather than trying to arrange a tutorial that every group member could attend. </a:t>
            </a:r>
          </a:p>
          <a:p>
            <a:r>
              <a:rPr lang="en-GB" dirty="0" smtClean="0"/>
              <a:t>Many times you emailed/posted feedback without us asking as you could see when we posted things</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Student Comments</a:t>
            </a:r>
            <a:endParaRPr lang="en-GB" dirty="0"/>
          </a:p>
        </p:txBody>
      </p:sp>
      <p:sp>
        <p:nvSpPr>
          <p:cNvPr id="3" name="Content Placeholder 2"/>
          <p:cNvSpPr>
            <a:spLocks noGrp="1"/>
          </p:cNvSpPr>
          <p:nvPr>
            <p:ph idx="1"/>
          </p:nvPr>
        </p:nvSpPr>
        <p:spPr/>
        <p:txBody>
          <a:bodyPr>
            <a:normAutofit/>
          </a:bodyPr>
          <a:lstStyle/>
          <a:p>
            <a:r>
              <a:rPr lang="en-GB" dirty="0"/>
              <a:t>we could keep track of what stage we were at, how much work we had done, and how much there was still left to do. </a:t>
            </a:r>
            <a:endParaRPr lang="en-GB" dirty="0" smtClean="0"/>
          </a:p>
          <a:p>
            <a:r>
              <a:rPr lang="en-GB" dirty="0" smtClean="0"/>
              <a:t>it </a:t>
            </a:r>
            <a:r>
              <a:rPr lang="en-GB" dirty="0"/>
              <a:t>encouraged everyone to contribute as the rest of the group- and you the lecturer were able to see how much time and effort each person was dedicating to the project. </a:t>
            </a:r>
            <a:r>
              <a:rPr lang="en-GB" dirty="0" smtClean="0"/>
              <a:t>PR </a:t>
            </a:r>
            <a:r>
              <a:rPr lang="en-GB" dirty="0"/>
              <a:t>is the only module where I have ever used a wiki, and I </a:t>
            </a:r>
            <a:r>
              <a:rPr lang="en-GB" dirty="0" smtClean="0"/>
              <a:t>think </a:t>
            </a:r>
            <a:r>
              <a:rPr lang="en-GB" dirty="0"/>
              <a:t>students should be encouraged to use them for all group work projects.</a:t>
            </a:r>
          </a:p>
          <a:p>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Reflection</a:t>
            </a:r>
            <a:endParaRPr lang="en-GB" dirty="0"/>
          </a:p>
        </p:txBody>
      </p:sp>
      <p:sp>
        <p:nvSpPr>
          <p:cNvPr id="3" name="Content Placeholder 2"/>
          <p:cNvSpPr>
            <a:spLocks noGrp="1"/>
          </p:cNvSpPr>
          <p:nvPr>
            <p:ph idx="1"/>
          </p:nvPr>
        </p:nvSpPr>
        <p:spPr/>
        <p:txBody>
          <a:bodyPr>
            <a:normAutofit/>
          </a:bodyPr>
          <a:lstStyle/>
          <a:p>
            <a:r>
              <a:rPr lang="en-GB" dirty="0" smtClean="0"/>
              <a:t>Easy to set up and Manage (but include this as seminar activity and assess usage/contributions to encourage use) </a:t>
            </a:r>
          </a:p>
          <a:p>
            <a:r>
              <a:rPr lang="en-GB" dirty="0" smtClean="0"/>
              <a:t>Virtual Group –facilitates collaboration - Students don’t have to always meet physically</a:t>
            </a:r>
          </a:p>
          <a:p>
            <a:r>
              <a:rPr lang="en-GB" dirty="0" smtClean="0"/>
              <a:t>Facilitates feedback and improved performance</a:t>
            </a:r>
          </a:p>
          <a:p>
            <a:r>
              <a:rPr lang="en-GB" dirty="0" smtClean="0"/>
              <a:t>Can get cluttered – advise groups to create headings</a:t>
            </a:r>
          </a:p>
          <a:p>
            <a:r>
              <a:rPr lang="en-GB" dirty="0" smtClean="0"/>
              <a:t>Manage student expectations re feedback – some students expected feedback instantly </a:t>
            </a:r>
          </a:p>
          <a:p>
            <a:endParaRPr lang="en-GB" dirty="0" smtClean="0"/>
          </a:p>
          <a:p>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Structure</a:t>
            </a:r>
            <a:endParaRPr lang="en-GB" dirty="0"/>
          </a:p>
        </p:txBody>
      </p:sp>
      <p:sp>
        <p:nvSpPr>
          <p:cNvPr id="3" name="Content Placeholder 2"/>
          <p:cNvSpPr>
            <a:spLocks noGrp="1"/>
          </p:cNvSpPr>
          <p:nvPr>
            <p:ph idx="1"/>
          </p:nvPr>
        </p:nvSpPr>
        <p:spPr/>
        <p:txBody>
          <a:bodyPr/>
          <a:lstStyle/>
          <a:p>
            <a:r>
              <a:rPr lang="en-GB" dirty="0" smtClean="0"/>
              <a:t>Background and Basics </a:t>
            </a:r>
          </a:p>
          <a:p>
            <a:r>
              <a:rPr lang="en-GB" smtClean="0"/>
              <a:t>Student Work</a:t>
            </a:r>
            <a:endParaRPr lang="en-GB" dirty="0" smtClean="0"/>
          </a:p>
          <a:p>
            <a:r>
              <a:rPr lang="en-GB" dirty="0" smtClean="0"/>
              <a:t>Student Comments</a:t>
            </a:r>
          </a:p>
          <a:p>
            <a:r>
              <a:rPr lang="en-GB" dirty="0" smtClean="0"/>
              <a:t>Reflection</a:t>
            </a:r>
          </a:p>
          <a:p>
            <a:r>
              <a:rPr lang="en-GB" dirty="0" smtClean="0"/>
              <a:t>Stop me any time for questions</a:t>
            </a:r>
            <a:endParaRPr lang="en-GB"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What is a Wiki? Why Blackboard?</a:t>
            </a:r>
            <a:endParaRPr lang="en-GB" dirty="0"/>
          </a:p>
        </p:txBody>
      </p:sp>
      <p:sp>
        <p:nvSpPr>
          <p:cNvPr id="3" name="Content Placeholder 2"/>
          <p:cNvSpPr>
            <a:spLocks noGrp="1"/>
          </p:cNvSpPr>
          <p:nvPr>
            <p:ph idx="1"/>
          </p:nvPr>
        </p:nvSpPr>
        <p:spPr/>
        <p:txBody>
          <a:bodyPr>
            <a:normAutofit lnSpcReduction="10000"/>
          </a:bodyPr>
          <a:lstStyle/>
          <a:p>
            <a:r>
              <a:rPr lang="en-GB" sz="4000" dirty="0" smtClean="0"/>
              <a:t>A web page where people can add pages, links, materials and comments. </a:t>
            </a:r>
          </a:p>
          <a:p>
            <a:r>
              <a:rPr lang="en-GB" sz="4000" dirty="0" smtClean="0"/>
              <a:t>The Blackboard wiki is Safe</a:t>
            </a:r>
          </a:p>
          <a:p>
            <a:r>
              <a:rPr lang="en-GB" sz="4000" dirty="0" smtClean="0"/>
              <a:t> You can export your work as a .zip file use it as a portfolio, or share it over the web.</a:t>
            </a:r>
          </a:p>
          <a:p>
            <a:pPr>
              <a:buNone/>
            </a:pPr>
            <a:endParaRPr lang="en-GB" sz="40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Background Wiki used on</a:t>
            </a:r>
            <a:br>
              <a:rPr lang="en-GB" dirty="0" smtClean="0"/>
            </a:br>
            <a:r>
              <a:rPr lang="en-GB" dirty="0" smtClean="0"/>
              <a:t>Public Relations Level 6 Module</a:t>
            </a:r>
            <a:endParaRPr lang="en-GB" dirty="0"/>
          </a:p>
        </p:txBody>
      </p:sp>
      <p:sp>
        <p:nvSpPr>
          <p:cNvPr id="3" name="Content Placeholder 2"/>
          <p:cNvSpPr>
            <a:spLocks noGrp="1"/>
          </p:cNvSpPr>
          <p:nvPr>
            <p:ph idx="1"/>
          </p:nvPr>
        </p:nvSpPr>
        <p:spPr/>
        <p:txBody>
          <a:bodyPr/>
          <a:lstStyle/>
          <a:p>
            <a:r>
              <a:rPr lang="en-GB" dirty="0" smtClean="0"/>
              <a:t>Students work in groups to create a Public Relations Campaign </a:t>
            </a:r>
          </a:p>
          <a:p>
            <a:r>
              <a:rPr lang="en-GB" dirty="0" smtClean="0"/>
              <a:t>Group Presentation of Campaign Materials </a:t>
            </a:r>
          </a:p>
          <a:p>
            <a:r>
              <a:rPr lang="en-GB" dirty="0" smtClean="0"/>
              <a:t>Individual Report (discussing rationale and theoretical underpinning, critical analysis of the group work)</a:t>
            </a:r>
          </a:p>
          <a:p>
            <a:r>
              <a:rPr lang="en-GB" dirty="0" smtClean="0"/>
              <a:t>Group work done via the wiki</a:t>
            </a:r>
          </a:p>
          <a:p>
            <a:r>
              <a:rPr lang="en-GB" dirty="0" smtClean="0"/>
              <a:t>All students can contribute</a:t>
            </a:r>
          </a:p>
          <a:p>
            <a:r>
              <a:rPr lang="en-GB" dirty="0" smtClean="0"/>
              <a:t>Tutor can monitor contributions</a:t>
            </a:r>
          </a:p>
          <a:p>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3238" y="4983163"/>
            <a:ext cx="8183562" cy="1052512"/>
          </a:xfrm>
        </p:spPr>
        <p:txBody>
          <a:bodyPr/>
          <a:lstStyle/>
          <a:p>
            <a:pPr eaLnBrk="1" hangingPunct="1">
              <a:defRPr/>
            </a:pPr>
            <a:r>
              <a:rPr lang="en-GB" sz="4400" dirty="0" smtClean="0">
                <a:solidFill>
                  <a:schemeClr val="tx1"/>
                </a:solidFill>
                <a:latin typeface="Calibri" pitchFamily="34" charset="0"/>
              </a:rPr>
              <a:t>Mission Statement</a:t>
            </a:r>
            <a:endParaRPr lang="en-GB" sz="4400" dirty="0"/>
          </a:p>
        </p:txBody>
      </p:sp>
      <p:sp>
        <p:nvSpPr>
          <p:cNvPr id="13315" name="Rectangle 3"/>
          <p:cNvSpPr>
            <a:spLocks noChangeArrowheads="1"/>
          </p:cNvSpPr>
          <p:nvPr/>
        </p:nvSpPr>
        <p:spPr bwMode="auto">
          <a:xfrm>
            <a:off x="611188" y="1341438"/>
            <a:ext cx="7848600" cy="3970337"/>
          </a:xfrm>
          <a:prstGeom prst="rect">
            <a:avLst/>
          </a:prstGeom>
          <a:noFill/>
          <a:ln w="9525">
            <a:noFill/>
            <a:miter lim="800000"/>
            <a:headEnd/>
            <a:tailEnd/>
          </a:ln>
        </p:spPr>
        <p:txBody>
          <a:bodyPr>
            <a:spAutoFit/>
          </a:bodyPr>
          <a:lstStyle/>
          <a:p>
            <a:pPr eaLnBrk="0" hangingPunct="0"/>
            <a:r>
              <a:rPr lang="en-GB" sz="2800">
                <a:latin typeface="Calibri" pitchFamily="34" charset="0"/>
              </a:rPr>
              <a:t>Here at French Connection it is not only our responsibility to provide a fashion-forward range of clothing, but also to </a:t>
            </a:r>
            <a:r>
              <a:rPr lang="en-GB" sz="2800" b="1">
                <a:latin typeface="Calibri" pitchFamily="34" charset="0"/>
              </a:rPr>
              <a:t>promote health and wellbeing </a:t>
            </a:r>
            <a:r>
              <a:rPr lang="en-GB" sz="2800">
                <a:latin typeface="Calibri" pitchFamily="34" charset="0"/>
              </a:rPr>
              <a:t>for our customers and to those who work for the French Connection brand. Whilst expressing our unique design and a true sense of style we provide a safe shopping and working environments. </a:t>
            </a:r>
            <a:r>
              <a:rPr lang="en-GB" sz="2800" b="1">
                <a:latin typeface="Calibri" pitchFamily="34" charset="0"/>
              </a:rPr>
              <a:t>Our aim is to keep the customers feeling beautiful on the inside and stylish on the outside</a:t>
            </a:r>
            <a:r>
              <a:rPr lang="en-GB" sz="2800">
                <a:latin typeface="Calibri" pitchFamily="34" charset="0"/>
              </a:rPr>
              <a:t>. </a:t>
            </a:r>
            <a:endParaRPr lang="en-GB" sz="2800"/>
          </a:p>
        </p:txBody>
      </p:sp>
      <p:sp>
        <p:nvSpPr>
          <p:cNvPr id="13316" name="Rectangle 4"/>
          <p:cNvSpPr>
            <a:spLocks noChangeArrowheads="1"/>
          </p:cNvSpPr>
          <p:nvPr/>
        </p:nvSpPr>
        <p:spPr bwMode="auto">
          <a:xfrm>
            <a:off x="179512" y="116632"/>
            <a:ext cx="5616451" cy="1077218"/>
          </a:xfrm>
          <a:prstGeom prst="rect">
            <a:avLst/>
          </a:prstGeom>
          <a:noFill/>
          <a:ln w="9525">
            <a:noFill/>
            <a:miter lim="800000"/>
            <a:headEnd/>
            <a:tailEnd/>
          </a:ln>
        </p:spPr>
        <p:txBody>
          <a:bodyPr wrap="square">
            <a:spAutoFit/>
          </a:bodyPr>
          <a:lstStyle/>
          <a:p>
            <a:r>
              <a:rPr lang="en-GB" sz="3200" u="sng" dirty="0" smtClean="0">
                <a:latin typeface="Calibri" pitchFamily="34" charset="0"/>
              </a:rPr>
              <a:t>Sample Student Work on wiki</a:t>
            </a:r>
          </a:p>
          <a:p>
            <a:r>
              <a:rPr lang="en-GB" sz="3200" u="sng" dirty="0" smtClean="0">
                <a:latin typeface="Calibri" pitchFamily="34" charset="0"/>
              </a:rPr>
              <a:t>New </a:t>
            </a:r>
            <a:r>
              <a:rPr lang="en-GB" sz="3200" u="sng" dirty="0">
                <a:latin typeface="Calibri" pitchFamily="34" charset="0"/>
              </a:rPr>
              <a:t>Mission Statement</a:t>
            </a:r>
          </a:p>
        </p:txBody>
      </p:sp>
      <p:pic>
        <p:nvPicPr>
          <p:cNvPr id="13317" name="Picture 9" descr="FrenchConnection logo white.jpg"/>
          <p:cNvPicPr>
            <a:picLocks noChangeAspect="1"/>
          </p:cNvPicPr>
          <p:nvPr/>
        </p:nvPicPr>
        <p:blipFill>
          <a:blip r:embed="rId3" cstate="print"/>
          <a:srcRect t="28349" b="36214"/>
          <a:stretch>
            <a:fillRect/>
          </a:stretch>
        </p:blipFill>
        <p:spPr bwMode="auto">
          <a:xfrm>
            <a:off x="5867400" y="6021388"/>
            <a:ext cx="2838450" cy="3603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defRPr/>
            </a:pPr>
            <a:r>
              <a:rPr lang="en-GB" dirty="0" smtClean="0">
                <a:solidFill>
                  <a:schemeClr val="tx1"/>
                </a:solidFill>
                <a:latin typeface="Calibri" pitchFamily="34" charset="0"/>
                <a:cs typeface="Calibri" pitchFamily="34" charset="0"/>
              </a:rPr>
              <a:t>Leaflet and Newsletter</a:t>
            </a:r>
            <a:endParaRPr lang="en-GB" dirty="0">
              <a:solidFill>
                <a:schemeClr val="tx1"/>
              </a:solidFill>
              <a:latin typeface="Calibri" pitchFamily="34" charset="0"/>
              <a:cs typeface="Calibri" pitchFamily="34" charset="0"/>
            </a:endParaRPr>
          </a:p>
        </p:txBody>
      </p:sp>
      <p:pic>
        <p:nvPicPr>
          <p:cNvPr id="16387" name="Content Placeholder 3" descr="get-attachment.jpg"/>
          <p:cNvPicPr>
            <a:picLocks noGrp="1" noChangeAspect="1"/>
          </p:cNvPicPr>
          <p:nvPr>
            <p:ph idx="4294967295"/>
          </p:nvPr>
        </p:nvPicPr>
        <p:blipFill>
          <a:blip r:embed="rId3" cstate="print"/>
          <a:srcRect/>
          <a:stretch>
            <a:fillRect/>
          </a:stretch>
        </p:blipFill>
        <p:spPr>
          <a:xfrm>
            <a:off x="457200" y="549275"/>
            <a:ext cx="3754438" cy="5564878"/>
          </a:xfrm>
        </p:spPr>
      </p:pic>
      <p:pic>
        <p:nvPicPr>
          <p:cNvPr id="16388" name="Picture 4" descr="news letter.jpg"/>
          <p:cNvPicPr>
            <a:picLocks noChangeAspect="1"/>
          </p:cNvPicPr>
          <p:nvPr/>
        </p:nvPicPr>
        <p:blipFill>
          <a:blip r:embed="rId4" cstate="print"/>
          <a:srcRect/>
          <a:stretch>
            <a:fillRect/>
          </a:stretch>
        </p:blipFill>
        <p:spPr bwMode="auto">
          <a:xfrm>
            <a:off x="4656137" y="549274"/>
            <a:ext cx="3832145" cy="540000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noChangeArrowheads="1"/>
          </p:cNvPicPr>
          <p:nvPr/>
        </p:nvPicPr>
        <p:blipFill>
          <a:blip r:embed="rId2" cstate="print"/>
          <a:srcRect/>
          <a:stretch>
            <a:fillRect/>
          </a:stretch>
        </p:blipFill>
        <p:spPr bwMode="auto">
          <a:xfrm>
            <a:off x="7614590" y="5921896"/>
            <a:ext cx="1529410" cy="936104"/>
          </a:xfrm>
          <a:prstGeom prst="rect">
            <a:avLst/>
          </a:prstGeom>
          <a:noFill/>
          <a:ln w="9525">
            <a:noFill/>
            <a:miter lim="800000"/>
            <a:headEnd/>
            <a:tailEnd/>
          </a:ln>
        </p:spPr>
      </p:pic>
      <p:sp>
        <p:nvSpPr>
          <p:cNvPr id="2" name="Title 1"/>
          <p:cNvSpPr>
            <a:spLocks noGrp="1"/>
          </p:cNvSpPr>
          <p:nvPr>
            <p:ph type="title"/>
          </p:nvPr>
        </p:nvSpPr>
        <p:spPr/>
        <p:txBody>
          <a:bodyPr/>
          <a:lstStyle/>
          <a:p>
            <a:pPr algn="ctr"/>
            <a:r>
              <a:rPr lang="en-GB" dirty="0" smtClean="0"/>
              <a:t>Social Networking</a:t>
            </a:r>
            <a:endParaRPr lang="en-GB" dirty="0"/>
          </a:p>
        </p:txBody>
      </p:sp>
      <p:sp>
        <p:nvSpPr>
          <p:cNvPr id="3" name="Content Placeholder 2"/>
          <p:cNvSpPr>
            <a:spLocks noGrp="1"/>
          </p:cNvSpPr>
          <p:nvPr>
            <p:ph idx="1"/>
          </p:nvPr>
        </p:nvSpPr>
        <p:spPr>
          <a:xfrm>
            <a:off x="467544" y="188640"/>
            <a:ext cx="8219256" cy="5606083"/>
          </a:xfrm>
        </p:spPr>
        <p:txBody>
          <a:bodyPr>
            <a:normAutofit/>
          </a:bodyPr>
          <a:lstStyle/>
          <a:p>
            <a:r>
              <a:rPr lang="en-GB" sz="2000" dirty="0" smtClean="0"/>
              <a:t>‘Social Networks allow companies to cross boundaries’ (Breakenbridge, 2008) Mock up of Crisis management Campaign for a fictional  footballer</a:t>
            </a:r>
            <a:endParaRPr lang="en-GB" sz="2000" dirty="0"/>
          </a:p>
        </p:txBody>
      </p:sp>
      <p:pic>
        <p:nvPicPr>
          <p:cNvPr id="1028"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2" y="1916832"/>
            <a:ext cx="8748464" cy="47251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476672"/>
            <a:ext cx="8435280" cy="1512168"/>
          </a:xfrm>
        </p:spPr>
        <p:txBody>
          <a:bodyPr/>
          <a:lstStyle/>
          <a:p>
            <a:r>
              <a:rPr lang="en-GB" dirty="0" smtClean="0">
                <a:solidFill>
                  <a:srgbClr val="00FF00"/>
                </a:solidFill>
                <a:latin typeface="Forte" pitchFamily="66" charset="0"/>
              </a:rPr>
              <a:t>Strategy</a:t>
            </a:r>
            <a:endParaRPr lang="en-GB" dirty="0">
              <a:solidFill>
                <a:srgbClr val="00FF00"/>
              </a:solidFill>
              <a:latin typeface="Forte" pitchFamily="66" charset="0"/>
            </a:endParaRPr>
          </a:p>
        </p:txBody>
      </p:sp>
      <p:sp>
        <p:nvSpPr>
          <p:cNvPr id="3" name="Content Placeholder 2"/>
          <p:cNvSpPr>
            <a:spLocks noGrp="1"/>
          </p:cNvSpPr>
          <p:nvPr>
            <p:ph idx="1"/>
          </p:nvPr>
        </p:nvSpPr>
        <p:spPr>
          <a:xfrm>
            <a:off x="179512" y="548680"/>
            <a:ext cx="8301608" cy="5534075"/>
          </a:xfrm>
        </p:spPr>
        <p:txBody>
          <a:bodyPr/>
          <a:lstStyle/>
          <a:p>
            <a:pPr algn="ctr">
              <a:buNone/>
            </a:pPr>
            <a:r>
              <a:rPr lang="en-GB" i="1" dirty="0" smtClean="0">
                <a:latin typeface="Forte" pitchFamily="66" charset="0"/>
              </a:rPr>
              <a:t>‘</a:t>
            </a:r>
          </a:p>
          <a:p>
            <a:pPr algn="ctr">
              <a:buNone/>
            </a:pPr>
            <a:r>
              <a:rPr lang="en-GB" i="1" dirty="0" smtClean="0">
                <a:latin typeface="Forte" pitchFamily="66" charset="0"/>
              </a:rPr>
              <a:t>What should we do, say and why?’</a:t>
            </a:r>
          </a:p>
          <a:p>
            <a:pPr algn="ctr">
              <a:buNone/>
            </a:pPr>
            <a:r>
              <a:rPr lang="en-GB" sz="2000" i="1" dirty="0">
                <a:latin typeface="Forte" pitchFamily="66" charset="0"/>
              </a:rPr>
              <a:t>(</a:t>
            </a:r>
            <a:r>
              <a:rPr lang="en-GB" sz="2000" dirty="0" smtClean="0">
                <a:latin typeface="Forte" pitchFamily="66" charset="0"/>
              </a:rPr>
              <a:t>Broom, 2009, p.287)</a:t>
            </a:r>
          </a:p>
          <a:p>
            <a:pPr algn="ctr">
              <a:buNone/>
            </a:pPr>
            <a:r>
              <a:rPr lang="en-GB" sz="2400" i="1" dirty="0" smtClean="0">
                <a:solidFill>
                  <a:srgbClr val="FF0000"/>
                </a:solidFill>
                <a:latin typeface="Forte" pitchFamily="66" charset="0"/>
              </a:rPr>
              <a:t>Mission Statement</a:t>
            </a:r>
          </a:p>
          <a:p>
            <a:pPr algn="ctr">
              <a:buNone/>
            </a:pPr>
            <a:r>
              <a:rPr lang="en-GB" sz="2400" i="1" dirty="0" smtClean="0">
                <a:solidFill>
                  <a:srgbClr val="FF0000"/>
                </a:solidFill>
                <a:latin typeface="Forte" pitchFamily="66" charset="0"/>
              </a:rPr>
              <a:t>Logo</a:t>
            </a:r>
          </a:p>
          <a:p>
            <a:pPr algn="ctr">
              <a:buNone/>
            </a:pPr>
            <a:r>
              <a:rPr lang="en-GB" sz="2400" i="1" dirty="0" smtClean="0">
                <a:solidFill>
                  <a:srgbClr val="FF0000"/>
                </a:solidFill>
                <a:latin typeface="Forte" pitchFamily="66" charset="0"/>
              </a:rPr>
              <a:t>Press Release</a:t>
            </a:r>
          </a:p>
          <a:p>
            <a:pPr algn="ctr">
              <a:buNone/>
            </a:pPr>
            <a:r>
              <a:rPr lang="en-GB" sz="2400" i="1" dirty="0" smtClean="0">
                <a:solidFill>
                  <a:srgbClr val="FF0000"/>
                </a:solidFill>
                <a:latin typeface="Forte" pitchFamily="66" charset="0"/>
              </a:rPr>
              <a:t>Website</a:t>
            </a:r>
          </a:p>
          <a:p>
            <a:pPr algn="ctr">
              <a:buNone/>
            </a:pPr>
            <a:r>
              <a:rPr lang="en-GB" sz="2400" i="1" dirty="0" smtClean="0">
                <a:solidFill>
                  <a:srgbClr val="FF0000"/>
                </a:solidFill>
                <a:latin typeface="Forte" pitchFamily="66" charset="0"/>
              </a:rPr>
              <a:t>Leaflet</a:t>
            </a:r>
          </a:p>
          <a:p>
            <a:pPr algn="ctr">
              <a:buNone/>
            </a:pPr>
            <a:r>
              <a:rPr lang="en-GB" sz="2400" i="1" dirty="0" smtClean="0">
                <a:solidFill>
                  <a:srgbClr val="FF0000"/>
                </a:solidFill>
                <a:latin typeface="Forte" pitchFamily="66" charset="0"/>
              </a:rPr>
              <a:t>Billboard</a:t>
            </a:r>
          </a:p>
        </p:txBody>
      </p:sp>
      <p:pic>
        <p:nvPicPr>
          <p:cNvPr id="4" name="Content Placeholder 3" descr="PIZZA HUT HEALTHY.png"/>
          <p:cNvPicPr>
            <a:picLocks noChangeAspect="1"/>
          </p:cNvPicPr>
          <p:nvPr/>
        </p:nvPicPr>
        <p:blipFill>
          <a:blip r:embed="rId3" cstate="print"/>
          <a:srcRect l="15691" r="21547" b="36761"/>
          <a:stretch>
            <a:fillRect/>
          </a:stretch>
        </p:blipFill>
        <p:spPr>
          <a:xfrm>
            <a:off x="7429917" y="5085184"/>
            <a:ext cx="1714083" cy="1772816"/>
          </a:xfrm>
          <a:prstGeom prst="rect">
            <a:avLst/>
          </a:prstGeom>
          <a:effectLst/>
        </p:spPr>
      </p:pic>
      <p:sp>
        <p:nvSpPr>
          <p:cNvPr id="5" name="Rectangle 4"/>
          <p:cNvSpPr/>
          <p:nvPr/>
        </p:nvSpPr>
        <p:spPr>
          <a:xfrm>
            <a:off x="323528" y="5085184"/>
            <a:ext cx="6264696" cy="1477328"/>
          </a:xfrm>
          <a:prstGeom prst="rect">
            <a:avLst/>
          </a:prstGeom>
        </p:spPr>
        <p:txBody>
          <a:bodyPr wrap="square">
            <a:spAutoFit/>
          </a:bodyPr>
          <a:lstStyle/>
          <a:p>
            <a:r>
              <a:rPr lang="en-GB" sz="2400" dirty="0" smtClean="0">
                <a:latin typeface="Forte" pitchFamily="66" charset="0"/>
              </a:rPr>
              <a:t>“Non-personal </a:t>
            </a:r>
            <a:r>
              <a:rPr lang="en-GB" sz="2400" dirty="0">
                <a:latin typeface="Forte" pitchFamily="66" charset="0"/>
              </a:rPr>
              <a:t>channels of broadcasting a message to the general public, principally the national newspapers, radio, and television. </a:t>
            </a:r>
            <a:r>
              <a:rPr lang="en-GB" sz="2400" dirty="0" smtClean="0">
                <a:latin typeface="Forte" pitchFamily="66" charset="0"/>
              </a:rPr>
              <a:t>“ </a:t>
            </a:r>
            <a:r>
              <a:rPr lang="en-GB" dirty="0" smtClean="0">
                <a:latin typeface="Forte" pitchFamily="66" charset="0"/>
              </a:rPr>
              <a:t>(Business Dictionary, 2011)</a:t>
            </a:r>
            <a:endParaRPr lang="en-GB" dirty="0">
              <a:latin typeface="Forte" pitchFamily="66"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a:grpSpLocks/>
          </p:cNvGrpSpPr>
          <p:nvPr/>
        </p:nvGrpSpPr>
        <p:grpSpPr bwMode="auto">
          <a:xfrm>
            <a:off x="0" y="3902075"/>
            <a:ext cx="3400425" cy="2949575"/>
            <a:chOff x="0" y="0"/>
            <a:chExt cx="2142" cy="1858"/>
          </a:xfrm>
        </p:grpSpPr>
        <p:sp>
          <p:nvSpPr>
            <p:cNvPr id="13317" name="AutoShape 2"/>
            <p:cNvSpPr>
              <a:spLocks/>
            </p:cNvSpPr>
            <p:nvPr/>
          </p:nvSpPr>
          <p:spPr bwMode="auto">
            <a:xfrm>
              <a:off x="0" y="50"/>
              <a:ext cx="2142" cy="1804"/>
            </a:xfrm>
            <a:custGeom>
              <a:avLst/>
              <a:gdLst>
                <a:gd name="T0" fmla="*/ 0 w 21600"/>
                <a:gd name="T1" fmla="*/ 0 h 21600"/>
                <a:gd name="T2" fmla="*/ 21600 w 21600"/>
                <a:gd name="T3" fmla="*/ 21600 h 21600"/>
              </a:gdLst>
              <a:ahLst/>
              <a:cxnLst>
                <a:cxn ang="0">
                  <a:pos x="3329" y="790"/>
                </a:cxn>
                <a:cxn ang="0">
                  <a:pos x="1629" y="359"/>
                </a:cxn>
                <a:cxn ang="0">
                  <a:pos x="0" y="0"/>
                </a:cxn>
                <a:cxn ang="0">
                  <a:pos x="0" y="144"/>
                </a:cxn>
                <a:cxn ang="0">
                  <a:pos x="1629" y="503"/>
                </a:cxn>
                <a:cxn ang="0">
                  <a:pos x="3268" y="934"/>
                </a:cxn>
                <a:cxn ang="0">
                  <a:pos x="5625" y="1796"/>
                </a:cxn>
                <a:cxn ang="0">
                  <a:pos x="7861" y="2933"/>
                </a:cxn>
                <a:cxn ang="0">
                  <a:pos x="10046" y="4370"/>
                </a:cxn>
                <a:cxn ang="0">
                  <a:pos x="12100" y="6023"/>
                </a:cxn>
                <a:cxn ang="0">
                  <a:pos x="13972" y="7819"/>
                </a:cxn>
                <a:cxn ang="0">
                  <a:pos x="15732" y="9902"/>
                </a:cxn>
                <a:cxn ang="0">
                  <a:pos x="17300" y="12201"/>
                </a:cxn>
                <a:cxn ang="0">
                  <a:pos x="18757" y="14715"/>
                </a:cxn>
                <a:cxn ang="0">
                  <a:pos x="19597" y="16356"/>
                </a:cxn>
                <a:cxn ang="0">
                  <a:pos x="20325" y="18080"/>
                </a:cxn>
                <a:cxn ang="0">
                  <a:pos x="20932" y="19804"/>
                </a:cxn>
                <a:cxn ang="0">
                  <a:pos x="21479" y="21600"/>
                </a:cxn>
                <a:cxn ang="0">
                  <a:pos x="21600" y="21600"/>
                </a:cxn>
                <a:cxn ang="0">
                  <a:pos x="21054" y="19804"/>
                </a:cxn>
                <a:cxn ang="0">
                  <a:pos x="20447" y="18080"/>
                </a:cxn>
                <a:cxn ang="0">
                  <a:pos x="19718" y="16356"/>
                </a:cxn>
                <a:cxn ang="0">
                  <a:pos x="18879" y="14643"/>
                </a:cxn>
                <a:cxn ang="0">
                  <a:pos x="17422" y="12129"/>
                </a:cxn>
                <a:cxn ang="0">
                  <a:pos x="15793" y="9830"/>
                </a:cxn>
                <a:cxn ang="0">
                  <a:pos x="14032" y="7747"/>
                </a:cxn>
                <a:cxn ang="0">
                  <a:pos x="12161" y="5879"/>
                </a:cxn>
                <a:cxn ang="0">
                  <a:pos x="10107" y="4227"/>
                </a:cxn>
                <a:cxn ang="0">
                  <a:pos x="7922" y="2862"/>
                </a:cxn>
                <a:cxn ang="0">
                  <a:pos x="5686" y="1652"/>
                </a:cxn>
                <a:cxn ang="0">
                  <a:pos x="3329" y="790"/>
                </a:cxn>
                <a:cxn ang="0">
                  <a:pos x="3329" y="790"/>
                </a:cxn>
              </a:cxnLst>
              <a:rect l="T0" t="T1" r="T2" b="T3"/>
              <a:pathLst>
                <a:path w="21600" h="21600">
                  <a:moveTo>
                    <a:pt x="3329" y="790"/>
                  </a:moveTo>
                  <a:lnTo>
                    <a:pt x="1629" y="359"/>
                  </a:lnTo>
                  <a:lnTo>
                    <a:pt x="0" y="0"/>
                  </a:lnTo>
                  <a:lnTo>
                    <a:pt x="0" y="144"/>
                  </a:lnTo>
                  <a:lnTo>
                    <a:pt x="1629" y="503"/>
                  </a:lnTo>
                  <a:lnTo>
                    <a:pt x="3268" y="934"/>
                  </a:lnTo>
                  <a:lnTo>
                    <a:pt x="5625" y="1796"/>
                  </a:lnTo>
                  <a:lnTo>
                    <a:pt x="7861" y="2933"/>
                  </a:lnTo>
                  <a:lnTo>
                    <a:pt x="10046" y="4370"/>
                  </a:lnTo>
                  <a:lnTo>
                    <a:pt x="12100" y="6023"/>
                  </a:lnTo>
                  <a:lnTo>
                    <a:pt x="13972" y="7819"/>
                  </a:lnTo>
                  <a:lnTo>
                    <a:pt x="15732" y="9902"/>
                  </a:lnTo>
                  <a:lnTo>
                    <a:pt x="17300" y="12201"/>
                  </a:lnTo>
                  <a:lnTo>
                    <a:pt x="18757" y="14715"/>
                  </a:lnTo>
                  <a:lnTo>
                    <a:pt x="19597" y="16356"/>
                  </a:lnTo>
                  <a:lnTo>
                    <a:pt x="20325" y="18080"/>
                  </a:lnTo>
                  <a:lnTo>
                    <a:pt x="20932" y="19804"/>
                  </a:lnTo>
                  <a:lnTo>
                    <a:pt x="21479" y="21600"/>
                  </a:lnTo>
                  <a:lnTo>
                    <a:pt x="21600" y="21600"/>
                  </a:lnTo>
                  <a:lnTo>
                    <a:pt x="21054" y="19804"/>
                  </a:lnTo>
                  <a:lnTo>
                    <a:pt x="20447" y="18080"/>
                  </a:lnTo>
                  <a:lnTo>
                    <a:pt x="19718" y="16356"/>
                  </a:lnTo>
                  <a:lnTo>
                    <a:pt x="18879" y="14643"/>
                  </a:lnTo>
                  <a:lnTo>
                    <a:pt x="17422" y="12129"/>
                  </a:lnTo>
                  <a:lnTo>
                    <a:pt x="15793" y="9830"/>
                  </a:lnTo>
                  <a:lnTo>
                    <a:pt x="14032" y="7747"/>
                  </a:lnTo>
                  <a:lnTo>
                    <a:pt x="12161" y="5879"/>
                  </a:lnTo>
                  <a:lnTo>
                    <a:pt x="10107" y="4227"/>
                  </a:lnTo>
                  <a:lnTo>
                    <a:pt x="7922" y="2862"/>
                  </a:lnTo>
                  <a:lnTo>
                    <a:pt x="5686" y="1652"/>
                  </a:lnTo>
                  <a:lnTo>
                    <a:pt x="3329" y="790"/>
                  </a:lnTo>
                  <a:close/>
                  <a:moveTo>
                    <a:pt x="3329" y="790"/>
                  </a:moveTo>
                </a:path>
              </a:pathLst>
            </a:custGeom>
            <a:gradFill rotWithShape="0">
              <a:gsLst>
                <a:gs pos="0">
                  <a:srgbClr val="000000"/>
                </a:gs>
                <a:gs pos="100000">
                  <a:srgbClr val="FF0000"/>
                </a:gs>
              </a:gsLst>
              <a:lin ang="2700000" scaled="1"/>
            </a:gradFill>
            <a:ln w="12700">
              <a:noFill/>
              <a:miter lim="800000"/>
              <a:headEnd type="none" w="med" len="med"/>
              <a:tailEnd type="none" w="med" len="med"/>
            </a:ln>
          </p:spPr>
          <p:txBody>
            <a:bodyPr lIns="0" tIns="0" rIns="0" bIns="0"/>
            <a:lstStyle/>
            <a:p>
              <a:endParaRPr lang="en-GB"/>
            </a:p>
          </p:txBody>
        </p:sp>
        <p:sp>
          <p:nvSpPr>
            <p:cNvPr id="13318" name="AutoShape 3"/>
            <p:cNvSpPr>
              <a:spLocks/>
            </p:cNvSpPr>
            <p:nvPr/>
          </p:nvSpPr>
          <p:spPr bwMode="auto">
            <a:xfrm>
              <a:off x="0" y="0"/>
              <a:ext cx="1854" cy="1858"/>
            </a:xfrm>
            <a:custGeom>
              <a:avLst/>
              <a:gdLst>
                <a:gd name="T0" fmla="*/ 0 w 21600"/>
                <a:gd name="T1" fmla="*/ 0 h 21600"/>
                <a:gd name="T2" fmla="*/ 21600 w 21600"/>
                <a:gd name="T3" fmla="*/ 21600 h 21600"/>
              </a:gdLst>
              <a:ahLst/>
              <a:cxnLst>
                <a:cxn ang="0">
                  <a:pos x="21600" y="21600"/>
                </a:cxn>
                <a:cxn ang="0">
                  <a:pos x="0" y="21600"/>
                </a:cxn>
                <a:cxn ang="0">
                  <a:pos x="0" y="0"/>
                </a:cxn>
                <a:cxn ang="0">
                  <a:pos x="21600" y="21600"/>
                </a:cxn>
                <a:cxn ang="0">
                  <a:pos x="21600" y="21600"/>
                </a:cxn>
              </a:cxnLst>
              <a:rect l="T0" t="T1" r="T2" b="T3"/>
              <a:pathLst>
                <a:path w="21600" h="21600">
                  <a:moveTo>
                    <a:pt x="21600" y="21600"/>
                  </a:moveTo>
                  <a:lnTo>
                    <a:pt x="0" y="21600"/>
                  </a:lnTo>
                  <a:lnTo>
                    <a:pt x="0" y="0"/>
                  </a:lnTo>
                  <a:lnTo>
                    <a:pt x="21600" y="21600"/>
                  </a:lnTo>
                  <a:close/>
                  <a:moveTo>
                    <a:pt x="21600" y="21600"/>
                  </a:moveTo>
                </a:path>
              </a:pathLst>
            </a:custGeom>
            <a:gradFill rotWithShape="0">
              <a:gsLst>
                <a:gs pos="0">
                  <a:srgbClr val="FF0000"/>
                </a:gs>
                <a:gs pos="100000">
                  <a:srgbClr val="000000"/>
                </a:gs>
              </a:gsLst>
              <a:lin ang="18900000" scaled="1"/>
            </a:gradFill>
            <a:ln w="12700">
              <a:noFill/>
              <a:miter lim="800000"/>
              <a:headEnd type="none" w="med" len="med"/>
              <a:tailEnd type="none" w="med" len="med"/>
            </a:ln>
          </p:spPr>
          <p:txBody>
            <a:bodyPr lIns="0" tIns="0" rIns="0" bIns="0"/>
            <a:lstStyle/>
            <a:p>
              <a:endParaRPr lang="en-GB"/>
            </a:p>
          </p:txBody>
        </p:sp>
        <p:sp>
          <p:nvSpPr>
            <p:cNvPr id="13319" name="AutoShape 4"/>
            <p:cNvSpPr>
              <a:spLocks/>
            </p:cNvSpPr>
            <p:nvPr/>
          </p:nvSpPr>
          <p:spPr bwMode="auto">
            <a:xfrm>
              <a:off x="0" y="277"/>
              <a:ext cx="1745" cy="1577"/>
            </a:xfrm>
            <a:custGeom>
              <a:avLst/>
              <a:gdLst>
                <a:gd name="T0" fmla="*/ 0 w 21600"/>
                <a:gd name="T1" fmla="*/ 0 h 21600"/>
                <a:gd name="T2" fmla="*/ 21600 w 21600"/>
                <a:gd name="T3" fmla="*/ 21600 h 21600"/>
              </a:gdLst>
              <a:ahLst/>
              <a:cxnLst>
                <a:cxn ang="0">
                  <a:pos x="20300" y="18861"/>
                </a:cxn>
                <a:cxn ang="0">
                  <a:pos x="20944" y="20258"/>
                </a:cxn>
                <a:cxn ang="0">
                  <a:pos x="21439" y="21600"/>
                </a:cxn>
                <a:cxn ang="0">
                  <a:pos x="21600" y="21600"/>
                </a:cxn>
                <a:cxn ang="0">
                  <a:pos x="21080" y="20121"/>
                </a:cxn>
                <a:cxn ang="0">
                  <a:pos x="20412" y="18724"/>
                </a:cxn>
                <a:cxn ang="0">
                  <a:pos x="19001" y="15847"/>
                </a:cxn>
                <a:cxn ang="0">
                  <a:pos x="17268" y="13026"/>
                </a:cxn>
                <a:cxn ang="0">
                  <a:pos x="15299" y="10355"/>
                </a:cxn>
                <a:cxn ang="0">
                  <a:pos x="13133" y="7972"/>
                </a:cxn>
                <a:cxn ang="0">
                  <a:pos x="10843" y="5835"/>
                </a:cxn>
                <a:cxn ang="0">
                  <a:pos x="8318" y="4027"/>
                </a:cxn>
                <a:cxn ang="0">
                  <a:pos x="5632" y="2383"/>
                </a:cxn>
                <a:cxn ang="0">
                  <a:pos x="2897" y="1068"/>
                </a:cxn>
                <a:cxn ang="0">
                  <a:pos x="0" y="0"/>
                </a:cxn>
                <a:cxn ang="0">
                  <a:pos x="0" y="164"/>
                </a:cxn>
                <a:cxn ang="0">
                  <a:pos x="2748" y="1219"/>
                </a:cxn>
                <a:cxn ang="0">
                  <a:pos x="5521" y="2534"/>
                </a:cxn>
                <a:cxn ang="0">
                  <a:pos x="8194" y="4178"/>
                </a:cxn>
                <a:cxn ang="0">
                  <a:pos x="10720" y="5986"/>
                </a:cxn>
                <a:cxn ang="0">
                  <a:pos x="13022" y="8122"/>
                </a:cxn>
                <a:cxn ang="0">
                  <a:pos x="15176" y="10506"/>
                </a:cxn>
                <a:cxn ang="0">
                  <a:pos x="17144" y="13149"/>
                </a:cxn>
                <a:cxn ang="0">
                  <a:pos x="18889" y="15984"/>
                </a:cxn>
                <a:cxn ang="0">
                  <a:pos x="20300" y="18861"/>
                </a:cxn>
                <a:cxn ang="0">
                  <a:pos x="20300" y="18861"/>
                </a:cxn>
              </a:cxnLst>
              <a:rect l="T0" t="T1" r="T2" b="T3"/>
              <a:pathLst>
                <a:path w="21600" h="21600">
                  <a:moveTo>
                    <a:pt x="20300" y="18861"/>
                  </a:moveTo>
                  <a:lnTo>
                    <a:pt x="20944" y="20258"/>
                  </a:lnTo>
                  <a:lnTo>
                    <a:pt x="21439" y="21600"/>
                  </a:lnTo>
                  <a:lnTo>
                    <a:pt x="21600" y="21600"/>
                  </a:lnTo>
                  <a:lnTo>
                    <a:pt x="21080" y="20121"/>
                  </a:lnTo>
                  <a:lnTo>
                    <a:pt x="20412" y="18724"/>
                  </a:lnTo>
                  <a:lnTo>
                    <a:pt x="19001" y="15847"/>
                  </a:lnTo>
                  <a:lnTo>
                    <a:pt x="17268" y="13026"/>
                  </a:lnTo>
                  <a:lnTo>
                    <a:pt x="15299" y="10355"/>
                  </a:lnTo>
                  <a:lnTo>
                    <a:pt x="13133" y="7972"/>
                  </a:lnTo>
                  <a:lnTo>
                    <a:pt x="10843" y="5835"/>
                  </a:lnTo>
                  <a:lnTo>
                    <a:pt x="8318" y="4027"/>
                  </a:lnTo>
                  <a:lnTo>
                    <a:pt x="5632" y="2383"/>
                  </a:lnTo>
                  <a:lnTo>
                    <a:pt x="2897" y="1068"/>
                  </a:lnTo>
                  <a:lnTo>
                    <a:pt x="0" y="0"/>
                  </a:lnTo>
                  <a:lnTo>
                    <a:pt x="0" y="164"/>
                  </a:lnTo>
                  <a:lnTo>
                    <a:pt x="2748" y="1219"/>
                  </a:lnTo>
                  <a:lnTo>
                    <a:pt x="5521" y="2534"/>
                  </a:lnTo>
                  <a:lnTo>
                    <a:pt x="8194" y="4178"/>
                  </a:lnTo>
                  <a:lnTo>
                    <a:pt x="10720" y="5986"/>
                  </a:lnTo>
                  <a:lnTo>
                    <a:pt x="13022" y="8122"/>
                  </a:lnTo>
                  <a:lnTo>
                    <a:pt x="15176" y="10506"/>
                  </a:lnTo>
                  <a:lnTo>
                    <a:pt x="17144" y="13149"/>
                  </a:lnTo>
                  <a:lnTo>
                    <a:pt x="18889" y="15984"/>
                  </a:lnTo>
                  <a:lnTo>
                    <a:pt x="20300" y="18861"/>
                  </a:lnTo>
                  <a:close/>
                  <a:moveTo>
                    <a:pt x="20300" y="18861"/>
                  </a:moveTo>
                </a:path>
              </a:pathLst>
            </a:custGeom>
            <a:gradFill rotWithShape="0">
              <a:gsLst>
                <a:gs pos="0">
                  <a:srgbClr val="000000"/>
                </a:gs>
                <a:gs pos="100000">
                  <a:srgbClr val="FF0000"/>
                </a:gs>
              </a:gsLst>
              <a:lin ang="2700000" scaled="1"/>
            </a:gradFill>
            <a:ln w="12700">
              <a:noFill/>
              <a:miter lim="800000"/>
              <a:headEnd type="none" w="med" len="med"/>
              <a:tailEnd type="none" w="med" len="med"/>
            </a:ln>
          </p:spPr>
          <p:txBody>
            <a:bodyPr lIns="0" tIns="0" rIns="0" bIns="0"/>
            <a:lstStyle/>
            <a:p>
              <a:endParaRPr lang="en-GB"/>
            </a:p>
          </p:txBody>
        </p:sp>
        <p:sp>
          <p:nvSpPr>
            <p:cNvPr id="13320" name="AutoShape 5"/>
            <p:cNvSpPr>
              <a:spLocks/>
            </p:cNvSpPr>
            <p:nvPr/>
          </p:nvSpPr>
          <p:spPr bwMode="auto">
            <a:xfrm>
              <a:off x="0" y="86"/>
              <a:ext cx="1745" cy="1768"/>
            </a:xfrm>
            <a:custGeom>
              <a:avLst/>
              <a:gdLst>
                <a:gd name="T0" fmla="*/ 0 w 21600"/>
                <a:gd name="T1" fmla="*/ 0 h 21600"/>
                <a:gd name="T2" fmla="*/ 21600 w 21600"/>
                <a:gd name="T3" fmla="*/ 21600 h 21600"/>
              </a:gdLst>
              <a:ahLst/>
              <a:cxnLst>
                <a:cxn ang="0">
                  <a:pos x="0" y="0"/>
                </a:cxn>
                <a:cxn ang="0">
                  <a:pos x="0" y="147"/>
                </a:cxn>
                <a:cxn ang="0">
                  <a:pos x="2599" y="1075"/>
                </a:cxn>
                <a:cxn ang="0">
                  <a:pos x="5273" y="2321"/>
                </a:cxn>
                <a:cxn ang="0">
                  <a:pos x="7798" y="3714"/>
                </a:cxn>
                <a:cxn ang="0">
                  <a:pos x="10125" y="5400"/>
                </a:cxn>
                <a:cxn ang="0">
                  <a:pos x="12353" y="7233"/>
                </a:cxn>
                <a:cxn ang="0">
                  <a:pos x="14408" y="9358"/>
                </a:cxn>
                <a:cxn ang="0">
                  <a:pos x="16215" y="11509"/>
                </a:cxn>
                <a:cxn ang="0">
                  <a:pos x="17998" y="14001"/>
                </a:cxn>
                <a:cxn ang="0">
                  <a:pos x="19013" y="15858"/>
                </a:cxn>
                <a:cxn ang="0">
                  <a:pos x="19978" y="17788"/>
                </a:cxn>
                <a:cxn ang="0">
                  <a:pos x="20820" y="19743"/>
                </a:cxn>
                <a:cxn ang="0">
                  <a:pos x="21451" y="21600"/>
                </a:cxn>
                <a:cxn ang="0">
                  <a:pos x="21600" y="21600"/>
                </a:cxn>
                <a:cxn ang="0">
                  <a:pos x="20932" y="19621"/>
                </a:cxn>
                <a:cxn ang="0">
                  <a:pos x="20090" y="17654"/>
                </a:cxn>
                <a:cxn ang="0">
                  <a:pos x="19149" y="15736"/>
                </a:cxn>
                <a:cxn ang="0">
                  <a:pos x="18109" y="13879"/>
                </a:cxn>
                <a:cxn ang="0">
                  <a:pos x="16339" y="11386"/>
                </a:cxn>
                <a:cxn ang="0">
                  <a:pos x="14520" y="9224"/>
                </a:cxn>
                <a:cxn ang="0">
                  <a:pos x="12477" y="7098"/>
                </a:cxn>
                <a:cxn ang="0">
                  <a:pos x="10237" y="5266"/>
                </a:cxn>
                <a:cxn ang="0">
                  <a:pos x="7947" y="3580"/>
                </a:cxn>
                <a:cxn ang="0">
                  <a:pos x="5409" y="2187"/>
                </a:cxn>
                <a:cxn ang="0">
                  <a:pos x="2748" y="953"/>
                </a:cxn>
                <a:cxn ang="0">
                  <a:pos x="0" y="0"/>
                </a:cxn>
                <a:cxn ang="0">
                  <a:pos x="0" y="0"/>
                </a:cxn>
              </a:cxnLst>
              <a:rect l="T0" t="T1" r="T2" b="T3"/>
              <a:pathLst>
                <a:path w="21600" h="21600">
                  <a:moveTo>
                    <a:pt x="0" y="0"/>
                  </a:moveTo>
                  <a:lnTo>
                    <a:pt x="0" y="147"/>
                  </a:lnTo>
                  <a:lnTo>
                    <a:pt x="2599" y="1075"/>
                  </a:lnTo>
                  <a:lnTo>
                    <a:pt x="5273" y="2321"/>
                  </a:lnTo>
                  <a:lnTo>
                    <a:pt x="7798" y="3714"/>
                  </a:lnTo>
                  <a:lnTo>
                    <a:pt x="10125" y="5400"/>
                  </a:lnTo>
                  <a:lnTo>
                    <a:pt x="12353" y="7233"/>
                  </a:lnTo>
                  <a:lnTo>
                    <a:pt x="14408" y="9358"/>
                  </a:lnTo>
                  <a:lnTo>
                    <a:pt x="16215" y="11509"/>
                  </a:lnTo>
                  <a:lnTo>
                    <a:pt x="17998" y="14001"/>
                  </a:lnTo>
                  <a:lnTo>
                    <a:pt x="19013" y="15858"/>
                  </a:lnTo>
                  <a:lnTo>
                    <a:pt x="19978" y="17788"/>
                  </a:lnTo>
                  <a:lnTo>
                    <a:pt x="20820" y="19743"/>
                  </a:lnTo>
                  <a:lnTo>
                    <a:pt x="21451" y="21600"/>
                  </a:lnTo>
                  <a:lnTo>
                    <a:pt x="21600" y="21600"/>
                  </a:lnTo>
                  <a:lnTo>
                    <a:pt x="20932" y="19621"/>
                  </a:lnTo>
                  <a:lnTo>
                    <a:pt x="20090" y="17654"/>
                  </a:lnTo>
                  <a:lnTo>
                    <a:pt x="19149" y="15736"/>
                  </a:lnTo>
                  <a:lnTo>
                    <a:pt x="18109" y="13879"/>
                  </a:lnTo>
                  <a:lnTo>
                    <a:pt x="16339" y="11386"/>
                  </a:lnTo>
                  <a:lnTo>
                    <a:pt x="14520" y="9224"/>
                  </a:lnTo>
                  <a:lnTo>
                    <a:pt x="12477" y="7098"/>
                  </a:lnTo>
                  <a:lnTo>
                    <a:pt x="10237" y="5266"/>
                  </a:lnTo>
                  <a:lnTo>
                    <a:pt x="7947" y="3580"/>
                  </a:lnTo>
                  <a:lnTo>
                    <a:pt x="5409" y="2187"/>
                  </a:lnTo>
                  <a:lnTo>
                    <a:pt x="2748" y="953"/>
                  </a:lnTo>
                  <a:lnTo>
                    <a:pt x="0" y="0"/>
                  </a:lnTo>
                  <a:close/>
                  <a:moveTo>
                    <a:pt x="0" y="0"/>
                  </a:moveTo>
                </a:path>
              </a:pathLst>
            </a:custGeom>
            <a:gradFill rotWithShape="0">
              <a:gsLst>
                <a:gs pos="0">
                  <a:srgbClr val="000000"/>
                </a:gs>
                <a:gs pos="100000">
                  <a:srgbClr val="FF0000"/>
                </a:gs>
              </a:gsLst>
              <a:lin ang="2700000" scaled="1"/>
            </a:gradFill>
            <a:ln w="12700">
              <a:noFill/>
              <a:miter lim="800000"/>
              <a:headEnd type="none" w="med" len="med"/>
              <a:tailEnd type="none" w="med" len="med"/>
            </a:ln>
          </p:spPr>
          <p:txBody>
            <a:bodyPr lIns="0" tIns="0" rIns="0" bIns="0"/>
            <a:lstStyle/>
            <a:p>
              <a:endParaRPr lang="en-GB"/>
            </a:p>
          </p:txBody>
        </p:sp>
        <p:grpSp>
          <p:nvGrpSpPr>
            <p:cNvPr id="3" name="Group 6"/>
            <p:cNvGrpSpPr>
              <a:grpSpLocks/>
            </p:cNvGrpSpPr>
            <p:nvPr/>
          </p:nvGrpSpPr>
          <p:grpSpPr bwMode="auto">
            <a:xfrm>
              <a:off x="209" y="326"/>
              <a:ext cx="86" cy="86"/>
              <a:chOff x="0" y="0"/>
              <a:chExt cx="86" cy="86"/>
            </a:xfrm>
          </p:grpSpPr>
          <p:sp>
            <p:nvSpPr>
              <p:cNvPr id="13328" name="Oval 7"/>
              <p:cNvSpPr>
                <a:spLocks/>
              </p:cNvSpPr>
              <p:nvPr/>
            </p:nvSpPr>
            <p:spPr bwMode="auto">
              <a:xfrm>
                <a:off x="0" y="0"/>
                <a:ext cx="86" cy="86"/>
              </a:xfrm>
              <a:prstGeom prst="ellipse">
                <a:avLst/>
              </a:prstGeom>
              <a:gradFill rotWithShape="0">
                <a:gsLst>
                  <a:gs pos="0">
                    <a:srgbClr val="FF0000"/>
                  </a:gs>
                  <a:gs pos="100000">
                    <a:srgbClr val="000000"/>
                  </a:gs>
                </a:gsLst>
                <a:lin ang="18900000" scaled="1"/>
              </a:gradFill>
              <a:ln w="12700">
                <a:noFill/>
                <a:round/>
                <a:headEnd/>
                <a:tailEnd/>
              </a:ln>
            </p:spPr>
            <p:txBody>
              <a:bodyPr lIns="0" tIns="0" rIns="0" bIns="0"/>
              <a:lstStyle/>
              <a:p>
                <a:endParaRPr lang="en-GB"/>
              </a:p>
            </p:txBody>
          </p:sp>
          <p:sp>
            <p:nvSpPr>
              <p:cNvPr id="13329" name="Rectangle 8"/>
              <p:cNvSpPr>
                <a:spLocks/>
              </p:cNvSpPr>
              <p:nvPr/>
            </p:nvSpPr>
            <p:spPr bwMode="auto">
              <a:xfrm>
                <a:off x="12" y="12"/>
                <a:ext cx="61" cy="61"/>
              </a:xfrm>
              <a:prstGeom prst="rect">
                <a:avLst/>
              </a:prstGeom>
              <a:noFill/>
              <a:ln w="12700">
                <a:noFill/>
                <a:miter lim="800000"/>
                <a:headEnd/>
                <a:tailEnd/>
              </a:ln>
            </p:spPr>
            <p:txBody>
              <a:bodyPr lIns="0" tIns="0" rIns="0" bIns="0"/>
              <a:lstStyle/>
              <a:p>
                <a:endParaRPr lang="en-GB"/>
              </a:p>
            </p:txBody>
          </p:sp>
        </p:grpSp>
        <p:grpSp>
          <p:nvGrpSpPr>
            <p:cNvPr id="4" name="Group 9"/>
            <p:cNvGrpSpPr>
              <a:grpSpLocks/>
            </p:cNvGrpSpPr>
            <p:nvPr/>
          </p:nvGrpSpPr>
          <p:grpSpPr bwMode="auto">
            <a:xfrm>
              <a:off x="1536" y="1426"/>
              <a:ext cx="92" cy="92"/>
              <a:chOff x="0" y="0"/>
              <a:chExt cx="92" cy="92"/>
            </a:xfrm>
          </p:grpSpPr>
          <p:sp>
            <p:nvSpPr>
              <p:cNvPr id="13326" name="Oval 10"/>
              <p:cNvSpPr>
                <a:spLocks/>
              </p:cNvSpPr>
              <p:nvPr/>
            </p:nvSpPr>
            <p:spPr bwMode="auto">
              <a:xfrm>
                <a:off x="0" y="0"/>
                <a:ext cx="92" cy="92"/>
              </a:xfrm>
              <a:prstGeom prst="ellipse">
                <a:avLst/>
              </a:prstGeom>
              <a:gradFill rotWithShape="0">
                <a:gsLst>
                  <a:gs pos="0">
                    <a:srgbClr val="FF0000"/>
                  </a:gs>
                  <a:gs pos="100000">
                    <a:srgbClr val="000000"/>
                  </a:gs>
                </a:gsLst>
                <a:lin ang="2700000" scaled="1"/>
              </a:gradFill>
              <a:ln w="12700">
                <a:noFill/>
                <a:round/>
                <a:headEnd/>
                <a:tailEnd/>
              </a:ln>
            </p:spPr>
            <p:txBody>
              <a:bodyPr lIns="0" tIns="0" rIns="0" bIns="0"/>
              <a:lstStyle/>
              <a:p>
                <a:endParaRPr lang="en-GB"/>
              </a:p>
            </p:txBody>
          </p:sp>
          <p:sp>
            <p:nvSpPr>
              <p:cNvPr id="13327" name="Rectangle 11"/>
              <p:cNvSpPr>
                <a:spLocks/>
              </p:cNvSpPr>
              <p:nvPr/>
            </p:nvSpPr>
            <p:spPr bwMode="auto">
              <a:xfrm>
                <a:off x="13" y="13"/>
                <a:ext cx="65" cy="65"/>
              </a:xfrm>
              <a:prstGeom prst="rect">
                <a:avLst/>
              </a:prstGeom>
              <a:noFill/>
              <a:ln w="12700">
                <a:noFill/>
                <a:miter lim="800000"/>
                <a:headEnd/>
                <a:tailEnd/>
              </a:ln>
            </p:spPr>
            <p:txBody>
              <a:bodyPr lIns="0" tIns="0" rIns="0" bIns="0"/>
              <a:lstStyle/>
              <a:p>
                <a:endParaRPr lang="en-GB"/>
              </a:p>
            </p:txBody>
          </p:sp>
        </p:grpSp>
        <p:grpSp>
          <p:nvGrpSpPr>
            <p:cNvPr id="5" name="Group 12"/>
            <p:cNvGrpSpPr>
              <a:grpSpLocks/>
            </p:cNvGrpSpPr>
            <p:nvPr/>
          </p:nvGrpSpPr>
          <p:grpSpPr bwMode="auto">
            <a:xfrm>
              <a:off x="791" y="265"/>
              <a:ext cx="121" cy="121"/>
              <a:chOff x="0" y="0"/>
              <a:chExt cx="120" cy="120"/>
            </a:xfrm>
          </p:grpSpPr>
          <p:sp>
            <p:nvSpPr>
              <p:cNvPr id="13324" name="Oval 13"/>
              <p:cNvSpPr>
                <a:spLocks/>
              </p:cNvSpPr>
              <p:nvPr/>
            </p:nvSpPr>
            <p:spPr bwMode="auto">
              <a:xfrm>
                <a:off x="0" y="0"/>
                <a:ext cx="120" cy="120"/>
              </a:xfrm>
              <a:prstGeom prst="ellipse">
                <a:avLst/>
              </a:prstGeom>
              <a:gradFill rotWithShape="0">
                <a:gsLst>
                  <a:gs pos="0">
                    <a:srgbClr val="FF0000"/>
                  </a:gs>
                  <a:gs pos="100000">
                    <a:srgbClr val="000000"/>
                  </a:gs>
                </a:gsLst>
                <a:lin ang="18900000" scaled="1"/>
              </a:gradFill>
              <a:ln w="12700">
                <a:noFill/>
                <a:round/>
                <a:headEnd/>
                <a:tailEnd/>
              </a:ln>
            </p:spPr>
            <p:txBody>
              <a:bodyPr lIns="0" tIns="0" rIns="0" bIns="0"/>
              <a:lstStyle/>
              <a:p>
                <a:endParaRPr lang="en-GB"/>
              </a:p>
            </p:txBody>
          </p:sp>
          <p:sp>
            <p:nvSpPr>
              <p:cNvPr id="13325" name="Rectangle 14"/>
              <p:cNvSpPr>
                <a:spLocks/>
              </p:cNvSpPr>
              <p:nvPr/>
            </p:nvSpPr>
            <p:spPr bwMode="auto">
              <a:xfrm>
                <a:off x="17" y="17"/>
                <a:ext cx="86" cy="86"/>
              </a:xfrm>
              <a:prstGeom prst="rect">
                <a:avLst/>
              </a:prstGeom>
              <a:noFill/>
              <a:ln w="12700">
                <a:noFill/>
                <a:miter lim="800000"/>
                <a:headEnd/>
                <a:tailEnd/>
              </a:ln>
            </p:spPr>
            <p:txBody>
              <a:bodyPr lIns="0" tIns="0" rIns="0" bIns="0"/>
              <a:lstStyle/>
              <a:p>
                <a:endParaRPr lang="en-GB"/>
              </a:p>
            </p:txBody>
          </p:sp>
        </p:grpSp>
      </p:grpSp>
      <p:sp>
        <p:nvSpPr>
          <p:cNvPr id="15375" name="Rectangle 15"/>
          <p:cNvSpPr>
            <a:spLocks noGrp="1" noChangeArrowheads="1"/>
          </p:cNvSpPr>
          <p:nvPr>
            <p:ph type="title"/>
          </p:nvPr>
        </p:nvSpPr>
        <p:spPr>
          <a:xfrm>
            <a:off x="457200" y="277813"/>
            <a:ext cx="8229600" cy="990600"/>
          </a:xfrm>
        </p:spPr>
        <p:txBody>
          <a:bodyPr rIns="132080"/>
          <a:lstStyle/>
          <a:p>
            <a:pPr indent="0" eaLnBrk="1" hangingPunct="1">
              <a:defRPr/>
            </a:pPr>
            <a:r>
              <a:rPr lang="en-US" smtClean="0">
                <a:effectLst>
                  <a:outerShdw blurRad="38100" dist="38100" dir="2700000" algn="tl">
                    <a:srgbClr val="FFFFFF"/>
                  </a:outerShdw>
                </a:effectLst>
              </a:rPr>
              <a:t>Bibliography</a:t>
            </a:r>
          </a:p>
        </p:txBody>
      </p:sp>
      <p:sp>
        <p:nvSpPr>
          <p:cNvPr id="15376" name="Rectangle 16"/>
          <p:cNvSpPr>
            <a:spLocks noGrp="1" noChangeArrowheads="1"/>
          </p:cNvSpPr>
          <p:nvPr>
            <p:ph type="body" idx="1"/>
          </p:nvPr>
        </p:nvSpPr>
        <p:spPr>
          <a:xfrm>
            <a:off x="0" y="1125538"/>
            <a:ext cx="9144000" cy="5732462"/>
          </a:xfrm>
        </p:spPr>
        <p:txBody>
          <a:bodyPr rIns="132080"/>
          <a:lstStyle/>
          <a:p>
            <a:pPr marL="422275" eaLnBrk="1" hangingPunct="1">
              <a:spcBef>
                <a:spcPct val="0"/>
              </a:spcBef>
              <a:defRPr/>
            </a:pPr>
            <a:r>
              <a:rPr lang="en-US" sz="1800" smtClean="0">
                <a:effectLst>
                  <a:outerShdw blurRad="38100" dist="38100" dir="2700000" algn="tl">
                    <a:srgbClr val="808080"/>
                  </a:outerShdw>
                </a:effectLst>
              </a:rPr>
              <a:t>Broom, G. (2009) </a:t>
            </a:r>
            <a:r>
              <a:rPr lang="en-US" sz="1800" i="1" smtClean="0">
                <a:effectLst>
                  <a:outerShdw blurRad="38100" dist="38100" dir="2700000" algn="tl">
                    <a:srgbClr val="808080"/>
                  </a:outerShdw>
                </a:effectLst>
              </a:rPr>
              <a:t>Cutlip &amp; Center’s Effective Public Relations</a:t>
            </a:r>
            <a:r>
              <a:rPr lang="en-US" sz="1800" smtClean="0">
                <a:effectLst>
                  <a:outerShdw blurRad="38100" dist="38100" dir="2700000" algn="tl">
                    <a:srgbClr val="808080"/>
                  </a:outerShdw>
                </a:effectLst>
              </a:rPr>
              <a:t>. 10th edn. London: Pearson.</a:t>
            </a:r>
          </a:p>
          <a:p>
            <a:pPr marL="422275" eaLnBrk="1" hangingPunct="1">
              <a:defRPr/>
            </a:pPr>
            <a:r>
              <a:rPr lang="en-US" sz="1800" smtClean="0">
                <a:effectLst>
                  <a:outerShdw blurRad="38100" dist="38100" dir="2700000" algn="tl">
                    <a:srgbClr val="808080"/>
                  </a:outerShdw>
                </a:effectLst>
              </a:rPr>
              <a:t>Cutlip, S. M. </a:t>
            </a:r>
            <a:r>
              <a:rPr lang="en-US" sz="1800" i="1" smtClean="0">
                <a:effectLst>
                  <a:outerShdw blurRad="38100" dist="38100" dir="2700000" algn="tl">
                    <a:srgbClr val="808080"/>
                  </a:outerShdw>
                </a:effectLst>
              </a:rPr>
              <a:t>et al</a:t>
            </a:r>
            <a:r>
              <a:rPr lang="en-US" sz="1800" smtClean="0">
                <a:effectLst>
                  <a:outerShdw blurRad="38100" dist="38100" dir="2700000" algn="tl">
                    <a:srgbClr val="808080"/>
                  </a:outerShdw>
                </a:effectLst>
              </a:rPr>
              <a:t> (2000) in Tench, R. &amp; Yeomans, L. (2009), </a:t>
            </a:r>
            <a:r>
              <a:rPr lang="en-US" sz="1800" i="1" smtClean="0">
                <a:effectLst>
                  <a:outerShdw blurRad="38100" dist="38100" dir="2700000" algn="tl">
                    <a:srgbClr val="808080"/>
                  </a:outerShdw>
                </a:effectLst>
              </a:rPr>
              <a:t>Exploring Public Relations</a:t>
            </a:r>
            <a:r>
              <a:rPr lang="en-US" sz="1800" smtClean="0">
                <a:effectLst>
                  <a:outerShdw blurRad="38100" dist="38100" dir="2700000" algn="tl">
                    <a:srgbClr val="808080"/>
                  </a:outerShdw>
                </a:effectLst>
              </a:rPr>
              <a:t>. 2nd edn. Harlow: Pearson.</a:t>
            </a:r>
          </a:p>
          <a:p>
            <a:pPr marL="422275" eaLnBrk="1" hangingPunct="1">
              <a:defRPr/>
            </a:pPr>
            <a:r>
              <a:rPr lang="en-US" sz="1800" smtClean="0">
                <a:effectLst>
                  <a:outerShdw blurRad="38100" dist="38100" dir="2700000" algn="tl">
                    <a:srgbClr val="808080"/>
                  </a:outerShdw>
                </a:effectLst>
              </a:rPr>
              <a:t>Davies, A. (2007), </a:t>
            </a:r>
            <a:r>
              <a:rPr lang="en-US" sz="1800" i="1" smtClean="0">
                <a:effectLst>
                  <a:outerShdw blurRad="38100" dist="38100" dir="2700000" algn="tl">
                    <a:srgbClr val="808080"/>
                  </a:outerShdw>
                </a:effectLst>
              </a:rPr>
              <a:t>Mastering Public Relations.</a:t>
            </a:r>
            <a:r>
              <a:rPr lang="en-US" sz="1800" smtClean="0">
                <a:effectLst>
                  <a:outerShdw blurRad="38100" dist="38100" dir="2700000" algn="tl">
                    <a:srgbClr val="808080"/>
                  </a:outerShdw>
                </a:effectLst>
              </a:rPr>
              <a:t> 2nd edn. Hampshire: Palgrave Macmillan.</a:t>
            </a:r>
          </a:p>
          <a:p>
            <a:pPr marL="422275" eaLnBrk="1" hangingPunct="1">
              <a:defRPr/>
            </a:pPr>
            <a:r>
              <a:rPr lang="en-US" sz="1800" smtClean="0">
                <a:effectLst>
                  <a:outerShdw blurRad="38100" dist="38100" dir="2700000" algn="tl">
                    <a:srgbClr val="808080"/>
                  </a:outerShdw>
                </a:effectLst>
              </a:rPr>
              <a:t>Heath, R. (2000), </a:t>
            </a:r>
            <a:r>
              <a:rPr lang="en-US" sz="1800" i="1" smtClean="0">
                <a:effectLst>
                  <a:outerShdw blurRad="38100" dist="38100" dir="2700000" algn="tl">
                    <a:srgbClr val="808080"/>
                  </a:outerShdw>
                </a:effectLst>
              </a:rPr>
              <a:t>Handbook of Public Relations</a:t>
            </a:r>
            <a:r>
              <a:rPr lang="en-US" sz="1800" smtClean="0">
                <a:effectLst>
                  <a:outerShdw blurRad="38100" dist="38100" dir="2700000" algn="tl">
                    <a:srgbClr val="808080"/>
                  </a:outerShdw>
                </a:effectLst>
              </a:rPr>
              <a:t>, London: SAGE.</a:t>
            </a:r>
          </a:p>
          <a:p>
            <a:pPr marL="422275" eaLnBrk="1" hangingPunct="1">
              <a:defRPr/>
            </a:pPr>
            <a:r>
              <a:rPr lang="en-US" sz="1800" smtClean="0">
                <a:effectLst>
                  <a:outerShdw blurRad="38100" dist="38100" dir="2700000" algn="tl">
                    <a:srgbClr val="808080"/>
                  </a:outerShdw>
                </a:effectLst>
              </a:rPr>
              <a:t>Macnamara, J. R. (1992) in Tench, R. &amp; Yeomans, L. (2009), </a:t>
            </a:r>
            <a:r>
              <a:rPr lang="en-US" sz="1800" i="1" smtClean="0">
                <a:effectLst>
                  <a:outerShdw blurRad="38100" dist="38100" dir="2700000" algn="tl">
                    <a:srgbClr val="808080"/>
                  </a:outerShdw>
                </a:effectLst>
              </a:rPr>
              <a:t>Exploring Public Relations</a:t>
            </a:r>
            <a:r>
              <a:rPr lang="en-US" sz="1800" smtClean="0">
                <a:effectLst>
                  <a:outerShdw blurRad="38100" dist="38100" dir="2700000" algn="tl">
                    <a:srgbClr val="808080"/>
                  </a:outerShdw>
                </a:effectLst>
              </a:rPr>
              <a:t>. 2nd edn. Harlow: Pearson.</a:t>
            </a:r>
          </a:p>
          <a:p>
            <a:pPr marL="422275" eaLnBrk="1" hangingPunct="1">
              <a:defRPr/>
            </a:pPr>
            <a:r>
              <a:rPr lang="en-US" sz="1800" smtClean="0">
                <a:effectLst>
                  <a:outerShdw blurRad="38100" dist="38100" dir="2700000" algn="tl">
                    <a:srgbClr val="808080"/>
                  </a:outerShdw>
                </a:effectLst>
              </a:rPr>
              <a:t>Oliver, S. (2010) </a:t>
            </a:r>
            <a:r>
              <a:rPr lang="en-US" sz="1800" i="1" smtClean="0">
                <a:effectLst>
                  <a:outerShdw blurRad="38100" dist="38100" dir="2700000" algn="tl">
                    <a:srgbClr val="808080"/>
                  </a:outerShdw>
                </a:effectLst>
              </a:rPr>
              <a:t>Public Relations Strategy</a:t>
            </a:r>
            <a:r>
              <a:rPr lang="en-US" sz="1800" smtClean="0">
                <a:effectLst>
                  <a:outerShdw blurRad="38100" dist="38100" dir="2700000" algn="tl">
                    <a:srgbClr val="808080"/>
                  </a:outerShdw>
                </a:effectLst>
              </a:rPr>
              <a:t>, 3rd edn. London: Kogan Page.</a:t>
            </a:r>
          </a:p>
          <a:p>
            <a:pPr marL="422275" algn="just" eaLnBrk="1" hangingPunct="1">
              <a:defRPr/>
            </a:pPr>
            <a:r>
              <a:rPr lang="en-US" sz="1800" smtClean="0">
                <a:effectLst>
                  <a:outerShdw blurRad="38100" dist="38100" dir="2700000" algn="tl">
                    <a:srgbClr val="808080"/>
                  </a:outerShdw>
                </a:effectLst>
              </a:rPr>
              <a:t>Regester, M. And Larkin, J. (2008), </a:t>
            </a:r>
            <a:r>
              <a:rPr lang="en-US" sz="1800" i="1" smtClean="0">
                <a:effectLst>
                  <a:outerShdw blurRad="38100" dist="38100" dir="2700000" algn="tl">
                    <a:srgbClr val="808080"/>
                  </a:outerShdw>
                </a:effectLst>
              </a:rPr>
              <a:t>Risk Issues and Crisis Management in Public Relations</a:t>
            </a:r>
            <a:r>
              <a:rPr lang="en-US" sz="1800" smtClean="0">
                <a:effectLst>
                  <a:outerShdw blurRad="38100" dist="38100" dir="2700000" algn="tl">
                    <a:srgbClr val="808080"/>
                  </a:outerShdw>
                </a:effectLst>
              </a:rPr>
              <a:t>. 4</a:t>
            </a:r>
            <a:r>
              <a:rPr lang="en-US" sz="1800" baseline="30000" smtClean="0">
                <a:effectLst>
                  <a:outerShdw blurRad="38100" dist="38100" dir="2700000" algn="tl">
                    <a:srgbClr val="808080"/>
                  </a:outerShdw>
                </a:effectLst>
              </a:rPr>
              <a:t>th</a:t>
            </a:r>
            <a:r>
              <a:rPr lang="en-US" sz="1800" smtClean="0">
                <a:effectLst>
                  <a:outerShdw blurRad="38100" dist="38100" dir="2700000" algn="tl">
                    <a:srgbClr val="808080"/>
                  </a:outerShdw>
                </a:effectLst>
              </a:rPr>
              <a:t> Ed. London and Philadelphia: Kogan Page.</a:t>
            </a:r>
          </a:p>
          <a:p>
            <a:pPr marL="422275" eaLnBrk="1" hangingPunct="1">
              <a:defRPr/>
            </a:pPr>
            <a:r>
              <a:rPr lang="en-US" sz="1800" smtClean="0">
                <a:effectLst>
                  <a:outerShdw blurRad="38100" dist="38100" dir="2700000" algn="tl">
                    <a:srgbClr val="808080"/>
                  </a:outerShdw>
                </a:effectLst>
              </a:rPr>
              <a:t>Tench, R. &amp; Yeomans, L. (2009), </a:t>
            </a:r>
            <a:r>
              <a:rPr lang="en-US" sz="1800" i="1" smtClean="0">
                <a:effectLst>
                  <a:outerShdw blurRad="38100" dist="38100" dir="2700000" algn="tl">
                    <a:srgbClr val="808080"/>
                  </a:outerShdw>
                </a:effectLst>
              </a:rPr>
              <a:t>Exploring Public Relations</a:t>
            </a:r>
            <a:r>
              <a:rPr lang="en-US" sz="1800" smtClean="0">
                <a:effectLst>
                  <a:outerShdw blurRad="38100" dist="38100" dir="2700000" algn="tl">
                    <a:srgbClr val="808080"/>
                  </a:outerShdw>
                </a:effectLst>
              </a:rPr>
              <a:t>. 2nd edn. Harlow: Pearson.</a:t>
            </a:r>
          </a:p>
          <a:p>
            <a:pPr marL="422275" eaLnBrk="1" hangingPunct="1">
              <a:defRPr/>
            </a:pPr>
            <a:r>
              <a:rPr lang="en-US" sz="1800" i="1" smtClean="0">
                <a:effectLst>
                  <a:outerShdw blurRad="38100" dist="38100" dir="2700000" algn="tl">
                    <a:srgbClr val="808080"/>
                  </a:outerShdw>
                </a:effectLst>
              </a:rPr>
              <a:t>Unilever</a:t>
            </a:r>
            <a:r>
              <a:rPr lang="en-US" sz="1800" smtClean="0">
                <a:effectLst>
                  <a:outerShdw blurRad="38100" dist="38100" dir="2700000" algn="tl">
                    <a:srgbClr val="808080"/>
                  </a:outerShdw>
                </a:effectLst>
              </a:rPr>
              <a:t> (no date) Available at: </a:t>
            </a:r>
            <a:r>
              <a:rPr lang="en-US" sz="1800" u="sng" smtClean="0">
                <a:solidFill>
                  <a:srgbClr val="FFFFCC"/>
                </a:solidFill>
                <a:effectLst>
                  <a:outerShdw blurRad="38100" dist="38100" dir="2700000" algn="tl">
                    <a:srgbClr val="FFFFFF"/>
                  </a:outerShdw>
                </a:effectLst>
                <a:hlinkClick r:id="rId2"/>
              </a:rPr>
              <a:t>http://www.unilever.co.uk/aboutus/purposeandprinciples/?WT.LHNAV=Purpose_&amp;_principles</a:t>
            </a:r>
            <a:r>
              <a:rPr lang="en-US" sz="1800" smtClean="0">
                <a:effectLst>
                  <a:outerShdw blurRad="38100" dist="38100" dir="2700000" algn="tl">
                    <a:srgbClr val="808080"/>
                  </a:outerShdw>
                </a:effectLst>
              </a:rPr>
              <a:t> (Accessed: 29 January 2011).</a:t>
            </a:r>
          </a:p>
        </p:txBody>
      </p:sp>
    </p:spTree>
  </p:cSld>
  <p:clrMapOvr>
    <a:masterClrMapping/>
  </p:clrMapOvr>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241</TotalTime>
  <Words>1062</Words>
  <Application>Microsoft Office PowerPoint</Application>
  <PresentationFormat>On-screen Show (4:3)</PresentationFormat>
  <Paragraphs>87</Paragraphs>
  <Slides>14</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Calibri</vt:lpstr>
      <vt:lpstr>Constantia</vt:lpstr>
      <vt:lpstr>Forte</vt:lpstr>
      <vt:lpstr>Wingdings 2</vt:lpstr>
      <vt:lpstr>Flow</vt:lpstr>
      <vt:lpstr>Using Wikis For Group Work/Collaboration</vt:lpstr>
      <vt:lpstr>Structure</vt:lpstr>
      <vt:lpstr>What is a Wiki? Why Blackboard?</vt:lpstr>
      <vt:lpstr>Background Wiki used on Public Relations Level 6 Module</vt:lpstr>
      <vt:lpstr>Mission Statement</vt:lpstr>
      <vt:lpstr>Leaflet and Newsletter</vt:lpstr>
      <vt:lpstr>Social Networking</vt:lpstr>
      <vt:lpstr>Strategy</vt:lpstr>
      <vt:lpstr>Bibliography</vt:lpstr>
      <vt:lpstr>The Wiki</vt:lpstr>
      <vt:lpstr>Student Feedback</vt:lpstr>
      <vt:lpstr>Student Comments</vt:lpstr>
      <vt:lpstr>Student Comments</vt:lpstr>
      <vt:lpstr>Reflection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Using Wikis For Group Work/Collaboration</dc:title>
  <dc:creator>Joanne</dc:creator>
  <cp:lastModifiedBy>Joanne Woodman</cp:lastModifiedBy>
  <cp:revision>30</cp:revision>
  <dcterms:created xsi:type="dcterms:W3CDTF">2011-06-14T09:46:38Z</dcterms:created>
  <dcterms:modified xsi:type="dcterms:W3CDTF">2016-10-25T15:29:39Z</dcterms:modified>
</cp:coreProperties>
</file>