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9" r:id="rId1"/>
  </p:sldMasterIdLst>
  <p:sldIdLst>
    <p:sldId id="256" r:id="rId2"/>
    <p:sldId id="263" r:id="rId3"/>
    <p:sldId id="264" r:id="rId4"/>
    <p:sldId id="265" r:id="rId5"/>
    <p:sldId id="257" r:id="rId6"/>
    <p:sldId id="266" r:id="rId7"/>
    <p:sldId id="267" r:id="rId8"/>
    <p:sldId id="268" r:id="rId9"/>
    <p:sldId id="269" r:id="rId10"/>
    <p:sldId id="261" r:id="rId11"/>
    <p:sldId id="260" r:id="rId12"/>
    <p:sldId id="258" r:id="rId13"/>
    <p:sldId id="270" r:id="rId14"/>
    <p:sldId id="271" r:id="rId15"/>
    <p:sldId id="272" r:id="rId16"/>
    <p:sldId id="273" r:id="rId17"/>
    <p:sldId id="274" r:id="rId18"/>
    <p:sldId id="275" r:id="rId19"/>
    <p:sldId id="276"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6" d="100"/>
          <a:sy n="146" d="100"/>
        </p:scale>
        <p:origin x="-112" y="-3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GB" smtClean="0"/>
              <a:t>Click to edit Master title style</a:t>
            </a:r>
            <a:endParaRPr lang="en-US" dirty="0"/>
          </a:p>
        </p:txBody>
      </p:sp>
      <p:sp>
        <p:nvSpPr>
          <p:cNvPr id="11" name="Date Placeholder 10"/>
          <p:cNvSpPr>
            <a:spLocks noGrp="1"/>
          </p:cNvSpPr>
          <p:nvPr>
            <p:ph type="dt" sz="half" idx="10"/>
          </p:nvPr>
        </p:nvSpPr>
        <p:spPr bwMode="black"/>
        <p:txBody>
          <a:bodyPr/>
          <a:lstStyle/>
          <a:p>
            <a:fld id="{25AE17C7-B787-4E50-994D-5E804113A1E9}" type="datetime4">
              <a:rPr lang="en-US" smtClean="0"/>
              <a:pPr/>
              <a:t>November 29, 2014</a:t>
            </a:fld>
            <a:endParaRPr lang="en-US" dirty="0"/>
          </a:p>
        </p:txBody>
      </p:sp>
      <p:sp>
        <p:nvSpPr>
          <p:cNvPr id="17" name="Slide Number Placeholder 16"/>
          <p:cNvSpPr>
            <a:spLocks noGrp="1"/>
          </p:cNvSpPr>
          <p:nvPr>
            <p:ph type="sldNum" sz="quarter" idx="11"/>
          </p:nvPr>
        </p:nvSpPr>
        <p:spPr/>
        <p:txBody>
          <a:bodyPr/>
          <a:lstStyle/>
          <a:p>
            <a:fld id="{5744759D-0EFF-4FB2-9CCE-04E00944F0FE}" type="slidenum">
              <a:rPr lang="en-US" smtClean="0"/>
              <a:pPr/>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29/11/2014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29/11/2014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GB"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Title 8"/>
          <p:cNvSpPr>
            <a:spLocks noGrp="1"/>
          </p:cNvSpPr>
          <p:nvPr>
            <p:ph type="title"/>
          </p:nvPr>
        </p:nvSpPr>
        <p:spPr/>
        <p:txBody>
          <a:bodyPr/>
          <a:lstStyle/>
          <a:p>
            <a:r>
              <a:rPr lang="en-GB" smtClean="0"/>
              <a:t>Click to edit Master title style</a:t>
            </a:r>
            <a:endParaRPr lang="en-US"/>
          </a:p>
        </p:txBody>
      </p:sp>
      <p:sp>
        <p:nvSpPr>
          <p:cNvPr id="11" name="Date Placeholder 10"/>
          <p:cNvSpPr>
            <a:spLocks noGrp="1"/>
          </p:cNvSpPr>
          <p:nvPr>
            <p:ph type="dt" sz="half" idx="14"/>
          </p:nvPr>
        </p:nvSpPr>
        <p:spPr/>
        <p:txBody>
          <a:bodyPr/>
          <a:lstStyle/>
          <a:p>
            <a:fld id="{8995D68B-21AC-438B-BECE-4F17DA129F19}" type="datetime4">
              <a:rPr lang="en-US" smtClean="0"/>
              <a:pPr/>
              <a:t>November 29, 2014</a:t>
            </a:fld>
            <a:endParaRPr lang="en-US" dirty="0"/>
          </a:p>
        </p:txBody>
      </p:sp>
      <p:sp>
        <p:nvSpPr>
          <p:cNvPr id="12" name="Slide Number Placeholder 11"/>
          <p:cNvSpPr>
            <a:spLocks noGrp="1"/>
          </p:cNvSpPr>
          <p:nvPr>
            <p:ph type="sldNum" sz="quarter" idx="15"/>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GB"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13" name="Date Placeholder 12"/>
          <p:cNvSpPr>
            <a:spLocks noGrp="1"/>
          </p:cNvSpPr>
          <p:nvPr>
            <p:ph type="dt" sz="half" idx="10"/>
          </p:nvPr>
        </p:nvSpPr>
        <p:spPr/>
        <p:txBody>
          <a:bodyPr/>
          <a:lstStyle/>
          <a:p>
            <a:fld id="{679F0FCF-2EA5-4FF5-AF14-1CA9C8854AAB}" type="datetime4">
              <a:rPr lang="en-US" smtClean="0"/>
              <a:pPr/>
              <a:t>November 29, 2014</a:t>
            </a:fld>
            <a:endParaRPr lang="en-US" dirty="0"/>
          </a:p>
        </p:txBody>
      </p:sp>
      <p:sp>
        <p:nvSpPr>
          <p:cNvPr id="14" name="Slide Number Placeholder 13"/>
          <p:cNvSpPr>
            <a:spLocks noGrp="1"/>
          </p:cNvSpPr>
          <p:nvPr>
            <p:ph type="sldNum" sz="quarter" idx="11"/>
          </p:nvPr>
        </p:nvSpPr>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Date Placeholder 8"/>
          <p:cNvSpPr>
            <a:spLocks noGrp="1"/>
          </p:cNvSpPr>
          <p:nvPr>
            <p:ph type="dt" sz="half" idx="15"/>
          </p:nvPr>
        </p:nvSpPr>
        <p:spPr/>
        <p:txBody>
          <a:bodyPr/>
          <a:lstStyle/>
          <a:p>
            <a:fld id="{F9E781C6-1634-4A56-B2BE-62150BE83935}" type="datetime4">
              <a:rPr lang="en-US" smtClean="0"/>
              <a:pPr/>
              <a:t>November 29, 2014</a:t>
            </a:fld>
            <a:endParaRPr lang="en-US" dirty="0"/>
          </a:p>
        </p:txBody>
      </p:sp>
      <p:sp>
        <p:nvSpPr>
          <p:cNvPr id="12" name="Slide Number Placeholder 11"/>
          <p:cNvSpPr>
            <a:spLocks noGrp="1"/>
          </p:cNvSpPr>
          <p:nvPr>
            <p:ph type="sldNum" sz="quarter" idx="16"/>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GB" smtClean="0"/>
              <a:t>Click to edit Master text styles</a:t>
            </a:r>
          </a:p>
        </p:txBody>
      </p:sp>
      <p:sp>
        <p:nvSpPr>
          <p:cNvPr id="11" name="Date Placeholder 10"/>
          <p:cNvSpPr>
            <a:spLocks noGrp="1"/>
          </p:cNvSpPr>
          <p:nvPr>
            <p:ph type="dt" sz="half" idx="16"/>
          </p:nvPr>
        </p:nvSpPr>
        <p:spPr/>
        <p:txBody>
          <a:bodyPr/>
          <a:lstStyle/>
          <a:p>
            <a:fld id="{A9372AC2-3C75-4F5F-A929-48958086FE36}" type="datetime4">
              <a:rPr lang="en-US" smtClean="0"/>
              <a:pPr/>
              <a:t>November 29, 2014</a:t>
            </a:fld>
            <a:endParaRPr lang="en-US" dirty="0"/>
          </a:p>
        </p:txBody>
      </p:sp>
      <p:sp>
        <p:nvSpPr>
          <p:cNvPr id="12" name="Slide Number Placeholder 11"/>
          <p:cNvSpPr>
            <a:spLocks noGrp="1"/>
          </p:cNvSpPr>
          <p:nvPr>
            <p:ph type="sldNum" sz="quarter" idx="17"/>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mtClean="0"/>
              <a:t>Click to edit Master title style</a:t>
            </a:r>
            <a:endParaRPr lang="en-US"/>
          </a:p>
        </p:txBody>
      </p:sp>
      <p:sp>
        <p:nvSpPr>
          <p:cNvPr id="15" name="Date Placeholder 14"/>
          <p:cNvSpPr>
            <a:spLocks noGrp="1"/>
          </p:cNvSpPr>
          <p:nvPr>
            <p:ph type="dt" sz="half" idx="10"/>
          </p:nvPr>
        </p:nvSpPr>
        <p:spPr/>
        <p:txBody>
          <a:bodyPr/>
          <a:lstStyle/>
          <a:p>
            <a:fld id="{17509CF4-4C1A-45DC-BADA-6EFF91CB9ABB}" type="datetime4">
              <a:rPr lang="en-US" smtClean="0"/>
              <a:pPr/>
              <a:t>November 29, 2014</a:t>
            </a:fld>
            <a:endParaRPr lang="en-US" dirty="0"/>
          </a:p>
        </p:txBody>
      </p:sp>
      <p:sp>
        <p:nvSpPr>
          <p:cNvPr id="16" name="Slide Number Placeholder 15"/>
          <p:cNvSpPr>
            <a:spLocks noGrp="1"/>
          </p:cNvSpPr>
          <p:nvPr>
            <p:ph type="sldNum" sz="quarter" idx="11"/>
          </p:nvPr>
        </p:nvSpPr>
        <p:spPr/>
        <p:txBody>
          <a:bodyPr/>
          <a:lstStyle/>
          <a:p>
            <a:fld id="{5744759D-0EFF-4FB2-9CCE-04E00944F0FE}"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53951C0-B478-4858-ABC7-96406A1C0480}" type="datetime4">
              <a:rPr lang="en-US" smtClean="0"/>
              <a:pPr/>
              <a:t>November 29, 2014</a:t>
            </a:fld>
            <a:endParaRPr lang="en-US" dirty="0"/>
          </a:p>
        </p:txBody>
      </p:sp>
      <p:sp>
        <p:nvSpPr>
          <p:cNvPr id="8" name="Slide Number Placeholder 7"/>
          <p:cNvSpPr>
            <a:spLocks noGrp="1"/>
          </p:cNvSpPr>
          <p:nvPr>
            <p:ph type="sldNum" sz="quarter" idx="11"/>
          </p:nvPr>
        </p:nvSpPr>
        <p:spPr/>
        <p:txBody>
          <a:bodyPr/>
          <a:lstStyle/>
          <a:p>
            <a:fld id="{5744759D-0EFF-4FB2-9CCE-04E00944F0FE}"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13" name="Title 12"/>
          <p:cNvSpPr>
            <a:spLocks noGrp="1"/>
          </p:cNvSpPr>
          <p:nvPr>
            <p:ph type="title"/>
          </p:nvPr>
        </p:nvSpPr>
        <p:spPr/>
        <p:txBody>
          <a:bodyPr/>
          <a:lstStyle/>
          <a:p>
            <a:r>
              <a:rPr lang="en-GB" smtClean="0"/>
              <a:t>Click to edit Master title style</a:t>
            </a:r>
            <a:endParaRPr lang="en-US"/>
          </a:p>
        </p:txBody>
      </p:sp>
      <p:sp>
        <p:nvSpPr>
          <p:cNvPr id="16" name="Date Placeholder 15"/>
          <p:cNvSpPr>
            <a:spLocks noGrp="1"/>
          </p:cNvSpPr>
          <p:nvPr>
            <p:ph type="dt" sz="half" idx="15"/>
          </p:nvPr>
        </p:nvSpPr>
        <p:spPr/>
        <p:txBody>
          <a:bodyPr/>
          <a:lstStyle/>
          <a:p>
            <a:fld id="{B867641A-9D94-4BD6-862F-F651067079BC}" type="datetime4">
              <a:rPr lang="en-US" smtClean="0"/>
              <a:pPr/>
              <a:t>November 29, 2014</a:t>
            </a:fld>
            <a:endParaRPr lang="en-US" dirty="0"/>
          </a:p>
        </p:txBody>
      </p:sp>
      <p:sp>
        <p:nvSpPr>
          <p:cNvPr id="19" name="Slide Number Placeholder 18"/>
          <p:cNvSpPr>
            <a:spLocks noGrp="1"/>
          </p:cNvSpPr>
          <p:nvPr>
            <p:ph type="sldNum" sz="quarter" idx="16"/>
          </p:nvPr>
        </p:nvSpPr>
        <p:spPr/>
        <p:txBody>
          <a:bodyPr/>
          <a:lstStyle/>
          <a:p>
            <a:fld id="{5744759D-0EFF-4FB2-9CCE-04E00944F0FE}" type="slidenum">
              <a:rPr lang="en-US" smtClean="0"/>
              <a:pPr/>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GB"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GB"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D74F0C02-0EF4-4745-9D82-E8D3F59464E3}" type="datetime4">
              <a:rPr lang="en-US" smtClean="0"/>
              <a:pPr/>
              <a:t>November 29, 2014</a:t>
            </a:fld>
            <a:endParaRPr lang="en-US" dirty="0"/>
          </a:p>
        </p:txBody>
      </p:sp>
      <p:sp>
        <p:nvSpPr>
          <p:cNvPr id="14" name="Slide Number Placeholder 13"/>
          <p:cNvSpPr>
            <a:spLocks noGrp="1"/>
          </p:cNvSpPr>
          <p:nvPr>
            <p:ph type="sldNum" sz="quarter" idx="15"/>
          </p:nvPr>
        </p:nvSpPr>
        <p:spPr>
          <a:xfrm>
            <a:off x="4038600" y="6172200"/>
            <a:ext cx="1066800" cy="304800"/>
          </a:xfrm>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6"/>
          </p:nvPr>
        </p:nvSpPr>
        <p:spPr>
          <a:xfrm>
            <a:off x="1447800" y="6486525"/>
            <a:ext cx="6248400" cy="29210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87367800-479D-41B0-B3F2-2DCE95BA1381}" type="datetime4">
              <a:rPr lang="en-US" smtClean="0"/>
              <a:pPr/>
              <a:t>November 29, 2014</a:t>
            </a:fld>
            <a:endParaRPr lang="en-US"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5744759D-0EFF-4FB2-9CCE-04E00944F0FE}" type="slidenum">
              <a:rPr lang="en-US" smtClean="0"/>
              <a:pPr/>
              <a:t>‹#›</a:t>
            </a:fld>
            <a:endParaRPr lang="en-US"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GB"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sldNum="0" hdr="0" ftr="0" dt="0"/>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1400" dirty="0" smtClean="0"/>
              <a:t>ST. GREGORY’S WAR MEMORIAL &amp; THE GREAT WAR</a:t>
            </a:r>
            <a:endParaRPr lang="en-US" sz="1400" dirty="0"/>
          </a:p>
        </p:txBody>
      </p:sp>
      <p:sp>
        <p:nvSpPr>
          <p:cNvPr id="3" name="Title 2"/>
          <p:cNvSpPr>
            <a:spLocks noGrp="1"/>
          </p:cNvSpPr>
          <p:nvPr>
            <p:ph type="title"/>
          </p:nvPr>
        </p:nvSpPr>
        <p:spPr/>
        <p:txBody>
          <a:bodyPr>
            <a:noAutofit/>
          </a:bodyPr>
          <a:lstStyle/>
          <a:p>
            <a:r>
              <a:rPr lang="en-US" dirty="0" smtClean="0"/>
              <a:t>COMMEMORATION &amp; SACRIFICE</a:t>
            </a:r>
            <a:endParaRPr lang="en-US" dirty="0"/>
          </a:p>
        </p:txBody>
      </p:sp>
    </p:spTree>
    <p:extLst>
      <p:ext uri="{BB962C8B-B14F-4D97-AF65-F5344CB8AC3E}">
        <p14:creationId xmlns:p14="http://schemas.microsoft.com/office/powerpoint/2010/main" val="17154792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330.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l="-84630" r="-84630"/>
          <a:stretch>
            <a:fillRect/>
          </a:stretch>
        </p:blipFill>
        <p:spPr/>
      </p:pic>
      <p:sp>
        <p:nvSpPr>
          <p:cNvPr id="3" name="Title 2"/>
          <p:cNvSpPr>
            <a:spLocks noGrp="1"/>
          </p:cNvSpPr>
          <p:nvPr>
            <p:ph type="title"/>
          </p:nvPr>
        </p:nvSpPr>
        <p:spPr/>
        <p:txBody>
          <a:bodyPr/>
          <a:lstStyle/>
          <a:p>
            <a:r>
              <a:rPr lang="en-US" dirty="0" smtClean="0"/>
              <a:t>Thomas Walter Gibbs</a:t>
            </a:r>
            <a:endParaRPr lang="en-US" dirty="0"/>
          </a:p>
        </p:txBody>
      </p:sp>
    </p:spTree>
    <p:extLst>
      <p:ext uri="{BB962C8B-B14F-4D97-AF65-F5344CB8AC3E}">
        <p14:creationId xmlns:p14="http://schemas.microsoft.com/office/powerpoint/2010/main" val="3401066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Grenadier Guards Mess 1914</a:t>
            </a:r>
            <a:endParaRPr lang="en-US" dirty="0"/>
          </a:p>
        </p:txBody>
      </p:sp>
      <p:pic>
        <p:nvPicPr>
          <p:cNvPr id="8" name="Content Placeholder 7" descr="IMG_1326.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6988" b="16988"/>
          <a:stretch>
            <a:fillRect/>
          </a:stretch>
        </p:blipFill>
        <p:spPr/>
      </p:pic>
    </p:spTree>
    <p:extLst>
      <p:ext uri="{BB962C8B-B14F-4D97-AF65-F5344CB8AC3E}">
        <p14:creationId xmlns:p14="http://schemas.microsoft.com/office/powerpoint/2010/main" val="137367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William &amp; Thomas GIBBS</a:t>
            </a:r>
            <a:endParaRPr lang="en-US" dirty="0"/>
          </a:p>
        </p:txBody>
      </p:sp>
      <p:pic>
        <p:nvPicPr>
          <p:cNvPr id="6" name="Content Placeholder 5" descr="IMG_1337.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l="-84630" r="-84630"/>
          <a:stretch>
            <a:fillRect/>
          </a:stretch>
        </p:blipFill>
        <p:spPr>
          <a:xfrm>
            <a:off x="-2152265" y="1783276"/>
            <a:ext cx="8229600" cy="3601347"/>
          </a:xfrm>
        </p:spPr>
      </p:pic>
      <p:pic>
        <p:nvPicPr>
          <p:cNvPr id="7" name="Picture 6" descr="IMG_133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048" y="1783276"/>
            <a:ext cx="3287926" cy="3601347"/>
          </a:xfrm>
          <a:prstGeom prst="rect">
            <a:avLst/>
          </a:prstGeom>
        </p:spPr>
      </p:pic>
      <p:sp>
        <p:nvSpPr>
          <p:cNvPr id="2" name="TextBox 1"/>
          <p:cNvSpPr txBox="1"/>
          <p:nvPr/>
        </p:nvSpPr>
        <p:spPr>
          <a:xfrm>
            <a:off x="426213" y="5480310"/>
            <a:ext cx="3053074" cy="830997"/>
          </a:xfrm>
          <a:prstGeom prst="rect">
            <a:avLst/>
          </a:prstGeom>
          <a:noFill/>
        </p:spPr>
        <p:txBody>
          <a:bodyPr wrap="square" rtlCol="0">
            <a:spAutoFit/>
          </a:bodyPr>
          <a:lstStyle/>
          <a:p>
            <a:pPr algn="ctr"/>
            <a:r>
              <a:rPr lang="en-US" sz="1600" dirty="0" smtClean="0"/>
              <a:t>WILLIAM DIED OF WOUNDS 15 MAY 1919 EAST SURREY REGIMENT. AGED 19</a:t>
            </a:r>
            <a:endParaRPr lang="en-US" sz="1600" dirty="0"/>
          </a:p>
        </p:txBody>
      </p:sp>
      <p:sp>
        <p:nvSpPr>
          <p:cNvPr id="4" name="TextBox 3"/>
          <p:cNvSpPr txBox="1"/>
          <p:nvPr/>
        </p:nvSpPr>
        <p:spPr>
          <a:xfrm>
            <a:off x="5619048" y="5671687"/>
            <a:ext cx="3287926" cy="830997"/>
          </a:xfrm>
          <a:prstGeom prst="rect">
            <a:avLst/>
          </a:prstGeom>
          <a:noFill/>
        </p:spPr>
        <p:txBody>
          <a:bodyPr wrap="square" rtlCol="0">
            <a:spAutoFit/>
          </a:bodyPr>
          <a:lstStyle/>
          <a:p>
            <a:r>
              <a:rPr lang="en-US" sz="1600" dirty="0" smtClean="0"/>
              <a:t>THOMAS KILLED IN ACTION 5 NOVEMBER 1914 GRENADIER GUARDS. AGED 23.</a:t>
            </a:r>
            <a:endParaRPr lang="en-US" sz="1600" dirty="0"/>
          </a:p>
        </p:txBody>
      </p:sp>
    </p:spTree>
    <p:extLst>
      <p:ext uri="{BB962C8B-B14F-4D97-AF65-F5344CB8AC3E}">
        <p14:creationId xmlns:p14="http://schemas.microsoft.com/office/powerpoint/2010/main" val="405229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342900" indent="-342900" algn="l">
              <a:buFont typeface="Arial"/>
              <a:buChar char="•"/>
            </a:pPr>
            <a:r>
              <a:rPr lang="en-US" dirty="0" smtClean="0"/>
              <a:t>Born 24 May 1887 Ballincolllig (Birth certificate shows Brighton)</a:t>
            </a:r>
          </a:p>
          <a:p>
            <a:pPr marL="342900" indent="-342900" algn="l">
              <a:buFont typeface="Arial"/>
              <a:buChar char="•"/>
            </a:pPr>
            <a:r>
              <a:rPr lang="en-US" dirty="0" smtClean="0"/>
              <a:t>1913 Secretary of Wellingborough Independent Labour Party</a:t>
            </a:r>
          </a:p>
          <a:p>
            <a:pPr marL="342900" indent="-342900" algn="l">
              <a:buFont typeface="Arial"/>
              <a:buChar char="•"/>
            </a:pPr>
            <a:r>
              <a:rPr lang="en-US" dirty="0" smtClean="0"/>
              <a:t>1914 Interred in Turkey whilst working as telephone engineer</a:t>
            </a:r>
          </a:p>
          <a:p>
            <a:pPr marL="342900" indent="-342900" algn="l">
              <a:buFont typeface="Arial"/>
              <a:buChar char="•"/>
            </a:pPr>
            <a:r>
              <a:rPr lang="en-US" dirty="0" smtClean="0"/>
              <a:t>1915 Repatriated due ill health and enlisted RAMC then commissioned RE</a:t>
            </a:r>
          </a:p>
          <a:p>
            <a:pPr marL="342900" indent="-342900" algn="l">
              <a:buFont typeface="Arial"/>
              <a:buChar char="•"/>
            </a:pPr>
            <a:r>
              <a:rPr lang="en-US" dirty="0" smtClean="0"/>
              <a:t>1916 August – joins Royal Flying Corps</a:t>
            </a:r>
          </a:p>
          <a:p>
            <a:pPr marL="342900" indent="-342900" algn="l">
              <a:buFont typeface="Arial"/>
              <a:buChar char="•"/>
            </a:pPr>
            <a:r>
              <a:rPr lang="en-US" dirty="0" smtClean="0"/>
              <a:t>1917 </a:t>
            </a:r>
            <a:r>
              <a:rPr lang="en-US" dirty="0"/>
              <a:t>F</a:t>
            </a:r>
            <a:r>
              <a:rPr lang="en-US" dirty="0" smtClean="0"/>
              <a:t>ebruary joins 40 Sqn., July made Flight Commander &amp; awarded MC</a:t>
            </a:r>
          </a:p>
          <a:p>
            <a:pPr marL="342900" indent="-342900" algn="l">
              <a:buFont typeface="Arial"/>
              <a:buChar char="•"/>
            </a:pPr>
            <a:r>
              <a:rPr lang="en-US" dirty="0" smtClean="0"/>
              <a:t>1917 October promoted Captain receives bar to MC. Home leave January 1918 with 23 ‘kills’.</a:t>
            </a:r>
          </a:p>
          <a:p>
            <a:pPr marL="342900" indent="-342900" algn="l">
              <a:buFont typeface="Arial"/>
              <a:buChar char="•"/>
            </a:pPr>
            <a:r>
              <a:rPr lang="en-US" dirty="0" smtClean="0"/>
              <a:t>1918 March to May takes total to 59 . Awarded DSO and Bar. </a:t>
            </a:r>
            <a:endParaRPr lang="en-US" dirty="0"/>
          </a:p>
          <a:p>
            <a:pPr marL="342900" indent="-342900" algn="l">
              <a:buFont typeface="Arial"/>
              <a:buChar char="•"/>
            </a:pPr>
            <a:r>
              <a:rPr lang="en-US" dirty="0" smtClean="0"/>
              <a:t>1918 June promoted Major and CO of 85 Sqn. Shot down 26 July and awarded posthumous VC</a:t>
            </a:r>
          </a:p>
          <a:p>
            <a:pPr marL="342900" indent="-342900" algn="l">
              <a:buFont typeface="Arial"/>
              <a:buChar char="•"/>
            </a:pPr>
            <a:endParaRPr lang="en-US" dirty="0"/>
          </a:p>
        </p:txBody>
      </p:sp>
      <p:sp>
        <p:nvSpPr>
          <p:cNvPr id="3" name="Title 2"/>
          <p:cNvSpPr>
            <a:spLocks noGrp="1"/>
          </p:cNvSpPr>
          <p:nvPr>
            <p:ph type="title"/>
          </p:nvPr>
        </p:nvSpPr>
        <p:spPr/>
        <p:txBody>
          <a:bodyPr/>
          <a:lstStyle/>
          <a:p>
            <a:r>
              <a:rPr lang="en-US" dirty="0" smtClean="0"/>
              <a:t>EDWARD ‘MICK’ MANNOCK VC</a:t>
            </a:r>
            <a:endParaRPr lang="en-US" dirty="0"/>
          </a:p>
        </p:txBody>
      </p:sp>
    </p:spTree>
    <p:extLst>
      <p:ext uri="{BB962C8B-B14F-4D97-AF65-F5344CB8AC3E}">
        <p14:creationId xmlns:p14="http://schemas.microsoft.com/office/powerpoint/2010/main" val="123078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_45582980_mannock_mont_466.jpg"/>
          <p:cNvPicPr>
            <a:picLocks noGrp="1" noChangeAspect="1"/>
          </p:cNvPicPr>
          <p:nvPr>
            <p:ph sz="quarter" idx="13"/>
          </p:nvPr>
        </p:nvPicPr>
        <p:blipFill>
          <a:blip r:embed="rId2">
            <a:extLst>
              <a:ext uri="{28A0092B-C50C-407E-A947-70E740481C1C}">
                <a14:useLocalDpi xmlns:a14="http://schemas.microsoft.com/office/drawing/2010/main" val="0"/>
              </a:ext>
            </a:extLst>
          </a:blip>
          <a:srcRect l="6664" r="6664"/>
          <a:stretch>
            <a:fillRect/>
          </a:stretch>
        </p:blipFill>
        <p:spPr/>
      </p:pic>
      <p:sp>
        <p:nvSpPr>
          <p:cNvPr id="3" name="Title 2"/>
          <p:cNvSpPr>
            <a:spLocks noGrp="1"/>
          </p:cNvSpPr>
          <p:nvPr>
            <p:ph type="title"/>
          </p:nvPr>
        </p:nvSpPr>
        <p:spPr/>
        <p:txBody>
          <a:bodyPr/>
          <a:lstStyle/>
          <a:p>
            <a:r>
              <a:rPr lang="en-US" dirty="0" smtClean="0"/>
              <a:t>EDWARD ‘MICK’ MANNOCK VC</a:t>
            </a:r>
            <a:endParaRPr lang="en-US" dirty="0"/>
          </a:p>
        </p:txBody>
      </p:sp>
    </p:spTree>
    <p:extLst>
      <p:ext uri="{BB962C8B-B14F-4D97-AF65-F5344CB8AC3E}">
        <p14:creationId xmlns:p14="http://schemas.microsoft.com/office/powerpoint/2010/main" val="422989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ms black prince.JPG"/>
          <p:cNvPicPr>
            <a:picLocks noGrp="1" noChangeAspect="1"/>
          </p:cNvPicPr>
          <p:nvPr>
            <p:ph sz="quarter" idx="13"/>
          </p:nvPr>
        </p:nvPicPr>
        <p:blipFill>
          <a:blip r:embed="rId2">
            <a:extLst>
              <a:ext uri="{28A0092B-C50C-407E-A947-70E740481C1C}">
                <a14:useLocalDpi xmlns:a14="http://schemas.microsoft.com/office/drawing/2010/main" val="0"/>
              </a:ext>
            </a:extLst>
          </a:blip>
          <a:srcRect t="7255" b="7255"/>
          <a:stretch>
            <a:fillRect/>
          </a:stretch>
        </p:blipFill>
        <p:spPr/>
      </p:pic>
      <p:sp>
        <p:nvSpPr>
          <p:cNvPr id="3" name="Title 2"/>
          <p:cNvSpPr>
            <a:spLocks noGrp="1"/>
          </p:cNvSpPr>
          <p:nvPr>
            <p:ph type="title"/>
          </p:nvPr>
        </p:nvSpPr>
        <p:spPr>
          <a:xfrm>
            <a:off x="2314541" y="975360"/>
            <a:ext cx="4114800" cy="701040"/>
          </a:xfrm>
        </p:spPr>
        <p:txBody>
          <a:bodyPr>
            <a:normAutofit fontScale="90000"/>
          </a:bodyPr>
          <a:lstStyle/>
          <a:p>
            <a:r>
              <a:rPr lang="en-US" dirty="0" smtClean="0"/>
              <a:t>Hms black prince</a:t>
            </a:r>
            <a:br>
              <a:rPr lang="en-US" dirty="0" smtClean="0"/>
            </a:br>
            <a:r>
              <a:rPr lang="en-US" sz="1600" dirty="0" smtClean="0"/>
              <a:t>Sunk with all hands – 857 - at battle of Jutland</a:t>
            </a:r>
            <a:r>
              <a:rPr lang="en-US" sz="1600" dirty="0"/>
              <a:t> </a:t>
            </a:r>
            <a:r>
              <a:rPr lang="en-US" sz="1600" dirty="0" smtClean="0"/>
              <a:t> 31 May 1916</a:t>
            </a:r>
            <a:endParaRPr lang="en-US" dirty="0"/>
          </a:p>
        </p:txBody>
      </p:sp>
      <p:sp>
        <p:nvSpPr>
          <p:cNvPr id="5" name="TextBox 4"/>
          <p:cNvSpPr txBox="1"/>
          <p:nvPr/>
        </p:nvSpPr>
        <p:spPr>
          <a:xfrm>
            <a:off x="739348" y="6322116"/>
            <a:ext cx="7697922" cy="369332"/>
          </a:xfrm>
          <a:prstGeom prst="rect">
            <a:avLst/>
          </a:prstGeom>
          <a:noFill/>
        </p:spPr>
        <p:txBody>
          <a:bodyPr wrap="square" rtlCol="0">
            <a:spAutoFit/>
          </a:bodyPr>
          <a:lstStyle/>
          <a:p>
            <a:r>
              <a:rPr lang="en-US" dirty="0" smtClean="0"/>
              <a:t>Charles Bertram Maxted, Boy Telegraphist, 5 Albion Terrace, son of Fred &amp; Emily</a:t>
            </a:r>
            <a:endParaRPr lang="en-US" dirty="0"/>
          </a:p>
        </p:txBody>
      </p:sp>
    </p:spTree>
    <p:extLst>
      <p:ext uri="{BB962C8B-B14F-4D97-AF65-F5344CB8AC3E}">
        <p14:creationId xmlns:p14="http://schemas.microsoft.com/office/powerpoint/2010/main" val="386755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nada-1907.jpg"/>
          <p:cNvPicPr>
            <a:picLocks noGrp="1" noChangeAspect="1"/>
          </p:cNvPicPr>
          <p:nvPr>
            <p:ph sz="quarter" idx="13"/>
          </p:nvPr>
        </p:nvPicPr>
        <p:blipFill>
          <a:blip r:embed="rId2">
            <a:extLst>
              <a:ext uri="{28A0092B-C50C-407E-A947-70E740481C1C}">
                <a14:useLocalDpi xmlns:a14="http://schemas.microsoft.com/office/drawing/2010/main" val="0"/>
              </a:ext>
            </a:extLst>
          </a:blip>
          <a:srcRect t="482" b="482"/>
          <a:stretch>
            <a:fillRect/>
          </a:stretch>
        </p:blipFill>
        <p:spPr>
          <a:xfrm>
            <a:off x="1243844" y="1835470"/>
            <a:ext cx="6567153" cy="3149004"/>
          </a:xfrm>
        </p:spPr>
      </p:pic>
      <p:sp>
        <p:nvSpPr>
          <p:cNvPr id="3" name="Title 2"/>
          <p:cNvSpPr>
            <a:spLocks noGrp="1"/>
          </p:cNvSpPr>
          <p:nvPr>
            <p:ph type="title"/>
          </p:nvPr>
        </p:nvSpPr>
        <p:spPr/>
        <p:txBody>
          <a:bodyPr>
            <a:normAutofit fontScale="90000"/>
          </a:bodyPr>
          <a:lstStyle/>
          <a:p>
            <a:r>
              <a:rPr lang="en-US" dirty="0" smtClean="0"/>
              <a:t>Arthur frederick styles</a:t>
            </a:r>
            <a:br>
              <a:rPr lang="en-US" dirty="0" smtClean="0"/>
            </a:br>
            <a:r>
              <a:rPr lang="en-US" dirty="0" smtClean="0"/>
              <a:t>late 61, </a:t>
            </a:r>
            <a:r>
              <a:rPr lang="en-US" dirty="0" err="1" smtClean="0"/>
              <a:t>sturry</a:t>
            </a:r>
            <a:r>
              <a:rPr lang="en-US" dirty="0" smtClean="0"/>
              <a:t> road </a:t>
            </a:r>
            <a:br>
              <a:rPr lang="en-US" dirty="0" smtClean="0"/>
            </a:br>
            <a:r>
              <a:rPr lang="en-US" dirty="0" smtClean="0"/>
              <a:t>canadian resident</a:t>
            </a:r>
            <a:endParaRPr lang="en-US" dirty="0"/>
          </a:p>
        </p:txBody>
      </p:sp>
      <p:sp>
        <p:nvSpPr>
          <p:cNvPr id="5" name="TextBox 4"/>
          <p:cNvSpPr txBox="1"/>
          <p:nvPr/>
        </p:nvSpPr>
        <p:spPr>
          <a:xfrm>
            <a:off x="1243844" y="5245440"/>
            <a:ext cx="6567153" cy="1815882"/>
          </a:xfrm>
          <a:prstGeom prst="rect">
            <a:avLst/>
          </a:prstGeom>
          <a:noFill/>
        </p:spPr>
        <p:txBody>
          <a:bodyPr wrap="square" rtlCol="0">
            <a:spAutoFit/>
          </a:bodyPr>
          <a:lstStyle/>
          <a:p>
            <a:r>
              <a:rPr lang="en-US" sz="1600" dirty="0" smtClean="0"/>
              <a:t>Resided Quebec enlisted Quebec Regiment, killed in France 4 April 1918 aged 28</a:t>
            </a:r>
            <a:endParaRPr lang="en-US" sz="1600" dirty="0"/>
          </a:p>
          <a:p>
            <a:endParaRPr lang="en-US" sz="1600" dirty="0" smtClean="0"/>
          </a:p>
          <a:p>
            <a:r>
              <a:rPr lang="en-US" sz="1600" dirty="0" smtClean="0"/>
              <a:t>Canada’s population 1914 7.8 million</a:t>
            </a:r>
            <a:endParaRPr lang="en-US" sz="1600" dirty="0"/>
          </a:p>
          <a:p>
            <a:r>
              <a:rPr lang="en-US" sz="1600" dirty="0" smtClean="0"/>
              <a:t>Canada’s Expeditionary Force sent overseas 425,821 including 25,000 conscripts Casualties: 209,412 including 59,680 killed</a:t>
            </a:r>
          </a:p>
          <a:p>
            <a:endParaRPr lang="en-US" sz="1600" dirty="0"/>
          </a:p>
          <a:p>
            <a:endParaRPr lang="en-US" sz="1600" dirty="0"/>
          </a:p>
        </p:txBody>
      </p:sp>
    </p:spTree>
    <p:extLst>
      <p:ext uri="{BB962C8B-B14F-4D97-AF65-F5344CB8AC3E}">
        <p14:creationId xmlns:p14="http://schemas.microsoft.com/office/powerpoint/2010/main" val="397745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w-zealand.jpg"/>
          <p:cNvPicPr>
            <a:picLocks noGrp="1" noChangeAspect="1"/>
          </p:cNvPicPr>
          <p:nvPr>
            <p:ph sz="quarter" idx="13"/>
          </p:nvPr>
        </p:nvPicPr>
        <p:blipFill>
          <a:blip r:embed="rId2">
            <a:extLst>
              <a:ext uri="{28A0092B-C50C-407E-A947-70E740481C1C}">
                <a14:useLocalDpi xmlns:a14="http://schemas.microsoft.com/office/drawing/2010/main" val="0"/>
              </a:ext>
            </a:extLst>
          </a:blip>
          <a:srcRect t="482" b="482"/>
          <a:stretch>
            <a:fillRect/>
          </a:stretch>
        </p:blipFill>
        <p:spPr>
          <a:xfrm>
            <a:off x="1356922" y="1887664"/>
            <a:ext cx="6271414" cy="2905433"/>
          </a:xfrm>
        </p:spPr>
      </p:pic>
      <p:sp>
        <p:nvSpPr>
          <p:cNvPr id="3" name="Title 2"/>
          <p:cNvSpPr>
            <a:spLocks noGrp="1"/>
          </p:cNvSpPr>
          <p:nvPr>
            <p:ph type="title"/>
          </p:nvPr>
        </p:nvSpPr>
        <p:spPr/>
        <p:txBody>
          <a:bodyPr>
            <a:normAutofit fontScale="90000"/>
          </a:bodyPr>
          <a:lstStyle/>
          <a:p>
            <a:r>
              <a:rPr lang="en-US" dirty="0" smtClean="0"/>
              <a:t>GEORGE PALMER ARGRAVE </a:t>
            </a:r>
            <a:br>
              <a:rPr lang="en-US" dirty="0" smtClean="0"/>
            </a:br>
            <a:r>
              <a:rPr lang="en-US" dirty="0" smtClean="0"/>
              <a:t>LATE 36, STURRY ROAD</a:t>
            </a:r>
            <a:br>
              <a:rPr lang="en-US" dirty="0" smtClean="0"/>
            </a:br>
            <a:r>
              <a:rPr lang="en-US" dirty="0" smtClean="0"/>
              <a:t>NEW ZEALAND RESIDENT</a:t>
            </a:r>
            <a:endParaRPr lang="en-US" dirty="0"/>
          </a:p>
        </p:txBody>
      </p:sp>
      <p:sp>
        <p:nvSpPr>
          <p:cNvPr id="5" name="Rectangle 4"/>
          <p:cNvSpPr/>
          <p:nvPr/>
        </p:nvSpPr>
        <p:spPr>
          <a:xfrm>
            <a:off x="1356922" y="4996913"/>
            <a:ext cx="6271414" cy="1754327"/>
          </a:xfrm>
          <a:prstGeom prst="rect">
            <a:avLst/>
          </a:prstGeom>
        </p:spPr>
        <p:txBody>
          <a:bodyPr wrap="square">
            <a:spAutoFit/>
          </a:bodyPr>
          <a:lstStyle/>
          <a:p>
            <a:r>
              <a:rPr lang="en-US" dirty="0"/>
              <a:t>Resided </a:t>
            </a:r>
            <a:r>
              <a:rPr lang="en-US" dirty="0" smtClean="0"/>
              <a:t>Wellington </a:t>
            </a:r>
            <a:r>
              <a:rPr lang="en-US" dirty="0"/>
              <a:t>enlisted W</a:t>
            </a:r>
            <a:r>
              <a:rPr lang="en-US" dirty="0" smtClean="0"/>
              <a:t>ellington Regiment</a:t>
            </a:r>
            <a:r>
              <a:rPr lang="en-US" dirty="0"/>
              <a:t>, killed in </a:t>
            </a:r>
            <a:r>
              <a:rPr lang="en-US" dirty="0" smtClean="0"/>
              <a:t>Gallipoli 8 August 1915 </a:t>
            </a:r>
            <a:r>
              <a:rPr lang="en-US" dirty="0"/>
              <a:t>aged </a:t>
            </a:r>
            <a:r>
              <a:rPr lang="en-US" dirty="0" smtClean="0"/>
              <a:t>29. Mother Alice Maud.</a:t>
            </a:r>
            <a:endParaRPr lang="en-US" dirty="0"/>
          </a:p>
          <a:p>
            <a:endParaRPr lang="en-US" dirty="0"/>
          </a:p>
          <a:p>
            <a:r>
              <a:rPr lang="en-US" dirty="0" smtClean="0"/>
              <a:t>New Zealand’s </a:t>
            </a:r>
            <a:r>
              <a:rPr lang="en-US" dirty="0"/>
              <a:t>population 1914 </a:t>
            </a:r>
            <a:r>
              <a:rPr lang="en-US" dirty="0" smtClean="0"/>
              <a:t>1.15 </a:t>
            </a:r>
            <a:r>
              <a:rPr lang="en-US" dirty="0"/>
              <a:t>million</a:t>
            </a:r>
          </a:p>
          <a:p>
            <a:r>
              <a:rPr lang="en-US" dirty="0" smtClean="0"/>
              <a:t>N Z </a:t>
            </a:r>
            <a:r>
              <a:rPr lang="en-US" dirty="0"/>
              <a:t>Expeditionary Force sent overseas </a:t>
            </a:r>
            <a:r>
              <a:rPr lang="en-US" dirty="0" smtClean="0"/>
              <a:t>100,000 </a:t>
            </a:r>
            <a:r>
              <a:rPr lang="en-US" dirty="0"/>
              <a:t>including </a:t>
            </a:r>
            <a:r>
              <a:rPr lang="en-US" dirty="0" smtClean="0"/>
              <a:t>30,000 conscripts. </a:t>
            </a:r>
            <a:r>
              <a:rPr lang="en-US" dirty="0"/>
              <a:t>Casualties: </a:t>
            </a:r>
            <a:r>
              <a:rPr lang="en-US" dirty="0" smtClean="0"/>
              <a:t>60,000 </a:t>
            </a:r>
            <a:r>
              <a:rPr lang="en-US" dirty="0"/>
              <a:t>including </a:t>
            </a:r>
            <a:r>
              <a:rPr lang="en-US" dirty="0" smtClean="0"/>
              <a:t>18,000 killed</a:t>
            </a:r>
            <a:endParaRPr lang="en-US" dirty="0"/>
          </a:p>
        </p:txBody>
      </p:sp>
    </p:spTree>
    <p:extLst>
      <p:ext uri="{BB962C8B-B14F-4D97-AF65-F5344CB8AC3E}">
        <p14:creationId xmlns:p14="http://schemas.microsoft.com/office/powerpoint/2010/main" val="3924038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ffs colours.jpg"/>
          <p:cNvPicPr>
            <a:picLocks noGrp="1" noChangeAspect="1"/>
          </p:cNvPicPr>
          <p:nvPr>
            <p:ph sz="quarter" idx="13"/>
          </p:nvPr>
        </p:nvPicPr>
        <p:blipFill>
          <a:blip r:embed="rId2">
            <a:extLst>
              <a:ext uri="{28A0092B-C50C-407E-A947-70E740481C1C}">
                <a14:useLocalDpi xmlns:a14="http://schemas.microsoft.com/office/drawing/2010/main" val="0"/>
              </a:ext>
            </a:extLst>
          </a:blip>
          <a:srcRect t="4894" b="4894"/>
          <a:stretch>
            <a:fillRect/>
          </a:stretch>
        </p:blipFill>
        <p:spPr/>
      </p:pic>
      <p:sp>
        <p:nvSpPr>
          <p:cNvPr id="3" name="Title 2"/>
          <p:cNvSpPr>
            <a:spLocks noGrp="1"/>
          </p:cNvSpPr>
          <p:nvPr>
            <p:ph type="title"/>
          </p:nvPr>
        </p:nvSpPr>
        <p:spPr/>
        <p:txBody>
          <a:bodyPr/>
          <a:lstStyle/>
          <a:p>
            <a:r>
              <a:rPr lang="en-US" dirty="0" smtClean="0"/>
              <a:t>The buffs</a:t>
            </a:r>
            <a:br>
              <a:rPr lang="en-US" dirty="0" smtClean="0"/>
            </a:br>
            <a:r>
              <a:rPr lang="en-US" dirty="0" smtClean="0"/>
              <a:t>global service 1914 -1918</a:t>
            </a:r>
            <a:endParaRPr lang="en-US" dirty="0"/>
          </a:p>
        </p:txBody>
      </p:sp>
    </p:spTree>
    <p:extLst>
      <p:ext uri="{BB962C8B-B14F-4D97-AF65-F5344CB8AC3E}">
        <p14:creationId xmlns:p14="http://schemas.microsoft.com/office/powerpoint/2010/main" val="386523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342900" indent="-342900" algn="l">
              <a:buFont typeface="Arial"/>
              <a:buChar char="•"/>
            </a:pPr>
            <a:r>
              <a:rPr lang="en-US" sz="1900" dirty="0" smtClean="0"/>
              <a:t>Parents Alfred James &amp; Sarah Jane had five sons &amp; two daughters. The youngest son, Joseph, was too young to serve in the war. All males in the household worked as domestic gardeners, with Alfred listed as ‘Head Gardener’ in 1911 census.</a:t>
            </a:r>
          </a:p>
          <a:p>
            <a:pPr marL="342900" indent="-342900" algn="l">
              <a:buFont typeface="Arial"/>
              <a:buChar char="•"/>
            </a:pPr>
            <a:r>
              <a:rPr lang="en-US" sz="1900" dirty="0" smtClean="0"/>
              <a:t>David Lemar, fourth son, served in the 1/18</a:t>
            </a:r>
            <a:r>
              <a:rPr lang="en-US" sz="1900" baseline="30000" dirty="0" smtClean="0"/>
              <a:t>th</a:t>
            </a:r>
            <a:r>
              <a:rPr lang="en-US" sz="1900" dirty="0" smtClean="0"/>
              <a:t> Bn London Irish Rifles and was killed in France/Flanders on 7 April 1917, aged 21.</a:t>
            </a:r>
          </a:p>
          <a:p>
            <a:pPr marL="342900" indent="-342900" algn="l">
              <a:buFont typeface="Arial"/>
              <a:buChar char="•"/>
            </a:pPr>
            <a:r>
              <a:rPr lang="en-US" sz="1900" dirty="0" smtClean="0"/>
              <a:t>Frederick Lemar, second son, also served in the 1/18</a:t>
            </a:r>
            <a:r>
              <a:rPr lang="en-US" sz="1900" baseline="30000" dirty="0" smtClean="0"/>
              <a:t>th</a:t>
            </a:r>
            <a:r>
              <a:rPr lang="en-US" sz="1900" dirty="0" smtClean="0"/>
              <a:t> Bn London Irish Rifles and was killed in France on 21 March 1918, aged 30.</a:t>
            </a:r>
          </a:p>
          <a:p>
            <a:pPr marL="342900" indent="-342900" algn="l">
              <a:buFont typeface="Arial"/>
              <a:buChar char="•"/>
            </a:pPr>
            <a:r>
              <a:rPr lang="en-US" sz="1900" dirty="0" smtClean="0"/>
              <a:t>Thomas Lemar, oldest son, served initially with The Buffs, then with 270 Company Machine Gun Corps based in Quetta, India, where he died of disease 14 October 1918, aged 33.</a:t>
            </a:r>
          </a:p>
          <a:p>
            <a:pPr marL="342900" indent="-342900" algn="l">
              <a:buFont typeface="Arial"/>
              <a:buChar char="•"/>
            </a:pPr>
            <a:endParaRPr lang="en-US" sz="1800" dirty="0"/>
          </a:p>
        </p:txBody>
      </p:sp>
      <p:sp>
        <p:nvSpPr>
          <p:cNvPr id="3" name="Title 2"/>
          <p:cNvSpPr>
            <a:spLocks noGrp="1"/>
          </p:cNvSpPr>
          <p:nvPr>
            <p:ph type="title"/>
          </p:nvPr>
        </p:nvSpPr>
        <p:spPr/>
        <p:txBody>
          <a:bodyPr>
            <a:normAutofit fontScale="90000"/>
          </a:bodyPr>
          <a:lstStyle/>
          <a:p>
            <a:r>
              <a:rPr lang="en-US" dirty="0" smtClean="0"/>
              <a:t>THE GREATEST LOSS</a:t>
            </a:r>
            <a:br>
              <a:rPr lang="en-US" dirty="0" smtClean="0"/>
            </a:br>
            <a:r>
              <a:rPr lang="en-US" dirty="0" smtClean="0"/>
              <a:t>THE LEMAR FAMILY </a:t>
            </a:r>
            <a:br>
              <a:rPr lang="en-US" dirty="0" smtClean="0"/>
            </a:br>
            <a:r>
              <a:rPr lang="en-US" dirty="0" smtClean="0"/>
              <a:t>2 NORTH HOLMES ROAD</a:t>
            </a:r>
            <a:endParaRPr lang="en-US" dirty="0"/>
          </a:p>
        </p:txBody>
      </p:sp>
    </p:spTree>
    <p:extLst>
      <p:ext uri="{BB962C8B-B14F-4D97-AF65-F5344CB8AC3E}">
        <p14:creationId xmlns:p14="http://schemas.microsoft.com/office/powerpoint/2010/main" val="232557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342900" indent="-342900" algn="l">
              <a:buFont typeface="Arial"/>
              <a:buChar char="•"/>
            </a:pPr>
            <a:r>
              <a:rPr lang="en-US" dirty="0" smtClean="0"/>
              <a:t>St. Gregory the Great consecrated as a new parish church in 1852</a:t>
            </a:r>
          </a:p>
          <a:p>
            <a:pPr marL="342900" indent="-342900" algn="l">
              <a:buFont typeface="Arial"/>
              <a:buChar char="•"/>
            </a:pPr>
            <a:r>
              <a:rPr lang="en-US" dirty="0" smtClean="0"/>
              <a:t>Designed by George Gilbert Scott and dedicated to Archbishop William Howley</a:t>
            </a:r>
          </a:p>
          <a:p>
            <a:pPr marL="342900" indent="-342900" algn="l">
              <a:buFont typeface="Arial"/>
              <a:buChar char="•"/>
            </a:pPr>
            <a:r>
              <a:rPr lang="en-US" dirty="0" smtClean="0"/>
              <a:t>Great War Memorial commissioned for the fallen of the parish</a:t>
            </a:r>
          </a:p>
          <a:p>
            <a:pPr marL="342900" indent="-342900" algn="l">
              <a:buFont typeface="Arial"/>
              <a:buChar char="•"/>
            </a:pPr>
            <a:r>
              <a:rPr lang="en-US" dirty="0" smtClean="0"/>
              <a:t>144 Names are eventually added to the Memorial</a:t>
            </a:r>
          </a:p>
          <a:p>
            <a:pPr marL="342900" indent="-342900" algn="l">
              <a:buFont typeface="Arial"/>
              <a:buChar char="•"/>
            </a:pPr>
            <a:r>
              <a:rPr lang="en-US" dirty="0" smtClean="0"/>
              <a:t>Memorial saved after the damage caused by the </a:t>
            </a:r>
            <a:r>
              <a:rPr lang="en-US" dirty="0" err="1" smtClean="0"/>
              <a:t>Baedecker</a:t>
            </a:r>
            <a:r>
              <a:rPr lang="en-US" dirty="0" smtClean="0"/>
              <a:t> raid on Canterbury in June 1942</a:t>
            </a:r>
          </a:p>
          <a:p>
            <a:pPr marL="342900" indent="-342900" algn="l">
              <a:buFont typeface="Arial"/>
              <a:buChar char="•"/>
            </a:pPr>
            <a:r>
              <a:rPr lang="en-US" dirty="0" smtClean="0"/>
              <a:t>Church re-opened in February 1944 – fully functional from 1949</a:t>
            </a:r>
          </a:p>
          <a:p>
            <a:pPr marL="342900" indent="-342900" algn="l">
              <a:buFont typeface="Arial"/>
              <a:buChar char="•"/>
            </a:pPr>
            <a:r>
              <a:rPr lang="en-US" dirty="0" smtClean="0"/>
              <a:t>1975/76 Parish absorbed into new All Saints parish, based on the former garrison church of St. Albans in Military road. </a:t>
            </a:r>
          </a:p>
          <a:p>
            <a:pPr marL="342900" indent="-342900" algn="l">
              <a:buFont typeface="Arial"/>
              <a:buChar char="•"/>
            </a:pPr>
            <a:r>
              <a:rPr lang="en-US" dirty="0" smtClean="0"/>
              <a:t>Final service held 31 October 1976</a:t>
            </a:r>
          </a:p>
          <a:p>
            <a:pPr marL="342900" indent="-342900" algn="l">
              <a:buFont typeface="Arial"/>
              <a:buChar char="•"/>
            </a:pPr>
            <a:r>
              <a:rPr lang="en-US" dirty="0" smtClean="0"/>
              <a:t>Canterbury Christ Church University  - Concert hall with War Memorial preserved</a:t>
            </a:r>
          </a:p>
          <a:p>
            <a:pPr marL="342900" indent="-342900" algn="l">
              <a:buFont typeface="Arial"/>
              <a:buChar char="•"/>
            </a:pPr>
            <a:endParaRPr lang="en-US" sz="1800" dirty="0" smtClean="0"/>
          </a:p>
          <a:p>
            <a:pPr marL="342900" indent="-342900" algn="l">
              <a:buFont typeface="Arial"/>
              <a:buChar char="•"/>
            </a:pPr>
            <a:endParaRPr lang="en-US" sz="1800" dirty="0"/>
          </a:p>
        </p:txBody>
      </p:sp>
      <p:sp>
        <p:nvSpPr>
          <p:cNvPr id="3" name="Title 2"/>
          <p:cNvSpPr>
            <a:spLocks noGrp="1"/>
          </p:cNvSpPr>
          <p:nvPr>
            <p:ph type="title"/>
          </p:nvPr>
        </p:nvSpPr>
        <p:spPr/>
        <p:txBody>
          <a:bodyPr/>
          <a:lstStyle/>
          <a:p>
            <a:r>
              <a:rPr lang="en-US" dirty="0" smtClean="0"/>
              <a:t>COMMUNION &amp; SACRIFICE</a:t>
            </a:r>
            <a:endParaRPr lang="en-US" dirty="0"/>
          </a:p>
        </p:txBody>
      </p:sp>
    </p:spTree>
    <p:extLst>
      <p:ext uri="{BB962C8B-B14F-4D97-AF65-F5344CB8AC3E}">
        <p14:creationId xmlns:p14="http://schemas.microsoft.com/office/powerpoint/2010/main" val="23591429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 Gregory the Great Postcard Dec 2010_SM.jp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7179" t="10887" r="-62688" b="-10887"/>
          <a:stretch/>
        </p:blipFill>
        <p:spPr>
          <a:xfrm>
            <a:off x="187555" y="2020888"/>
            <a:ext cx="8229600" cy="4075112"/>
          </a:xfrm>
        </p:spPr>
      </p:pic>
      <p:sp>
        <p:nvSpPr>
          <p:cNvPr id="3" name="Title 2"/>
          <p:cNvSpPr>
            <a:spLocks noGrp="1"/>
          </p:cNvSpPr>
          <p:nvPr>
            <p:ph type="title"/>
          </p:nvPr>
        </p:nvSpPr>
        <p:spPr/>
        <p:txBody>
          <a:bodyPr/>
          <a:lstStyle/>
          <a:p>
            <a:r>
              <a:rPr lang="en-US" dirty="0" smtClean="0"/>
              <a:t>WE WILL REMEMBER THEM</a:t>
            </a:r>
            <a:endParaRPr lang="en-US" dirty="0"/>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966" y="2020888"/>
            <a:ext cx="3757629" cy="3607304"/>
          </a:xfrm>
          <a:prstGeom prst="rect">
            <a:avLst/>
          </a:prstGeom>
        </p:spPr>
      </p:pic>
    </p:spTree>
    <p:extLst>
      <p:ext uri="{BB962C8B-B14F-4D97-AF65-F5344CB8AC3E}">
        <p14:creationId xmlns:p14="http://schemas.microsoft.com/office/powerpoint/2010/main" val="64615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285750" indent="-285750" algn="l">
              <a:buFont typeface="Arial"/>
              <a:buChar char="•"/>
            </a:pPr>
            <a:r>
              <a:rPr lang="en-US" dirty="0" smtClean="0"/>
              <a:t>144 names recorded on Memorial - 123 records traced – 122 men and 1 woman</a:t>
            </a:r>
          </a:p>
          <a:p>
            <a:pPr marL="285750" indent="-285750" algn="l">
              <a:buFont typeface="Arial"/>
              <a:buChar char="•"/>
            </a:pPr>
            <a:r>
              <a:rPr lang="en-US" dirty="0" smtClean="0"/>
              <a:t>At least 15 were baptised in St. Gregory’s, and only </a:t>
            </a:r>
            <a:r>
              <a:rPr lang="en-US" dirty="0" smtClean="0"/>
              <a:t>3, </a:t>
            </a:r>
            <a:r>
              <a:rPr lang="en-US" dirty="0" smtClean="0"/>
              <a:t>Edwin Axten (parents resided 27 </a:t>
            </a:r>
            <a:r>
              <a:rPr lang="en-US" dirty="0"/>
              <a:t>S</a:t>
            </a:r>
            <a:r>
              <a:rPr lang="en-US" dirty="0" smtClean="0"/>
              <a:t>t. Martin’s </a:t>
            </a:r>
            <a:r>
              <a:rPr lang="en-US" dirty="0" smtClean="0"/>
              <a:t>Road), George Argrave (previously of 36,Sturry Road) and Arthur Styles (parents 61, Sturry Road) were non</a:t>
            </a:r>
            <a:r>
              <a:rPr lang="en-US" dirty="0" smtClean="0"/>
              <a:t>-resident</a:t>
            </a:r>
          </a:p>
          <a:p>
            <a:pPr marL="285750" indent="-285750" algn="l">
              <a:buFont typeface="Arial"/>
              <a:buChar char="•"/>
            </a:pPr>
            <a:r>
              <a:rPr lang="en-US" dirty="0" smtClean="0"/>
              <a:t>1 Irishman, Samuel Howson, born Tipperary, enlisted in Canterbury before 1911</a:t>
            </a:r>
          </a:p>
          <a:p>
            <a:pPr marL="285750" indent="-285750" algn="l">
              <a:buFont typeface="Arial"/>
              <a:buChar char="•"/>
            </a:pPr>
            <a:r>
              <a:rPr lang="en-US" dirty="0" smtClean="0"/>
              <a:t>Records show 28 married 70 single</a:t>
            </a:r>
          </a:p>
          <a:p>
            <a:pPr marL="285750" indent="-285750" algn="l">
              <a:buFont typeface="Arial"/>
              <a:buChar char="•"/>
            </a:pPr>
            <a:r>
              <a:rPr lang="en-US" dirty="0" smtClean="0"/>
              <a:t>113 served in British army, including at least 7 regulars, plus 1 in Canadian Army and 1 in New Zealand Army</a:t>
            </a:r>
          </a:p>
          <a:p>
            <a:pPr marL="285750" indent="-285750" algn="l">
              <a:buFont typeface="Arial"/>
              <a:buChar char="•"/>
            </a:pPr>
            <a:r>
              <a:rPr lang="en-US" dirty="0" smtClean="0"/>
              <a:t>33 joined The Buffs – ( Royal East </a:t>
            </a:r>
            <a:r>
              <a:rPr lang="en-US" dirty="0"/>
              <a:t>K</a:t>
            </a:r>
            <a:r>
              <a:rPr lang="en-US" dirty="0" smtClean="0"/>
              <a:t>ent Regiment) – local infantry unit</a:t>
            </a:r>
          </a:p>
          <a:p>
            <a:pPr marL="285750" indent="-285750" algn="l">
              <a:buFont typeface="Arial"/>
              <a:buChar char="•"/>
            </a:pPr>
            <a:r>
              <a:rPr lang="en-US" dirty="0" smtClean="0"/>
              <a:t>5 served Royal Navy, 1 Royal Flying Corps and 1 Queen Mary’s Army Auxiliary Corps</a:t>
            </a:r>
          </a:p>
          <a:p>
            <a:pPr marL="285750" indent="-285750" algn="l">
              <a:buFont typeface="Arial"/>
              <a:buChar char="•"/>
            </a:pPr>
            <a:r>
              <a:rPr lang="en-US" dirty="0" smtClean="0"/>
              <a:t>104 died in France/Flanders, 4 in Mesopotamia, 3 in India , 2 in Palestine, 2 in Gallipoli and 1 in Egypt</a:t>
            </a:r>
          </a:p>
          <a:p>
            <a:pPr marL="285750" indent="-285750" algn="l">
              <a:buFont typeface="Arial"/>
              <a:buChar char="•"/>
            </a:pPr>
            <a:endParaRPr lang="en-US" dirty="0" smtClean="0"/>
          </a:p>
          <a:p>
            <a:pPr marL="285750" indent="-285750" algn="l">
              <a:buFont typeface="Arial"/>
              <a:buChar char="•"/>
            </a:pPr>
            <a:endParaRPr lang="en-US" dirty="0" smtClean="0"/>
          </a:p>
        </p:txBody>
      </p:sp>
      <p:sp>
        <p:nvSpPr>
          <p:cNvPr id="3" name="Title 2"/>
          <p:cNvSpPr>
            <a:spLocks noGrp="1"/>
          </p:cNvSpPr>
          <p:nvPr>
            <p:ph type="title"/>
          </p:nvPr>
        </p:nvSpPr>
        <p:spPr/>
        <p:txBody>
          <a:bodyPr/>
          <a:lstStyle/>
          <a:p>
            <a:r>
              <a:rPr lang="en-US" dirty="0" smtClean="0"/>
              <a:t>COMMUNION &amp; SACRIFICE</a:t>
            </a:r>
            <a:endParaRPr lang="en-US" dirty="0"/>
          </a:p>
        </p:txBody>
      </p:sp>
    </p:spTree>
    <p:extLst>
      <p:ext uri="{BB962C8B-B14F-4D97-AF65-F5344CB8AC3E}">
        <p14:creationId xmlns:p14="http://schemas.microsoft.com/office/powerpoint/2010/main" val="29421762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285750" indent="-285750" algn="l">
              <a:buFont typeface="Arial"/>
              <a:buChar char="•"/>
            </a:pPr>
            <a:r>
              <a:rPr lang="en-US" sz="1900" dirty="0"/>
              <a:t>108 dates of birth identified with average age at time of death 27 years</a:t>
            </a:r>
          </a:p>
          <a:p>
            <a:pPr marL="285750" indent="-285750" algn="l">
              <a:buFont typeface="Arial"/>
              <a:buChar char="•"/>
            </a:pPr>
            <a:r>
              <a:rPr lang="en-US" sz="1900" dirty="0"/>
              <a:t>Oldest died on home </a:t>
            </a:r>
            <a:r>
              <a:rPr lang="en-US" sz="1900" dirty="0" smtClean="0"/>
              <a:t>service:  </a:t>
            </a:r>
            <a:r>
              <a:rPr lang="en-US" sz="1900" dirty="0"/>
              <a:t>George Cheeseman 5 July 1918, Royal Defence Corps, aged 62, </a:t>
            </a:r>
            <a:r>
              <a:rPr lang="en-US" sz="1900" dirty="0" smtClean="0"/>
              <a:t>of 40 </a:t>
            </a:r>
            <a:r>
              <a:rPr lang="en-US" sz="1900" dirty="0"/>
              <a:t>Union Street leaving wife Clara and family. </a:t>
            </a:r>
          </a:p>
          <a:p>
            <a:pPr marL="285750" indent="-285750" algn="l">
              <a:buFont typeface="Arial"/>
              <a:buChar char="•"/>
            </a:pPr>
            <a:r>
              <a:rPr lang="en-US" sz="1900" dirty="0" smtClean="0"/>
              <a:t>Oldest died on </a:t>
            </a:r>
            <a:r>
              <a:rPr lang="en-US" sz="1900" dirty="0"/>
              <a:t>overseas </a:t>
            </a:r>
            <a:r>
              <a:rPr lang="en-US" sz="1900" dirty="0" smtClean="0"/>
              <a:t>service: </a:t>
            </a:r>
            <a:r>
              <a:rPr lang="en-US" sz="1900" dirty="0"/>
              <a:t>Charles Frederick Willey aged 44, </a:t>
            </a:r>
            <a:r>
              <a:rPr lang="en-US" sz="1900" dirty="0" smtClean="0"/>
              <a:t> of 21, Union Street, leaving wife Emma. France</a:t>
            </a:r>
            <a:r>
              <a:rPr lang="en-US" sz="1900" dirty="0"/>
              <a:t>/Flanders 11 February 1915 whilst serving with 2 </a:t>
            </a:r>
            <a:r>
              <a:rPr lang="en-US" sz="1900" dirty="0" smtClean="0"/>
              <a:t>Bn </a:t>
            </a:r>
            <a:r>
              <a:rPr lang="en-US" sz="1900" dirty="0"/>
              <a:t>The Buffs.</a:t>
            </a:r>
          </a:p>
          <a:p>
            <a:pPr marL="285750" indent="-285750" algn="l">
              <a:buFont typeface="Arial"/>
              <a:buChar char="•"/>
            </a:pPr>
            <a:r>
              <a:rPr lang="en-US" sz="1900" dirty="0"/>
              <a:t>Youngest died at 17 years : </a:t>
            </a:r>
            <a:r>
              <a:rPr lang="en-US" sz="1900" dirty="0" smtClean="0"/>
              <a:t>Edward John O’Mahony, France/Flanders 13 October 1914, 1 Bn Royal Lancaster. Lewis Albert Lyons, 19 March 1915, of 37, St. Martin’s Road, France/Flanders, 8 Bn The Buffs. Cyril Arthur Gill, 26 May 1915, France/Flanders, 2 Bn The Buffs, Charles Bertram Maxted, 31 May 1916, of 5, Albion Terrace, HMS Black Prince. Frank William Powell, 30 September 1916, of 91, Military Road, France/Flanders, 7 Bn QORWK.</a:t>
            </a:r>
            <a:endParaRPr lang="en-US" sz="1900" dirty="0"/>
          </a:p>
          <a:p>
            <a:pPr marL="285750" indent="-285750" algn="l">
              <a:buFont typeface="Arial"/>
              <a:buChar char="•"/>
            </a:pPr>
            <a:endParaRPr lang="en-US" dirty="0"/>
          </a:p>
          <a:p>
            <a:endParaRPr lang="en-US" dirty="0"/>
          </a:p>
        </p:txBody>
      </p:sp>
      <p:sp>
        <p:nvSpPr>
          <p:cNvPr id="3" name="Title 2"/>
          <p:cNvSpPr>
            <a:spLocks noGrp="1"/>
          </p:cNvSpPr>
          <p:nvPr>
            <p:ph type="title"/>
          </p:nvPr>
        </p:nvSpPr>
        <p:spPr/>
        <p:txBody>
          <a:bodyPr/>
          <a:lstStyle/>
          <a:p>
            <a:r>
              <a:rPr lang="en-US" dirty="0" smtClean="0"/>
              <a:t>COMMUNION &amp; SACRIFICE</a:t>
            </a:r>
            <a:endParaRPr lang="en-US" dirty="0"/>
          </a:p>
        </p:txBody>
      </p:sp>
    </p:spTree>
    <p:extLst>
      <p:ext uri="{BB962C8B-B14F-4D97-AF65-F5344CB8AC3E}">
        <p14:creationId xmlns:p14="http://schemas.microsoft.com/office/powerpoint/2010/main" val="2098759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Gmeml1.jpg"/>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791" t="3989" r="791" b="13143"/>
          <a:stretch/>
        </p:blipFill>
        <p:spPr>
          <a:xfrm>
            <a:off x="914400" y="1658246"/>
            <a:ext cx="8229600" cy="4927600"/>
          </a:xfrm>
        </p:spPr>
      </p:pic>
      <p:sp>
        <p:nvSpPr>
          <p:cNvPr id="3" name="Title 2"/>
          <p:cNvSpPr>
            <a:spLocks noGrp="1"/>
          </p:cNvSpPr>
          <p:nvPr>
            <p:ph type="title"/>
          </p:nvPr>
        </p:nvSpPr>
        <p:spPr/>
        <p:txBody>
          <a:bodyPr>
            <a:normAutofit/>
          </a:bodyPr>
          <a:lstStyle/>
          <a:p>
            <a:r>
              <a:rPr lang="en-US" sz="1600" dirty="0" smtClean="0"/>
              <a:t>COMMUNION &amp; SACRIFICE</a:t>
            </a:r>
            <a:endParaRPr lang="en-US" sz="1600" dirty="0"/>
          </a:p>
        </p:txBody>
      </p:sp>
    </p:spTree>
    <p:extLst>
      <p:ext uri="{BB962C8B-B14F-4D97-AF65-F5344CB8AC3E}">
        <p14:creationId xmlns:p14="http://schemas.microsoft.com/office/powerpoint/2010/main" val="3836856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342900" indent="-342900" algn="l">
              <a:buFont typeface="Arial"/>
              <a:buChar char="•"/>
            </a:pPr>
            <a:r>
              <a:rPr lang="en-US" dirty="0" smtClean="0"/>
              <a:t>Daughter of William </a:t>
            </a:r>
            <a:r>
              <a:rPr lang="en-US" dirty="0"/>
              <a:t>G</a:t>
            </a:r>
            <a:r>
              <a:rPr lang="en-US" dirty="0" smtClean="0"/>
              <a:t>eorge </a:t>
            </a:r>
            <a:r>
              <a:rPr lang="en-US" dirty="0"/>
              <a:t>P</a:t>
            </a:r>
            <a:r>
              <a:rPr lang="en-US" dirty="0" smtClean="0"/>
              <a:t>arker , 6, East Street, Sturry Road, Canterbury</a:t>
            </a:r>
          </a:p>
          <a:p>
            <a:pPr marL="342900" indent="-342900" algn="l">
              <a:buFont typeface="Arial"/>
              <a:buChar char="•"/>
            </a:pPr>
            <a:r>
              <a:rPr lang="en-US" dirty="0" smtClean="0"/>
              <a:t>Served as a waitress ( officially, ‘worker’) with Queen Mary’s Army Auxiliary Corps</a:t>
            </a:r>
          </a:p>
          <a:p>
            <a:pPr marL="342900" indent="-342900" algn="l">
              <a:buFont typeface="Arial"/>
              <a:buChar char="•"/>
            </a:pPr>
            <a:r>
              <a:rPr lang="en-US" dirty="0" smtClean="0"/>
              <a:t>Worked at Army base depots in Abbeville</a:t>
            </a:r>
          </a:p>
          <a:p>
            <a:pPr marL="342900" indent="-342900" algn="l">
              <a:buFont typeface="Arial"/>
              <a:buChar char="•"/>
            </a:pPr>
            <a:r>
              <a:rPr lang="en-US" dirty="0" smtClean="0"/>
              <a:t>Killed by a German air raid on the night of 29/30 May 1915, when a direct hit killed nine women sheltering in trenches at the women’s camp.</a:t>
            </a:r>
          </a:p>
          <a:p>
            <a:pPr marL="342900" indent="-342900" algn="l">
              <a:buFont typeface="Arial"/>
              <a:buChar char="•"/>
            </a:pPr>
            <a:r>
              <a:rPr lang="en-US" dirty="0" smtClean="0"/>
              <a:t>Commemorated at the Commonwealth War Graves Commission Cemetery adjacent to Abbeville Communal Cemetery.</a:t>
            </a:r>
            <a:endParaRPr lang="en-US" dirty="0"/>
          </a:p>
        </p:txBody>
      </p:sp>
      <p:sp>
        <p:nvSpPr>
          <p:cNvPr id="3" name="Title 2"/>
          <p:cNvSpPr>
            <a:spLocks noGrp="1"/>
          </p:cNvSpPr>
          <p:nvPr>
            <p:ph type="title"/>
          </p:nvPr>
        </p:nvSpPr>
        <p:spPr/>
        <p:txBody>
          <a:bodyPr/>
          <a:lstStyle/>
          <a:p>
            <a:r>
              <a:rPr lang="en-US" dirty="0" smtClean="0"/>
              <a:t>Ethel Frances Mary parker</a:t>
            </a:r>
            <a:endParaRPr lang="en-US" dirty="0"/>
          </a:p>
        </p:txBody>
      </p:sp>
    </p:spTree>
    <p:extLst>
      <p:ext uri="{BB962C8B-B14F-4D97-AF65-F5344CB8AC3E}">
        <p14:creationId xmlns:p14="http://schemas.microsoft.com/office/powerpoint/2010/main" val="332150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223.jpg"/>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57194" r="-57194"/>
          <a:stretch/>
        </p:blipFill>
        <p:spPr>
          <a:xfrm>
            <a:off x="457200" y="1739781"/>
            <a:ext cx="8229600" cy="5118219"/>
          </a:xfrm>
        </p:spPr>
      </p:pic>
      <p:sp>
        <p:nvSpPr>
          <p:cNvPr id="3" name="Title 2"/>
          <p:cNvSpPr>
            <a:spLocks noGrp="1"/>
          </p:cNvSpPr>
          <p:nvPr>
            <p:ph type="title"/>
          </p:nvPr>
        </p:nvSpPr>
        <p:spPr/>
        <p:txBody>
          <a:bodyPr/>
          <a:lstStyle/>
          <a:p>
            <a:r>
              <a:rPr lang="en-US" dirty="0" smtClean="0"/>
              <a:t>Ethel Frances Mary Parker</a:t>
            </a:r>
            <a:endParaRPr lang="en-US" dirty="0"/>
          </a:p>
        </p:txBody>
      </p:sp>
    </p:spTree>
    <p:extLst>
      <p:ext uri="{BB962C8B-B14F-4D97-AF65-F5344CB8AC3E}">
        <p14:creationId xmlns:p14="http://schemas.microsoft.com/office/powerpoint/2010/main" val="248715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224.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6988" b="16988"/>
          <a:stretch>
            <a:fillRect/>
          </a:stretch>
        </p:blipFill>
        <p:spPr/>
      </p:pic>
      <p:sp>
        <p:nvSpPr>
          <p:cNvPr id="3" name="Title 2"/>
          <p:cNvSpPr>
            <a:spLocks noGrp="1"/>
          </p:cNvSpPr>
          <p:nvPr>
            <p:ph type="title"/>
          </p:nvPr>
        </p:nvSpPr>
        <p:spPr/>
        <p:txBody>
          <a:bodyPr/>
          <a:lstStyle/>
          <a:p>
            <a:r>
              <a:rPr lang="en-US" dirty="0" smtClean="0"/>
              <a:t>Ethel Parker &amp; Comrades</a:t>
            </a:r>
            <a:endParaRPr lang="en-US" dirty="0"/>
          </a:p>
        </p:txBody>
      </p:sp>
    </p:spTree>
    <p:extLst>
      <p:ext uri="{BB962C8B-B14F-4D97-AF65-F5344CB8AC3E}">
        <p14:creationId xmlns:p14="http://schemas.microsoft.com/office/powerpoint/2010/main" val="92603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327.jpg"/>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84629" t="-8818" r="-84629" b="1"/>
          <a:stretch/>
        </p:blipFill>
        <p:spPr>
          <a:xfrm>
            <a:off x="-2404514" y="1800674"/>
            <a:ext cx="9545749" cy="4434508"/>
          </a:xfrm>
        </p:spPr>
      </p:pic>
      <p:sp>
        <p:nvSpPr>
          <p:cNvPr id="3" name="Title 2"/>
          <p:cNvSpPr>
            <a:spLocks noGrp="1"/>
          </p:cNvSpPr>
          <p:nvPr>
            <p:ph type="title"/>
          </p:nvPr>
        </p:nvSpPr>
        <p:spPr/>
        <p:txBody>
          <a:bodyPr>
            <a:normAutofit/>
          </a:bodyPr>
          <a:lstStyle/>
          <a:p>
            <a:r>
              <a:rPr lang="en-US" sz="1600" dirty="0" smtClean="0"/>
              <a:t>Thomas &amp; William Gibbs</a:t>
            </a:r>
            <a:br>
              <a:rPr lang="en-US" sz="1600" dirty="0" smtClean="0"/>
            </a:br>
            <a:r>
              <a:rPr lang="en-US" sz="1600" dirty="0" smtClean="0"/>
              <a:t>Thomas &amp; Edith Gibbs</a:t>
            </a:r>
            <a:endParaRPr lang="en-US" sz="1600" dirty="0"/>
          </a:p>
        </p:txBody>
      </p:sp>
      <p:pic>
        <p:nvPicPr>
          <p:cNvPr id="6" name="Picture 5" descr="IMG_1334.jpg"/>
          <p:cNvPicPr>
            <a:picLocks noChangeAspect="1"/>
          </p:cNvPicPr>
          <p:nvPr/>
        </p:nvPicPr>
        <p:blipFill rotWithShape="1">
          <a:blip r:embed="rId3" cstate="print">
            <a:extLst>
              <a:ext uri="{28A0092B-C50C-407E-A947-70E740481C1C}">
                <a14:useLocalDpi xmlns:a14="http://schemas.microsoft.com/office/drawing/2010/main" val="0"/>
              </a:ext>
            </a:extLst>
          </a:blip>
          <a:srcRect t="13943" b="13943"/>
          <a:stretch/>
        </p:blipFill>
        <p:spPr>
          <a:xfrm>
            <a:off x="4262126" y="2079039"/>
            <a:ext cx="4509210" cy="4156144"/>
          </a:xfrm>
          <a:prstGeom prst="rect">
            <a:avLst/>
          </a:prstGeom>
        </p:spPr>
      </p:pic>
      <p:sp>
        <p:nvSpPr>
          <p:cNvPr id="2" name="TextBox 1"/>
          <p:cNvSpPr txBox="1"/>
          <p:nvPr/>
        </p:nvSpPr>
        <p:spPr>
          <a:xfrm>
            <a:off x="704555" y="6383008"/>
            <a:ext cx="3444494" cy="369332"/>
          </a:xfrm>
          <a:prstGeom prst="rect">
            <a:avLst/>
          </a:prstGeom>
          <a:noFill/>
        </p:spPr>
        <p:txBody>
          <a:bodyPr wrap="square" rtlCol="0">
            <a:spAutoFit/>
          </a:bodyPr>
          <a:lstStyle/>
          <a:p>
            <a:r>
              <a:rPr lang="en-US" dirty="0" smtClean="0"/>
              <a:t>Family lived at 15 Military Road</a:t>
            </a:r>
            <a:endParaRPr lang="en-US" dirty="0"/>
          </a:p>
        </p:txBody>
      </p:sp>
      <p:sp>
        <p:nvSpPr>
          <p:cNvPr id="5" name="TextBox 4"/>
          <p:cNvSpPr txBox="1"/>
          <p:nvPr/>
        </p:nvSpPr>
        <p:spPr>
          <a:xfrm>
            <a:off x="4375202" y="6243881"/>
            <a:ext cx="4396133" cy="646331"/>
          </a:xfrm>
          <a:prstGeom prst="rect">
            <a:avLst/>
          </a:prstGeom>
          <a:noFill/>
        </p:spPr>
        <p:txBody>
          <a:bodyPr wrap="square" rtlCol="0">
            <a:spAutoFit/>
          </a:bodyPr>
          <a:lstStyle/>
          <a:p>
            <a:r>
              <a:rPr lang="en-US" dirty="0" smtClean="0"/>
              <a:t>Thomas a bricklayer. 2 sons 3 daughters, Violet, Ada &amp; Rita.</a:t>
            </a:r>
            <a:endParaRPr lang="en-US" dirty="0"/>
          </a:p>
        </p:txBody>
      </p:sp>
    </p:spTree>
    <p:extLst>
      <p:ext uri="{BB962C8B-B14F-4D97-AF65-F5344CB8AC3E}">
        <p14:creationId xmlns:p14="http://schemas.microsoft.com/office/powerpoint/2010/main" val="35217148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 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745</TotalTime>
  <Words>1021</Words>
  <Application>Microsoft Macintosh PowerPoint</Application>
  <PresentationFormat>On-screen Show (4:3)</PresentationFormat>
  <Paragraphs>73</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Black Tie</vt:lpstr>
      <vt:lpstr>COMMEMORATION &amp; SACRIFICE</vt:lpstr>
      <vt:lpstr>COMMUNION &amp; SACRIFICE</vt:lpstr>
      <vt:lpstr>COMMUNION &amp; SACRIFICE</vt:lpstr>
      <vt:lpstr>COMMUNION &amp; SACRIFICE</vt:lpstr>
      <vt:lpstr>COMMUNION &amp; SACRIFICE</vt:lpstr>
      <vt:lpstr>Ethel Frances Mary parker</vt:lpstr>
      <vt:lpstr>Ethel Frances Mary Parker</vt:lpstr>
      <vt:lpstr>Ethel Parker &amp; Comrades</vt:lpstr>
      <vt:lpstr>Thomas &amp; William Gibbs Thomas &amp; Edith Gibbs</vt:lpstr>
      <vt:lpstr>Thomas Walter Gibbs</vt:lpstr>
      <vt:lpstr>Grenadier Guards Mess 1914</vt:lpstr>
      <vt:lpstr>William &amp; Thomas GIBBS</vt:lpstr>
      <vt:lpstr>EDWARD ‘MICK’ MANNOCK VC</vt:lpstr>
      <vt:lpstr>EDWARD ‘MICK’ MANNOCK VC</vt:lpstr>
      <vt:lpstr>Hms black prince Sunk with all hands – 857 - at battle of Jutland  31 May 1916</vt:lpstr>
      <vt:lpstr>Arthur frederick styles late 61, sturry road  canadian resident</vt:lpstr>
      <vt:lpstr>GEORGE PALMER ARGRAVE  LATE 36, STURRY ROAD NEW ZEALAND RESIDENT</vt:lpstr>
      <vt:lpstr>The buffs global service 1914 -1918</vt:lpstr>
      <vt:lpstr>THE GREATEST LOSS THE LEMAR FAMILY  2 NORTH HOLMES ROAD</vt:lpstr>
      <vt:lpstr>WE WILL REMEMBER THEM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COMMEMORATION &amp; SACRIFICE</dc:title>
  <dc:creator>Martin Watts</dc:creator>
  <cp:lastModifiedBy>Martin Watts</cp:lastModifiedBy>
  <cp:revision>42</cp:revision>
  <dcterms:created xsi:type="dcterms:W3CDTF">2014-11-21T11:04:35Z</dcterms:created>
  <dcterms:modified xsi:type="dcterms:W3CDTF">2014-11-29T10:34:11Z</dcterms:modified>
</cp:coreProperties>
</file>