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Lst>
  <p:notesMasterIdLst>
    <p:notesMasterId r:id="rId23"/>
  </p:notesMasterIdLst>
  <p:sldIdLst>
    <p:sldId id="256" r:id="rId5"/>
    <p:sldId id="258" r:id="rId6"/>
    <p:sldId id="259" r:id="rId7"/>
    <p:sldId id="260" r:id="rId8"/>
    <p:sldId id="261" r:id="rId9"/>
    <p:sldId id="263" r:id="rId10"/>
    <p:sldId id="264" r:id="rId11"/>
    <p:sldId id="275" r:id="rId12"/>
    <p:sldId id="265" r:id="rId13"/>
    <p:sldId id="278" r:id="rId14"/>
    <p:sldId id="266" r:id="rId15"/>
    <p:sldId id="267" r:id="rId16"/>
    <p:sldId id="269" r:id="rId17"/>
    <p:sldId id="270" r:id="rId18"/>
    <p:sldId id="257" r:id="rId19"/>
    <p:sldId id="271" r:id="rId20"/>
    <p:sldId id="272" r:id="rId21"/>
    <p:sldId id="273" r:id="rId22"/>
  </p:sldIdLst>
  <p:sldSz cx="9144000" cy="6858000" type="screen4x3"/>
  <p:notesSz cx="6858000" cy="9144000"/>
  <p:embeddedFontLst>
    <p:embeddedFont>
      <p:font typeface="Stencil" panose="040409050D0802020404" pitchFamily="82" charset="0"/>
      <p:regular r:id="rId24"/>
    </p:embeddedFont>
    <p:embeddedFont>
      <p:font typeface="Calibri" panose="020F0502020204030204" pitchFamily="34" charset="0"/>
      <p:regular r:id="rId25"/>
      <p:bold r:id="rId26"/>
      <p:italic r:id="rId27"/>
      <p:boldItalic r:id="rId28"/>
    </p:embeddedFont>
    <p:embeddedFont>
      <p:font typeface="Molengo" panose="02000000000000000000"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D218E-56F8-4105-B6C1-0B89E4A72119}" type="datetimeFigureOut">
              <a:rPr lang="en-GB" smtClean="0"/>
              <a:t>09/11/2013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B6D69-97B1-4F0D-A22E-F9AEA0C45F96}" type="slidenum">
              <a:rPr lang="en-GB" smtClean="0"/>
              <a:t>‹#›</a:t>
            </a:fld>
            <a:endParaRPr lang="en-GB"/>
          </a:p>
        </p:txBody>
      </p:sp>
    </p:spTree>
    <p:extLst>
      <p:ext uri="{BB962C8B-B14F-4D97-AF65-F5344CB8AC3E}">
        <p14:creationId xmlns:p14="http://schemas.microsoft.com/office/powerpoint/2010/main" val="3476218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http://www.flickr.com/photos/dullhunk/9287331318/</a:t>
            </a:r>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1</a:t>
            </a:fld>
            <a:endParaRPr lang="en-GB"/>
          </a:p>
        </p:txBody>
      </p:sp>
    </p:spTree>
    <p:extLst>
      <p:ext uri="{BB962C8B-B14F-4D97-AF65-F5344CB8AC3E}">
        <p14:creationId xmlns:p14="http://schemas.microsoft.com/office/powerpoint/2010/main" val="784232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 2011 study of Twitter communication, the customer experience and communications consulting firm Maritz Research (2011), found that only 29 </a:t>
            </a:r>
            <a:r>
              <a:rPr lang="en-GB" dirty="0" err="1" smtClean="0"/>
              <a:t>percent</a:t>
            </a:r>
            <a:r>
              <a:rPr lang="en-GB" dirty="0" smtClean="0"/>
              <a:t> of organizations responded to a consumer’s twitter complaint, while 50 </a:t>
            </a:r>
            <a:r>
              <a:rPr lang="en-GB" dirty="0" err="1" smtClean="0"/>
              <a:t>percent</a:t>
            </a:r>
            <a:r>
              <a:rPr lang="en-GB" dirty="0" smtClean="0"/>
              <a:t> of the consumers expected a response to their complaint. Among those who did receive a response to their tweet 83 </a:t>
            </a:r>
            <a:r>
              <a:rPr lang="en-GB" dirty="0" err="1" smtClean="0"/>
              <a:t>percent</a:t>
            </a:r>
            <a:r>
              <a:rPr lang="en-GB" dirty="0" smtClean="0"/>
              <a:t> said they liked or loved hearing from the company, while 86 </a:t>
            </a:r>
            <a:r>
              <a:rPr lang="en-GB" dirty="0" err="1" smtClean="0"/>
              <a:t>percent</a:t>
            </a:r>
            <a:r>
              <a:rPr lang="en-GB" dirty="0" smtClean="0"/>
              <a:t> of those who did not receive a response said they would have liked or loved getting one. This data reinforces the importance of monitoring. Some of it can be easily ignored, but a small percentage demands a response.</a:t>
            </a:r>
          </a:p>
          <a:p>
            <a:r>
              <a:rPr lang="en-GB" dirty="0" smtClean="0"/>
              <a:t>Increasing numbers of service users are turning to social media to air grievances as a means to quickly and publicly draw attention to their complaints.  But not only are they turning their attention to such technologies to complain about the service to their friends and contacts, they are also doing so with the hope that the service will both see the criticism and respond to it. (</a:t>
            </a:r>
            <a:r>
              <a:rPr lang="en-GB" sz="1200" dirty="0" smtClean="0">
                <a:solidFill>
                  <a:prstClr val="white"/>
                </a:solidFill>
              </a:rPr>
              <a:t>http://bit.ly/XTq8Mr)</a:t>
            </a:r>
            <a:endParaRPr lang="en-GB" dirty="0" smtClean="0"/>
          </a:p>
        </p:txBody>
      </p:sp>
      <p:sp>
        <p:nvSpPr>
          <p:cNvPr id="4" name="Slide Number Placeholder 3"/>
          <p:cNvSpPr>
            <a:spLocks noGrp="1"/>
          </p:cNvSpPr>
          <p:nvPr>
            <p:ph type="sldNum" sz="quarter" idx="10"/>
          </p:nvPr>
        </p:nvSpPr>
        <p:spPr/>
        <p:txBody>
          <a:bodyPr/>
          <a:lstStyle/>
          <a:p>
            <a:fld id="{6FFBECE9-0692-483B-98F8-DE0BB05B3977}"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116736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acknowledgement of their complaint and letting them know it has been forwarded to the relevant department can sometimes be enough to diffuse the situation.  Although, obviously, if it is possible to address their complaint then it is sensible to do so quickly the consequences of doing so will be a strengthened relationship with the user.</a:t>
            </a:r>
          </a:p>
          <a:p>
            <a:r>
              <a:rPr lang="en-GB" dirty="0" smtClean="0"/>
              <a:t>Social media provides us with an opportunity to learn more about our students needs and to deliver a more dynamic service.  It’s for these reasons that we decided to explore the use of social media at Canterbury Christ Church University, in an effort to improve communications with students and develop our relationship with them.</a:t>
            </a:r>
          </a:p>
          <a:p>
            <a:r>
              <a:rPr lang="en-GB" dirty="0" smtClean="0"/>
              <a:t>The first step in exploring the use of social media was the creation of a working group exploring the options available to us.  We developed a strategy document, making clear why we felt it was necessary to utilise this technology as well as what we intended to use it for…including collecting feedback to address student concerns.</a:t>
            </a:r>
          </a:p>
          <a:p>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11</a:t>
            </a:fld>
            <a:endParaRPr lang="en-GB"/>
          </a:p>
        </p:txBody>
      </p:sp>
    </p:spTree>
    <p:extLst>
      <p:ext uri="{BB962C8B-B14F-4D97-AF65-F5344CB8AC3E}">
        <p14:creationId xmlns:p14="http://schemas.microsoft.com/office/powerpoint/2010/main" val="127618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ways in which we collect feedback is through the monitoring of </a:t>
            </a:r>
            <a:r>
              <a:rPr lang="en-GB" dirty="0" err="1" smtClean="0"/>
              <a:t>hashtags</a:t>
            </a:r>
            <a:r>
              <a:rPr lang="en-GB" dirty="0" smtClean="0"/>
              <a:t>. </a:t>
            </a:r>
            <a:r>
              <a:rPr lang="en-GB" dirty="0" err="1" smtClean="0"/>
              <a:t>Hashtags</a:t>
            </a:r>
            <a:r>
              <a:rPr lang="en-GB" dirty="0" smtClean="0"/>
              <a:t> are added by users and enable tweets of a similar theme to be grouped together.  This is achieved through </a:t>
            </a:r>
            <a:r>
              <a:rPr lang="en-GB" dirty="0" err="1" smtClean="0"/>
              <a:t>hashtags</a:t>
            </a:r>
            <a:r>
              <a:rPr lang="en-GB" dirty="0" smtClean="0"/>
              <a:t>.  By clicking on a </a:t>
            </a:r>
            <a:r>
              <a:rPr lang="en-GB" dirty="0" err="1" smtClean="0"/>
              <a:t>hashtag</a:t>
            </a:r>
            <a:r>
              <a:rPr lang="en-GB" dirty="0" smtClean="0"/>
              <a:t>, users can view all the tweets that have had that tag applied to it.  Students often use </a:t>
            </a:r>
            <a:r>
              <a:rPr lang="en-GB" dirty="0" err="1" smtClean="0"/>
              <a:t>hashtags</a:t>
            </a:r>
            <a:r>
              <a:rPr lang="en-GB" dirty="0" smtClean="0"/>
              <a:t> to tag their comments about the university.  At our university, students sometimes tweet using the tag #</a:t>
            </a:r>
            <a:r>
              <a:rPr lang="en-GB" dirty="0" err="1" smtClean="0"/>
              <a:t>cccu</a:t>
            </a:r>
            <a:r>
              <a:rPr lang="en-GB" dirty="0" smtClean="0"/>
              <a:t>.  Doing so makes it easy to identify what students are saying about us and interact if required. </a:t>
            </a:r>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12</a:t>
            </a:fld>
            <a:endParaRPr lang="en-GB"/>
          </a:p>
        </p:txBody>
      </p:sp>
    </p:spTree>
    <p:extLst>
      <p:ext uri="{BB962C8B-B14F-4D97-AF65-F5344CB8AC3E}">
        <p14:creationId xmlns:p14="http://schemas.microsoft.com/office/powerpoint/2010/main" val="401837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this exchange with one of our students.  The student was clearly frustrated as her perception was that we didn’t have the resources she required.  However, she didn’t direct her issue at the library account (or send an email) but she did use the #</a:t>
            </a:r>
            <a:r>
              <a:rPr lang="en-GB" dirty="0" err="1" smtClean="0"/>
              <a:t>cccu</a:t>
            </a:r>
            <a:r>
              <a:rPr lang="en-GB" dirty="0" smtClean="0"/>
              <a:t> tag.  By ensuring that we had a saved search set up for this tag, we were able to pick it up quickly and effectively.   And, as you can see, we managed to track down a resource for her and turn her angry faces to happy ones.</a:t>
            </a:r>
          </a:p>
          <a:p>
            <a:r>
              <a:rPr lang="en-GB" dirty="0" smtClean="0"/>
              <a:t>Arguably, if we weren’t on Twitter we would have known nothing about this student’s frustrations.  She probably wouldn’t even have mentioned it at the desk (we’re a self-service library with one ‘library point’) and would have left the library unhappy because she couldn’t get a copy of the text she requires.  However, as we also have a presence on Twitter and are aware of the tags that students might apply, we were able to point her in the right direction of a text that should be able to help her.  Whilst her tweet was general, we were able to pick up on it and go some way towards building a relationship with the user as well as raising awareness of the account.</a:t>
            </a:r>
          </a:p>
          <a:p>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13</a:t>
            </a:fld>
            <a:endParaRPr lang="en-GB"/>
          </a:p>
        </p:txBody>
      </p:sp>
    </p:spTree>
    <p:extLst>
      <p:ext uri="{BB962C8B-B14F-4D97-AF65-F5344CB8AC3E}">
        <p14:creationId xmlns:p14="http://schemas.microsoft.com/office/powerpoint/2010/main" val="4110260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well as tracking a particular </a:t>
            </a:r>
            <a:r>
              <a:rPr lang="en-GB" dirty="0" err="1" smtClean="0"/>
              <a:t>hashtag</a:t>
            </a:r>
            <a:r>
              <a:rPr lang="en-GB" dirty="0" smtClean="0"/>
              <a:t>, Twitter also enables users to search by location. It’s a bit buried away, but it is a really useful tool in tracking comments about your library service.  So we’ve set up a search for whenever anyone tweets the word “library” within the local area. </a:t>
            </a:r>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14</a:t>
            </a:fld>
            <a:endParaRPr lang="en-GB"/>
          </a:p>
        </p:txBody>
      </p:sp>
    </p:spTree>
    <p:extLst>
      <p:ext uri="{BB962C8B-B14F-4D97-AF65-F5344CB8AC3E}">
        <p14:creationId xmlns:p14="http://schemas.microsoft.com/office/powerpoint/2010/main" val="1724714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 this student tweeted their annoyance at the flickering light within the library. Due to the location search, we were able to pick the tweet up, identify where the problem was occurring and advise the student that it will be referred to the relevant department.</a:t>
            </a:r>
          </a:p>
          <a:p>
            <a:r>
              <a:rPr lang="en-GB" dirty="0" smtClean="0"/>
              <a:t>Provided you use the appropriate search terms, the location search facility on Twitter can be a very powerful tool. It allows you to track comments about the service effectively, intervening where appropriate and helping to identify patterns and opportunities to improve service delivery.</a:t>
            </a:r>
          </a:p>
          <a:p>
            <a:r>
              <a:rPr lang="en-GB" dirty="0" smtClean="0"/>
              <a:t>Students have seen some real benefits in their service as a result of interactions on Twitter. For example, one student got in touch with us to request that Bing was changed to Google on their homepage when they logon to a computer.  We passed that query onto the IT Services team who then acted on this feedback and made changes to the default search engine screen.   It’s possible, of course, that they would have made this request via email but the fact that they didn’t and we were able to work with our colleagues to resolve the issue in a very public way, satisfies the user who raised this initially and highlights to other students that we are proactive and accommodating in making changes to suit their needs. </a:t>
            </a:r>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15</a:t>
            </a:fld>
            <a:endParaRPr lang="en-GB"/>
          </a:p>
        </p:txBody>
      </p:sp>
    </p:spTree>
    <p:extLst>
      <p:ext uri="{BB962C8B-B14F-4D97-AF65-F5344CB8AC3E}">
        <p14:creationId xmlns:p14="http://schemas.microsoft.com/office/powerpoint/2010/main" val="1387732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interactions help us to build strong relationships with our students who are then motivated to maintain this relationship because they have increased confidence in the services we are providing.  By engaging with students in this way we ensure a degree of social bonding which then increases their dependency on the service, ensuring it remains relevant to them throughout the course of their studies.  This is crucial not just in terms of that individual student, but such a relationship can also influence their peers and, of course, the annual student surveys that are so crucial in the current environment.  It’s worth keeping in mind that, according to one study people who have their problems resolved will tell 4-6 people about their positive experience [White House Office of Consumer Affairs, Washington, DC. http://www.customerservicemanager.com/customer-service-facts.htm] </a:t>
            </a:r>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16</a:t>
            </a:fld>
            <a:endParaRPr lang="en-GB"/>
          </a:p>
        </p:txBody>
      </p:sp>
    </p:spTree>
    <p:extLst>
      <p:ext uri="{BB962C8B-B14F-4D97-AF65-F5344CB8AC3E}">
        <p14:creationId xmlns:p14="http://schemas.microsoft.com/office/powerpoint/2010/main" val="3027317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should you use Twitter to obtain feedback about your service? Absolutely! But not just to gather feedback…it should be used proactively to seek out comments, engage with users,</a:t>
            </a:r>
            <a:r>
              <a:rPr lang="en-GB" baseline="0" dirty="0" smtClean="0"/>
              <a:t> </a:t>
            </a:r>
            <a:r>
              <a:rPr lang="en-GB" dirty="0" smtClean="0"/>
              <a:t>address concerns and use the feedback obtained to improve service delivery.</a:t>
            </a:r>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17</a:t>
            </a:fld>
            <a:endParaRPr lang="en-GB"/>
          </a:p>
        </p:txBody>
      </p:sp>
    </p:spTree>
    <p:extLst>
      <p:ext uri="{BB962C8B-B14F-4D97-AF65-F5344CB8AC3E}">
        <p14:creationId xmlns:p14="http://schemas.microsoft.com/office/powerpoint/2010/main" val="3075441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18</a:t>
            </a:fld>
            <a:endParaRPr lang="en-GB"/>
          </a:p>
        </p:txBody>
      </p:sp>
    </p:spTree>
    <p:extLst>
      <p:ext uri="{BB962C8B-B14F-4D97-AF65-F5344CB8AC3E}">
        <p14:creationId xmlns:p14="http://schemas.microsoft.com/office/powerpoint/2010/main" val="338293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successful service relies on building a strong relationship with its users.  A relationship that isn’t a one way street, but one that works to the benefit of both partners.  Developing this kind of relationship has never been easier than it is now, thanks to social media.</a:t>
            </a:r>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2</a:t>
            </a:fld>
            <a:endParaRPr lang="en-GB"/>
          </a:p>
        </p:txBody>
      </p:sp>
    </p:spTree>
    <p:extLst>
      <p:ext uri="{BB962C8B-B14F-4D97-AF65-F5344CB8AC3E}">
        <p14:creationId xmlns:p14="http://schemas.microsoft.com/office/powerpoint/2010/main" val="128296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Social media provides a fantastic opportunity to connect and communicate with students in a new way. It makes it easier to bring together user and provider in a two way process of communication, as opposed to the more traditional one-way communication traditionally used.</a:t>
            </a:r>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3</a:t>
            </a:fld>
            <a:endParaRPr lang="en-GB"/>
          </a:p>
        </p:txBody>
      </p:sp>
    </p:spTree>
    <p:extLst>
      <p:ext uri="{BB962C8B-B14F-4D97-AF65-F5344CB8AC3E}">
        <p14:creationId xmlns:p14="http://schemas.microsoft.com/office/powerpoint/2010/main" val="340470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most popular social media tools at the moment is Twitter.  Whilst Twitter has a reputation for being filled with trolls, cake and misogyny, it is actually an invaluable resource, particularly in terms of obtaining feedback about services. </a:t>
            </a:r>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4</a:t>
            </a:fld>
            <a:endParaRPr lang="en-GB"/>
          </a:p>
        </p:txBody>
      </p:sp>
    </p:spTree>
    <p:extLst>
      <p:ext uri="{BB962C8B-B14F-4D97-AF65-F5344CB8AC3E}">
        <p14:creationId xmlns:p14="http://schemas.microsoft.com/office/powerpoint/2010/main" val="256495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Whilst it is difficult to know how many students at your institution are using Twitter to communicate, we can be sure that some of them are and if some of them are you can be certain that they will talk about your service. Consequently, it becomes a place that we need to engage in order to build relationships and obtain feedback.</a:t>
            </a:r>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5</a:t>
            </a:fld>
            <a:endParaRPr lang="en-GB"/>
          </a:p>
        </p:txBody>
      </p:sp>
    </p:spTree>
    <p:extLst>
      <p:ext uri="{BB962C8B-B14F-4D97-AF65-F5344CB8AC3E}">
        <p14:creationId xmlns:p14="http://schemas.microsoft.com/office/powerpoint/2010/main" val="2993598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Statistics reveal that a majority of students use social media to engage with friends and contacts.  Earlier this year, the Office for National Statistics released their Internet Access - Households and Individuals, 2012 report which revealed interesting statistics underlining the importance of social media.  According to the ONS, nearly 50% of all adults use social media to communicate.  In the 16-24 age group, the statistics are staggering…87% use social media as a form of communication.  For this particular age group, social networking has replaced sending or receiving emails (83%) as the most popular Internet activity.  These figures alone should be enough to justify proactive engagement with students using social media. (</a:t>
            </a:r>
            <a:r>
              <a:rPr lang="en-GB" sz="1200" dirty="0" smtClean="0">
                <a:solidFill>
                  <a:prstClr val="white"/>
                </a:solidFill>
              </a:rPr>
              <a:t>http://bit.ly/15SwX4u)</a:t>
            </a:r>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6</a:t>
            </a:fld>
            <a:endParaRPr lang="en-GB"/>
          </a:p>
        </p:txBody>
      </p:sp>
    </p:spTree>
    <p:extLst>
      <p:ext uri="{BB962C8B-B14F-4D97-AF65-F5344CB8AC3E}">
        <p14:creationId xmlns:p14="http://schemas.microsoft.com/office/powerpoint/2010/main" val="100816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such a high proportion of 16-24 year olds using social media, it stands to reason that many students are using it they will talk about your service so…you need to know what they are saying and, where appropriate, engage with them.  This is particularly if the messages they are sending are damaging to the perception of your service. Failure to act on negative messages is likely to have serious repercussions, growing disenchantment with the service and, worse, a decline in usage.  Once the relationship deteriorates to that extent, the damage is virtually irreparable and you could invest a vast amount of resources just to get them back.</a:t>
            </a:r>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7</a:t>
            </a:fld>
            <a:endParaRPr lang="en-GB"/>
          </a:p>
        </p:txBody>
      </p:sp>
    </p:spTree>
    <p:extLst>
      <p:ext uri="{BB962C8B-B14F-4D97-AF65-F5344CB8AC3E}">
        <p14:creationId xmlns:p14="http://schemas.microsoft.com/office/powerpoint/2010/main" val="2763751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Last year, a survey conducted by communications agency </a:t>
            </a:r>
            <a:r>
              <a:rPr lang="en-GB" dirty="0" err="1" smtClean="0"/>
              <a:t>Fishburn</a:t>
            </a:r>
            <a:r>
              <a:rPr lang="en-GB" dirty="0" smtClean="0"/>
              <a:t> Hedges and Echo Research revealed some interesting stats.  In a poll of 2,000 UK adults, they found that 36% of those surveyed had used social media to contact a large company.  Some 65% of those surveyed said they believed social media was a better way to communicate with companies than call centres.  Unsurprisingly, the largest group of people engaging in this way were in the 18-24 age bracket…</a:t>
            </a:r>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8</a:t>
            </a:fld>
            <a:endParaRPr lang="en-GB"/>
          </a:p>
        </p:txBody>
      </p:sp>
    </p:spTree>
    <p:extLst>
      <p:ext uri="{BB962C8B-B14F-4D97-AF65-F5344CB8AC3E}">
        <p14:creationId xmlns:p14="http://schemas.microsoft.com/office/powerpoint/2010/main" val="202090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Corporate communication experts point to this development as a crucial emphasis on the importance of paying attention to Twitter, not simply as a listening post for the occasional complaint but in establishing a rapport with customers that can improve relationships and build loyalty.  Indeed, by not having a presence in such forums, there is a real danger that the service is seen as not really caring about what its users think. </a:t>
            </a:r>
            <a:endParaRPr lang="en-GB" dirty="0"/>
          </a:p>
        </p:txBody>
      </p:sp>
      <p:sp>
        <p:nvSpPr>
          <p:cNvPr id="4" name="Slide Number Placeholder 3"/>
          <p:cNvSpPr>
            <a:spLocks noGrp="1"/>
          </p:cNvSpPr>
          <p:nvPr>
            <p:ph type="sldNum" sz="quarter" idx="10"/>
          </p:nvPr>
        </p:nvSpPr>
        <p:spPr/>
        <p:txBody>
          <a:bodyPr/>
          <a:lstStyle/>
          <a:p>
            <a:fld id="{AEFB6D69-97B1-4F0D-A22E-F9AEA0C45F96}" type="slidenum">
              <a:rPr lang="en-GB" smtClean="0"/>
              <a:t>9</a:t>
            </a:fld>
            <a:endParaRPr lang="en-GB"/>
          </a:p>
        </p:txBody>
      </p:sp>
    </p:spTree>
    <p:extLst>
      <p:ext uri="{BB962C8B-B14F-4D97-AF65-F5344CB8AC3E}">
        <p14:creationId xmlns:p14="http://schemas.microsoft.com/office/powerpoint/2010/main" val="795090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F609083-3337-4093-8945-52123D93FE7A}" type="datetimeFigureOut">
              <a:rPr lang="en-GB" smtClean="0"/>
              <a:t>09/11/2013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ED2C3-A70E-4B4F-81A4-B222E5EF29AE}" type="slidenum">
              <a:rPr lang="en-GB" smtClean="0"/>
              <a:t>‹#›</a:t>
            </a:fld>
            <a:endParaRPr lang="en-GB"/>
          </a:p>
        </p:txBody>
      </p:sp>
    </p:spTree>
    <p:extLst>
      <p:ext uri="{BB962C8B-B14F-4D97-AF65-F5344CB8AC3E}">
        <p14:creationId xmlns:p14="http://schemas.microsoft.com/office/powerpoint/2010/main" val="14596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609083-3337-4093-8945-52123D93FE7A}" type="datetimeFigureOut">
              <a:rPr lang="en-GB" smtClean="0"/>
              <a:t>09/11/2013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ED2C3-A70E-4B4F-81A4-B222E5EF29AE}" type="slidenum">
              <a:rPr lang="en-GB" smtClean="0"/>
              <a:t>‹#›</a:t>
            </a:fld>
            <a:endParaRPr lang="en-GB"/>
          </a:p>
        </p:txBody>
      </p:sp>
    </p:spTree>
    <p:extLst>
      <p:ext uri="{BB962C8B-B14F-4D97-AF65-F5344CB8AC3E}">
        <p14:creationId xmlns:p14="http://schemas.microsoft.com/office/powerpoint/2010/main" val="2512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609083-3337-4093-8945-52123D93FE7A}" type="datetimeFigureOut">
              <a:rPr lang="en-GB" smtClean="0"/>
              <a:t>09/11/2013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ED2C3-A70E-4B4F-81A4-B222E5EF29AE}" type="slidenum">
              <a:rPr lang="en-GB" smtClean="0"/>
              <a:t>‹#›</a:t>
            </a:fld>
            <a:endParaRPr lang="en-GB"/>
          </a:p>
        </p:txBody>
      </p:sp>
    </p:spTree>
    <p:extLst>
      <p:ext uri="{BB962C8B-B14F-4D97-AF65-F5344CB8AC3E}">
        <p14:creationId xmlns:p14="http://schemas.microsoft.com/office/powerpoint/2010/main" val="187300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067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1738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5646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8121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0963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6830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4877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094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609083-3337-4093-8945-52123D93FE7A}" type="datetimeFigureOut">
              <a:rPr lang="en-GB" smtClean="0"/>
              <a:t>09/11/2013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ED2C3-A70E-4B4F-81A4-B222E5EF29AE}" type="slidenum">
              <a:rPr lang="en-GB" smtClean="0"/>
              <a:t>‹#›</a:t>
            </a:fld>
            <a:endParaRPr lang="en-GB"/>
          </a:p>
        </p:txBody>
      </p:sp>
    </p:spTree>
    <p:extLst>
      <p:ext uri="{BB962C8B-B14F-4D97-AF65-F5344CB8AC3E}">
        <p14:creationId xmlns:p14="http://schemas.microsoft.com/office/powerpoint/2010/main" val="820448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0286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0271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5050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8249E3-DD11-4BD6-9D4A-552262BC8D8F}"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BE695-7B2A-4AA0-989F-4F2D7C784E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0697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8249E3-DD11-4BD6-9D4A-552262BC8D8F}"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BE695-7B2A-4AA0-989F-4F2D7C784E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1605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249E3-DD11-4BD6-9D4A-552262BC8D8F}"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BE695-7B2A-4AA0-989F-4F2D7C784E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5382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8249E3-DD11-4BD6-9D4A-552262BC8D8F}" type="datetimeFigureOut">
              <a:rPr lang="en-GB" smtClean="0">
                <a:solidFill>
                  <a:prstClr val="black">
                    <a:tint val="75000"/>
                  </a:prstClr>
                </a:solidFill>
              </a:rPr>
              <a:pPr/>
              <a:t>09/11/2013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BE695-7B2A-4AA0-989F-4F2D7C784E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4301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8249E3-DD11-4BD6-9D4A-552262BC8D8F}" type="datetimeFigureOut">
              <a:rPr lang="en-GB" smtClean="0">
                <a:solidFill>
                  <a:prstClr val="black">
                    <a:tint val="75000"/>
                  </a:prstClr>
                </a:solidFill>
              </a:rPr>
              <a:pPr/>
              <a:t>09/11/2013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89BE695-7B2A-4AA0-989F-4F2D7C784E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2441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8249E3-DD11-4BD6-9D4A-552262BC8D8F}" type="datetimeFigureOut">
              <a:rPr lang="en-GB" smtClean="0">
                <a:solidFill>
                  <a:prstClr val="black">
                    <a:tint val="75000"/>
                  </a:prstClr>
                </a:solidFill>
              </a:rPr>
              <a:pPr/>
              <a:t>09/11/2013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89BE695-7B2A-4AA0-989F-4F2D7C784E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4304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249E3-DD11-4BD6-9D4A-552262BC8D8F}" type="datetimeFigureOut">
              <a:rPr lang="en-GB" smtClean="0">
                <a:solidFill>
                  <a:prstClr val="black">
                    <a:tint val="75000"/>
                  </a:prstClr>
                </a:solidFill>
              </a:rPr>
              <a:pPr/>
              <a:t>09/11/2013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89BE695-7B2A-4AA0-989F-4F2D7C784E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21829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609083-3337-4093-8945-52123D93FE7A}" type="datetimeFigureOut">
              <a:rPr lang="en-GB" smtClean="0"/>
              <a:t>09/11/2013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ED2C3-A70E-4B4F-81A4-B222E5EF29AE}" type="slidenum">
              <a:rPr lang="en-GB" smtClean="0"/>
              <a:t>‹#›</a:t>
            </a:fld>
            <a:endParaRPr lang="en-GB"/>
          </a:p>
        </p:txBody>
      </p:sp>
    </p:spTree>
    <p:extLst>
      <p:ext uri="{BB962C8B-B14F-4D97-AF65-F5344CB8AC3E}">
        <p14:creationId xmlns:p14="http://schemas.microsoft.com/office/powerpoint/2010/main" val="3934255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249E3-DD11-4BD6-9D4A-552262BC8D8F}" type="datetimeFigureOut">
              <a:rPr lang="en-GB" smtClean="0">
                <a:solidFill>
                  <a:prstClr val="black">
                    <a:tint val="75000"/>
                  </a:prstClr>
                </a:solidFill>
              </a:rPr>
              <a:pPr/>
              <a:t>09/11/2013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BE695-7B2A-4AA0-989F-4F2D7C784E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4093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249E3-DD11-4BD6-9D4A-552262BC8D8F}" type="datetimeFigureOut">
              <a:rPr lang="en-GB" smtClean="0">
                <a:solidFill>
                  <a:prstClr val="black">
                    <a:tint val="75000"/>
                  </a:prstClr>
                </a:solidFill>
              </a:rPr>
              <a:pPr/>
              <a:t>09/11/2013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89BE695-7B2A-4AA0-989F-4F2D7C784E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378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8249E3-DD11-4BD6-9D4A-552262BC8D8F}"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BE695-7B2A-4AA0-989F-4F2D7C784E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8148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8249E3-DD11-4BD6-9D4A-552262BC8D8F}"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89BE695-7B2A-4AA0-989F-4F2D7C784E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9193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1714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1101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28978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4536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9382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950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609083-3337-4093-8945-52123D93FE7A}" type="datetimeFigureOut">
              <a:rPr lang="en-GB" smtClean="0"/>
              <a:t>09/11/2013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0ED2C3-A70E-4B4F-81A4-B222E5EF29AE}" type="slidenum">
              <a:rPr lang="en-GB" smtClean="0"/>
              <a:t>‹#›</a:t>
            </a:fld>
            <a:endParaRPr lang="en-GB"/>
          </a:p>
        </p:txBody>
      </p:sp>
    </p:spTree>
    <p:extLst>
      <p:ext uri="{BB962C8B-B14F-4D97-AF65-F5344CB8AC3E}">
        <p14:creationId xmlns:p14="http://schemas.microsoft.com/office/powerpoint/2010/main" val="31878517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64169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2795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2317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5980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95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609083-3337-4093-8945-52123D93FE7A}" type="datetimeFigureOut">
              <a:rPr lang="en-GB" smtClean="0"/>
              <a:t>09/11/2013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0ED2C3-A70E-4B4F-81A4-B222E5EF29AE}" type="slidenum">
              <a:rPr lang="en-GB" smtClean="0"/>
              <a:t>‹#›</a:t>
            </a:fld>
            <a:endParaRPr lang="en-GB"/>
          </a:p>
        </p:txBody>
      </p:sp>
    </p:spTree>
    <p:extLst>
      <p:ext uri="{BB962C8B-B14F-4D97-AF65-F5344CB8AC3E}">
        <p14:creationId xmlns:p14="http://schemas.microsoft.com/office/powerpoint/2010/main" val="134738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F609083-3337-4093-8945-52123D93FE7A}" type="datetimeFigureOut">
              <a:rPr lang="en-GB" smtClean="0"/>
              <a:t>09/11/2013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0ED2C3-A70E-4B4F-81A4-B222E5EF29AE}" type="slidenum">
              <a:rPr lang="en-GB" smtClean="0"/>
              <a:t>‹#›</a:t>
            </a:fld>
            <a:endParaRPr lang="en-GB"/>
          </a:p>
        </p:txBody>
      </p:sp>
    </p:spTree>
    <p:extLst>
      <p:ext uri="{BB962C8B-B14F-4D97-AF65-F5344CB8AC3E}">
        <p14:creationId xmlns:p14="http://schemas.microsoft.com/office/powerpoint/2010/main" val="398913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09083-3337-4093-8945-52123D93FE7A}" type="datetimeFigureOut">
              <a:rPr lang="en-GB" smtClean="0"/>
              <a:t>09/11/2013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0ED2C3-A70E-4B4F-81A4-B222E5EF29AE}" type="slidenum">
              <a:rPr lang="en-GB" smtClean="0"/>
              <a:t>‹#›</a:t>
            </a:fld>
            <a:endParaRPr lang="en-GB"/>
          </a:p>
        </p:txBody>
      </p:sp>
    </p:spTree>
    <p:extLst>
      <p:ext uri="{BB962C8B-B14F-4D97-AF65-F5344CB8AC3E}">
        <p14:creationId xmlns:p14="http://schemas.microsoft.com/office/powerpoint/2010/main" val="340414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609083-3337-4093-8945-52123D93FE7A}" type="datetimeFigureOut">
              <a:rPr lang="en-GB" smtClean="0"/>
              <a:t>09/11/2013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0ED2C3-A70E-4B4F-81A4-B222E5EF29AE}" type="slidenum">
              <a:rPr lang="en-GB" smtClean="0"/>
              <a:t>‹#›</a:t>
            </a:fld>
            <a:endParaRPr lang="en-GB"/>
          </a:p>
        </p:txBody>
      </p:sp>
    </p:spTree>
    <p:extLst>
      <p:ext uri="{BB962C8B-B14F-4D97-AF65-F5344CB8AC3E}">
        <p14:creationId xmlns:p14="http://schemas.microsoft.com/office/powerpoint/2010/main" val="293656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609083-3337-4093-8945-52123D93FE7A}" type="datetimeFigureOut">
              <a:rPr lang="en-GB" smtClean="0"/>
              <a:t>09/11/2013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0ED2C3-A70E-4B4F-81A4-B222E5EF29AE}" type="slidenum">
              <a:rPr lang="en-GB" smtClean="0"/>
              <a:t>‹#›</a:t>
            </a:fld>
            <a:endParaRPr lang="en-GB"/>
          </a:p>
        </p:txBody>
      </p:sp>
    </p:spTree>
    <p:extLst>
      <p:ext uri="{BB962C8B-B14F-4D97-AF65-F5344CB8AC3E}">
        <p14:creationId xmlns:p14="http://schemas.microsoft.com/office/powerpoint/2010/main" val="316407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09083-3337-4093-8945-52123D93FE7A}" type="datetimeFigureOut">
              <a:rPr lang="en-GB" smtClean="0"/>
              <a:t>09/11/2013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ED2C3-A70E-4B4F-81A4-B222E5EF29AE}" type="slidenum">
              <a:rPr lang="en-GB" smtClean="0"/>
              <a:t>‹#›</a:t>
            </a:fld>
            <a:endParaRPr lang="en-GB"/>
          </a:p>
        </p:txBody>
      </p:sp>
    </p:spTree>
    <p:extLst>
      <p:ext uri="{BB962C8B-B14F-4D97-AF65-F5344CB8AC3E}">
        <p14:creationId xmlns:p14="http://schemas.microsoft.com/office/powerpoint/2010/main" val="3268951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3221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249E3-DD11-4BD6-9D4A-552262BC8D8F}"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BE695-7B2A-4AA0-989F-4F2D7C784E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4202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C1423-300B-4CA3-BA36-C9016403178D}" type="datetimeFigureOut">
              <a:rPr lang="en-GB" smtClean="0">
                <a:solidFill>
                  <a:prstClr val="black">
                    <a:tint val="75000"/>
                  </a:prstClr>
                </a:solidFill>
              </a:rPr>
              <a:pPr/>
              <a:t>09/11/2013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E59BF-3375-431C-945C-B109033E54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40292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915816" y="5373216"/>
            <a:ext cx="6120680" cy="923330"/>
          </a:xfrm>
          <a:prstGeom prst="rect">
            <a:avLst/>
          </a:prstGeom>
          <a:solidFill>
            <a:schemeClr val="tx1">
              <a:alpha val="65000"/>
            </a:schemeClr>
          </a:solidFill>
          <a:ln cap="rnd">
            <a:solidFill>
              <a:schemeClr val="tx1"/>
            </a:solidFill>
          </a:ln>
          <a:effectLst>
            <a:softEdge rad="12700"/>
          </a:effectLst>
        </p:spPr>
        <p:txBody>
          <a:bodyPr wrap="square" rtlCol="0">
            <a:spAutoFit/>
          </a:bodyPr>
          <a:lstStyle/>
          <a:p>
            <a:r>
              <a:rPr lang="en-GB" sz="5400" dirty="0" smtClean="0">
                <a:solidFill>
                  <a:schemeClr val="bg1"/>
                </a:solidFill>
                <a:latin typeface="Molengo" panose="02000000000000000000" pitchFamily="2" charset="0"/>
              </a:rPr>
              <a:t>…let’s go for a stroll</a:t>
            </a:r>
            <a:endParaRPr lang="en-GB" sz="5400" dirty="0">
              <a:solidFill>
                <a:schemeClr val="bg1"/>
              </a:solidFill>
              <a:latin typeface="Molengo" panose="02000000000000000000" pitchFamily="2" charset="0"/>
            </a:endParaRPr>
          </a:p>
        </p:txBody>
      </p:sp>
    </p:spTree>
    <p:extLst>
      <p:ext uri="{BB962C8B-B14F-4D97-AF65-F5344CB8AC3E}">
        <p14:creationId xmlns:p14="http://schemas.microsoft.com/office/powerpoint/2010/main" val="1462469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5050"/>
        </a:solidFill>
        <a:effectLst/>
      </p:bgPr>
    </p:bg>
    <p:spTree>
      <p:nvGrpSpPr>
        <p:cNvPr id="1" name=""/>
        <p:cNvGrpSpPr/>
        <p:nvPr/>
      </p:nvGrpSpPr>
      <p:grpSpPr>
        <a:xfrm>
          <a:off x="0" y="0"/>
          <a:ext cx="0" cy="0"/>
          <a:chOff x="0" y="0"/>
          <a:chExt cx="0" cy="0"/>
        </a:xfrm>
      </p:grpSpPr>
      <p:sp>
        <p:nvSpPr>
          <p:cNvPr id="5" name="TextBox 4"/>
          <p:cNvSpPr txBox="1"/>
          <p:nvPr/>
        </p:nvSpPr>
        <p:spPr>
          <a:xfrm>
            <a:off x="179512" y="212447"/>
            <a:ext cx="1872208" cy="1200329"/>
          </a:xfrm>
          <a:prstGeom prst="rect">
            <a:avLst/>
          </a:prstGeom>
          <a:noFill/>
        </p:spPr>
        <p:txBody>
          <a:bodyPr wrap="square" rtlCol="0">
            <a:spAutoFit/>
          </a:bodyPr>
          <a:lstStyle/>
          <a:p>
            <a:r>
              <a:rPr lang="en-GB" sz="7200" dirty="0" smtClean="0">
                <a:solidFill>
                  <a:prstClr val="white"/>
                </a:solidFill>
                <a:latin typeface="Molengo" pitchFamily="2" charset="0"/>
              </a:rPr>
              <a:t>29%</a:t>
            </a:r>
            <a:endParaRPr lang="en-GB" sz="7200" dirty="0">
              <a:solidFill>
                <a:prstClr val="white"/>
              </a:solidFill>
              <a:latin typeface="Molengo" pitchFamily="2" charset="0"/>
            </a:endParaRPr>
          </a:p>
        </p:txBody>
      </p:sp>
      <p:sp>
        <p:nvSpPr>
          <p:cNvPr id="6" name="TextBox 5"/>
          <p:cNvSpPr txBox="1"/>
          <p:nvPr/>
        </p:nvSpPr>
        <p:spPr>
          <a:xfrm>
            <a:off x="1043608" y="1148843"/>
            <a:ext cx="2304256" cy="1569660"/>
          </a:xfrm>
          <a:prstGeom prst="rect">
            <a:avLst/>
          </a:prstGeom>
          <a:noFill/>
        </p:spPr>
        <p:txBody>
          <a:bodyPr wrap="square" rtlCol="0">
            <a:spAutoFit/>
          </a:bodyPr>
          <a:lstStyle/>
          <a:p>
            <a:r>
              <a:rPr lang="en-GB" sz="2400" dirty="0">
                <a:solidFill>
                  <a:prstClr val="white"/>
                </a:solidFill>
                <a:latin typeface="Molengo" pitchFamily="2" charset="0"/>
              </a:rPr>
              <a:t>o</a:t>
            </a:r>
            <a:r>
              <a:rPr lang="en-GB" sz="2400" dirty="0" smtClean="0">
                <a:solidFill>
                  <a:prstClr val="white"/>
                </a:solidFill>
                <a:latin typeface="Molengo" pitchFamily="2" charset="0"/>
              </a:rPr>
              <a:t>rganisations respond to Twitter complaints</a:t>
            </a:r>
            <a:endParaRPr lang="en-GB" sz="2400" dirty="0">
              <a:solidFill>
                <a:prstClr val="white"/>
              </a:solidFill>
              <a:latin typeface="Molengo" pitchFamily="2" charset="0"/>
            </a:endParaRPr>
          </a:p>
        </p:txBody>
      </p:sp>
      <p:sp>
        <p:nvSpPr>
          <p:cNvPr id="7" name="TextBox 6"/>
          <p:cNvSpPr txBox="1"/>
          <p:nvPr/>
        </p:nvSpPr>
        <p:spPr>
          <a:xfrm>
            <a:off x="6228184" y="242142"/>
            <a:ext cx="2160240" cy="1200329"/>
          </a:xfrm>
          <a:prstGeom prst="rect">
            <a:avLst/>
          </a:prstGeom>
          <a:noFill/>
        </p:spPr>
        <p:txBody>
          <a:bodyPr wrap="square" rtlCol="0">
            <a:spAutoFit/>
          </a:bodyPr>
          <a:lstStyle/>
          <a:p>
            <a:r>
              <a:rPr lang="en-GB" sz="7200" dirty="0" smtClean="0">
                <a:solidFill>
                  <a:prstClr val="white"/>
                </a:solidFill>
                <a:latin typeface="Molengo" pitchFamily="2" charset="0"/>
              </a:rPr>
              <a:t>50%</a:t>
            </a:r>
            <a:endParaRPr lang="en-GB" sz="7200" dirty="0">
              <a:solidFill>
                <a:prstClr val="white"/>
              </a:solidFill>
              <a:latin typeface="Molengo" pitchFamily="2" charset="0"/>
            </a:endParaRPr>
          </a:p>
        </p:txBody>
      </p:sp>
      <p:sp>
        <p:nvSpPr>
          <p:cNvPr id="8" name="TextBox 7"/>
          <p:cNvSpPr txBox="1"/>
          <p:nvPr/>
        </p:nvSpPr>
        <p:spPr>
          <a:xfrm>
            <a:off x="6678488" y="1148843"/>
            <a:ext cx="2232248" cy="1200329"/>
          </a:xfrm>
          <a:prstGeom prst="rect">
            <a:avLst/>
          </a:prstGeom>
          <a:noFill/>
        </p:spPr>
        <p:txBody>
          <a:bodyPr wrap="square" rtlCol="0">
            <a:spAutoFit/>
          </a:bodyPr>
          <a:lstStyle/>
          <a:p>
            <a:r>
              <a:rPr lang="en-GB" sz="2400" dirty="0">
                <a:solidFill>
                  <a:prstClr val="white"/>
                </a:solidFill>
                <a:latin typeface="Molengo" pitchFamily="2" charset="0"/>
              </a:rPr>
              <a:t>c</a:t>
            </a:r>
            <a:r>
              <a:rPr lang="en-GB" sz="2400" dirty="0" smtClean="0">
                <a:solidFill>
                  <a:prstClr val="white"/>
                </a:solidFill>
                <a:latin typeface="Molengo" pitchFamily="2" charset="0"/>
              </a:rPr>
              <a:t>onsumers expect a response</a:t>
            </a:r>
            <a:endParaRPr lang="en-GB" sz="2400" dirty="0">
              <a:solidFill>
                <a:prstClr val="white"/>
              </a:solidFill>
              <a:latin typeface="Molengo" pitchFamily="2" charset="0"/>
            </a:endParaRPr>
          </a:p>
        </p:txBody>
      </p:sp>
      <p:sp>
        <p:nvSpPr>
          <p:cNvPr id="9" name="TextBox 8"/>
          <p:cNvSpPr txBox="1"/>
          <p:nvPr/>
        </p:nvSpPr>
        <p:spPr>
          <a:xfrm>
            <a:off x="88170" y="4597399"/>
            <a:ext cx="3024336" cy="1200329"/>
          </a:xfrm>
          <a:prstGeom prst="rect">
            <a:avLst/>
          </a:prstGeom>
          <a:noFill/>
        </p:spPr>
        <p:txBody>
          <a:bodyPr wrap="square" rtlCol="0">
            <a:spAutoFit/>
          </a:bodyPr>
          <a:lstStyle/>
          <a:p>
            <a:r>
              <a:rPr lang="en-GB" sz="7200" dirty="0" smtClean="0">
                <a:solidFill>
                  <a:prstClr val="white"/>
                </a:solidFill>
                <a:latin typeface="Molengo" pitchFamily="2" charset="0"/>
              </a:rPr>
              <a:t>83%</a:t>
            </a:r>
            <a:endParaRPr lang="en-GB" sz="7200" dirty="0">
              <a:solidFill>
                <a:prstClr val="white"/>
              </a:solidFill>
              <a:latin typeface="Molengo" pitchFamily="2" charset="0"/>
            </a:endParaRPr>
          </a:p>
        </p:txBody>
      </p:sp>
      <p:sp>
        <p:nvSpPr>
          <p:cNvPr id="10" name="TextBox 9"/>
          <p:cNvSpPr txBox="1"/>
          <p:nvPr/>
        </p:nvSpPr>
        <p:spPr>
          <a:xfrm>
            <a:off x="899592" y="5528264"/>
            <a:ext cx="2016224" cy="1200329"/>
          </a:xfrm>
          <a:prstGeom prst="rect">
            <a:avLst/>
          </a:prstGeom>
          <a:noFill/>
        </p:spPr>
        <p:txBody>
          <a:bodyPr wrap="square" rtlCol="0">
            <a:spAutoFit/>
          </a:bodyPr>
          <a:lstStyle/>
          <a:p>
            <a:r>
              <a:rPr lang="en-GB" sz="2400" dirty="0" smtClean="0">
                <a:solidFill>
                  <a:prstClr val="white"/>
                </a:solidFill>
                <a:latin typeface="Molengo" pitchFamily="2" charset="0"/>
              </a:rPr>
              <a:t>liked or loved getting a response</a:t>
            </a:r>
            <a:endParaRPr lang="en-GB" sz="2400" dirty="0">
              <a:solidFill>
                <a:prstClr val="white"/>
              </a:solidFill>
              <a:latin typeface="Molengo" pitchFamily="2" charset="0"/>
            </a:endParaRPr>
          </a:p>
        </p:txBody>
      </p:sp>
      <p:sp>
        <p:nvSpPr>
          <p:cNvPr id="11" name="TextBox 10"/>
          <p:cNvSpPr txBox="1"/>
          <p:nvPr/>
        </p:nvSpPr>
        <p:spPr>
          <a:xfrm>
            <a:off x="5706380" y="4604935"/>
            <a:ext cx="1944216" cy="1200329"/>
          </a:xfrm>
          <a:prstGeom prst="rect">
            <a:avLst/>
          </a:prstGeom>
          <a:noFill/>
        </p:spPr>
        <p:txBody>
          <a:bodyPr wrap="square" rtlCol="0">
            <a:spAutoFit/>
          </a:bodyPr>
          <a:lstStyle/>
          <a:p>
            <a:r>
              <a:rPr lang="en-GB" sz="7200" dirty="0" smtClean="0">
                <a:solidFill>
                  <a:prstClr val="white"/>
                </a:solidFill>
                <a:latin typeface="Molengo" pitchFamily="2" charset="0"/>
              </a:rPr>
              <a:t>86%</a:t>
            </a:r>
            <a:endParaRPr lang="en-GB" sz="7200" dirty="0">
              <a:solidFill>
                <a:prstClr val="white"/>
              </a:solidFill>
              <a:latin typeface="Molengo" pitchFamily="2" charset="0"/>
            </a:endParaRPr>
          </a:p>
        </p:txBody>
      </p:sp>
      <p:sp>
        <p:nvSpPr>
          <p:cNvPr id="12" name="TextBox 11"/>
          <p:cNvSpPr txBox="1"/>
          <p:nvPr/>
        </p:nvSpPr>
        <p:spPr>
          <a:xfrm>
            <a:off x="6606480" y="5530673"/>
            <a:ext cx="2304256" cy="1200329"/>
          </a:xfrm>
          <a:prstGeom prst="rect">
            <a:avLst/>
          </a:prstGeom>
          <a:noFill/>
        </p:spPr>
        <p:txBody>
          <a:bodyPr wrap="square" rtlCol="0">
            <a:spAutoFit/>
          </a:bodyPr>
          <a:lstStyle/>
          <a:p>
            <a:r>
              <a:rPr lang="en-GB" sz="2400" dirty="0" smtClean="0">
                <a:solidFill>
                  <a:prstClr val="white"/>
                </a:solidFill>
                <a:latin typeface="Molengo" pitchFamily="2" charset="0"/>
              </a:rPr>
              <a:t>would have liked to have had a response</a:t>
            </a:r>
            <a:endParaRPr lang="en-GB" sz="2400" dirty="0">
              <a:solidFill>
                <a:prstClr val="white"/>
              </a:solidFill>
              <a:latin typeface="Molengo" pitchFamily="2" charset="0"/>
            </a:endParaRPr>
          </a:p>
        </p:txBody>
      </p:sp>
      <p:sp>
        <p:nvSpPr>
          <p:cNvPr id="13" name="TextBox 12"/>
          <p:cNvSpPr txBox="1"/>
          <p:nvPr/>
        </p:nvSpPr>
        <p:spPr>
          <a:xfrm>
            <a:off x="2771800" y="1919733"/>
            <a:ext cx="3447316" cy="3170099"/>
          </a:xfrm>
          <a:prstGeom prst="rect">
            <a:avLst/>
          </a:prstGeom>
          <a:noFill/>
        </p:spPr>
        <p:txBody>
          <a:bodyPr wrap="square" rtlCol="0">
            <a:spAutoFit/>
          </a:bodyPr>
          <a:lstStyle/>
          <a:p>
            <a:r>
              <a:rPr lang="en-GB" sz="20000" dirty="0" smtClean="0">
                <a:solidFill>
                  <a:prstClr val="white"/>
                </a:solidFill>
                <a:latin typeface="Molengo" pitchFamily="2" charset="0"/>
              </a:rPr>
              <a:t>1%</a:t>
            </a:r>
            <a:endParaRPr lang="en-GB" sz="20000" dirty="0">
              <a:solidFill>
                <a:prstClr val="white"/>
              </a:solidFill>
              <a:latin typeface="Molengo" pitchFamily="2" charset="0"/>
            </a:endParaRPr>
          </a:p>
        </p:txBody>
      </p:sp>
      <p:sp>
        <p:nvSpPr>
          <p:cNvPr id="14" name="TextBox 13"/>
          <p:cNvSpPr txBox="1"/>
          <p:nvPr/>
        </p:nvSpPr>
        <p:spPr>
          <a:xfrm>
            <a:off x="5130316" y="2780927"/>
            <a:ext cx="2520280" cy="1015663"/>
          </a:xfrm>
          <a:prstGeom prst="rect">
            <a:avLst/>
          </a:prstGeom>
          <a:noFill/>
        </p:spPr>
        <p:txBody>
          <a:bodyPr wrap="square" rtlCol="0">
            <a:spAutoFit/>
          </a:bodyPr>
          <a:lstStyle/>
          <a:p>
            <a:r>
              <a:rPr lang="en-GB" sz="2000" dirty="0" smtClean="0">
                <a:solidFill>
                  <a:prstClr val="white"/>
                </a:solidFill>
                <a:latin typeface="Molengo" pitchFamily="2" charset="0"/>
              </a:rPr>
              <a:t>would not have liked it or hated it if they received a response</a:t>
            </a:r>
            <a:endParaRPr lang="en-GB" sz="2000" dirty="0">
              <a:solidFill>
                <a:prstClr val="white"/>
              </a:solidFill>
              <a:latin typeface="Molengo" pitchFamily="2" charset="0"/>
            </a:endParaRPr>
          </a:p>
        </p:txBody>
      </p:sp>
      <p:sp>
        <p:nvSpPr>
          <p:cNvPr id="2" name="TextBox 1"/>
          <p:cNvSpPr txBox="1"/>
          <p:nvPr/>
        </p:nvSpPr>
        <p:spPr>
          <a:xfrm>
            <a:off x="2531439" y="6592502"/>
            <a:ext cx="3834680" cy="276999"/>
          </a:xfrm>
          <a:prstGeom prst="rect">
            <a:avLst/>
          </a:prstGeom>
          <a:noFill/>
        </p:spPr>
        <p:txBody>
          <a:bodyPr wrap="square" rtlCol="0">
            <a:spAutoFit/>
          </a:bodyPr>
          <a:lstStyle/>
          <a:p>
            <a:r>
              <a:rPr lang="en-GB" sz="1200" dirty="0" smtClean="0">
                <a:solidFill>
                  <a:prstClr val="white"/>
                </a:solidFill>
              </a:rPr>
              <a:t>source: </a:t>
            </a:r>
            <a:r>
              <a:rPr lang="en-GB" sz="1200" dirty="0" err="1" smtClean="0">
                <a:solidFill>
                  <a:prstClr val="white"/>
                </a:solidFill>
              </a:rPr>
              <a:t>maritz</a:t>
            </a:r>
            <a:r>
              <a:rPr lang="en-GB" sz="1200" dirty="0">
                <a:solidFill>
                  <a:prstClr val="white"/>
                </a:solidFill>
              </a:rPr>
              <a:t> research, 2011 (http://</a:t>
            </a:r>
            <a:r>
              <a:rPr lang="en-GB" sz="1200" dirty="0" smtClean="0">
                <a:solidFill>
                  <a:prstClr val="white"/>
                </a:solidFill>
              </a:rPr>
              <a:t>bit.ly/XTq8Mr)</a:t>
            </a:r>
            <a:endParaRPr lang="en-GB" sz="1200" dirty="0">
              <a:solidFill>
                <a:prstClr val="white"/>
              </a:solidFill>
            </a:endParaRPr>
          </a:p>
        </p:txBody>
      </p:sp>
    </p:spTree>
    <p:extLst>
      <p:ext uri="{BB962C8B-B14F-4D97-AF65-F5344CB8AC3E}">
        <p14:creationId xmlns:p14="http://schemas.microsoft.com/office/powerpoint/2010/main" val="3170809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976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8" y="0"/>
            <a:ext cx="7761330" cy="6864495"/>
          </a:xfrm>
          <a:prstGeom prst="rect">
            <a:avLst/>
          </a:prstGeom>
        </p:spPr>
      </p:pic>
      <p:sp>
        <p:nvSpPr>
          <p:cNvPr id="3" name="TextBox 2"/>
          <p:cNvSpPr txBox="1"/>
          <p:nvPr/>
        </p:nvSpPr>
        <p:spPr>
          <a:xfrm rot="16200000">
            <a:off x="4933417" y="2638790"/>
            <a:ext cx="6851506" cy="1569660"/>
          </a:xfrm>
          <a:prstGeom prst="rect">
            <a:avLst/>
          </a:prstGeom>
          <a:noFill/>
        </p:spPr>
        <p:txBody>
          <a:bodyPr wrap="square" rtlCol="0">
            <a:spAutoFit/>
          </a:bodyPr>
          <a:lstStyle/>
          <a:p>
            <a:pPr algn="ctr"/>
            <a:r>
              <a:rPr lang="en-GB" sz="9600" b="1" dirty="0" smtClean="0">
                <a:solidFill>
                  <a:schemeClr val="bg1"/>
                </a:solidFill>
                <a:latin typeface="Molengo" panose="02000000000000000000" pitchFamily="2" charset="0"/>
              </a:rPr>
              <a:t>#</a:t>
            </a:r>
            <a:r>
              <a:rPr lang="en-GB" sz="9600" b="1" dirty="0" err="1" smtClean="0">
                <a:solidFill>
                  <a:schemeClr val="bg1"/>
                </a:solidFill>
                <a:latin typeface="Molengo" panose="02000000000000000000" pitchFamily="2" charset="0"/>
              </a:rPr>
              <a:t>hashtag</a:t>
            </a:r>
            <a:endParaRPr lang="en-GB" sz="9600" b="1" dirty="0">
              <a:solidFill>
                <a:schemeClr val="bg1"/>
              </a:solidFill>
              <a:latin typeface="Molengo" panose="02000000000000000000" pitchFamily="2" charset="0"/>
            </a:endParaRPr>
          </a:p>
        </p:txBody>
      </p:sp>
    </p:spTree>
    <p:extLst>
      <p:ext uri="{BB962C8B-B14F-4D97-AF65-F5344CB8AC3E}">
        <p14:creationId xmlns:p14="http://schemas.microsoft.com/office/powerpoint/2010/main" val="643591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9512" y="469250"/>
            <a:ext cx="7488832" cy="1077218"/>
          </a:xfrm>
          <a:prstGeom prst="rect">
            <a:avLst/>
          </a:prstGeom>
          <a:noFill/>
        </p:spPr>
        <p:txBody>
          <a:bodyPr wrap="square" rtlCol="0">
            <a:spAutoFit/>
          </a:bodyPr>
          <a:lstStyle/>
          <a:p>
            <a:r>
              <a:rPr lang="en-GB" sz="3200" dirty="0" smtClean="0">
                <a:solidFill>
                  <a:prstClr val="white"/>
                </a:solidFill>
                <a:latin typeface="Molengo" pitchFamily="2" charset="0"/>
              </a:rPr>
              <a:t>the library at </a:t>
            </a:r>
            <a:r>
              <a:rPr lang="en-GB" sz="3200" dirty="0" smtClean="0">
                <a:solidFill>
                  <a:srgbClr val="C00000"/>
                </a:solidFill>
                <a:latin typeface="Molengo" pitchFamily="2" charset="0"/>
              </a:rPr>
              <a:t>#</a:t>
            </a:r>
            <a:r>
              <a:rPr lang="en-GB" sz="3200" dirty="0" err="1" smtClean="0">
                <a:solidFill>
                  <a:srgbClr val="C00000"/>
                </a:solidFill>
                <a:latin typeface="Molengo" pitchFamily="2" charset="0"/>
              </a:rPr>
              <a:t>cccu</a:t>
            </a:r>
            <a:r>
              <a:rPr lang="en-GB" sz="3200" dirty="0" smtClean="0">
                <a:solidFill>
                  <a:srgbClr val="C00000"/>
                </a:solidFill>
                <a:latin typeface="Molengo" pitchFamily="2" charset="0"/>
              </a:rPr>
              <a:t> </a:t>
            </a:r>
            <a:r>
              <a:rPr lang="en-GB" sz="3200" dirty="0" smtClean="0">
                <a:solidFill>
                  <a:prstClr val="white"/>
                </a:solidFill>
                <a:latin typeface="Molengo" pitchFamily="2" charset="0"/>
              </a:rPr>
              <a:t>need more books on their shelves </a:t>
            </a:r>
            <a:r>
              <a:rPr lang="en-GB" sz="3200" dirty="0" smtClean="0">
                <a:solidFill>
                  <a:prstClr val="white"/>
                </a:solidFill>
                <a:latin typeface="Molengo" pitchFamily="2" charset="0"/>
                <a:sym typeface="Wingdings" pitchFamily="2" charset="2"/>
              </a:rPr>
              <a:t></a:t>
            </a:r>
            <a:r>
              <a:rPr lang="en-GB" sz="3200" dirty="0">
                <a:solidFill>
                  <a:prstClr val="white"/>
                </a:solidFill>
                <a:latin typeface="Molengo" pitchFamily="2" charset="0"/>
                <a:sym typeface="Wingdings" pitchFamily="2" charset="2"/>
              </a:rPr>
              <a:t> </a:t>
            </a:r>
            <a:r>
              <a:rPr lang="en-GB" sz="3200" dirty="0" smtClean="0">
                <a:solidFill>
                  <a:prstClr val="white"/>
                </a:solidFill>
                <a:latin typeface="Molengo" pitchFamily="2" charset="0"/>
                <a:sym typeface="Wingdings" pitchFamily="2" charset="2"/>
              </a:rPr>
              <a:t> </a:t>
            </a:r>
            <a:r>
              <a:rPr lang="en-GB" sz="3200" dirty="0" smtClean="0">
                <a:solidFill>
                  <a:srgbClr val="C00000"/>
                </a:solidFill>
                <a:latin typeface="Molengo" pitchFamily="2" charset="0"/>
              </a:rPr>
              <a:t>#</a:t>
            </a:r>
            <a:r>
              <a:rPr lang="en-GB" sz="3200" dirty="0" err="1" smtClean="0">
                <a:solidFill>
                  <a:srgbClr val="C00000"/>
                </a:solidFill>
                <a:latin typeface="Molengo" pitchFamily="2" charset="0"/>
              </a:rPr>
              <a:t>nothappy</a:t>
            </a:r>
            <a:endParaRPr lang="en-GB" sz="3200" dirty="0" smtClean="0">
              <a:solidFill>
                <a:srgbClr val="C00000"/>
              </a:solidFill>
              <a:latin typeface="Molengo" pitchFamily="2" charset="0"/>
            </a:endParaRPr>
          </a:p>
        </p:txBody>
      </p:sp>
      <p:sp>
        <p:nvSpPr>
          <p:cNvPr id="3" name="TextBox 2"/>
          <p:cNvSpPr txBox="1"/>
          <p:nvPr/>
        </p:nvSpPr>
        <p:spPr>
          <a:xfrm>
            <a:off x="3923928" y="1553890"/>
            <a:ext cx="5220072" cy="1569660"/>
          </a:xfrm>
          <a:prstGeom prst="rect">
            <a:avLst/>
          </a:prstGeom>
          <a:noFill/>
        </p:spPr>
        <p:txBody>
          <a:bodyPr wrap="square" rtlCol="0">
            <a:spAutoFit/>
          </a:bodyPr>
          <a:lstStyle/>
          <a:p>
            <a:pPr algn="r"/>
            <a:r>
              <a:rPr lang="en-GB" sz="3200" dirty="0" smtClean="0">
                <a:solidFill>
                  <a:srgbClr val="FFFF00"/>
                </a:solidFill>
                <a:latin typeface="Molengo" pitchFamily="2" charset="0"/>
              </a:rPr>
              <a:t>was there anything in particular you were looking for?</a:t>
            </a:r>
            <a:endParaRPr lang="en-GB" sz="3200" dirty="0">
              <a:solidFill>
                <a:srgbClr val="FFFF00"/>
              </a:solidFill>
              <a:latin typeface="Molengo" pitchFamily="2" charset="0"/>
            </a:endParaRPr>
          </a:p>
        </p:txBody>
      </p:sp>
      <p:sp>
        <p:nvSpPr>
          <p:cNvPr id="4" name="TextBox 3"/>
          <p:cNvSpPr txBox="1"/>
          <p:nvPr/>
        </p:nvSpPr>
        <p:spPr>
          <a:xfrm>
            <a:off x="179512" y="2631108"/>
            <a:ext cx="5616624" cy="1077218"/>
          </a:xfrm>
          <a:prstGeom prst="rect">
            <a:avLst/>
          </a:prstGeom>
          <a:noFill/>
        </p:spPr>
        <p:txBody>
          <a:bodyPr wrap="square" rtlCol="0">
            <a:spAutoFit/>
          </a:bodyPr>
          <a:lstStyle/>
          <a:p>
            <a:r>
              <a:rPr lang="en-GB" sz="3200" dirty="0" smtClean="0">
                <a:solidFill>
                  <a:prstClr val="white"/>
                </a:solidFill>
                <a:latin typeface="Molengo" pitchFamily="2" charset="0"/>
              </a:rPr>
              <a:t>anything to do with </a:t>
            </a:r>
            <a:r>
              <a:rPr lang="en-GB" sz="3200" dirty="0" err="1" smtClean="0">
                <a:solidFill>
                  <a:prstClr val="white"/>
                </a:solidFill>
                <a:latin typeface="Molengo" pitchFamily="2" charset="0"/>
              </a:rPr>
              <a:t>Durkeheim</a:t>
            </a:r>
            <a:r>
              <a:rPr lang="en-GB" sz="3200" dirty="0" smtClean="0">
                <a:solidFill>
                  <a:prstClr val="white"/>
                </a:solidFill>
                <a:latin typeface="Molengo" pitchFamily="2" charset="0"/>
              </a:rPr>
              <a:t> on suicide,  every book is taken.</a:t>
            </a:r>
            <a:endParaRPr lang="en-GB" sz="3200" dirty="0">
              <a:solidFill>
                <a:prstClr val="white"/>
              </a:solidFill>
              <a:latin typeface="Molengo" pitchFamily="2" charset="0"/>
            </a:endParaRPr>
          </a:p>
        </p:txBody>
      </p:sp>
      <p:sp>
        <p:nvSpPr>
          <p:cNvPr id="5" name="TextBox 4"/>
          <p:cNvSpPr txBox="1"/>
          <p:nvPr/>
        </p:nvSpPr>
        <p:spPr>
          <a:xfrm>
            <a:off x="3812374" y="3708326"/>
            <a:ext cx="5184576" cy="1569660"/>
          </a:xfrm>
          <a:prstGeom prst="rect">
            <a:avLst/>
          </a:prstGeom>
          <a:noFill/>
        </p:spPr>
        <p:txBody>
          <a:bodyPr wrap="square" rtlCol="0">
            <a:spAutoFit/>
          </a:bodyPr>
          <a:lstStyle/>
          <a:p>
            <a:pPr algn="r"/>
            <a:r>
              <a:rPr lang="en-GB" sz="3200" dirty="0" smtClean="0">
                <a:solidFill>
                  <a:srgbClr val="FFFF00"/>
                </a:solidFill>
                <a:latin typeface="Molengo" pitchFamily="2" charset="0"/>
              </a:rPr>
              <a:t>we do have an </a:t>
            </a:r>
            <a:r>
              <a:rPr lang="en-GB" sz="3200" dirty="0" err="1" smtClean="0">
                <a:solidFill>
                  <a:srgbClr val="FFFF00"/>
                </a:solidFill>
                <a:latin typeface="Molengo" pitchFamily="2" charset="0"/>
              </a:rPr>
              <a:t>ebook</a:t>
            </a:r>
            <a:r>
              <a:rPr lang="en-GB" sz="3200" dirty="0" smtClean="0">
                <a:solidFill>
                  <a:srgbClr val="FFFF00"/>
                </a:solidFill>
                <a:latin typeface="Molengo" pitchFamily="2" charset="0"/>
              </a:rPr>
              <a:t> by Durkheim available here: [URL]</a:t>
            </a:r>
            <a:endParaRPr lang="en-GB" sz="3200" dirty="0">
              <a:solidFill>
                <a:srgbClr val="FFFF00"/>
              </a:solidFill>
              <a:latin typeface="Molengo" pitchFamily="2" charset="0"/>
            </a:endParaRPr>
          </a:p>
        </p:txBody>
      </p:sp>
      <p:sp>
        <p:nvSpPr>
          <p:cNvPr id="6" name="TextBox 5"/>
          <p:cNvSpPr txBox="1"/>
          <p:nvPr/>
        </p:nvSpPr>
        <p:spPr>
          <a:xfrm>
            <a:off x="179512" y="4785544"/>
            <a:ext cx="5112568" cy="584775"/>
          </a:xfrm>
          <a:prstGeom prst="rect">
            <a:avLst/>
          </a:prstGeom>
          <a:noFill/>
        </p:spPr>
        <p:txBody>
          <a:bodyPr wrap="square" rtlCol="0">
            <a:spAutoFit/>
          </a:bodyPr>
          <a:lstStyle/>
          <a:p>
            <a:r>
              <a:rPr lang="en-GB" sz="3200" dirty="0" err="1" smtClean="0">
                <a:solidFill>
                  <a:prstClr val="white"/>
                </a:solidFill>
                <a:latin typeface="Molengo" pitchFamily="2" charset="0"/>
              </a:rPr>
              <a:t>oooh</a:t>
            </a:r>
            <a:r>
              <a:rPr lang="en-GB" sz="3200" dirty="0" smtClean="0">
                <a:solidFill>
                  <a:prstClr val="white"/>
                </a:solidFill>
                <a:latin typeface="Molengo" pitchFamily="2" charset="0"/>
              </a:rPr>
              <a:t> </a:t>
            </a:r>
            <a:r>
              <a:rPr lang="en-GB" sz="3200" dirty="0" smtClean="0">
                <a:solidFill>
                  <a:prstClr val="white"/>
                </a:solidFill>
                <a:latin typeface="Molengo" pitchFamily="2" charset="0"/>
                <a:sym typeface="Wingdings" pitchFamily="2" charset="2"/>
              </a:rPr>
              <a:t></a:t>
            </a:r>
            <a:r>
              <a:rPr lang="en-GB" sz="3200" dirty="0" smtClean="0">
                <a:solidFill>
                  <a:prstClr val="white"/>
                </a:solidFill>
                <a:latin typeface="Molengo" pitchFamily="2" charset="0"/>
              </a:rPr>
              <a:t> thanks </a:t>
            </a:r>
            <a:r>
              <a:rPr lang="en-GB" sz="3200" dirty="0" smtClean="0">
                <a:solidFill>
                  <a:prstClr val="white"/>
                </a:solidFill>
                <a:latin typeface="Molengo" pitchFamily="2" charset="0"/>
                <a:sym typeface="Wingdings" pitchFamily="2" charset="2"/>
              </a:rPr>
              <a:t>  </a:t>
            </a:r>
            <a:endParaRPr lang="en-GB" sz="3200" dirty="0">
              <a:solidFill>
                <a:prstClr val="white"/>
              </a:solidFill>
              <a:latin typeface="Molengo" pitchFamily="2" charset="0"/>
            </a:endParaRPr>
          </a:p>
        </p:txBody>
      </p:sp>
      <p:sp>
        <p:nvSpPr>
          <p:cNvPr id="7" name="TextBox 6"/>
          <p:cNvSpPr txBox="1"/>
          <p:nvPr/>
        </p:nvSpPr>
        <p:spPr>
          <a:xfrm>
            <a:off x="3426579" y="5589240"/>
            <a:ext cx="5688632" cy="1077218"/>
          </a:xfrm>
          <a:prstGeom prst="rect">
            <a:avLst/>
          </a:prstGeom>
          <a:noFill/>
        </p:spPr>
        <p:txBody>
          <a:bodyPr wrap="square" rtlCol="0">
            <a:spAutoFit/>
          </a:bodyPr>
          <a:lstStyle/>
          <a:p>
            <a:pPr algn="r"/>
            <a:r>
              <a:rPr lang="en-GB" sz="3200" dirty="0" smtClean="0">
                <a:solidFill>
                  <a:srgbClr val="FFFF00"/>
                </a:solidFill>
                <a:latin typeface="Molengo" pitchFamily="2" charset="0"/>
              </a:rPr>
              <a:t>no problem! hope we’ve turned the </a:t>
            </a:r>
            <a:r>
              <a:rPr lang="en-GB" sz="3200" dirty="0" smtClean="0">
                <a:solidFill>
                  <a:srgbClr val="C00000"/>
                </a:solidFill>
                <a:latin typeface="Molengo" pitchFamily="2" charset="0"/>
              </a:rPr>
              <a:t>#</a:t>
            </a:r>
            <a:r>
              <a:rPr lang="en-GB" sz="3200" dirty="0" err="1" smtClean="0">
                <a:solidFill>
                  <a:srgbClr val="C00000"/>
                </a:solidFill>
                <a:latin typeface="Molengo" pitchFamily="2" charset="0"/>
              </a:rPr>
              <a:t>nothappy</a:t>
            </a:r>
            <a:r>
              <a:rPr lang="en-GB" sz="3200" dirty="0" smtClean="0">
                <a:solidFill>
                  <a:srgbClr val="FFFF00"/>
                </a:solidFill>
                <a:latin typeface="Molengo" pitchFamily="2" charset="0"/>
              </a:rPr>
              <a:t> to </a:t>
            </a:r>
            <a:r>
              <a:rPr lang="en-GB" sz="3200" dirty="0" smtClean="0">
                <a:solidFill>
                  <a:srgbClr val="C00000"/>
                </a:solidFill>
                <a:latin typeface="Molengo" pitchFamily="2" charset="0"/>
              </a:rPr>
              <a:t>#happy</a:t>
            </a:r>
            <a:r>
              <a:rPr lang="en-GB" sz="3200" dirty="0" smtClean="0">
                <a:solidFill>
                  <a:srgbClr val="FFFF00"/>
                </a:solidFill>
                <a:latin typeface="Molengo" pitchFamily="2" charset="0"/>
              </a:rPr>
              <a:t> </a:t>
            </a:r>
            <a:r>
              <a:rPr lang="en-GB" sz="3200" dirty="0" smtClean="0">
                <a:solidFill>
                  <a:srgbClr val="FFFF00"/>
                </a:solidFill>
                <a:latin typeface="Molengo" pitchFamily="2" charset="0"/>
                <a:sym typeface="Wingdings" pitchFamily="2" charset="2"/>
              </a:rPr>
              <a:t></a:t>
            </a:r>
            <a:endParaRPr lang="en-GB" sz="3200" dirty="0">
              <a:solidFill>
                <a:srgbClr val="FFFF00"/>
              </a:solidFill>
              <a:latin typeface="Molengo" pitchFamily="2" charset="0"/>
            </a:endParaRPr>
          </a:p>
        </p:txBody>
      </p:sp>
    </p:spTree>
    <p:extLst>
      <p:ext uri="{BB962C8B-B14F-4D97-AF65-F5344CB8AC3E}">
        <p14:creationId xmlns:p14="http://schemas.microsoft.com/office/powerpoint/2010/main" val="193780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538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 name="TextBox 4"/>
          <p:cNvSpPr txBox="1"/>
          <p:nvPr/>
        </p:nvSpPr>
        <p:spPr>
          <a:xfrm>
            <a:off x="360027" y="372014"/>
            <a:ext cx="3816424" cy="1569660"/>
          </a:xfrm>
          <a:prstGeom prst="rect">
            <a:avLst/>
          </a:prstGeom>
          <a:noFill/>
        </p:spPr>
        <p:txBody>
          <a:bodyPr wrap="square" rtlCol="0">
            <a:spAutoFit/>
          </a:bodyPr>
          <a:lstStyle/>
          <a:p>
            <a:r>
              <a:rPr lang="en-GB" sz="2400" dirty="0" smtClean="0">
                <a:solidFill>
                  <a:schemeClr val="bg1"/>
                </a:solidFill>
                <a:latin typeface="Molengo" panose="02000000000000000000" pitchFamily="2" charset="0"/>
              </a:rPr>
              <a:t>This light in the library that can't make its mind up whether it wants to stay on or off #annoying #</a:t>
            </a:r>
            <a:r>
              <a:rPr lang="en-GB" sz="2400" dirty="0" err="1" smtClean="0">
                <a:solidFill>
                  <a:schemeClr val="bg1"/>
                </a:solidFill>
                <a:latin typeface="Molengo" panose="02000000000000000000" pitchFamily="2" charset="0"/>
              </a:rPr>
              <a:t>sortitout</a:t>
            </a:r>
            <a:endParaRPr lang="en-GB" sz="2400" dirty="0">
              <a:solidFill>
                <a:schemeClr val="bg1"/>
              </a:solidFill>
              <a:latin typeface="Molengo" panose="02000000000000000000" pitchFamily="2" charset="0"/>
            </a:endParaRPr>
          </a:p>
        </p:txBody>
      </p:sp>
      <p:sp>
        <p:nvSpPr>
          <p:cNvPr id="6" name="TextBox 5"/>
          <p:cNvSpPr txBox="1"/>
          <p:nvPr/>
        </p:nvSpPr>
        <p:spPr>
          <a:xfrm>
            <a:off x="4409728" y="2094488"/>
            <a:ext cx="4140968" cy="1569660"/>
          </a:xfrm>
          <a:prstGeom prst="rect">
            <a:avLst/>
          </a:prstGeom>
          <a:noFill/>
        </p:spPr>
        <p:txBody>
          <a:bodyPr wrap="square" rtlCol="0">
            <a:spAutoFit/>
          </a:bodyPr>
          <a:lstStyle/>
          <a:p>
            <a:r>
              <a:rPr lang="en-GB" sz="2400" dirty="0">
                <a:solidFill>
                  <a:srgbClr val="FFFF00"/>
                </a:solidFill>
                <a:latin typeface="Molengo" panose="02000000000000000000" pitchFamily="2" charset="0"/>
              </a:rPr>
              <a:t>Are you in Augustine House? Let us know the floor/location and we will report it to the facilities team.</a:t>
            </a:r>
          </a:p>
        </p:txBody>
      </p:sp>
      <p:sp>
        <p:nvSpPr>
          <p:cNvPr id="7" name="TextBox 6"/>
          <p:cNvSpPr txBox="1"/>
          <p:nvPr/>
        </p:nvSpPr>
        <p:spPr>
          <a:xfrm>
            <a:off x="360027" y="3933056"/>
            <a:ext cx="4211973" cy="1200329"/>
          </a:xfrm>
          <a:prstGeom prst="rect">
            <a:avLst/>
          </a:prstGeom>
          <a:noFill/>
        </p:spPr>
        <p:txBody>
          <a:bodyPr wrap="square" rtlCol="0">
            <a:spAutoFit/>
          </a:bodyPr>
          <a:lstStyle/>
          <a:p>
            <a:r>
              <a:rPr lang="en-GB" sz="2400" dirty="0" smtClean="0">
                <a:solidFill>
                  <a:schemeClr val="bg1"/>
                </a:solidFill>
                <a:latin typeface="Molengo" panose="02000000000000000000" pitchFamily="2" charset="0"/>
              </a:rPr>
              <a:t>@</a:t>
            </a:r>
            <a:r>
              <a:rPr lang="en-GB" sz="2400" dirty="0" err="1" smtClean="0">
                <a:solidFill>
                  <a:schemeClr val="bg1"/>
                </a:solidFill>
                <a:latin typeface="Molengo" panose="02000000000000000000" pitchFamily="2" charset="0"/>
              </a:rPr>
              <a:t>ccculibrary</a:t>
            </a:r>
            <a:r>
              <a:rPr lang="en-GB" sz="2400" dirty="0" smtClean="0">
                <a:solidFill>
                  <a:schemeClr val="bg1"/>
                </a:solidFill>
                <a:latin typeface="Molengo" panose="02000000000000000000" pitchFamily="2" charset="0"/>
              </a:rPr>
              <a:t> Augustine house, top floor by the moving book cases</a:t>
            </a:r>
            <a:endParaRPr lang="en-GB" sz="2400" dirty="0">
              <a:solidFill>
                <a:schemeClr val="bg1"/>
              </a:solidFill>
              <a:latin typeface="Molengo" panose="02000000000000000000" pitchFamily="2" charset="0"/>
            </a:endParaRPr>
          </a:p>
        </p:txBody>
      </p:sp>
      <p:sp>
        <p:nvSpPr>
          <p:cNvPr id="8" name="TextBox 7"/>
          <p:cNvSpPr txBox="1"/>
          <p:nvPr/>
        </p:nvSpPr>
        <p:spPr>
          <a:xfrm>
            <a:off x="4572000" y="5373216"/>
            <a:ext cx="3672408" cy="461665"/>
          </a:xfrm>
          <a:prstGeom prst="rect">
            <a:avLst/>
          </a:prstGeom>
          <a:noFill/>
        </p:spPr>
        <p:txBody>
          <a:bodyPr wrap="square" rtlCol="0">
            <a:spAutoFit/>
          </a:bodyPr>
          <a:lstStyle/>
          <a:p>
            <a:r>
              <a:rPr lang="en-GB" sz="2400" dirty="0" smtClean="0">
                <a:solidFill>
                  <a:srgbClr val="FFFF00"/>
                </a:solidFill>
                <a:latin typeface="Molengo" panose="02000000000000000000" pitchFamily="2" charset="0"/>
              </a:rPr>
              <a:t>Thanks for letting us know.</a:t>
            </a:r>
            <a:endParaRPr lang="en-GB" sz="2400" dirty="0">
              <a:solidFill>
                <a:srgbClr val="FFFF00"/>
              </a:solidFill>
              <a:latin typeface="Molengo" panose="02000000000000000000" pitchFamily="2" charset="0"/>
            </a:endParaRPr>
          </a:p>
        </p:txBody>
      </p:sp>
    </p:spTree>
    <p:extLst>
      <p:ext uri="{BB962C8B-B14F-4D97-AF65-F5344CB8AC3E}">
        <p14:creationId xmlns:p14="http://schemas.microsoft.com/office/powerpoint/2010/main" val="273592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0" nodeType="withEffect">
                                  <p:stCondLst>
                                    <p:cond delay="200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300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864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293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3" y="3811012"/>
            <a:ext cx="6300192" cy="3046988"/>
          </a:xfrm>
          <a:prstGeom prst="rect">
            <a:avLst/>
          </a:prstGeom>
          <a:solidFill>
            <a:schemeClr val="tx1">
              <a:alpha val="45000"/>
            </a:schemeClr>
          </a:solidFill>
        </p:spPr>
        <p:txBody>
          <a:bodyPr wrap="square" rtlCol="0">
            <a:spAutoFit/>
          </a:bodyPr>
          <a:lstStyle/>
          <a:p>
            <a:r>
              <a:rPr lang="en-GB" b="1" dirty="0" smtClean="0">
                <a:solidFill>
                  <a:schemeClr val="bg1"/>
                </a:solidFill>
                <a:latin typeface="Molengo" panose="02000000000000000000" pitchFamily="2" charset="0"/>
              </a:rPr>
              <a:t>Images</a:t>
            </a:r>
          </a:p>
          <a:p>
            <a:endParaRPr lang="en-GB" dirty="0">
              <a:latin typeface="Molengo" panose="02000000000000000000" pitchFamily="2" charset="0"/>
            </a:endParaRPr>
          </a:p>
          <a:p>
            <a:r>
              <a:rPr lang="en-GB" sz="1200" dirty="0" smtClean="0">
                <a:solidFill>
                  <a:schemeClr val="bg1"/>
                </a:solidFill>
                <a:latin typeface="Molengo" panose="02000000000000000000" pitchFamily="2" charset="0"/>
              </a:rPr>
              <a:t>Slide 1: c/o </a:t>
            </a:r>
            <a:r>
              <a:rPr lang="en-GB" sz="1200" dirty="0" err="1" smtClean="0">
                <a:solidFill>
                  <a:schemeClr val="bg1"/>
                </a:solidFill>
                <a:latin typeface="Molengo" panose="02000000000000000000" pitchFamily="2" charset="0"/>
              </a:rPr>
              <a:t>Dullhunk</a:t>
            </a:r>
            <a:r>
              <a:rPr lang="en-GB" sz="1200" dirty="0" smtClean="0">
                <a:solidFill>
                  <a:schemeClr val="bg1"/>
                </a:solidFill>
                <a:latin typeface="Molengo" panose="02000000000000000000" pitchFamily="2" charset="0"/>
              </a:rPr>
              <a:t> on Flickr http</a:t>
            </a:r>
            <a:r>
              <a:rPr lang="en-GB" sz="1200" dirty="0">
                <a:solidFill>
                  <a:schemeClr val="bg1"/>
                </a:solidFill>
                <a:latin typeface="Molengo" panose="02000000000000000000" pitchFamily="2" charset="0"/>
              </a:rPr>
              <a:t>://www.flickr.com/photos/dullhunk/9287331318/</a:t>
            </a:r>
          </a:p>
          <a:p>
            <a:r>
              <a:rPr lang="en-GB" sz="1200" dirty="0" smtClean="0">
                <a:solidFill>
                  <a:schemeClr val="bg1"/>
                </a:solidFill>
                <a:latin typeface="Molengo" panose="02000000000000000000" pitchFamily="2" charset="0"/>
              </a:rPr>
              <a:t>Slide 2</a:t>
            </a:r>
            <a:r>
              <a:rPr lang="en-GB" sz="1200" dirty="0">
                <a:solidFill>
                  <a:schemeClr val="bg1"/>
                </a:solidFill>
                <a:latin typeface="Molengo" panose="02000000000000000000" pitchFamily="2" charset="0"/>
              </a:rPr>
              <a:t>: </a:t>
            </a:r>
            <a:r>
              <a:rPr lang="en-GB" sz="1200" dirty="0" smtClean="0">
                <a:solidFill>
                  <a:schemeClr val="bg1"/>
                </a:solidFill>
                <a:latin typeface="Molengo" panose="02000000000000000000" pitchFamily="2" charset="0"/>
              </a:rPr>
              <a:t>c/o </a:t>
            </a:r>
            <a:r>
              <a:rPr lang="en-GB" sz="1200" dirty="0" err="1" smtClean="0">
                <a:solidFill>
                  <a:schemeClr val="bg1"/>
                </a:solidFill>
                <a:latin typeface="Molengo" panose="02000000000000000000" pitchFamily="2" charset="0"/>
              </a:rPr>
              <a:t>nrbelex</a:t>
            </a:r>
            <a:r>
              <a:rPr lang="en-GB" sz="1200" dirty="0" smtClean="0">
                <a:solidFill>
                  <a:schemeClr val="bg1"/>
                </a:solidFill>
                <a:latin typeface="Molengo" panose="02000000000000000000" pitchFamily="2" charset="0"/>
              </a:rPr>
              <a:t> on Flickr http</a:t>
            </a:r>
            <a:r>
              <a:rPr lang="en-GB" sz="1200" dirty="0">
                <a:solidFill>
                  <a:schemeClr val="bg1"/>
                </a:solidFill>
                <a:latin typeface="Molengo" panose="02000000000000000000" pitchFamily="2" charset="0"/>
              </a:rPr>
              <a:t>://www.flickr.com/photos/nrbelex/452412873</a:t>
            </a:r>
            <a:r>
              <a:rPr lang="en-GB" sz="1200" dirty="0" smtClean="0">
                <a:solidFill>
                  <a:schemeClr val="bg1"/>
                </a:solidFill>
                <a:latin typeface="Molengo" panose="02000000000000000000" pitchFamily="2" charset="0"/>
              </a:rPr>
              <a:t>/</a:t>
            </a:r>
          </a:p>
          <a:p>
            <a:r>
              <a:rPr lang="en-GB" sz="1200" dirty="0" smtClean="0">
                <a:solidFill>
                  <a:schemeClr val="bg1"/>
                </a:solidFill>
                <a:latin typeface="Molengo" panose="02000000000000000000" pitchFamily="2" charset="0"/>
              </a:rPr>
              <a:t>Slide 3</a:t>
            </a:r>
            <a:r>
              <a:rPr lang="en-GB" sz="1200" dirty="0">
                <a:solidFill>
                  <a:schemeClr val="bg1"/>
                </a:solidFill>
                <a:latin typeface="Molengo" panose="02000000000000000000" pitchFamily="2" charset="0"/>
              </a:rPr>
              <a:t>: </a:t>
            </a:r>
            <a:r>
              <a:rPr lang="en-GB" sz="1200" dirty="0" smtClean="0">
                <a:solidFill>
                  <a:schemeClr val="bg1"/>
                </a:solidFill>
                <a:latin typeface="Molengo" panose="02000000000000000000" pitchFamily="2" charset="0"/>
              </a:rPr>
              <a:t>c/o Garry Knight on Flickr http</a:t>
            </a:r>
            <a:r>
              <a:rPr lang="en-GB" sz="1200" dirty="0">
                <a:solidFill>
                  <a:schemeClr val="bg1"/>
                </a:solidFill>
                <a:latin typeface="Molengo" panose="02000000000000000000" pitchFamily="2" charset="0"/>
              </a:rPr>
              <a:t>://www.flickr.com/photos/garryknight/5542172347/</a:t>
            </a:r>
          </a:p>
          <a:p>
            <a:r>
              <a:rPr lang="en-GB" sz="1200" dirty="0" smtClean="0">
                <a:solidFill>
                  <a:schemeClr val="bg1"/>
                </a:solidFill>
                <a:latin typeface="Molengo" panose="02000000000000000000" pitchFamily="2" charset="0"/>
              </a:rPr>
              <a:t>Slide 4: c/o Cobalt on Flickr http</a:t>
            </a:r>
            <a:r>
              <a:rPr lang="en-GB" sz="1200" dirty="0">
                <a:solidFill>
                  <a:schemeClr val="bg1"/>
                </a:solidFill>
                <a:latin typeface="Molengo" panose="02000000000000000000" pitchFamily="2" charset="0"/>
              </a:rPr>
              <a:t>://www.flickr.com/photos/cobalt/7217055290/</a:t>
            </a:r>
          </a:p>
          <a:p>
            <a:r>
              <a:rPr lang="en-GB" sz="1200" dirty="0" smtClean="0">
                <a:solidFill>
                  <a:schemeClr val="bg1"/>
                </a:solidFill>
                <a:latin typeface="Molengo" panose="02000000000000000000" pitchFamily="2" charset="0"/>
              </a:rPr>
              <a:t>Slide 5: c/o </a:t>
            </a:r>
            <a:r>
              <a:rPr lang="en-GB" sz="1200" dirty="0" err="1" smtClean="0">
                <a:solidFill>
                  <a:schemeClr val="bg1"/>
                </a:solidFill>
                <a:latin typeface="Molengo" panose="02000000000000000000" pitchFamily="2" charset="0"/>
              </a:rPr>
              <a:t>Solofotones</a:t>
            </a:r>
            <a:r>
              <a:rPr lang="en-GB" sz="1200" dirty="0" smtClean="0">
                <a:solidFill>
                  <a:schemeClr val="bg1"/>
                </a:solidFill>
                <a:latin typeface="Molengo" panose="02000000000000000000" pitchFamily="2" charset="0"/>
              </a:rPr>
              <a:t> on Flickr http</a:t>
            </a:r>
            <a:r>
              <a:rPr lang="en-GB" sz="1200" dirty="0">
                <a:solidFill>
                  <a:schemeClr val="bg1"/>
                </a:solidFill>
                <a:latin typeface="Molengo" panose="02000000000000000000" pitchFamily="2" charset="0"/>
              </a:rPr>
              <a:t>://www.flickr.com/photos/solofotones/2352718330/</a:t>
            </a:r>
          </a:p>
          <a:p>
            <a:r>
              <a:rPr lang="en-GB" sz="1200" dirty="0" smtClean="0">
                <a:solidFill>
                  <a:schemeClr val="bg1"/>
                </a:solidFill>
                <a:latin typeface="Molengo" panose="02000000000000000000" pitchFamily="2" charset="0"/>
              </a:rPr>
              <a:t>Slide 7: c/o </a:t>
            </a:r>
            <a:r>
              <a:rPr lang="en-GB" sz="1200" dirty="0" err="1" smtClean="0">
                <a:solidFill>
                  <a:schemeClr val="bg1"/>
                </a:solidFill>
                <a:latin typeface="Molengo" panose="02000000000000000000" pitchFamily="2" charset="0"/>
              </a:rPr>
              <a:t>cmdrcord</a:t>
            </a:r>
            <a:r>
              <a:rPr lang="en-GB" sz="1200" dirty="0" smtClean="0">
                <a:solidFill>
                  <a:schemeClr val="bg1"/>
                </a:solidFill>
                <a:latin typeface="Molengo" panose="02000000000000000000" pitchFamily="2" charset="0"/>
              </a:rPr>
              <a:t> on Flickr http</a:t>
            </a:r>
            <a:r>
              <a:rPr lang="en-GB" sz="1200" dirty="0">
                <a:solidFill>
                  <a:schemeClr val="bg1"/>
                </a:solidFill>
                <a:latin typeface="Molengo" panose="02000000000000000000" pitchFamily="2" charset="0"/>
              </a:rPr>
              <a:t>://www.flickr.com/photos/cmdrcord/4990846952/</a:t>
            </a:r>
          </a:p>
          <a:p>
            <a:r>
              <a:rPr lang="en-GB" sz="1200" dirty="0" smtClean="0">
                <a:solidFill>
                  <a:schemeClr val="bg1"/>
                </a:solidFill>
                <a:latin typeface="Molengo" panose="02000000000000000000" pitchFamily="2" charset="0"/>
              </a:rPr>
              <a:t>Slide 9: c/o </a:t>
            </a:r>
            <a:r>
              <a:rPr lang="en-GB" sz="1200" dirty="0" err="1" smtClean="0">
                <a:solidFill>
                  <a:schemeClr val="bg1"/>
                </a:solidFill>
                <a:latin typeface="Molengo" panose="02000000000000000000" pitchFamily="2" charset="0"/>
              </a:rPr>
              <a:t>botosynthetic</a:t>
            </a:r>
            <a:r>
              <a:rPr lang="en-GB" sz="1200" dirty="0" smtClean="0">
                <a:solidFill>
                  <a:schemeClr val="bg1"/>
                </a:solidFill>
                <a:latin typeface="Molengo" panose="02000000000000000000" pitchFamily="2" charset="0"/>
              </a:rPr>
              <a:t> on Flickr </a:t>
            </a:r>
            <a:r>
              <a:rPr lang="en-GB" sz="1200" dirty="0">
                <a:solidFill>
                  <a:schemeClr val="bg1"/>
                </a:solidFill>
                <a:latin typeface="Molengo" panose="02000000000000000000" pitchFamily="2" charset="0"/>
              </a:rPr>
              <a:t>http://www.flickr.com/photos/botosynthetic/2324730347</a:t>
            </a:r>
            <a:r>
              <a:rPr lang="en-GB" sz="1200" dirty="0" smtClean="0">
                <a:solidFill>
                  <a:schemeClr val="bg1"/>
                </a:solidFill>
                <a:latin typeface="Molengo" panose="02000000000000000000" pitchFamily="2" charset="0"/>
              </a:rPr>
              <a:t>/</a:t>
            </a:r>
          </a:p>
          <a:p>
            <a:r>
              <a:rPr lang="en-GB" sz="1200" dirty="0" smtClean="0">
                <a:solidFill>
                  <a:schemeClr val="bg1"/>
                </a:solidFill>
                <a:latin typeface="Molengo" panose="02000000000000000000" pitchFamily="2" charset="0"/>
              </a:rPr>
              <a:t>Slide 11: c/o tjt195 on Flickr http</a:t>
            </a:r>
            <a:r>
              <a:rPr lang="en-GB" sz="1200" dirty="0">
                <a:solidFill>
                  <a:schemeClr val="bg1"/>
                </a:solidFill>
                <a:latin typeface="Molengo" panose="02000000000000000000" pitchFamily="2" charset="0"/>
              </a:rPr>
              <a:t>://www.flickr.com/photos/tjt195/3299428910</a:t>
            </a:r>
            <a:r>
              <a:rPr lang="en-GB" sz="1200" dirty="0" smtClean="0">
                <a:solidFill>
                  <a:schemeClr val="bg1"/>
                </a:solidFill>
                <a:latin typeface="Molengo" panose="02000000000000000000" pitchFamily="2" charset="0"/>
              </a:rPr>
              <a:t>/</a:t>
            </a:r>
          </a:p>
          <a:p>
            <a:r>
              <a:rPr lang="en-GB" sz="1200" dirty="0" smtClean="0">
                <a:solidFill>
                  <a:schemeClr val="bg1"/>
                </a:solidFill>
                <a:latin typeface="Molengo" panose="02000000000000000000" pitchFamily="2" charset="0"/>
              </a:rPr>
              <a:t>Slide 12: c/o </a:t>
            </a:r>
            <a:r>
              <a:rPr lang="en-GB" sz="1200" dirty="0" err="1" smtClean="0">
                <a:solidFill>
                  <a:schemeClr val="bg1"/>
                </a:solidFill>
                <a:latin typeface="Molengo" panose="02000000000000000000" pitchFamily="2" charset="0"/>
              </a:rPr>
              <a:t>Kejava</a:t>
            </a:r>
            <a:r>
              <a:rPr lang="en-GB" sz="1200" dirty="0" smtClean="0">
                <a:solidFill>
                  <a:schemeClr val="bg1"/>
                </a:solidFill>
                <a:latin typeface="Molengo" panose="02000000000000000000" pitchFamily="2" charset="0"/>
              </a:rPr>
              <a:t> on Flickr </a:t>
            </a:r>
            <a:r>
              <a:rPr lang="en-GB" sz="1200" dirty="0">
                <a:solidFill>
                  <a:schemeClr val="bg1"/>
                </a:solidFill>
                <a:latin typeface="Molengo" panose="02000000000000000000" pitchFamily="2" charset="0"/>
              </a:rPr>
              <a:t>http://www.flickr.com/photos/14296351@N00/9741003119</a:t>
            </a:r>
            <a:r>
              <a:rPr lang="en-GB" sz="1200" dirty="0" smtClean="0">
                <a:solidFill>
                  <a:schemeClr val="bg1"/>
                </a:solidFill>
                <a:latin typeface="Molengo" panose="02000000000000000000" pitchFamily="2" charset="0"/>
              </a:rPr>
              <a:t>/</a:t>
            </a:r>
          </a:p>
          <a:p>
            <a:r>
              <a:rPr lang="en-GB" sz="1200" dirty="0" smtClean="0">
                <a:solidFill>
                  <a:schemeClr val="bg1"/>
                </a:solidFill>
                <a:latin typeface="Molengo" panose="02000000000000000000" pitchFamily="2" charset="0"/>
              </a:rPr>
              <a:t>Slide 14: c/o dave77459 on Flickr http</a:t>
            </a:r>
            <a:r>
              <a:rPr lang="en-GB" sz="1200" dirty="0">
                <a:solidFill>
                  <a:schemeClr val="bg1"/>
                </a:solidFill>
                <a:latin typeface="Molengo" panose="02000000000000000000" pitchFamily="2" charset="0"/>
              </a:rPr>
              <a:t>://www.flickr.com/photos/dave77459/6335868568/</a:t>
            </a:r>
          </a:p>
          <a:p>
            <a:r>
              <a:rPr lang="en-GB" sz="1200" dirty="0" smtClean="0">
                <a:solidFill>
                  <a:schemeClr val="bg1"/>
                </a:solidFill>
                <a:latin typeface="Molengo" panose="02000000000000000000" pitchFamily="2" charset="0"/>
              </a:rPr>
              <a:t>Slide 16: c/o </a:t>
            </a:r>
            <a:r>
              <a:rPr lang="en-GB" sz="1200" dirty="0" err="1" smtClean="0">
                <a:solidFill>
                  <a:schemeClr val="bg1"/>
                </a:solidFill>
                <a:latin typeface="Molengo" panose="02000000000000000000" pitchFamily="2" charset="0"/>
              </a:rPr>
              <a:t>rasande</a:t>
            </a:r>
            <a:r>
              <a:rPr lang="en-GB" sz="1200" dirty="0" smtClean="0">
                <a:solidFill>
                  <a:schemeClr val="bg1"/>
                </a:solidFill>
                <a:latin typeface="Molengo" panose="02000000000000000000" pitchFamily="2" charset="0"/>
              </a:rPr>
              <a:t> on Flickr </a:t>
            </a:r>
            <a:r>
              <a:rPr lang="en-GB" sz="1200" dirty="0">
                <a:solidFill>
                  <a:schemeClr val="bg1"/>
                </a:solidFill>
                <a:latin typeface="Molengo" panose="02000000000000000000" pitchFamily="2" charset="0"/>
              </a:rPr>
              <a:t>http://www.flickr.com/photos/rasande/8737690619</a:t>
            </a:r>
            <a:r>
              <a:rPr lang="en-GB" sz="1200" dirty="0" smtClean="0">
                <a:solidFill>
                  <a:schemeClr val="bg1"/>
                </a:solidFill>
                <a:latin typeface="Molengo" panose="02000000000000000000" pitchFamily="2" charset="0"/>
              </a:rPr>
              <a:t>/#</a:t>
            </a:r>
          </a:p>
          <a:p>
            <a:r>
              <a:rPr lang="en-GB" sz="1200" dirty="0" smtClean="0">
                <a:solidFill>
                  <a:schemeClr val="bg1"/>
                </a:solidFill>
                <a:latin typeface="Molengo" panose="02000000000000000000" pitchFamily="2" charset="0"/>
              </a:rPr>
              <a:t>Slide 17: c/o id-</a:t>
            </a:r>
            <a:r>
              <a:rPr lang="en-GB" sz="1200" dirty="0" err="1" smtClean="0">
                <a:solidFill>
                  <a:schemeClr val="bg1"/>
                </a:solidFill>
                <a:latin typeface="Molengo" panose="02000000000000000000" pitchFamily="2" charset="0"/>
              </a:rPr>
              <a:t>iom</a:t>
            </a:r>
            <a:r>
              <a:rPr lang="en-GB" sz="1200" dirty="0" smtClean="0">
                <a:solidFill>
                  <a:schemeClr val="bg1"/>
                </a:solidFill>
                <a:latin typeface="Molengo" panose="02000000000000000000" pitchFamily="2" charset="0"/>
              </a:rPr>
              <a:t> on Flickr </a:t>
            </a:r>
            <a:r>
              <a:rPr lang="en-GB" sz="1200" dirty="0">
                <a:solidFill>
                  <a:schemeClr val="bg1"/>
                </a:solidFill>
                <a:latin typeface="Molengo" panose="02000000000000000000" pitchFamily="2" charset="0"/>
              </a:rPr>
              <a:t>http://www.flickr.com/photos/id-iom/6871086722</a:t>
            </a:r>
            <a:r>
              <a:rPr lang="en-GB" sz="1200" dirty="0" smtClean="0">
                <a:solidFill>
                  <a:schemeClr val="bg1"/>
                </a:solidFill>
                <a:latin typeface="Molengo" panose="02000000000000000000" pitchFamily="2" charset="0"/>
              </a:rPr>
              <a:t>/</a:t>
            </a:r>
          </a:p>
          <a:p>
            <a:r>
              <a:rPr lang="en-GB" sz="1200" dirty="0">
                <a:solidFill>
                  <a:schemeClr val="bg1"/>
                </a:solidFill>
                <a:latin typeface="Molengo" panose="02000000000000000000" pitchFamily="2" charset="0"/>
              </a:rPr>
              <a:t>Slide 18: </a:t>
            </a:r>
            <a:r>
              <a:rPr lang="en-GB" sz="1200" dirty="0" smtClean="0">
                <a:solidFill>
                  <a:schemeClr val="bg1"/>
                </a:solidFill>
                <a:latin typeface="Molengo" panose="02000000000000000000" pitchFamily="2" charset="0"/>
              </a:rPr>
              <a:t>c/o Page Dooley on Flickr http</a:t>
            </a:r>
            <a:r>
              <a:rPr lang="en-GB" sz="1200" dirty="0">
                <a:solidFill>
                  <a:schemeClr val="bg1"/>
                </a:solidFill>
                <a:latin typeface="Molengo" panose="02000000000000000000" pitchFamily="2" charset="0"/>
              </a:rPr>
              <a:t>://www.flickr.com/photos/pagedooley/2757018051</a:t>
            </a:r>
            <a:r>
              <a:rPr lang="en-GB" sz="1200" dirty="0" smtClean="0">
                <a:solidFill>
                  <a:schemeClr val="bg1"/>
                </a:solidFill>
                <a:latin typeface="Molengo" panose="02000000000000000000" pitchFamily="2" charset="0"/>
              </a:rPr>
              <a:t>/</a:t>
            </a:r>
            <a:endParaRPr lang="en-GB" sz="1200" dirty="0">
              <a:solidFill>
                <a:schemeClr val="bg1"/>
              </a:solidFill>
              <a:latin typeface="Molengo" panose="02000000000000000000" pitchFamily="2" charset="0"/>
            </a:endParaRPr>
          </a:p>
        </p:txBody>
      </p:sp>
    </p:spTree>
    <p:extLst>
      <p:ext uri="{BB962C8B-B14F-4D97-AF65-F5344CB8AC3E}">
        <p14:creationId xmlns:p14="http://schemas.microsoft.com/office/powerpoint/2010/main" val="2525343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19464" y="1"/>
            <a:ext cx="4824536" cy="6857999"/>
          </a:xfrm>
        </p:spPr>
      </p:pic>
      <p:sp>
        <p:nvSpPr>
          <p:cNvPr id="6" name="Text Placeholder 5"/>
          <p:cNvSpPr>
            <a:spLocks noGrp="1"/>
          </p:cNvSpPr>
          <p:nvPr>
            <p:ph type="body" sz="half" idx="2"/>
          </p:nvPr>
        </p:nvSpPr>
        <p:spPr>
          <a:xfrm>
            <a:off x="0" y="1052736"/>
            <a:ext cx="4427984" cy="4896544"/>
          </a:xfrm>
        </p:spPr>
        <p:txBody>
          <a:bodyPr>
            <a:noAutofit/>
          </a:bodyPr>
          <a:lstStyle/>
          <a:p>
            <a:r>
              <a:rPr lang="en-GB" sz="5000" dirty="0" smtClean="0">
                <a:solidFill>
                  <a:schemeClr val="bg1"/>
                </a:solidFill>
                <a:latin typeface="Molengo" panose="02000000000000000000" pitchFamily="2" charset="0"/>
              </a:rPr>
              <a:t>Strong relationships rely on two way communication</a:t>
            </a:r>
            <a:endParaRPr lang="en-GB" sz="5000" dirty="0">
              <a:solidFill>
                <a:schemeClr val="bg1"/>
              </a:solidFill>
              <a:latin typeface="Molengo" panose="02000000000000000000" pitchFamily="2" charset="0"/>
            </a:endParaRPr>
          </a:p>
        </p:txBody>
      </p:sp>
    </p:spTree>
    <p:extLst>
      <p:ext uri="{BB962C8B-B14F-4D97-AF65-F5344CB8AC3E}">
        <p14:creationId xmlns:p14="http://schemas.microsoft.com/office/powerpoint/2010/main" val="2326626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TextBox 4"/>
          <p:cNvSpPr txBox="1"/>
          <p:nvPr/>
        </p:nvSpPr>
        <p:spPr>
          <a:xfrm>
            <a:off x="251520" y="519390"/>
            <a:ext cx="4355976" cy="3416320"/>
          </a:xfrm>
          <a:prstGeom prst="rect">
            <a:avLst/>
          </a:prstGeom>
          <a:noFill/>
          <a:effectLst/>
        </p:spPr>
        <p:txBody>
          <a:bodyPr wrap="square" rtlCol="0">
            <a:spAutoFit/>
          </a:bodyPr>
          <a:lstStyle/>
          <a:p>
            <a:r>
              <a:rPr lang="en-GB" sz="5400" dirty="0" smtClean="0">
                <a:solidFill>
                  <a:schemeClr val="accent2">
                    <a:lumMod val="75000"/>
                  </a:schemeClr>
                </a:solidFill>
                <a:latin typeface="Stencil" panose="040409050D0802020404" pitchFamily="82" charset="0"/>
              </a:rPr>
              <a:t>less preaching</a:t>
            </a:r>
          </a:p>
          <a:p>
            <a:r>
              <a:rPr lang="en-GB" sz="5400" dirty="0" smtClean="0">
                <a:solidFill>
                  <a:schemeClr val="accent2">
                    <a:lumMod val="75000"/>
                  </a:schemeClr>
                </a:solidFill>
                <a:latin typeface="Stencil" panose="040409050D0802020404" pitchFamily="82" charset="0"/>
              </a:rPr>
              <a:t>more engaging</a:t>
            </a:r>
            <a:endParaRPr lang="en-GB" sz="5400" dirty="0">
              <a:solidFill>
                <a:schemeClr val="accent2">
                  <a:lumMod val="75000"/>
                </a:schemeClr>
              </a:solidFill>
              <a:latin typeface="Stencil" panose="040409050D0802020404" pitchFamily="82" charset="0"/>
            </a:endParaRPr>
          </a:p>
        </p:txBody>
      </p:sp>
    </p:spTree>
    <p:extLst>
      <p:ext uri="{BB962C8B-B14F-4D97-AF65-F5344CB8AC3E}">
        <p14:creationId xmlns:p14="http://schemas.microsoft.com/office/powerpoint/2010/main" val="2354727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905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899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TextBox 1"/>
          <p:cNvSpPr txBox="1"/>
          <p:nvPr/>
        </p:nvSpPr>
        <p:spPr>
          <a:xfrm>
            <a:off x="179512" y="188640"/>
            <a:ext cx="3456384" cy="2400657"/>
          </a:xfrm>
          <a:prstGeom prst="rect">
            <a:avLst/>
          </a:prstGeom>
          <a:noFill/>
        </p:spPr>
        <p:txBody>
          <a:bodyPr wrap="square" rtlCol="0">
            <a:spAutoFit/>
          </a:bodyPr>
          <a:lstStyle/>
          <a:p>
            <a:r>
              <a:rPr lang="en-GB" sz="15000" dirty="0">
                <a:solidFill>
                  <a:prstClr val="white"/>
                </a:solidFill>
                <a:latin typeface="Molengo" pitchFamily="2" charset="0"/>
              </a:rPr>
              <a:t>48%</a:t>
            </a:r>
          </a:p>
        </p:txBody>
      </p:sp>
      <p:sp>
        <p:nvSpPr>
          <p:cNvPr id="4" name="TextBox 3"/>
          <p:cNvSpPr txBox="1"/>
          <p:nvPr/>
        </p:nvSpPr>
        <p:spPr>
          <a:xfrm>
            <a:off x="1043608" y="2160867"/>
            <a:ext cx="2496131" cy="830997"/>
          </a:xfrm>
          <a:prstGeom prst="rect">
            <a:avLst/>
          </a:prstGeom>
          <a:noFill/>
        </p:spPr>
        <p:txBody>
          <a:bodyPr wrap="square" rtlCol="0">
            <a:spAutoFit/>
          </a:bodyPr>
          <a:lstStyle/>
          <a:p>
            <a:r>
              <a:rPr lang="en-GB" sz="2400" dirty="0">
                <a:solidFill>
                  <a:prstClr val="white"/>
                </a:solidFill>
                <a:latin typeface="Molengo" pitchFamily="2" charset="0"/>
              </a:rPr>
              <a:t>of all adults use social media</a:t>
            </a:r>
          </a:p>
        </p:txBody>
      </p:sp>
      <p:sp>
        <p:nvSpPr>
          <p:cNvPr id="6" name="TextBox 5"/>
          <p:cNvSpPr txBox="1"/>
          <p:nvPr/>
        </p:nvSpPr>
        <p:spPr>
          <a:xfrm>
            <a:off x="5220072" y="1124744"/>
            <a:ext cx="3491880" cy="2400657"/>
          </a:xfrm>
          <a:prstGeom prst="rect">
            <a:avLst/>
          </a:prstGeom>
          <a:noFill/>
        </p:spPr>
        <p:txBody>
          <a:bodyPr wrap="square" rtlCol="0">
            <a:spAutoFit/>
          </a:bodyPr>
          <a:lstStyle/>
          <a:p>
            <a:r>
              <a:rPr lang="en-GB" sz="15000" dirty="0">
                <a:solidFill>
                  <a:prstClr val="white"/>
                </a:solidFill>
                <a:latin typeface="Molengo" pitchFamily="2" charset="0"/>
              </a:rPr>
              <a:t>87%</a:t>
            </a:r>
          </a:p>
        </p:txBody>
      </p:sp>
      <p:sp>
        <p:nvSpPr>
          <p:cNvPr id="8" name="TextBox 7"/>
          <p:cNvSpPr txBox="1"/>
          <p:nvPr/>
        </p:nvSpPr>
        <p:spPr>
          <a:xfrm>
            <a:off x="6660232" y="3068960"/>
            <a:ext cx="2051720" cy="1200329"/>
          </a:xfrm>
          <a:prstGeom prst="rect">
            <a:avLst/>
          </a:prstGeom>
          <a:noFill/>
        </p:spPr>
        <p:txBody>
          <a:bodyPr wrap="square" rtlCol="0">
            <a:spAutoFit/>
          </a:bodyPr>
          <a:lstStyle/>
          <a:p>
            <a:r>
              <a:rPr lang="en-GB" sz="2400" dirty="0">
                <a:solidFill>
                  <a:prstClr val="white"/>
                </a:solidFill>
                <a:latin typeface="Molengo" pitchFamily="2" charset="0"/>
              </a:rPr>
              <a:t>of 16-24yrs use social media</a:t>
            </a:r>
            <a:endParaRPr lang="en-GB" sz="2400" dirty="0">
              <a:solidFill>
                <a:prstClr val="black"/>
              </a:solidFill>
            </a:endParaRPr>
          </a:p>
        </p:txBody>
      </p:sp>
      <p:sp>
        <p:nvSpPr>
          <p:cNvPr id="9" name="TextBox 8"/>
          <p:cNvSpPr txBox="1"/>
          <p:nvPr/>
        </p:nvSpPr>
        <p:spPr>
          <a:xfrm>
            <a:off x="911447" y="3207459"/>
            <a:ext cx="5256584" cy="3170099"/>
          </a:xfrm>
          <a:prstGeom prst="rect">
            <a:avLst/>
          </a:prstGeom>
          <a:noFill/>
        </p:spPr>
        <p:txBody>
          <a:bodyPr wrap="square" rtlCol="0">
            <a:spAutoFit/>
          </a:bodyPr>
          <a:lstStyle/>
          <a:p>
            <a:r>
              <a:rPr lang="en-GB" sz="20000" dirty="0">
                <a:solidFill>
                  <a:prstClr val="white"/>
                </a:solidFill>
                <a:latin typeface="Molengo" pitchFamily="2" charset="0"/>
              </a:rPr>
              <a:t>83%</a:t>
            </a:r>
          </a:p>
        </p:txBody>
      </p:sp>
      <p:sp>
        <p:nvSpPr>
          <p:cNvPr id="11" name="TextBox 10"/>
          <p:cNvSpPr txBox="1"/>
          <p:nvPr/>
        </p:nvSpPr>
        <p:spPr>
          <a:xfrm>
            <a:off x="3131840" y="5733256"/>
            <a:ext cx="1584176" cy="830997"/>
          </a:xfrm>
          <a:prstGeom prst="rect">
            <a:avLst/>
          </a:prstGeom>
          <a:noFill/>
        </p:spPr>
        <p:txBody>
          <a:bodyPr wrap="square" rtlCol="0">
            <a:spAutoFit/>
          </a:bodyPr>
          <a:lstStyle/>
          <a:p>
            <a:r>
              <a:rPr lang="en-GB" sz="2400" dirty="0">
                <a:solidFill>
                  <a:prstClr val="white"/>
                </a:solidFill>
                <a:latin typeface="Molengo" pitchFamily="2" charset="0"/>
              </a:rPr>
              <a:t>of 16-24yrs use email </a:t>
            </a:r>
            <a:endParaRPr lang="en-GB" sz="2400" dirty="0">
              <a:solidFill>
                <a:prstClr val="black"/>
              </a:solidFill>
            </a:endParaRPr>
          </a:p>
        </p:txBody>
      </p:sp>
      <p:sp>
        <p:nvSpPr>
          <p:cNvPr id="3" name="TextBox 2"/>
          <p:cNvSpPr txBox="1"/>
          <p:nvPr/>
        </p:nvSpPr>
        <p:spPr>
          <a:xfrm>
            <a:off x="0" y="6539237"/>
            <a:ext cx="5004048" cy="276999"/>
          </a:xfrm>
          <a:prstGeom prst="rect">
            <a:avLst/>
          </a:prstGeom>
          <a:noFill/>
        </p:spPr>
        <p:txBody>
          <a:bodyPr wrap="square" rtlCol="0">
            <a:spAutoFit/>
          </a:bodyPr>
          <a:lstStyle/>
          <a:p>
            <a:r>
              <a:rPr lang="en-GB" sz="1200" dirty="0">
                <a:solidFill>
                  <a:prstClr val="white"/>
                </a:solidFill>
              </a:rPr>
              <a:t>source: office for national statistics, 2012 (http://bit.ly/15SwX4u)</a:t>
            </a:r>
          </a:p>
        </p:txBody>
      </p:sp>
    </p:spTree>
    <p:extLst>
      <p:ext uri="{BB962C8B-B14F-4D97-AF65-F5344CB8AC3E}">
        <p14:creationId xmlns:p14="http://schemas.microsoft.com/office/powerpoint/2010/main" val="1176976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0" y="260648"/>
            <a:ext cx="9144000" cy="461665"/>
          </a:xfrm>
          <a:prstGeom prst="rect">
            <a:avLst/>
          </a:prstGeom>
          <a:solidFill>
            <a:schemeClr val="tx1">
              <a:alpha val="52000"/>
            </a:schemeClr>
          </a:solidFill>
          <a:ln>
            <a:solidFill>
              <a:schemeClr val="tx1"/>
            </a:solidFill>
          </a:ln>
        </p:spPr>
        <p:txBody>
          <a:bodyPr wrap="square" rtlCol="0">
            <a:spAutoFit/>
          </a:bodyPr>
          <a:lstStyle/>
          <a:p>
            <a:pPr algn="ctr"/>
            <a:r>
              <a:rPr lang="en-GB" sz="2400" b="1" dirty="0" smtClean="0">
                <a:solidFill>
                  <a:schemeClr val="bg1"/>
                </a:solidFill>
                <a:latin typeface="Molengo" panose="02000000000000000000" pitchFamily="2" charset="0"/>
              </a:rPr>
              <a:t>once the relationship is damaged, it can be costly to repair…</a:t>
            </a:r>
          </a:p>
        </p:txBody>
      </p:sp>
    </p:spTree>
    <p:extLst>
      <p:ext uri="{BB962C8B-B14F-4D97-AF65-F5344CB8AC3E}">
        <p14:creationId xmlns:p14="http://schemas.microsoft.com/office/powerpoint/2010/main" val="3900839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CC00"/>
        </a:solidFill>
        <a:effectLst/>
      </p:bgPr>
    </p:bg>
    <p:spTree>
      <p:nvGrpSpPr>
        <p:cNvPr id="1" name=""/>
        <p:cNvGrpSpPr/>
        <p:nvPr/>
      </p:nvGrpSpPr>
      <p:grpSpPr>
        <a:xfrm>
          <a:off x="0" y="0"/>
          <a:ext cx="0" cy="0"/>
          <a:chOff x="0" y="0"/>
          <a:chExt cx="0" cy="0"/>
        </a:xfrm>
      </p:grpSpPr>
      <p:sp>
        <p:nvSpPr>
          <p:cNvPr id="2" name="TextBox 1"/>
          <p:cNvSpPr txBox="1"/>
          <p:nvPr/>
        </p:nvSpPr>
        <p:spPr>
          <a:xfrm>
            <a:off x="195354" y="7485"/>
            <a:ext cx="3960440" cy="2400657"/>
          </a:xfrm>
          <a:prstGeom prst="rect">
            <a:avLst/>
          </a:prstGeom>
          <a:noFill/>
        </p:spPr>
        <p:txBody>
          <a:bodyPr wrap="square" rtlCol="0">
            <a:spAutoFit/>
          </a:bodyPr>
          <a:lstStyle/>
          <a:p>
            <a:r>
              <a:rPr lang="en-GB" sz="15000" dirty="0" smtClean="0">
                <a:solidFill>
                  <a:prstClr val="white"/>
                </a:solidFill>
                <a:latin typeface="Molengo" pitchFamily="2" charset="0"/>
              </a:rPr>
              <a:t>2</a:t>
            </a:r>
            <a:r>
              <a:rPr lang="en-GB" sz="9600" dirty="0" smtClean="0">
                <a:solidFill>
                  <a:prstClr val="white"/>
                </a:solidFill>
                <a:latin typeface="Molengo" pitchFamily="2" charset="0"/>
              </a:rPr>
              <a:t>,000</a:t>
            </a:r>
            <a:endParaRPr lang="en-GB" sz="9600" dirty="0">
              <a:solidFill>
                <a:prstClr val="white"/>
              </a:solidFill>
              <a:latin typeface="Molengo" pitchFamily="2" charset="0"/>
            </a:endParaRPr>
          </a:p>
        </p:txBody>
      </p:sp>
      <p:sp>
        <p:nvSpPr>
          <p:cNvPr id="4" name="TextBox 3"/>
          <p:cNvSpPr txBox="1"/>
          <p:nvPr/>
        </p:nvSpPr>
        <p:spPr>
          <a:xfrm>
            <a:off x="1204325" y="878810"/>
            <a:ext cx="2016224" cy="369332"/>
          </a:xfrm>
          <a:prstGeom prst="rect">
            <a:avLst/>
          </a:prstGeom>
          <a:noFill/>
        </p:spPr>
        <p:txBody>
          <a:bodyPr wrap="square" rtlCol="0">
            <a:spAutoFit/>
          </a:bodyPr>
          <a:lstStyle/>
          <a:p>
            <a:r>
              <a:rPr lang="en-GB" dirty="0">
                <a:solidFill>
                  <a:prstClr val="white"/>
                </a:solidFill>
                <a:latin typeface="Molengo" pitchFamily="2" charset="0"/>
              </a:rPr>
              <a:t>p</a:t>
            </a:r>
            <a:r>
              <a:rPr lang="en-GB" dirty="0" smtClean="0">
                <a:solidFill>
                  <a:prstClr val="white"/>
                </a:solidFill>
                <a:latin typeface="Molengo" pitchFamily="2" charset="0"/>
              </a:rPr>
              <a:t>eople surveyed</a:t>
            </a:r>
            <a:endParaRPr lang="en-GB" dirty="0">
              <a:solidFill>
                <a:prstClr val="white"/>
              </a:solidFill>
              <a:latin typeface="Molengo" pitchFamily="2" charset="0"/>
            </a:endParaRPr>
          </a:p>
        </p:txBody>
      </p:sp>
      <p:sp>
        <p:nvSpPr>
          <p:cNvPr id="5" name="TextBox 4"/>
          <p:cNvSpPr txBox="1"/>
          <p:nvPr/>
        </p:nvSpPr>
        <p:spPr>
          <a:xfrm>
            <a:off x="4788024" y="1063476"/>
            <a:ext cx="3960440" cy="2400657"/>
          </a:xfrm>
          <a:prstGeom prst="rect">
            <a:avLst/>
          </a:prstGeom>
          <a:noFill/>
        </p:spPr>
        <p:txBody>
          <a:bodyPr wrap="square" rtlCol="0">
            <a:spAutoFit/>
          </a:bodyPr>
          <a:lstStyle/>
          <a:p>
            <a:r>
              <a:rPr lang="en-GB" sz="15000" dirty="0" smtClean="0">
                <a:solidFill>
                  <a:prstClr val="white"/>
                </a:solidFill>
                <a:latin typeface="Molengo" pitchFamily="2" charset="0"/>
              </a:rPr>
              <a:t>36%</a:t>
            </a:r>
            <a:endParaRPr lang="en-GB" sz="15000" dirty="0">
              <a:solidFill>
                <a:prstClr val="white"/>
              </a:solidFill>
              <a:latin typeface="Molengo" pitchFamily="2" charset="0"/>
            </a:endParaRPr>
          </a:p>
        </p:txBody>
      </p:sp>
      <p:sp>
        <p:nvSpPr>
          <p:cNvPr id="6" name="TextBox 5"/>
          <p:cNvSpPr txBox="1"/>
          <p:nvPr/>
        </p:nvSpPr>
        <p:spPr>
          <a:xfrm>
            <a:off x="5652120" y="3167800"/>
            <a:ext cx="2520280" cy="646331"/>
          </a:xfrm>
          <a:prstGeom prst="rect">
            <a:avLst/>
          </a:prstGeom>
          <a:noFill/>
        </p:spPr>
        <p:txBody>
          <a:bodyPr wrap="square" rtlCol="0">
            <a:spAutoFit/>
          </a:bodyPr>
          <a:lstStyle/>
          <a:p>
            <a:r>
              <a:rPr lang="en-GB" dirty="0" smtClean="0">
                <a:solidFill>
                  <a:prstClr val="white"/>
                </a:solidFill>
              </a:rPr>
              <a:t>used social media to contact a large company</a:t>
            </a:r>
            <a:endParaRPr lang="en-GB" dirty="0">
              <a:solidFill>
                <a:prstClr val="white"/>
              </a:solidFill>
            </a:endParaRPr>
          </a:p>
        </p:txBody>
      </p:sp>
      <p:sp>
        <p:nvSpPr>
          <p:cNvPr id="7" name="TextBox 6"/>
          <p:cNvSpPr txBox="1"/>
          <p:nvPr/>
        </p:nvSpPr>
        <p:spPr>
          <a:xfrm>
            <a:off x="395536" y="3356992"/>
            <a:ext cx="4176464" cy="2400657"/>
          </a:xfrm>
          <a:prstGeom prst="rect">
            <a:avLst/>
          </a:prstGeom>
          <a:noFill/>
        </p:spPr>
        <p:txBody>
          <a:bodyPr wrap="square" rtlCol="0">
            <a:spAutoFit/>
          </a:bodyPr>
          <a:lstStyle/>
          <a:p>
            <a:r>
              <a:rPr lang="en-GB" sz="15000" dirty="0" smtClean="0">
                <a:solidFill>
                  <a:prstClr val="white"/>
                </a:solidFill>
                <a:latin typeface="Molengo" pitchFamily="2" charset="0"/>
              </a:rPr>
              <a:t>65%</a:t>
            </a:r>
            <a:endParaRPr lang="en-GB" sz="15000" dirty="0">
              <a:solidFill>
                <a:prstClr val="white"/>
              </a:solidFill>
              <a:latin typeface="Molengo" pitchFamily="2" charset="0"/>
            </a:endParaRPr>
          </a:p>
        </p:txBody>
      </p:sp>
      <p:sp>
        <p:nvSpPr>
          <p:cNvPr id="8" name="TextBox 7"/>
          <p:cNvSpPr txBox="1"/>
          <p:nvPr/>
        </p:nvSpPr>
        <p:spPr>
          <a:xfrm>
            <a:off x="2175574" y="5266074"/>
            <a:ext cx="2160240" cy="923330"/>
          </a:xfrm>
          <a:prstGeom prst="rect">
            <a:avLst/>
          </a:prstGeom>
          <a:noFill/>
        </p:spPr>
        <p:txBody>
          <a:bodyPr wrap="square" rtlCol="0">
            <a:spAutoFit/>
          </a:bodyPr>
          <a:lstStyle/>
          <a:p>
            <a:r>
              <a:rPr lang="en-GB" dirty="0">
                <a:solidFill>
                  <a:prstClr val="white"/>
                </a:solidFill>
                <a:latin typeface="Molengo" pitchFamily="2" charset="0"/>
              </a:rPr>
              <a:t>b</a:t>
            </a:r>
            <a:r>
              <a:rPr lang="en-GB" dirty="0" smtClean="0">
                <a:solidFill>
                  <a:prstClr val="white"/>
                </a:solidFill>
                <a:latin typeface="Molengo" pitchFamily="2" charset="0"/>
              </a:rPr>
              <a:t>elieved social media better than call centres</a:t>
            </a:r>
            <a:endParaRPr lang="en-GB" dirty="0">
              <a:solidFill>
                <a:prstClr val="white"/>
              </a:solidFill>
              <a:latin typeface="Molengo" pitchFamily="2" charset="0"/>
            </a:endParaRPr>
          </a:p>
        </p:txBody>
      </p:sp>
      <p:sp>
        <p:nvSpPr>
          <p:cNvPr id="9" name="TextBox 8"/>
          <p:cNvSpPr txBox="1"/>
          <p:nvPr/>
        </p:nvSpPr>
        <p:spPr>
          <a:xfrm>
            <a:off x="4788024" y="6453336"/>
            <a:ext cx="4248472" cy="338554"/>
          </a:xfrm>
          <a:prstGeom prst="rect">
            <a:avLst/>
          </a:prstGeom>
          <a:noFill/>
        </p:spPr>
        <p:txBody>
          <a:bodyPr wrap="square" rtlCol="0">
            <a:spAutoFit/>
          </a:bodyPr>
          <a:lstStyle/>
          <a:p>
            <a:r>
              <a:rPr lang="en-GB" sz="1600" dirty="0" smtClean="0">
                <a:solidFill>
                  <a:prstClr val="white"/>
                </a:solidFill>
                <a:latin typeface="Molengo" pitchFamily="2" charset="0"/>
              </a:rPr>
              <a:t>source: </a:t>
            </a:r>
            <a:r>
              <a:rPr lang="en-GB" sz="1600" dirty="0" err="1">
                <a:solidFill>
                  <a:prstClr val="white"/>
                </a:solidFill>
                <a:latin typeface="Molengo" pitchFamily="2" charset="0"/>
              </a:rPr>
              <a:t>f</a:t>
            </a:r>
            <a:r>
              <a:rPr lang="en-GB" sz="1600" dirty="0" err="1" smtClean="0">
                <a:solidFill>
                  <a:prstClr val="white"/>
                </a:solidFill>
                <a:latin typeface="Molengo" pitchFamily="2" charset="0"/>
              </a:rPr>
              <a:t>ishburn</a:t>
            </a:r>
            <a:r>
              <a:rPr lang="en-GB" sz="1600" dirty="0" smtClean="0">
                <a:solidFill>
                  <a:prstClr val="white"/>
                </a:solidFill>
                <a:latin typeface="Molengo" pitchFamily="2" charset="0"/>
              </a:rPr>
              <a:t> hedges </a:t>
            </a:r>
            <a:r>
              <a:rPr lang="en-GB" sz="1600" dirty="0">
                <a:solidFill>
                  <a:prstClr val="white"/>
                </a:solidFill>
                <a:latin typeface="Molengo" pitchFamily="2" charset="0"/>
              </a:rPr>
              <a:t>and </a:t>
            </a:r>
            <a:r>
              <a:rPr lang="en-GB" sz="1600" dirty="0" smtClean="0">
                <a:solidFill>
                  <a:prstClr val="white"/>
                </a:solidFill>
                <a:latin typeface="Molengo" pitchFamily="2" charset="0"/>
              </a:rPr>
              <a:t>echo research, 2012</a:t>
            </a:r>
            <a:endParaRPr lang="en-GB" sz="1600" dirty="0">
              <a:solidFill>
                <a:prstClr val="white"/>
              </a:solidFill>
              <a:latin typeface="Molengo" pitchFamily="2" charset="0"/>
            </a:endParaRPr>
          </a:p>
        </p:txBody>
      </p:sp>
    </p:spTree>
    <p:extLst>
      <p:ext uri="{BB962C8B-B14F-4D97-AF65-F5344CB8AC3E}">
        <p14:creationId xmlns:p14="http://schemas.microsoft.com/office/powerpoint/2010/main" val="1955778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675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illSans Light"/>
        <a:ea typeface=""/>
        <a:cs typeface=""/>
      </a:majorFont>
      <a:minorFont>
        <a:latin typeface="Gill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2261</Words>
  <Application>Microsoft Office PowerPoint</Application>
  <PresentationFormat>On-screen Show (4:3)</PresentationFormat>
  <Paragraphs>97</Paragraphs>
  <Slides>18</Slides>
  <Notes>18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GillSans Light</vt:lpstr>
      <vt:lpstr>Stencil</vt:lpstr>
      <vt:lpstr>Calibri</vt:lpstr>
      <vt:lpstr>Molengo</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ijclark</dc:creator>
  <cp:lastModifiedBy>ijclark</cp:lastModifiedBy>
  <cp:revision>15</cp:revision>
  <dcterms:created xsi:type="dcterms:W3CDTF">2013-11-03T18:57:44Z</dcterms:created>
  <dcterms:modified xsi:type="dcterms:W3CDTF">2013-11-09T11:34:23Z</dcterms:modified>
</cp:coreProperties>
</file>