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6" r:id="rId5"/>
    <p:sldId id="557" r:id="rId6"/>
    <p:sldId id="558" r:id="rId7"/>
    <p:sldId id="556" r:id="rId8"/>
    <p:sldId id="560" r:id="rId9"/>
    <p:sldId id="561" r:id="rId10"/>
    <p:sldId id="562" r:id="rId11"/>
    <p:sldId id="569" r:id="rId12"/>
    <p:sldId id="564" r:id="rId13"/>
    <p:sldId id="565" r:id="rId14"/>
    <p:sldId id="566" r:id="rId15"/>
    <p:sldId id="570" r:id="rId16"/>
    <p:sldId id="568" r:id="rId17"/>
    <p:sldId id="571" r:id="rId18"/>
    <p:sldId id="572" r:id="rId19"/>
    <p:sldId id="573" r:id="rId20"/>
    <p:sldId id="306" r:id="rId21"/>
    <p:sldId id="5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cks, Cathi (cathi.fredricks@canterbury.ac.uk)" initials="FC(" lastIdx="6" clrIdx="0">
    <p:extLst>
      <p:ext uri="{19B8F6BF-5375-455C-9EA6-DF929625EA0E}">
        <p15:presenceInfo xmlns:p15="http://schemas.microsoft.com/office/powerpoint/2012/main" userId="S-1-5-21-111448075-1160815709-2833106615-3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AEFF7"/>
    <a:srgbClr val="D2DEEF"/>
    <a:srgbClr val="000000"/>
    <a:srgbClr val="243289"/>
    <a:srgbClr val="4BC0E5"/>
    <a:srgbClr val="98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Nortcliffe" userId="a82b2320-e52b-4e51-80ee-aa138fed1d4b" providerId="ADAL" clId="{BEE87218-5276-A64B-A05C-19B0E06D96FB}"/>
    <pc:docChg chg="undo custSel modSld">
      <pc:chgData name="Anne Nortcliffe" userId="a82b2320-e52b-4e51-80ee-aa138fed1d4b" providerId="ADAL" clId="{BEE87218-5276-A64B-A05C-19B0E06D96FB}" dt="2023-06-26T16:17:10.208" v="475" actId="12"/>
      <pc:docMkLst>
        <pc:docMk/>
      </pc:docMkLst>
      <pc:sldChg chg="modSp">
        <pc:chgData name="Anne Nortcliffe" userId="a82b2320-e52b-4e51-80ee-aa138fed1d4b" providerId="ADAL" clId="{BEE87218-5276-A64B-A05C-19B0E06D96FB}" dt="2023-06-26T16:17:10.208" v="475" actId="12"/>
        <pc:sldMkLst>
          <pc:docMk/>
          <pc:sldMk cId="510158240" sldId="573"/>
        </pc:sldMkLst>
        <pc:spChg chg="mod">
          <ac:chgData name="Anne Nortcliffe" userId="a82b2320-e52b-4e51-80ee-aa138fed1d4b" providerId="ADAL" clId="{BEE87218-5276-A64B-A05C-19B0E06D96FB}" dt="2023-06-26T16:17:10.208" v="475" actId="12"/>
          <ac:spMkLst>
            <pc:docMk/>
            <pc:sldMk cId="510158240" sldId="573"/>
            <ac:spMk id="3" creationId="{5480BB99-EE43-6D1D-C2E1-ABD3B9E70A4F}"/>
          </ac:spMkLst>
        </pc:spChg>
      </pc:sldChg>
    </pc:docChg>
  </pc:docChgLst>
  <pc:docChgLst>
    <pc:chgData name="Adil Imam" userId="10c825e9-25eb-4cc2-86b5-1e5cefddc957" providerId="ADAL" clId="{13ED575E-AA5F-402A-82F8-0D413542D322}"/>
    <pc:docChg chg="custSel modSld">
      <pc:chgData name="Adil Imam" userId="10c825e9-25eb-4cc2-86b5-1e5cefddc957" providerId="ADAL" clId="{13ED575E-AA5F-402A-82F8-0D413542D322}" dt="2023-06-26T15:21:28.797" v="3" actId="478"/>
      <pc:docMkLst>
        <pc:docMk/>
      </pc:docMkLst>
      <pc:sldChg chg="addSp delSp modSp mod">
        <pc:chgData name="Adil Imam" userId="10c825e9-25eb-4cc2-86b5-1e5cefddc957" providerId="ADAL" clId="{13ED575E-AA5F-402A-82F8-0D413542D322}" dt="2023-06-26T15:21:28.797" v="3" actId="478"/>
        <pc:sldMkLst>
          <pc:docMk/>
          <pc:sldMk cId="802576661" sldId="572"/>
        </pc:sldMkLst>
        <pc:spChg chg="add del mod">
          <ac:chgData name="Adil Imam" userId="10c825e9-25eb-4cc2-86b5-1e5cefddc957" providerId="ADAL" clId="{13ED575E-AA5F-402A-82F8-0D413542D322}" dt="2023-06-26T15:21:28.797" v="3" actId="478"/>
          <ac:spMkLst>
            <pc:docMk/>
            <pc:sldMk cId="802576661" sldId="572"/>
            <ac:spMk id="7" creationId="{67C5CF7E-1369-DA8D-6EEE-4E7294DD7C9C}"/>
          </ac:spMkLst>
        </pc:spChg>
      </pc:sldChg>
    </pc:docChg>
  </pc:docChgLst>
  <pc:docChgLst>
    <pc:chgData name="Anne Nortcliffe" userId="a82b2320-e52b-4e51-80ee-aa138fed1d4b" providerId="ADAL" clId="{BF2B3B16-6023-41CB-88C5-F901E530A807}"/>
    <pc:docChg chg="undo custSel modSld">
      <pc:chgData name="Anne Nortcliffe" userId="a82b2320-e52b-4e51-80ee-aa138fed1d4b" providerId="ADAL" clId="{BF2B3B16-6023-41CB-88C5-F901E530A807}" dt="2024-04-22T08:54:14.615" v="12" actId="692"/>
      <pc:docMkLst>
        <pc:docMk/>
      </pc:docMkLst>
      <pc:sldChg chg="modSp mod">
        <pc:chgData name="Anne Nortcliffe" userId="a82b2320-e52b-4e51-80ee-aa138fed1d4b" providerId="ADAL" clId="{BF2B3B16-6023-41CB-88C5-F901E530A807}" dt="2024-04-22T08:53:23.641" v="8" actId="692"/>
        <pc:sldMkLst>
          <pc:docMk/>
          <pc:sldMk cId="1320631700" sldId="556"/>
        </pc:sldMkLst>
        <pc:cxnChg chg="mod">
          <ac:chgData name="Anne Nortcliffe" userId="a82b2320-e52b-4e51-80ee-aa138fed1d4b" providerId="ADAL" clId="{BF2B3B16-6023-41CB-88C5-F901E530A807}" dt="2024-04-22T08:53:23.641" v="8" actId="692"/>
          <ac:cxnSpMkLst>
            <pc:docMk/>
            <pc:sldMk cId="1320631700" sldId="556"/>
            <ac:cxnSpMk id="13" creationId="{E14EDA43-D14C-B226-5B36-0D4D2AE7333B}"/>
          </ac:cxnSpMkLst>
        </pc:cxnChg>
      </pc:sldChg>
      <pc:sldChg chg="modSp mod">
        <pc:chgData name="Anne Nortcliffe" userId="a82b2320-e52b-4e51-80ee-aa138fed1d4b" providerId="ADAL" clId="{BF2B3B16-6023-41CB-88C5-F901E530A807}" dt="2024-04-22T08:54:14.615" v="12" actId="692"/>
        <pc:sldMkLst>
          <pc:docMk/>
          <pc:sldMk cId="3945513947" sldId="560"/>
        </pc:sldMkLst>
        <pc:cxnChg chg="mod">
          <ac:chgData name="Anne Nortcliffe" userId="a82b2320-e52b-4e51-80ee-aa138fed1d4b" providerId="ADAL" clId="{BF2B3B16-6023-41CB-88C5-F901E530A807}" dt="2024-04-22T08:54:14.615" v="12" actId="692"/>
          <ac:cxnSpMkLst>
            <pc:docMk/>
            <pc:sldMk cId="3945513947" sldId="560"/>
            <ac:cxnSpMk id="5" creationId="{B0FC888D-AD4E-E233-10EC-91E04FBA041E}"/>
          </ac:cxnSpMkLst>
        </pc:cxnChg>
      </pc:sldChg>
    </pc:docChg>
  </pc:docChgLst>
  <pc:docChgLst>
    <pc:chgData name="Anne Nortcliffe" userId="a82b2320-e52b-4e51-80ee-aa138fed1d4b" providerId="ADAL" clId="{0D2A90EE-05B5-4350-8484-E69DB7EE0AE1}"/>
    <pc:docChg chg="undo custSel modSld">
      <pc:chgData name="Anne Nortcliffe" userId="a82b2320-e52b-4e51-80ee-aa138fed1d4b" providerId="ADAL" clId="{0D2A90EE-05B5-4350-8484-E69DB7EE0AE1}" dt="2023-06-27T13:59:57.707" v="558" actId="255"/>
      <pc:docMkLst>
        <pc:docMk/>
      </pc:docMkLst>
      <pc:sldChg chg="addSp modSp mod">
        <pc:chgData name="Anne Nortcliffe" userId="a82b2320-e52b-4e51-80ee-aa138fed1d4b" providerId="ADAL" clId="{0D2A90EE-05B5-4350-8484-E69DB7EE0AE1}" dt="2023-06-27T13:09:26.312" v="2" actId="1076"/>
        <pc:sldMkLst>
          <pc:docMk/>
          <pc:sldMk cId="803368023" sldId="562"/>
        </pc:sldMkLst>
        <pc:picChg chg="add mod">
          <ac:chgData name="Anne Nortcliffe" userId="a82b2320-e52b-4e51-80ee-aa138fed1d4b" providerId="ADAL" clId="{0D2A90EE-05B5-4350-8484-E69DB7EE0AE1}" dt="2023-06-27T13:09:26.312" v="2" actId="1076"/>
          <ac:picMkLst>
            <pc:docMk/>
            <pc:sldMk cId="803368023" sldId="562"/>
            <ac:picMk id="4" creationId="{71807D32-3D32-0D9F-6881-75E65D97CA05}"/>
          </ac:picMkLst>
        </pc:picChg>
      </pc:sldChg>
      <pc:sldChg chg="modSp mod">
        <pc:chgData name="Anne Nortcliffe" userId="a82b2320-e52b-4e51-80ee-aa138fed1d4b" providerId="ADAL" clId="{0D2A90EE-05B5-4350-8484-E69DB7EE0AE1}" dt="2023-06-27T13:11:46.053" v="35" actId="20577"/>
        <pc:sldMkLst>
          <pc:docMk/>
          <pc:sldMk cId="2259036753" sldId="565"/>
        </pc:sldMkLst>
        <pc:graphicFrameChg chg="modGraphic">
          <ac:chgData name="Anne Nortcliffe" userId="a82b2320-e52b-4e51-80ee-aa138fed1d4b" providerId="ADAL" clId="{0D2A90EE-05B5-4350-8484-E69DB7EE0AE1}" dt="2023-06-27T13:11:46.053" v="35" actId="20577"/>
          <ac:graphicFrameMkLst>
            <pc:docMk/>
            <pc:sldMk cId="2259036753" sldId="565"/>
            <ac:graphicFrameMk id="4" creationId="{43254DCE-52FB-0D24-34D2-71999C7F53ED}"/>
          </ac:graphicFrameMkLst>
        </pc:graphicFrameChg>
      </pc:sldChg>
      <pc:sldChg chg="modSp mod">
        <pc:chgData name="Anne Nortcliffe" userId="a82b2320-e52b-4e51-80ee-aa138fed1d4b" providerId="ADAL" clId="{0D2A90EE-05B5-4350-8484-E69DB7EE0AE1}" dt="2023-06-27T13:12:14.055" v="36" actId="20577"/>
        <pc:sldMkLst>
          <pc:docMk/>
          <pc:sldMk cId="2743412788" sldId="566"/>
        </pc:sldMkLst>
        <pc:spChg chg="mod">
          <ac:chgData name="Anne Nortcliffe" userId="a82b2320-e52b-4e51-80ee-aa138fed1d4b" providerId="ADAL" clId="{0D2A90EE-05B5-4350-8484-E69DB7EE0AE1}" dt="2023-06-27T13:12:14.055" v="36" actId="20577"/>
          <ac:spMkLst>
            <pc:docMk/>
            <pc:sldMk cId="2743412788" sldId="566"/>
            <ac:spMk id="2" creationId="{19749E97-B9D0-D766-0F98-2597103B6896}"/>
          </ac:spMkLst>
        </pc:spChg>
      </pc:sldChg>
      <pc:sldChg chg="modSp mod">
        <pc:chgData name="Anne Nortcliffe" userId="a82b2320-e52b-4e51-80ee-aa138fed1d4b" providerId="ADAL" clId="{0D2A90EE-05B5-4350-8484-E69DB7EE0AE1}" dt="2023-06-27T13:53:57.093" v="534" actId="20577"/>
        <pc:sldMkLst>
          <pc:docMk/>
          <pc:sldMk cId="4171275918" sldId="568"/>
        </pc:sldMkLst>
        <pc:graphicFrameChg chg="modGraphic">
          <ac:chgData name="Anne Nortcliffe" userId="a82b2320-e52b-4e51-80ee-aa138fed1d4b" providerId="ADAL" clId="{0D2A90EE-05B5-4350-8484-E69DB7EE0AE1}" dt="2023-06-27T13:53:57.093" v="534" actId="20577"/>
          <ac:graphicFrameMkLst>
            <pc:docMk/>
            <pc:sldMk cId="4171275918" sldId="568"/>
            <ac:graphicFrameMk id="7" creationId="{B491EAFA-5333-0C88-FB6A-C08F9CD7A0E6}"/>
          </ac:graphicFrameMkLst>
        </pc:graphicFrameChg>
      </pc:sldChg>
      <pc:sldChg chg="modSp mod">
        <pc:chgData name="Anne Nortcliffe" userId="a82b2320-e52b-4e51-80ee-aa138fed1d4b" providerId="ADAL" clId="{0D2A90EE-05B5-4350-8484-E69DB7EE0AE1}" dt="2023-06-27T13:10:45.771" v="25" actId="20577"/>
        <pc:sldMkLst>
          <pc:docMk/>
          <pc:sldMk cId="1374341997" sldId="569"/>
        </pc:sldMkLst>
        <pc:spChg chg="mod">
          <ac:chgData name="Anne Nortcliffe" userId="a82b2320-e52b-4e51-80ee-aa138fed1d4b" providerId="ADAL" clId="{0D2A90EE-05B5-4350-8484-E69DB7EE0AE1}" dt="2023-06-27T13:10:45.771" v="25" actId="20577"/>
          <ac:spMkLst>
            <pc:docMk/>
            <pc:sldMk cId="1374341997" sldId="569"/>
            <ac:spMk id="4" creationId="{5BA4406D-BBCC-1595-2784-1E644581B41E}"/>
          </ac:spMkLst>
        </pc:spChg>
      </pc:sldChg>
      <pc:sldChg chg="modSp mod">
        <pc:chgData name="Anne Nortcliffe" userId="a82b2320-e52b-4e51-80ee-aa138fed1d4b" providerId="ADAL" clId="{0D2A90EE-05B5-4350-8484-E69DB7EE0AE1}" dt="2023-06-27T13:13:38.276" v="93" actId="20577"/>
        <pc:sldMkLst>
          <pc:docMk/>
          <pc:sldMk cId="636827624" sldId="570"/>
        </pc:sldMkLst>
        <pc:spChg chg="mod">
          <ac:chgData name="Anne Nortcliffe" userId="a82b2320-e52b-4e51-80ee-aa138fed1d4b" providerId="ADAL" clId="{0D2A90EE-05B5-4350-8484-E69DB7EE0AE1}" dt="2023-06-27T13:13:38.276" v="93" actId="20577"/>
          <ac:spMkLst>
            <pc:docMk/>
            <pc:sldMk cId="636827624" sldId="570"/>
            <ac:spMk id="3" creationId="{9AF1EC46-1B76-9BF2-C09A-BAEA9564B8CB}"/>
          </ac:spMkLst>
        </pc:spChg>
      </pc:sldChg>
      <pc:sldChg chg="modSp mod">
        <pc:chgData name="Anne Nortcliffe" userId="a82b2320-e52b-4e51-80ee-aa138fed1d4b" providerId="ADAL" clId="{0D2A90EE-05B5-4350-8484-E69DB7EE0AE1}" dt="2023-06-27T13:16:11.695" v="204" actId="20577"/>
        <pc:sldMkLst>
          <pc:docMk/>
          <pc:sldMk cId="656299342" sldId="571"/>
        </pc:sldMkLst>
        <pc:spChg chg="mod">
          <ac:chgData name="Anne Nortcliffe" userId="a82b2320-e52b-4e51-80ee-aa138fed1d4b" providerId="ADAL" clId="{0D2A90EE-05B5-4350-8484-E69DB7EE0AE1}" dt="2023-06-27T13:16:11.695" v="204" actId="20577"/>
          <ac:spMkLst>
            <pc:docMk/>
            <pc:sldMk cId="656299342" sldId="571"/>
            <ac:spMk id="3" creationId="{649CC41E-9521-1FC8-509F-9452AF0B9108}"/>
          </ac:spMkLst>
        </pc:spChg>
      </pc:sldChg>
      <pc:sldChg chg="modSp mod">
        <pc:chgData name="Anne Nortcliffe" userId="a82b2320-e52b-4e51-80ee-aa138fed1d4b" providerId="ADAL" clId="{0D2A90EE-05B5-4350-8484-E69DB7EE0AE1}" dt="2023-06-27T13:51:59.085" v="427" actId="20577"/>
        <pc:sldMkLst>
          <pc:docMk/>
          <pc:sldMk cId="802576661" sldId="572"/>
        </pc:sldMkLst>
        <pc:spChg chg="mod">
          <ac:chgData name="Anne Nortcliffe" userId="a82b2320-e52b-4e51-80ee-aa138fed1d4b" providerId="ADAL" clId="{0D2A90EE-05B5-4350-8484-E69DB7EE0AE1}" dt="2023-06-27T13:17:43.109" v="205" actId="20577"/>
          <ac:spMkLst>
            <pc:docMk/>
            <pc:sldMk cId="802576661" sldId="572"/>
            <ac:spMk id="5" creationId="{BE39C4F1-77BA-BE19-A3C3-B8FBB84AD60E}"/>
          </ac:spMkLst>
        </pc:spChg>
        <pc:graphicFrameChg chg="mod modGraphic">
          <ac:chgData name="Anne Nortcliffe" userId="a82b2320-e52b-4e51-80ee-aa138fed1d4b" providerId="ADAL" clId="{0D2A90EE-05B5-4350-8484-E69DB7EE0AE1}" dt="2023-06-27T13:51:59.085" v="427" actId="20577"/>
          <ac:graphicFrameMkLst>
            <pc:docMk/>
            <pc:sldMk cId="802576661" sldId="572"/>
            <ac:graphicFrameMk id="4" creationId="{AE405BB7-D0A1-6A67-EB06-CC5F0C49C0DA}"/>
          </ac:graphicFrameMkLst>
        </pc:graphicFrameChg>
      </pc:sldChg>
      <pc:sldChg chg="modSp mod">
        <pc:chgData name="Anne Nortcliffe" userId="a82b2320-e52b-4e51-80ee-aa138fed1d4b" providerId="ADAL" clId="{0D2A90EE-05B5-4350-8484-E69DB7EE0AE1}" dt="2023-06-27T13:59:57.707" v="558" actId="255"/>
        <pc:sldMkLst>
          <pc:docMk/>
          <pc:sldMk cId="510158240" sldId="573"/>
        </pc:sldMkLst>
        <pc:spChg chg="mod">
          <ac:chgData name="Anne Nortcliffe" userId="a82b2320-e52b-4e51-80ee-aa138fed1d4b" providerId="ADAL" clId="{0D2A90EE-05B5-4350-8484-E69DB7EE0AE1}" dt="2023-06-27T13:59:57.707" v="558" actId="255"/>
          <ac:spMkLst>
            <pc:docMk/>
            <pc:sldMk cId="510158240" sldId="573"/>
            <ac:spMk id="3" creationId="{5480BB99-EE43-6D1D-C2E1-ABD3B9E70A4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AE169-A994-47B1-A969-04DDAD3818D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E2E83-A87C-4218-9A1B-6EBFBF3663E6}">
      <dgm:prSet phldrT="[Text]"/>
      <dgm:spPr/>
      <dgm:t>
        <a:bodyPr/>
        <a:lstStyle/>
        <a:p>
          <a:r>
            <a:rPr lang="en-GB" dirty="0"/>
            <a:t>Materials</a:t>
          </a:r>
        </a:p>
      </dgm:t>
    </dgm:pt>
    <dgm:pt modelId="{52082970-FCF0-4B94-A7D9-1C78C5788B29}" type="parTrans" cxnId="{0D576B8C-3ACE-4E33-8B99-34C4587CF5F9}">
      <dgm:prSet/>
      <dgm:spPr/>
      <dgm:t>
        <a:bodyPr/>
        <a:lstStyle/>
        <a:p>
          <a:endParaRPr lang="en-GB"/>
        </a:p>
      </dgm:t>
    </dgm:pt>
    <dgm:pt modelId="{8099BDC8-B137-46D1-9102-8054B636F815}" type="sibTrans" cxnId="{0D576B8C-3ACE-4E33-8B99-34C4587CF5F9}">
      <dgm:prSet/>
      <dgm:spPr/>
      <dgm:t>
        <a:bodyPr/>
        <a:lstStyle/>
        <a:p>
          <a:endParaRPr lang="en-GB"/>
        </a:p>
      </dgm:t>
    </dgm:pt>
    <dgm:pt modelId="{6443696A-48BF-4023-B9A0-F9EC341A6061}">
      <dgm:prSet phldrT="[Text]"/>
      <dgm:spPr/>
      <dgm:t>
        <a:bodyPr/>
        <a:lstStyle/>
        <a:p>
          <a:r>
            <a:rPr lang="en-GB" dirty="0"/>
            <a:t>Manufacture</a:t>
          </a:r>
        </a:p>
      </dgm:t>
    </dgm:pt>
    <dgm:pt modelId="{CA278EEC-07E7-4254-BECD-7FA9508C6010}" type="parTrans" cxnId="{47F76380-3E07-4502-88C8-879E991F1246}">
      <dgm:prSet/>
      <dgm:spPr/>
      <dgm:t>
        <a:bodyPr/>
        <a:lstStyle/>
        <a:p>
          <a:endParaRPr lang="en-GB"/>
        </a:p>
      </dgm:t>
    </dgm:pt>
    <dgm:pt modelId="{1CCB3F15-0BB1-4251-97BD-D837689CCA22}" type="sibTrans" cxnId="{47F76380-3E07-4502-88C8-879E991F1246}">
      <dgm:prSet/>
      <dgm:spPr/>
      <dgm:t>
        <a:bodyPr/>
        <a:lstStyle/>
        <a:p>
          <a:endParaRPr lang="en-GB"/>
        </a:p>
      </dgm:t>
    </dgm:pt>
    <dgm:pt modelId="{3A6859FB-05DA-4D6D-8D52-A66B8BCB0E60}">
      <dgm:prSet phldrT="[Text]"/>
      <dgm:spPr/>
      <dgm:t>
        <a:bodyPr/>
        <a:lstStyle/>
        <a:p>
          <a:r>
            <a:rPr lang="en-GB" dirty="0"/>
            <a:t>Logistics</a:t>
          </a:r>
        </a:p>
      </dgm:t>
    </dgm:pt>
    <dgm:pt modelId="{230266E2-AC6D-48E2-A8F7-20FB8773287D}" type="parTrans" cxnId="{0FB1588A-5843-4FFE-A7DD-73994A3892B7}">
      <dgm:prSet/>
      <dgm:spPr/>
      <dgm:t>
        <a:bodyPr/>
        <a:lstStyle/>
        <a:p>
          <a:endParaRPr lang="en-GB"/>
        </a:p>
      </dgm:t>
    </dgm:pt>
    <dgm:pt modelId="{EC924A68-9E47-49C9-85D9-370BCC0F4E7D}" type="sibTrans" cxnId="{0FB1588A-5843-4FFE-A7DD-73994A3892B7}">
      <dgm:prSet/>
      <dgm:spPr/>
      <dgm:t>
        <a:bodyPr/>
        <a:lstStyle/>
        <a:p>
          <a:endParaRPr lang="en-GB"/>
        </a:p>
      </dgm:t>
    </dgm:pt>
    <dgm:pt modelId="{05960AF6-FF8A-44E3-A817-A4F41296AF78}">
      <dgm:prSet phldrT="[Text]"/>
      <dgm:spPr/>
      <dgm:t>
        <a:bodyPr/>
        <a:lstStyle/>
        <a:p>
          <a:r>
            <a:rPr lang="en-GB" dirty="0"/>
            <a:t>Store</a:t>
          </a:r>
        </a:p>
      </dgm:t>
    </dgm:pt>
    <dgm:pt modelId="{5ACD6E4F-9533-47FD-ABF7-1AE37E6B44F1}" type="parTrans" cxnId="{2B4B1593-DF86-4F14-A3C3-FABE23DAB962}">
      <dgm:prSet/>
      <dgm:spPr/>
      <dgm:t>
        <a:bodyPr/>
        <a:lstStyle/>
        <a:p>
          <a:endParaRPr lang="en-GB"/>
        </a:p>
      </dgm:t>
    </dgm:pt>
    <dgm:pt modelId="{E38840FA-7AAA-47A8-9B96-E47853093AAE}" type="sibTrans" cxnId="{2B4B1593-DF86-4F14-A3C3-FABE23DAB962}">
      <dgm:prSet/>
      <dgm:spPr/>
      <dgm:t>
        <a:bodyPr/>
        <a:lstStyle/>
        <a:p>
          <a:endParaRPr lang="en-GB"/>
        </a:p>
      </dgm:t>
    </dgm:pt>
    <dgm:pt modelId="{F4365074-6FC4-4CB1-84A5-77CFDEDA6A06}">
      <dgm:prSet phldrT="[Text]"/>
      <dgm:spPr/>
      <dgm:t>
        <a:bodyPr/>
        <a:lstStyle/>
        <a:p>
          <a:r>
            <a:rPr lang="en-GB" dirty="0"/>
            <a:t>Use</a:t>
          </a:r>
        </a:p>
      </dgm:t>
    </dgm:pt>
    <dgm:pt modelId="{112C95D4-6CF4-4E66-B5EC-BF4C443B5769}" type="parTrans" cxnId="{8818764D-13F2-45C3-9418-49FDD3515242}">
      <dgm:prSet/>
      <dgm:spPr/>
      <dgm:t>
        <a:bodyPr/>
        <a:lstStyle/>
        <a:p>
          <a:endParaRPr lang="en-GB"/>
        </a:p>
      </dgm:t>
    </dgm:pt>
    <dgm:pt modelId="{686A9684-5212-4E69-B8D0-27DA2453F119}" type="sibTrans" cxnId="{8818764D-13F2-45C3-9418-49FDD3515242}">
      <dgm:prSet/>
      <dgm:spPr/>
      <dgm:t>
        <a:bodyPr/>
        <a:lstStyle/>
        <a:p>
          <a:endParaRPr lang="en-GB"/>
        </a:p>
      </dgm:t>
    </dgm:pt>
    <dgm:pt modelId="{A45CAD0B-44B5-421B-825F-25EA1FE75DDB}">
      <dgm:prSet phldrT="[Text]"/>
      <dgm:spPr/>
      <dgm:t>
        <a:bodyPr/>
        <a:lstStyle/>
        <a:p>
          <a:r>
            <a:rPr lang="en-GB" dirty="0"/>
            <a:t>Maintain</a:t>
          </a:r>
        </a:p>
      </dgm:t>
    </dgm:pt>
    <dgm:pt modelId="{11D83815-F632-4B7A-A025-F73FDE9B8B83}" type="parTrans" cxnId="{A8DDC54C-FB3F-4709-BCC8-8756626521B9}">
      <dgm:prSet/>
      <dgm:spPr/>
      <dgm:t>
        <a:bodyPr/>
        <a:lstStyle/>
        <a:p>
          <a:endParaRPr lang="en-GB"/>
        </a:p>
      </dgm:t>
    </dgm:pt>
    <dgm:pt modelId="{576BE085-E09B-4FC4-A733-7E509E5255AD}" type="sibTrans" cxnId="{A8DDC54C-FB3F-4709-BCC8-8756626521B9}">
      <dgm:prSet/>
      <dgm:spPr/>
      <dgm:t>
        <a:bodyPr/>
        <a:lstStyle/>
        <a:p>
          <a:endParaRPr lang="en-GB"/>
        </a:p>
      </dgm:t>
    </dgm:pt>
    <dgm:pt modelId="{5E2D3088-A345-4D72-9697-659848F5AF27}">
      <dgm:prSet phldrT="[Text]"/>
      <dgm:spPr/>
      <dgm:t>
        <a:bodyPr/>
        <a:lstStyle/>
        <a:p>
          <a:r>
            <a:rPr lang="en-GB" dirty="0"/>
            <a:t>Recycle</a:t>
          </a:r>
        </a:p>
      </dgm:t>
    </dgm:pt>
    <dgm:pt modelId="{378F8C9D-3FFD-40FC-8944-C1695B42BCCF}" type="parTrans" cxnId="{ABC55DBC-C1C6-4145-9D9A-A68401FC68F5}">
      <dgm:prSet/>
      <dgm:spPr/>
      <dgm:t>
        <a:bodyPr/>
        <a:lstStyle/>
        <a:p>
          <a:endParaRPr lang="en-GB"/>
        </a:p>
      </dgm:t>
    </dgm:pt>
    <dgm:pt modelId="{BB816C0D-C854-45E8-A413-BA14DFFECFC3}" type="sibTrans" cxnId="{ABC55DBC-C1C6-4145-9D9A-A68401FC68F5}">
      <dgm:prSet/>
      <dgm:spPr/>
      <dgm:t>
        <a:bodyPr/>
        <a:lstStyle/>
        <a:p>
          <a:endParaRPr lang="en-GB"/>
        </a:p>
      </dgm:t>
    </dgm:pt>
    <dgm:pt modelId="{B90B7918-ED0B-4043-9258-A736DED053EB}" type="pres">
      <dgm:prSet presAssocID="{E2BAE169-A994-47B1-A969-04DDAD3818DB}" presName="cycle" presStyleCnt="0">
        <dgm:presLayoutVars>
          <dgm:dir/>
          <dgm:resizeHandles val="exact"/>
        </dgm:presLayoutVars>
      </dgm:prSet>
      <dgm:spPr/>
    </dgm:pt>
    <dgm:pt modelId="{E23AA808-2A0A-4B93-9467-87FC73BFD529}" type="pres">
      <dgm:prSet presAssocID="{5B1E2E83-A87C-4218-9A1B-6EBFBF3663E6}" presName="dummy" presStyleCnt="0"/>
      <dgm:spPr/>
    </dgm:pt>
    <dgm:pt modelId="{FB83BCA6-ED08-4399-AE87-C16CF05FE427}" type="pres">
      <dgm:prSet presAssocID="{5B1E2E83-A87C-4218-9A1B-6EBFBF3663E6}" presName="node" presStyleLbl="revTx" presStyleIdx="0" presStyleCnt="7">
        <dgm:presLayoutVars>
          <dgm:bulletEnabled val="1"/>
        </dgm:presLayoutVars>
      </dgm:prSet>
      <dgm:spPr/>
    </dgm:pt>
    <dgm:pt modelId="{F9066BCE-2558-482A-A85C-01657573880F}" type="pres">
      <dgm:prSet presAssocID="{8099BDC8-B137-46D1-9102-8054B636F815}" presName="sibTrans" presStyleLbl="node1" presStyleIdx="0" presStyleCnt="7" custLinFactNeighborX="0" custLinFactNeighborY="-1186"/>
      <dgm:spPr/>
    </dgm:pt>
    <dgm:pt modelId="{1C09BF62-E281-4B03-BE56-0D629CC01571}" type="pres">
      <dgm:prSet presAssocID="{6443696A-48BF-4023-B9A0-F9EC341A6061}" presName="dummy" presStyleCnt="0"/>
      <dgm:spPr/>
    </dgm:pt>
    <dgm:pt modelId="{4316E2DB-5DCA-4B4B-A02E-1BD9CD585541}" type="pres">
      <dgm:prSet presAssocID="{6443696A-48BF-4023-B9A0-F9EC341A6061}" presName="node" presStyleLbl="revTx" presStyleIdx="1" presStyleCnt="7">
        <dgm:presLayoutVars>
          <dgm:bulletEnabled val="1"/>
        </dgm:presLayoutVars>
      </dgm:prSet>
      <dgm:spPr/>
    </dgm:pt>
    <dgm:pt modelId="{6ADEA37C-6987-40C6-A643-051B30D943C2}" type="pres">
      <dgm:prSet presAssocID="{1CCB3F15-0BB1-4251-97BD-D837689CCA22}" presName="sibTrans" presStyleLbl="node1" presStyleIdx="1" presStyleCnt="7"/>
      <dgm:spPr/>
    </dgm:pt>
    <dgm:pt modelId="{ABA086BF-1903-4080-9DE1-5E145F674E15}" type="pres">
      <dgm:prSet presAssocID="{3A6859FB-05DA-4D6D-8D52-A66B8BCB0E60}" presName="dummy" presStyleCnt="0"/>
      <dgm:spPr/>
    </dgm:pt>
    <dgm:pt modelId="{3B2206DB-CABE-4D95-A282-ED29C5412E30}" type="pres">
      <dgm:prSet presAssocID="{3A6859FB-05DA-4D6D-8D52-A66B8BCB0E60}" presName="node" presStyleLbl="revTx" presStyleIdx="2" presStyleCnt="7">
        <dgm:presLayoutVars>
          <dgm:bulletEnabled val="1"/>
        </dgm:presLayoutVars>
      </dgm:prSet>
      <dgm:spPr/>
    </dgm:pt>
    <dgm:pt modelId="{59ED3234-204C-4946-AA69-8D943824AFE8}" type="pres">
      <dgm:prSet presAssocID="{EC924A68-9E47-49C9-85D9-370BCC0F4E7D}" presName="sibTrans" presStyleLbl="node1" presStyleIdx="2" presStyleCnt="7"/>
      <dgm:spPr/>
    </dgm:pt>
    <dgm:pt modelId="{2AF0FBBE-6141-4A48-8D3D-D580EC5C421C}" type="pres">
      <dgm:prSet presAssocID="{05960AF6-FF8A-44E3-A817-A4F41296AF78}" presName="dummy" presStyleCnt="0"/>
      <dgm:spPr/>
    </dgm:pt>
    <dgm:pt modelId="{A40B02DE-2891-4196-98DC-26583B9A083E}" type="pres">
      <dgm:prSet presAssocID="{05960AF6-FF8A-44E3-A817-A4F41296AF78}" presName="node" presStyleLbl="revTx" presStyleIdx="3" presStyleCnt="7">
        <dgm:presLayoutVars>
          <dgm:bulletEnabled val="1"/>
        </dgm:presLayoutVars>
      </dgm:prSet>
      <dgm:spPr/>
    </dgm:pt>
    <dgm:pt modelId="{7DD4C701-7C4D-4E3E-8577-23741B77EF6F}" type="pres">
      <dgm:prSet presAssocID="{E38840FA-7AAA-47A8-9B96-E47853093AAE}" presName="sibTrans" presStyleLbl="node1" presStyleIdx="3" presStyleCnt="7"/>
      <dgm:spPr/>
    </dgm:pt>
    <dgm:pt modelId="{C522B5C3-AA15-4207-9D80-561B23B5893E}" type="pres">
      <dgm:prSet presAssocID="{F4365074-6FC4-4CB1-84A5-77CFDEDA6A06}" presName="dummy" presStyleCnt="0"/>
      <dgm:spPr/>
    </dgm:pt>
    <dgm:pt modelId="{F1C4047B-575F-4984-9FB4-7E8F312243B0}" type="pres">
      <dgm:prSet presAssocID="{F4365074-6FC4-4CB1-84A5-77CFDEDA6A06}" presName="node" presStyleLbl="revTx" presStyleIdx="4" presStyleCnt="7">
        <dgm:presLayoutVars>
          <dgm:bulletEnabled val="1"/>
        </dgm:presLayoutVars>
      </dgm:prSet>
      <dgm:spPr/>
    </dgm:pt>
    <dgm:pt modelId="{D0B9ECAD-86AC-4E32-8978-5A298FF5526C}" type="pres">
      <dgm:prSet presAssocID="{686A9684-5212-4E69-B8D0-27DA2453F119}" presName="sibTrans" presStyleLbl="node1" presStyleIdx="4" presStyleCnt="7"/>
      <dgm:spPr/>
    </dgm:pt>
    <dgm:pt modelId="{D7540627-ED05-41C0-8F87-5EB89E9EC7AA}" type="pres">
      <dgm:prSet presAssocID="{A45CAD0B-44B5-421B-825F-25EA1FE75DDB}" presName="dummy" presStyleCnt="0"/>
      <dgm:spPr/>
    </dgm:pt>
    <dgm:pt modelId="{845F723F-FAF7-4177-87AA-935A83D49554}" type="pres">
      <dgm:prSet presAssocID="{A45CAD0B-44B5-421B-825F-25EA1FE75DDB}" presName="node" presStyleLbl="revTx" presStyleIdx="5" presStyleCnt="7">
        <dgm:presLayoutVars>
          <dgm:bulletEnabled val="1"/>
        </dgm:presLayoutVars>
      </dgm:prSet>
      <dgm:spPr/>
    </dgm:pt>
    <dgm:pt modelId="{C8B37318-F9C3-4C9B-8214-6887429D9ED3}" type="pres">
      <dgm:prSet presAssocID="{576BE085-E09B-4FC4-A733-7E509E5255AD}" presName="sibTrans" presStyleLbl="node1" presStyleIdx="5" presStyleCnt="7"/>
      <dgm:spPr/>
    </dgm:pt>
    <dgm:pt modelId="{F48D2230-BFFA-42C8-9181-7876824848F6}" type="pres">
      <dgm:prSet presAssocID="{5E2D3088-A345-4D72-9697-659848F5AF27}" presName="dummy" presStyleCnt="0"/>
      <dgm:spPr/>
    </dgm:pt>
    <dgm:pt modelId="{4E6BF213-2D86-4DDC-84F1-76E4C949D04A}" type="pres">
      <dgm:prSet presAssocID="{5E2D3088-A345-4D72-9697-659848F5AF27}" presName="node" presStyleLbl="revTx" presStyleIdx="6" presStyleCnt="7">
        <dgm:presLayoutVars>
          <dgm:bulletEnabled val="1"/>
        </dgm:presLayoutVars>
      </dgm:prSet>
      <dgm:spPr/>
    </dgm:pt>
    <dgm:pt modelId="{8CB343CA-B127-4AA5-9B34-622C4BD5158A}" type="pres">
      <dgm:prSet presAssocID="{BB816C0D-C854-45E8-A413-BA14DFFECFC3}" presName="sibTrans" presStyleLbl="node1" presStyleIdx="6" presStyleCnt="7"/>
      <dgm:spPr/>
    </dgm:pt>
  </dgm:ptLst>
  <dgm:cxnLst>
    <dgm:cxn modelId="{4DCDCA03-8F4E-4935-A4D2-4B37BF27A51D}" type="presOf" srcId="{1CCB3F15-0BB1-4251-97BD-D837689CCA22}" destId="{6ADEA37C-6987-40C6-A643-051B30D943C2}" srcOrd="0" destOrd="0" presId="urn:microsoft.com/office/officeart/2005/8/layout/cycle1"/>
    <dgm:cxn modelId="{0E963D11-FE10-44FC-9D3E-F5185AAB3A53}" type="presOf" srcId="{EC924A68-9E47-49C9-85D9-370BCC0F4E7D}" destId="{59ED3234-204C-4946-AA69-8D943824AFE8}" srcOrd="0" destOrd="0" presId="urn:microsoft.com/office/officeart/2005/8/layout/cycle1"/>
    <dgm:cxn modelId="{A6CE2625-C755-4D5C-A903-2389EF6D9F97}" type="presOf" srcId="{F4365074-6FC4-4CB1-84A5-77CFDEDA6A06}" destId="{F1C4047B-575F-4984-9FB4-7E8F312243B0}" srcOrd="0" destOrd="0" presId="urn:microsoft.com/office/officeart/2005/8/layout/cycle1"/>
    <dgm:cxn modelId="{758F2A26-6F0A-42F3-9860-24B659A2F7BC}" type="presOf" srcId="{686A9684-5212-4E69-B8D0-27DA2453F119}" destId="{D0B9ECAD-86AC-4E32-8978-5A298FF5526C}" srcOrd="0" destOrd="0" presId="urn:microsoft.com/office/officeart/2005/8/layout/cycle1"/>
    <dgm:cxn modelId="{328EDD37-93A0-4F39-83CC-B701D180A264}" type="presOf" srcId="{6443696A-48BF-4023-B9A0-F9EC341A6061}" destId="{4316E2DB-5DCA-4B4B-A02E-1BD9CD585541}" srcOrd="0" destOrd="0" presId="urn:microsoft.com/office/officeart/2005/8/layout/cycle1"/>
    <dgm:cxn modelId="{EB3CA23B-3533-48DC-B5EA-EF4F2F121CB3}" type="presOf" srcId="{576BE085-E09B-4FC4-A733-7E509E5255AD}" destId="{C8B37318-F9C3-4C9B-8214-6887429D9ED3}" srcOrd="0" destOrd="0" presId="urn:microsoft.com/office/officeart/2005/8/layout/cycle1"/>
    <dgm:cxn modelId="{A8DDC54C-FB3F-4709-BCC8-8756626521B9}" srcId="{E2BAE169-A994-47B1-A969-04DDAD3818DB}" destId="{A45CAD0B-44B5-421B-825F-25EA1FE75DDB}" srcOrd="5" destOrd="0" parTransId="{11D83815-F632-4B7A-A025-F73FDE9B8B83}" sibTransId="{576BE085-E09B-4FC4-A733-7E509E5255AD}"/>
    <dgm:cxn modelId="{8818764D-13F2-45C3-9418-49FDD3515242}" srcId="{E2BAE169-A994-47B1-A969-04DDAD3818DB}" destId="{F4365074-6FC4-4CB1-84A5-77CFDEDA6A06}" srcOrd="4" destOrd="0" parTransId="{112C95D4-6CF4-4E66-B5EC-BF4C443B5769}" sibTransId="{686A9684-5212-4E69-B8D0-27DA2453F119}"/>
    <dgm:cxn modelId="{47F76380-3E07-4502-88C8-879E991F1246}" srcId="{E2BAE169-A994-47B1-A969-04DDAD3818DB}" destId="{6443696A-48BF-4023-B9A0-F9EC341A6061}" srcOrd="1" destOrd="0" parTransId="{CA278EEC-07E7-4254-BECD-7FA9508C6010}" sibTransId="{1CCB3F15-0BB1-4251-97BD-D837689CCA22}"/>
    <dgm:cxn modelId="{7D7E7E80-8095-4C90-BAD5-E21B1D134975}" type="presOf" srcId="{A45CAD0B-44B5-421B-825F-25EA1FE75DDB}" destId="{845F723F-FAF7-4177-87AA-935A83D49554}" srcOrd="0" destOrd="0" presId="urn:microsoft.com/office/officeart/2005/8/layout/cycle1"/>
    <dgm:cxn modelId="{20A7AD85-3B9A-4DE3-9A51-7D43ECFFF972}" type="presOf" srcId="{BB816C0D-C854-45E8-A413-BA14DFFECFC3}" destId="{8CB343CA-B127-4AA5-9B34-622C4BD5158A}" srcOrd="0" destOrd="0" presId="urn:microsoft.com/office/officeart/2005/8/layout/cycle1"/>
    <dgm:cxn modelId="{0FB1588A-5843-4FFE-A7DD-73994A3892B7}" srcId="{E2BAE169-A994-47B1-A969-04DDAD3818DB}" destId="{3A6859FB-05DA-4D6D-8D52-A66B8BCB0E60}" srcOrd="2" destOrd="0" parTransId="{230266E2-AC6D-48E2-A8F7-20FB8773287D}" sibTransId="{EC924A68-9E47-49C9-85D9-370BCC0F4E7D}"/>
    <dgm:cxn modelId="{EA455A8B-DAB2-4A46-8BE8-69884381975A}" type="presOf" srcId="{5E2D3088-A345-4D72-9697-659848F5AF27}" destId="{4E6BF213-2D86-4DDC-84F1-76E4C949D04A}" srcOrd="0" destOrd="0" presId="urn:microsoft.com/office/officeart/2005/8/layout/cycle1"/>
    <dgm:cxn modelId="{0D576B8C-3ACE-4E33-8B99-34C4587CF5F9}" srcId="{E2BAE169-A994-47B1-A969-04DDAD3818DB}" destId="{5B1E2E83-A87C-4218-9A1B-6EBFBF3663E6}" srcOrd="0" destOrd="0" parTransId="{52082970-FCF0-4B94-A7D9-1C78C5788B29}" sibTransId="{8099BDC8-B137-46D1-9102-8054B636F815}"/>
    <dgm:cxn modelId="{2B4B1593-DF86-4F14-A3C3-FABE23DAB962}" srcId="{E2BAE169-A994-47B1-A969-04DDAD3818DB}" destId="{05960AF6-FF8A-44E3-A817-A4F41296AF78}" srcOrd="3" destOrd="0" parTransId="{5ACD6E4F-9533-47FD-ABF7-1AE37E6B44F1}" sibTransId="{E38840FA-7AAA-47A8-9B96-E47853093AAE}"/>
    <dgm:cxn modelId="{DBFB0BAA-87D5-4D6B-AEA4-6FB3563E17FC}" type="presOf" srcId="{E38840FA-7AAA-47A8-9B96-E47853093AAE}" destId="{7DD4C701-7C4D-4E3E-8577-23741B77EF6F}" srcOrd="0" destOrd="0" presId="urn:microsoft.com/office/officeart/2005/8/layout/cycle1"/>
    <dgm:cxn modelId="{74B8FCBA-01A5-4245-81EC-D4A0B60618DE}" type="presOf" srcId="{5B1E2E83-A87C-4218-9A1B-6EBFBF3663E6}" destId="{FB83BCA6-ED08-4399-AE87-C16CF05FE427}" srcOrd="0" destOrd="0" presId="urn:microsoft.com/office/officeart/2005/8/layout/cycle1"/>
    <dgm:cxn modelId="{ABC55DBC-C1C6-4145-9D9A-A68401FC68F5}" srcId="{E2BAE169-A994-47B1-A969-04DDAD3818DB}" destId="{5E2D3088-A345-4D72-9697-659848F5AF27}" srcOrd="6" destOrd="0" parTransId="{378F8C9D-3FFD-40FC-8944-C1695B42BCCF}" sibTransId="{BB816C0D-C854-45E8-A413-BA14DFFECFC3}"/>
    <dgm:cxn modelId="{539BFBC6-1B6B-4CE3-8928-656C0404B8D8}" type="presOf" srcId="{3A6859FB-05DA-4D6D-8D52-A66B8BCB0E60}" destId="{3B2206DB-CABE-4D95-A282-ED29C5412E30}" srcOrd="0" destOrd="0" presId="urn:microsoft.com/office/officeart/2005/8/layout/cycle1"/>
    <dgm:cxn modelId="{DB7C55CA-B1CF-49A2-90EE-60A7D8E73CF7}" type="presOf" srcId="{E2BAE169-A994-47B1-A969-04DDAD3818DB}" destId="{B90B7918-ED0B-4043-9258-A736DED053EB}" srcOrd="0" destOrd="0" presId="urn:microsoft.com/office/officeart/2005/8/layout/cycle1"/>
    <dgm:cxn modelId="{A2BBC2E2-629B-4588-BCC6-520B56A174C9}" type="presOf" srcId="{05960AF6-FF8A-44E3-A817-A4F41296AF78}" destId="{A40B02DE-2891-4196-98DC-26583B9A083E}" srcOrd="0" destOrd="0" presId="urn:microsoft.com/office/officeart/2005/8/layout/cycle1"/>
    <dgm:cxn modelId="{310235F7-F776-49E4-8FA5-39824BA0CA7E}" type="presOf" srcId="{8099BDC8-B137-46D1-9102-8054B636F815}" destId="{F9066BCE-2558-482A-A85C-01657573880F}" srcOrd="0" destOrd="0" presId="urn:microsoft.com/office/officeart/2005/8/layout/cycle1"/>
    <dgm:cxn modelId="{D7745338-9240-477D-A4AF-B67A55C553B1}" type="presParOf" srcId="{B90B7918-ED0B-4043-9258-A736DED053EB}" destId="{E23AA808-2A0A-4B93-9467-87FC73BFD529}" srcOrd="0" destOrd="0" presId="urn:microsoft.com/office/officeart/2005/8/layout/cycle1"/>
    <dgm:cxn modelId="{E155DB68-5C8F-4E59-9EEE-56CA2BF5FE0B}" type="presParOf" srcId="{B90B7918-ED0B-4043-9258-A736DED053EB}" destId="{FB83BCA6-ED08-4399-AE87-C16CF05FE427}" srcOrd="1" destOrd="0" presId="urn:microsoft.com/office/officeart/2005/8/layout/cycle1"/>
    <dgm:cxn modelId="{E70787EC-170A-434F-9CF8-AB4D2DA83527}" type="presParOf" srcId="{B90B7918-ED0B-4043-9258-A736DED053EB}" destId="{F9066BCE-2558-482A-A85C-01657573880F}" srcOrd="2" destOrd="0" presId="urn:microsoft.com/office/officeart/2005/8/layout/cycle1"/>
    <dgm:cxn modelId="{614D1E22-8507-451C-8481-FBF2B4742AE4}" type="presParOf" srcId="{B90B7918-ED0B-4043-9258-A736DED053EB}" destId="{1C09BF62-E281-4B03-BE56-0D629CC01571}" srcOrd="3" destOrd="0" presId="urn:microsoft.com/office/officeart/2005/8/layout/cycle1"/>
    <dgm:cxn modelId="{2049B19D-247E-4E29-9357-0516F7170752}" type="presParOf" srcId="{B90B7918-ED0B-4043-9258-A736DED053EB}" destId="{4316E2DB-5DCA-4B4B-A02E-1BD9CD585541}" srcOrd="4" destOrd="0" presId="urn:microsoft.com/office/officeart/2005/8/layout/cycle1"/>
    <dgm:cxn modelId="{9BEB0220-64E6-48FB-90DD-8DEDBC043695}" type="presParOf" srcId="{B90B7918-ED0B-4043-9258-A736DED053EB}" destId="{6ADEA37C-6987-40C6-A643-051B30D943C2}" srcOrd="5" destOrd="0" presId="urn:microsoft.com/office/officeart/2005/8/layout/cycle1"/>
    <dgm:cxn modelId="{6E576FC6-9A4E-42A2-BCE5-42ADCC504173}" type="presParOf" srcId="{B90B7918-ED0B-4043-9258-A736DED053EB}" destId="{ABA086BF-1903-4080-9DE1-5E145F674E15}" srcOrd="6" destOrd="0" presId="urn:microsoft.com/office/officeart/2005/8/layout/cycle1"/>
    <dgm:cxn modelId="{7C10E388-E018-4B45-BF6B-9AF8F5852D4E}" type="presParOf" srcId="{B90B7918-ED0B-4043-9258-A736DED053EB}" destId="{3B2206DB-CABE-4D95-A282-ED29C5412E30}" srcOrd="7" destOrd="0" presId="urn:microsoft.com/office/officeart/2005/8/layout/cycle1"/>
    <dgm:cxn modelId="{B8D3F564-B17A-4615-B6C0-798A1FA1121A}" type="presParOf" srcId="{B90B7918-ED0B-4043-9258-A736DED053EB}" destId="{59ED3234-204C-4946-AA69-8D943824AFE8}" srcOrd="8" destOrd="0" presId="urn:microsoft.com/office/officeart/2005/8/layout/cycle1"/>
    <dgm:cxn modelId="{CF2B7725-5006-473E-863F-E5C68D329B16}" type="presParOf" srcId="{B90B7918-ED0B-4043-9258-A736DED053EB}" destId="{2AF0FBBE-6141-4A48-8D3D-D580EC5C421C}" srcOrd="9" destOrd="0" presId="urn:microsoft.com/office/officeart/2005/8/layout/cycle1"/>
    <dgm:cxn modelId="{EEC500F5-4274-4164-A670-6DFC1DAE42CE}" type="presParOf" srcId="{B90B7918-ED0B-4043-9258-A736DED053EB}" destId="{A40B02DE-2891-4196-98DC-26583B9A083E}" srcOrd="10" destOrd="0" presId="urn:microsoft.com/office/officeart/2005/8/layout/cycle1"/>
    <dgm:cxn modelId="{F2C35D08-7935-482F-8F60-A3B79D9E5340}" type="presParOf" srcId="{B90B7918-ED0B-4043-9258-A736DED053EB}" destId="{7DD4C701-7C4D-4E3E-8577-23741B77EF6F}" srcOrd="11" destOrd="0" presId="urn:microsoft.com/office/officeart/2005/8/layout/cycle1"/>
    <dgm:cxn modelId="{EC43BF05-E7C7-4300-9BFF-239BD6EFFD7C}" type="presParOf" srcId="{B90B7918-ED0B-4043-9258-A736DED053EB}" destId="{C522B5C3-AA15-4207-9D80-561B23B5893E}" srcOrd="12" destOrd="0" presId="urn:microsoft.com/office/officeart/2005/8/layout/cycle1"/>
    <dgm:cxn modelId="{45FB6C1B-C0D8-429F-BB78-E86620D54D4F}" type="presParOf" srcId="{B90B7918-ED0B-4043-9258-A736DED053EB}" destId="{F1C4047B-575F-4984-9FB4-7E8F312243B0}" srcOrd="13" destOrd="0" presId="urn:microsoft.com/office/officeart/2005/8/layout/cycle1"/>
    <dgm:cxn modelId="{5B837937-F001-41F6-B09A-6EE24A588D2E}" type="presParOf" srcId="{B90B7918-ED0B-4043-9258-A736DED053EB}" destId="{D0B9ECAD-86AC-4E32-8978-5A298FF5526C}" srcOrd="14" destOrd="0" presId="urn:microsoft.com/office/officeart/2005/8/layout/cycle1"/>
    <dgm:cxn modelId="{4E052232-0F62-4963-B48E-AF123324E5DC}" type="presParOf" srcId="{B90B7918-ED0B-4043-9258-A736DED053EB}" destId="{D7540627-ED05-41C0-8F87-5EB89E9EC7AA}" srcOrd="15" destOrd="0" presId="urn:microsoft.com/office/officeart/2005/8/layout/cycle1"/>
    <dgm:cxn modelId="{F583F6C7-6F6F-49C1-A1B9-252FDE8E3EB7}" type="presParOf" srcId="{B90B7918-ED0B-4043-9258-A736DED053EB}" destId="{845F723F-FAF7-4177-87AA-935A83D49554}" srcOrd="16" destOrd="0" presId="urn:microsoft.com/office/officeart/2005/8/layout/cycle1"/>
    <dgm:cxn modelId="{C383ADFB-2DBE-41D9-9FAE-C96FFB082E4D}" type="presParOf" srcId="{B90B7918-ED0B-4043-9258-A736DED053EB}" destId="{C8B37318-F9C3-4C9B-8214-6887429D9ED3}" srcOrd="17" destOrd="0" presId="urn:microsoft.com/office/officeart/2005/8/layout/cycle1"/>
    <dgm:cxn modelId="{E2EA2F97-54E2-4739-9F97-DE9C69149D7C}" type="presParOf" srcId="{B90B7918-ED0B-4043-9258-A736DED053EB}" destId="{F48D2230-BFFA-42C8-9181-7876824848F6}" srcOrd="18" destOrd="0" presId="urn:microsoft.com/office/officeart/2005/8/layout/cycle1"/>
    <dgm:cxn modelId="{7258170A-36E4-414B-B0D4-3C322106243B}" type="presParOf" srcId="{B90B7918-ED0B-4043-9258-A736DED053EB}" destId="{4E6BF213-2D86-4DDC-84F1-76E4C949D04A}" srcOrd="19" destOrd="0" presId="urn:microsoft.com/office/officeart/2005/8/layout/cycle1"/>
    <dgm:cxn modelId="{79728A9D-68CB-4428-A9C4-3752AF83B9E9}" type="presParOf" srcId="{B90B7918-ED0B-4043-9258-A736DED053EB}" destId="{8CB343CA-B127-4AA5-9B34-622C4BD5158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3BCA6-ED08-4399-AE87-C16CF05FE427}">
      <dsp:nvSpPr>
        <dsp:cNvPr id="0" name=""/>
        <dsp:cNvSpPr/>
      </dsp:nvSpPr>
      <dsp:spPr>
        <a:xfrm>
          <a:off x="4544013" y="1163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Materials</a:t>
          </a:r>
        </a:p>
      </dsp:txBody>
      <dsp:txXfrm>
        <a:off x="4544013" y="1163"/>
        <a:ext cx="902890" cy="902890"/>
      </dsp:txXfrm>
    </dsp:sp>
    <dsp:sp modelId="{F9066BCE-2558-482A-A85C-01657573880F}">
      <dsp:nvSpPr>
        <dsp:cNvPr id="0" name=""/>
        <dsp:cNvSpPr/>
      </dsp:nvSpPr>
      <dsp:spPr>
        <a:xfrm>
          <a:off x="1726470" y="-6172"/>
          <a:ext cx="4675059" cy="4675059"/>
        </a:xfrm>
        <a:prstGeom prst="circularArrow">
          <a:avLst>
            <a:gd name="adj1" fmla="val 3766"/>
            <a:gd name="adj2" fmla="val 234994"/>
            <a:gd name="adj3" fmla="val 19826248"/>
            <a:gd name="adj4" fmla="val 18606217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6E2DB-5DCA-4B4B-A02E-1BD9CD585541}">
      <dsp:nvSpPr>
        <dsp:cNvPr id="0" name=""/>
        <dsp:cNvSpPr/>
      </dsp:nvSpPr>
      <dsp:spPr>
        <a:xfrm>
          <a:off x="5705524" y="1457651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Manufacture</a:t>
          </a:r>
        </a:p>
      </dsp:txBody>
      <dsp:txXfrm>
        <a:off x="5705524" y="1457651"/>
        <a:ext cx="902890" cy="902890"/>
      </dsp:txXfrm>
    </dsp:sp>
    <dsp:sp modelId="{6ADEA37C-6987-40C6-A643-051B30D943C2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1229373"/>
            <a:gd name="adj4" fmla="val 21557946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206DB-CABE-4D95-A282-ED29C5412E30}">
      <dsp:nvSpPr>
        <dsp:cNvPr id="0" name=""/>
        <dsp:cNvSpPr/>
      </dsp:nvSpPr>
      <dsp:spPr>
        <a:xfrm>
          <a:off x="5290986" y="3273862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Logistics</a:t>
          </a:r>
        </a:p>
      </dsp:txBody>
      <dsp:txXfrm>
        <a:off x="5290986" y="3273862"/>
        <a:ext cx="902890" cy="902890"/>
      </dsp:txXfrm>
    </dsp:sp>
    <dsp:sp modelId="{59ED3234-204C-4946-AA69-8D943824AFE8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4436652"/>
            <a:gd name="adj4" fmla="val 3308525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B02DE-2891-4196-98DC-26583B9A083E}">
      <dsp:nvSpPr>
        <dsp:cNvPr id="0" name=""/>
        <dsp:cNvSpPr/>
      </dsp:nvSpPr>
      <dsp:spPr>
        <a:xfrm>
          <a:off x="3612554" y="4082152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Store</a:t>
          </a:r>
        </a:p>
      </dsp:txBody>
      <dsp:txXfrm>
        <a:off x="3612554" y="4082152"/>
        <a:ext cx="902890" cy="902890"/>
      </dsp:txXfrm>
    </dsp:sp>
    <dsp:sp modelId="{7DD4C701-7C4D-4E3E-8577-23741B77EF6F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7256481"/>
            <a:gd name="adj4" fmla="val 6128354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4047B-575F-4984-9FB4-7E8F312243B0}">
      <dsp:nvSpPr>
        <dsp:cNvPr id="0" name=""/>
        <dsp:cNvSpPr/>
      </dsp:nvSpPr>
      <dsp:spPr>
        <a:xfrm>
          <a:off x="1934123" y="3273862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Use</a:t>
          </a:r>
        </a:p>
      </dsp:txBody>
      <dsp:txXfrm>
        <a:off x="1934123" y="3273862"/>
        <a:ext cx="902890" cy="902890"/>
      </dsp:txXfrm>
    </dsp:sp>
    <dsp:sp modelId="{D0B9ECAD-86AC-4E32-8978-5A298FF5526C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10607061"/>
            <a:gd name="adj4" fmla="val 9335633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F723F-FAF7-4177-87AA-935A83D49554}">
      <dsp:nvSpPr>
        <dsp:cNvPr id="0" name=""/>
        <dsp:cNvSpPr/>
      </dsp:nvSpPr>
      <dsp:spPr>
        <a:xfrm>
          <a:off x="1519585" y="1457651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Maintain</a:t>
          </a:r>
        </a:p>
      </dsp:txBody>
      <dsp:txXfrm>
        <a:off x="1519585" y="1457651"/>
        <a:ext cx="902890" cy="902890"/>
      </dsp:txXfrm>
    </dsp:sp>
    <dsp:sp modelId="{C8B37318-F9C3-4C9B-8214-6887429D9ED3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13558789"/>
            <a:gd name="adj4" fmla="val 12338758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F213-2D86-4DDC-84F1-76E4C949D04A}">
      <dsp:nvSpPr>
        <dsp:cNvPr id="0" name=""/>
        <dsp:cNvSpPr/>
      </dsp:nvSpPr>
      <dsp:spPr>
        <a:xfrm>
          <a:off x="2681095" y="1163"/>
          <a:ext cx="902890" cy="90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Recycle</a:t>
          </a:r>
        </a:p>
      </dsp:txBody>
      <dsp:txXfrm>
        <a:off x="2681095" y="1163"/>
        <a:ext cx="902890" cy="902890"/>
      </dsp:txXfrm>
    </dsp:sp>
    <dsp:sp modelId="{8CB343CA-B127-4AA5-9B34-622C4BD5158A}">
      <dsp:nvSpPr>
        <dsp:cNvPr id="0" name=""/>
        <dsp:cNvSpPr/>
      </dsp:nvSpPr>
      <dsp:spPr>
        <a:xfrm>
          <a:off x="1726470" y="49273"/>
          <a:ext cx="4675059" cy="4675059"/>
        </a:xfrm>
        <a:prstGeom prst="circularArrow">
          <a:avLst>
            <a:gd name="adj1" fmla="val 3766"/>
            <a:gd name="adj2" fmla="val 234994"/>
            <a:gd name="adj3" fmla="val 16740225"/>
            <a:gd name="adj4" fmla="val 15424781"/>
            <a:gd name="adj5" fmla="val 43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8A6D-B89A-4C8E-A363-126664823F2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140B-EC67-43CD-BBC9-95A1B827A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Introduce all present.  </a:t>
            </a:r>
          </a:p>
          <a:p>
            <a:endParaRPr lang="en-GB"/>
          </a:p>
          <a:p>
            <a:r>
              <a:rPr lang="en-GB"/>
              <a:t>This presentation is divided into three sections, to highlight: </a:t>
            </a:r>
          </a:p>
          <a:p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Vision: synergy of CCCU and CDIO vision, mission, values.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Progress: embedding CDIO in Engineering at CCCU.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Partnership: our commitment to working with the CDIO consortium to enhance Engineering education.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140B-EC67-43CD-BBC9-95A1B827AE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4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140B-EC67-43CD-BBC9-95A1B827AE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1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066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3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1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368"/>
            <a:ext cx="10515600" cy="1325563"/>
          </a:xfrm>
          <a:solidFill>
            <a:srgbClr val="002060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3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8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4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84652"/>
            <a:ext cx="105156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236B-A31A-4276-91BB-1100318977A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BB2C-E7E3-4F04-B121-5A7B83996D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50" y="6002240"/>
            <a:ext cx="2053750" cy="8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Nortcliffe@Canterbury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equalentry.com%2Faccessible-virtual-reality-deaf-advice%2F%23exploringcaptionedvrapps_5Im&amp;data=05%7C01%7Canne.nortcliffe%40canterbury.ac.uk%7Cc8ffa58e6d4f4b5ea4bf08db6276ddb6%7C0320b2da22dd4dab8c216e644ba14f13%7C0%7C0%7C638212034898359742%7CUnknown%7CTWFpbGZsb3d8eyJWIjoiMC4wLjAwMDAiLCJQIjoiV2luMzIiLCJBTiI6Ik1haWwiLCJXVCI6Mn0%3D%7C3000%7C%7C%7C&amp;sdata=7Bm3ZNrNWaWehuzgy5inJy5DevL3zzvXp9fN7rhRQ4E%3D&amp;reserved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372" y="5585897"/>
            <a:ext cx="499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Humnst777 Lt BT" panose="020B0402030504020204" pitchFamily="34" charset="0"/>
            </a:endParaRPr>
          </a:p>
          <a:p>
            <a:pPr algn="ctr">
              <a:spcAft>
                <a:spcPts val="1600"/>
              </a:spcAft>
            </a:pPr>
            <a:r>
              <a:rPr lang="pt-BR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Adil Imam, Nicola Joyce, Anne Nortcliffe</a:t>
            </a:r>
            <a:endParaRPr lang="en-GB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3D28EE5-CB2C-44A8-A203-755BAF58B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72" y="3602038"/>
            <a:ext cx="954215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635" algn="l"/>
            <a:r>
              <a:rPr lang="en-GB" sz="280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ENGINEERING LEARNING OF SUSTAINABLE PRODUCT LIFECYCLE THROUGH CDIO </a:t>
            </a:r>
            <a:endParaRPr lang="en-GB" sz="280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7C67-60F1-BDBE-5691-F06A4802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alternative TQM+ Material Analysis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254DCE-52FB-0D24-34D2-71999C7F5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75840"/>
              </p:ext>
            </p:extLst>
          </p:nvPr>
        </p:nvGraphicFramePr>
        <p:xfrm>
          <a:off x="1915886" y="1735931"/>
          <a:ext cx="6813513" cy="4964448"/>
        </p:xfrm>
        <a:graphic>
          <a:graphicData uri="http://schemas.openxmlformats.org/drawingml/2006/table">
            <a:tbl>
              <a:tblPr/>
              <a:tblGrid>
                <a:gridCol w="1163834">
                  <a:extLst>
                    <a:ext uri="{9D8B030D-6E8A-4147-A177-3AD203B41FA5}">
                      <a16:colId xmlns:a16="http://schemas.microsoft.com/office/drawing/2014/main" val="2985497906"/>
                    </a:ext>
                  </a:extLst>
                </a:gridCol>
                <a:gridCol w="1344624">
                  <a:extLst>
                    <a:ext uri="{9D8B030D-6E8A-4147-A177-3AD203B41FA5}">
                      <a16:colId xmlns:a16="http://schemas.microsoft.com/office/drawing/2014/main" val="2097806980"/>
                    </a:ext>
                  </a:extLst>
                </a:gridCol>
                <a:gridCol w="960445">
                  <a:extLst>
                    <a:ext uri="{9D8B030D-6E8A-4147-A177-3AD203B41FA5}">
                      <a16:colId xmlns:a16="http://schemas.microsoft.com/office/drawing/2014/main" val="4221977134"/>
                    </a:ext>
                  </a:extLst>
                </a:gridCol>
                <a:gridCol w="3344610">
                  <a:extLst>
                    <a:ext uri="{9D8B030D-6E8A-4147-A177-3AD203B41FA5}">
                      <a16:colId xmlns:a16="http://schemas.microsoft.com/office/drawing/2014/main" val="446445011"/>
                    </a:ext>
                  </a:extLst>
                </a:gridCol>
              </a:tblGrid>
              <a:tr h="451919">
                <a:tc gridSpan="4"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Arial" panose="020B0604020202020204" pitchFamily="34" charset="0"/>
                        </a:rPr>
                        <a:t>Environmental and Engineering Parameters studied for a spoke guard</a:t>
                      </a: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05511"/>
                  </a:ext>
                </a:extLst>
              </a:tr>
              <a:tr h="735983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>
                          <a:effectLst/>
                          <a:latin typeface="Arial" panose="020B0604020202020204" pitchFamily="34" charset="0"/>
                        </a:rPr>
                        <a:t>Material</a:t>
                      </a:r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Arial" panose="020B0604020202020204" pitchFamily="34" charset="0"/>
                        </a:rPr>
                        <a:t>Quality-Yield Strength (MPa)</a:t>
                      </a: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Arial" panose="020B0604020202020204" pitchFamily="34" charset="0"/>
                        </a:rPr>
                        <a:t>Price (GBP/kg)</a:t>
                      </a: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Arial" panose="020B0604020202020204" pitchFamily="34" charset="0"/>
                        </a:rPr>
                        <a:t>Carbon Footprint kgCO2E</a:t>
                      </a:r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72262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Bamboo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39.9 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1.425 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1.057 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67443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Aluminum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163 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1.56 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8.845 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91275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PLA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36 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2.6 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2.79 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92376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PVC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55.5 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1.865 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1.855 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82205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TPU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39 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2.42 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3.21 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09199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PET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67.5 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0.94 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2.68 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51818"/>
                  </a:ext>
                </a:extLst>
              </a:tr>
              <a:tr h="45191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PE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23.45 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>
                          <a:effectLst/>
                          <a:latin typeface="Arial" panose="020B0604020202020204" pitchFamily="34" charset="0"/>
                        </a:rPr>
                        <a:t>1.1 </a:t>
                      </a:r>
                      <a:endParaRPr lang="en-GB" sz="1400" b="0" i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0" i="0" dirty="0">
                          <a:effectLst/>
                          <a:latin typeface="Arial" panose="020B0604020202020204" pitchFamily="34" charset="0"/>
                        </a:rPr>
                        <a:t>1.86 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77472" marR="77472" marT="38736" marB="3873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0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03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9E97-B9D0-D766-0F98-2597103B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 Footprint Lifecycle</a:t>
            </a:r>
          </a:p>
        </p:txBody>
      </p:sp>
      <p:pic>
        <p:nvPicPr>
          <p:cNvPr id="6146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EB40B2D-431A-D4F4-DDCF-A33A04A64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7" y="1904002"/>
            <a:ext cx="62862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BEADF3-1D12-F0D9-68D1-45BB0928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14494"/>
              </p:ext>
            </p:extLst>
          </p:nvPr>
        </p:nvGraphicFramePr>
        <p:xfrm>
          <a:off x="6765885" y="1904002"/>
          <a:ext cx="5136192" cy="2943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067">
                  <a:extLst>
                    <a:ext uri="{9D8B030D-6E8A-4147-A177-3AD203B41FA5}">
                      <a16:colId xmlns:a16="http://schemas.microsoft.com/office/drawing/2014/main" val="105161702"/>
                    </a:ext>
                  </a:extLst>
                </a:gridCol>
                <a:gridCol w="1816125">
                  <a:extLst>
                    <a:ext uri="{9D8B030D-6E8A-4147-A177-3AD203B41FA5}">
                      <a16:colId xmlns:a16="http://schemas.microsoft.com/office/drawing/2014/main" val="1184764355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Rugby headgear made of EVA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468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Property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Value (gCO2E)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32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Primary Embodied Energy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effectLst/>
                        </a:rPr>
                        <a:t>298.78 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37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Primary Material CO2 footprint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effectLst/>
                        </a:rPr>
                        <a:t>289.85 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47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Polymer Moulding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64.53 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4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Water Usage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69207.00 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85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Material Processing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93.50 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62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0" dirty="0">
                          <a:solidFill>
                            <a:sysClr val="windowText" lastClr="000000"/>
                          </a:solidFill>
                          <a:effectLst/>
                        </a:rPr>
                        <a:t>Recycling and Combustion 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358.40 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61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solidFill>
                            <a:schemeClr val="tx1"/>
                          </a:solidFill>
                          <a:effectLst/>
                        </a:rPr>
                        <a:t>Total  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 dirty="0">
                          <a:effectLst/>
                        </a:rPr>
                        <a:t>70312.06 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286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ADD0C1-73E0-9E05-CEC5-530A05F85497}"/>
              </a:ext>
            </a:extLst>
          </p:cNvPr>
          <p:cNvSpPr txBox="1"/>
          <p:nvPr/>
        </p:nvSpPr>
        <p:spPr>
          <a:xfrm>
            <a:off x="6765885" y="4951309"/>
            <a:ext cx="5381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change in foam to an eco-friendlier option known as eco-foam, this option reduces the CO2e impact by 14% and is fully recycled and recyclable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1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B8B9-8FF2-06BA-0EAE-ADF37712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Selection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EC46-1B76-9BF2-C09A-BAEA9564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9780" cy="5758804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aterial sustainability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CO2 Footprint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 Consumption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aterials’ physical properties (Quality &amp;H&amp;S)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Toughness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Hardness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impact test properties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performance against bacteria </a:t>
            </a: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porosity for permeation of saliva</a:t>
            </a:r>
            <a:endParaRPr lang="en-GB" dirty="0"/>
          </a:p>
        </p:txBody>
      </p:sp>
      <p:pic>
        <p:nvPicPr>
          <p:cNvPr id="5122" name="Picture 2" descr="Correcting Initial Mouthguard Fit or Comfort Issues, Part 2 | Damage  Control Mouthguards">
            <a:extLst>
              <a:ext uri="{FF2B5EF4-FFF2-40B4-BE49-F238E27FC236}">
                <a16:creationId xmlns:a16="http://schemas.microsoft.com/office/drawing/2014/main" id="{28D60310-0CD0-CB2B-0345-22FFA9ED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1735931"/>
            <a:ext cx="3547110" cy="36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FE64E-A39F-1232-B406-73FAA466A80C}"/>
              </a:ext>
            </a:extLst>
          </p:cNvPr>
          <p:cNvSpPr txBox="1"/>
          <p:nvPr/>
        </p:nvSpPr>
        <p:spPr>
          <a:xfrm>
            <a:off x="7245531" y="4779180"/>
            <a:ext cx="4108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 Damage Control (2023) Mouthguard Fit, [on-line at:] https://www.dcmouthguards.com/blogs/news/correcting-initial-mouthguard-fit-or-comfort-issues-part-2</a:t>
            </a:r>
          </a:p>
        </p:txBody>
      </p:sp>
    </p:spTree>
    <p:extLst>
      <p:ext uri="{BB962C8B-B14F-4D97-AF65-F5344CB8AC3E}">
        <p14:creationId xmlns:p14="http://schemas.microsoft.com/office/powerpoint/2010/main" val="63682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1714-EE7A-50DA-6604-CEC3FFE8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2021/22 Student Results and Feedback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AF91F-8AF6-EE49-A204-D5682B436CF7}"/>
              </a:ext>
            </a:extLst>
          </p:cNvPr>
          <p:cNvSpPr txBox="1"/>
          <p:nvPr/>
        </p:nvSpPr>
        <p:spPr>
          <a:xfrm>
            <a:off x="6975566" y="215244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“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allowed us to find problems and focus on a product of our choice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 Student A Survey Feedback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02B63-0846-BECF-B6C4-C3A2B35EA905}"/>
              </a:ext>
            </a:extLst>
          </p:cNvPr>
          <p:cNvSpPr txBox="1"/>
          <p:nvPr/>
        </p:nvSpPr>
        <p:spPr>
          <a:xfrm>
            <a:off x="6975566" y="3428164"/>
            <a:ext cx="4458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hands-on practical sessions would be beneficial as it was mostly sitting in a classroom on a computer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  Student B Survey Feedback 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91EAFA-5333-0C88-FB6A-C08F9CD7A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504742"/>
              </p:ext>
            </p:extLst>
          </p:nvPr>
        </p:nvGraphicFramePr>
        <p:xfrm>
          <a:off x="409846" y="1909624"/>
          <a:ext cx="6356713" cy="303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123">
                  <a:extLst>
                    <a:ext uri="{9D8B030D-6E8A-4147-A177-3AD203B41FA5}">
                      <a16:colId xmlns:a16="http://schemas.microsoft.com/office/drawing/2014/main" val="393197802"/>
                    </a:ext>
                  </a:extLst>
                </a:gridCol>
                <a:gridCol w="1679428">
                  <a:extLst>
                    <a:ext uri="{9D8B030D-6E8A-4147-A177-3AD203B41FA5}">
                      <a16:colId xmlns:a16="http://schemas.microsoft.com/office/drawing/2014/main" val="517134922"/>
                    </a:ext>
                  </a:extLst>
                </a:gridCol>
                <a:gridCol w="1156895">
                  <a:extLst>
                    <a:ext uri="{9D8B030D-6E8A-4147-A177-3AD203B41FA5}">
                      <a16:colId xmlns:a16="http://schemas.microsoft.com/office/drawing/2014/main" val="1136493241"/>
                    </a:ext>
                  </a:extLst>
                </a:gridCol>
                <a:gridCol w="1275267">
                  <a:extLst>
                    <a:ext uri="{9D8B030D-6E8A-4147-A177-3AD203B41FA5}">
                      <a16:colId xmlns:a16="http://schemas.microsoft.com/office/drawing/2014/main" val="1299898918"/>
                    </a:ext>
                  </a:extLst>
                </a:gridCol>
              </a:tblGrid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2021/22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4201"/>
                  </a:ext>
                </a:extLst>
              </a:tr>
              <a:tr h="49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Coursework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Exam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Overall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5465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Min – Max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15-84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8-96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12-85.5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2415812892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Mean %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57.8 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63.75 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55.75 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1960243070"/>
                  </a:ext>
                </a:extLst>
              </a:tr>
              <a:tr h="49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Standard Deviation %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17.6 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22.7 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19.2 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2564461971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Pass %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91 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90 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90 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129085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7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F2DE-AA8D-8D05-10C2-0C010BB0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2022/23 Module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C41E-9521-1FC8-509F-9452AF0B9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700" dirty="0"/>
              <a:t>More hands-on Implementation and Operation (Experimentation  Modelling, and 3D Print Activities)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700" dirty="0"/>
              <a:t>Operation: Material testing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700" dirty="0"/>
              <a:t>Using and applying new technologies like 3D-Scanning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ED164-D280-4DB9-6D3A-3825E8C4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5" y="3556992"/>
            <a:ext cx="2967910" cy="2485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5E73D-B5E5-1CA7-CFE9-A4C5FEB2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249" y="3556992"/>
            <a:ext cx="3086531" cy="241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40124C-627A-C37C-7938-107AFE50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54" y="3521651"/>
            <a:ext cx="2452906" cy="248575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8B5651B-1AF1-CCA9-8465-1394C95604C1}"/>
              </a:ext>
            </a:extLst>
          </p:cNvPr>
          <p:cNvSpPr/>
          <p:nvPr/>
        </p:nvSpPr>
        <p:spPr>
          <a:xfrm>
            <a:off x="3236013" y="4576894"/>
            <a:ext cx="685436" cy="352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11DEDF-09EB-585B-4A8B-4075BFE71D00}"/>
              </a:ext>
            </a:extLst>
          </p:cNvPr>
          <p:cNvSpPr/>
          <p:nvPr/>
        </p:nvSpPr>
        <p:spPr>
          <a:xfrm>
            <a:off x="7069028" y="4588316"/>
            <a:ext cx="685436" cy="352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1E9FF-46E5-23ED-893C-6D08C2314DA5}"/>
              </a:ext>
            </a:extLst>
          </p:cNvPr>
          <p:cNvSpPr txBox="1"/>
          <p:nvPr/>
        </p:nvSpPr>
        <p:spPr>
          <a:xfrm>
            <a:off x="230555" y="6007408"/>
            <a:ext cx="32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3d scan + Geometry Replication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2E56D-9648-3505-6EF5-0261CA6E7490}"/>
              </a:ext>
            </a:extLst>
          </p:cNvPr>
          <p:cNvSpPr txBox="1"/>
          <p:nvPr/>
        </p:nvSpPr>
        <p:spPr>
          <a:xfrm>
            <a:off x="4276950" y="6017634"/>
            <a:ext cx="244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Geometry Optimization </a:t>
            </a:r>
            <a:br>
              <a:rPr lang="en-GB" dirty="0"/>
            </a:br>
            <a:r>
              <a:rPr lang="en-GB" dirty="0"/>
              <a:t>(60% less material)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747C9-455B-3457-A8B4-2F804834BB58}"/>
              </a:ext>
            </a:extLst>
          </p:cNvPr>
          <p:cNvSpPr txBox="1"/>
          <p:nvPr/>
        </p:nvSpPr>
        <p:spPr>
          <a:xfrm>
            <a:off x="8033130" y="6042750"/>
            <a:ext cx="20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3D Print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D3BA5-B7E1-844E-D649-D3155A0F2048}"/>
              </a:ext>
            </a:extLst>
          </p:cNvPr>
          <p:cNvSpPr txBox="1"/>
          <p:nvPr/>
        </p:nvSpPr>
        <p:spPr>
          <a:xfrm>
            <a:off x="10258960" y="4302863"/>
            <a:ext cx="1914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55% mass reduction + 40% carbon footprint reduction</a:t>
            </a:r>
          </a:p>
        </p:txBody>
      </p:sp>
    </p:spTree>
    <p:extLst>
      <p:ext uri="{BB962C8B-B14F-4D97-AF65-F5344CB8AC3E}">
        <p14:creationId xmlns:p14="http://schemas.microsoft.com/office/powerpoint/2010/main" val="65629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1F96-9F85-21D7-6F47-B7A3879E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2022/23 Student Results and Feedback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E405BB7-D0A1-6A67-EB06-CC5F0C49C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022005"/>
              </p:ext>
            </p:extLst>
          </p:nvPr>
        </p:nvGraphicFramePr>
        <p:xfrm>
          <a:off x="838200" y="1825625"/>
          <a:ext cx="6356713" cy="303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123">
                  <a:extLst>
                    <a:ext uri="{9D8B030D-6E8A-4147-A177-3AD203B41FA5}">
                      <a16:colId xmlns:a16="http://schemas.microsoft.com/office/drawing/2014/main" val="393197802"/>
                    </a:ext>
                  </a:extLst>
                </a:gridCol>
                <a:gridCol w="1679428">
                  <a:extLst>
                    <a:ext uri="{9D8B030D-6E8A-4147-A177-3AD203B41FA5}">
                      <a16:colId xmlns:a16="http://schemas.microsoft.com/office/drawing/2014/main" val="517134922"/>
                    </a:ext>
                  </a:extLst>
                </a:gridCol>
                <a:gridCol w="1156895">
                  <a:extLst>
                    <a:ext uri="{9D8B030D-6E8A-4147-A177-3AD203B41FA5}">
                      <a16:colId xmlns:a16="http://schemas.microsoft.com/office/drawing/2014/main" val="1136493241"/>
                    </a:ext>
                  </a:extLst>
                </a:gridCol>
                <a:gridCol w="1275267">
                  <a:extLst>
                    <a:ext uri="{9D8B030D-6E8A-4147-A177-3AD203B41FA5}">
                      <a16:colId xmlns:a16="http://schemas.microsoft.com/office/drawing/2014/main" val="1299898918"/>
                    </a:ext>
                  </a:extLst>
                </a:gridCol>
              </a:tblGrid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2022/23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4201"/>
                  </a:ext>
                </a:extLst>
              </a:tr>
              <a:tr h="49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Coursework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Exam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Overall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5465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Min – Max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11-72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40-96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8-76.65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2415812892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Mean  %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54.0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1960243070"/>
                  </a:ext>
                </a:extLst>
              </a:tr>
              <a:tr h="492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Standard Deviation  %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</a:t>
                      </a: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29.5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2564461971"/>
                  </a:ext>
                </a:extLst>
              </a:tr>
              <a:tr h="26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Pass % 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56727" marR="56727" marT="28363" marB="2836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56727" marR="56727" marT="28363" marB="28363"/>
                </a:tc>
                <a:extLst>
                  <a:ext uri="{0D108BD9-81ED-4DB2-BD59-A6C34878D82A}">
                    <a16:rowId xmlns:a16="http://schemas.microsoft.com/office/drawing/2014/main" val="12908568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39C4F1-77BA-BE19-A3C3-B8FBB84AD60E}"/>
              </a:ext>
            </a:extLst>
          </p:cNvPr>
          <p:cNvSpPr txBox="1"/>
          <p:nvPr/>
        </p:nvSpPr>
        <p:spPr>
          <a:xfrm>
            <a:off x="7380918" y="219958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“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Choice of project selection- sometimes could be restrictive – looking at rugby, but has other sport applications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 Student A Survey Feedback </a:t>
            </a:r>
          </a:p>
        </p:txBody>
      </p:sp>
    </p:spTree>
    <p:extLst>
      <p:ext uri="{BB962C8B-B14F-4D97-AF65-F5344CB8AC3E}">
        <p14:creationId xmlns:p14="http://schemas.microsoft.com/office/powerpoint/2010/main" val="80257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F623-C1B5-1B4F-D46D-E1FE0D14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BB99-EE43-6D1D-C2E1-ABD3B9E7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22" y="1951011"/>
            <a:ext cx="6114663" cy="435133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student solutions balance the optimising the TQM+ diamond paradigm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  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  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quality 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 and safety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sustainability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Manufacturing process highest carbon footprint.</a:t>
            </a:r>
          </a:p>
          <a:p>
            <a:pPr algn="just" rtl="0" fontAlgn="base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Area for improvement 23/24 students to explicitly demonstrate more: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 and Safety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Ethics</a:t>
            </a:r>
          </a:p>
          <a:p>
            <a:pPr algn="just" fontAlgn="base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Module team review exam to reduce student zero attempt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10" descr="Hexagonal Pyramid Blue">
                <a:extLst>
                  <a:ext uri="{FF2B5EF4-FFF2-40B4-BE49-F238E27FC236}">
                    <a16:creationId xmlns:a16="http://schemas.microsoft.com/office/drawing/2014/main" id="{19B1DCD4-303B-D935-5780-C4ED4D61B9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0016591"/>
                  </p:ext>
                </p:extLst>
              </p:nvPr>
            </p:nvGraphicFramePr>
            <p:xfrm>
              <a:off x="7467418" y="2292132"/>
              <a:ext cx="2634523" cy="375681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34523" cy="3756811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283425" ay="-4330812" az="-52775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1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10" descr="Hexagonal Pyramid Blue">
                <a:extLst>
                  <a:ext uri="{FF2B5EF4-FFF2-40B4-BE49-F238E27FC236}">
                    <a16:creationId xmlns:a16="http://schemas.microsoft.com/office/drawing/2014/main" id="{19B1DCD4-303B-D935-5780-C4ED4D61B9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7418" y="2292132"/>
                <a:ext cx="2634523" cy="3756811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AE93FA-57F8-0853-B707-3BA06EB5AAE8}"/>
              </a:ext>
            </a:extLst>
          </p:cNvPr>
          <p:cNvCxnSpPr>
            <a:cxnSpLocks/>
          </p:cNvCxnSpPr>
          <p:nvPr/>
        </p:nvCxnSpPr>
        <p:spPr>
          <a:xfrm>
            <a:off x="7546936" y="4374407"/>
            <a:ext cx="249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B36449-77A5-D396-9921-8CA33DD8738F}"/>
              </a:ext>
            </a:extLst>
          </p:cNvPr>
          <p:cNvSpPr txBox="1"/>
          <p:nvPr/>
        </p:nvSpPr>
        <p:spPr>
          <a:xfrm>
            <a:off x="7962338" y="1951011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Health &amp; Safety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F56AC-144C-CC1E-93E4-A687E2EA7747}"/>
              </a:ext>
            </a:extLst>
          </p:cNvPr>
          <p:cNvSpPr txBox="1"/>
          <p:nvPr/>
        </p:nvSpPr>
        <p:spPr>
          <a:xfrm>
            <a:off x="10006525" y="417053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5F291-5108-D493-F083-987336B172DA}"/>
              </a:ext>
            </a:extLst>
          </p:cNvPr>
          <p:cNvSpPr txBox="1"/>
          <p:nvPr/>
        </p:nvSpPr>
        <p:spPr>
          <a:xfrm>
            <a:off x="6952863" y="4170537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82603-D1F4-EE29-4911-ACE03CDC616B}"/>
              </a:ext>
            </a:extLst>
          </p:cNvPr>
          <p:cNvSpPr txBox="1"/>
          <p:nvPr/>
        </p:nvSpPr>
        <p:spPr>
          <a:xfrm>
            <a:off x="8489438" y="464642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6AF02-2EDC-0DC2-35EC-AF3BFE6FCB74}"/>
              </a:ext>
            </a:extLst>
          </p:cNvPr>
          <p:cNvSpPr txBox="1"/>
          <p:nvPr/>
        </p:nvSpPr>
        <p:spPr>
          <a:xfrm>
            <a:off x="8002989" y="5674849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51015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A6D6-C5C2-4885-AF7D-91B7882C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feel free to ask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4BA35-B354-4827-A5F4-B8D3547D2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5300" y="4589463"/>
            <a:ext cx="4502150" cy="1500187"/>
          </a:xfrm>
        </p:spPr>
        <p:txBody>
          <a:bodyPr>
            <a:normAutofit/>
          </a:bodyPr>
          <a:lstStyle/>
          <a:p>
            <a:endParaRPr lang="en-GB">
              <a:hlinkClick r:id="rId3"/>
            </a:endParaRPr>
          </a:p>
          <a:p>
            <a:r>
              <a:rPr lang="en-GB">
                <a:hlinkClick r:id="rId3"/>
              </a:rPr>
              <a:t>Anne.Nortcliffe@Canterbury.ac.uk</a:t>
            </a:r>
            <a:r>
              <a:rPr lang="en-GB"/>
              <a:t> </a:t>
            </a:r>
          </a:p>
          <a:p>
            <a:r>
              <a:rPr lang="en-GB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2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784B-2BD3-1730-5541-B914DFE3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7845-7DAA-E1AD-0E6E-8C4E1999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94" y="1825625"/>
            <a:ext cx="11561196" cy="4351338"/>
          </a:xfrm>
        </p:spPr>
        <p:txBody>
          <a:bodyPr>
            <a:noAutofit/>
          </a:bodyPr>
          <a:lstStyle/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Álvarez-Santos, J., Miguel-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Dávila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J. Á., Herrera, L., &amp; Nieto, M. (2018). Safety management system in TQM environments.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 science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135-143.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Hamdan, Y., &amp;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Alheet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 F. (2021). Toward sustainability: The role of TQM and corporate green performance in the manufacturing sector.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 Journal of Entrepreneurship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(3), 1-15.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Husin, H. N., Adnan, H., &amp;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Jusoff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K. (2008). Management of safety for quality construction.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Sustainable Development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(3), 41-47.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Malmqvist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J., Edström, K., &amp; Hugo, R. (2017, June). A proposal for introducing optional CDIO standards. In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Proceedings of the 13th international CDIO conference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(pp. 18-22).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Malmqvist, J., Edström, K.,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Rosén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A., Hugo, R., &amp; Campbell, D. (2020). Optional CDIO Standards: Sustainable Development, Simulation-Based Mathematics, Engineering Entrepreneurship,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Internationalisation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Mobility. In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16th International CDIO Conference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(Vol. 1, pp. 48-59).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Malmqvist, J., Knutson Wedel, M., Lundqvist, U., Edström, K.,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Rosén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Fruergaard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Astrup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Vigild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Munkebo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Hussman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A., Lyng, R., Gunnarsson, S., Leong-Wee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Kwee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Huay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H., Kamp, A. (2019). Towards CDIO Standards 3.0, Proceedings of the 15th International CDIO Conference, Aarhus, Denmark: Aarhus University.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Rosén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Hermansson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-Järvenpää, H.,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Finnveden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G., &amp; Edström, K. (2021). Experiences from Applying the CDIO Standard for Sustainable Development in Institution-Wide Program Evaluations. In 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17th International CDIO Conference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50" i="0" dirty="0">
              <a:solidFill>
                <a:srgbClr val="757575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D4A732-26EC-1965-7E27-682EB456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Evans, M. (2021). Accessible Virtual Reality: Advice from a Deaf Person on How to Make It Better. [online] Equal Entry. Available at: 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https://equalentry.com/accessible-virtual-reality-deaf-advice/#exploringcaptionedvrapps_5Im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[Accessed 3 March 2023].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6D9330-EFCE-7586-A512-26340BA0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Evans, M. (2021). Accessible Virtual Reality: Advice from a Deaf Person on How to Make It Better. [online] Equal Entry. Available at: 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https://equalentry.com/accessible-virtual-reality-deaf-advice/#exploringcaptionedvrapps_5Im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[Accessed 3 March 2023].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6C9EB1-7485-0607-865F-95FEDAB5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Evans, M. (2021). Accessible Virtual Reality: Advice from a Deaf Person on How to Make It Better. [online] Equal Entry. Available at: 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https://equalentry.com/accessible-virtual-reality-deaf-advice/#exploringcaptionedvrapps_5Im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[Accessed 3 March 2023].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8F32-B2CA-284B-B1BF-C65DF045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CDIO Standard: Sustainability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01E4-7BEF-2C06-EA0D-A53BBB8F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127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Malmquist et al (2017) proposed option standard</a:t>
            </a:r>
          </a:p>
          <a:p>
            <a:r>
              <a:rPr lang="en-GB" dirty="0"/>
              <a:t>Recommended by Malmquist et al (2019) adopted by CDIO Council</a:t>
            </a:r>
          </a:p>
          <a:p>
            <a:r>
              <a:rPr lang="en-GB" dirty="0"/>
              <a:t>Rosen et al (2021) pilot implementation standard and assessment rubrics</a:t>
            </a:r>
          </a:p>
          <a:p>
            <a:r>
              <a:rPr lang="en-GB" dirty="0"/>
              <a:t>In UK Engineering Council (2020) 4</a:t>
            </a:r>
            <a:r>
              <a:rPr lang="en-GB" baseline="30000" dirty="0"/>
              <a:t>th</a:t>
            </a:r>
            <a:r>
              <a:rPr lang="en-GB" dirty="0"/>
              <a:t> edition of the Aims of Higher Education Programme (AHEP4) Sustainability is core learning outcome</a:t>
            </a:r>
          </a:p>
          <a:p>
            <a:r>
              <a:rPr lang="en-GB" dirty="0"/>
              <a:t>Since Jan 2022 all engineering programmes upon accreditation are assessed against AHEP4 </a:t>
            </a:r>
          </a:p>
        </p:txBody>
      </p:sp>
      <p:pic>
        <p:nvPicPr>
          <p:cNvPr id="1026" name="Picture 2" descr="Engineering Council">
            <a:extLst>
              <a:ext uri="{FF2B5EF4-FFF2-40B4-BE49-F238E27FC236}">
                <a16:creationId xmlns:a16="http://schemas.microsoft.com/office/drawing/2014/main" id="{38607AE9-4C24-AEB1-37D2-8E6440B0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20" y="4470964"/>
            <a:ext cx="3497185" cy="8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6635E99D-E8C0-F159-C5DC-31331990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6" y="2316745"/>
            <a:ext cx="3624712" cy="1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6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CC28-FA21-C5F2-96C5-5AA56705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and Design Challenge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Triangular Prism">
                <a:extLst>
                  <a:ext uri="{FF2B5EF4-FFF2-40B4-BE49-F238E27FC236}">
                    <a16:creationId xmlns:a16="http://schemas.microsoft.com/office/drawing/2014/main" id="{CF1EEE1F-C17D-8553-CCCC-41623C550E8E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04669950"/>
                  </p:ext>
                </p:extLst>
              </p:nvPr>
            </p:nvGraphicFramePr>
            <p:xfrm rot="3920706">
              <a:off x="3554464" y="3546639"/>
              <a:ext cx="3222664" cy="3024384"/>
            </p:xfrm>
            <a:graphic>
              <a:graphicData uri="http://schemas.microsoft.com/office/drawing/2017/model3d">
                <am3d:model3d r:embed="rId2">
                  <am3d:spPr>
                    <a:xfrm rot="3920706">
                      <a:off x="0" y="0"/>
                      <a:ext cx="3222664" cy="3024384"/>
                    </a:xfrm>
                    <a:prstGeom prst="rect">
                      <a:avLst/>
                    </a:prstGeom>
                  </am3d:spPr>
                  <am3d:camera>
                    <am3d:pos x="0" y="0" z="68508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84259" d="1000000"/>
                    <am3d:preTrans dx="-103008" dy="-11011706" dz="-5212029"/>
                    <am3d:scale>
                      <am3d:sx n="1000000" d="1000000"/>
                      <am3d:sy n="1000000" d="1000000"/>
                      <am3d:sz n="1000000" d="1000000"/>
                    </am3d:scale>
                    <am3d:rot ax="5005645" ay="32663" az="28285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1089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Triangular Prism">
                <a:extLst>
                  <a:ext uri="{FF2B5EF4-FFF2-40B4-BE49-F238E27FC236}">
                    <a16:creationId xmlns:a16="http://schemas.microsoft.com/office/drawing/2014/main" id="{CF1EEE1F-C17D-8553-CCCC-41623C550E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920706">
                <a:off x="3554464" y="3546639"/>
                <a:ext cx="3222664" cy="302438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3EFED8A-9983-D2D9-0FAD-6A53851A2248}"/>
              </a:ext>
            </a:extLst>
          </p:cNvPr>
          <p:cNvSpPr txBox="1"/>
          <p:nvPr/>
        </p:nvSpPr>
        <p:spPr>
          <a:xfrm>
            <a:off x="4197887" y="2778912"/>
            <a:ext cx="353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T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ime (manufacture/fabricate)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612BD-9E35-C821-422E-F9802A44B1E9}"/>
              </a:ext>
            </a:extLst>
          </p:cNvPr>
          <p:cNvSpPr txBox="1"/>
          <p:nvPr/>
        </p:nvSpPr>
        <p:spPr>
          <a:xfrm>
            <a:off x="7110456" y="5497725"/>
            <a:ext cx="3538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Q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uality (fitness to requirements)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9BFEA-0D92-4D8F-74BD-A943AEF55CDF}"/>
              </a:ext>
            </a:extLst>
          </p:cNvPr>
          <p:cNvSpPr txBox="1"/>
          <p:nvPr/>
        </p:nvSpPr>
        <p:spPr>
          <a:xfrm>
            <a:off x="492987" y="5443462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C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ost (materials and manufacture)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89AE5-483A-C50C-BD68-8E74C8FA8AB6}"/>
              </a:ext>
            </a:extLst>
          </p:cNvPr>
          <p:cNvSpPr txBox="1"/>
          <p:nvPr/>
        </p:nvSpPr>
        <p:spPr>
          <a:xfrm>
            <a:off x="267599" y="1893909"/>
            <a:ext cx="783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CDIO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projects can encapsulate TQM, (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Clausen, 2018)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809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00B0-A4EA-2106-0478-33B724FC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TQM+ Diamond Paradigm/Paradox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Content Placeholder 10" descr="Hexagonal Pyramid Blue">
                <a:extLst>
                  <a:ext uri="{FF2B5EF4-FFF2-40B4-BE49-F238E27FC236}">
                    <a16:creationId xmlns:a16="http://schemas.microsoft.com/office/drawing/2014/main" id="{AB906D9A-A4DB-242D-EEDF-5BF5A4CCB075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7406311"/>
                  </p:ext>
                </p:extLst>
              </p:nvPr>
            </p:nvGraphicFramePr>
            <p:xfrm>
              <a:off x="6788149" y="2166746"/>
              <a:ext cx="2634523" cy="375681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34523" cy="3756811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283425" ay="-4330812" az="-52775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1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Content Placeholder 10" descr="Hexagonal Pyramid Blue">
                <a:extLst>
                  <a:ext uri="{FF2B5EF4-FFF2-40B4-BE49-F238E27FC236}">
                    <a16:creationId xmlns:a16="http://schemas.microsoft.com/office/drawing/2014/main" id="{AB906D9A-A4DB-242D-EEDF-5BF5A4CCB0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149" y="2166746"/>
                <a:ext cx="2634523" cy="3756811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4EDA43-D14C-B226-5B36-0D4D2AE7333B}"/>
              </a:ext>
            </a:extLst>
          </p:cNvPr>
          <p:cNvCxnSpPr>
            <a:cxnSpLocks/>
          </p:cNvCxnSpPr>
          <p:nvPr/>
        </p:nvCxnSpPr>
        <p:spPr>
          <a:xfrm>
            <a:off x="6867667" y="4249021"/>
            <a:ext cx="24970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95050F-829E-5ACC-9CF7-EC2425725F2B}"/>
              </a:ext>
            </a:extLst>
          </p:cNvPr>
          <p:cNvSpPr txBox="1"/>
          <p:nvPr/>
        </p:nvSpPr>
        <p:spPr>
          <a:xfrm>
            <a:off x="7283069" y="1825625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Health &amp; Safety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4EF712-266B-B2C6-E6A8-B7823971E5C3}"/>
              </a:ext>
            </a:extLst>
          </p:cNvPr>
          <p:cNvSpPr txBox="1"/>
          <p:nvPr/>
        </p:nvSpPr>
        <p:spPr>
          <a:xfrm>
            <a:off x="9327256" y="404515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54850-AC62-4A43-5A45-95B73EE660DA}"/>
              </a:ext>
            </a:extLst>
          </p:cNvPr>
          <p:cNvSpPr txBox="1"/>
          <p:nvPr/>
        </p:nvSpPr>
        <p:spPr>
          <a:xfrm>
            <a:off x="6273594" y="404515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DFA39-4934-A9A8-9148-7FC15927E3AA}"/>
              </a:ext>
            </a:extLst>
          </p:cNvPr>
          <p:cNvSpPr txBox="1"/>
          <p:nvPr/>
        </p:nvSpPr>
        <p:spPr>
          <a:xfrm>
            <a:off x="7810169" y="452103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156D8-F773-18FD-3B28-F54AD26C3152}"/>
              </a:ext>
            </a:extLst>
          </p:cNvPr>
          <p:cNvSpPr txBox="1"/>
          <p:nvPr/>
        </p:nvSpPr>
        <p:spPr>
          <a:xfrm>
            <a:off x="7323720" y="5549463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Sustainability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F94F775-7E69-0448-ACDB-89F7FE78D36A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425563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Sustainability is a social responsibility be at heart of TQM (Hamdan et al, 2021)</a:t>
            </a:r>
          </a:p>
          <a:p>
            <a:r>
              <a:rPr lang="en-GB" sz="3200" dirty="0"/>
              <a:t>Safety as part of TQM improves quality (</a:t>
            </a:r>
            <a:r>
              <a:rPr lang="en-US" sz="3200" dirty="0">
                <a:solidFill>
                  <a:srgbClr val="222222"/>
                </a:solidFill>
                <a:effectLst/>
                <a:ea typeface="PMingLiU" panose="02020500000000000000" pitchFamily="18" charset="-120"/>
              </a:rPr>
              <a:t>Álvarez-Santos, 2018; Husin, 2008)</a:t>
            </a:r>
          </a:p>
          <a:p>
            <a:r>
              <a:rPr lang="en-US" sz="3200" dirty="0">
                <a:solidFill>
                  <a:srgbClr val="222222"/>
                </a:solidFill>
                <a:ea typeface="PMingLiU" panose="02020500000000000000" pitchFamily="18" charset="-120"/>
              </a:rPr>
              <a:t>TQM+ with safety and sustainability considerations can increase business profit (</a:t>
            </a:r>
            <a:r>
              <a:rPr lang="en-US" sz="3200" dirty="0" err="1">
                <a:solidFill>
                  <a:srgbClr val="222222"/>
                </a:solidFill>
                <a:ea typeface="PMingLiU" panose="02020500000000000000" pitchFamily="18" charset="-120"/>
              </a:rPr>
              <a:t>Moham</a:t>
            </a:r>
            <a:r>
              <a:rPr lang="en-US" sz="3200" dirty="0">
                <a:solidFill>
                  <a:srgbClr val="222222"/>
                </a:solidFill>
                <a:ea typeface="PMingLiU" panose="02020500000000000000" pitchFamily="18" charset="-120"/>
              </a:rPr>
              <a:t> et al, 2004)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063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9684-DC27-9A0C-8170-560DF839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Lifecycle Module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10" descr="Hexagonal Pyramid Blue">
                <a:extLst>
                  <a:ext uri="{FF2B5EF4-FFF2-40B4-BE49-F238E27FC236}">
                    <a16:creationId xmlns:a16="http://schemas.microsoft.com/office/drawing/2014/main" id="{670DBCE3-2E9C-10B1-A8EB-41308ADFF55E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9034052"/>
                  </p:ext>
                </p:extLst>
              </p:nvPr>
            </p:nvGraphicFramePr>
            <p:xfrm>
              <a:off x="4244455" y="2482630"/>
              <a:ext cx="2634523" cy="375681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34523" cy="3756811"/>
                    </a:xfrm>
                    <a:prstGeom prst="rect">
                      <a:avLst/>
                    </a:prstGeom>
                  </am3d:spPr>
                  <am3d:camera>
                    <am3d:pos x="0" y="0" z="664642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637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283425" ay="-4330812" az="-52775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1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10" descr="Hexagonal Pyramid Blue">
                <a:extLst>
                  <a:ext uri="{FF2B5EF4-FFF2-40B4-BE49-F238E27FC236}">
                    <a16:creationId xmlns:a16="http://schemas.microsoft.com/office/drawing/2014/main" id="{670DBCE3-2E9C-10B1-A8EB-41308ADFF5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4455" y="2482630"/>
                <a:ext cx="2634523" cy="3756811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C888D-AD4E-E233-10EC-91E04FBA041E}"/>
              </a:ext>
            </a:extLst>
          </p:cNvPr>
          <p:cNvCxnSpPr>
            <a:cxnSpLocks/>
          </p:cNvCxnSpPr>
          <p:nvPr/>
        </p:nvCxnSpPr>
        <p:spPr>
          <a:xfrm>
            <a:off x="4323973" y="4564905"/>
            <a:ext cx="249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FEB6DE-B2F1-E3C1-F313-FBD6B319F8A7}"/>
              </a:ext>
            </a:extLst>
          </p:cNvPr>
          <p:cNvSpPr txBox="1"/>
          <p:nvPr/>
        </p:nvSpPr>
        <p:spPr>
          <a:xfrm>
            <a:off x="3446995" y="1850635"/>
            <a:ext cx="42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Health &amp; Safety of the product, manufacture and recycle/end of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AE5F0-F8B3-83B4-FD66-76E5080A5362}"/>
              </a:ext>
            </a:extLst>
          </p:cNvPr>
          <p:cNvSpPr txBox="1"/>
          <p:nvPr/>
        </p:nvSpPr>
        <p:spPr>
          <a:xfrm>
            <a:off x="6821054" y="4241739"/>
            <a:ext cx="263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Quality of the processes and product lifecycle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E9AC2-E2DE-EBDA-7DD8-283FAA75215C}"/>
              </a:ext>
            </a:extLst>
          </p:cNvPr>
          <p:cNvSpPr txBox="1"/>
          <p:nvPr/>
        </p:nvSpPr>
        <p:spPr>
          <a:xfrm>
            <a:off x="1984116" y="4340901"/>
            <a:ext cx="263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 to manufacture, deliver recycle/end of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DBE0A-9256-B8F8-DA0B-C4251E36AC80}"/>
              </a:ext>
            </a:extLst>
          </p:cNvPr>
          <p:cNvSpPr txBox="1"/>
          <p:nvPr/>
        </p:nvSpPr>
        <p:spPr>
          <a:xfrm>
            <a:off x="4779233" y="4768777"/>
            <a:ext cx="172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Time to produce and recycle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22871-E72B-4DCA-84CF-684D19404C7F}"/>
              </a:ext>
            </a:extLst>
          </p:cNvPr>
          <p:cNvSpPr txBox="1"/>
          <p:nvPr/>
        </p:nvSpPr>
        <p:spPr>
          <a:xfrm>
            <a:off x="4323973" y="5879712"/>
            <a:ext cx="2634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Sustainability resources, materials, products and recycling/end of life</a:t>
            </a:r>
          </a:p>
        </p:txBody>
      </p:sp>
    </p:spTree>
    <p:extLst>
      <p:ext uri="{BB962C8B-B14F-4D97-AF65-F5344CB8AC3E}">
        <p14:creationId xmlns:p14="http://schemas.microsoft.com/office/powerpoint/2010/main" val="394551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B979-6AF6-2AB8-81C9-3D87DA5C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Lifecycle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434B-3159-5F84-9082-0DE807A8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105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Apply appropriate design methodology, engineering analysis methods and engineering management to conceive, design, rapid prototype/simulate and evaluate the operation of a heuristic product solution;  </a:t>
            </a:r>
            <a:endParaRPr lang="en-GB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Evaluate data and solve basic fiscal and engineering mathematical computations/modelling to support a conceptual engineered solution for a problem typically sourced from the industry;  </a:t>
            </a:r>
            <a:endParaRPr lang="en-GB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Produce technical data sheets and drawings to support the manufacture and assembly of a product using a computer software tool; and  </a:t>
            </a:r>
            <a:endParaRPr lang="en-GB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Understand the wider legal, social, political and ethical context of a product and its lifecycle and the professional responsibilities of the engineer.</a:t>
            </a:r>
            <a:endParaRPr lang="en-GB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86EFEA-D4A3-F714-E839-E7C8CF59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322379"/>
              </p:ext>
            </p:extLst>
          </p:nvPr>
        </p:nvGraphicFramePr>
        <p:xfrm>
          <a:off x="5084618" y="1735931"/>
          <a:ext cx="8128000" cy="498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4" descr="Puppet with solid fill">
            <a:extLst>
              <a:ext uri="{FF2B5EF4-FFF2-40B4-BE49-F238E27FC236}">
                <a16:creationId xmlns:a16="http://schemas.microsoft.com/office/drawing/2014/main" id="{D68B6570-2A2A-230E-D3A5-151B280BB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6531" y="4579707"/>
            <a:ext cx="914400" cy="841422"/>
          </a:xfrm>
          <a:prstGeom prst="rect">
            <a:avLst/>
          </a:prstGeom>
        </p:spPr>
      </p:pic>
      <p:pic>
        <p:nvPicPr>
          <p:cNvPr id="8" name="Graphic 7" descr="Tools with solid fill">
            <a:extLst>
              <a:ext uri="{FF2B5EF4-FFF2-40B4-BE49-F238E27FC236}">
                <a16:creationId xmlns:a16="http://schemas.microsoft.com/office/drawing/2014/main" id="{A1860147-B7EA-56AC-CE5B-9FA709D21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9558" y="3278698"/>
            <a:ext cx="914400" cy="841422"/>
          </a:xfrm>
          <a:prstGeom prst="rect">
            <a:avLst/>
          </a:prstGeom>
        </p:spPr>
      </p:pic>
      <p:pic>
        <p:nvPicPr>
          <p:cNvPr id="9" name="Graphic 8" descr="Store with solid fill">
            <a:extLst>
              <a:ext uri="{FF2B5EF4-FFF2-40B4-BE49-F238E27FC236}">
                <a16:creationId xmlns:a16="http://schemas.microsoft.com/office/drawing/2014/main" id="{A73EF1EA-F452-8329-A9B0-2AB237EF10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7124" y="5191804"/>
            <a:ext cx="914400" cy="841422"/>
          </a:xfrm>
          <a:prstGeom prst="rect">
            <a:avLst/>
          </a:prstGeom>
        </p:spPr>
      </p:pic>
      <p:pic>
        <p:nvPicPr>
          <p:cNvPr id="10" name="Graphic 9" descr="Truck with solid fill">
            <a:extLst>
              <a:ext uri="{FF2B5EF4-FFF2-40B4-BE49-F238E27FC236}">
                <a16:creationId xmlns:a16="http://schemas.microsoft.com/office/drawing/2014/main" id="{2E21A75C-35FC-56D8-D5B2-58FD2DAF85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0471" y="4654858"/>
            <a:ext cx="914400" cy="841422"/>
          </a:xfrm>
          <a:prstGeom prst="rect">
            <a:avLst/>
          </a:prstGeom>
        </p:spPr>
      </p:pic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C2DFD86D-F943-924C-F97D-E2FEF6611E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1088" y="3429000"/>
            <a:ext cx="914400" cy="841422"/>
          </a:xfrm>
          <a:prstGeom prst="rect">
            <a:avLst/>
          </a:prstGeom>
        </p:spPr>
      </p:pic>
      <p:pic>
        <p:nvPicPr>
          <p:cNvPr id="12" name="Graphic 11" descr="Fir tree with solid fill">
            <a:extLst>
              <a:ext uri="{FF2B5EF4-FFF2-40B4-BE49-F238E27FC236}">
                <a16:creationId xmlns:a16="http://schemas.microsoft.com/office/drawing/2014/main" id="{254CFE17-18FC-0802-DB82-B0088AFEB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51524" y="2316397"/>
            <a:ext cx="914400" cy="841422"/>
          </a:xfrm>
          <a:prstGeom prst="rect">
            <a:avLst/>
          </a:prstGeom>
        </p:spPr>
      </p:pic>
      <p:pic>
        <p:nvPicPr>
          <p:cNvPr id="13" name="Graphic 12" descr="Sustainability with solid fill">
            <a:extLst>
              <a:ext uri="{FF2B5EF4-FFF2-40B4-BE49-F238E27FC236}">
                <a16:creationId xmlns:a16="http://schemas.microsoft.com/office/drawing/2014/main" id="{1890EB5D-0265-9080-4A8D-99333C0AB8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34218" y="2295434"/>
            <a:ext cx="914400" cy="8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C035A6-3DD9-461C-9A70-5BCEC3A0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F9878-9DC7-BF9F-B78C-F4945558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59" y="544317"/>
            <a:ext cx="5393035" cy="1169585"/>
          </a:xfrm>
        </p:spPr>
        <p:txBody>
          <a:bodyPr anchor="b">
            <a:normAutofit/>
          </a:bodyPr>
          <a:lstStyle/>
          <a:p>
            <a:r>
              <a:rPr lang="en-GB" sz="3700" dirty="0"/>
              <a:t>CDIO Project: More Sustainable Rugby PPE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Long sleeve shirt with solid fill">
            <a:extLst>
              <a:ext uri="{FF2B5EF4-FFF2-40B4-BE49-F238E27FC236}">
                <a16:creationId xmlns:a16="http://schemas.microsoft.com/office/drawing/2014/main" id="{590B9B20-DC08-7480-EAE9-912062054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5887" y="795753"/>
            <a:ext cx="1481328" cy="1481328"/>
          </a:xfrm>
          <a:prstGeom prst="rect">
            <a:avLst/>
          </a:prstGeom>
        </p:spPr>
      </p:pic>
      <p:pic>
        <p:nvPicPr>
          <p:cNvPr id="9" name="Graphic 8" descr="Rugby ball with solid fill">
            <a:extLst>
              <a:ext uri="{FF2B5EF4-FFF2-40B4-BE49-F238E27FC236}">
                <a16:creationId xmlns:a16="http://schemas.microsoft.com/office/drawing/2014/main" id="{6C3D162C-2A41-D779-2D2A-0A63D251E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352" y="795753"/>
            <a:ext cx="1481328" cy="1481328"/>
          </a:xfrm>
          <a:prstGeom prst="rect">
            <a:avLst/>
          </a:prstGeom>
        </p:spPr>
      </p:pic>
      <p:pic>
        <p:nvPicPr>
          <p:cNvPr id="25" name="Graphic 24" descr="Boot with solid fill">
            <a:extLst>
              <a:ext uri="{FF2B5EF4-FFF2-40B4-BE49-F238E27FC236}">
                <a16:creationId xmlns:a16="http://schemas.microsoft.com/office/drawing/2014/main" id="{8EC6E6B9-AA1A-5C64-D0E2-EB3C9DE50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2817" y="795753"/>
            <a:ext cx="1481328" cy="1481328"/>
          </a:xfrm>
          <a:prstGeom prst="rect">
            <a:avLst/>
          </a:prstGeom>
        </p:spPr>
      </p:pic>
      <p:pic>
        <p:nvPicPr>
          <p:cNvPr id="11" name="Picture 10" descr="Dirty rugby player holding muddy ball">
            <a:extLst>
              <a:ext uri="{FF2B5EF4-FFF2-40B4-BE49-F238E27FC236}">
                <a16:creationId xmlns:a16="http://schemas.microsoft.com/office/drawing/2014/main" id="{1D0B3E29-0DB6-7CB5-70FF-D5D061F62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87" y="2403566"/>
            <a:ext cx="4739900" cy="357001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0161FA-F0EE-1D93-EFAA-9593872A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57357"/>
              </p:ext>
            </p:extLst>
          </p:nvPr>
        </p:nvGraphicFramePr>
        <p:xfrm>
          <a:off x="1075951" y="1869213"/>
          <a:ext cx="5393035" cy="4748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990">
                  <a:extLst>
                    <a:ext uri="{9D8B030D-6E8A-4147-A177-3AD203B41FA5}">
                      <a16:colId xmlns:a16="http://schemas.microsoft.com/office/drawing/2014/main" val="1776620367"/>
                    </a:ext>
                  </a:extLst>
                </a:gridCol>
                <a:gridCol w="2630677">
                  <a:extLst>
                    <a:ext uri="{9D8B030D-6E8A-4147-A177-3AD203B41FA5}">
                      <a16:colId xmlns:a16="http://schemas.microsoft.com/office/drawing/2014/main" val="3270406087"/>
                    </a:ext>
                  </a:extLst>
                </a:gridCol>
                <a:gridCol w="1175368">
                  <a:extLst>
                    <a:ext uri="{9D8B030D-6E8A-4147-A177-3AD203B41FA5}">
                      <a16:colId xmlns:a16="http://schemas.microsoft.com/office/drawing/2014/main" val="4197792016"/>
                    </a:ext>
                  </a:extLst>
                </a:gridCol>
              </a:tblGrid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>
                          <a:effectLst/>
                        </a:rPr>
                        <a:t>Focus of Project </a:t>
                      </a:r>
                      <a:endParaRPr lang="en-GB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>
                          <a:effectLst/>
                        </a:rPr>
                        <a:t>Student Degree pathway </a:t>
                      </a:r>
                      <a:endParaRPr lang="en-GB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</a:rPr>
                        <a:t>No. of students </a:t>
                      </a:r>
                      <a:endParaRPr lang="en-GB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01631"/>
                  </a:ext>
                </a:extLst>
              </a:tr>
              <a:tr h="47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Rugby Ball bladder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Mechanical Engineering routes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Group of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Group of 4 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366433469"/>
                  </a:ext>
                </a:extLst>
              </a:tr>
              <a:tr h="47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Boots Studs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Mechanical Engineering routes and Biomedical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4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474854703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Boot Material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Mechanical Engineering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Group of 3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4015569407"/>
                  </a:ext>
                </a:extLst>
              </a:tr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Rugby Body Padding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General Engineering and Mechanical Engineering Route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Group of 4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62137669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Mouthguard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Biomedical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4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1779753707"/>
                  </a:ext>
                </a:extLst>
              </a:tr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Wheelchair Rugby Spoke guards 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Biomedical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Group of 4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937488292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Breast Padding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Biomedical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Pair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37035206"/>
                  </a:ext>
                </a:extLst>
              </a:tr>
              <a:tr h="47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Rugby Scrum CAP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Mechanical Engineering, and Product Design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3 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3855601498"/>
                  </a:ext>
                </a:extLst>
              </a:tr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Wheelchair Rugby Protective Gloves 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Product Design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3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75014340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Protective goggles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Product Design Engineering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3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2806301331"/>
                  </a:ext>
                </a:extLst>
              </a:tr>
              <a:tr h="4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Rugby Tackling Machine 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Mechanical Engineering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Group of 3 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40" marR="24040" marT="12020" marB="12020"/>
                </a:tc>
                <a:extLst>
                  <a:ext uri="{0D108BD9-81ED-4DB2-BD59-A6C34878D82A}">
                    <a16:rowId xmlns:a16="http://schemas.microsoft.com/office/drawing/2014/main" val="384152366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807D32-3D32-0D9F-6881-75E65D97C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245" y="5468760"/>
            <a:ext cx="21907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5589-65EB-6373-B552-C08F5C04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Challenged to Define Product Lifecyle Scope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1AF633-1B1C-61C1-4A15-BE9223E8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4" y="1904999"/>
            <a:ext cx="10595100" cy="34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4406D-BBCC-1595-2784-1E644581B41E}"/>
              </a:ext>
            </a:extLst>
          </p:cNvPr>
          <p:cNvSpPr txBox="1"/>
          <p:nvPr/>
        </p:nvSpPr>
        <p:spPr>
          <a:xfrm>
            <a:off x="461554" y="5965371"/>
            <a:ext cx="669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Identify areas for consideration in terms TQM+ for Rugby Ball Bladder</a:t>
            </a:r>
          </a:p>
        </p:txBody>
      </p:sp>
    </p:spTree>
    <p:extLst>
      <p:ext uri="{BB962C8B-B14F-4D97-AF65-F5344CB8AC3E}">
        <p14:creationId xmlns:p14="http://schemas.microsoft.com/office/powerpoint/2010/main" val="137434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AB27-3158-DB6E-58E5-E0921295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369"/>
            <a:ext cx="10515600" cy="930752"/>
          </a:xfrm>
        </p:spPr>
        <p:txBody>
          <a:bodyPr/>
          <a:lstStyle/>
          <a:p>
            <a:r>
              <a:rPr lang="en-GB" dirty="0"/>
              <a:t>Each Group Different TQM+ Material Section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0623D1-EFE6-1584-435A-D1F184C60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898154"/>
              </p:ext>
            </p:extLst>
          </p:nvPr>
        </p:nvGraphicFramePr>
        <p:xfrm>
          <a:off x="226424" y="1407613"/>
          <a:ext cx="9570720" cy="53636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88283">
                  <a:extLst>
                    <a:ext uri="{9D8B030D-6E8A-4147-A177-3AD203B41FA5}">
                      <a16:colId xmlns:a16="http://schemas.microsoft.com/office/drawing/2014/main" val="3177152387"/>
                    </a:ext>
                  </a:extLst>
                </a:gridCol>
                <a:gridCol w="2182883">
                  <a:extLst>
                    <a:ext uri="{9D8B030D-6E8A-4147-A177-3AD203B41FA5}">
                      <a16:colId xmlns:a16="http://schemas.microsoft.com/office/drawing/2014/main" val="655057760"/>
                    </a:ext>
                  </a:extLst>
                </a:gridCol>
                <a:gridCol w="1259489">
                  <a:extLst>
                    <a:ext uri="{9D8B030D-6E8A-4147-A177-3AD203B41FA5}">
                      <a16:colId xmlns:a16="http://schemas.microsoft.com/office/drawing/2014/main" val="2409716312"/>
                    </a:ext>
                  </a:extLst>
                </a:gridCol>
                <a:gridCol w="1713468">
                  <a:extLst>
                    <a:ext uri="{9D8B030D-6E8A-4147-A177-3AD203B41FA5}">
                      <a16:colId xmlns:a16="http://schemas.microsoft.com/office/drawing/2014/main" val="253677517"/>
                    </a:ext>
                  </a:extLst>
                </a:gridCol>
                <a:gridCol w="3326597">
                  <a:extLst>
                    <a:ext uri="{9D8B030D-6E8A-4147-A177-3AD203B41FA5}">
                      <a16:colId xmlns:a16="http://schemas.microsoft.com/office/drawing/2014/main" val="1605344511"/>
                    </a:ext>
                  </a:extLst>
                </a:gridCol>
              </a:tblGrid>
              <a:tr h="347503"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dirty="0">
                          <a:effectLst/>
                        </a:rPr>
                        <a:t>Project</a:t>
                      </a: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dirty="0">
                          <a:effectLst/>
                        </a:rPr>
                        <a:t>Material</a:t>
                      </a: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dirty="0">
                          <a:effectLst/>
                        </a:rPr>
                        <a:t>CO2e</a:t>
                      </a: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dirty="0">
                          <a:effectLst/>
                        </a:rPr>
                        <a:t>Water Consumption(l)</a:t>
                      </a: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1" dirty="0">
                          <a:effectLst/>
                        </a:rPr>
                        <a:t>Manufacture process</a:t>
                      </a: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45447"/>
                  </a:ext>
                </a:extLst>
              </a:tr>
              <a:tr h="430601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Rugby Ball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Butyl Rubber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>
                          <a:effectLst/>
                        </a:rPr>
                        <a:t>28 kg </a:t>
                      </a:r>
                      <a:endParaRPr lang="en-GB" sz="1200" b="0" i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Fabric Production- </a:t>
                      </a:r>
                      <a:r>
                        <a:rPr lang="en-GB" sz="1200" b="0" dirty="0" err="1">
                          <a:effectLst/>
                        </a:rPr>
                        <a:t>Molding</a:t>
                      </a:r>
                      <a:r>
                        <a:rPr lang="en-GB" sz="1200" b="0" dirty="0">
                          <a:effectLst/>
                        </a:rPr>
                        <a:t>- Laminating Assembly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907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Natural Rubber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14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68870"/>
                  </a:ext>
                </a:extLst>
              </a:tr>
              <a:tr h="34750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Studs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12- </a:t>
                      </a:r>
                      <a:r>
                        <a:rPr lang="en-GB" sz="1200" b="0" dirty="0" err="1">
                          <a:effectLst/>
                        </a:rPr>
                        <a:t>Aluminum</a:t>
                      </a:r>
                      <a:r>
                        <a:rPr lang="en-GB" sz="1200" b="0" dirty="0">
                          <a:effectLst/>
                        </a:rPr>
                        <a:t> Stud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0.29-1.14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>
                          <a:effectLst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Casting + Processing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36667"/>
                  </a:ext>
                </a:extLst>
              </a:tr>
              <a:tr h="347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12- Zinc Alloy Stud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0.31-0.954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57286"/>
                  </a:ext>
                </a:extLst>
              </a:tr>
              <a:tr h="34750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Scrum Cap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EVA - Ethylene Vinyl Acetate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7.054-70.321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Laser Cutting-</a:t>
                      </a:r>
                      <a:r>
                        <a:rPr lang="en-GB" sz="1200" b="0" dirty="0" err="1">
                          <a:effectLst/>
                        </a:rPr>
                        <a:t>Molding</a:t>
                      </a:r>
                      <a:r>
                        <a:rPr lang="en-GB" sz="1200" b="0" dirty="0">
                          <a:effectLst/>
                        </a:rPr>
                        <a:t> and then stitching together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51534"/>
                  </a:ext>
                </a:extLst>
              </a:tr>
              <a:tr h="347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PE- Polyethylene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5.274 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749463"/>
                  </a:ext>
                </a:extLst>
              </a:tr>
              <a:tr h="264404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Boot Leather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Natural Leather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773.5 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0.17 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As explained in Figure 2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5129"/>
                  </a:ext>
                </a:extLst>
              </a:tr>
              <a:tr h="347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Synthetic Leather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274.5 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104 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20361"/>
                  </a:ext>
                </a:extLst>
              </a:tr>
              <a:tr h="34750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Breast Padding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EVA - Ethylene Vinyl Acetate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2.364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>
                          <a:effectLst/>
                        </a:rPr>
                        <a:t>1.29 </a:t>
                      </a:r>
                      <a:endParaRPr lang="en-GB" sz="1200" b="0" i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Fabric cutting- assembly with foam to sowing for completion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19373"/>
                  </a:ext>
                </a:extLst>
              </a:tr>
              <a:tr h="347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PE- Polyethylene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2.843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1.87 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34640"/>
                  </a:ext>
                </a:extLst>
              </a:tr>
              <a:tr h="34750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Mouthguards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EVA - Ethylene Vinyl Acetate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5.05 ± .24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>
                          <a:effectLst/>
                        </a:rPr>
                        <a:t>2.66-2.94 </a:t>
                      </a:r>
                      <a:endParaRPr lang="en-GB" sz="1200" b="0" i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Material Extraction and Moulding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45441"/>
                  </a:ext>
                </a:extLst>
              </a:tr>
              <a:tr h="264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PE+EVA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5.26 ± .26 kg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2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200" b="0" dirty="0">
                          <a:effectLst/>
                        </a:rPr>
                        <a:t>2.74-2.89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5326" marR="45326" marT="22663" marB="2266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6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F8E6AFB92CD4999815CA0855AC3E2" ma:contentTypeVersion="11" ma:contentTypeDescription="Create a new document." ma:contentTypeScope="" ma:versionID="7e95fa718748290082f4d95ecd8afbe1">
  <xsd:schema xmlns:xsd="http://www.w3.org/2001/XMLSchema" xmlns:xs="http://www.w3.org/2001/XMLSchema" xmlns:p="http://schemas.microsoft.com/office/2006/metadata/properties" xmlns:ns2="0a851b25-2cdf-4055-a771-956aaf0c00ae" xmlns:ns3="5c98d77a-f2de-4c0a-aa9f-db74dd632e07" targetNamespace="http://schemas.microsoft.com/office/2006/metadata/properties" ma:root="true" ma:fieldsID="9ae769c23d8a2e19eb112d5e8c0af900" ns2:_="" ns3:_="">
    <xsd:import namespace="0a851b25-2cdf-4055-a771-956aaf0c00ae"/>
    <xsd:import namespace="5c98d77a-f2de-4c0a-aa9f-db74dd632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51b25-2cdf-4055-a771-956aaf0c0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7d9163-87e0-4835-b57b-d419b43c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8d77a-f2de-4c0a-aa9f-db74dd632e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052fcf-dd4e-40c0-83ab-fedb97a36419}" ma:internalName="TaxCatchAll" ma:showField="CatchAllData" ma:web="5c98d77a-f2de-4c0a-aa9f-db74dd632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98d77a-f2de-4c0a-aa9f-db74dd632e07" xsi:nil="true"/>
    <lcf76f155ced4ddcb4097134ff3c332f xmlns="0a851b25-2cdf-4055-a771-956aaf0c00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F66A9B-5FE5-4E25-92B5-4ACBC3BE61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a851b25-2cdf-4055-a771-956aaf0c00ae"/>
    <ds:schemaRef ds:uri="5c98d77a-f2de-4c0a-aa9f-db74dd632e0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F5AC3C-4252-4B13-A544-FA46470E7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E7F9D-FEFC-4CF0-B8E4-13C24578618B}">
  <ds:schemaRefs>
    <ds:schemaRef ds:uri="http://schemas.microsoft.com/office/2006/metadata/properties"/>
    <ds:schemaRef ds:uri="http://www.w3.org/2000/xmlns/"/>
    <ds:schemaRef ds:uri="5c98d77a-f2de-4c0a-aa9f-db74dd632e07"/>
    <ds:schemaRef ds:uri="http://www.w3.org/2001/XMLSchema-instance"/>
    <ds:schemaRef ds:uri="0a851b25-2cdf-4055-a771-956aaf0c00a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1606</Words>
  <Application>Microsoft Office PowerPoint</Application>
  <PresentationFormat>Widescreen</PresentationFormat>
  <Paragraphs>352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PMingLiU</vt:lpstr>
      <vt:lpstr>Arial</vt:lpstr>
      <vt:lpstr>Calibri</vt:lpstr>
      <vt:lpstr>Calibri Light</vt:lpstr>
      <vt:lpstr>Courier New</vt:lpstr>
      <vt:lpstr>Humnst777 Lt BT</vt:lpstr>
      <vt:lpstr>Segoe UI</vt:lpstr>
      <vt:lpstr>Times New Roman</vt:lpstr>
      <vt:lpstr>Office Theme</vt:lpstr>
      <vt:lpstr>PowerPoint Presentation</vt:lpstr>
      <vt:lpstr>Optional CDIO Standard: Sustainability Development</vt:lpstr>
      <vt:lpstr>Concept and Design Challenge</vt:lpstr>
      <vt:lpstr>TQM+ Diamond Paradigm/Paradox</vt:lpstr>
      <vt:lpstr>Product Lifecycle Module</vt:lpstr>
      <vt:lpstr>Product Lifecycle LOs</vt:lpstr>
      <vt:lpstr>CDIO Project: More Sustainable Rugby PPE </vt:lpstr>
      <vt:lpstr>Students Challenged to Define Product Lifecyle Scope</vt:lpstr>
      <vt:lpstr>Each Group Different TQM+ Material Section</vt:lpstr>
      <vt:lpstr>alternative TQM+ Material Analysis</vt:lpstr>
      <vt:lpstr>Carbon Footprint Lifecycle</vt:lpstr>
      <vt:lpstr>Material Selection </vt:lpstr>
      <vt:lpstr>2021/22 Student Results and Feedback</vt:lpstr>
      <vt:lpstr>2022/23 Module Enhancements</vt:lpstr>
      <vt:lpstr>2022/23 Student Results and Feedback</vt:lpstr>
      <vt:lpstr>Conclusion</vt:lpstr>
      <vt:lpstr>Thank you feel free to ask 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Nortcliffe</dc:creator>
  <cp:lastModifiedBy>Anne Nortcliffe</cp:lastModifiedBy>
  <cp:revision>72</cp:revision>
  <dcterms:created xsi:type="dcterms:W3CDTF">2021-11-11T17:28:19Z</dcterms:created>
  <dcterms:modified xsi:type="dcterms:W3CDTF">2024-04-22T08:54:22Z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0x0101008FFF8E6AFB92CD4999815CA0855AC3E2</vt:lpwstr>
  </property>
  <property fmtid="{D5CDD505-2E9C-101B-9397-08002B2CF9AE}" pid="3" name="MediaServiceImageTags">
    <vt:lpwstr/>
  </property>
</Properties>
</file>