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7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77" r:id="rId25"/>
    <p:sldId id="279" r:id="rId26"/>
  </p:sldIdLst>
  <p:sldSz cx="18288000" cy="10287000"/>
  <p:notesSz cx="6858000" cy="9144000"/>
  <p:embeddedFontLst>
    <p:embeddedFont>
      <p:font typeface="Amasis MT Pro Medium" panose="02040604050005020304" pitchFamily="18" charset="0"/>
      <p:regular r:id="rId28"/>
      <p:italic r:id="rId29"/>
    </p:embeddedFont>
    <p:embeddedFont>
      <p:font typeface="Aptos ExtraBold" panose="020B0004020202020204" pitchFamily="34" charset="0"/>
      <p:bold r:id="rId30"/>
      <p:boldItalic r:id="rId31"/>
    </p:embeddedFont>
    <p:embeddedFont>
      <p:font typeface="Canva Sans" panose="020B0604020202020204" charset="0"/>
      <p:regular r:id="rId32"/>
    </p:embeddedFont>
    <p:embeddedFont>
      <p:font typeface="Gordita"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4E51A-B7B4-47BB-B5B9-9BF1462BAA6B}" type="datetimeFigureOut">
              <a:rPr lang="en-GB" smtClean="0"/>
              <a:t>01/04/2025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EDBCF-9B88-43CC-87B5-E811FD73A251}" type="slidenum">
              <a:rPr lang="en-GB" smtClean="0"/>
              <a:t>‹#›</a:t>
            </a:fld>
            <a:endParaRPr lang="en-GB"/>
          </a:p>
        </p:txBody>
      </p:sp>
    </p:spTree>
    <p:extLst>
      <p:ext uri="{BB962C8B-B14F-4D97-AF65-F5344CB8AC3E}">
        <p14:creationId xmlns:p14="http://schemas.microsoft.com/office/powerpoint/2010/main" val="311624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1</a:t>
            </a:fld>
            <a:endParaRPr lang="en-GB"/>
          </a:p>
        </p:txBody>
      </p:sp>
    </p:spTree>
    <p:extLst>
      <p:ext uri="{BB962C8B-B14F-4D97-AF65-F5344CB8AC3E}">
        <p14:creationId xmlns:p14="http://schemas.microsoft.com/office/powerpoint/2010/main" val="253946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Black Art Hub, the Benjamin Zephaniah Library, and the Collective of African Diaspora Artists (CADA) are crucial components of my research, serving as pivotal platforms for the exploration and exhibition of Black British art and culture. </a:t>
            </a:r>
          </a:p>
          <a:p>
            <a:endParaRPr lang="en-GB" dirty="0"/>
          </a:p>
          <a:p>
            <a:r>
              <a:rPr lang="en-GB" dirty="0"/>
              <a:t>These entities support my anthropological inquiries into the ways cultural expressions shape identity and foster community cohesion among the Black British diaspora. </a:t>
            </a:r>
          </a:p>
          <a:p>
            <a:endParaRPr lang="en-GB" dirty="0"/>
          </a:p>
          <a:p>
            <a:r>
              <a:rPr lang="en-GB" dirty="0"/>
              <a:t>The Black Art Hub offers a dynamic space for artists to interact with the public and showcase their work, facilitating important dialogues and deeper understanding. The Benjamin Zephaniah Library acts as both a repository and educational hub, preserving and providing access to the works of Black British artists and poets, enhancing community engagement and learning. CADA links artists across the diaspora, encouraging diverse yet unified artistic expressions. </a:t>
            </a:r>
          </a:p>
          <a:p>
            <a:endParaRPr lang="en-GB" dirty="0"/>
          </a:p>
          <a:p>
            <a:r>
              <a:rPr lang="en-GB" dirty="0"/>
              <a:t>I utilised AI to enhance both physical and digital visibility, contributing to sustainability amid the financial challenges that many Black art organisations face in the UK. According to Arts Council England (2019), only 1% of regularly funded organisations are led by Black and minority ethnic groups, highlighting the financial and visibility struggles within the sector (Jones, 2019). </a:t>
            </a:r>
          </a:p>
          <a:p>
            <a:endParaRPr lang="en-GB" dirty="0"/>
          </a:p>
          <a:p>
            <a:r>
              <a:rPr lang="en-GB" dirty="0"/>
              <a:t>These institutions not only address research questions concerning cultural visibility and representation but also demonstrate the significant impact of artistic practices on community identity, providing rich ethnographic contexts for analysis.</a:t>
            </a:r>
          </a:p>
        </p:txBody>
      </p:sp>
      <p:sp>
        <p:nvSpPr>
          <p:cNvPr id="4" name="Slide Number Placeholder 3"/>
          <p:cNvSpPr>
            <a:spLocks noGrp="1"/>
          </p:cNvSpPr>
          <p:nvPr>
            <p:ph type="sldNum" sz="quarter" idx="5"/>
          </p:nvPr>
        </p:nvSpPr>
        <p:spPr/>
        <p:txBody>
          <a:bodyPr/>
          <a:lstStyle/>
          <a:p>
            <a:fld id="{EE5EDBCF-9B88-43CC-87B5-E811FD73A251}" type="slidenum">
              <a:rPr lang="en-GB" smtClean="0"/>
              <a:t>12</a:t>
            </a:fld>
            <a:endParaRPr lang="en-GB"/>
          </a:p>
        </p:txBody>
      </p:sp>
    </p:spTree>
    <p:extLst>
      <p:ext uri="{BB962C8B-B14F-4D97-AF65-F5344CB8AC3E}">
        <p14:creationId xmlns:p14="http://schemas.microsoft.com/office/powerpoint/2010/main" val="319367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0" i="0" dirty="0">
                <a:solidFill>
                  <a:srgbClr val="404040"/>
                </a:solidFill>
                <a:effectLst/>
                <a:latin typeface="+mn-lt"/>
                <a:cs typeface="Gordita" panose="020B0604020202020204" charset="0"/>
              </a:rPr>
              <a:t>“Resistance is communal. To redesign technology is to reimagine who belongs in the future”</a:t>
            </a:r>
            <a:br>
              <a:rPr lang="en-GB" sz="2000" i="0" dirty="0">
                <a:latin typeface="+mn-lt"/>
                <a:cs typeface="Gordita" panose="020B0604020202020204" charset="0"/>
              </a:rPr>
            </a:br>
            <a:r>
              <a:rPr lang="en-GB" sz="2000" b="0" i="0" dirty="0">
                <a:solidFill>
                  <a:srgbClr val="404040"/>
                </a:solidFill>
                <a:effectLst/>
                <a:latin typeface="+mn-lt"/>
                <a:cs typeface="Gordita" panose="020B0604020202020204" charset="0"/>
              </a:rPr>
              <a:t>(Race After Technology, p. 167).</a:t>
            </a:r>
            <a:endParaRPr lang="en-GB" sz="2000" i="0" dirty="0">
              <a:latin typeface="+mn-lt"/>
              <a:cs typeface="Gordita" panose="020B0604020202020204" charset="0"/>
            </a:endParaRPr>
          </a:p>
        </p:txBody>
      </p:sp>
      <p:sp>
        <p:nvSpPr>
          <p:cNvPr id="4" name="Slide Number Placeholder 3"/>
          <p:cNvSpPr>
            <a:spLocks noGrp="1"/>
          </p:cNvSpPr>
          <p:nvPr>
            <p:ph type="sldNum" sz="quarter" idx="5"/>
          </p:nvPr>
        </p:nvSpPr>
        <p:spPr/>
        <p:txBody>
          <a:bodyPr/>
          <a:lstStyle/>
          <a:p>
            <a:fld id="{EE5EDBCF-9B88-43CC-87B5-E811FD73A251}" type="slidenum">
              <a:rPr lang="en-GB" smtClean="0"/>
              <a:t>13</a:t>
            </a:fld>
            <a:endParaRPr lang="en-GB"/>
          </a:p>
        </p:txBody>
      </p:sp>
    </p:spTree>
    <p:extLst>
      <p:ext uri="{BB962C8B-B14F-4D97-AF65-F5344CB8AC3E}">
        <p14:creationId xmlns:p14="http://schemas.microsoft.com/office/powerpoint/2010/main" val="135137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Creating an app that addresses these intersectional barriers is significant because it tackles not only the specific challenges that Black British women face in academia and research,  but also low-income students and students with disabilities,</a:t>
            </a:r>
          </a:p>
          <a:p>
            <a:pPr>
              <a:buNone/>
            </a:pPr>
            <a:endParaRPr lang="en-GB" dirty="0"/>
          </a:p>
          <a:p>
            <a:pPr>
              <a:buNone/>
            </a:pPr>
            <a:r>
              <a:rPr lang="en-GB" dirty="0"/>
              <a:t>A sector where they are underrepresented and often navigate systemic biases. As an academic and researcher, I am developing an app designed to mitigate these obstacles, not only serves my personal needs but also supports a broader community facing similar issues. </a:t>
            </a:r>
          </a:p>
          <a:p>
            <a:pPr>
              <a:buNone/>
            </a:pPr>
            <a:endParaRPr lang="en-GB" dirty="0"/>
          </a:p>
          <a:p>
            <a:pPr>
              <a:buNone/>
            </a:pPr>
            <a:r>
              <a:rPr lang="en-GB" dirty="0"/>
              <a:t>This initiative not only facilitates access to resources and networking opportunities tailored to the unique needs of marginalised academics but also raises awareness and fosters change within the academic community about the diverse challenges faced by its students</a:t>
            </a:r>
          </a:p>
          <a:p>
            <a:pPr>
              <a:buNone/>
            </a:pPr>
            <a:r>
              <a:rPr lang="en-GB" dirty="0"/>
              <a:t>.</a:t>
            </a:r>
          </a:p>
          <a:p>
            <a:r>
              <a:rPr lang="en-GB" dirty="0"/>
              <a:t>Such an app underscores the importance of representation and bespoke solutions in technology and academia, advocating for a more inclusive environment that acknowledges and addresses the varied experiences of their sectors. </a:t>
            </a:r>
          </a:p>
          <a:p>
            <a:endParaRPr lang="en-GB" dirty="0"/>
          </a:p>
          <a:p>
            <a:r>
              <a:rPr lang="en-GB" dirty="0"/>
              <a:t>By spearheading this project, I am actively contributing to breaking down the barriers that hinder the full participation of Black British women in academic and research fields, setting a precedent for future interventions that aim to make these spaces more equitable and supportive.</a:t>
            </a:r>
          </a:p>
          <a:p>
            <a:endParaRPr lang="en-GB" dirty="0"/>
          </a:p>
          <a:p>
            <a:r>
              <a:rPr lang="en-GB" dirty="0"/>
              <a:t>Student activism is just as important as cultural and gender activism.</a:t>
            </a:r>
          </a:p>
          <a:p>
            <a:endParaRPr lang="en-GB" dirty="0"/>
          </a:p>
          <a:p>
            <a:r>
              <a:rPr lang="en-GB" dirty="0"/>
              <a:t>Remember, Bacon said, “Knowledge is Power” </a:t>
            </a:r>
            <a:r>
              <a:rPr lang="en-GB" b="1" dirty="0"/>
              <a:t>(Bacon, 1597)</a:t>
            </a:r>
          </a:p>
        </p:txBody>
      </p:sp>
      <p:sp>
        <p:nvSpPr>
          <p:cNvPr id="4" name="Slide Number Placeholder 3"/>
          <p:cNvSpPr>
            <a:spLocks noGrp="1"/>
          </p:cNvSpPr>
          <p:nvPr>
            <p:ph type="sldNum" sz="quarter" idx="5"/>
          </p:nvPr>
        </p:nvSpPr>
        <p:spPr/>
        <p:txBody>
          <a:bodyPr/>
          <a:lstStyle/>
          <a:p>
            <a:fld id="{EE5EDBCF-9B88-43CC-87B5-E811FD73A251}" type="slidenum">
              <a:rPr lang="en-GB" smtClean="0"/>
              <a:t>14</a:t>
            </a:fld>
            <a:endParaRPr lang="en-GB"/>
          </a:p>
        </p:txBody>
      </p:sp>
    </p:spTree>
    <p:extLst>
      <p:ext uri="{BB962C8B-B14F-4D97-AF65-F5344CB8AC3E}">
        <p14:creationId xmlns:p14="http://schemas.microsoft.com/office/powerpoint/2010/main" val="349114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EthnoGo is versatile, suitable for business and community development, academic research, and genealogy, its applications are vast. </a:t>
            </a:r>
          </a:p>
          <a:p>
            <a:pPr>
              <a:buNone/>
            </a:pPr>
            <a:endParaRPr lang="en-GB" dirty="0"/>
          </a:p>
          <a:p>
            <a:pPr>
              <a:buNone/>
            </a:pPr>
            <a:r>
              <a:rPr lang="en-GB" dirty="0"/>
              <a:t>Despite the challenge of limited funding and sponsorship which has constrained the development stage I envisioned, I've come to terms with this reality and take pride in my initiative. </a:t>
            </a:r>
          </a:p>
          <a:p>
            <a:pPr>
              <a:buNone/>
            </a:pPr>
            <a:endParaRPr lang="en-GB" dirty="0"/>
          </a:p>
          <a:p>
            <a:pPr>
              <a:buNone/>
            </a:pPr>
            <a:r>
              <a:rPr lang="en-GB" dirty="0"/>
              <a:t>EthnoGo is my creation and represents a part of my legacy, however modest.</a:t>
            </a:r>
          </a:p>
          <a:p>
            <a:pPr>
              <a:buNone/>
            </a:pPr>
            <a:r>
              <a:rPr lang="en-GB" dirty="0"/>
              <a:t>I am immensely proud of reaching this early stage of development without significant financial resources. </a:t>
            </a:r>
          </a:p>
          <a:p>
            <a:endParaRPr lang="en-GB" dirty="0"/>
          </a:p>
          <a:p>
            <a:r>
              <a:rPr lang="en-GB" dirty="0"/>
              <a:t>Securing £4,000 for a first-stage prototype of a mobile app like EthnoGo is a reasonable start, especially if the initial development focuses on basic functionality and proof of concept. This amount could enable me to build a starter version of the app to showcase its potential to investors or grant committees. After completing my PhD, I might consider launching a crowdfunding campaign on platforms like Kickstarter or GoFundMe to raise additional funds and further develop the app. This strategy could help bridge the gap between the initial prototype and a more advanced version, allowing for broader functionality and a better user experience. </a:t>
            </a:r>
          </a:p>
          <a:p>
            <a:endParaRPr lang="en-GB" dirty="0"/>
          </a:p>
          <a:p>
            <a:r>
              <a:rPr lang="en-GB" dirty="0"/>
              <a:t>What ever happens I will leave this as a licensed creative works that can be developed by the next round of researchers.</a:t>
            </a:r>
          </a:p>
        </p:txBody>
      </p:sp>
      <p:sp>
        <p:nvSpPr>
          <p:cNvPr id="4" name="Slide Number Placeholder 3"/>
          <p:cNvSpPr>
            <a:spLocks noGrp="1"/>
          </p:cNvSpPr>
          <p:nvPr>
            <p:ph type="sldNum" sz="quarter" idx="5"/>
          </p:nvPr>
        </p:nvSpPr>
        <p:spPr/>
        <p:txBody>
          <a:bodyPr/>
          <a:lstStyle/>
          <a:p>
            <a:fld id="{EE5EDBCF-9B88-43CC-87B5-E811FD73A251}" type="slidenum">
              <a:rPr lang="en-GB" smtClean="0"/>
              <a:t>15</a:t>
            </a:fld>
            <a:endParaRPr lang="en-GB"/>
          </a:p>
        </p:txBody>
      </p:sp>
    </p:spTree>
    <p:extLst>
      <p:ext uri="{BB962C8B-B14F-4D97-AF65-F5344CB8AC3E}">
        <p14:creationId xmlns:p14="http://schemas.microsoft.com/office/powerpoint/2010/main" val="262073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many existing apps offer features for accessing established data and taking notes, I am developing a mobile app specifically designed to facilitate anthropological data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app will incorporate tools tailored for fieldwork in anthropology, enabling users to collect, organise, and analyse data directly through their mobile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16</a:t>
            </a:fld>
            <a:endParaRPr lang="en-GB"/>
          </a:p>
        </p:txBody>
      </p:sp>
    </p:spTree>
    <p:extLst>
      <p:ext uri="{BB962C8B-B14F-4D97-AF65-F5344CB8AC3E}">
        <p14:creationId xmlns:p14="http://schemas.microsoft.com/office/powerpoint/2010/main" val="114044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In the future, the app will harness mobile phone cameras for capturing videos and photos, integrate with voice recorder apps for audio field notes, and support platforms like Google Meet, Zoom, and Teams for conducting interviews.</a:t>
            </a:r>
          </a:p>
          <a:p>
            <a:endParaRPr lang="en-GB" dirty="0">
              <a:latin typeface="+mn-lt"/>
            </a:endParaRPr>
          </a:p>
          <a:p>
            <a:r>
              <a:rPr lang="en-GB" dirty="0">
                <a:latin typeface="+mn-lt"/>
              </a:rPr>
              <a:t> It will also connect with social media platforms to facilitate live research talks and to generate research-focused posts, reels, and stories. For transcription, it will utilise tools like Otter AI. Additionally, the app will include features focused on safety and health, and will be able to search for and store existing knowledge into a mobile library using applications such as </a:t>
            </a:r>
            <a:r>
              <a:rPr lang="en-GB" dirty="0" err="1">
                <a:latin typeface="+mn-lt"/>
              </a:rPr>
              <a:t>Scispace</a:t>
            </a:r>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EE5EDBCF-9B88-43CC-87B5-E811FD73A251}" type="slidenum">
              <a:rPr lang="en-GB" smtClean="0"/>
              <a:t>17</a:t>
            </a:fld>
            <a:endParaRPr lang="en-GB"/>
          </a:p>
        </p:txBody>
      </p:sp>
    </p:spTree>
    <p:extLst>
      <p:ext uri="{BB962C8B-B14F-4D97-AF65-F5344CB8AC3E}">
        <p14:creationId xmlns:p14="http://schemas.microsoft.com/office/powerpoint/2010/main" val="366823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This artwork uses visuals to discuss women and ageism.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Often, the conversation around ageism overlooks Black British women due to stereotypes like 'Black Don't Crack,' implying they are unaffected by aging, which can exclude them from discussions they are indeed part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Menopause and aging are real experiences for Black British women. By incorporating historical clothing and featuring a younger version of my model, JulieAnn, I aim to initiate dialogue.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Challenge colonial perspectives, and this piece is an example of how subtly activism and artivism can manifest in 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mn-lt"/>
                <a:cs typeface="Gordita" panose="020B0604020202020204" charset="0"/>
              </a:rPr>
              <a:t>“The oppositional gaze is a site of resistance. It dares to look back, to reinterpret, to invent” (hooks, 1992, p. 130)</a:t>
            </a:r>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19</a:t>
            </a:fld>
            <a:endParaRPr lang="en-GB"/>
          </a:p>
        </p:txBody>
      </p:sp>
    </p:spTree>
    <p:extLst>
      <p:ext uri="{BB962C8B-B14F-4D97-AF65-F5344CB8AC3E}">
        <p14:creationId xmlns:p14="http://schemas.microsoft.com/office/powerpoint/2010/main" val="39303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mn-lt"/>
              </a:rPr>
              <a:t>My practice art works align with Stuart Hall’s concept of "diasporic aesthetics," where art becomes a site of "cultural resistance and reinvention" (Hall, 1990, p. 225).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0404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mn-lt"/>
              </a:rPr>
              <a:t>Hall is a cultural theorist, a Political Activist and one of </a:t>
            </a:r>
            <a:r>
              <a:rPr lang="en-GB" b="0" i="0" dirty="0">
                <a:solidFill>
                  <a:srgbClr val="202122"/>
                </a:solidFill>
                <a:effectLst/>
                <a:latin typeface="+mn-lt"/>
              </a:rPr>
              <a:t>the founding figures of the Birmingham School of </a:t>
            </a:r>
            <a:r>
              <a:rPr lang="en-GB" b="0" i="0">
                <a:solidFill>
                  <a:srgbClr val="202122"/>
                </a:solidFill>
                <a:effectLst/>
                <a:latin typeface="+mn-lt"/>
              </a:rPr>
              <a:t>Cultural Stu</a:t>
            </a:r>
            <a:r>
              <a:rPr lang="en-GB" b="0" i="0" u="none" strike="noStrike">
                <a:solidFill>
                  <a:schemeClr val="tx1"/>
                </a:solidFill>
                <a:effectLst/>
                <a:latin typeface="+mn-lt"/>
              </a:rPr>
              <a:t>dies. </a:t>
            </a:r>
            <a:endParaRPr lang="en-GB" b="0" i="0" u="non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20</a:t>
            </a:fld>
            <a:endParaRPr lang="en-GB"/>
          </a:p>
        </p:txBody>
      </p:sp>
    </p:spTree>
    <p:extLst>
      <p:ext uri="{BB962C8B-B14F-4D97-AF65-F5344CB8AC3E}">
        <p14:creationId xmlns:p14="http://schemas.microsoft.com/office/powerpoint/2010/main" val="3095673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Gordita"/>
                <a:cs typeface="Gordita" panose="020B0604020202020204" charset="0"/>
                <a:sym typeface="Gordita"/>
              </a:rPr>
              <a:t>AI Ethnics and moral behaviors as an artist, means for me that I do not want to be involved with stealing or taking other creatives works without their knowledge or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Gordita"/>
                <a:cs typeface="Gordita" panose="020B0604020202020204" charset="0"/>
                <a:sym typeface="Gordita"/>
              </a:rPr>
              <a:t>Artists must be paid for their contribution to Creative Tech if their work is being used to either train datasets or provide contribution to a final AI generative creative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n-lt"/>
              <a:ea typeface="Gordita"/>
              <a:cs typeface="Gordita" panose="020B0604020202020204" charset="0"/>
              <a:sym typeface="Gordi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n-lt"/>
                <a:ea typeface="Gordita"/>
                <a:cs typeface="Gordita" panose="020B0604020202020204" charset="0"/>
                <a:sym typeface="Gordita"/>
              </a:rPr>
              <a:t>It is very important to Identify and report bias and stereotyping in real time, but most importantly, explain ‘</a:t>
            </a:r>
            <a:r>
              <a:rPr lang="en-US" sz="1200" b="1" dirty="0">
                <a:solidFill>
                  <a:srgbClr val="000000"/>
                </a:solidFill>
                <a:latin typeface="+mn-lt"/>
                <a:ea typeface="Gordita"/>
                <a:cs typeface="Gordita" panose="020B0604020202020204" charset="0"/>
                <a:sym typeface="Gordita"/>
              </a:rPr>
              <a:t>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mn-lt"/>
              <a:ea typeface="Gordita"/>
              <a:cs typeface="Gordita" panose="020B0604020202020204" charset="0"/>
              <a:sym typeface="Gordita"/>
            </a:endParaRPr>
          </a:p>
          <a:p>
            <a:pPr>
              <a:buFont typeface="Arial" panose="020B0604020202020204" pitchFamily="34" charset="0"/>
              <a:buChar char="•"/>
            </a:pPr>
            <a:r>
              <a:rPr lang="en-GB" b="1" dirty="0">
                <a:latin typeface="+mn-lt"/>
              </a:rPr>
              <a:t>Reporting Bias</a:t>
            </a:r>
            <a:r>
              <a:rPr lang="en-GB" dirty="0">
                <a:latin typeface="+mn-lt"/>
              </a:rPr>
              <a:t>: If biases are reported, they do not immediately change the LLM’s behaviour. Instead, these reports can inform developers about potential issues, who can then adjust in future updates or retraining sessions.</a:t>
            </a:r>
          </a:p>
          <a:p>
            <a:pPr>
              <a:buFont typeface="Arial" panose="020B0604020202020204" pitchFamily="34" charset="0"/>
              <a:buChar char="•"/>
            </a:pPr>
            <a:endParaRPr lang="en-GB" dirty="0">
              <a:latin typeface="+mn-lt"/>
            </a:endParaRPr>
          </a:p>
          <a:p>
            <a:pPr>
              <a:buFont typeface="Arial" panose="020B0604020202020204" pitchFamily="34" charset="0"/>
              <a:buChar char="•"/>
            </a:pPr>
            <a:r>
              <a:rPr lang="en-GB" b="1" dirty="0">
                <a:latin typeface="+mn-lt"/>
              </a:rPr>
              <a:t>Feedback Loop</a:t>
            </a:r>
            <a:r>
              <a:rPr lang="en-GB" dirty="0">
                <a:latin typeface="+mn-lt"/>
              </a:rPr>
              <a:t>: While an LLM itself does not learn directly from user feedback in its deployed state, continuous feedback can lead to improvements in model design, training datasets, and algorithm adjustments during periodic updates.</a:t>
            </a:r>
          </a:p>
          <a:p>
            <a:pPr>
              <a:buFont typeface="Arial" panose="020B0604020202020204" pitchFamily="34" charset="0"/>
              <a:buChar char="•"/>
            </a:pPr>
            <a:endParaRPr lang="en-GB" dirty="0">
              <a:latin typeface="+mn-lt"/>
            </a:endParaRPr>
          </a:p>
          <a:p>
            <a:r>
              <a:rPr lang="en-GB" dirty="0">
                <a:latin typeface="+mn-lt"/>
              </a:rPr>
              <a:t>Therefore, while frequent reporting of bias won’t immediately alter an LLM’s behaviour, it is crucial for the long-term improvement and ethical development of these models. It ensures that future versions are fairer, less biased, and better aligned with societal values.</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mn-lt"/>
              <a:ea typeface="Gordita"/>
              <a:cs typeface="Gordita" panose="020B0604020202020204" charset="0"/>
              <a:sym typeface="Gordita"/>
            </a:endParaRPr>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21</a:t>
            </a:fld>
            <a:endParaRPr lang="en-GB"/>
          </a:p>
        </p:txBody>
      </p:sp>
    </p:spTree>
    <p:extLst>
      <p:ext uri="{BB962C8B-B14F-4D97-AF65-F5344CB8AC3E}">
        <p14:creationId xmlns:p14="http://schemas.microsoft.com/office/powerpoint/2010/main" val="172725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400" b="0" i="0" dirty="0">
                <a:effectLst/>
                <a:latin typeface="+mn-lt"/>
              </a:rPr>
              <a:t>Algorithmic bias refers to systematic errors in an algorithm's output, stemming from biased data, design choices, or the way it's used. </a:t>
            </a:r>
          </a:p>
          <a:p>
            <a:pPr>
              <a:buNone/>
            </a:pPr>
            <a:r>
              <a:rPr lang="en-GB" sz="1400" b="0" i="0" dirty="0">
                <a:effectLst/>
                <a:latin typeface="+mn-lt"/>
              </a:rPr>
              <a:t>These biases can lead to unfair or discriminatory outcomes, often reflecting societal discrimination.</a:t>
            </a:r>
          </a:p>
          <a:p>
            <a:pPr>
              <a:buNone/>
            </a:pPr>
            <a:endParaRPr lang="en-GB" sz="1400" b="0" i="0" dirty="0">
              <a:effectLst/>
              <a:latin typeface="+mn-lt"/>
            </a:endParaRPr>
          </a:p>
          <a:p>
            <a:pPr>
              <a:buNone/>
            </a:pPr>
            <a:r>
              <a:rPr lang="en-GB" sz="1400" dirty="0">
                <a:latin typeface="+mn-lt"/>
              </a:rPr>
              <a:t>I actively engage with digital platforms and participate in AI-related online workshops and forums like 'We and AI' and the Alan Turing Institute. Last year, I facilitated two workshops in partnership with Better Images of AI and We and AI, at the Leverhulme institute (Cambridge University) focusing on how I utilise AI as a disabled person and as a Black British artist. These workshops provided a platform to engage with global AI and tech companies, including Microsoft and Apple, helping to raise awareness about the importance of inclusion for my personal independence and professional pursuit of equity.</a:t>
            </a:r>
          </a:p>
          <a:p>
            <a:r>
              <a:rPr lang="en-GB" sz="1400" dirty="0">
                <a:latin typeface="+mn-lt"/>
              </a:rPr>
              <a:t>Later this year, I am scheduled to conduct a three-month study to monitor algorithmic bias on digital platforms while implementing the ADN framework and testing the V1 prototype of EthnoGo.</a:t>
            </a:r>
          </a:p>
          <a:p>
            <a:pPr algn="l">
              <a:lnSpc>
                <a:spcPts val="3499"/>
              </a:lnSpc>
            </a:pPr>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22</a:t>
            </a:fld>
            <a:endParaRPr lang="en-GB"/>
          </a:p>
        </p:txBody>
      </p:sp>
    </p:spTree>
    <p:extLst>
      <p:ext uri="{BB962C8B-B14F-4D97-AF65-F5344CB8AC3E}">
        <p14:creationId xmlns:p14="http://schemas.microsoft.com/office/powerpoint/2010/main" val="279443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Autoethnography is a method I use to explore how my gender identities intersect with other aspects of my identity, such as race, ethnicity, socioeconomic status, abilities, and sexuality.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approach utilises photography, poetry, and AI art as tools for anthropological documentation and promoting cultural inclusion. Influenced by Irving Penn and merging art forms like abstract, Baroque, and Renaissance with surrealism, symbolism, and post-impressionism, my work is stamped with activism through AI art, aiming to enhance the visibility of Black British women in creative tech and create a platform for lived narratives via digital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My exploration spans self, community, business, and technology.</a:t>
            </a:r>
            <a:endParaRPr lang="en-US" sz="1200" dirty="0">
              <a:solidFill>
                <a:srgbClr val="000000"/>
              </a:solidFill>
              <a:latin typeface="Gordita"/>
              <a:ea typeface="Gordita"/>
              <a:cs typeface="Gordita"/>
              <a:sym typeface="Gordita"/>
            </a:endParaRPr>
          </a:p>
          <a:p>
            <a:endParaRPr lang="en-GB" dirty="0"/>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3</a:t>
            </a:fld>
            <a:endParaRPr lang="en-GB"/>
          </a:p>
        </p:txBody>
      </p:sp>
    </p:spTree>
    <p:extLst>
      <p:ext uri="{BB962C8B-B14F-4D97-AF65-F5344CB8AC3E}">
        <p14:creationId xmlns:p14="http://schemas.microsoft.com/office/powerpoint/2010/main" val="9675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23</a:t>
            </a:fld>
            <a:endParaRPr lang="en-GB"/>
          </a:p>
        </p:txBody>
      </p:sp>
    </p:spTree>
    <p:extLst>
      <p:ext uri="{BB962C8B-B14F-4D97-AF65-F5344CB8AC3E}">
        <p14:creationId xmlns:p14="http://schemas.microsoft.com/office/powerpoint/2010/main" val="86551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err="1">
                <a:solidFill>
                  <a:srgbClr val="404040"/>
                </a:solidFill>
                <a:effectLst/>
                <a:latin typeface="+mn-lt"/>
              </a:rPr>
              <a:t>Himid</a:t>
            </a:r>
            <a:r>
              <a:rPr lang="en-GB" b="1" i="0" dirty="0">
                <a:solidFill>
                  <a:srgbClr val="404040"/>
                </a:solidFill>
                <a:effectLst/>
                <a:latin typeface="+mn-lt"/>
              </a:rPr>
              <a:t> (2017)</a:t>
            </a:r>
            <a:r>
              <a:rPr lang="en-GB" b="0" i="0" dirty="0">
                <a:solidFill>
                  <a:srgbClr val="404040"/>
                </a:solidFill>
                <a:effectLst/>
                <a:latin typeface="+mn-lt"/>
              </a:rPr>
              <a:t> states on visibility, that “To place Black women at the centre of a visual narrative is to demand recognition in a world that insists on our silence”</a:t>
            </a:r>
            <a:br>
              <a:rPr lang="en-GB" i="0" dirty="0">
                <a:latin typeface="+mn-lt"/>
              </a:rPr>
            </a:br>
            <a:r>
              <a:rPr lang="en-GB" b="0" i="0" dirty="0">
                <a:solidFill>
                  <a:srgbClr val="404040"/>
                </a:solidFill>
                <a:effectLst/>
                <a:latin typeface="+mn-lt"/>
              </a:rPr>
              <a:t>(Invisible Strategies, p. 34). </a:t>
            </a:r>
          </a:p>
          <a:p>
            <a:endParaRPr lang="en-GB" b="0" i="0" dirty="0">
              <a:solidFill>
                <a:srgbClr val="404040"/>
              </a:solidFill>
              <a:effectLst/>
              <a:latin typeface="+mn-lt"/>
            </a:endParaRPr>
          </a:p>
          <a:p>
            <a:r>
              <a:rPr lang="en-GB" b="0" i="0" dirty="0">
                <a:solidFill>
                  <a:srgbClr val="404040"/>
                </a:solidFill>
                <a:effectLst/>
                <a:latin typeface="+mn-lt"/>
              </a:rPr>
              <a:t>Thank you for your time this evening.</a:t>
            </a:r>
            <a:endParaRPr lang="en-GB" b="0" i="0" dirty="0">
              <a:latin typeface="+mn-lt"/>
            </a:endParaRPr>
          </a:p>
        </p:txBody>
      </p:sp>
      <p:sp>
        <p:nvSpPr>
          <p:cNvPr id="4" name="Slide Number Placeholder 3"/>
          <p:cNvSpPr>
            <a:spLocks noGrp="1"/>
          </p:cNvSpPr>
          <p:nvPr>
            <p:ph type="sldNum" sz="quarter" idx="5"/>
          </p:nvPr>
        </p:nvSpPr>
        <p:spPr/>
        <p:txBody>
          <a:bodyPr/>
          <a:lstStyle/>
          <a:p>
            <a:fld id="{EE5EDBCF-9B88-43CC-87B5-E811FD73A251}" type="slidenum">
              <a:rPr lang="en-GB" smtClean="0"/>
              <a:t>24</a:t>
            </a:fld>
            <a:endParaRPr lang="en-GB"/>
          </a:p>
        </p:txBody>
      </p:sp>
    </p:spTree>
    <p:extLst>
      <p:ext uri="{BB962C8B-B14F-4D97-AF65-F5344CB8AC3E}">
        <p14:creationId xmlns:p14="http://schemas.microsoft.com/office/powerpoint/2010/main" val="198757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art blends sociocultural anthropology and linguistics to explore how cultural practices and language shape the lives of Black British women. </a:t>
            </a:r>
          </a:p>
          <a:p>
            <a:endParaRPr lang="en-GB" dirty="0"/>
          </a:p>
          <a:p>
            <a:r>
              <a:rPr lang="en-GB" dirty="0"/>
              <a:t>I use a mix of visual and written forms, including the cherished non-verbal arts like visual art and poetry, to share and celebrate the rich, complex experiences of this community. It highlights the powerful impact of non-audio expressions and the beautiful hybridity of cultures that define and enrich these identities."</a:t>
            </a:r>
          </a:p>
        </p:txBody>
      </p:sp>
      <p:sp>
        <p:nvSpPr>
          <p:cNvPr id="4" name="Slide Number Placeholder 3"/>
          <p:cNvSpPr>
            <a:spLocks noGrp="1"/>
          </p:cNvSpPr>
          <p:nvPr>
            <p:ph type="sldNum" sz="quarter" idx="5"/>
          </p:nvPr>
        </p:nvSpPr>
        <p:spPr/>
        <p:txBody>
          <a:bodyPr/>
          <a:lstStyle/>
          <a:p>
            <a:fld id="{EE5EDBCF-9B88-43CC-87B5-E811FD73A251}" type="slidenum">
              <a:rPr lang="en-GB" smtClean="0"/>
              <a:t>4</a:t>
            </a:fld>
            <a:endParaRPr lang="en-GB"/>
          </a:p>
        </p:txBody>
      </p:sp>
    </p:spTree>
    <p:extLst>
      <p:ext uri="{BB962C8B-B14F-4D97-AF65-F5344CB8AC3E}">
        <p14:creationId xmlns:p14="http://schemas.microsoft.com/office/powerpoint/2010/main" val="329283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kern="100" dirty="0">
                <a:effectLst/>
                <a:latin typeface="+mn-lt"/>
                <a:ea typeface="Aptos" panose="020B0004020202020204" pitchFamily="34" charset="0"/>
                <a:cs typeface="Times New Roman" panose="02020603050405020304" pitchFamily="18" charset="0"/>
              </a:rPr>
              <a:t>Cracks &amp; Gaps </a:t>
            </a:r>
            <a:endParaRPr lang="en-GB"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Seems like every day, there’s new cracks and gaps</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I tell myself don’t watch it</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Live life like you </a:t>
            </a:r>
            <a:r>
              <a:rPr lang="en-GB" sz="1200" kern="100" dirty="0" err="1">
                <a:effectLst/>
                <a:latin typeface="+mn-lt"/>
                <a:ea typeface="Aptos" panose="020B0004020202020204" pitchFamily="34" charset="0"/>
                <a:cs typeface="Times New Roman" panose="02020603050405020304" pitchFamily="18" charset="0"/>
              </a:rPr>
              <a:t>mek</a:t>
            </a:r>
            <a:r>
              <a:rPr lang="en-GB" sz="1200" kern="100" dirty="0">
                <a:effectLst/>
                <a:latin typeface="+mn-lt"/>
                <a:ea typeface="Aptos" panose="020B0004020202020204" pitchFamily="34" charset="0"/>
                <a:cs typeface="Times New Roman" panose="02020603050405020304" pitchFamily="18" charset="0"/>
              </a:rPr>
              <a:t> a </a:t>
            </a:r>
            <a:r>
              <a:rPr lang="en-GB" sz="1200" kern="100" dirty="0" err="1">
                <a:effectLst/>
                <a:latin typeface="+mn-lt"/>
                <a:ea typeface="Aptos" panose="020B0004020202020204" pitchFamily="34" charset="0"/>
                <a:cs typeface="Times New Roman" panose="02020603050405020304" pitchFamily="18" charset="0"/>
              </a:rPr>
              <a:t>pak</a:t>
            </a:r>
            <a:endParaRPr lang="en-GB"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Stand Tall, member you don’t give a jack </a:t>
            </a:r>
          </a:p>
          <a:p>
            <a:pPr>
              <a:lnSpc>
                <a:spcPct val="107000"/>
              </a:lnSpc>
              <a:spcAft>
                <a:spcPts val="800"/>
              </a:spcAft>
              <a:buNone/>
            </a:pPr>
            <a:r>
              <a:rPr lang="en-GB" sz="1200" kern="100" dirty="0" err="1">
                <a:effectLst/>
                <a:latin typeface="+mn-lt"/>
                <a:ea typeface="Aptos" panose="020B0004020202020204" pitchFamily="34" charset="0"/>
                <a:cs typeface="Times New Roman" panose="02020603050405020304" pitchFamily="18" charset="0"/>
              </a:rPr>
              <a:t>Mek</a:t>
            </a:r>
            <a:r>
              <a:rPr lang="en-GB" sz="1200" kern="100" dirty="0">
                <a:effectLst/>
                <a:latin typeface="+mn-lt"/>
                <a:ea typeface="Aptos" panose="020B0004020202020204" pitchFamily="34" charset="0"/>
                <a:cs typeface="Times New Roman" panose="02020603050405020304" pitchFamily="18" charset="0"/>
              </a:rPr>
              <a:t> </a:t>
            </a:r>
            <a:r>
              <a:rPr lang="en-GB" sz="1200" kern="100" dirty="0" err="1">
                <a:effectLst/>
                <a:latin typeface="+mn-lt"/>
                <a:ea typeface="Aptos" panose="020B0004020202020204" pitchFamily="34" charset="0"/>
                <a:cs typeface="Times New Roman" panose="02020603050405020304" pitchFamily="18" charset="0"/>
              </a:rPr>
              <a:t>dem</a:t>
            </a:r>
            <a:r>
              <a:rPr lang="en-GB" sz="1200" kern="100" dirty="0">
                <a:effectLst/>
                <a:latin typeface="+mn-lt"/>
                <a:ea typeface="Aptos" panose="020B0004020202020204" pitchFamily="34" charset="0"/>
                <a:cs typeface="Times New Roman" panose="02020603050405020304" pitchFamily="18" charset="0"/>
              </a:rPr>
              <a:t> chat</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Gunning for you like raw meat</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Hanging on da rack</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Talking to you like your wacky </a:t>
            </a:r>
            <a:r>
              <a:rPr lang="en-GB" sz="1200" kern="100" dirty="0" err="1">
                <a:effectLst/>
                <a:latin typeface="+mn-lt"/>
                <a:ea typeface="Aptos" panose="020B0004020202020204" pitchFamily="34" charset="0"/>
                <a:cs typeface="Times New Roman" panose="02020603050405020304" pitchFamily="18" charset="0"/>
              </a:rPr>
              <a:t>wacky</a:t>
            </a:r>
            <a:r>
              <a:rPr lang="en-GB" sz="1200" kern="100" dirty="0">
                <a:effectLst/>
                <a:latin typeface="+mn-lt"/>
                <a:ea typeface="Aptos" panose="020B0004020202020204" pitchFamily="34" charset="0"/>
                <a:cs typeface="Times New Roman" panose="02020603050405020304" pitchFamily="18" charset="0"/>
              </a:rPr>
              <a:t> </a:t>
            </a:r>
            <a:r>
              <a:rPr lang="en-GB" sz="1200" kern="100" dirty="0" err="1">
                <a:effectLst/>
                <a:latin typeface="+mn-lt"/>
                <a:ea typeface="Aptos" panose="020B0004020202020204" pitchFamily="34" charset="0"/>
                <a:cs typeface="Times New Roman" panose="02020603050405020304" pitchFamily="18" charset="0"/>
              </a:rPr>
              <a:t>wac</a:t>
            </a:r>
            <a:endParaRPr lang="en-GB"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Give </a:t>
            </a:r>
            <a:r>
              <a:rPr lang="en-GB" sz="1200" kern="100" dirty="0" err="1">
                <a:effectLst/>
                <a:latin typeface="+mn-lt"/>
                <a:ea typeface="Aptos" panose="020B0004020202020204" pitchFamily="34" charset="0"/>
                <a:cs typeface="Times New Roman" panose="02020603050405020304" pitchFamily="18" charset="0"/>
              </a:rPr>
              <a:t>dem</a:t>
            </a:r>
            <a:r>
              <a:rPr lang="en-GB" sz="1200" kern="100" dirty="0">
                <a:effectLst/>
                <a:latin typeface="+mn-lt"/>
                <a:ea typeface="Aptos" panose="020B0004020202020204" pitchFamily="34" charset="0"/>
                <a:cs typeface="Times New Roman" panose="02020603050405020304" pitchFamily="18" charset="0"/>
              </a:rPr>
              <a:t> a light</a:t>
            </a:r>
          </a:p>
          <a:p>
            <a:pPr>
              <a:lnSpc>
                <a:spcPct val="107000"/>
              </a:lnSpc>
              <a:spcAft>
                <a:spcPts val="800"/>
              </a:spcAft>
              <a:buNone/>
            </a:pPr>
            <a:r>
              <a:rPr lang="en-GB" sz="1200" kern="100" dirty="0" err="1">
                <a:effectLst/>
                <a:latin typeface="+mn-lt"/>
                <a:ea typeface="Aptos" panose="020B0004020202020204" pitchFamily="34" charset="0"/>
                <a:cs typeface="Times New Roman" panose="02020603050405020304" pitchFamily="18" charset="0"/>
              </a:rPr>
              <a:t>Mek</a:t>
            </a:r>
            <a:r>
              <a:rPr lang="en-GB" sz="1200" kern="100" dirty="0">
                <a:effectLst/>
                <a:latin typeface="+mn-lt"/>
                <a:ea typeface="Aptos" panose="020B0004020202020204" pitchFamily="34" charset="0"/>
                <a:cs typeface="Times New Roman" panose="02020603050405020304" pitchFamily="18" charset="0"/>
              </a:rPr>
              <a:t> </a:t>
            </a:r>
            <a:r>
              <a:rPr lang="en-GB" sz="1200" kern="100" dirty="0" err="1">
                <a:effectLst/>
                <a:latin typeface="+mn-lt"/>
                <a:ea typeface="Aptos" panose="020B0004020202020204" pitchFamily="34" charset="0"/>
                <a:cs typeface="Times New Roman" panose="02020603050405020304" pitchFamily="18" charset="0"/>
              </a:rPr>
              <a:t>dem</a:t>
            </a:r>
            <a:r>
              <a:rPr lang="en-GB" sz="1200" kern="100" dirty="0">
                <a:effectLst/>
                <a:latin typeface="+mn-lt"/>
                <a:ea typeface="Aptos" panose="020B0004020202020204" pitchFamily="34" charset="0"/>
                <a:cs typeface="Times New Roman" panose="02020603050405020304" pitchFamily="18" charset="0"/>
              </a:rPr>
              <a:t> bun </a:t>
            </a:r>
            <a:r>
              <a:rPr lang="en-GB" sz="1200" kern="100" dirty="0" err="1">
                <a:effectLst/>
                <a:latin typeface="+mn-lt"/>
                <a:ea typeface="Aptos" panose="020B0004020202020204" pitchFamily="34" charset="0"/>
                <a:cs typeface="Times New Roman" panose="02020603050405020304" pitchFamily="18" charset="0"/>
              </a:rPr>
              <a:t>pon</a:t>
            </a:r>
            <a:r>
              <a:rPr lang="en-GB" sz="1200" kern="100" dirty="0">
                <a:effectLst/>
                <a:latin typeface="+mn-lt"/>
                <a:ea typeface="Aptos" panose="020B0004020202020204" pitchFamily="34" charset="0"/>
                <a:cs typeface="Times New Roman" panose="02020603050405020304" pitchFamily="18" charset="0"/>
              </a:rPr>
              <a:t> </a:t>
            </a:r>
            <a:r>
              <a:rPr lang="en-GB" sz="1200" kern="100" dirty="0" err="1">
                <a:effectLst/>
                <a:latin typeface="+mn-lt"/>
                <a:ea typeface="Aptos" panose="020B0004020202020204" pitchFamily="34" charset="0"/>
                <a:cs typeface="Times New Roman" panose="02020603050405020304" pitchFamily="18" charset="0"/>
              </a:rPr>
              <a:t>dat</a:t>
            </a:r>
            <a:endParaRPr lang="en-GB"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RATS,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You </a:t>
            </a:r>
            <a:r>
              <a:rPr lang="en-GB" sz="1200" kern="100" dirty="0" err="1">
                <a:effectLst/>
                <a:latin typeface="+mn-lt"/>
                <a:ea typeface="Aptos" panose="020B0004020202020204" pitchFamily="34" charset="0"/>
                <a:cs typeface="Times New Roman" panose="02020603050405020304" pitchFamily="18" charset="0"/>
              </a:rPr>
              <a:t>fe</a:t>
            </a:r>
            <a:r>
              <a:rPr lang="en-GB" sz="1200" kern="100" dirty="0">
                <a:effectLst/>
                <a:latin typeface="+mn-lt"/>
                <a:ea typeface="Aptos" panose="020B0004020202020204" pitchFamily="34" charset="0"/>
                <a:cs typeface="Times New Roman" panose="02020603050405020304" pitchFamily="18" charset="0"/>
              </a:rPr>
              <a:t> stay on track</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You can’t afford fi lack</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No money </a:t>
            </a:r>
            <a:r>
              <a:rPr lang="en-GB" sz="1200" kern="100" dirty="0" err="1">
                <a:effectLst/>
                <a:latin typeface="+mn-lt"/>
                <a:ea typeface="Aptos" panose="020B0004020202020204" pitchFamily="34" charset="0"/>
                <a:cs typeface="Times New Roman" panose="02020603050405020304" pitchFamily="18" charset="0"/>
              </a:rPr>
              <a:t>inna</a:t>
            </a:r>
            <a:r>
              <a:rPr lang="en-GB" sz="1200" kern="100" dirty="0">
                <a:effectLst/>
                <a:latin typeface="+mn-lt"/>
                <a:ea typeface="Aptos" panose="020B0004020202020204" pitchFamily="34" charset="0"/>
                <a:cs typeface="Times New Roman" panose="02020603050405020304" pitchFamily="18" charset="0"/>
              </a:rPr>
              <a:t> da sack</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You have </a:t>
            </a:r>
            <a:r>
              <a:rPr lang="en-GB" sz="1200" kern="100" dirty="0" err="1">
                <a:effectLst/>
                <a:latin typeface="+mn-lt"/>
                <a:ea typeface="Aptos" panose="020B0004020202020204" pitchFamily="34" charset="0"/>
                <a:cs typeface="Times New Roman" panose="02020603050405020304" pitchFamily="18" charset="0"/>
              </a:rPr>
              <a:t>fe</a:t>
            </a:r>
            <a:r>
              <a:rPr lang="en-GB" sz="1200" kern="100" dirty="0">
                <a:effectLst/>
                <a:latin typeface="+mn-lt"/>
                <a:ea typeface="Aptos" panose="020B0004020202020204" pitchFamily="34" charset="0"/>
                <a:cs typeface="Times New Roman" panose="02020603050405020304" pitchFamily="18" charset="0"/>
              </a:rPr>
              <a:t> work hard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Bruk </a:t>
            </a:r>
            <a:r>
              <a:rPr lang="en-GB" sz="1200" kern="100" dirty="0" err="1">
                <a:effectLst/>
                <a:latin typeface="+mn-lt"/>
                <a:ea typeface="Aptos" panose="020B0004020202020204" pitchFamily="34" charset="0"/>
                <a:cs typeface="Times New Roman" panose="02020603050405020304" pitchFamily="18" charset="0"/>
              </a:rPr>
              <a:t>fe</a:t>
            </a:r>
            <a:r>
              <a:rPr lang="en-GB" sz="1200" kern="100" dirty="0">
                <a:effectLst/>
                <a:latin typeface="+mn-lt"/>
                <a:ea typeface="Aptos" panose="020B0004020202020204" pitchFamily="34" charset="0"/>
                <a:cs typeface="Times New Roman" panose="02020603050405020304" pitchFamily="18" charset="0"/>
              </a:rPr>
              <a:t> your back</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Their time will come</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Member that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Don’t get trapped</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Leave </a:t>
            </a:r>
            <a:r>
              <a:rPr lang="en-GB" sz="1200" kern="100" dirty="0" err="1">
                <a:effectLst/>
                <a:latin typeface="+mn-lt"/>
                <a:ea typeface="Aptos" panose="020B0004020202020204" pitchFamily="34" charset="0"/>
                <a:cs typeface="Times New Roman" panose="02020603050405020304" pitchFamily="18" charset="0"/>
              </a:rPr>
              <a:t>dem</a:t>
            </a:r>
            <a:r>
              <a:rPr lang="en-GB" sz="1200" kern="100" dirty="0">
                <a:effectLst/>
                <a:latin typeface="+mn-lt"/>
                <a:ea typeface="Aptos" panose="020B0004020202020204" pitchFamily="34" charset="0"/>
                <a:cs typeface="Times New Roman" panose="02020603050405020304" pitchFamily="18" charset="0"/>
              </a:rPr>
              <a:t> mouth </a:t>
            </a:r>
            <a:r>
              <a:rPr lang="en-GB" sz="1200" kern="100" dirty="0" err="1">
                <a:effectLst/>
                <a:latin typeface="+mn-lt"/>
                <a:ea typeface="Aptos" panose="020B0004020202020204" pitchFamily="34" charset="0"/>
                <a:cs typeface="Times New Roman" panose="02020603050405020304" pitchFamily="18" charset="0"/>
              </a:rPr>
              <a:t>fe</a:t>
            </a:r>
            <a:r>
              <a:rPr lang="en-GB" sz="1200" kern="100" dirty="0">
                <a:effectLst/>
                <a:latin typeface="+mn-lt"/>
                <a:ea typeface="Aptos" panose="020B0004020202020204" pitchFamily="34" charset="0"/>
                <a:cs typeface="Times New Roman" panose="02020603050405020304" pitchFamily="18" charset="0"/>
              </a:rPr>
              <a:t> run like tap</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Cos me a tell you</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There is always someone else </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Dem find </a:t>
            </a:r>
            <a:r>
              <a:rPr lang="en-GB" sz="1200" kern="100" dirty="0" err="1">
                <a:effectLst/>
                <a:latin typeface="+mn-lt"/>
                <a:ea typeface="Aptos" panose="020B0004020202020204" pitchFamily="34" charset="0"/>
                <a:cs typeface="Times New Roman" panose="02020603050405020304" pitchFamily="18" charset="0"/>
              </a:rPr>
              <a:t>fe</a:t>
            </a:r>
            <a:r>
              <a:rPr lang="en-GB" sz="1200" kern="100" dirty="0">
                <a:effectLst/>
                <a:latin typeface="+mn-lt"/>
                <a:ea typeface="Aptos" panose="020B0004020202020204" pitchFamily="34" charset="0"/>
                <a:cs typeface="Times New Roman" panose="02020603050405020304" pitchFamily="18" charset="0"/>
              </a:rPr>
              <a:t> chat</a:t>
            </a:r>
          </a:p>
          <a:p>
            <a:pPr>
              <a:lnSpc>
                <a:spcPct val="107000"/>
              </a:lnSpc>
              <a:spcAft>
                <a:spcPts val="800"/>
              </a:spcAft>
              <a:buNone/>
            </a:pPr>
            <a:r>
              <a:rPr lang="en-GB" sz="1200" kern="100" dirty="0">
                <a:effectLst/>
                <a:latin typeface="+mn-lt"/>
                <a:ea typeface="Aptos" panose="020B0004020202020204" pitchFamily="34" charset="0"/>
                <a:cs typeface="Times New Roman" panose="02020603050405020304" pitchFamily="18" charset="0"/>
              </a:rPr>
              <a:t>Life is always full of new cracks and gaps</a:t>
            </a:r>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5</a:t>
            </a:fld>
            <a:endParaRPr lang="en-GB"/>
          </a:p>
        </p:txBody>
      </p:sp>
    </p:spTree>
    <p:extLst>
      <p:ext uri="{BB962C8B-B14F-4D97-AF65-F5344CB8AC3E}">
        <p14:creationId xmlns:p14="http://schemas.microsoft.com/office/powerpoint/2010/main" val="80887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Activism and artivism can be subtle, as demonstrated here. There is diversity within diversity, yet for marginalised groups, this is often overlooked. </a:t>
            </a:r>
          </a:p>
          <a:p>
            <a:endParaRPr lang="en-GB" dirty="0"/>
          </a:p>
          <a:p>
            <a:r>
              <a:rPr lang="en-GB" dirty="0"/>
              <a:t>All these women identify as Black British, hailing from across the Southeast of England. They are artists and poets, with many embracing both roles. Nine of these women are grassroots creatives, constrained by social and digital frameworks. How do we navigate the biases and discrimination to achieve equity as British creatives? </a:t>
            </a:r>
          </a:p>
          <a:p>
            <a:endParaRPr lang="en-GB" dirty="0"/>
          </a:p>
          <a:p>
            <a:r>
              <a:rPr lang="en-GB" dirty="0"/>
              <a:t> A good place to start is here, in academia, I had very little exposure to Black Creatives, even less still Black British Female creatives if I am honest, anyone who was black in any field of study, and I have done seven years of Higher education.  So just having this slide during a presentation and, also deposited into the CCCU repository is both a student and cultural form of activism and the form of photography is artivism.</a:t>
            </a:r>
          </a:p>
          <a:p>
            <a:endParaRPr lang="en-GB" dirty="0"/>
          </a:p>
          <a:p>
            <a:r>
              <a:rPr lang="en-GB" b="0" i="0" dirty="0" err="1">
                <a:solidFill>
                  <a:srgbClr val="404040"/>
                </a:solidFill>
                <a:effectLst/>
                <a:latin typeface="DeepSeek-CJK-patch"/>
              </a:rPr>
              <a:t>Himid</a:t>
            </a:r>
            <a:r>
              <a:rPr lang="en-GB" b="0" i="0" dirty="0">
                <a:solidFill>
                  <a:srgbClr val="404040"/>
                </a:solidFill>
                <a:effectLst/>
                <a:latin typeface="DeepSeek-CJK-patch"/>
              </a:rPr>
              <a:t> in 2017 stated, "Visibility is a political act; to be seen is to exist on your own terms" (</a:t>
            </a:r>
            <a:r>
              <a:rPr lang="en-GB" b="0" i="0" dirty="0" err="1">
                <a:solidFill>
                  <a:srgbClr val="404040"/>
                </a:solidFill>
                <a:effectLst/>
                <a:latin typeface="DeepSeek-CJK-patch"/>
              </a:rPr>
              <a:t>Himid</a:t>
            </a:r>
            <a:r>
              <a:rPr lang="en-GB" b="0" i="0" dirty="0">
                <a:solidFill>
                  <a:srgbClr val="404040"/>
                </a:solidFill>
                <a:effectLst/>
                <a:latin typeface="DeepSeek-CJK-patch"/>
              </a:rPr>
              <a:t>, 2017, p. 34).</a:t>
            </a:r>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6</a:t>
            </a:fld>
            <a:endParaRPr lang="en-GB"/>
          </a:p>
        </p:txBody>
      </p:sp>
    </p:spTree>
    <p:extLst>
      <p:ext uri="{BB962C8B-B14F-4D97-AF65-F5344CB8AC3E}">
        <p14:creationId xmlns:p14="http://schemas.microsoft.com/office/powerpoint/2010/main" val="234718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The "Tats &amp; BLACK Podcast" enriches my research and anthropology by providing a platform for Black British women's experiences.</a:t>
            </a:r>
          </a:p>
          <a:p>
            <a:pPr>
              <a:buNone/>
            </a:pPr>
            <a:endParaRPr lang="en-GB" dirty="0"/>
          </a:p>
          <a:p>
            <a:pPr>
              <a:buNone/>
            </a:pPr>
            <a:r>
              <a:rPr lang="en-GB" dirty="0"/>
              <a:t>Here’s how it contributes:</a:t>
            </a:r>
          </a:p>
          <a:p>
            <a:pPr>
              <a:buFont typeface="+mj-lt"/>
              <a:buAutoNum type="arabicPeriod"/>
            </a:pPr>
            <a:r>
              <a:rPr lang="en-GB" b="1" dirty="0"/>
              <a:t>Cultural Documentation</a:t>
            </a:r>
            <a:r>
              <a:rPr lang="en-GB" dirty="0"/>
              <a:t>: It records contemporary cultural narratives, focusing on underrepresented stories in mainstream media.</a:t>
            </a:r>
          </a:p>
          <a:p>
            <a:pPr>
              <a:buFont typeface="+mj-lt"/>
              <a:buAutoNum type="arabicPeriod"/>
            </a:pPr>
            <a:endParaRPr lang="en-GB" dirty="0"/>
          </a:p>
          <a:p>
            <a:pPr>
              <a:buFont typeface="+mj-lt"/>
              <a:buAutoNum type="arabicPeriod"/>
            </a:pPr>
            <a:r>
              <a:rPr lang="en-GB" b="1" dirty="0"/>
              <a:t>Community Engagement</a:t>
            </a:r>
            <a:r>
              <a:rPr lang="en-GB" dirty="0"/>
              <a:t>: Interviews with artists and community figures foster a deeper understanding of Black British cultural dynamics.</a:t>
            </a:r>
          </a:p>
          <a:p>
            <a:pPr>
              <a:buFont typeface="+mj-lt"/>
              <a:buAutoNum type="arabicPeriod"/>
            </a:pPr>
            <a:endParaRPr lang="en-GB" dirty="0"/>
          </a:p>
          <a:p>
            <a:pPr>
              <a:buFont typeface="+mj-lt"/>
              <a:buAutoNum type="arabicPeriod"/>
            </a:pPr>
            <a:r>
              <a:rPr lang="en-GB" b="1" dirty="0"/>
              <a:t>Visibility and Representation</a:t>
            </a:r>
            <a:r>
              <a:rPr lang="en-GB" dirty="0"/>
              <a:t>: The podcast highlights the contributions of Black women, challenging stereotypes and promoting visibility.</a:t>
            </a:r>
          </a:p>
          <a:p>
            <a:pPr>
              <a:buFont typeface="+mj-lt"/>
              <a:buAutoNum type="arabicPeriod"/>
            </a:pPr>
            <a:endParaRPr lang="en-GB" dirty="0"/>
          </a:p>
          <a:p>
            <a:pPr>
              <a:buFont typeface="+mj-lt"/>
              <a:buAutoNum type="arabicPeriod"/>
            </a:pPr>
            <a:r>
              <a:rPr lang="en-GB" b="1" dirty="0"/>
              <a:t>Integration of Arts and Social Sciences</a:t>
            </a:r>
            <a:r>
              <a:rPr lang="en-GB" dirty="0"/>
              <a:t>: It merges artistic expressions with social issues, demonstrating how the arts can reflect and influence culture.</a:t>
            </a:r>
          </a:p>
          <a:p>
            <a:pPr>
              <a:buFont typeface="+mj-lt"/>
              <a:buAutoNum type="arabicPeriod"/>
            </a:pPr>
            <a:endParaRPr lang="en-GB" dirty="0"/>
          </a:p>
          <a:p>
            <a:pPr>
              <a:buFont typeface="+mj-lt"/>
              <a:buAutoNum type="arabicPeriod"/>
            </a:pPr>
            <a:r>
              <a:rPr lang="en-GB" b="1" dirty="0"/>
              <a:t>Dissemination of Research</a:t>
            </a:r>
            <a:r>
              <a:rPr lang="en-GB" dirty="0"/>
              <a:t>: It spreads my PhD findings to a broader audience, increasing the impact and engagement with academic research.</a:t>
            </a:r>
          </a:p>
          <a:p>
            <a:pPr>
              <a:buFont typeface="+mj-lt"/>
              <a:buAutoNum type="arabicPeriod"/>
            </a:pPr>
            <a:endParaRPr lang="en-GB" dirty="0"/>
          </a:p>
          <a:p>
            <a:pPr>
              <a:buFont typeface="+mj-lt"/>
              <a:buAutoNum type="arabicPeriod"/>
            </a:pPr>
            <a:r>
              <a:rPr lang="en-GB" b="1" dirty="0"/>
              <a:t>Feedback Mechanism</a:t>
            </a:r>
            <a:r>
              <a:rPr lang="en-GB" dirty="0"/>
              <a:t>: Audience feedback helps refine research approaches, ensuring they remain relevant to the community.</a:t>
            </a:r>
          </a:p>
          <a:p>
            <a:pPr>
              <a:buFont typeface="+mj-lt"/>
              <a:buAutoNum type="arabicPeriod"/>
            </a:pPr>
            <a:endParaRPr lang="en-GB" dirty="0"/>
          </a:p>
          <a:p>
            <a:r>
              <a:rPr lang="en-GB" dirty="0"/>
              <a:t>This makes the podcast a dynamic tool for exploring complex cultural identities and enhancing the understanding of these communities within the social sciences.</a:t>
            </a:r>
          </a:p>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7</a:t>
            </a:fld>
            <a:endParaRPr lang="en-GB"/>
          </a:p>
        </p:txBody>
      </p:sp>
    </p:spTree>
    <p:extLst>
      <p:ext uri="{BB962C8B-B14F-4D97-AF65-F5344CB8AC3E}">
        <p14:creationId xmlns:p14="http://schemas.microsoft.com/office/powerpoint/2010/main" val="95108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Photos from gallery visits are key for your research, serving as visual evidence and giving deep insights into cultural artifacts and behaviours.</a:t>
            </a:r>
          </a:p>
          <a:p>
            <a:r>
              <a:rPr lang="en-GB" dirty="0"/>
              <a:t>They make my findings clearer, helping me to reflect on biases, provide varied perspectives from different study fields, and track changes in art trends over time. </a:t>
            </a:r>
          </a:p>
          <a:p>
            <a:endParaRPr lang="en-GB" b="0" i="0" dirty="0">
              <a:solidFill>
                <a:srgbClr val="404040"/>
              </a:solidFill>
              <a:effectLst/>
              <a:latin typeface="DeepSeek-CJK-patch"/>
            </a:endParaRPr>
          </a:p>
          <a:p>
            <a:r>
              <a:rPr lang="en-GB" b="0" i="0" dirty="0">
                <a:solidFill>
                  <a:srgbClr val="404040"/>
                </a:solidFill>
                <a:effectLst/>
                <a:latin typeface="DeepSeek-CJK-patch"/>
              </a:rPr>
              <a:t>Black British female artists often use visual ethnography to interrogate sociocultural hierarchies. Sonia Boyce, a pioneering Black British artist, asserts that her work "is about negotiating the complexities of cultural hybrid, where the personal and political collide" (Boyce, 1996, p. 12).</a:t>
            </a:r>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9</a:t>
            </a:fld>
            <a:endParaRPr lang="en-GB"/>
          </a:p>
        </p:txBody>
      </p:sp>
    </p:spTree>
    <p:extLst>
      <p:ext uri="{BB962C8B-B14F-4D97-AF65-F5344CB8AC3E}">
        <p14:creationId xmlns:p14="http://schemas.microsoft.com/office/powerpoint/2010/main" val="162801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How do I fit into local creativity, and am I included and valued? Are there genuine opportunities for me as a Black British female artist focused on Black British female narratives?</a:t>
            </a:r>
          </a:p>
          <a:p>
            <a:pPr>
              <a:buNone/>
            </a:pPr>
            <a:endParaRPr lang="en-GB" dirty="0"/>
          </a:p>
          <a:p>
            <a:r>
              <a:rPr lang="en-GB" dirty="0"/>
              <a:t>Visibility isn't just about how the art sector acts; it's also about standing strong in representing Black British female stories as a vital part of the British art scene. I'm no longer just trying to break through barriers. </a:t>
            </a:r>
          </a:p>
          <a:p>
            <a:endParaRPr lang="en-GB" dirty="0"/>
          </a:p>
          <a:p>
            <a:r>
              <a:rPr lang="en-GB" dirty="0"/>
              <a:t>I actively make myself visible, often as the only Black woman, or even the only Black person, in the room.</a:t>
            </a:r>
          </a:p>
          <a:p>
            <a:r>
              <a:rPr lang="en-GB" dirty="0"/>
              <a:t>This can be daunting, and micro-aggressions are real, but I persist for my Medway community and for future generations of Black British female artists from smaller towns who might feel invisible, isolated, or misunderstood. </a:t>
            </a:r>
          </a:p>
          <a:p>
            <a:endParaRPr lang="en-GB" dirty="0"/>
          </a:p>
          <a:p>
            <a:r>
              <a:rPr lang="en-GB" dirty="0"/>
              <a:t>Change requires effort from everyone. Instead of just complaining, I choose to be proactive and work towards this change.</a:t>
            </a:r>
          </a:p>
          <a:p>
            <a:endParaRPr lang="en-GB" dirty="0"/>
          </a:p>
          <a:p>
            <a:r>
              <a:rPr lang="en-GB" dirty="0"/>
              <a:t>These photos include my work as the creator, designer and co-maker of Medway Pride 2023,</a:t>
            </a:r>
          </a:p>
          <a:p>
            <a:r>
              <a:rPr lang="en-GB" dirty="0"/>
              <a:t> A workshop on the English Empire with Margate’s Marine Studios, an educational exhibition on Resistance as Black British men and how the arts and politics entwined has been used as a vehicle for change.</a:t>
            </a:r>
          </a:p>
          <a:p>
            <a:endParaRPr lang="en-GB" dirty="0"/>
          </a:p>
          <a:p>
            <a:r>
              <a:rPr lang="en-GB" dirty="0"/>
              <a:t>A solo Telephone Box exhibition on what women mean to the British public in 2024 called ‘I woman’, along with a documentary about STEM women studying in Medway, the impact of race and gender within this sector, visual ethnography and lived experiences. </a:t>
            </a:r>
          </a:p>
          <a:p>
            <a:endParaRPr lang="en-GB" dirty="0"/>
          </a:p>
          <a:p>
            <a:r>
              <a:rPr lang="en-GB" dirty="0"/>
              <a:t>Just being Black British and Female visible within the community is a way to break stereotyping. Black Led does not mean for Blacks only.</a:t>
            </a:r>
          </a:p>
        </p:txBody>
      </p:sp>
      <p:sp>
        <p:nvSpPr>
          <p:cNvPr id="4" name="Slide Number Placeholder 3"/>
          <p:cNvSpPr>
            <a:spLocks noGrp="1"/>
          </p:cNvSpPr>
          <p:nvPr>
            <p:ph type="sldNum" sz="quarter" idx="5"/>
          </p:nvPr>
        </p:nvSpPr>
        <p:spPr/>
        <p:txBody>
          <a:bodyPr/>
          <a:lstStyle/>
          <a:p>
            <a:fld id="{EE5EDBCF-9B88-43CC-87B5-E811FD73A251}" type="slidenum">
              <a:rPr lang="en-GB" smtClean="0"/>
              <a:t>10</a:t>
            </a:fld>
            <a:endParaRPr lang="en-GB"/>
          </a:p>
        </p:txBody>
      </p:sp>
    </p:spTree>
    <p:extLst>
      <p:ext uri="{BB962C8B-B14F-4D97-AF65-F5344CB8AC3E}">
        <p14:creationId xmlns:p14="http://schemas.microsoft.com/office/powerpoint/2010/main" val="332084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5EDBCF-9B88-43CC-87B5-E811FD73A251}" type="slidenum">
              <a:rPr lang="en-GB" smtClean="0"/>
              <a:t>11</a:t>
            </a:fld>
            <a:endParaRPr lang="en-GB"/>
          </a:p>
        </p:txBody>
      </p:sp>
    </p:spTree>
    <p:extLst>
      <p:ext uri="{BB962C8B-B14F-4D97-AF65-F5344CB8AC3E}">
        <p14:creationId xmlns:p14="http://schemas.microsoft.com/office/powerpoint/2010/main" val="141126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microsoft.com/office/2007/relationships/media" Target="../media/media2.mp4"/><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11" Type="http://schemas.openxmlformats.org/officeDocument/2006/relationships/image" Target="../media/image46.png"/><Relationship Id="rId5" Type="http://schemas.openxmlformats.org/officeDocument/2006/relationships/slideLayout" Target="../slideLayouts/slideLayout7.xml"/><Relationship Id="rId10" Type="http://schemas.openxmlformats.org/officeDocument/2006/relationships/image" Target="../media/image45.jpeg"/><Relationship Id="rId4" Type="http://schemas.openxmlformats.org/officeDocument/2006/relationships/video" Target="../media/media2.mp4"/><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hyperlink" Target="http://theblackarthub.co.uk" TargetMode="External"/><Relationship Id="rId5" Type="http://schemas.openxmlformats.org/officeDocument/2006/relationships/image" Target="../media/image84.png"/><Relationship Id="rId10" Type="http://schemas.openxmlformats.org/officeDocument/2006/relationships/hyperlink" Target="http://michimasumi.co.uk" TargetMode="External"/><Relationship Id="rId4" Type="http://schemas.openxmlformats.org/officeDocument/2006/relationships/image" Target="../media/image83.jpe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3" Type="http://schemas.openxmlformats.org/officeDocument/2006/relationships/hyperlink" Target="https://cowriescholarshipfoundation.org.uk/" TargetMode="External"/><Relationship Id="rId2" Type="http://schemas.openxmlformats.org/officeDocument/2006/relationships/hyperlink" Target="https://www.ajl.org/spotlight-documentary-coded-bias" TargetMode="External"/><Relationship Id="rId1" Type="http://schemas.openxmlformats.org/officeDocument/2006/relationships/slideLayout" Target="../slideLayouts/slideLayout7.xml"/><Relationship Id="rId4" Type="http://schemas.openxmlformats.org/officeDocument/2006/relationships/hyperlink" Target="https://officeforstudents.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2051038"/>
            <a:ext cx="9408262" cy="1085215"/>
          </a:xfrm>
          <a:prstGeom prst="rect">
            <a:avLst/>
          </a:prstGeom>
        </p:spPr>
        <p:txBody>
          <a:bodyPr lIns="0" tIns="0" rIns="0" bIns="0" rtlCol="0" anchor="t">
            <a:spAutoFit/>
          </a:bodyPr>
          <a:lstStyle/>
          <a:p>
            <a:pPr algn="l">
              <a:lnSpc>
                <a:spcPts val="8959"/>
              </a:lnSpc>
              <a:spcBef>
                <a:spcPct val="0"/>
              </a:spcBef>
            </a:pPr>
            <a:r>
              <a:rPr lang="en-US" sz="6399" b="1" dirty="0">
                <a:solidFill>
                  <a:srgbClr val="000000"/>
                </a:solidFill>
                <a:latin typeface="Aptos ExtraBold" panose="020B0004020202020204" pitchFamily="34" charset="0"/>
                <a:ea typeface="Gordita Bold"/>
                <a:cs typeface="Gordita Bold"/>
                <a:sym typeface="Gordita Bold"/>
              </a:rPr>
              <a:t>ART, ACTIVISM</a:t>
            </a:r>
          </a:p>
        </p:txBody>
      </p:sp>
      <p:sp>
        <p:nvSpPr>
          <p:cNvPr id="4" name="TextBox 4"/>
          <p:cNvSpPr txBox="1"/>
          <p:nvPr/>
        </p:nvSpPr>
        <p:spPr>
          <a:xfrm>
            <a:off x="1028700" y="3245306"/>
            <a:ext cx="9769940" cy="1085215"/>
          </a:xfrm>
          <a:prstGeom prst="rect">
            <a:avLst/>
          </a:prstGeom>
        </p:spPr>
        <p:txBody>
          <a:bodyPr lIns="0" tIns="0" rIns="0" bIns="0" rtlCol="0" anchor="t">
            <a:spAutoFit/>
          </a:bodyPr>
          <a:lstStyle/>
          <a:p>
            <a:pPr algn="l">
              <a:lnSpc>
                <a:spcPts val="8959"/>
              </a:lnSpc>
              <a:spcBef>
                <a:spcPct val="0"/>
              </a:spcBef>
            </a:pPr>
            <a:r>
              <a:rPr lang="en-US" sz="6399" b="1" dirty="0">
                <a:solidFill>
                  <a:srgbClr val="000000"/>
                </a:solidFill>
                <a:latin typeface="Aptos ExtraBold" panose="020F0502020204030204" pitchFamily="34" charset="0"/>
                <a:ea typeface="Gordita Bold"/>
                <a:cs typeface="Gordita Bold"/>
                <a:sym typeface="Gordita Bold"/>
              </a:rPr>
              <a:t>AESTHETICS &amp; AI</a:t>
            </a:r>
          </a:p>
        </p:txBody>
      </p:sp>
      <p:sp>
        <p:nvSpPr>
          <p:cNvPr id="5" name="TextBox 5"/>
          <p:cNvSpPr txBox="1"/>
          <p:nvPr/>
        </p:nvSpPr>
        <p:spPr>
          <a:xfrm>
            <a:off x="1028700" y="4572320"/>
            <a:ext cx="8718746" cy="1962785"/>
          </a:xfrm>
          <a:prstGeom prst="rect">
            <a:avLst/>
          </a:prstGeom>
        </p:spPr>
        <p:txBody>
          <a:bodyPr lIns="0" tIns="0" rIns="0" bIns="0" rtlCol="0" anchor="t">
            <a:spAutoFit/>
          </a:bodyPr>
          <a:lstStyle/>
          <a:p>
            <a:pPr algn="l">
              <a:lnSpc>
                <a:spcPts val="4480"/>
              </a:lnSpc>
            </a:pPr>
            <a:r>
              <a:rPr lang="en-US" sz="3200" dirty="0">
                <a:solidFill>
                  <a:schemeClr val="accent6">
                    <a:lumMod val="75000"/>
                  </a:schemeClr>
                </a:solidFill>
                <a:latin typeface="Aptos Display" panose="020B0004020202020204" pitchFamily="34" charset="0"/>
                <a:ea typeface="Gordita"/>
                <a:cs typeface="Gordita"/>
                <a:sym typeface="Gordita"/>
              </a:rPr>
              <a:t>A PRACTICE-BASED INTERSECTIONAL EXPLORATION OF IDENTITY (360)</a:t>
            </a:r>
          </a:p>
          <a:p>
            <a:pPr algn="l">
              <a:lnSpc>
                <a:spcPts val="7000"/>
              </a:lnSpc>
              <a:spcBef>
                <a:spcPct val="0"/>
              </a:spcBef>
            </a:pPr>
            <a:endParaRPr lang="en-US" sz="3200" dirty="0">
              <a:solidFill>
                <a:srgbClr val="000000"/>
              </a:solidFill>
              <a:latin typeface="Gordita"/>
              <a:ea typeface="Gordita"/>
              <a:cs typeface="Gordita"/>
              <a:sym typeface="Gordita"/>
            </a:endParaRPr>
          </a:p>
        </p:txBody>
      </p:sp>
      <p:sp>
        <p:nvSpPr>
          <p:cNvPr id="6" name="TextBox 6"/>
          <p:cNvSpPr txBox="1"/>
          <p:nvPr/>
        </p:nvSpPr>
        <p:spPr>
          <a:xfrm>
            <a:off x="1028700" y="7973380"/>
            <a:ext cx="5139618" cy="481330"/>
          </a:xfrm>
          <a:prstGeom prst="rect">
            <a:avLst/>
          </a:prstGeom>
        </p:spPr>
        <p:txBody>
          <a:bodyPr lIns="0" tIns="0" rIns="0" bIns="0" rtlCol="0" anchor="t">
            <a:spAutoFit/>
          </a:bodyPr>
          <a:lstStyle/>
          <a:p>
            <a:pPr algn="l">
              <a:lnSpc>
                <a:spcPts val="3919"/>
              </a:lnSpc>
              <a:spcBef>
                <a:spcPct val="0"/>
              </a:spcBef>
            </a:pPr>
            <a:r>
              <a:rPr lang="en-US" sz="2799" dirty="0">
                <a:solidFill>
                  <a:srgbClr val="000000"/>
                </a:solidFill>
                <a:latin typeface="Aptos Display" panose="020B0004020202020204" pitchFamily="34" charset="0"/>
                <a:ea typeface="Gordita"/>
                <a:cs typeface="Gordita"/>
                <a:sym typeface="Gordita"/>
              </a:rPr>
              <a:t>MICHI MASUMI. BA.MA</a:t>
            </a:r>
          </a:p>
        </p:txBody>
      </p:sp>
      <p:sp>
        <p:nvSpPr>
          <p:cNvPr id="7" name="TextBox 7"/>
          <p:cNvSpPr txBox="1"/>
          <p:nvPr/>
        </p:nvSpPr>
        <p:spPr>
          <a:xfrm>
            <a:off x="1028700" y="8204520"/>
            <a:ext cx="8869314" cy="1849161"/>
          </a:xfrm>
          <a:prstGeom prst="rect">
            <a:avLst/>
          </a:prstGeom>
        </p:spPr>
        <p:txBody>
          <a:bodyPr lIns="0" tIns="0" rIns="0" bIns="0" rtlCol="0" anchor="t">
            <a:spAutoFit/>
          </a:bodyPr>
          <a:lstStyle/>
          <a:p>
            <a:pPr algn="l">
              <a:lnSpc>
                <a:spcPts val="3359"/>
              </a:lnSpc>
            </a:pPr>
            <a:endParaRPr dirty="0">
              <a:latin typeface="Aptos Display" panose="020B0004020202020204" pitchFamily="34" charset="0"/>
            </a:endParaRPr>
          </a:p>
          <a:p>
            <a:pPr algn="l">
              <a:lnSpc>
                <a:spcPts val="3359"/>
              </a:lnSpc>
            </a:pPr>
            <a:r>
              <a:rPr lang="en-US" sz="2400" dirty="0">
                <a:solidFill>
                  <a:srgbClr val="000000"/>
                </a:solidFill>
                <a:latin typeface="Aptos Display" panose="020B0004020202020204" pitchFamily="34" charset="0"/>
                <a:ea typeface="Canva Sans"/>
                <a:cs typeface="Canva Sans"/>
                <a:sym typeface="Canva Sans"/>
              </a:rPr>
              <a:t>Canterbury Christ Church University</a:t>
            </a:r>
          </a:p>
          <a:p>
            <a:pPr algn="l">
              <a:lnSpc>
                <a:spcPts val="3359"/>
              </a:lnSpc>
            </a:pPr>
            <a:r>
              <a:rPr lang="en-US" sz="2400" dirty="0">
                <a:solidFill>
                  <a:srgbClr val="000000"/>
                </a:solidFill>
                <a:latin typeface="Aptos Display" panose="020B0004020202020204" pitchFamily="34" charset="0"/>
                <a:ea typeface="Canva Sans"/>
                <a:cs typeface="Canva Sans"/>
                <a:sym typeface="Canva Sans"/>
              </a:rPr>
              <a:t>April 2025</a:t>
            </a:r>
          </a:p>
          <a:p>
            <a:pPr algn="ctr">
              <a:lnSpc>
                <a:spcPts val="4759"/>
              </a:lnSpc>
            </a:pPr>
            <a:endParaRPr lang="en-US" sz="2400" dirty="0">
              <a:solidFill>
                <a:srgbClr val="000000"/>
              </a:solidFill>
              <a:latin typeface="Canva Sans"/>
              <a:ea typeface="Canva Sans"/>
              <a:cs typeface="Canva Sans"/>
              <a:sym typeface="Canva Sans"/>
            </a:endParaRPr>
          </a:p>
        </p:txBody>
      </p:sp>
      <p:pic>
        <p:nvPicPr>
          <p:cNvPr id="9" name="Picture 8" descr="A person with a black and white face painted&#10;&#10;AI-generated content may be incorrect.">
            <a:extLst>
              <a:ext uri="{FF2B5EF4-FFF2-40B4-BE49-F238E27FC236}">
                <a16:creationId xmlns:a16="http://schemas.microsoft.com/office/drawing/2014/main" id="{2E574A71-BADF-8C2C-54A6-587B738E3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15977"/>
            <a:ext cx="7820474"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13457" y="433913"/>
            <a:ext cx="3901415" cy="4709587"/>
          </a:xfrm>
          <a:custGeom>
            <a:avLst/>
            <a:gdLst/>
            <a:ahLst/>
            <a:cxnLst/>
            <a:rect l="l" t="t" r="r" b="b"/>
            <a:pathLst>
              <a:path w="3901415" h="4709587">
                <a:moveTo>
                  <a:pt x="0" y="0"/>
                </a:moveTo>
                <a:lnTo>
                  <a:pt x="3901415" y="0"/>
                </a:lnTo>
                <a:lnTo>
                  <a:pt x="3901415" y="4709587"/>
                </a:lnTo>
                <a:lnTo>
                  <a:pt x="0" y="4709587"/>
                </a:lnTo>
                <a:lnTo>
                  <a:pt x="0" y="0"/>
                </a:lnTo>
                <a:close/>
              </a:path>
            </a:pathLst>
          </a:custGeom>
          <a:blipFill>
            <a:blip r:embed="rId3"/>
            <a:stretch>
              <a:fillRect t="-5293" b="-5293"/>
            </a:stretch>
          </a:blipFill>
          <a:ln cap="sq">
            <a:noFill/>
            <a:prstDash val="solid"/>
            <a:miter/>
          </a:ln>
        </p:spPr>
        <p:txBody>
          <a:bodyPr/>
          <a:lstStyle/>
          <a:p>
            <a:endParaRPr lang="en-GB"/>
          </a:p>
        </p:txBody>
      </p:sp>
      <p:sp>
        <p:nvSpPr>
          <p:cNvPr id="3" name="Freeform 3"/>
          <p:cNvSpPr/>
          <p:nvPr/>
        </p:nvSpPr>
        <p:spPr>
          <a:xfrm>
            <a:off x="644905" y="5646607"/>
            <a:ext cx="6933937" cy="4086489"/>
          </a:xfrm>
          <a:custGeom>
            <a:avLst/>
            <a:gdLst/>
            <a:ahLst/>
            <a:cxnLst/>
            <a:rect l="l" t="t" r="r" b="b"/>
            <a:pathLst>
              <a:path w="6933937" h="4086489">
                <a:moveTo>
                  <a:pt x="0" y="0"/>
                </a:moveTo>
                <a:lnTo>
                  <a:pt x="6933937" y="0"/>
                </a:lnTo>
                <a:lnTo>
                  <a:pt x="6933937" y="4086488"/>
                </a:lnTo>
                <a:lnTo>
                  <a:pt x="0" y="4086488"/>
                </a:lnTo>
                <a:lnTo>
                  <a:pt x="0" y="0"/>
                </a:lnTo>
                <a:close/>
              </a:path>
            </a:pathLst>
          </a:custGeom>
          <a:blipFill>
            <a:blip r:embed="rId4"/>
            <a:stretch>
              <a:fillRect l="-19865" t="-21817" r="-19973" b="-36368"/>
            </a:stretch>
          </a:blipFill>
          <a:ln cap="sq">
            <a:noFill/>
            <a:prstDash val="solid"/>
            <a:miter/>
          </a:ln>
        </p:spPr>
        <p:txBody>
          <a:bodyPr/>
          <a:lstStyle/>
          <a:p>
            <a:endParaRPr lang="en-GB"/>
          </a:p>
        </p:txBody>
      </p:sp>
      <p:sp>
        <p:nvSpPr>
          <p:cNvPr id="4" name="Freeform 4"/>
          <p:cNvSpPr/>
          <p:nvPr/>
        </p:nvSpPr>
        <p:spPr>
          <a:xfrm>
            <a:off x="7883642" y="5646607"/>
            <a:ext cx="6131230" cy="4086489"/>
          </a:xfrm>
          <a:custGeom>
            <a:avLst/>
            <a:gdLst/>
            <a:ahLst/>
            <a:cxnLst/>
            <a:rect l="l" t="t" r="r" b="b"/>
            <a:pathLst>
              <a:path w="6131230" h="4086489">
                <a:moveTo>
                  <a:pt x="0" y="0"/>
                </a:moveTo>
                <a:lnTo>
                  <a:pt x="6131230" y="0"/>
                </a:lnTo>
                <a:lnTo>
                  <a:pt x="6131230" y="4086488"/>
                </a:lnTo>
                <a:lnTo>
                  <a:pt x="0" y="4086488"/>
                </a:lnTo>
                <a:lnTo>
                  <a:pt x="0" y="0"/>
                </a:lnTo>
                <a:close/>
              </a:path>
            </a:pathLst>
          </a:custGeom>
          <a:blipFill>
            <a:blip r:embed="rId5"/>
            <a:stretch>
              <a:fillRect/>
            </a:stretch>
          </a:blipFill>
          <a:ln cap="sq">
            <a:noFill/>
            <a:prstDash val="solid"/>
            <a:miter/>
          </a:ln>
        </p:spPr>
        <p:txBody>
          <a:bodyPr/>
          <a:lstStyle/>
          <a:p>
            <a:endParaRPr lang="en-GB"/>
          </a:p>
        </p:txBody>
      </p:sp>
      <p:sp>
        <p:nvSpPr>
          <p:cNvPr id="5" name="Freeform 5"/>
          <p:cNvSpPr/>
          <p:nvPr/>
        </p:nvSpPr>
        <p:spPr>
          <a:xfrm>
            <a:off x="14319672" y="4578571"/>
            <a:ext cx="3461994" cy="5154524"/>
          </a:xfrm>
          <a:custGeom>
            <a:avLst/>
            <a:gdLst/>
            <a:ahLst/>
            <a:cxnLst/>
            <a:rect l="l" t="t" r="r" b="b"/>
            <a:pathLst>
              <a:path w="3461994" h="5154524">
                <a:moveTo>
                  <a:pt x="0" y="0"/>
                </a:moveTo>
                <a:lnTo>
                  <a:pt x="3461994" y="0"/>
                </a:lnTo>
                <a:lnTo>
                  <a:pt x="3461994" y="5154524"/>
                </a:lnTo>
                <a:lnTo>
                  <a:pt x="0" y="5154524"/>
                </a:lnTo>
                <a:lnTo>
                  <a:pt x="0" y="0"/>
                </a:lnTo>
                <a:close/>
              </a:path>
            </a:pathLst>
          </a:custGeom>
          <a:blipFill>
            <a:blip r:embed="rId6"/>
            <a:stretch>
              <a:fillRect l="-8465" t="-8283" r="-7389" b="-8463"/>
            </a:stretch>
          </a:blipFill>
          <a:ln cap="sq">
            <a:noFill/>
            <a:prstDash val="solid"/>
            <a:miter/>
          </a:ln>
        </p:spPr>
        <p:txBody>
          <a:bodyPr/>
          <a:lstStyle/>
          <a:p>
            <a:endParaRPr lang="en-GB"/>
          </a:p>
        </p:txBody>
      </p:sp>
      <p:sp>
        <p:nvSpPr>
          <p:cNvPr id="6" name="Freeform 6"/>
          <p:cNvSpPr/>
          <p:nvPr/>
        </p:nvSpPr>
        <p:spPr>
          <a:xfrm>
            <a:off x="14319672" y="433913"/>
            <a:ext cx="3461994" cy="3750245"/>
          </a:xfrm>
          <a:custGeom>
            <a:avLst/>
            <a:gdLst/>
            <a:ahLst/>
            <a:cxnLst/>
            <a:rect l="l" t="t" r="r" b="b"/>
            <a:pathLst>
              <a:path w="3461994" h="3750245">
                <a:moveTo>
                  <a:pt x="0" y="0"/>
                </a:moveTo>
                <a:lnTo>
                  <a:pt x="3461994" y="0"/>
                </a:lnTo>
                <a:lnTo>
                  <a:pt x="3461994" y="3750244"/>
                </a:lnTo>
                <a:lnTo>
                  <a:pt x="0" y="3750244"/>
                </a:lnTo>
                <a:lnTo>
                  <a:pt x="0" y="0"/>
                </a:lnTo>
                <a:close/>
              </a:path>
            </a:pathLst>
          </a:custGeom>
          <a:blipFill>
            <a:blip r:embed="rId7"/>
            <a:stretch>
              <a:fillRect t="-11542" b="-11542"/>
            </a:stretch>
          </a:blipFill>
        </p:spPr>
        <p:txBody>
          <a:bodyPr/>
          <a:lstStyle/>
          <a:p>
            <a:endParaRPr lang="en-GB"/>
          </a:p>
        </p:txBody>
      </p:sp>
      <p:sp>
        <p:nvSpPr>
          <p:cNvPr id="7" name="Freeform 7"/>
          <p:cNvSpPr/>
          <p:nvPr/>
        </p:nvSpPr>
        <p:spPr>
          <a:xfrm>
            <a:off x="644905" y="4382779"/>
            <a:ext cx="4346979" cy="760721"/>
          </a:xfrm>
          <a:custGeom>
            <a:avLst/>
            <a:gdLst/>
            <a:ahLst/>
            <a:cxnLst/>
            <a:rect l="l" t="t" r="r" b="b"/>
            <a:pathLst>
              <a:path w="4346979" h="760721">
                <a:moveTo>
                  <a:pt x="0" y="0"/>
                </a:moveTo>
                <a:lnTo>
                  <a:pt x="4346979" y="0"/>
                </a:lnTo>
                <a:lnTo>
                  <a:pt x="4346979" y="760721"/>
                </a:lnTo>
                <a:lnTo>
                  <a:pt x="0" y="760721"/>
                </a:lnTo>
                <a:lnTo>
                  <a:pt x="0" y="0"/>
                </a:lnTo>
                <a:close/>
              </a:path>
            </a:pathLst>
          </a:custGeom>
          <a:blipFill>
            <a:blip r:embed="rId8"/>
            <a:stretch>
              <a:fillRect/>
            </a:stretch>
          </a:blipFill>
        </p:spPr>
        <p:txBody>
          <a:bodyPr/>
          <a:lstStyle/>
          <a:p>
            <a:endParaRPr lang="en-GB"/>
          </a:p>
        </p:txBody>
      </p:sp>
      <p:sp>
        <p:nvSpPr>
          <p:cNvPr id="8" name="Freeform 8"/>
          <p:cNvSpPr/>
          <p:nvPr/>
        </p:nvSpPr>
        <p:spPr>
          <a:xfrm>
            <a:off x="5307475" y="3752233"/>
            <a:ext cx="1652677" cy="1652677"/>
          </a:xfrm>
          <a:custGeom>
            <a:avLst/>
            <a:gdLst/>
            <a:ahLst/>
            <a:cxnLst/>
            <a:rect l="l" t="t" r="r" b="b"/>
            <a:pathLst>
              <a:path w="1652677" h="1652677">
                <a:moveTo>
                  <a:pt x="0" y="0"/>
                </a:moveTo>
                <a:lnTo>
                  <a:pt x="1652676" y="0"/>
                </a:lnTo>
                <a:lnTo>
                  <a:pt x="1652676" y="1652677"/>
                </a:lnTo>
                <a:lnTo>
                  <a:pt x="0" y="1652677"/>
                </a:lnTo>
                <a:lnTo>
                  <a:pt x="0" y="0"/>
                </a:lnTo>
                <a:close/>
              </a:path>
            </a:pathLst>
          </a:custGeom>
          <a:blipFill>
            <a:blip r:embed="rId9"/>
            <a:stretch>
              <a:fillRect/>
            </a:stretch>
          </a:blipFill>
        </p:spPr>
        <p:txBody>
          <a:bodyPr/>
          <a:lstStyle/>
          <a:p>
            <a:endParaRPr lang="en-GB"/>
          </a:p>
        </p:txBody>
      </p:sp>
      <p:sp>
        <p:nvSpPr>
          <p:cNvPr id="9" name="Freeform 9"/>
          <p:cNvSpPr/>
          <p:nvPr/>
        </p:nvSpPr>
        <p:spPr>
          <a:xfrm>
            <a:off x="7275742" y="4026719"/>
            <a:ext cx="1215799" cy="1103704"/>
          </a:xfrm>
          <a:custGeom>
            <a:avLst/>
            <a:gdLst/>
            <a:ahLst/>
            <a:cxnLst/>
            <a:rect l="l" t="t" r="r" b="b"/>
            <a:pathLst>
              <a:path w="1215799" h="1103704">
                <a:moveTo>
                  <a:pt x="0" y="0"/>
                </a:moveTo>
                <a:lnTo>
                  <a:pt x="1215800" y="0"/>
                </a:lnTo>
                <a:lnTo>
                  <a:pt x="1215800" y="1103705"/>
                </a:lnTo>
                <a:lnTo>
                  <a:pt x="0" y="1103705"/>
                </a:lnTo>
                <a:lnTo>
                  <a:pt x="0" y="0"/>
                </a:lnTo>
                <a:close/>
              </a:path>
            </a:pathLst>
          </a:custGeom>
          <a:blipFill>
            <a:blip r:embed="rId10"/>
            <a:stretch>
              <a:fillRect/>
            </a:stretch>
          </a:blipFill>
        </p:spPr>
        <p:txBody>
          <a:bodyPr/>
          <a:lstStyle/>
          <a:p>
            <a:endParaRPr lang="en-GB"/>
          </a:p>
        </p:txBody>
      </p:sp>
      <p:sp>
        <p:nvSpPr>
          <p:cNvPr id="10" name="Freeform 10"/>
          <p:cNvSpPr/>
          <p:nvPr/>
        </p:nvSpPr>
        <p:spPr>
          <a:xfrm>
            <a:off x="8710617" y="4026719"/>
            <a:ext cx="1116781" cy="1116781"/>
          </a:xfrm>
          <a:custGeom>
            <a:avLst/>
            <a:gdLst/>
            <a:ahLst/>
            <a:cxnLst/>
            <a:rect l="l" t="t" r="r" b="b"/>
            <a:pathLst>
              <a:path w="1116781" h="1116781">
                <a:moveTo>
                  <a:pt x="0" y="0"/>
                </a:moveTo>
                <a:lnTo>
                  <a:pt x="1116781" y="0"/>
                </a:lnTo>
                <a:lnTo>
                  <a:pt x="1116781" y="1116781"/>
                </a:lnTo>
                <a:lnTo>
                  <a:pt x="0" y="1116781"/>
                </a:lnTo>
                <a:lnTo>
                  <a:pt x="0" y="0"/>
                </a:lnTo>
                <a:close/>
              </a:path>
            </a:pathLst>
          </a:custGeom>
          <a:blipFill>
            <a:blip r:embed="rId11"/>
            <a:stretch>
              <a:fillRect/>
            </a:stretch>
          </a:blipFill>
        </p:spPr>
        <p:txBody>
          <a:bodyPr/>
          <a:lstStyle/>
          <a:p>
            <a:endParaRPr lang="en-GB"/>
          </a:p>
        </p:txBody>
      </p:sp>
      <p:sp>
        <p:nvSpPr>
          <p:cNvPr id="11" name="TextBox 11"/>
          <p:cNvSpPr txBox="1"/>
          <p:nvPr/>
        </p:nvSpPr>
        <p:spPr>
          <a:xfrm>
            <a:off x="640348" y="761087"/>
            <a:ext cx="6039579" cy="1547948"/>
          </a:xfrm>
          <a:prstGeom prst="rect">
            <a:avLst/>
          </a:prstGeom>
        </p:spPr>
        <p:txBody>
          <a:bodyPr lIns="0" tIns="0" rIns="0" bIns="0" rtlCol="0" anchor="t">
            <a:spAutoFit/>
          </a:bodyPr>
          <a:lstStyle/>
          <a:p>
            <a:pPr algn="l">
              <a:lnSpc>
                <a:spcPts val="6025"/>
              </a:lnSpc>
            </a:pPr>
            <a:r>
              <a:rPr lang="en-US" sz="5428" b="1" dirty="0">
                <a:solidFill>
                  <a:srgbClr val="FF9900"/>
                </a:solidFill>
                <a:latin typeface="Aptos ExtraBold" panose="020B0004020202020204" pitchFamily="34" charset="0"/>
                <a:ea typeface="Gordita Bold"/>
                <a:cs typeface="Gordita Bold"/>
                <a:sym typeface="Gordita Bold"/>
              </a:rPr>
              <a:t>COMMUNITY</a:t>
            </a:r>
          </a:p>
          <a:p>
            <a:pPr algn="l">
              <a:lnSpc>
                <a:spcPts val="6025"/>
              </a:lnSpc>
            </a:pPr>
            <a:r>
              <a:rPr lang="en-US" sz="5428" b="1" dirty="0">
                <a:solidFill>
                  <a:srgbClr val="FF9900"/>
                </a:solidFill>
                <a:latin typeface="Aptos ExtraBold" panose="020B0004020202020204" pitchFamily="34" charset="0"/>
                <a:ea typeface="Gordita Bold"/>
                <a:cs typeface="Gordita Bold"/>
                <a:sym typeface="Gordita Bold"/>
              </a:rPr>
              <a:t>PRACTICE </a:t>
            </a:r>
          </a:p>
        </p:txBody>
      </p:sp>
      <p:sp>
        <p:nvSpPr>
          <p:cNvPr id="12" name="TextBox 12"/>
          <p:cNvSpPr txBox="1"/>
          <p:nvPr/>
        </p:nvSpPr>
        <p:spPr>
          <a:xfrm>
            <a:off x="677980" y="2407064"/>
            <a:ext cx="8627808" cy="1180465"/>
          </a:xfrm>
          <a:prstGeom prst="rect">
            <a:avLst/>
          </a:prstGeom>
        </p:spPr>
        <p:txBody>
          <a:bodyPr lIns="0" tIns="0" rIns="0" bIns="0" rtlCol="0" anchor="t">
            <a:spAutoFit/>
          </a:bodyPr>
          <a:lstStyle/>
          <a:p>
            <a:pPr algn="l">
              <a:lnSpc>
                <a:spcPts val="4759"/>
              </a:lnSpc>
            </a:pPr>
            <a:r>
              <a:rPr lang="en-US" sz="3399" b="1" dirty="0">
                <a:solidFill>
                  <a:srgbClr val="000000"/>
                </a:solidFill>
                <a:latin typeface="Aptos Display" panose="020B0004020202020204" pitchFamily="34" charset="0"/>
                <a:ea typeface="Canva Sans"/>
                <a:cs typeface="Canva Sans"/>
                <a:sym typeface="Canva Sans"/>
              </a:rPr>
              <a:t>Partnerships, Events and Exhibitions</a:t>
            </a:r>
          </a:p>
          <a:p>
            <a:pPr algn="l">
              <a:lnSpc>
                <a:spcPts val="4759"/>
              </a:lnSpc>
            </a:pPr>
            <a:endParaRPr lang="en-US" sz="3399" dirty="0">
              <a:solidFill>
                <a:srgbClr val="000000"/>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30400" y="828045"/>
            <a:ext cx="2934552" cy="3096255"/>
          </a:xfrm>
          <a:custGeom>
            <a:avLst/>
            <a:gdLst/>
            <a:ahLst/>
            <a:cxnLst/>
            <a:rect l="l" t="t" r="r" b="b"/>
            <a:pathLst>
              <a:path w="3603772" h="3649389">
                <a:moveTo>
                  <a:pt x="0" y="0"/>
                </a:moveTo>
                <a:lnTo>
                  <a:pt x="3603771" y="0"/>
                </a:lnTo>
                <a:lnTo>
                  <a:pt x="3603771" y="3649389"/>
                </a:lnTo>
                <a:lnTo>
                  <a:pt x="0" y="36493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1295400" y="2933700"/>
            <a:ext cx="15320844" cy="2421945"/>
          </a:xfrm>
          <a:prstGeom prst="rect">
            <a:avLst/>
          </a:prstGeom>
        </p:spPr>
        <p:txBody>
          <a:bodyPr lIns="0" tIns="0" rIns="0" bIns="0" rtlCol="0" anchor="t">
            <a:spAutoFit/>
          </a:bodyPr>
          <a:lstStyle/>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AI &amp; Digital Platforms</a:t>
            </a:r>
          </a:p>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 for Black-Led/ Black owed Business</a:t>
            </a:r>
          </a:p>
        </p:txBody>
      </p:sp>
      <p:sp>
        <p:nvSpPr>
          <p:cNvPr id="4" name="TextBox 4"/>
          <p:cNvSpPr txBox="1"/>
          <p:nvPr/>
        </p:nvSpPr>
        <p:spPr>
          <a:xfrm>
            <a:off x="3244679" y="6431149"/>
            <a:ext cx="13371565" cy="3036409"/>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The Black Art Hub CIC and The Benjamin Zephaniah Library</a:t>
            </a: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Efficiency and accessibility for creative organisations</a:t>
            </a: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Using AI for marketing, admin and funding tools</a:t>
            </a:r>
          </a:p>
          <a:p>
            <a:pPr algn="just">
              <a:lnSpc>
                <a:spcPts val="4759"/>
              </a:lnSpc>
            </a:pPr>
            <a:endParaRPr lang="en-US" sz="3399" dirty="0">
              <a:solidFill>
                <a:srgbClr val="000000"/>
              </a:solidFill>
              <a:latin typeface="Canva Sans"/>
              <a:ea typeface="Canva Sans"/>
              <a:cs typeface="Canva Sans"/>
              <a:sym typeface="Canva Sans"/>
            </a:endParaRPr>
          </a:p>
          <a:p>
            <a:pPr algn="just">
              <a:lnSpc>
                <a:spcPts val="4759"/>
              </a:lnSpc>
            </a:pPr>
            <a:endParaRPr lang="en-US" sz="3399" dirty="0">
              <a:solidFill>
                <a:srgbClr val="000000"/>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t="657" b="657"/>
          <a:stretch>
            <a:fillRect/>
          </a:stretch>
        </p:blipFill>
        <p:spPr>
          <a:xfrm>
            <a:off x="5797737" y="877878"/>
            <a:ext cx="4690872" cy="8229600"/>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rcRect/>
          <a:stretch>
            <a:fillRect/>
          </a:stretch>
        </p:blipFill>
        <p:spPr>
          <a:xfrm>
            <a:off x="10869224" y="908604"/>
            <a:ext cx="4629150" cy="8229600"/>
          </a:xfrm>
          <a:prstGeom prst="rect">
            <a:avLst/>
          </a:prstGeom>
        </p:spPr>
      </p:pic>
      <p:sp>
        <p:nvSpPr>
          <p:cNvPr id="4" name="Freeform 4"/>
          <p:cNvSpPr/>
          <p:nvPr/>
        </p:nvSpPr>
        <p:spPr>
          <a:xfrm>
            <a:off x="685800" y="4019510"/>
            <a:ext cx="3946738" cy="1946336"/>
          </a:xfrm>
          <a:custGeom>
            <a:avLst/>
            <a:gdLst/>
            <a:ahLst/>
            <a:cxnLst/>
            <a:rect l="l" t="t" r="r" b="b"/>
            <a:pathLst>
              <a:path w="3946738" h="1946336">
                <a:moveTo>
                  <a:pt x="0" y="0"/>
                </a:moveTo>
                <a:lnTo>
                  <a:pt x="3946738" y="0"/>
                </a:lnTo>
                <a:lnTo>
                  <a:pt x="3946738" y="1946336"/>
                </a:lnTo>
                <a:lnTo>
                  <a:pt x="0" y="1946336"/>
                </a:lnTo>
                <a:lnTo>
                  <a:pt x="0" y="0"/>
                </a:lnTo>
                <a:close/>
              </a:path>
            </a:pathLst>
          </a:custGeom>
          <a:blipFill>
            <a:blip r:embed="rId9"/>
            <a:stretch>
              <a:fillRect l="-3521" t="-56469" r="-4196" b="-61957"/>
            </a:stretch>
          </a:blipFill>
        </p:spPr>
        <p:txBody>
          <a:bodyPr/>
          <a:lstStyle/>
          <a:p>
            <a:endParaRPr lang="en-GB"/>
          </a:p>
        </p:txBody>
      </p:sp>
      <p:sp>
        <p:nvSpPr>
          <p:cNvPr id="5" name="Freeform 5"/>
          <p:cNvSpPr/>
          <p:nvPr/>
        </p:nvSpPr>
        <p:spPr>
          <a:xfrm>
            <a:off x="15868300" y="8517194"/>
            <a:ext cx="1966258" cy="621010"/>
          </a:xfrm>
          <a:custGeom>
            <a:avLst/>
            <a:gdLst/>
            <a:ahLst/>
            <a:cxnLst/>
            <a:rect l="l" t="t" r="r" b="b"/>
            <a:pathLst>
              <a:path w="1966258" h="621010">
                <a:moveTo>
                  <a:pt x="0" y="0"/>
                </a:moveTo>
                <a:lnTo>
                  <a:pt x="1966257" y="0"/>
                </a:lnTo>
                <a:lnTo>
                  <a:pt x="1966257" y="621010"/>
                </a:lnTo>
                <a:lnTo>
                  <a:pt x="0" y="621010"/>
                </a:lnTo>
                <a:lnTo>
                  <a:pt x="0" y="0"/>
                </a:lnTo>
                <a:close/>
              </a:path>
            </a:pathLst>
          </a:custGeom>
          <a:blipFill>
            <a:blip r:embed="rId10"/>
            <a:stretch>
              <a:fillRect/>
            </a:stretch>
          </a:blipFill>
        </p:spPr>
        <p:txBody>
          <a:bodyPr/>
          <a:lstStyle/>
          <a:p>
            <a:endParaRPr lang="en-GB"/>
          </a:p>
        </p:txBody>
      </p:sp>
      <p:sp>
        <p:nvSpPr>
          <p:cNvPr id="6" name="Freeform 6"/>
          <p:cNvSpPr/>
          <p:nvPr/>
        </p:nvSpPr>
        <p:spPr>
          <a:xfrm>
            <a:off x="15868300" y="7738462"/>
            <a:ext cx="1966258" cy="429458"/>
          </a:xfrm>
          <a:custGeom>
            <a:avLst/>
            <a:gdLst/>
            <a:ahLst/>
            <a:cxnLst/>
            <a:rect l="l" t="t" r="r" b="b"/>
            <a:pathLst>
              <a:path w="1966258" h="429458">
                <a:moveTo>
                  <a:pt x="0" y="0"/>
                </a:moveTo>
                <a:lnTo>
                  <a:pt x="1966257" y="0"/>
                </a:lnTo>
                <a:lnTo>
                  <a:pt x="1966257" y="429458"/>
                </a:lnTo>
                <a:lnTo>
                  <a:pt x="0" y="429458"/>
                </a:lnTo>
                <a:lnTo>
                  <a:pt x="0" y="0"/>
                </a:lnTo>
                <a:close/>
              </a:path>
            </a:pathLst>
          </a:custGeom>
          <a:blipFill>
            <a:blip r:embed="rId11"/>
            <a:stretch>
              <a:fillRect/>
            </a:stretch>
          </a:blipFill>
        </p:spPr>
        <p:txBody>
          <a:bodyPr/>
          <a:lstStyle/>
          <a:p>
            <a:endParaRPr lang="en-GB"/>
          </a:p>
        </p:txBody>
      </p:sp>
      <p:sp>
        <p:nvSpPr>
          <p:cNvPr id="7" name="Freeform 7"/>
          <p:cNvSpPr/>
          <p:nvPr/>
        </p:nvSpPr>
        <p:spPr>
          <a:xfrm>
            <a:off x="749056" y="6272450"/>
            <a:ext cx="3820226" cy="1466012"/>
          </a:xfrm>
          <a:custGeom>
            <a:avLst/>
            <a:gdLst/>
            <a:ahLst/>
            <a:cxnLst/>
            <a:rect l="l" t="t" r="r" b="b"/>
            <a:pathLst>
              <a:path w="3820226" h="1466012">
                <a:moveTo>
                  <a:pt x="0" y="0"/>
                </a:moveTo>
                <a:lnTo>
                  <a:pt x="3820226" y="0"/>
                </a:lnTo>
                <a:lnTo>
                  <a:pt x="3820226" y="1466012"/>
                </a:lnTo>
                <a:lnTo>
                  <a:pt x="0" y="1466012"/>
                </a:lnTo>
                <a:lnTo>
                  <a:pt x="0" y="0"/>
                </a:lnTo>
                <a:close/>
              </a:path>
            </a:pathLst>
          </a:custGeom>
          <a:blipFill>
            <a:blip r:embed="rId12"/>
            <a:stretch>
              <a:fillRect/>
            </a:stretch>
          </a:blipFill>
        </p:spPr>
        <p:txBody>
          <a:bodyPr/>
          <a:lstStyle/>
          <a:p>
            <a:endParaRPr lang="en-GB"/>
          </a:p>
        </p:txBody>
      </p:sp>
      <p:sp>
        <p:nvSpPr>
          <p:cNvPr id="8" name="Freeform 8"/>
          <p:cNvSpPr/>
          <p:nvPr/>
        </p:nvSpPr>
        <p:spPr>
          <a:xfrm>
            <a:off x="326370" y="8020348"/>
            <a:ext cx="5101441" cy="1449659"/>
          </a:xfrm>
          <a:custGeom>
            <a:avLst/>
            <a:gdLst/>
            <a:ahLst/>
            <a:cxnLst/>
            <a:rect l="l" t="t" r="r" b="b"/>
            <a:pathLst>
              <a:path w="5101441" h="1449659">
                <a:moveTo>
                  <a:pt x="0" y="0"/>
                </a:moveTo>
                <a:lnTo>
                  <a:pt x="5101441" y="0"/>
                </a:lnTo>
                <a:lnTo>
                  <a:pt x="5101441" y="1449660"/>
                </a:lnTo>
                <a:lnTo>
                  <a:pt x="0" y="1449660"/>
                </a:lnTo>
                <a:lnTo>
                  <a:pt x="0" y="0"/>
                </a:lnTo>
                <a:close/>
              </a:path>
            </a:pathLst>
          </a:custGeom>
          <a:blipFill>
            <a:blip r:embed="rId13"/>
            <a:stretch>
              <a:fillRect/>
            </a:stretch>
          </a:blipFill>
        </p:spPr>
        <p:txBody>
          <a:bodyPr/>
          <a:lstStyle/>
          <a:p>
            <a:endParaRPr lang="en-GB"/>
          </a:p>
        </p:txBody>
      </p:sp>
      <p:sp>
        <p:nvSpPr>
          <p:cNvPr id="9" name="TextBox 9"/>
          <p:cNvSpPr txBox="1"/>
          <p:nvPr/>
        </p:nvSpPr>
        <p:spPr>
          <a:xfrm>
            <a:off x="965444" y="658054"/>
            <a:ext cx="4265909" cy="2976392"/>
          </a:xfrm>
          <a:prstGeom prst="rect">
            <a:avLst/>
          </a:prstGeom>
        </p:spPr>
        <p:txBody>
          <a:bodyPr lIns="0" tIns="0" rIns="0" bIns="0" rtlCol="0" anchor="t">
            <a:spAutoFit/>
          </a:bodyPr>
          <a:lstStyle/>
          <a:p>
            <a:pPr algn="l">
              <a:lnSpc>
                <a:spcPts val="5880"/>
              </a:lnSpc>
            </a:pPr>
            <a:r>
              <a:rPr lang="en-US" sz="4200" b="1" dirty="0">
                <a:solidFill>
                  <a:srgbClr val="FF9900"/>
                </a:solidFill>
                <a:latin typeface="Aptos ExtraBold" panose="020B0004020202020204" pitchFamily="34" charset="0"/>
                <a:ea typeface="Canva Sans Bold"/>
                <a:cs typeface="Canva Sans Bold"/>
                <a:sym typeface="Canva Sans Bold"/>
              </a:rPr>
              <a:t>AI &amp; Digital Platforms for Black </a:t>
            </a:r>
            <a:r>
              <a:rPr lang="en-US" sz="4200" b="1" dirty="0" err="1">
                <a:solidFill>
                  <a:srgbClr val="FF9900"/>
                </a:solidFill>
                <a:latin typeface="Aptos ExtraBold" panose="020B0004020202020204" pitchFamily="34" charset="0"/>
                <a:ea typeface="Canva Sans Bold"/>
                <a:cs typeface="Canva Sans Bold"/>
                <a:sym typeface="Canva Sans Bold"/>
              </a:rPr>
              <a:t>Brtish</a:t>
            </a:r>
            <a:r>
              <a:rPr lang="en-US" sz="4200" b="1" dirty="0">
                <a:solidFill>
                  <a:srgbClr val="FF9900"/>
                </a:solidFill>
                <a:latin typeface="Aptos ExtraBold" panose="020B0004020202020204" pitchFamily="34" charset="0"/>
                <a:ea typeface="Canva Sans Bold"/>
                <a:cs typeface="Canva Sans Bold"/>
                <a:sym typeface="Canva Sans Bold"/>
              </a:rPr>
              <a:t> Art Organisations.</a:t>
            </a:r>
          </a:p>
        </p:txBody>
      </p:sp>
      <p:sp>
        <p:nvSpPr>
          <p:cNvPr id="10" name="TextBox 10"/>
          <p:cNvSpPr txBox="1"/>
          <p:nvPr/>
        </p:nvSpPr>
        <p:spPr>
          <a:xfrm>
            <a:off x="5248559" y="9322207"/>
            <a:ext cx="6405414" cy="268471"/>
          </a:xfrm>
          <a:prstGeom prst="rect">
            <a:avLst/>
          </a:prstGeom>
        </p:spPr>
        <p:txBody>
          <a:bodyPr wrap="square" lIns="0" tIns="0" rIns="0" bIns="0" rtlCol="0" anchor="t">
            <a:spAutoFit/>
          </a:bodyPr>
          <a:lstStyle/>
          <a:p>
            <a:pPr algn="ctr">
              <a:lnSpc>
                <a:spcPts val="2240"/>
              </a:lnSpc>
            </a:pPr>
            <a:r>
              <a:rPr lang="en-US" sz="1600" dirty="0">
                <a:solidFill>
                  <a:srgbClr val="000000"/>
                </a:solidFill>
                <a:latin typeface="Aptos Display" panose="020B0004020202020204" pitchFamily="34" charset="0"/>
                <a:ea typeface="Canva Sans"/>
                <a:cs typeface="Canva Sans"/>
                <a:sym typeface="Canva Sans"/>
              </a:rPr>
              <a:t>Video credits: Kateryna </a:t>
            </a:r>
            <a:r>
              <a:rPr lang="en-US" sz="1600" dirty="0" err="1">
                <a:solidFill>
                  <a:srgbClr val="000000"/>
                </a:solidFill>
                <a:latin typeface="Aptos Display" panose="020B0004020202020204" pitchFamily="34" charset="0"/>
                <a:ea typeface="Canva Sans"/>
                <a:cs typeface="Canva Sans"/>
                <a:sym typeface="Canva Sans"/>
              </a:rPr>
              <a:t>Baranenko</a:t>
            </a:r>
            <a:r>
              <a:rPr lang="en-US" sz="1600" dirty="0">
                <a:solidFill>
                  <a:srgbClr val="000000"/>
                </a:solidFill>
                <a:latin typeface="Aptos Display" panose="020B0004020202020204" pitchFamily="34" charset="0"/>
                <a:ea typeface="Canva Sans"/>
                <a:cs typeface="Canva Sans"/>
                <a:sym typeface="Canva Sans"/>
              </a:rPr>
              <a:t> ~The Black Art Hub</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48400" y="2484451"/>
            <a:ext cx="5453169" cy="5453169"/>
          </a:xfrm>
          <a:custGeom>
            <a:avLst/>
            <a:gdLst/>
            <a:ahLst/>
            <a:cxnLst/>
            <a:rect l="l" t="t" r="r" b="b"/>
            <a:pathLst>
              <a:path w="5453169" h="5453169">
                <a:moveTo>
                  <a:pt x="0" y="0"/>
                </a:moveTo>
                <a:lnTo>
                  <a:pt x="5453169" y="0"/>
                </a:lnTo>
                <a:lnTo>
                  <a:pt x="5453169" y="5453169"/>
                </a:lnTo>
                <a:lnTo>
                  <a:pt x="0" y="5453169"/>
                </a:lnTo>
                <a:lnTo>
                  <a:pt x="0" y="0"/>
                </a:lnTo>
                <a:close/>
              </a:path>
            </a:pathLst>
          </a:custGeom>
          <a:blipFill>
            <a:blip r:embed="rId3"/>
            <a:stretch>
              <a:fillRect/>
            </a:stretch>
          </a:blipFill>
        </p:spPr>
        <p:txBody>
          <a:bodyPr/>
          <a:lstStyle/>
          <a:p>
            <a:endParaRPr lang="en-GB"/>
          </a:p>
        </p:txBody>
      </p:sp>
      <p:sp>
        <p:nvSpPr>
          <p:cNvPr id="3" name="Freeform 3"/>
          <p:cNvSpPr/>
          <p:nvPr/>
        </p:nvSpPr>
        <p:spPr>
          <a:xfrm>
            <a:off x="15195201" y="544078"/>
            <a:ext cx="2575587" cy="2585282"/>
          </a:xfrm>
          <a:custGeom>
            <a:avLst/>
            <a:gdLst/>
            <a:ahLst/>
            <a:cxnLst/>
            <a:rect l="l" t="t" r="r" b="b"/>
            <a:pathLst>
              <a:path w="2575587" h="2585282">
                <a:moveTo>
                  <a:pt x="0" y="0"/>
                </a:moveTo>
                <a:lnTo>
                  <a:pt x="2575587" y="0"/>
                </a:lnTo>
                <a:lnTo>
                  <a:pt x="2575587" y="2585282"/>
                </a:lnTo>
                <a:lnTo>
                  <a:pt x="0" y="2585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2133600" y="756234"/>
            <a:ext cx="13463313" cy="2421945"/>
          </a:xfrm>
          <a:prstGeom prst="rect">
            <a:avLst/>
          </a:prstGeom>
        </p:spPr>
        <p:txBody>
          <a:bodyPr wrap="square" lIns="0" tIns="0" rIns="0" bIns="0" rtlCol="0" anchor="t">
            <a:spAutoFit/>
          </a:bodyPr>
          <a:lstStyle/>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Section 3:</a:t>
            </a:r>
          </a:p>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 ADN Framework &amp; EthnoGo</a:t>
            </a:r>
          </a:p>
        </p:txBody>
      </p:sp>
      <p:sp>
        <p:nvSpPr>
          <p:cNvPr id="5" name="TextBox 5"/>
          <p:cNvSpPr txBox="1"/>
          <p:nvPr/>
        </p:nvSpPr>
        <p:spPr>
          <a:xfrm>
            <a:off x="1983570" y="7196270"/>
            <a:ext cx="14533837" cy="3003323"/>
          </a:xfrm>
          <a:prstGeom prst="rect">
            <a:avLst/>
          </a:prstGeom>
        </p:spPr>
        <p:txBody>
          <a:bodyPr wrap="square" lIns="0" tIns="0" rIns="0" bIns="0" rtlCol="0" anchor="t">
            <a:spAutoFit/>
          </a:bodyPr>
          <a:lstStyle/>
          <a:p>
            <a:pPr marL="367029" lvl="1" algn="ctr">
              <a:lnSpc>
                <a:spcPts val="4759"/>
              </a:lnSpc>
            </a:pPr>
            <a:r>
              <a:rPr lang="en-US" sz="2400" dirty="0">
                <a:solidFill>
                  <a:srgbClr val="000000"/>
                </a:solidFill>
                <a:latin typeface="Aptos Display" panose="020B0004020202020204" pitchFamily="34" charset="0"/>
                <a:ea typeface="Canva Sans"/>
                <a:cs typeface="Canva Sans"/>
                <a:sym typeface="Canva Sans"/>
              </a:rPr>
              <a:t>ADN Framework bridging theory and practice</a:t>
            </a:r>
          </a:p>
          <a:p>
            <a:pPr marL="367029" lvl="1" algn="ctr">
              <a:lnSpc>
                <a:spcPts val="4759"/>
              </a:lnSpc>
            </a:pPr>
            <a:r>
              <a:rPr lang="en-US" sz="2400" dirty="0">
                <a:solidFill>
                  <a:srgbClr val="000000"/>
                </a:solidFill>
                <a:latin typeface="Aptos Display" panose="020B0004020202020204" pitchFamily="34" charset="0"/>
                <a:ea typeface="Canva Sans"/>
                <a:cs typeface="Canva Sans"/>
                <a:sym typeface="Canva Sans"/>
              </a:rPr>
              <a:t>A mobile-first toolkit for </a:t>
            </a:r>
            <a:r>
              <a:rPr lang="en-US" sz="2400" dirty="0" err="1">
                <a:solidFill>
                  <a:srgbClr val="000000"/>
                </a:solidFill>
                <a:latin typeface="Aptos Display" panose="020B0004020202020204" pitchFamily="34" charset="0"/>
                <a:ea typeface="Canva Sans"/>
                <a:cs typeface="Canva Sans"/>
                <a:sym typeface="Canva Sans"/>
              </a:rPr>
              <a:t>marginalised</a:t>
            </a:r>
            <a:r>
              <a:rPr lang="en-US" sz="2400" dirty="0">
                <a:solidFill>
                  <a:srgbClr val="000000"/>
                </a:solidFill>
                <a:latin typeface="Aptos Display" panose="020B0004020202020204" pitchFamily="34" charset="0"/>
                <a:ea typeface="Canva Sans"/>
                <a:cs typeface="Canva Sans"/>
                <a:sym typeface="Canva Sans"/>
              </a:rPr>
              <a:t> researchers to collect multimodal data (photos, voice notes, interviews) ethnically and affordability.</a:t>
            </a:r>
          </a:p>
          <a:p>
            <a:pPr marL="734059" lvl="1" indent="-367030" algn="ctr">
              <a:lnSpc>
                <a:spcPts val="4759"/>
              </a:lnSpc>
              <a:buFont typeface="Arial"/>
              <a:buChar char="•"/>
            </a:pPr>
            <a:endParaRPr lang="en-US" sz="2400" dirty="0">
              <a:solidFill>
                <a:srgbClr val="000000"/>
              </a:solidFill>
              <a:latin typeface="Canva Sans"/>
              <a:ea typeface="Canva Sans"/>
              <a:cs typeface="Canva Sans"/>
              <a:sym typeface="Canva Sans"/>
            </a:endParaRPr>
          </a:p>
          <a:p>
            <a:pPr algn="ctr">
              <a:lnSpc>
                <a:spcPts val="4759"/>
              </a:lnSpc>
            </a:pPr>
            <a:endParaRPr lang="en-US" sz="2400" dirty="0">
              <a:solidFill>
                <a:srgbClr val="000000"/>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71731" y="767963"/>
            <a:ext cx="9548586" cy="8751074"/>
          </a:xfrm>
          <a:custGeom>
            <a:avLst/>
            <a:gdLst/>
            <a:ahLst/>
            <a:cxnLst/>
            <a:rect l="l" t="t" r="r" b="b"/>
            <a:pathLst>
              <a:path w="9548586" h="8751074">
                <a:moveTo>
                  <a:pt x="0" y="0"/>
                </a:moveTo>
                <a:lnTo>
                  <a:pt x="9548586" y="0"/>
                </a:lnTo>
                <a:lnTo>
                  <a:pt x="9548586" y="8751074"/>
                </a:lnTo>
                <a:lnTo>
                  <a:pt x="0" y="8751074"/>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1174963" y="2720005"/>
            <a:ext cx="8115300" cy="769441"/>
          </a:xfrm>
          <a:prstGeom prst="rect">
            <a:avLst/>
          </a:prstGeom>
        </p:spPr>
        <p:txBody>
          <a:bodyPr lIns="0" tIns="0" rIns="0" bIns="0" rtlCol="0" anchor="t">
            <a:spAutoFit/>
          </a:bodyPr>
          <a:lstStyle/>
          <a:p>
            <a:pPr algn="l">
              <a:lnSpc>
                <a:spcPts val="2997"/>
              </a:lnSpc>
            </a:pPr>
            <a:r>
              <a:rPr lang="en-US" sz="2700" b="1" dirty="0">
                <a:latin typeface="Aptos Display" panose="020B0004020202020204" pitchFamily="34" charset="0"/>
                <a:ea typeface="Gordita"/>
                <a:cs typeface="Gordita"/>
                <a:sym typeface="Gordita"/>
              </a:rPr>
              <a:t>A COMPOSITE THEORETICAL AND</a:t>
            </a:r>
          </a:p>
          <a:p>
            <a:pPr algn="l">
              <a:lnSpc>
                <a:spcPts val="2997"/>
              </a:lnSpc>
            </a:pPr>
            <a:r>
              <a:rPr lang="en-US" sz="2700" b="1" dirty="0">
                <a:latin typeface="Aptos Display" panose="020B0004020202020204" pitchFamily="34" charset="0"/>
                <a:ea typeface="Gordita"/>
                <a:cs typeface="Gordita"/>
                <a:sym typeface="Gordita"/>
              </a:rPr>
              <a:t>METHODOLOGICAL  FRAMEWORK </a:t>
            </a:r>
          </a:p>
        </p:txBody>
      </p:sp>
      <p:sp>
        <p:nvSpPr>
          <p:cNvPr id="4" name="TextBox 4"/>
          <p:cNvSpPr txBox="1"/>
          <p:nvPr/>
        </p:nvSpPr>
        <p:spPr>
          <a:xfrm>
            <a:off x="1028700" y="763485"/>
            <a:ext cx="10644853" cy="1718419"/>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ANTHRO-DIGITAL NARRATIVES (ADN)</a:t>
            </a:r>
          </a:p>
        </p:txBody>
      </p:sp>
      <p:sp>
        <p:nvSpPr>
          <p:cNvPr id="5" name="TextBox 5"/>
          <p:cNvSpPr txBox="1"/>
          <p:nvPr/>
        </p:nvSpPr>
        <p:spPr>
          <a:xfrm>
            <a:off x="711798" y="6682492"/>
            <a:ext cx="10620118" cy="2885342"/>
          </a:xfrm>
          <a:prstGeom prst="rect">
            <a:avLst/>
          </a:prstGeom>
        </p:spPr>
        <p:txBody>
          <a:bodyPr lIns="0" tIns="0" rIns="0" bIns="0" rtlCol="0" anchor="t">
            <a:spAutoFit/>
          </a:bodyPr>
          <a:lstStyle/>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Composite model: Theory + tech + practice</a:t>
            </a:r>
          </a:p>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Mobile-first: Real-time, multimodal data</a:t>
            </a:r>
          </a:p>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Low-cost tools and accessible platforms</a:t>
            </a:r>
          </a:p>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Ethical design: Consent and data ownership</a:t>
            </a:r>
          </a:p>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Creative methods: Visuals, poetry, reflections</a:t>
            </a:r>
          </a:p>
          <a:p>
            <a:pPr marL="582928" lvl="1" indent="-291464" algn="l">
              <a:lnSpc>
                <a:spcPts val="3779"/>
              </a:lnSpc>
              <a:buFont typeface="Arial"/>
              <a:buChar char="•"/>
            </a:pPr>
            <a:r>
              <a:rPr lang="en-US" sz="2200" dirty="0">
                <a:solidFill>
                  <a:srgbClr val="000000"/>
                </a:solidFill>
                <a:latin typeface="Aptos Display" panose="020B0004020202020204" pitchFamily="34" charset="0"/>
                <a:ea typeface="Gordita"/>
                <a:cs typeface="Gordita"/>
                <a:sym typeface="Gordita"/>
              </a:rPr>
              <a:t>For the </a:t>
            </a:r>
            <a:r>
              <a:rPr lang="en-US" sz="2200" dirty="0" err="1">
                <a:solidFill>
                  <a:srgbClr val="000000"/>
                </a:solidFill>
                <a:latin typeface="Aptos Display" panose="020B0004020202020204" pitchFamily="34" charset="0"/>
                <a:ea typeface="Gordita"/>
                <a:cs typeface="Gordita"/>
                <a:sym typeface="Gordita"/>
              </a:rPr>
              <a:t>marginalised</a:t>
            </a:r>
            <a:r>
              <a:rPr lang="en-US" sz="2200" dirty="0">
                <a:solidFill>
                  <a:srgbClr val="000000"/>
                </a:solidFill>
                <a:latin typeface="Aptos Display" panose="020B0004020202020204" pitchFamily="34" charset="0"/>
                <a:ea typeface="Gordita"/>
                <a:cs typeface="Gordita"/>
                <a:sym typeface="Gordita"/>
              </a:rPr>
              <a:t>: Self-funded and disabled researchers</a:t>
            </a:r>
          </a:p>
        </p:txBody>
      </p:sp>
      <p:sp>
        <p:nvSpPr>
          <p:cNvPr id="6" name="TextBox 5">
            <a:extLst>
              <a:ext uri="{FF2B5EF4-FFF2-40B4-BE49-F238E27FC236}">
                <a16:creationId xmlns:a16="http://schemas.microsoft.com/office/drawing/2014/main" id="{C7F435B7-5844-DEDE-2D24-2248AB9F525B}"/>
              </a:ext>
            </a:extLst>
          </p:cNvPr>
          <p:cNvSpPr txBox="1"/>
          <p:nvPr/>
        </p:nvSpPr>
        <p:spPr>
          <a:xfrm>
            <a:off x="1040990" y="3727837"/>
            <a:ext cx="6368837" cy="2954655"/>
          </a:xfrm>
          <a:prstGeom prst="rect">
            <a:avLst/>
          </a:prstGeom>
          <a:noFill/>
        </p:spPr>
        <p:txBody>
          <a:bodyPr wrap="square" rtlCol="0">
            <a:spAutoFit/>
          </a:bodyPr>
          <a:lstStyle/>
          <a:p>
            <a:r>
              <a:rPr lang="en-GB" sz="2800" b="1" u="sng" dirty="0">
                <a:latin typeface="Aptos Display" panose="020B0004020202020204" pitchFamily="34" charset="0"/>
              </a:rPr>
              <a:t>How EthnoGo Works</a:t>
            </a:r>
          </a:p>
          <a:p>
            <a:endParaRPr lang="en-GB" sz="2800" b="1" dirty="0">
              <a:solidFill>
                <a:schemeClr val="accent3">
                  <a:lumMod val="75000"/>
                </a:schemeClr>
              </a:solidFill>
              <a:latin typeface="Aptos Display" panose="020B0004020202020204" pitchFamily="34" charset="0"/>
            </a:endParaRPr>
          </a:p>
          <a:p>
            <a:r>
              <a:rPr lang="en-GB" sz="2800" b="1" dirty="0">
                <a:latin typeface="Aptos Display" panose="020B0004020202020204" pitchFamily="34" charset="0"/>
              </a:rPr>
              <a:t>Step 1: </a:t>
            </a:r>
            <a:r>
              <a:rPr lang="en-GB" sz="2800" b="1" dirty="0">
                <a:solidFill>
                  <a:schemeClr val="accent3">
                    <a:lumMod val="75000"/>
                  </a:schemeClr>
                </a:solidFill>
                <a:latin typeface="Aptos Display" panose="020B0004020202020204" pitchFamily="34" charset="0"/>
              </a:rPr>
              <a:t>Upload photos/voice notes </a:t>
            </a:r>
            <a:r>
              <a:rPr lang="en-GB" sz="2800" b="1" dirty="0">
                <a:solidFill>
                  <a:srgbClr val="FF9900"/>
                </a:solidFill>
                <a:latin typeface="Aptos Display" panose="020B0004020202020204" pitchFamily="34" charset="0"/>
              </a:rPr>
              <a:t>→</a:t>
            </a:r>
            <a:r>
              <a:rPr lang="en-GB" sz="2800" b="1" dirty="0">
                <a:solidFill>
                  <a:schemeClr val="accent3">
                    <a:lumMod val="75000"/>
                  </a:schemeClr>
                </a:solidFill>
                <a:latin typeface="Aptos Display" panose="020B0004020202020204" pitchFamily="34" charset="0"/>
              </a:rPr>
              <a:t> </a:t>
            </a:r>
            <a:r>
              <a:rPr lang="en-GB" sz="2800" b="1" dirty="0">
                <a:latin typeface="Aptos Display" panose="020B0004020202020204" pitchFamily="34" charset="0"/>
              </a:rPr>
              <a:t>Step 2: </a:t>
            </a:r>
            <a:r>
              <a:rPr lang="en-GB" sz="2800" b="1" dirty="0">
                <a:solidFill>
                  <a:schemeClr val="accent3">
                    <a:lumMod val="75000"/>
                  </a:schemeClr>
                </a:solidFill>
                <a:latin typeface="Aptos Display" panose="020B0004020202020204" pitchFamily="34" charset="0"/>
              </a:rPr>
              <a:t>Tag data with keywords </a:t>
            </a:r>
            <a:r>
              <a:rPr lang="en-GB" sz="2800" b="1" dirty="0">
                <a:solidFill>
                  <a:srgbClr val="FF9900"/>
                </a:solidFill>
                <a:latin typeface="Aptos Display" panose="020B0004020202020204" pitchFamily="34" charset="0"/>
              </a:rPr>
              <a:t>→</a:t>
            </a:r>
            <a:r>
              <a:rPr lang="en-GB" sz="2800" b="1" dirty="0">
                <a:solidFill>
                  <a:schemeClr val="accent3">
                    <a:lumMod val="75000"/>
                  </a:schemeClr>
                </a:solidFill>
                <a:latin typeface="Aptos Display" panose="020B0004020202020204" pitchFamily="34" charset="0"/>
              </a:rPr>
              <a:t> </a:t>
            </a:r>
            <a:r>
              <a:rPr lang="en-GB" sz="2800" b="1" dirty="0">
                <a:latin typeface="Aptos Display" panose="020B0004020202020204" pitchFamily="34" charset="0"/>
              </a:rPr>
              <a:t>Step 3: </a:t>
            </a:r>
            <a:r>
              <a:rPr lang="en-GB" sz="2800" b="1" dirty="0">
                <a:solidFill>
                  <a:schemeClr val="accent3">
                    <a:lumMod val="75000"/>
                  </a:schemeClr>
                </a:solidFill>
                <a:latin typeface="Aptos Display" panose="020B0004020202020204" pitchFamily="34" charset="0"/>
              </a:rPr>
              <a:t>Auto-generate transcripts</a:t>
            </a:r>
            <a:r>
              <a:rPr lang="en-GB" sz="2800" b="1" dirty="0">
                <a:solidFill>
                  <a:srgbClr val="FF9900"/>
                </a:solidFill>
                <a:latin typeface="Aptos Display" panose="020B0004020202020204" pitchFamily="34" charset="0"/>
              </a:rPr>
              <a:t> → </a:t>
            </a:r>
            <a:r>
              <a:rPr lang="en-GB" sz="2800" b="1" dirty="0">
                <a:latin typeface="Aptos Display" panose="020B0004020202020204" pitchFamily="34" charset="0"/>
              </a:rPr>
              <a:t>Step 4: </a:t>
            </a:r>
            <a:r>
              <a:rPr lang="en-GB" sz="2800" b="1" dirty="0">
                <a:solidFill>
                  <a:schemeClr val="accent3">
                    <a:lumMod val="75000"/>
                  </a:schemeClr>
                </a:solidFill>
                <a:latin typeface="Aptos Display" panose="020B0004020202020204" pitchFamily="34" charset="0"/>
              </a:rPr>
              <a:t>Export to NVivo for analysis.</a:t>
            </a:r>
          </a:p>
          <a:p>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02637"/>
            <a:ext cx="3620552" cy="3620552"/>
          </a:xfrm>
          <a:custGeom>
            <a:avLst/>
            <a:gdLst/>
            <a:ahLst/>
            <a:cxnLst/>
            <a:rect l="l" t="t" r="r" b="b"/>
            <a:pathLst>
              <a:path w="3620552" h="3620552">
                <a:moveTo>
                  <a:pt x="0" y="0"/>
                </a:moveTo>
                <a:lnTo>
                  <a:pt x="3620552" y="0"/>
                </a:lnTo>
                <a:lnTo>
                  <a:pt x="3620552" y="3620552"/>
                </a:lnTo>
                <a:lnTo>
                  <a:pt x="0" y="3620552"/>
                </a:lnTo>
                <a:lnTo>
                  <a:pt x="0" y="0"/>
                </a:lnTo>
                <a:close/>
              </a:path>
            </a:pathLst>
          </a:custGeom>
          <a:blipFill>
            <a:blip r:embed="rId3"/>
            <a:stretch>
              <a:fillRect t="-14402" b="-14402"/>
            </a:stretch>
          </a:blipFill>
        </p:spPr>
        <p:txBody>
          <a:bodyPr/>
          <a:lstStyle/>
          <a:p>
            <a:endParaRPr lang="en-GB"/>
          </a:p>
        </p:txBody>
      </p:sp>
      <p:sp>
        <p:nvSpPr>
          <p:cNvPr id="3" name="Freeform 3"/>
          <p:cNvSpPr/>
          <p:nvPr/>
        </p:nvSpPr>
        <p:spPr>
          <a:xfrm>
            <a:off x="1028700" y="6131207"/>
            <a:ext cx="3620552" cy="3620552"/>
          </a:xfrm>
          <a:custGeom>
            <a:avLst/>
            <a:gdLst/>
            <a:ahLst/>
            <a:cxnLst/>
            <a:rect l="l" t="t" r="r" b="b"/>
            <a:pathLst>
              <a:path w="3620552" h="3620552">
                <a:moveTo>
                  <a:pt x="0" y="0"/>
                </a:moveTo>
                <a:lnTo>
                  <a:pt x="3620552" y="0"/>
                </a:lnTo>
                <a:lnTo>
                  <a:pt x="3620552" y="3620551"/>
                </a:lnTo>
                <a:lnTo>
                  <a:pt x="0" y="3620551"/>
                </a:lnTo>
                <a:lnTo>
                  <a:pt x="0" y="0"/>
                </a:lnTo>
                <a:close/>
              </a:path>
            </a:pathLst>
          </a:custGeom>
          <a:blipFill>
            <a:blip r:embed="rId4"/>
            <a:stretch>
              <a:fillRect/>
            </a:stretch>
          </a:blipFill>
        </p:spPr>
        <p:txBody>
          <a:bodyPr/>
          <a:lstStyle/>
          <a:p>
            <a:endParaRPr lang="en-GB"/>
          </a:p>
        </p:txBody>
      </p:sp>
      <p:sp>
        <p:nvSpPr>
          <p:cNvPr id="4" name="Freeform 4"/>
          <p:cNvSpPr/>
          <p:nvPr/>
        </p:nvSpPr>
        <p:spPr>
          <a:xfrm>
            <a:off x="10763282" y="2321752"/>
            <a:ext cx="3608363" cy="3608363"/>
          </a:xfrm>
          <a:custGeom>
            <a:avLst/>
            <a:gdLst/>
            <a:ahLst/>
            <a:cxnLst/>
            <a:rect l="l" t="t" r="r" b="b"/>
            <a:pathLst>
              <a:path w="3608363" h="3608363">
                <a:moveTo>
                  <a:pt x="0" y="0"/>
                </a:moveTo>
                <a:lnTo>
                  <a:pt x="3608363" y="0"/>
                </a:lnTo>
                <a:lnTo>
                  <a:pt x="3608363" y="3608363"/>
                </a:lnTo>
                <a:lnTo>
                  <a:pt x="0" y="3608363"/>
                </a:lnTo>
                <a:lnTo>
                  <a:pt x="0" y="0"/>
                </a:lnTo>
                <a:close/>
              </a:path>
            </a:pathLst>
          </a:custGeom>
          <a:blipFill>
            <a:blip r:embed="rId5"/>
            <a:stretch>
              <a:fillRect/>
            </a:stretch>
          </a:blipFill>
        </p:spPr>
        <p:txBody>
          <a:bodyPr/>
          <a:lstStyle/>
          <a:p>
            <a:endParaRPr lang="en-GB"/>
          </a:p>
        </p:txBody>
      </p:sp>
      <p:sp>
        <p:nvSpPr>
          <p:cNvPr id="5" name="Freeform 5"/>
          <p:cNvSpPr/>
          <p:nvPr/>
        </p:nvSpPr>
        <p:spPr>
          <a:xfrm>
            <a:off x="5955548" y="2321752"/>
            <a:ext cx="3501437" cy="3501437"/>
          </a:xfrm>
          <a:custGeom>
            <a:avLst/>
            <a:gdLst/>
            <a:ahLst/>
            <a:cxnLst/>
            <a:rect l="l" t="t" r="r" b="b"/>
            <a:pathLst>
              <a:path w="3501437" h="3501437">
                <a:moveTo>
                  <a:pt x="0" y="0"/>
                </a:moveTo>
                <a:lnTo>
                  <a:pt x="3501437" y="0"/>
                </a:lnTo>
                <a:lnTo>
                  <a:pt x="3501437" y="3501437"/>
                </a:lnTo>
                <a:lnTo>
                  <a:pt x="0" y="3501437"/>
                </a:lnTo>
                <a:lnTo>
                  <a:pt x="0" y="0"/>
                </a:lnTo>
                <a:close/>
              </a:path>
            </a:pathLst>
          </a:custGeom>
          <a:blipFill>
            <a:blip r:embed="rId6"/>
            <a:stretch>
              <a:fillRect/>
            </a:stretch>
          </a:blipFill>
        </p:spPr>
        <p:txBody>
          <a:bodyPr/>
          <a:lstStyle/>
          <a:p>
            <a:endParaRPr lang="en-GB"/>
          </a:p>
        </p:txBody>
      </p:sp>
      <p:sp>
        <p:nvSpPr>
          <p:cNvPr id="6" name="Freeform 6"/>
          <p:cNvSpPr/>
          <p:nvPr/>
        </p:nvSpPr>
        <p:spPr>
          <a:xfrm>
            <a:off x="5955548" y="6250322"/>
            <a:ext cx="3501437" cy="3501437"/>
          </a:xfrm>
          <a:custGeom>
            <a:avLst/>
            <a:gdLst/>
            <a:ahLst/>
            <a:cxnLst/>
            <a:rect l="l" t="t" r="r" b="b"/>
            <a:pathLst>
              <a:path w="3501437" h="3501437">
                <a:moveTo>
                  <a:pt x="0" y="0"/>
                </a:moveTo>
                <a:lnTo>
                  <a:pt x="3501437" y="0"/>
                </a:lnTo>
                <a:lnTo>
                  <a:pt x="3501437" y="3501436"/>
                </a:lnTo>
                <a:lnTo>
                  <a:pt x="0" y="3501436"/>
                </a:lnTo>
                <a:lnTo>
                  <a:pt x="0" y="0"/>
                </a:lnTo>
                <a:close/>
              </a:path>
            </a:pathLst>
          </a:custGeom>
          <a:blipFill>
            <a:blip r:embed="rId7"/>
            <a:stretch>
              <a:fillRect/>
            </a:stretch>
          </a:blipFill>
        </p:spPr>
        <p:txBody>
          <a:bodyPr/>
          <a:lstStyle/>
          <a:p>
            <a:endParaRPr lang="en-GB"/>
          </a:p>
        </p:txBody>
      </p:sp>
      <p:sp>
        <p:nvSpPr>
          <p:cNvPr id="7" name="Freeform 7"/>
          <p:cNvSpPr/>
          <p:nvPr/>
        </p:nvSpPr>
        <p:spPr>
          <a:xfrm>
            <a:off x="10687290" y="6300461"/>
            <a:ext cx="3760346" cy="3540953"/>
          </a:xfrm>
          <a:custGeom>
            <a:avLst/>
            <a:gdLst/>
            <a:ahLst/>
            <a:cxnLst/>
            <a:rect l="l" t="t" r="r" b="b"/>
            <a:pathLst>
              <a:path w="3760346" h="3540953">
                <a:moveTo>
                  <a:pt x="0" y="0"/>
                </a:moveTo>
                <a:lnTo>
                  <a:pt x="3760346" y="0"/>
                </a:lnTo>
                <a:lnTo>
                  <a:pt x="3760346" y="3540953"/>
                </a:lnTo>
                <a:lnTo>
                  <a:pt x="0" y="3540953"/>
                </a:lnTo>
                <a:lnTo>
                  <a:pt x="0" y="0"/>
                </a:lnTo>
                <a:close/>
              </a:path>
            </a:pathLst>
          </a:custGeom>
          <a:blipFill>
            <a:blip r:embed="rId8"/>
            <a:stretch>
              <a:fillRect t="-3097" b="-3097"/>
            </a:stretch>
          </a:blipFill>
        </p:spPr>
        <p:txBody>
          <a:bodyPr/>
          <a:lstStyle/>
          <a:p>
            <a:endParaRPr lang="en-GB"/>
          </a:p>
        </p:txBody>
      </p:sp>
      <p:sp>
        <p:nvSpPr>
          <p:cNvPr id="8" name="Freeform 8"/>
          <p:cNvSpPr/>
          <p:nvPr/>
        </p:nvSpPr>
        <p:spPr>
          <a:xfrm>
            <a:off x="15830365" y="584310"/>
            <a:ext cx="1830688" cy="1367523"/>
          </a:xfrm>
          <a:custGeom>
            <a:avLst/>
            <a:gdLst/>
            <a:ahLst/>
            <a:cxnLst/>
            <a:rect l="l" t="t" r="r" b="b"/>
            <a:pathLst>
              <a:path w="1830688" h="1367523">
                <a:moveTo>
                  <a:pt x="0" y="0"/>
                </a:moveTo>
                <a:lnTo>
                  <a:pt x="1830688" y="0"/>
                </a:lnTo>
                <a:lnTo>
                  <a:pt x="1830688" y="1367523"/>
                </a:lnTo>
                <a:lnTo>
                  <a:pt x="0" y="1367523"/>
                </a:lnTo>
                <a:lnTo>
                  <a:pt x="0" y="0"/>
                </a:lnTo>
                <a:close/>
              </a:path>
            </a:pathLst>
          </a:custGeom>
          <a:blipFill>
            <a:blip r:embed="rId9"/>
            <a:stretch>
              <a:fillRect t="-16934" b="-16934"/>
            </a:stretch>
          </a:blipFill>
        </p:spPr>
        <p:txBody>
          <a:bodyPr/>
          <a:lstStyle/>
          <a:p>
            <a:endParaRPr lang="en-GB"/>
          </a:p>
        </p:txBody>
      </p:sp>
      <p:sp>
        <p:nvSpPr>
          <p:cNvPr id="9" name="TextBox 9"/>
          <p:cNvSpPr txBox="1"/>
          <p:nvPr/>
        </p:nvSpPr>
        <p:spPr>
          <a:xfrm>
            <a:off x="1028700" y="876431"/>
            <a:ext cx="10752083" cy="859210"/>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ADN </a:t>
            </a:r>
            <a:r>
              <a:rPr lang="en-US" sz="6028" b="1" dirty="0">
                <a:latin typeface="Aptos ExtraBold" panose="020B0004020202020204" pitchFamily="34" charset="0"/>
                <a:ea typeface="Gordita Bold"/>
                <a:cs typeface="Gordita Bold"/>
                <a:sym typeface="Gordita Bold"/>
              </a:rPr>
              <a:t>&amp;</a:t>
            </a:r>
            <a:r>
              <a:rPr lang="en-US" sz="6028" b="1" dirty="0">
                <a:solidFill>
                  <a:schemeClr val="accent3">
                    <a:lumMod val="75000"/>
                  </a:schemeClr>
                </a:solidFill>
                <a:latin typeface="Aptos ExtraBold" panose="020B0004020202020204" pitchFamily="34" charset="0"/>
                <a:ea typeface="Gordita Bold"/>
                <a:cs typeface="Gordita Bold"/>
                <a:sym typeface="Gordita Bold"/>
              </a:rPr>
              <a:t> ETHNOGO </a:t>
            </a:r>
          </a:p>
        </p:txBody>
      </p:sp>
      <p:sp>
        <p:nvSpPr>
          <p:cNvPr id="10" name="TextBox 10"/>
          <p:cNvSpPr txBox="1"/>
          <p:nvPr/>
        </p:nvSpPr>
        <p:spPr>
          <a:xfrm>
            <a:off x="14697172" y="2966922"/>
            <a:ext cx="3192715" cy="2546851"/>
          </a:xfrm>
          <a:prstGeom prst="rect">
            <a:avLst/>
          </a:prstGeom>
        </p:spPr>
        <p:txBody>
          <a:bodyPr lIns="0" tIns="0" rIns="0" bIns="0" rtlCol="0" anchor="t">
            <a:spAutoFit/>
          </a:bodyPr>
          <a:lstStyle/>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Photographs and Videos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Reflection voice notes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Interviews. Oral History</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Tasks and Mood Board</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Observation field notes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Adheres to university ethics guidelines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Encourages data protection</a:t>
            </a:r>
          </a:p>
        </p:txBody>
      </p:sp>
      <p:sp>
        <p:nvSpPr>
          <p:cNvPr id="11" name="TextBox 11"/>
          <p:cNvSpPr txBox="1"/>
          <p:nvPr/>
        </p:nvSpPr>
        <p:spPr>
          <a:xfrm>
            <a:off x="14697172" y="6531095"/>
            <a:ext cx="3192715" cy="2867452"/>
          </a:xfrm>
          <a:prstGeom prst="rect">
            <a:avLst/>
          </a:prstGeom>
        </p:spPr>
        <p:txBody>
          <a:bodyPr lIns="0" tIns="0" rIns="0" bIns="0" rtlCol="0" anchor="t">
            <a:spAutoFit/>
          </a:bodyPr>
          <a:lstStyle/>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Remote locations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Accessible for disabled students/researchers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Flexible and affordable</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Autoethnography</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Ethnography with Visuals</a:t>
            </a:r>
          </a:p>
          <a:p>
            <a:pPr marL="378375" lvl="1" indent="-189188" algn="l">
              <a:lnSpc>
                <a:spcPts val="2453"/>
              </a:lnSpc>
              <a:buFont typeface="Arial"/>
              <a:buChar char="•"/>
            </a:pPr>
            <a:r>
              <a:rPr lang="en-US" dirty="0">
                <a:solidFill>
                  <a:srgbClr val="000000"/>
                </a:solidFill>
                <a:latin typeface="Aptos Display" panose="020B0004020202020204" pitchFamily="34" charset="0"/>
                <a:ea typeface="Gordita"/>
                <a:cs typeface="Gordita"/>
                <a:sym typeface="Gordita"/>
              </a:rPr>
              <a:t>Integration with social media, art apps, transcription software, and more.</a:t>
            </a:r>
          </a:p>
        </p:txBody>
      </p:sp>
      <p:sp>
        <p:nvSpPr>
          <p:cNvPr id="12" name="TextBox 11">
            <a:extLst>
              <a:ext uri="{FF2B5EF4-FFF2-40B4-BE49-F238E27FC236}">
                <a16:creationId xmlns:a16="http://schemas.microsoft.com/office/drawing/2014/main" id="{A152ADAE-3F09-7B2D-B60A-423A33B6E4AC}"/>
              </a:ext>
            </a:extLst>
          </p:cNvPr>
          <p:cNvSpPr txBox="1"/>
          <p:nvPr/>
        </p:nvSpPr>
        <p:spPr>
          <a:xfrm>
            <a:off x="762000" y="1659364"/>
            <a:ext cx="9144000" cy="369332"/>
          </a:xfrm>
          <a:prstGeom prst="rect">
            <a:avLst/>
          </a:prstGeom>
          <a:noFill/>
        </p:spPr>
        <p:txBody>
          <a:bodyPr wrap="square">
            <a:spAutoFit/>
          </a:bodyPr>
          <a:lstStyle/>
          <a:p>
            <a:r>
              <a:rPr lang="en-GB" b="0" i="1" dirty="0">
                <a:solidFill>
                  <a:srgbClr val="404040"/>
                </a:solidFill>
                <a:effectLst/>
                <a:latin typeface="Aptos Display" panose="020B0004020202020204" pitchFamily="34" charset="0"/>
              </a:rPr>
              <a:t>"EthnoGo lets us archive our stories without relying on gatekept platforms."</a:t>
            </a:r>
            <a:endParaRPr lang="en-GB" dirty="0">
              <a:latin typeface="Aptos Display" panose="020B00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53436" y="230782"/>
            <a:ext cx="2205864" cy="1764691"/>
          </a:xfrm>
          <a:custGeom>
            <a:avLst/>
            <a:gdLst/>
            <a:ahLst/>
            <a:cxnLst/>
            <a:rect l="l" t="t" r="r" b="b"/>
            <a:pathLst>
              <a:path w="2205864" h="1764691">
                <a:moveTo>
                  <a:pt x="0" y="0"/>
                </a:moveTo>
                <a:lnTo>
                  <a:pt x="2205864" y="0"/>
                </a:lnTo>
                <a:lnTo>
                  <a:pt x="2205864" y="1764692"/>
                </a:lnTo>
                <a:lnTo>
                  <a:pt x="0" y="1764692"/>
                </a:lnTo>
                <a:lnTo>
                  <a:pt x="0" y="0"/>
                </a:lnTo>
                <a:close/>
              </a:path>
            </a:pathLst>
          </a:custGeom>
          <a:blipFill>
            <a:blip r:embed="rId3"/>
            <a:stretch>
              <a:fillRect t="-12514" r="-119" b="-12634"/>
            </a:stretch>
          </a:blipFill>
        </p:spPr>
        <p:txBody>
          <a:bodyPr/>
          <a:lstStyle/>
          <a:p>
            <a:endParaRPr lang="en-GB"/>
          </a:p>
        </p:txBody>
      </p:sp>
      <p:sp>
        <p:nvSpPr>
          <p:cNvPr id="3" name="Freeform 3"/>
          <p:cNvSpPr/>
          <p:nvPr/>
        </p:nvSpPr>
        <p:spPr>
          <a:xfrm>
            <a:off x="9786670" y="2209828"/>
            <a:ext cx="3171812" cy="7048472"/>
          </a:xfrm>
          <a:custGeom>
            <a:avLst/>
            <a:gdLst/>
            <a:ahLst/>
            <a:cxnLst/>
            <a:rect l="l" t="t" r="r" b="b"/>
            <a:pathLst>
              <a:path w="3171812" h="7048472">
                <a:moveTo>
                  <a:pt x="0" y="0"/>
                </a:moveTo>
                <a:lnTo>
                  <a:pt x="3171813" y="0"/>
                </a:lnTo>
                <a:lnTo>
                  <a:pt x="3171813" y="7048472"/>
                </a:lnTo>
                <a:lnTo>
                  <a:pt x="0" y="7048472"/>
                </a:lnTo>
                <a:lnTo>
                  <a:pt x="0" y="0"/>
                </a:lnTo>
                <a:close/>
              </a:path>
            </a:pathLst>
          </a:custGeom>
          <a:blipFill>
            <a:blip r:embed="rId4"/>
            <a:stretch>
              <a:fillRect/>
            </a:stretch>
          </a:blipFill>
        </p:spPr>
        <p:txBody>
          <a:bodyPr/>
          <a:lstStyle/>
          <a:p>
            <a:endParaRPr lang="en-GB"/>
          </a:p>
        </p:txBody>
      </p:sp>
      <p:sp>
        <p:nvSpPr>
          <p:cNvPr id="4" name="Freeform 4"/>
          <p:cNvSpPr/>
          <p:nvPr/>
        </p:nvSpPr>
        <p:spPr>
          <a:xfrm>
            <a:off x="14087488" y="2209828"/>
            <a:ext cx="3171812" cy="7048472"/>
          </a:xfrm>
          <a:custGeom>
            <a:avLst/>
            <a:gdLst/>
            <a:ahLst/>
            <a:cxnLst/>
            <a:rect l="l" t="t" r="r" b="b"/>
            <a:pathLst>
              <a:path w="3171812" h="7048472">
                <a:moveTo>
                  <a:pt x="0" y="0"/>
                </a:moveTo>
                <a:lnTo>
                  <a:pt x="3171812" y="0"/>
                </a:lnTo>
                <a:lnTo>
                  <a:pt x="3171812" y="7048472"/>
                </a:lnTo>
                <a:lnTo>
                  <a:pt x="0" y="7048472"/>
                </a:lnTo>
                <a:lnTo>
                  <a:pt x="0" y="0"/>
                </a:lnTo>
                <a:close/>
              </a:path>
            </a:pathLst>
          </a:custGeom>
          <a:blipFill>
            <a:blip r:embed="rId5"/>
            <a:stretch>
              <a:fillRect/>
            </a:stretch>
          </a:blipFill>
        </p:spPr>
        <p:txBody>
          <a:bodyPr/>
          <a:lstStyle/>
          <a:p>
            <a:endParaRPr lang="en-GB"/>
          </a:p>
        </p:txBody>
      </p:sp>
      <p:sp>
        <p:nvSpPr>
          <p:cNvPr id="5" name="Freeform 5"/>
          <p:cNvSpPr/>
          <p:nvPr/>
        </p:nvSpPr>
        <p:spPr>
          <a:xfrm>
            <a:off x="5485853" y="2209828"/>
            <a:ext cx="3171812" cy="7048472"/>
          </a:xfrm>
          <a:custGeom>
            <a:avLst/>
            <a:gdLst/>
            <a:ahLst/>
            <a:cxnLst/>
            <a:rect l="l" t="t" r="r" b="b"/>
            <a:pathLst>
              <a:path w="3171812" h="7048472">
                <a:moveTo>
                  <a:pt x="0" y="0"/>
                </a:moveTo>
                <a:lnTo>
                  <a:pt x="3171813" y="0"/>
                </a:lnTo>
                <a:lnTo>
                  <a:pt x="3171813" y="7048472"/>
                </a:lnTo>
                <a:lnTo>
                  <a:pt x="0" y="7048472"/>
                </a:lnTo>
                <a:lnTo>
                  <a:pt x="0" y="0"/>
                </a:lnTo>
                <a:close/>
              </a:path>
            </a:pathLst>
          </a:custGeom>
          <a:blipFill>
            <a:blip r:embed="rId6"/>
            <a:stretch>
              <a:fillRect/>
            </a:stretch>
          </a:blipFill>
        </p:spPr>
        <p:txBody>
          <a:bodyPr/>
          <a:lstStyle/>
          <a:p>
            <a:endParaRPr lang="en-GB"/>
          </a:p>
        </p:txBody>
      </p:sp>
      <p:sp>
        <p:nvSpPr>
          <p:cNvPr id="6" name="Freeform 6"/>
          <p:cNvSpPr/>
          <p:nvPr/>
        </p:nvSpPr>
        <p:spPr>
          <a:xfrm>
            <a:off x="1353145" y="2209828"/>
            <a:ext cx="3171812" cy="7048472"/>
          </a:xfrm>
          <a:custGeom>
            <a:avLst/>
            <a:gdLst/>
            <a:ahLst/>
            <a:cxnLst/>
            <a:rect l="l" t="t" r="r" b="b"/>
            <a:pathLst>
              <a:path w="3171812" h="7048472">
                <a:moveTo>
                  <a:pt x="0" y="0"/>
                </a:moveTo>
                <a:lnTo>
                  <a:pt x="3171813" y="0"/>
                </a:lnTo>
                <a:lnTo>
                  <a:pt x="3171813" y="7048472"/>
                </a:lnTo>
                <a:lnTo>
                  <a:pt x="0" y="7048472"/>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789" y="2505966"/>
            <a:ext cx="3171812" cy="7048472"/>
          </a:xfrm>
          <a:custGeom>
            <a:avLst/>
            <a:gdLst/>
            <a:ahLst/>
            <a:cxnLst/>
            <a:rect l="l" t="t" r="r" b="b"/>
            <a:pathLst>
              <a:path w="3171812" h="7048472">
                <a:moveTo>
                  <a:pt x="0" y="0"/>
                </a:moveTo>
                <a:lnTo>
                  <a:pt x="3171812" y="0"/>
                </a:lnTo>
                <a:lnTo>
                  <a:pt x="3171812" y="7048471"/>
                </a:lnTo>
                <a:lnTo>
                  <a:pt x="0" y="7048471"/>
                </a:lnTo>
                <a:lnTo>
                  <a:pt x="0" y="0"/>
                </a:lnTo>
                <a:close/>
              </a:path>
            </a:pathLst>
          </a:custGeom>
          <a:blipFill>
            <a:blip r:embed="rId3"/>
            <a:stretch>
              <a:fillRect/>
            </a:stretch>
          </a:blipFill>
        </p:spPr>
        <p:txBody>
          <a:bodyPr/>
          <a:lstStyle/>
          <a:p>
            <a:endParaRPr lang="en-GB"/>
          </a:p>
        </p:txBody>
      </p:sp>
      <p:sp>
        <p:nvSpPr>
          <p:cNvPr id="3" name="Freeform 3"/>
          <p:cNvSpPr/>
          <p:nvPr/>
        </p:nvSpPr>
        <p:spPr>
          <a:xfrm>
            <a:off x="4821224" y="2505966"/>
            <a:ext cx="3171812" cy="7048472"/>
          </a:xfrm>
          <a:custGeom>
            <a:avLst/>
            <a:gdLst/>
            <a:ahLst/>
            <a:cxnLst/>
            <a:rect l="l" t="t" r="r" b="b"/>
            <a:pathLst>
              <a:path w="3171812" h="7048472">
                <a:moveTo>
                  <a:pt x="0" y="0"/>
                </a:moveTo>
                <a:lnTo>
                  <a:pt x="3171813" y="0"/>
                </a:lnTo>
                <a:lnTo>
                  <a:pt x="3171813" y="7048471"/>
                </a:lnTo>
                <a:lnTo>
                  <a:pt x="0" y="7048471"/>
                </a:lnTo>
                <a:lnTo>
                  <a:pt x="0" y="0"/>
                </a:lnTo>
                <a:close/>
              </a:path>
            </a:pathLst>
          </a:custGeom>
          <a:blipFill>
            <a:blip r:embed="rId4"/>
            <a:stretch>
              <a:fillRect/>
            </a:stretch>
          </a:blipFill>
        </p:spPr>
        <p:txBody>
          <a:bodyPr/>
          <a:lstStyle/>
          <a:p>
            <a:endParaRPr lang="en-GB"/>
          </a:p>
        </p:txBody>
      </p:sp>
      <p:sp>
        <p:nvSpPr>
          <p:cNvPr id="4" name="Freeform 4"/>
          <p:cNvSpPr/>
          <p:nvPr/>
        </p:nvSpPr>
        <p:spPr>
          <a:xfrm>
            <a:off x="8928071" y="2505966"/>
            <a:ext cx="3171812" cy="7048472"/>
          </a:xfrm>
          <a:custGeom>
            <a:avLst/>
            <a:gdLst/>
            <a:ahLst/>
            <a:cxnLst/>
            <a:rect l="l" t="t" r="r" b="b"/>
            <a:pathLst>
              <a:path w="3171812" h="7048472">
                <a:moveTo>
                  <a:pt x="0" y="0"/>
                </a:moveTo>
                <a:lnTo>
                  <a:pt x="3171812" y="0"/>
                </a:lnTo>
                <a:lnTo>
                  <a:pt x="3171812" y="7048471"/>
                </a:lnTo>
                <a:lnTo>
                  <a:pt x="0" y="7048471"/>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2877800" y="3826571"/>
            <a:ext cx="5029200" cy="5922199"/>
          </a:xfrm>
          <a:prstGeom prst="rect">
            <a:avLst/>
          </a:prstGeom>
        </p:spPr>
        <p:txBody>
          <a:bodyPr wrap="square" lIns="0" tIns="0" rIns="0" bIns="0" rtlCol="0" anchor="t">
            <a:spAutoFit/>
          </a:bodyPr>
          <a:lstStyle/>
          <a:p>
            <a:pPr algn="l">
              <a:lnSpc>
                <a:spcPts val="2940"/>
              </a:lnSpc>
            </a:pPr>
            <a:r>
              <a:rPr lang="en-US" sz="2100" dirty="0">
                <a:solidFill>
                  <a:srgbClr val="000000"/>
                </a:solidFill>
                <a:latin typeface="Aptos Display" panose="020B0004020202020204" pitchFamily="34" charset="0"/>
                <a:ea typeface="Gordita"/>
                <a:cs typeface="Gordita"/>
                <a:sym typeface="Gordita"/>
              </a:rPr>
              <a:t>This remains under development. EthnoGo is currently at the prototype V1 stage, and later this year, I will conduct a three-month case study utilising ADN solo with EthnoGo on digital platforms.</a:t>
            </a:r>
          </a:p>
          <a:p>
            <a:pPr algn="l">
              <a:lnSpc>
                <a:spcPts val="2940"/>
              </a:lnSpc>
            </a:pPr>
            <a:r>
              <a:rPr lang="en-US" sz="2100" dirty="0">
                <a:solidFill>
                  <a:srgbClr val="000000"/>
                </a:solidFill>
                <a:latin typeface="Aptos Display" panose="020B0004020202020204" pitchFamily="34" charset="0"/>
                <a:ea typeface="Gordita"/>
                <a:cs typeface="Gordita"/>
                <a:sym typeface="Gordita"/>
              </a:rPr>
              <a:t>Securing funding for a V2</a:t>
            </a:r>
          </a:p>
          <a:p>
            <a:pPr algn="l">
              <a:lnSpc>
                <a:spcPts val="2940"/>
              </a:lnSpc>
            </a:pPr>
            <a:endParaRPr lang="en-US" sz="2100" dirty="0">
              <a:solidFill>
                <a:srgbClr val="000000"/>
              </a:solidFill>
              <a:latin typeface="Aptos Display" panose="020B0004020202020204" pitchFamily="34" charset="0"/>
              <a:ea typeface="Gordita"/>
              <a:cs typeface="Gordita"/>
              <a:sym typeface="Gordita"/>
            </a:endParaRPr>
          </a:p>
          <a:p>
            <a:pPr algn="l">
              <a:lnSpc>
                <a:spcPts val="2940"/>
              </a:lnSpc>
            </a:pPr>
            <a:r>
              <a:rPr lang="en-US" sz="2100" dirty="0">
                <a:solidFill>
                  <a:srgbClr val="000000"/>
                </a:solidFill>
                <a:latin typeface="Aptos Display" panose="020B0004020202020204" pitchFamily="34" charset="0"/>
                <a:ea typeface="Gordita"/>
                <a:cs typeface="Gordita"/>
                <a:sym typeface="Gordita"/>
              </a:rPr>
              <a:t>The prototype has proven difficult, exemplifying the exclusion of Black British females in Art and Tech.</a:t>
            </a:r>
          </a:p>
          <a:p>
            <a:pPr algn="l">
              <a:lnSpc>
                <a:spcPts val="2940"/>
              </a:lnSpc>
            </a:pPr>
            <a:endParaRPr lang="en-US" sz="2100" dirty="0">
              <a:solidFill>
                <a:srgbClr val="000000"/>
              </a:solidFill>
              <a:latin typeface="Aptos Display" panose="020B0004020202020204" pitchFamily="34" charset="0"/>
              <a:ea typeface="Gordita"/>
              <a:cs typeface="Gordita"/>
              <a:sym typeface="Gordita"/>
            </a:endParaRPr>
          </a:p>
          <a:p>
            <a:pPr algn="l">
              <a:lnSpc>
                <a:spcPts val="2940"/>
              </a:lnSpc>
            </a:pPr>
            <a:r>
              <a:rPr lang="en-US" sz="2100" dirty="0">
                <a:solidFill>
                  <a:srgbClr val="000000"/>
                </a:solidFill>
                <a:latin typeface="Aptos Display" panose="020B0004020202020204" pitchFamily="34" charset="0"/>
                <a:ea typeface="Gordita"/>
                <a:cs typeface="Gordita"/>
                <a:sym typeface="Gordita"/>
              </a:rPr>
              <a:t>I'm using Glide-based non-coding solutions whilst self-teaching API and no-code development. Long-term funding is essential for offline compatibility for global research use.</a:t>
            </a:r>
          </a:p>
          <a:p>
            <a:pPr algn="l">
              <a:lnSpc>
                <a:spcPts val="2940"/>
              </a:lnSpc>
              <a:spcBef>
                <a:spcPct val="0"/>
              </a:spcBef>
            </a:pPr>
            <a:endParaRPr lang="en-US" sz="2100" dirty="0">
              <a:solidFill>
                <a:srgbClr val="000000"/>
              </a:solidFill>
              <a:latin typeface="Gordita"/>
              <a:ea typeface="Gordita"/>
              <a:cs typeface="Gordita"/>
              <a:sym typeface="Gordita"/>
            </a:endParaRPr>
          </a:p>
        </p:txBody>
      </p:sp>
      <p:sp>
        <p:nvSpPr>
          <p:cNvPr id="6" name="Freeform 6"/>
          <p:cNvSpPr/>
          <p:nvPr/>
        </p:nvSpPr>
        <p:spPr>
          <a:xfrm>
            <a:off x="625291" y="502588"/>
            <a:ext cx="1709404" cy="1367523"/>
          </a:xfrm>
          <a:custGeom>
            <a:avLst/>
            <a:gdLst/>
            <a:ahLst/>
            <a:cxnLst/>
            <a:rect l="l" t="t" r="r" b="b"/>
            <a:pathLst>
              <a:path w="1709404" h="1367523">
                <a:moveTo>
                  <a:pt x="0" y="0"/>
                </a:moveTo>
                <a:lnTo>
                  <a:pt x="1709404" y="0"/>
                </a:lnTo>
                <a:lnTo>
                  <a:pt x="1709404" y="1367523"/>
                </a:lnTo>
                <a:lnTo>
                  <a:pt x="0" y="1367523"/>
                </a:lnTo>
                <a:lnTo>
                  <a:pt x="0" y="0"/>
                </a:lnTo>
                <a:close/>
              </a:path>
            </a:pathLst>
          </a:custGeom>
          <a:blipFill>
            <a:blip r:embed="rId6"/>
            <a:stretch>
              <a:fillRect t="-12514" r="-119" b="-12634"/>
            </a:stretch>
          </a:blipFill>
        </p:spPr>
        <p:txBody>
          <a:bodyPr/>
          <a:lstStyle/>
          <a:p>
            <a:endParaRPr lang="en-GB"/>
          </a:p>
        </p:txBody>
      </p:sp>
      <p:sp>
        <p:nvSpPr>
          <p:cNvPr id="7" name="Freeform 7"/>
          <p:cNvSpPr/>
          <p:nvPr/>
        </p:nvSpPr>
        <p:spPr>
          <a:xfrm>
            <a:off x="13411187" y="502588"/>
            <a:ext cx="3680355" cy="2544102"/>
          </a:xfrm>
          <a:custGeom>
            <a:avLst/>
            <a:gdLst/>
            <a:ahLst/>
            <a:cxnLst/>
            <a:rect l="l" t="t" r="r" b="b"/>
            <a:pathLst>
              <a:path w="3680355" h="2544102">
                <a:moveTo>
                  <a:pt x="0" y="0"/>
                </a:moveTo>
                <a:lnTo>
                  <a:pt x="3680356" y="0"/>
                </a:lnTo>
                <a:lnTo>
                  <a:pt x="3680356" y="2544102"/>
                </a:lnTo>
                <a:lnTo>
                  <a:pt x="0" y="2544102"/>
                </a:lnTo>
                <a:lnTo>
                  <a:pt x="0" y="0"/>
                </a:lnTo>
                <a:close/>
              </a:path>
            </a:pathLst>
          </a:custGeom>
          <a:blipFill>
            <a:blip r:embed="rId7"/>
            <a:stretch>
              <a:fillRect t="-22331" b="-22331"/>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02997" y="461006"/>
            <a:ext cx="2856303" cy="2742051"/>
          </a:xfrm>
          <a:custGeom>
            <a:avLst/>
            <a:gdLst/>
            <a:ahLst/>
            <a:cxnLst/>
            <a:rect l="l" t="t" r="r" b="b"/>
            <a:pathLst>
              <a:path w="2856303" h="2742051">
                <a:moveTo>
                  <a:pt x="0" y="0"/>
                </a:moveTo>
                <a:lnTo>
                  <a:pt x="2856303" y="0"/>
                </a:lnTo>
                <a:lnTo>
                  <a:pt x="2856303" y="2742051"/>
                </a:lnTo>
                <a:lnTo>
                  <a:pt x="0" y="27420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052750" y="3652356"/>
            <a:ext cx="16182499" cy="1177278"/>
          </a:xfrm>
          <a:prstGeom prst="rect">
            <a:avLst/>
          </a:prstGeom>
        </p:spPr>
        <p:txBody>
          <a:bodyPr lIns="0" tIns="0" rIns="0" bIns="0" rtlCol="0" anchor="t">
            <a:spAutoFit/>
          </a:bodyPr>
          <a:lstStyle/>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Section 4: AI Ethics &amp; Mixed Media Art</a:t>
            </a:r>
          </a:p>
        </p:txBody>
      </p:sp>
      <p:sp>
        <p:nvSpPr>
          <p:cNvPr id="4" name="TextBox 4"/>
          <p:cNvSpPr txBox="1"/>
          <p:nvPr/>
        </p:nvSpPr>
        <p:spPr>
          <a:xfrm>
            <a:off x="3174132" y="5345608"/>
            <a:ext cx="13371565" cy="3651962"/>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Algorithmic Bias and Representation</a:t>
            </a: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Showcasing AI photographic-based artworks</a:t>
            </a: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Examples of photographic AI remixes</a:t>
            </a: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Reclaiming the visual narrative</a:t>
            </a:r>
          </a:p>
          <a:p>
            <a:pPr algn="just">
              <a:lnSpc>
                <a:spcPts val="4759"/>
              </a:lnSpc>
            </a:pPr>
            <a:endParaRPr lang="en-US" sz="3399" dirty="0">
              <a:solidFill>
                <a:srgbClr val="000000"/>
              </a:solidFill>
              <a:latin typeface="Canva Sans"/>
              <a:ea typeface="Canva Sans"/>
              <a:cs typeface="Canva Sans"/>
              <a:sym typeface="Canva Sans"/>
            </a:endParaRPr>
          </a:p>
          <a:p>
            <a:pPr algn="just">
              <a:lnSpc>
                <a:spcPts val="4759"/>
              </a:lnSpc>
            </a:pPr>
            <a:endParaRPr lang="en-US" sz="3399" dirty="0">
              <a:solidFill>
                <a:srgbClr val="000000"/>
              </a:solidFill>
              <a:latin typeface="Canva Sans"/>
              <a:ea typeface="Canva Sans"/>
              <a:cs typeface="Canva Sans"/>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7431793" cy="3679161"/>
          </a:xfrm>
          <a:custGeom>
            <a:avLst/>
            <a:gdLst/>
            <a:ahLst/>
            <a:cxnLst/>
            <a:rect l="l" t="t" r="r" b="b"/>
            <a:pathLst>
              <a:path w="7431793" h="3679161">
                <a:moveTo>
                  <a:pt x="0" y="0"/>
                </a:moveTo>
                <a:lnTo>
                  <a:pt x="7431793" y="0"/>
                </a:lnTo>
                <a:lnTo>
                  <a:pt x="7431793" y="3679161"/>
                </a:lnTo>
                <a:lnTo>
                  <a:pt x="0" y="3679161"/>
                </a:lnTo>
                <a:lnTo>
                  <a:pt x="0" y="0"/>
                </a:lnTo>
                <a:close/>
              </a:path>
            </a:pathLst>
          </a:custGeom>
          <a:blipFill>
            <a:blip r:embed="rId3"/>
            <a:stretch>
              <a:fillRect t="-32866" b="-170681"/>
            </a:stretch>
          </a:blipFill>
        </p:spPr>
        <p:txBody>
          <a:bodyPr/>
          <a:lstStyle/>
          <a:p>
            <a:endParaRPr lang="en-GB"/>
          </a:p>
        </p:txBody>
      </p:sp>
      <p:sp>
        <p:nvSpPr>
          <p:cNvPr id="3" name="Freeform 3"/>
          <p:cNvSpPr/>
          <p:nvPr/>
        </p:nvSpPr>
        <p:spPr>
          <a:xfrm>
            <a:off x="9144000" y="1028700"/>
            <a:ext cx="8115300" cy="8229600"/>
          </a:xfrm>
          <a:custGeom>
            <a:avLst/>
            <a:gdLst/>
            <a:ahLst/>
            <a:cxnLst/>
            <a:rect l="l" t="t" r="r" b="b"/>
            <a:pathLst>
              <a:path w="8115300" h="8229600">
                <a:moveTo>
                  <a:pt x="0" y="0"/>
                </a:moveTo>
                <a:lnTo>
                  <a:pt x="8115300" y="0"/>
                </a:lnTo>
                <a:lnTo>
                  <a:pt x="8115300" y="8229600"/>
                </a:lnTo>
                <a:lnTo>
                  <a:pt x="0" y="8229600"/>
                </a:lnTo>
                <a:lnTo>
                  <a:pt x="0" y="0"/>
                </a:lnTo>
                <a:close/>
              </a:path>
            </a:pathLst>
          </a:custGeom>
          <a:blipFill>
            <a:blip r:embed="rId4"/>
            <a:stretch>
              <a:fillRect l="-704" r="-704"/>
            </a:stretch>
          </a:blipFill>
        </p:spPr>
        <p:txBody>
          <a:bodyPr/>
          <a:lstStyle/>
          <a:p>
            <a:endParaRPr lang="en-GB"/>
          </a:p>
        </p:txBody>
      </p:sp>
      <p:sp>
        <p:nvSpPr>
          <p:cNvPr id="4" name="TextBox 4"/>
          <p:cNvSpPr txBox="1"/>
          <p:nvPr/>
        </p:nvSpPr>
        <p:spPr>
          <a:xfrm>
            <a:off x="1028700" y="6221272"/>
            <a:ext cx="7824978" cy="507056"/>
          </a:xfrm>
          <a:prstGeom prst="rect">
            <a:avLst/>
          </a:prstGeom>
        </p:spPr>
        <p:txBody>
          <a:bodyPr lIns="0" tIns="0" rIns="0" bIns="0" rtlCol="0" anchor="t">
            <a:spAutoFit/>
          </a:bodyPr>
          <a:lstStyle/>
          <a:p>
            <a:pPr algn="l">
              <a:lnSpc>
                <a:spcPts val="3916"/>
              </a:lnSpc>
            </a:pPr>
            <a:r>
              <a:rPr lang="en-US" sz="3528" b="1" dirty="0">
                <a:solidFill>
                  <a:srgbClr val="000000"/>
                </a:solidFill>
                <a:latin typeface="Aptos Display" panose="020B0004020202020204" pitchFamily="34" charset="0"/>
                <a:ea typeface="Gordita"/>
                <a:cs typeface="Gordita"/>
                <a:sym typeface="Gordita"/>
              </a:rPr>
              <a:t>PHOTOGRAPHIC BASED ART </a:t>
            </a:r>
          </a:p>
        </p:txBody>
      </p:sp>
      <p:sp>
        <p:nvSpPr>
          <p:cNvPr id="5" name="TextBox 5"/>
          <p:cNvSpPr txBox="1"/>
          <p:nvPr/>
        </p:nvSpPr>
        <p:spPr>
          <a:xfrm>
            <a:off x="1028700" y="5342742"/>
            <a:ext cx="7824978" cy="859210"/>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AI MIXED MEDIA </a:t>
            </a:r>
          </a:p>
        </p:txBody>
      </p:sp>
      <p:sp>
        <p:nvSpPr>
          <p:cNvPr id="6" name="TextBox 6"/>
          <p:cNvSpPr txBox="1"/>
          <p:nvPr/>
        </p:nvSpPr>
        <p:spPr>
          <a:xfrm>
            <a:off x="784929" y="7081564"/>
            <a:ext cx="8359071" cy="2669577"/>
          </a:xfrm>
          <a:prstGeom prst="rect">
            <a:avLst/>
          </a:prstGeom>
        </p:spPr>
        <p:txBody>
          <a:bodyPr lIns="0" tIns="0" rIns="0" bIns="0" rtlCol="0" anchor="t">
            <a:spAutoFit/>
          </a:bodyPr>
          <a:lstStyle/>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DSLR Canon 90D: 30mm lens for model</a:t>
            </a:r>
          </a:p>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Photos of historical dresses during a gallery visit.</a:t>
            </a:r>
          </a:p>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Lightroom Cloud using my bespoke presets</a:t>
            </a:r>
          </a:p>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Photoshop, further editing</a:t>
            </a:r>
          </a:p>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Midjourney, blending with 15 photographs</a:t>
            </a:r>
          </a:p>
          <a:p>
            <a:pPr marL="539749" lvl="1" indent="-269875" algn="just">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Photoshop, layering and final edits</a:t>
            </a:r>
          </a:p>
        </p:txBody>
      </p:sp>
      <p:sp>
        <p:nvSpPr>
          <p:cNvPr id="7" name="TextBox 7"/>
          <p:cNvSpPr txBox="1"/>
          <p:nvPr/>
        </p:nvSpPr>
        <p:spPr>
          <a:xfrm>
            <a:off x="9700990" y="9220200"/>
            <a:ext cx="2640092" cy="327205"/>
          </a:xfrm>
          <a:prstGeom prst="rect">
            <a:avLst/>
          </a:prstGeom>
        </p:spPr>
        <p:txBody>
          <a:bodyPr lIns="0" tIns="0" rIns="0" bIns="0" rtlCol="0" anchor="t">
            <a:spAutoFit/>
          </a:bodyPr>
          <a:lstStyle/>
          <a:p>
            <a:pPr algn="ctr">
              <a:lnSpc>
                <a:spcPts val="2660"/>
              </a:lnSpc>
            </a:pPr>
            <a:r>
              <a:rPr lang="en-US" sz="1900" dirty="0">
                <a:solidFill>
                  <a:srgbClr val="000000"/>
                </a:solidFill>
                <a:latin typeface="Aptos Display" panose="020B0004020202020204" pitchFamily="34" charset="0"/>
                <a:ea typeface="Canva Sans"/>
                <a:cs typeface="Canva Sans"/>
                <a:sym typeface="Canva Sans"/>
              </a:rPr>
              <a:t>Model: JulieAnn Atwal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30400" y="898794"/>
            <a:ext cx="2576868" cy="2576868"/>
          </a:xfrm>
          <a:custGeom>
            <a:avLst/>
            <a:gdLst/>
            <a:ahLst/>
            <a:cxnLst/>
            <a:rect l="l" t="t" r="r" b="b"/>
            <a:pathLst>
              <a:path w="2576868" h="2576868">
                <a:moveTo>
                  <a:pt x="0" y="0"/>
                </a:moveTo>
                <a:lnTo>
                  <a:pt x="2576867" y="0"/>
                </a:lnTo>
                <a:lnTo>
                  <a:pt x="2576867" y="2576867"/>
                </a:lnTo>
                <a:lnTo>
                  <a:pt x="0" y="2576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767388" y="1114744"/>
            <a:ext cx="6753225" cy="2360918"/>
          </a:xfrm>
          <a:prstGeom prst="rect">
            <a:avLst/>
          </a:prstGeom>
        </p:spPr>
        <p:txBody>
          <a:bodyPr lIns="0" tIns="0" rIns="0" bIns="0" rtlCol="0" anchor="t">
            <a:spAutoFit/>
          </a:bodyPr>
          <a:lstStyle/>
          <a:p>
            <a:pPr algn="ctr">
              <a:lnSpc>
                <a:spcPts val="9520"/>
              </a:lnSpc>
            </a:pPr>
            <a:r>
              <a:rPr lang="en-US" sz="6800" b="1" dirty="0">
                <a:solidFill>
                  <a:srgbClr val="000000"/>
                </a:solidFill>
                <a:latin typeface="Aptos ExtraBold" panose="020B0004020202020204" pitchFamily="34" charset="0"/>
                <a:ea typeface="Canva Sans Bold"/>
                <a:cs typeface="Canva Sans Bold"/>
                <a:sym typeface="Canva Sans Bold"/>
              </a:rPr>
              <a:t>PRESENTATION </a:t>
            </a:r>
          </a:p>
          <a:p>
            <a:pPr algn="ctr">
              <a:lnSpc>
                <a:spcPts val="9520"/>
              </a:lnSpc>
            </a:pPr>
            <a:r>
              <a:rPr lang="en-US" sz="6800" b="1" dirty="0">
                <a:solidFill>
                  <a:srgbClr val="000000"/>
                </a:solidFill>
                <a:latin typeface="Aptos ExtraBold" panose="020B0004020202020204" pitchFamily="34" charset="0"/>
                <a:ea typeface="Canva Sans Bold"/>
                <a:cs typeface="Canva Sans Bold"/>
                <a:sym typeface="Canva Sans Bold"/>
              </a:rPr>
              <a:t>OVERVIEW</a:t>
            </a:r>
          </a:p>
        </p:txBody>
      </p:sp>
      <p:sp>
        <p:nvSpPr>
          <p:cNvPr id="4" name="TextBox 4"/>
          <p:cNvSpPr txBox="1"/>
          <p:nvPr/>
        </p:nvSpPr>
        <p:spPr>
          <a:xfrm>
            <a:off x="4389602" y="4209237"/>
            <a:ext cx="10543822" cy="4267515"/>
          </a:xfrm>
          <a:prstGeom prst="rect">
            <a:avLst/>
          </a:prstGeom>
        </p:spPr>
        <p:txBody>
          <a:bodyPr lIns="0" tIns="0" rIns="0" bIns="0" rtlCol="0" anchor="t">
            <a:spAutoFit/>
          </a:bodyPr>
          <a:lstStyle/>
          <a:p>
            <a:pPr algn="just">
              <a:lnSpc>
                <a:spcPts val="4759"/>
              </a:lnSpc>
            </a:pPr>
            <a:r>
              <a:rPr lang="en-US" sz="3399" b="1" dirty="0">
                <a:solidFill>
                  <a:srgbClr val="000000"/>
                </a:solidFill>
                <a:latin typeface="Aptos Display" panose="020B0004020202020204" pitchFamily="34" charset="0"/>
                <a:ea typeface="Canva Sans Bold"/>
                <a:cs typeface="Canva Sans Bold"/>
                <a:sym typeface="Canva Sans Bold"/>
              </a:rPr>
              <a:t>Duration: </a:t>
            </a:r>
            <a:r>
              <a:rPr lang="en-US" sz="3399" dirty="0">
                <a:solidFill>
                  <a:srgbClr val="000000"/>
                </a:solidFill>
                <a:latin typeface="Aptos Display" panose="020B0004020202020204" pitchFamily="34" charset="0"/>
                <a:ea typeface="Canva Sans"/>
                <a:cs typeface="Canva Sans"/>
                <a:sym typeface="Canva Sans"/>
              </a:rPr>
              <a:t>30 minutes (20 min talk, 10 min Q&amp;A)</a:t>
            </a:r>
          </a:p>
          <a:p>
            <a:pPr algn="just">
              <a:lnSpc>
                <a:spcPts val="4759"/>
              </a:lnSpc>
            </a:pPr>
            <a:endParaRPr lang="en-US" sz="3399" dirty="0">
              <a:solidFill>
                <a:srgbClr val="000000"/>
              </a:solidFill>
              <a:latin typeface="Canva Sans"/>
              <a:ea typeface="Canva Sans"/>
              <a:cs typeface="Canva Sans"/>
              <a:sym typeface="Canva Sans"/>
            </a:endParaRPr>
          </a:p>
          <a:p>
            <a:pPr algn="just">
              <a:lnSpc>
                <a:spcPts val="4759"/>
              </a:lnSpc>
            </a:pPr>
            <a:r>
              <a:rPr lang="en-US" sz="3399" dirty="0">
                <a:solidFill>
                  <a:srgbClr val="000000"/>
                </a:solidFill>
                <a:latin typeface="Aptos Display" panose="020B0004020202020204" pitchFamily="34" charset="0"/>
                <a:ea typeface="Canva Sans"/>
                <a:cs typeface="Canva Sans"/>
                <a:sym typeface="Canva Sans"/>
              </a:rPr>
              <a:t>1. The Person &amp; The Artist (Autoethnography)</a:t>
            </a:r>
          </a:p>
          <a:p>
            <a:pPr algn="just">
              <a:lnSpc>
                <a:spcPts val="4759"/>
              </a:lnSpc>
            </a:pPr>
            <a:r>
              <a:rPr lang="en-US" sz="3399" dirty="0">
                <a:solidFill>
                  <a:srgbClr val="000000"/>
                </a:solidFill>
                <a:latin typeface="Aptos Display" panose="020B0004020202020204" pitchFamily="34" charset="0"/>
                <a:ea typeface="Canva Sans"/>
                <a:cs typeface="Canva Sans"/>
                <a:sym typeface="Canva Sans"/>
              </a:rPr>
              <a:t>2. Community &amp; Business (Visual Ethnography)</a:t>
            </a:r>
          </a:p>
          <a:p>
            <a:pPr algn="just">
              <a:lnSpc>
                <a:spcPts val="4759"/>
              </a:lnSpc>
            </a:pPr>
            <a:r>
              <a:rPr lang="en-US" sz="3399" dirty="0">
                <a:solidFill>
                  <a:srgbClr val="000000"/>
                </a:solidFill>
                <a:latin typeface="Aptos Display" panose="020B0004020202020204" pitchFamily="34" charset="0"/>
                <a:ea typeface="Canva Sans"/>
                <a:cs typeface="Canva Sans"/>
                <a:sym typeface="Canva Sans"/>
              </a:rPr>
              <a:t>3. ADN Framework &amp; EthnoGo (Activism)</a:t>
            </a:r>
          </a:p>
          <a:p>
            <a:pPr algn="just">
              <a:lnSpc>
                <a:spcPts val="4759"/>
              </a:lnSpc>
            </a:pPr>
            <a:r>
              <a:rPr lang="en-US" sz="3399" dirty="0">
                <a:solidFill>
                  <a:srgbClr val="000000"/>
                </a:solidFill>
                <a:latin typeface="Aptos Display" panose="020B0004020202020204" pitchFamily="34" charset="0"/>
                <a:ea typeface="Canva Sans"/>
                <a:cs typeface="Canva Sans"/>
                <a:sym typeface="Canva Sans"/>
              </a:rPr>
              <a:t>4. AI Ethics &amp; Mixed Media Art (Resistance)</a:t>
            </a:r>
          </a:p>
          <a:p>
            <a:pPr algn="just">
              <a:lnSpc>
                <a:spcPts val="4759"/>
              </a:lnSpc>
            </a:pPr>
            <a:endParaRPr lang="en-US" sz="3399" dirty="0">
              <a:solidFill>
                <a:srgbClr val="000000"/>
              </a:solidFill>
              <a:latin typeface="Canva Sans"/>
              <a:ea typeface="Canva Sans"/>
              <a:cs typeface="Canva Sans"/>
              <a:sym typeface="Canv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2084" y="5495925"/>
            <a:ext cx="728027" cy="72802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3E3"/>
            </a:solidFill>
          </p:spPr>
          <p:txBody>
            <a:bodyPr/>
            <a:lstStyle/>
            <a:p>
              <a:endParaRPr lang="en-GB"/>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1028700" y="2901342"/>
            <a:ext cx="4235323" cy="6356958"/>
          </a:xfrm>
          <a:custGeom>
            <a:avLst/>
            <a:gdLst/>
            <a:ahLst/>
            <a:cxnLst/>
            <a:rect l="l" t="t" r="r" b="b"/>
            <a:pathLst>
              <a:path w="4235323" h="6356958">
                <a:moveTo>
                  <a:pt x="0" y="0"/>
                </a:moveTo>
                <a:lnTo>
                  <a:pt x="4235323" y="0"/>
                </a:lnTo>
                <a:lnTo>
                  <a:pt x="4235323" y="6356958"/>
                </a:lnTo>
                <a:lnTo>
                  <a:pt x="0" y="6356958"/>
                </a:lnTo>
                <a:lnTo>
                  <a:pt x="0" y="0"/>
                </a:lnTo>
                <a:close/>
              </a:path>
            </a:pathLst>
          </a:custGeom>
          <a:blipFill>
            <a:blip r:embed="rId3"/>
            <a:stretch>
              <a:fillRect/>
            </a:stretch>
          </a:blipFill>
        </p:spPr>
        <p:txBody>
          <a:bodyPr/>
          <a:lstStyle/>
          <a:p>
            <a:endParaRPr lang="en-GB"/>
          </a:p>
        </p:txBody>
      </p:sp>
      <p:sp>
        <p:nvSpPr>
          <p:cNvPr id="6" name="Freeform 6"/>
          <p:cNvSpPr/>
          <p:nvPr/>
        </p:nvSpPr>
        <p:spPr>
          <a:xfrm>
            <a:off x="7525512" y="349636"/>
            <a:ext cx="3778267" cy="4623225"/>
          </a:xfrm>
          <a:custGeom>
            <a:avLst/>
            <a:gdLst/>
            <a:ahLst/>
            <a:cxnLst/>
            <a:rect l="l" t="t" r="r" b="b"/>
            <a:pathLst>
              <a:path w="3778267" h="4623225">
                <a:moveTo>
                  <a:pt x="0" y="0"/>
                </a:moveTo>
                <a:lnTo>
                  <a:pt x="3778267" y="0"/>
                </a:lnTo>
                <a:lnTo>
                  <a:pt x="3778267" y="4623224"/>
                </a:lnTo>
                <a:lnTo>
                  <a:pt x="0" y="4623224"/>
                </a:lnTo>
                <a:lnTo>
                  <a:pt x="0" y="0"/>
                </a:lnTo>
                <a:close/>
              </a:path>
            </a:pathLst>
          </a:custGeom>
          <a:blipFill>
            <a:blip r:embed="rId4"/>
            <a:stretch>
              <a:fillRect l="-12272" r="-12972" b="-2355"/>
            </a:stretch>
          </a:blipFill>
        </p:spPr>
        <p:txBody>
          <a:bodyPr/>
          <a:lstStyle/>
          <a:p>
            <a:endParaRPr lang="en-GB"/>
          </a:p>
        </p:txBody>
      </p:sp>
      <p:sp>
        <p:nvSpPr>
          <p:cNvPr id="7" name="Freeform 7"/>
          <p:cNvSpPr/>
          <p:nvPr/>
        </p:nvSpPr>
        <p:spPr>
          <a:xfrm>
            <a:off x="11790013" y="349636"/>
            <a:ext cx="3761179" cy="4623225"/>
          </a:xfrm>
          <a:custGeom>
            <a:avLst/>
            <a:gdLst/>
            <a:ahLst/>
            <a:cxnLst/>
            <a:rect l="l" t="t" r="r" b="b"/>
            <a:pathLst>
              <a:path w="3761179" h="4623225">
                <a:moveTo>
                  <a:pt x="0" y="0"/>
                </a:moveTo>
                <a:lnTo>
                  <a:pt x="3761179" y="0"/>
                </a:lnTo>
                <a:lnTo>
                  <a:pt x="3761179" y="4623224"/>
                </a:lnTo>
                <a:lnTo>
                  <a:pt x="0" y="4623224"/>
                </a:lnTo>
                <a:lnTo>
                  <a:pt x="0" y="0"/>
                </a:lnTo>
                <a:close/>
              </a:path>
            </a:pathLst>
          </a:custGeom>
          <a:blipFill>
            <a:blip r:embed="rId5"/>
            <a:stretch>
              <a:fillRect l="-11635" t="-72" r="-11373"/>
            </a:stretch>
          </a:blipFill>
        </p:spPr>
        <p:txBody>
          <a:bodyPr/>
          <a:lstStyle/>
          <a:p>
            <a:endParaRPr lang="en-GB"/>
          </a:p>
        </p:txBody>
      </p:sp>
      <p:sp>
        <p:nvSpPr>
          <p:cNvPr id="8" name="Freeform 8"/>
          <p:cNvSpPr/>
          <p:nvPr/>
        </p:nvSpPr>
        <p:spPr>
          <a:xfrm>
            <a:off x="7525512" y="5338517"/>
            <a:ext cx="3205847" cy="4559119"/>
          </a:xfrm>
          <a:custGeom>
            <a:avLst/>
            <a:gdLst/>
            <a:ahLst/>
            <a:cxnLst/>
            <a:rect l="l" t="t" r="r" b="b"/>
            <a:pathLst>
              <a:path w="3205847" h="4559119">
                <a:moveTo>
                  <a:pt x="0" y="0"/>
                </a:moveTo>
                <a:lnTo>
                  <a:pt x="3205847" y="0"/>
                </a:lnTo>
                <a:lnTo>
                  <a:pt x="3205847" y="4559119"/>
                </a:lnTo>
                <a:lnTo>
                  <a:pt x="0" y="4559119"/>
                </a:lnTo>
                <a:lnTo>
                  <a:pt x="0" y="0"/>
                </a:lnTo>
                <a:close/>
              </a:path>
            </a:pathLst>
          </a:custGeom>
          <a:blipFill>
            <a:blip r:embed="rId6"/>
            <a:stretch>
              <a:fillRect l="-12977" t="-72" r="-29338"/>
            </a:stretch>
          </a:blipFill>
        </p:spPr>
        <p:txBody>
          <a:bodyPr/>
          <a:lstStyle/>
          <a:p>
            <a:endParaRPr lang="en-GB"/>
          </a:p>
        </p:txBody>
      </p:sp>
      <p:sp>
        <p:nvSpPr>
          <p:cNvPr id="9" name="Freeform 9"/>
          <p:cNvSpPr/>
          <p:nvPr/>
        </p:nvSpPr>
        <p:spPr>
          <a:xfrm>
            <a:off x="11303779" y="5338517"/>
            <a:ext cx="3186386" cy="4559119"/>
          </a:xfrm>
          <a:custGeom>
            <a:avLst/>
            <a:gdLst/>
            <a:ahLst/>
            <a:cxnLst/>
            <a:rect l="l" t="t" r="r" b="b"/>
            <a:pathLst>
              <a:path w="3186386" h="4559119">
                <a:moveTo>
                  <a:pt x="0" y="0"/>
                </a:moveTo>
                <a:lnTo>
                  <a:pt x="3186386" y="0"/>
                </a:lnTo>
                <a:lnTo>
                  <a:pt x="3186386" y="4559119"/>
                </a:lnTo>
                <a:lnTo>
                  <a:pt x="0" y="4559119"/>
                </a:lnTo>
                <a:lnTo>
                  <a:pt x="0" y="0"/>
                </a:lnTo>
                <a:close/>
              </a:path>
            </a:pathLst>
          </a:custGeom>
          <a:blipFill>
            <a:blip r:embed="rId7"/>
            <a:stretch>
              <a:fillRect l="-21551" t="-72" r="-21633"/>
            </a:stretch>
          </a:blipFill>
        </p:spPr>
        <p:txBody>
          <a:bodyPr/>
          <a:lstStyle/>
          <a:p>
            <a:endParaRPr lang="en-GB"/>
          </a:p>
        </p:txBody>
      </p:sp>
      <p:sp>
        <p:nvSpPr>
          <p:cNvPr id="10" name="TextBox 10"/>
          <p:cNvSpPr txBox="1"/>
          <p:nvPr/>
        </p:nvSpPr>
        <p:spPr>
          <a:xfrm>
            <a:off x="1380700" y="9557911"/>
            <a:ext cx="2122592" cy="326180"/>
          </a:xfrm>
          <a:prstGeom prst="rect">
            <a:avLst/>
          </a:prstGeom>
        </p:spPr>
        <p:txBody>
          <a:bodyPr lIns="0" tIns="0" rIns="0" bIns="0" rtlCol="0" anchor="t">
            <a:spAutoFit/>
          </a:bodyPr>
          <a:lstStyle/>
          <a:p>
            <a:pPr algn="l">
              <a:lnSpc>
                <a:spcPts val="2800"/>
              </a:lnSpc>
              <a:spcBef>
                <a:spcPct val="0"/>
              </a:spcBef>
            </a:pPr>
            <a:r>
              <a:rPr lang="en-US" sz="1600" dirty="0">
                <a:solidFill>
                  <a:srgbClr val="000000"/>
                </a:solidFill>
                <a:latin typeface="Aptos Display" panose="020B0004020202020204" pitchFamily="34" charset="0"/>
                <a:ea typeface="Gordita"/>
                <a:cs typeface="Gordita"/>
                <a:sym typeface="Gordita"/>
              </a:rPr>
              <a:t>Model: Jay </a:t>
            </a:r>
          </a:p>
        </p:txBody>
      </p:sp>
      <p:sp>
        <p:nvSpPr>
          <p:cNvPr id="11" name="TextBox 11"/>
          <p:cNvSpPr txBox="1"/>
          <p:nvPr/>
        </p:nvSpPr>
        <p:spPr>
          <a:xfrm>
            <a:off x="1028700" y="1969740"/>
            <a:ext cx="6266698" cy="859210"/>
          </a:xfrm>
          <a:prstGeom prst="rect">
            <a:avLst/>
          </a:prstGeom>
        </p:spPr>
        <p:txBody>
          <a:bodyPr lIns="0" tIns="0" rIns="0" bIns="0" rtlCol="0" anchor="t">
            <a:spAutoFit/>
          </a:bodyPr>
          <a:lstStyle/>
          <a:p>
            <a:pPr algn="l">
              <a:lnSpc>
                <a:spcPts val="6691"/>
              </a:lnSpc>
            </a:pPr>
            <a:r>
              <a:rPr lang="en-US" sz="6000" b="1" dirty="0">
                <a:solidFill>
                  <a:srgbClr val="000000"/>
                </a:solidFill>
                <a:latin typeface="Aptos ExtraBold" panose="020B0004020202020204" pitchFamily="34" charset="0"/>
                <a:ea typeface="Gordita"/>
                <a:cs typeface="Gordita"/>
                <a:sym typeface="Gordita"/>
              </a:rPr>
              <a:t>PROCESS</a:t>
            </a:r>
          </a:p>
        </p:txBody>
      </p:sp>
      <p:sp>
        <p:nvSpPr>
          <p:cNvPr id="12" name="TextBox 12"/>
          <p:cNvSpPr txBox="1"/>
          <p:nvPr/>
        </p:nvSpPr>
        <p:spPr>
          <a:xfrm>
            <a:off x="1028700" y="1161443"/>
            <a:ext cx="6266698" cy="859210"/>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CREATIVE</a:t>
            </a:r>
          </a:p>
        </p:txBody>
      </p:sp>
      <p:sp>
        <p:nvSpPr>
          <p:cNvPr id="13" name="TextBox 13"/>
          <p:cNvSpPr txBox="1"/>
          <p:nvPr/>
        </p:nvSpPr>
        <p:spPr>
          <a:xfrm>
            <a:off x="14744608" y="5192376"/>
            <a:ext cx="3190321" cy="4453335"/>
          </a:xfrm>
          <a:prstGeom prst="rect">
            <a:avLst/>
          </a:prstGeom>
        </p:spPr>
        <p:txBody>
          <a:bodyPr lIns="0" tIns="0" rIns="0" bIns="0" rtlCol="0" anchor="t">
            <a:spAutoFit/>
          </a:bodyPr>
          <a:lstStyle/>
          <a:p>
            <a:pPr>
              <a:lnSpc>
                <a:spcPts val="3499"/>
              </a:lnSpc>
            </a:pPr>
            <a:r>
              <a:rPr lang="en-US" sz="2499" b="1" dirty="0">
                <a:solidFill>
                  <a:srgbClr val="FF9900"/>
                </a:solidFill>
                <a:latin typeface="Aptos Display" panose="020B0004020202020204" pitchFamily="34" charset="0"/>
                <a:ea typeface="Gordita"/>
                <a:cs typeface="Gordita"/>
                <a:sym typeface="Gordita"/>
              </a:rPr>
              <a:t>Style Prompts: </a:t>
            </a:r>
          </a:p>
          <a:p>
            <a:pPr>
              <a:lnSpc>
                <a:spcPts val="3499"/>
              </a:lnSpc>
            </a:pPr>
            <a:endParaRPr lang="en-US" sz="2499" dirty="0">
              <a:solidFill>
                <a:srgbClr val="000000"/>
              </a:solidFill>
              <a:latin typeface="Aptos Display" panose="020B0004020202020204" pitchFamily="34" charset="0"/>
              <a:ea typeface="Gordita"/>
              <a:cs typeface="Gordita"/>
              <a:sym typeface="Gordita"/>
            </a:endParaRPr>
          </a:p>
          <a:p>
            <a:pPr>
              <a:lnSpc>
                <a:spcPts val="3499"/>
              </a:lnSpc>
              <a:spcBef>
                <a:spcPct val="0"/>
              </a:spcBef>
            </a:pPr>
            <a:r>
              <a:rPr lang="en-US" sz="2000" dirty="0">
                <a:solidFill>
                  <a:srgbClr val="000000"/>
                </a:solidFill>
                <a:latin typeface="Aptos Display" panose="020B0004020202020204" pitchFamily="34" charset="0"/>
                <a:ea typeface="Gordita"/>
                <a:cs typeface="Gordita"/>
                <a:sym typeface="Gordita"/>
              </a:rPr>
              <a:t>(Based on real-time emotions, reflective practice).</a:t>
            </a:r>
          </a:p>
          <a:p>
            <a:pPr>
              <a:lnSpc>
                <a:spcPts val="3499"/>
              </a:lnSpc>
              <a:spcBef>
                <a:spcPct val="0"/>
              </a:spcBef>
            </a:pPr>
            <a:endParaRPr lang="en-US" sz="2499" dirty="0">
              <a:solidFill>
                <a:srgbClr val="000000"/>
              </a:solidFill>
              <a:latin typeface="Aptos Display" panose="020B0004020202020204" pitchFamily="34" charset="0"/>
              <a:ea typeface="Gordita"/>
              <a:cs typeface="Gordita"/>
              <a:sym typeface="Gordita"/>
            </a:endParaRPr>
          </a:p>
          <a:p>
            <a:pPr marL="539749" lvl="1" indent="-269875">
              <a:lnSpc>
                <a:spcPts val="3499"/>
              </a:lnSpc>
              <a:spcBef>
                <a:spcPct val="0"/>
              </a:spcBef>
              <a:buFont typeface="Arial"/>
              <a:buChar char="•"/>
            </a:pPr>
            <a:r>
              <a:rPr lang="en-US" sz="2499" dirty="0">
                <a:solidFill>
                  <a:srgbClr val="000000"/>
                </a:solidFill>
                <a:latin typeface="Aptos Display" panose="020B0004020202020204" pitchFamily="34" charset="0"/>
                <a:ea typeface="Gordita"/>
                <a:cs typeface="Gordita"/>
                <a:sym typeface="Gordita"/>
              </a:rPr>
              <a:t>fragmented</a:t>
            </a:r>
          </a:p>
          <a:p>
            <a:pPr marL="539749" lvl="1" indent="-269875">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Cubism</a:t>
            </a:r>
          </a:p>
          <a:p>
            <a:pPr marL="539749" lvl="1" indent="-269875">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Geometric</a:t>
            </a:r>
          </a:p>
          <a:p>
            <a:pPr marL="539749" lvl="1" indent="-269875">
              <a:lnSpc>
                <a:spcPts val="3499"/>
              </a:lnSpc>
              <a:buFont typeface="Arial"/>
              <a:buChar char="•"/>
            </a:pPr>
            <a:r>
              <a:rPr lang="en-US" sz="2499" dirty="0">
                <a:solidFill>
                  <a:srgbClr val="000000"/>
                </a:solidFill>
                <a:latin typeface="Aptos Display" panose="020B0004020202020204" pitchFamily="34" charset="0"/>
                <a:ea typeface="Gordita"/>
                <a:cs typeface="Gordita"/>
                <a:sym typeface="Gordita"/>
              </a:rPr>
              <a:t>Expressionism</a:t>
            </a:r>
          </a:p>
          <a:p>
            <a:pPr algn="just">
              <a:lnSpc>
                <a:spcPts val="3499"/>
              </a:lnSpc>
              <a:spcBef>
                <a:spcPct val="0"/>
              </a:spcBef>
            </a:pPr>
            <a:endParaRPr lang="en-US" sz="2499" dirty="0">
              <a:solidFill>
                <a:srgbClr val="000000"/>
              </a:solidFill>
              <a:latin typeface="Gordita"/>
              <a:ea typeface="Gordita"/>
              <a:cs typeface="Gordita"/>
              <a:sym typeface="Gordita"/>
            </a:endParaRPr>
          </a:p>
        </p:txBody>
      </p:sp>
      <p:sp>
        <p:nvSpPr>
          <p:cNvPr id="14" name="TextBox 14"/>
          <p:cNvSpPr txBox="1"/>
          <p:nvPr/>
        </p:nvSpPr>
        <p:spPr>
          <a:xfrm>
            <a:off x="1216197" y="3030988"/>
            <a:ext cx="3755858" cy="339725"/>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Aptos Display" panose="020B0004020202020204" pitchFamily="34" charset="0"/>
                <a:ea typeface="Gordita"/>
                <a:cs typeface="Gordita"/>
                <a:sym typeface="Gordita"/>
              </a:rPr>
              <a:t>AI Blending and Prompting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21339" y="1802334"/>
            <a:ext cx="4199854" cy="5655485"/>
          </a:xfrm>
          <a:custGeom>
            <a:avLst/>
            <a:gdLst/>
            <a:ahLst/>
            <a:cxnLst/>
            <a:rect l="l" t="t" r="r" b="b"/>
            <a:pathLst>
              <a:path w="4199854" h="5655485">
                <a:moveTo>
                  <a:pt x="0" y="0"/>
                </a:moveTo>
                <a:lnTo>
                  <a:pt x="4199854" y="0"/>
                </a:lnTo>
                <a:lnTo>
                  <a:pt x="4199854" y="5655485"/>
                </a:lnTo>
                <a:lnTo>
                  <a:pt x="0" y="5655485"/>
                </a:lnTo>
                <a:lnTo>
                  <a:pt x="0" y="0"/>
                </a:lnTo>
                <a:close/>
              </a:path>
            </a:pathLst>
          </a:custGeom>
          <a:blipFill>
            <a:blip r:embed="rId3"/>
            <a:stretch>
              <a:fillRect l="-11931" t="-10042" r="-10828" b="-10985"/>
            </a:stretch>
          </a:blipFill>
        </p:spPr>
        <p:txBody>
          <a:bodyPr/>
          <a:lstStyle/>
          <a:p>
            <a:endParaRPr lang="en-GB"/>
          </a:p>
        </p:txBody>
      </p:sp>
      <p:sp>
        <p:nvSpPr>
          <p:cNvPr id="3" name="Freeform 3"/>
          <p:cNvSpPr/>
          <p:nvPr/>
        </p:nvSpPr>
        <p:spPr>
          <a:xfrm>
            <a:off x="13784302" y="1836599"/>
            <a:ext cx="4271955" cy="5655485"/>
          </a:xfrm>
          <a:custGeom>
            <a:avLst/>
            <a:gdLst/>
            <a:ahLst/>
            <a:cxnLst/>
            <a:rect l="l" t="t" r="r" b="b"/>
            <a:pathLst>
              <a:path w="4271955" h="5655485">
                <a:moveTo>
                  <a:pt x="0" y="0"/>
                </a:moveTo>
                <a:lnTo>
                  <a:pt x="4271955" y="0"/>
                </a:lnTo>
                <a:lnTo>
                  <a:pt x="4271955" y="5655485"/>
                </a:lnTo>
                <a:lnTo>
                  <a:pt x="0" y="5655485"/>
                </a:lnTo>
                <a:lnTo>
                  <a:pt x="0" y="0"/>
                </a:lnTo>
                <a:close/>
              </a:path>
            </a:pathLst>
          </a:custGeom>
          <a:blipFill>
            <a:blip r:embed="rId4"/>
            <a:stretch>
              <a:fillRect l="-11931" t="-11523" r="-10828" b="-11581"/>
            </a:stretch>
          </a:blipFill>
        </p:spPr>
        <p:txBody>
          <a:bodyPr/>
          <a:lstStyle/>
          <a:p>
            <a:endParaRPr lang="en-GB"/>
          </a:p>
        </p:txBody>
      </p:sp>
      <p:sp>
        <p:nvSpPr>
          <p:cNvPr id="4" name="Freeform 4"/>
          <p:cNvSpPr/>
          <p:nvPr/>
        </p:nvSpPr>
        <p:spPr>
          <a:xfrm>
            <a:off x="207570" y="1813396"/>
            <a:ext cx="4534139" cy="5655485"/>
          </a:xfrm>
          <a:custGeom>
            <a:avLst/>
            <a:gdLst/>
            <a:ahLst/>
            <a:cxnLst/>
            <a:rect l="l" t="t" r="r" b="b"/>
            <a:pathLst>
              <a:path w="4534139" h="5655485">
                <a:moveTo>
                  <a:pt x="0" y="0"/>
                </a:moveTo>
                <a:lnTo>
                  <a:pt x="4534139" y="0"/>
                </a:lnTo>
                <a:lnTo>
                  <a:pt x="4534139" y="5655485"/>
                </a:lnTo>
                <a:lnTo>
                  <a:pt x="0" y="5655485"/>
                </a:lnTo>
                <a:lnTo>
                  <a:pt x="0" y="0"/>
                </a:lnTo>
                <a:close/>
              </a:path>
            </a:pathLst>
          </a:custGeom>
          <a:blipFill>
            <a:blip r:embed="rId5"/>
            <a:stretch>
              <a:fillRect l="-10733" t="-11207" r="-10080" b="-11118"/>
            </a:stretch>
          </a:blipFill>
        </p:spPr>
        <p:txBody>
          <a:bodyPr/>
          <a:lstStyle/>
          <a:p>
            <a:endParaRPr lang="en-GB"/>
          </a:p>
        </p:txBody>
      </p:sp>
      <p:sp>
        <p:nvSpPr>
          <p:cNvPr id="5" name="Freeform 5"/>
          <p:cNvSpPr/>
          <p:nvPr/>
        </p:nvSpPr>
        <p:spPr>
          <a:xfrm>
            <a:off x="4904818" y="1813395"/>
            <a:ext cx="4271955" cy="5655485"/>
          </a:xfrm>
          <a:custGeom>
            <a:avLst/>
            <a:gdLst/>
            <a:ahLst/>
            <a:cxnLst/>
            <a:rect l="l" t="t" r="r" b="b"/>
            <a:pathLst>
              <a:path w="4271955" h="5655485">
                <a:moveTo>
                  <a:pt x="0" y="0"/>
                </a:moveTo>
                <a:lnTo>
                  <a:pt x="4271954" y="0"/>
                </a:lnTo>
                <a:lnTo>
                  <a:pt x="4271954" y="5655485"/>
                </a:lnTo>
                <a:lnTo>
                  <a:pt x="0" y="5655485"/>
                </a:lnTo>
                <a:lnTo>
                  <a:pt x="0" y="0"/>
                </a:lnTo>
                <a:close/>
              </a:path>
            </a:pathLst>
          </a:custGeom>
          <a:blipFill>
            <a:blip r:embed="rId6"/>
            <a:stretch>
              <a:fillRect l="-10795" t="-12258" r="-11964" b="-10846"/>
            </a:stretch>
          </a:blipFill>
        </p:spPr>
        <p:txBody>
          <a:bodyPr/>
          <a:lstStyle/>
          <a:p>
            <a:endParaRPr lang="en-GB"/>
          </a:p>
        </p:txBody>
      </p:sp>
      <p:sp>
        <p:nvSpPr>
          <p:cNvPr id="6" name="TextBox 6"/>
          <p:cNvSpPr txBox="1"/>
          <p:nvPr/>
        </p:nvSpPr>
        <p:spPr>
          <a:xfrm>
            <a:off x="5487217" y="793750"/>
            <a:ext cx="4981428" cy="422275"/>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Aptos Display" panose="020B0004020202020204" pitchFamily="34" charset="0"/>
                <a:ea typeface="Gordita"/>
                <a:cs typeface="Gordita"/>
                <a:sym typeface="Gordita"/>
              </a:rPr>
              <a:t>Whilst Reclaiming Narratives </a:t>
            </a:r>
          </a:p>
        </p:txBody>
      </p:sp>
      <p:sp>
        <p:nvSpPr>
          <p:cNvPr id="7" name="TextBox 7"/>
          <p:cNvSpPr txBox="1"/>
          <p:nvPr/>
        </p:nvSpPr>
        <p:spPr>
          <a:xfrm>
            <a:off x="782438" y="637060"/>
            <a:ext cx="6266698" cy="859210"/>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AI ETHICS</a:t>
            </a:r>
          </a:p>
        </p:txBody>
      </p:sp>
      <p:sp>
        <p:nvSpPr>
          <p:cNvPr id="8" name="TextBox 8"/>
          <p:cNvSpPr txBox="1"/>
          <p:nvPr/>
        </p:nvSpPr>
        <p:spPr>
          <a:xfrm>
            <a:off x="2667000" y="7755930"/>
            <a:ext cx="14305162" cy="2586542"/>
          </a:xfrm>
          <a:prstGeom prst="rect">
            <a:avLst/>
          </a:prstGeom>
        </p:spPr>
        <p:txBody>
          <a:bodyPr wrap="square" lIns="0" tIns="0" rIns="0" bIns="0" rtlCol="0" anchor="t">
            <a:spAutoFit/>
          </a:bodyPr>
          <a:lstStyle/>
          <a:p>
            <a:pPr algn="l">
              <a:lnSpc>
                <a:spcPts val="3360"/>
              </a:lnSpc>
            </a:pPr>
            <a:r>
              <a:rPr lang="en-US" sz="2200" dirty="0">
                <a:solidFill>
                  <a:srgbClr val="000000"/>
                </a:solidFill>
                <a:latin typeface="Aptos Display" panose="020B0004020202020204" pitchFamily="34" charset="0"/>
                <a:ea typeface="Canva Sans"/>
                <a:cs typeface="Canva Sans"/>
                <a:sym typeface="Canva Sans"/>
              </a:rPr>
              <a:t>I exclusively use </a:t>
            </a:r>
            <a:r>
              <a:rPr lang="en-US" sz="2200" b="1" dirty="0">
                <a:solidFill>
                  <a:srgbClr val="000000"/>
                </a:solidFill>
                <a:latin typeface="Aptos Display" panose="020B0004020202020204" pitchFamily="34" charset="0"/>
                <a:ea typeface="Canva Sans"/>
                <a:cs typeface="Canva Sans"/>
                <a:sym typeface="Canva Sans"/>
              </a:rPr>
              <a:t>my</a:t>
            </a:r>
            <a:r>
              <a:rPr lang="en-US" sz="2200" dirty="0">
                <a:solidFill>
                  <a:srgbClr val="000000"/>
                </a:solidFill>
                <a:latin typeface="Aptos Display" panose="020B0004020202020204" pitchFamily="34" charset="0"/>
                <a:ea typeface="Canva Sans"/>
                <a:cs typeface="Canva Sans"/>
                <a:sym typeface="Canva Sans"/>
              </a:rPr>
              <a:t> photographs and poetry as the foundation for my AI art. </a:t>
            </a:r>
          </a:p>
          <a:p>
            <a:pPr algn="l">
              <a:lnSpc>
                <a:spcPts val="3360"/>
              </a:lnSpc>
            </a:pPr>
            <a:r>
              <a:rPr lang="en-US" sz="2200" dirty="0">
                <a:solidFill>
                  <a:srgbClr val="000000"/>
                </a:solidFill>
                <a:latin typeface="Aptos Display" panose="020B0004020202020204" pitchFamily="34" charset="0"/>
                <a:ea typeface="Canva Sans"/>
                <a:cs typeface="Canva Sans"/>
                <a:sym typeface="Canva Sans"/>
              </a:rPr>
              <a:t>Ensures I am working with </a:t>
            </a:r>
            <a:r>
              <a:rPr lang="en-US" sz="2200" dirty="0" err="1">
                <a:solidFill>
                  <a:srgbClr val="000000"/>
                </a:solidFill>
                <a:latin typeface="Aptos Display" panose="020B0004020202020204" pitchFamily="34" charset="0"/>
                <a:ea typeface="Canva Sans"/>
                <a:cs typeface="Canva Sans"/>
                <a:sym typeface="Canva Sans"/>
              </a:rPr>
              <a:t>authorised</a:t>
            </a:r>
            <a:r>
              <a:rPr lang="en-US" sz="2200" dirty="0">
                <a:solidFill>
                  <a:srgbClr val="000000"/>
                </a:solidFill>
                <a:latin typeface="Aptos Display" panose="020B0004020202020204" pitchFamily="34" charset="0"/>
                <a:ea typeface="Canva Sans"/>
                <a:cs typeface="Canva Sans"/>
                <a:sym typeface="Canva Sans"/>
              </a:rPr>
              <a:t> images whilst implementing the blending technique. </a:t>
            </a:r>
          </a:p>
          <a:p>
            <a:pPr algn="l">
              <a:lnSpc>
                <a:spcPts val="3360"/>
              </a:lnSpc>
            </a:pPr>
            <a:r>
              <a:rPr lang="en-US" sz="2200" dirty="0">
                <a:solidFill>
                  <a:srgbClr val="000000"/>
                </a:solidFill>
                <a:latin typeface="Aptos Display" panose="020B0004020202020204" pitchFamily="34" charset="0"/>
                <a:ea typeface="Canva Sans"/>
                <a:cs typeface="Canva Sans"/>
                <a:sym typeface="Canva Sans"/>
              </a:rPr>
              <a:t>During the creative process, I provide real-time feedback and reports to the LLM (large language models)</a:t>
            </a:r>
          </a:p>
          <a:p>
            <a:pPr algn="l">
              <a:lnSpc>
                <a:spcPts val="3360"/>
              </a:lnSpc>
            </a:pPr>
            <a:r>
              <a:rPr lang="en-US" sz="2200" dirty="0">
                <a:solidFill>
                  <a:srgbClr val="000000"/>
                </a:solidFill>
                <a:latin typeface="Aptos Display" panose="020B0004020202020204" pitchFamily="34" charset="0"/>
                <a:ea typeface="Canva Sans"/>
                <a:cs typeface="Canva Sans"/>
                <a:sym typeface="Canva Sans"/>
              </a:rPr>
              <a:t>Helping to re-educate the training datasets used for generative art in the future.</a:t>
            </a:r>
          </a:p>
          <a:p>
            <a:pPr algn="l">
              <a:lnSpc>
                <a:spcPts val="3360"/>
              </a:lnSpc>
            </a:pPr>
            <a:endParaRPr lang="en-US" sz="2200" dirty="0">
              <a:solidFill>
                <a:srgbClr val="000000"/>
              </a:solidFill>
              <a:latin typeface="Canva Sans"/>
              <a:ea typeface="Canva Sans"/>
              <a:cs typeface="Canva Sans"/>
              <a:sym typeface="Canva Sans"/>
            </a:endParaRPr>
          </a:p>
          <a:p>
            <a:pPr algn="l">
              <a:lnSpc>
                <a:spcPts val="3360"/>
              </a:lnSpc>
            </a:pPr>
            <a:endParaRPr lang="en-US" sz="2400" dirty="0">
              <a:solidFill>
                <a:srgbClr val="000000"/>
              </a:solidFill>
              <a:latin typeface="Canva Sans"/>
              <a:ea typeface="Canva Sans"/>
              <a:cs typeface="Canva Sans"/>
              <a:sym typeface="Canv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4561" y="1922535"/>
            <a:ext cx="5541115" cy="7727405"/>
          </a:xfrm>
          <a:custGeom>
            <a:avLst/>
            <a:gdLst/>
            <a:ahLst/>
            <a:cxnLst/>
            <a:rect l="l" t="t" r="r" b="b"/>
            <a:pathLst>
              <a:path w="5541115" h="7727405">
                <a:moveTo>
                  <a:pt x="0" y="0"/>
                </a:moveTo>
                <a:lnTo>
                  <a:pt x="5541115" y="0"/>
                </a:lnTo>
                <a:lnTo>
                  <a:pt x="5541115" y="7727406"/>
                </a:lnTo>
                <a:lnTo>
                  <a:pt x="0" y="7727406"/>
                </a:lnTo>
                <a:lnTo>
                  <a:pt x="0" y="0"/>
                </a:lnTo>
                <a:close/>
              </a:path>
            </a:pathLst>
          </a:custGeom>
          <a:blipFill>
            <a:blip r:embed="rId3"/>
            <a:stretch>
              <a:fillRect l="-16326" t="-17019" r="-15832" b="-17086"/>
            </a:stretch>
          </a:blipFill>
        </p:spPr>
        <p:txBody>
          <a:bodyPr/>
          <a:lstStyle/>
          <a:p>
            <a:endParaRPr lang="en-GB"/>
          </a:p>
        </p:txBody>
      </p:sp>
      <p:sp>
        <p:nvSpPr>
          <p:cNvPr id="3" name="Freeform 3"/>
          <p:cNvSpPr/>
          <p:nvPr/>
        </p:nvSpPr>
        <p:spPr>
          <a:xfrm>
            <a:off x="7032929" y="1918848"/>
            <a:ext cx="5151604" cy="7727405"/>
          </a:xfrm>
          <a:custGeom>
            <a:avLst/>
            <a:gdLst/>
            <a:ahLst/>
            <a:cxnLst/>
            <a:rect l="l" t="t" r="r" b="b"/>
            <a:pathLst>
              <a:path w="5151604" h="7727405">
                <a:moveTo>
                  <a:pt x="0" y="0"/>
                </a:moveTo>
                <a:lnTo>
                  <a:pt x="5151604" y="0"/>
                </a:lnTo>
                <a:lnTo>
                  <a:pt x="5151604" y="7727406"/>
                </a:lnTo>
                <a:lnTo>
                  <a:pt x="0" y="7727406"/>
                </a:lnTo>
                <a:lnTo>
                  <a:pt x="0" y="0"/>
                </a:lnTo>
                <a:close/>
              </a:path>
            </a:pathLst>
          </a:custGeom>
          <a:blipFill>
            <a:blip r:embed="rId4"/>
            <a:stretch>
              <a:fillRect l="-8813" t="-8689" r="-9658" b="-9782"/>
            </a:stretch>
          </a:blipFill>
        </p:spPr>
        <p:txBody>
          <a:bodyPr/>
          <a:lstStyle/>
          <a:p>
            <a:endParaRPr lang="en-GB"/>
          </a:p>
        </p:txBody>
      </p:sp>
      <p:sp>
        <p:nvSpPr>
          <p:cNvPr id="4" name="TextBox 4"/>
          <p:cNvSpPr txBox="1"/>
          <p:nvPr/>
        </p:nvSpPr>
        <p:spPr>
          <a:xfrm>
            <a:off x="12752131" y="2095500"/>
            <a:ext cx="4731308" cy="7154459"/>
          </a:xfrm>
          <a:prstGeom prst="rect">
            <a:avLst/>
          </a:prstGeom>
        </p:spPr>
        <p:txBody>
          <a:bodyPr wrap="square" lIns="0" tIns="0" rIns="0" bIns="0" rtlCol="0" anchor="t">
            <a:spAutoFit/>
          </a:bodyPr>
          <a:lstStyle/>
          <a:p>
            <a:pPr>
              <a:lnSpc>
                <a:spcPts val="3499"/>
              </a:lnSpc>
            </a:pPr>
            <a:r>
              <a:rPr lang="en-US" sz="2400" dirty="0">
                <a:solidFill>
                  <a:srgbClr val="000000"/>
                </a:solidFill>
                <a:latin typeface="Aptos Display" panose="020B0004020202020204" pitchFamily="34" charset="0"/>
                <a:ea typeface="Gordita"/>
                <a:cs typeface="Gordita" panose="020B0604020202020204" charset="0"/>
                <a:sym typeface="Gordita"/>
              </a:rPr>
              <a:t>Data activism forms a crucial component of my practice.</a:t>
            </a:r>
          </a:p>
          <a:p>
            <a:pPr algn="l">
              <a:lnSpc>
                <a:spcPts val="3499"/>
              </a:lnSpc>
            </a:pPr>
            <a:endParaRPr lang="en-US" sz="2400" dirty="0">
              <a:solidFill>
                <a:srgbClr val="000000"/>
              </a:solidFill>
              <a:latin typeface="Aptos Display" panose="020B0004020202020204" pitchFamily="34" charset="0"/>
              <a:ea typeface="Gordita"/>
              <a:cs typeface="Gordita" panose="020B0604020202020204" charset="0"/>
              <a:sym typeface="Gordita"/>
            </a:endParaRPr>
          </a:p>
          <a:p>
            <a:pPr algn="l">
              <a:lnSpc>
                <a:spcPts val="3499"/>
              </a:lnSpc>
              <a:spcBef>
                <a:spcPct val="0"/>
              </a:spcBef>
            </a:pPr>
            <a:r>
              <a:rPr lang="en-GB" sz="2400" dirty="0">
                <a:latin typeface="Aptos Display" panose="020B0004020202020204" pitchFamily="34" charset="0"/>
                <a:cs typeface="Gordita" panose="020B0604020202020204" charset="0"/>
              </a:rPr>
              <a:t>Highlight Unique Perspectives</a:t>
            </a:r>
            <a:r>
              <a:rPr lang="en-US" sz="2400" dirty="0">
                <a:solidFill>
                  <a:srgbClr val="000000"/>
                </a:solidFill>
                <a:latin typeface="Aptos Display" panose="020B0004020202020204" pitchFamily="34" charset="0"/>
                <a:cs typeface="Gordita" panose="020B0604020202020204" charset="0"/>
                <a:sym typeface="Gordita"/>
              </a:rPr>
              <a:t> through my digital platforms by posting regularly, my cultural art</a:t>
            </a:r>
          </a:p>
          <a:p>
            <a:pPr algn="l">
              <a:lnSpc>
                <a:spcPts val="3499"/>
              </a:lnSpc>
              <a:spcBef>
                <a:spcPct val="0"/>
              </a:spcBef>
            </a:pPr>
            <a:endParaRPr lang="en-US" sz="2400" dirty="0">
              <a:solidFill>
                <a:srgbClr val="000000"/>
              </a:solidFill>
              <a:latin typeface="Aptos Display" panose="020B0004020202020204" pitchFamily="34" charset="0"/>
              <a:ea typeface="Gordita"/>
              <a:cs typeface="Gordita" panose="020B0604020202020204" charset="0"/>
              <a:sym typeface="Gordita"/>
            </a:endParaRPr>
          </a:p>
          <a:p>
            <a:pPr algn="l">
              <a:lnSpc>
                <a:spcPts val="3499"/>
              </a:lnSpc>
              <a:spcBef>
                <a:spcPct val="0"/>
              </a:spcBef>
            </a:pPr>
            <a:r>
              <a:rPr lang="en-US" sz="2400" dirty="0">
                <a:solidFill>
                  <a:srgbClr val="000000"/>
                </a:solidFill>
                <a:latin typeface="Aptos Display" panose="020B0004020202020204" pitchFamily="34" charset="0"/>
                <a:ea typeface="Gordita"/>
                <a:cs typeface="Gordita" panose="020B0604020202020204" charset="0"/>
                <a:sym typeface="Gordita"/>
              </a:rPr>
              <a:t>Use cultural hashtags </a:t>
            </a:r>
          </a:p>
          <a:p>
            <a:pPr algn="l">
              <a:lnSpc>
                <a:spcPts val="3499"/>
              </a:lnSpc>
              <a:spcBef>
                <a:spcPct val="0"/>
              </a:spcBef>
            </a:pPr>
            <a:endParaRPr lang="en-US" sz="2400" dirty="0">
              <a:solidFill>
                <a:srgbClr val="000000"/>
              </a:solidFill>
              <a:latin typeface="Aptos Display" panose="020B0004020202020204" pitchFamily="34" charset="0"/>
              <a:ea typeface="Gordita"/>
              <a:cs typeface="Gordita" panose="020B0604020202020204" charset="0"/>
              <a:sym typeface="Gordita"/>
            </a:endParaRPr>
          </a:p>
          <a:p>
            <a:pPr algn="l">
              <a:lnSpc>
                <a:spcPts val="3499"/>
              </a:lnSpc>
              <a:spcBef>
                <a:spcPct val="0"/>
              </a:spcBef>
            </a:pPr>
            <a:r>
              <a:rPr lang="en-GB" sz="2400" dirty="0">
                <a:latin typeface="Aptos Display" panose="020B0004020202020204" pitchFamily="34" charset="0"/>
                <a:cs typeface="Gordita" panose="020B0604020202020204" charset="0"/>
              </a:rPr>
              <a:t>Create content that educates about Black British history, culture, and the arts.</a:t>
            </a:r>
          </a:p>
          <a:p>
            <a:pPr algn="l">
              <a:lnSpc>
                <a:spcPts val="3499"/>
              </a:lnSpc>
              <a:spcBef>
                <a:spcPct val="0"/>
              </a:spcBef>
            </a:pPr>
            <a:endParaRPr lang="en-GB" sz="2400" dirty="0">
              <a:solidFill>
                <a:srgbClr val="000000"/>
              </a:solidFill>
              <a:latin typeface="Aptos Display" panose="020B0004020202020204" pitchFamily="34" charset="0"/>
              <a:ea typeface="Gordita"/>
              <a:cs typeface="Gordita" panose="020B0604020202020204" charset="0"/>
              <a:sym typeface="Gordita"/>
            </a:endParaRPr>
          </a:p>
          <a:p>
            <a:pPr algn="l">
              <a:lnSpc>
                <a:spcPts val="3499"/>
              </a:lnSpc>
              <a:spcBef>
                <a:spcPct val="0"/>
              </a:spcBef>
            </a:pPr>
            <a:r>
              <a:rPr lang="en-GB" sz="2400" dirty="0">
                <a:solidFill>
                  <a:srgbClr val="000000"/>
                </a:solidFill>
                <a:latin typeface="Aptos Display" panose="020B0004020202020204" pitchFamily="34" charset="0"/>
                <a:ea typeface="Gordita"/>
                <a:cs typeface="Gordita" panose="020B0604020202020204" charset="0"/>
                <a:sym typeface="Gordita"/>
              </a:rPr>
              <a:t>Share, like and follow others that are posting Black British lived experiences and creativity.</a:t>
            </a:r>
            <a:endParaRPr lang="en-US" sz="2400" dirty="0">
              <a:solidFill>
                <a:srgbClr val="000000"/>
              </a:solidFill>
              <a:latin typeface="Aptos Display" panose="020B0004020202020204" pitchFamily="34" charset="0"/>
              <a:ea typeface="Gordita"/>
              <a:cs typeface="Gordita" panose="020B0604020202020204" charset="0"/>
              <a:sym typeface="Gordita"/>
            </a:endParaRPr>
          </a:p>
        </p:txBody>
      </p:sp>
      <p:sp>
        <p:nvSpPr>
          <p:cNvPr id="5" name="TextBox 5"/>
          <p:cNvSpPr txBox="1"/>
          <p:nvPr/>
        </p:nvSpPr>
        <p:spPr>
          <a:xfrm>
            <a:off x="782438" y="637060"/>
            <a:ext cx="8826293" cy="859210"/>
          </a:xfrm>
          <a:prstGeom prst="rect">
            <a:avLst/>
          </a:prstGeom>
        </p:spPr>
        <p:txBody>
          <a:bodyPr lIns="0" tIns="0" rIns="0" bIns="0" rtlCol="0" anchor="t">
            <a:spAutoFit/>
          </a:bodyPr>
          <a:lstStyle/>
          <a:p>
            <a:pPr algn="l">
              <a:lnSpc>
                <a:spcPts val="6691"/>
              </a:lnSpc>
            </a:pPr>
            <a:r>
              <a:rPr lang="en-US" sz="6028" b="1" dirty="0">
                <a:solidFill>
                  <a:srgbClr val="FF9900"/>
                </a:solidFill>
                <a:latin typeface="Aptos ExtraBold" panose="020B0004020202020204" pitchFamily="34" charset="0"/>
                <a:ea typeface="Gordita Bold"/>
                <a:cs typeface="Gordita Bold"/>
                <a:sym typeface="Gordita Bold"/>
              </a:rPr>
              <a:t>ALGORITHMIC BIAS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1297DB-F6C1-C320-B0A9-01AC8FE99FCC}"/>
              </a:ext>
            </a:extLst>
          </p:cNvPr>
          <p:cNvSpPr txBox="1"/>
          <p:nvPr/>
        </p:nvSpPr>
        <p:spPr>
          <a:xfrm>
            <a:off x="5410200" y="4533900"/>
            <a:ext cx="7848600" cy="1461939"/>
          </a:xfrm>
          <a:prstGeom prst="rect">
            <a:avLst/>
          </a:prstGeom>
          <a:noFill/>
        </p:spPr>
        <p:txBody>
          <a:bodyPr wrap="square">
            <a:spAutoFit/>
          </a:bodyPr>
          <a:lstStyle/>
          <a:p>
            <a:pPr algn="l">
              <a:buFont typeface="+mj-lt"/>
              <a:buAutoNum type="arabicPeriod"/>
            </a:pPr>
            <a:r>
              <a:rPr lang="en-GB" sz="2800" b="1" i="0" dirty="0">
                <a:effectLst/>
                <a:latin typeface="Aptos Display" panose="020B0004020202020204" pitchFamily="34" charset="0"/>
                <a:cs typeface="Gordita" panose="020B0604020202020204" charset="0"/>
              </a:rPr>
              <a:t> Artivism reclaims narratives erased by tech.</a:t>
            </a:r>
          </a:p>
          <a:p>
            <a:pPr algn="l">
              <a:spcBef>
                <a:spcPts val="300"/>
              </a:spcBef>
              <a:buFont typeface="+mj-lt"/>
              <a:buAutoNum type="arabicPeriod"/>
            </a:pPr>
            <a:r>
              <a:rPr lang="en-GB" sz="2800" b="1" i="0" dirty="0">
                <a:effectLst/>
                <a:latin typeface="Aptos Display" panose="020B0004020202020204" pitchFamily="34" charset="0"/>
                <a:cs typeface="Gordita" panose="020B0604020202020204" charset="0"/>
              </a:rPr>
              <a:t> EthnoGo empowers marginalised researchers.</a:t>
            </a:r>
          </a:p>
          <a:p>
            <a:pPr algn="l">
              <a:spcBef>
                <a:spcPts val="300"/>
              </a:spcBef>
              <a:buFont typeface="+mj-lt"/>
              <a:buAutoNum type="arabicPeriod"/>
            </a:pPr>
            <a:r>
              <a:rPr lang="en-GB" sz="2800" b="1" i="0" dirty="0">
                <a:effectLst/>
                <a:latin typeface="Aptos Display" panose="020B0004020202020204" pitchFamily="34" charset="0"/>
                <a:cs typeface="Gordita" panose="020B0604020202020204" charset="0"/>
              </a:rPr>
              <a:t> Community is the heartbeat of resistance.</a:t>
            </a:r>
          </a:p>
        </p:txBody>
      </p:sp>
      <p:sp>
        <p:nvSpPr>
          <p:cNvPr id="9" name="TextBox 8">
            <a:extLst>
              <a:ext uri="{FF2B5EF4-FFF2-40B4-BE49-F238E27FC236}">
                <a16:creationId xmlns:a16="http://schemas.microsoft.com/office/drawing/2014/main" id="{D47BAC8D-FD63-BE95-D898-E27E5FC014EE}"/>
              </a:ext>
            </a:extLst>
          </p:cNvPr>
          <p:cNvSpPr txBox="1"/>
          <p:nvPr/>
        </p:nvSpPr>
        <p:spPr>
          <a:xfrm>
            <a:off x="6019800" y="3162300"/>
            <a:ext cx="5791200" cy="951543"/>
          </a:xfrm>
          <a:prstGeom prst="rect">
            <a:avLst/>
          </a:prstGeom>
          <a:noFill/>
        </p:spPr>
        <p:txBody>
          <a:bodyPr wrap="square">
            <a:spAutoFit/>
          </a:bodyPr>
          <a:lstStyle/>
          <a:p>
            <a:pPr marL="0" marR="0" lvl="0" indent="0" algn="l" defTabSz="914400" rtl="0" eaLnBrk="1" fontAlgn="auto" latinLnBrk="0" hangingPunct="1">
              <a:lnSpc>
                <a:spcPts val="6691"/>
              </a:lnSpc>
              <a:spcBef>
                <a:spcPts val="0"/>
              </a:spcBef>
              <a:spcAft>
                <a:spcPts val="0"/>
              </a:spcAft>
              <a:buClrTx/>
              <a:buSzTx/>
              <a:buFontTx/>
              <a:buNone/>
              <a:tabLst/>
              <a:defRPr/>
            </a:pPr>
            <a:r>
              <a:rPr kumimoji="0" lang="en-US" sz="6028" b="1" i="0" u="none" strike="noStrike" kern="1200" cap="none" spc="0" normalizeH="0" baseline="0" noProof="0" dirty="0">
                <a:ln>
                  <a:noFill/>
                </a:ln>
                <a:solidFill>
                  <a:srgbClr val="FF9900"/>
                </a:solidFill>
                <a:effectLst/>
                <a:uLnTx/>
                <a:uFillTx/>
                <a:latin typeface="Aptos Display" panose="020B0004020202020204" pitchFamily="34" charset="0"/>
                <a:ea typeface="Gordita Bold"/>
                <a:cs typeface="Gordita Bold"/>
                <a:sym typeface="Gordita Bold"/>
              </a:rPr>
              <a:t>KEY TAKEAWAYS</a:t>
            </a:r>
          </a:p>
        </p:txBody>
      </p:sp>
    </p:spTree>
    <p:extLst>
      <p:ext uri="{BB962C8B-B14F-4D97-AF65-F5344CB8AC3E}">
        <p14:creationId xmlns:p14="http://schemas.microsoft.com/office/powerpoint/2010/main" val="2627445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78346"/>
            <a:ext cx="3968479" cy="4563685"/>
          </a:xfrm>
          <a:custGeom>
            <a:avLst/>
            <a:gdLst/>
            <a:ahLst/>
            <a:cxnLst/>
            <a:rect l="l" t="t" r="r" b="b"/>
            <a:pathLst>
              <a:path w="3968479" h="4563685">
                <a:moveTo>
                  <a:pt x="0" y="0"/>
                </a:moveTo>
                <a:lnTo>
                  <a:pt x="3968479" y="0"/>
                </a:lnTo>
                <a:lnTo>
                  <a:pt x="3968479" y="4563685"/>
                </a:lnTo>
                <a:lnTo>
                  <a:pt x="0" y="4563685"/>
                </a:lnTo>
                <a:lnTo>
                  <a:pt x="0" y="0"/>
                </a:lnTo>
                <a:close/>
              </a:path>
            </a:pathLst>
          </a:custGeom>
          <a:blipFill>
            <a:blip r:embed="rId3"/>
            <a:stretch>
              <a:fillRect t="-11159" b="-11159"/>
            </a:stretch>
          </a:blipFill>
        </p:spPr>
        <p:txBody>
          <a:bodyPr/>
          <a:lstStyle/>
          <a:p>
            <a:endParaRPr lang="en-GB"/>
          </a:p>
        </p:txBody>
      </p:sp>
      <p:sp>
        <p:nvSpPr>
          <p:cNvPr id="3" name="Freeform 3"/>
          <p:cNvSpPr/>
          <p:nvPr/>
        </p:nvSpPr>
        <p:spPr>
          <a:xfrm>
            <a:off x="5519776" y="1078346"/>
            <a:ext cx="3912489" cy="4563685"/>
          </a:xfrm>
          <a:custGeom>
            <a:avLst/>
            <a:gdLst/>
            <a:ahLst/>
            <a:cxnLst/>
            <a:rect l="l" t="t" r="r" b="b"/>
            <a:pathLst>
              <a:path w="3912489" h="4563685">
                <a:moveTo>
                  <a:pt x="0" y="0"/>
                </a:moveTo>
                <a:lnTo>
                  <a:pt x="3912489" y="0"/>
                </a:lnTo>
                <a:lnTo>
                  <a:pt x="3912489" y="4563685"/>
                </a:lnTo>
                <a:lnTo>
                  <a:pt x="0" y="4563685"/>
                </a:lnTo>
                <a:lnTo>
                  <a:pt x="0" y="0"/>
                </a:lnTo>
                <a:close/>
              </a:path>
            </a:pathLst>
          </a:custGeom>
          <a:blipFill>
            <a:blip r:embed="rId4"/>
            <a:stretch>
              <a:fillRect l="-8322" r="-8322"/>
            </a:stretch>
          </a:blipFill>
        </p:spPr>
        <p:txBody>
          <a:bodyPr/>
          <a:lstStyle/>
          <a:p>
            <a:endParaRPr lang="en-GB"/>
          </a:p>
        </p:txBody>
      </p:sp>
      <p:sp>
        <p:nvSpPr>
          <p:cNvPr id="4" name="Freeform 4"/>
          <p:cNvSpPr/>
          <p:nvPr/>
        </p:nvSpPr>
        <p:spPr>
          <a:xfrm>
            <a:off x="1028700" y="6045285"/>
            <a:ext cx="8403565" cy="3213015"/>
          </a:xfrm>
          <a:custGeom>
            <a:avLst/>
            <a:gdLst/>
            <a:ahLst/>
            <a:cxnLst/>
            <a:rect l="l" t="t" r="r" b="b"/>
            <a:pathLst>
              <a:path w="8403565" h="3213015">
                <a:moveTo>
                  <a:pt x="0" y="0"/>
                </a:moveTo>
                <a:lnTo>
                  <a:pt x="8403565" y="0"/>
                </a:lnTo>
                <a:lnTo>
                  <a:pt x="8403565" y="3213015"/>
                </a:lnTo>
                <a:lnTo>
                  <a:pt x="0" y="3213015"/>
                </a:lnTo>
                <a:lnTo>
                  <a:pt x="0" y="0"/>
                </a:lnTo>
                <a:close/>
              </a:path>
            </a:pathLst>
          </a:custGeom>
          <a:blipFill>
            <a:blip r:embed="rId5"/>
            <a:stretch>
              <a:fillRect t="-80773" b="-80773"/>
            </a:stretch>
          </a:blipFill>
        </p:spPr>
        <p:txBody>
          <a:bodyPr/>
          <a:lstStyle/>
          <a:p>
            <a:endParaRPr lang="en-GB"/>
          </a:p>
        </p:txBody>
      </p:sp>
      <p:sp>
        <p:nvSpPr>
          <p:cNvPr id="5" name="Freeform 5"/>
          <p:cNvSpPr/>
          <p:nvPr/>
        </p:nvSpPr>
        <p:spPr>
          <a:xfrm>
            <a:off x="9803127" y="7508438"/>
            <a:ext cx="385550" cy="385550"/>
          </a:xfrm>
          <a:custGeom>
            <a:avLst/>
            <a:gdLst/>
            <a:ahLst/>
            <a:cxnLst/>
            <a:rect l="l" t="t" r="r" b="b"/>
            <a:pathLst>
              <a:path w="385550" h="385550">
                <a:moveTo>
                  <a:pt x="0" y="0"/>
                </a:moveTo>
                <a:lnTo>
                  <a:pt x="385550" y="0"/>
                </a:lnTo>
                <a:lnTo>
                  <a:pt x="385550" y="385550"/>
                </a:lnTo>
                <a:lnTo>
                  <a:pt x="0" y="385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9803127" y="6835230"/>
            <a:ext cx="385550" cy="385550"/>
          </a:xfrm>
          <a:custGeom>
            <a:avLst/>
            <a:gdLst/>
            <a:ahLst/>
            <a:cxnLst/>
            <a:rect l="l" t="t" r="r" b="b"/>
            <a:pathLst>
              <a:path w="385550" h="385550">
                <a:moveTo>
                  <a:pt x="0" y="0"/>
                </a:moveTo>
                <a:lnTo>
                  <a:pt x="385550" y="0"/>
                </a:lnTo>
                <a:lnTo>
                  <a:pt x="385550" y="385550"/>
                </a:lnTo>
                <a:lnTo>
                  <a:pt x="0" y="385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0385322" y="8892282"/>
            <a:ext cx="6873977" cy="374013"/>
          </a:xfrm>
          <a:prstGeom prst="rect">
            <a:avLst/>
          </a:prstGeom>
        </p:spPr>
        <p:txBody>
          <a:bodyPr wrap="square" lIns="0" tIns="0" rIns="0" bIns="0" rtlCol="0" anchor="t">
            <a:spAutoFit/>
          </a:bodyPr>
          <a:lstStyle/>
          <a:p>
            <a:pPr algn="l">
              <a:lnSpc>
                <a:spcPts val="3080"/>
              </a:lnSpc>
              <a:spcBef>
                <a:spcPct val="0"/>
              </a:spcBef>
            </a:pPr>
            <a:r>
              <a:rPr lang="en-US" sz="2200" dirty="0">
                <a:solidFill>
                  <a:srgbClr val="000000"/>
                </a:solidFill>
                <a:latin typeface="Aptos Display" panose="020B0004020202020204" pitchFamily="34" charset="0"/>
                <a:ea typeface="Gordita"/>
                <a:cs typeface="Gordita"/>
                <a:sym typeface="Gordita"/>
              </a:rPr>
              <a:t>instagram.com/</a:t>
            </a:r>
            <a:r>
              <a:rPr lang="en-US" sz="2200" dirty="0" err="1">
                <a:solidFill>
                  <a:srgbClr val="000000"/>
                </a:solidFill>
                <a:latin typeface="Aptos Display" panose="020B0004020202020204" pitchFamily="34" charset="0"/>
                <a:ea typeface="Gordita"/>
                <a:cs typeface="Gordita"/>
                <a:sym typeface="Gordita"/>
              </a:rPr>
              <a:t>michimasumiphotography</a:t>
            </a:r>
            <a:r>
              <a:rPr lang="en-US" sz="2200" dirty="0">
                <a:solidFill>
                  <a:srgbClr val="000000"/>
                </a:solidFill>
                <a:latin typeface="Gordita"/>
                <a:ea typeface="Gordita"/>
                <a:cs typeface="Gordita"/>
                <a:sym typeface="Gordita"/>
              </a:rPr>
              <a:t>/</a:t>
            </a:r>
          </a:p>
        </p:txBody>
      </p:sp>
      <p:sp>
        <p:nvSpPr>
          <p:cNvPr id="9" name="TextBox 9"/>
          <p:cNvSpPr txBox="1"/>
          <p:nvPr/>
        </p:nvSpPr>
        <p:spPr>
          <a:xfrm>
            <a:off x="10363200" y="7552276"/>
            <a:ext cx="2975791" cy="763270"/>
          </a:xfrm>
          <a:prstGeom prst="rect">
            <a:avLst/>
          </a:prstGeom>
        </p:spPr>
        <p:txBody>
          <a:bodyPr wrap="square" lIns="0" tIns="0" rIns="0" bIns="0" rtlCol="0" anchor="t">
            <a:spAutoFit/>
          </a:bodyPr>
          <a:lstStyle/>
          <a:p>
            <a:pPr algn="l">
              <a:lnSpc>
                <a:spcPts val="3080"/>
              </a:lnSpc>
            </a:pPr>
            <a:r>
              <a:rPr lang="en-US" sz="2200" u="sng" dirty="0">
                <a:solidFill>
                  <a:srgbClr val="000000"/>
                </a:solidFill>
                <a:latin typeface="Aptos Display" panose="020B0004020202020204" pitchFamily="34" charset="0"/>
                <a:ea typeface="Gordita"/>
                <a:cs typeface="Gordita"/>
                <a:sym typeface="Gordita"/>
                <a:hlinkClick r:id="rId10" tooltip="http://michimasumi.co.uk"/>
              </a:rPr>
              <a:t>michimasumi.co.uk</a:t>
            </a:r>
          </a:p>
          <a:p>
            <a:pPr algn="l">
              <a:lnSpc>
                <a:spcPts val="3080"/>
              </a:lnSpc>
              <a:spcBef>
                <a:spcPct val="0"/>
              </a:spcBef>
            </a:pPr>
            <a:endParaRPr lang="en-US" sz="2200" u="sng" dirty="0">
              <a:solidFill>
                <a:srgbClr val="000000"/>
              </a:solidFill>
              <a:latin typeface="Gordita"/>
              <a:ea typeface="Gordita"/>
              <a:cs typeface="Gordita"/>
              <a:sym typeface="Gordita"/>
              <a:hlinkClick r:id="rId10" tooltip="http://michimasumi.co.uk"/>
            </a:endParaRPr>
          </a:p>
        </p:txBody>
      </p:sp>
      <p:sp>
        <p:nvSpPr>
          <p:cNvPr id="10" name="TextBox 10"/>
          <p:cNvSpPr txBox="1"/>
          <p:nvPr/>
        </p:nvSpPr>
        <p:spPr>
          <a:xfrm>
            <a:off x="10385323" y="8178983"/>
            <a:ext cx="2975791" cy="372745"/>
          </a:xfrm>
          <a:prstGeom prst="rect">
            <a:avLst/>
          </a:prstGeom>
        </p:spPr>
        <p:txBody>
          <a:bodyPr lIns="0" tIns="0" rIns="0" bIns="0" rtlCol="0" anchor="t">
            <a:spAutoFit/>
          </a:bodyPr>
          <a:lstStyle/>
          <a:p>
            <a:pPr algn="l">
              <a:lnSpc>
                <a:spcPts val="3080"/>
              </a:lnSpc>
              <a:spcBef>
                <a:spcPct val="0"/>
              </a:spcBef>
            </a:pPr>
            <a:r>
              <a:rPr lang="en-US" sz="2200" u="sng" dirty="0" err="1">
                <a:solidFill>
                  <a:srgbClr val="000000"/>
                </a:solidFill>
                <a:latin typeface="Aptos Display" panose="020B0004020202020204" pitchFamily="34" charset="0"/>
                <a:ea typeface="Gordita"/>
                <a:cs typeface="Gordita"/>
                <a:sym typeface="Gordita"/>
                <a:hlinkClick r:id="rId11" tooltip="http://theblackarthub.co.uk"/>
              </a:rPr>
              <a:t>theblackarthub</a:t>
            </a:r>
            <a:endParaRPr lang="en-US" sz="2200" u="sng" dirty="0">
              <a:solidFill>
                <a:srgbClr val="000000"/>
              </a:solidFill>
              <a:latin typeface="Aptos Display" panose="020B0004020202020204" pitchFamily="34" charset="0"/>
              <a:ea typeface="Gordita"/>
              <a:cs typeface="Gordita"/>
              <a:sym typeface="Gordita"/>
              <a:hlinkClick r:id="rId11" tooltip="http://theblackarthub.co.uk"/>
            </a:endParaRPr>
          </a:p>
        </p:txBody>
      </p:sp>
      <p:sp>
        <p:nvSpPr>
          <p:cNvPr id="12" name="TextBox 12"/>
          <p:cNvSpPr txBox="1"/>
          <p:nvPr/>
        </p:nvSpPr>
        <p:spPr>
          <a:xfrm>
            <a:off x="9818740" y="1719804"/>
            <a:ext cx="7517104" cy="714701"/>
          </a:xfrm>
          <a:prstGeom prst="rect">
            <a:avLst/>
          </a:prstGeom>
        </p:spPr>
        <p:txBody>
          <a:bodyPr lIns="0" tIns="0" rIns="0" bIns="0" rtlCol="0" anchor="t">
            <a:spAutoFit/>
          </a:bodyPr>
          <a:lstStyle/>
          <a:p>
            <a:pPr algn="l">
              <a:lnSpc>
                <a:spcPts val="5581"/>
              </a:lnSpc>
            </a:pPr>
            <a:r>
              <a:rPr lang="en-US" sz="5028" b="1" dirty="0">
                <a:solidFill>
                  <a:srgbClr val="FF9900"/>
                </a:solidFill>
                <a:latin typeface="Aptos ExtraBold" panose="020B0004020202020204" pitchFamily="34" charset="0"/>
                <a:ea typeface="Gordita Bold"/>
                <a:cs typeface="Gordita Bold"/>
                <a:sym typeface="Gordita Bold"/>
              </a:rPr>
              <a:t>Q&amp;A + REFLECTIONS</a:t>
            </a:r>
          </a:p>
        </p:txBody>
      </p:sp>
      <p:sp>
        <p:nvSpPr>
          <p:cNvPr id="13" name="TextBox 13"/>
          <p:cNvSpPr txBox="1"/>
          <p:nvPr/>
        </p:nvSpPr>
        <p:spPr>
          <a:xfrm>
            <a:off x="9601200" y="3868434"/>
            <a:ext cx="7170539" cy="1308099"/>
          </a:xfrm>
          <a:prstGeom prst="rect">
            <a:avLst/>
          </a:prstGeom>
        </p:spPr>
        <p:txBody>
          <a:bodyPr lIns="0" tIns="0" rIns="0" bIns="0" rtlCol="0" anchor="t">
            <a:spAutoFit/>
          </a:bodyPr>
          <a:lstStyle/>
          <a:p>
            <a:pPr marL="539754" lvl="1" indent="-269877" algn="just">
              <a:lnSpc>
                <a:spcPts val="3500"/>
              </a:lnSpc>
              <a:buFont typeface="Arial"/>
              <a:buChar char="•"/>
            </a:pPr>
            <a:r>
              <a:rPr lang="en-US" sz="2500" dirty="0">
                <a:solidFill>
                  <a:srgbClr val="000000"/>
                </a:solidFill>
                <a:latin typeface="Aptos Display" panose="020B0004020202020204" pitchFamily="34" charset="0"/>
                <a:ea typeface="Canva Sans"/>
                <a:cs typeface="Canva Sans"/>
                <a:sym typeface="Canva Sans"/>
              </a:rPr>
              <a:t>10 minutes for questions and discussion</a:t>
            </a:r>
          </a:p>
          <a:p>
            <a:pPr marL="539754" lvl="1" indent="-269877" algn="just">
              <a:lnSpc>
                <a:spcPts val="3500"/>
              </a:lnSpc>
              <a:buFont typeface="Arial"/>
              <a:buChar char="•"/>
            </a:pPr>
            <a:r>
              <a:rPr lang="en-US" sz="2500" dirty="0">
                <a:solidFill>
                  <a:srgbClr val="000000"/>
                </a:solidFill>
                <a:latin typeface="Aptos Display" panose="020B0004020202020204" pitchFamily="34" charset="0"/>
                <a:ea typeface="Canva Sans"/>
                <a:cs typeface="Canva Sans"/>
                <a:sym typeface="Canva Sans"/>
              </a:rPr>
              <a:t>Let’s reflect, connect, and share knowledge</a:t>
            </a:r>
          </a:p>
          <a:p>
            <a:pPr algn="just">
              <a:lnSpc>
                <a:spcPts val="3500"/>
              </a:lnSpc>
            </a:pPr>
            <a:endParaRPr lang="en-US" sz="2500" dirty="0">
              <a:solidFill>
                <a:srgbClr val="000000"/>
              </a:solidFill>
              <a:latin typeface="Canva Sans"/>
              <a:ea typeface="Canva Sans"/>
              <a:cs typeface="Canva Sans"/>
              <a:sym typeface="Canva Sans"/>
            </a:endParaRPr>
          </a:p>
        </p:txBody>
      </p:sp>
      <p:sp>
        <p:nvSpPr>
          <p:cNvPr id="16" name="Freeform 5">
            <a:extLst>
              <a:ext uri="{FF2B5EF4-FFF2-40B4-BE49-F238E27FC236}">
                <a16:creationId xmlns:a16="http://schemas.microsoft.com/office/drawing/2014/main" id="{453AA8FE-4A85-8850-0C5D-A5C2DA04D157}"/>
              </a:ext>
            </a:extLst>
          </p:cNvPr>
          <p:cNvSpPr/>
          <p:nvPr/>
        </p:nvSpPr>
        <p:spPr>
          <a:xfrm>
            <a:off x="9803127" y="8181646"/>
            <a:ext cx="385550" cy="385550"/>
          </a:xfrm>
          <a:custGeom>
            <a:avLst/>
            <a:gdLst/>
            <a:ahLst/>
            <a:cxnLst/>
            <a:rect l="l" t="t" r="r" b="b"/>
            <a:pathLst>
              <a:path w="385550" h="385550">
                <a:moveTo>
                  <a:pt x="0" y="0"/>
                </a:moveTo>
                <a:lnTo>
                  <a:pt x="385550" y="0"/>
                </a:lnTo>
                <a:lnTo>
                  <a:pt x="385550" y="385550"/>
                </a:lnTo>
                <a:lnTo>
                  <a:pt x="0" y="385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Freeform 5">
            <a:extLst>
              <a:ext uri="{FF2B5EF4-FFF2-40B4-BE49-F238E27FC236}">
                <a16:creationId xmlns:a16="http://schemas.microsoft.com/office/drawing/2014/main" id="{F5C5A503-38D5-96E5-5723-37642F784D0D}"/>
              </a:ext>
            </a:extLst>
          </p:cNvPr>
          <p:cNvSpPr/>
          <p:nvPr/>
        </p:nvSpPr>
        <p:spPr>
          <a:xfrm>
            <a:off x="9818740" y="8873904"/>
            <a:ext cx="385550" cy="385550"/>
          </a:xfrm>
          <a:custGeom>
            <a:avLst/>
            <a:gdLst/>
            <a:ahLst/>
            <a:cxnLst/>
            <a:rect l="l" t="t" r="r" b="b"/>
            <a:pathLst>
              <a:path w="385550" h="385550">
                <a:moveTo>
                  <a:pt x="0" y="0"/>
                </a:moveTo>
                <a:lnTo>
                  <a:pt x="385550" y="0"/>
                </a:lnTo>
                <a:lnTo>
                  <a:pt x="385550" y="385550"/>
                </a:lnTo>
                <a:lnTo>
                  <a:pt x="0" y="385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9" name="TextBox 8">
            <a:extLst>
              <a:ext uri="{FF2B5EF4-FFF2-40B4-BE49-F238E27FC236}">
                <a16:creationId xmlns:a16="http://schemas.microsoft.com/office/drawing/2014/main" id="{8BBFE662-F393-472C-F2FB-2522B5AA69BB}"/>
              </a:ext>
            </a:extLst>
          </p:cNvPr>
          <p:cNvSpPr txBox="1"/>
          <p:nvPr/>
        </p:nvSpPr>
        <p:spPr>
          <a:xfrm>
            <a:off x="10363200" y="6848035"/>
            <a:ext cx="4121514" cy="372745"/>
          </a:xfrm>
          <a:prstGeom prst="rect">
            <a:avLst/>
          </a:prstGeom>
        </p:spPr>
        <p:txBody>
          <a:bodyPr lIns="0" tIns="0" rIns="0" bIns="0" rtlCol="0" anchor="t">
            <a:spAutoFit/>
          </a:bodyPr>
          <a:lstStyle/>
          <a:p>
            <a:pPr algn="l">
              <a:lnSpc>
                <a:spcPts val="3080"/>
              </a:lnSpc>
              <a:spcBef>
                <a:spcPct val="0"/>
              </a:spcBef>
            </a:pPr>
            <a:r>
              <a:rPr lang="en-US" sz="2200" dirty="0">
                <a:solidFill>
                  <a:srgbClr val="000000"/>
                </a:solidFill>
                <a:latin typeface="Aptos Display" panose="020B0004020202020204" pitchFamily="34" charset="0"/>
                <a:ea typeface="Gordita"/>
                <a:cs typeface="Gordita"/>
                <a:sym typeface="Gordita"/>
              </a:rPr>
              <a:t>mm1938@canterbury.ac.uk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53843" y="2379407"/>
            <a:ext cx="8083868" cy="7048083"/>
          </a:xfrm>
          <a:prstGeom prst="rect">
            <a:avLst/>
          </a:prstGeom>
        </p:spPr>
        <p:txBody>
          <a:bodyPr lIns="0" tIns="0" rIns="0" bIns="0" rtlCol="0" anchor="t">
            <a:spAutoFit/>
          </a:bodyPr>
          <a:lstStyle/>
          <a:p>
            <a:pPr algn="l">
              <a:buNone/>
            </a:pPr>
            <a:r>
              <a:rPr lang="en-GB" sz="2000" b="1" i="0" dirty="0">
                <a:effectLst/>
                <a:latin typeface="Aptos Display" panose="020B0004020202020204" pitchFamily="34" charset="0"/>
                <a:cs typeface="Gordita" panose="020B0604020202020204" charset="0"/>
              </a:rPr>
              <a:t>Algorithmic Justice League</a:t>
            </a:r>
            <a:r>
              <a:rPr lang="en-GB" sz="2000" b="0" i="0" dirty="0">
                <a:effectLst/>
                <a:latin typeface="Aptos Display" panose="020B0004020202020204" pitchFamily="34" charset="0"/>
                <a:cs typeface="Gordita" panose="020B0604020202020204" charset="0"/>
              </a:rPr>
              <a:t> (n.d.) </a:t>
            </a:r>
            <a:r>
              <a:rPr lang="en-GB" sz="2000" b="0" i="1" dirty="0">
                <a:effectLst/>
                <a:latin typeface="Aptos Display" panose="020B0004020202020204" pitchFamily="34" charset="0"/>
                <a:cs typeface="Gordita" panose="020B0604020202020204" charset="0"/>
              </a:rPr>
              <a:t>Coded Bias Spotlight</a:t>
            </a:r>
            <a:r>
              <a:rPr lang="en-GB" sz="2000" b="0" i="0" dirty="0">
                <a:effectLst/>
                <a:latin typeface="Aptos Display" panose="020B0004020202020204" pitchFamily="34" charset="0"/>
                <a:cs typeface="Gordita" panose="020B0604020202020204" charset="0"/>
              </a:rPr>
              <a:t>. Available at: </a:t>
            </a:r>
            <a:r>
              <a:rPr lang="en-GB" sz="2000" b="0" i="0" u="none" strike="noStrike" dirty="0">
                <a:effectLst/>
                <a:latin typeface="Aptos Display" panose="020B0004020202020204" pitchFamily="34" charset="0"/>
                <a:cs typeface="Gordita" panose="020B0604020202020204" charset="0"/>
                <a:hlinkClick r:id="rId2">
                  <a:extLst>
                    <a:ext uri="{A12FA001-AC4F-418D-AE19-62706E023703}">
                      <ahyp:hlinkClr xmlns:ahyp="http://schemas.microsoft.com/office/drawing/2018/hyperlinkcolor" val="tx"/>
                    </a:ext>
                  </a:extLst>
                </a:hlinkClick>
              </a:rPr>
              <a:t>https://www.ajl.org/spotlight-documentary-coded-bias</a:t>
            </a:r>
            <a:r>
              <a:rPr lang="en-GB" sz="2000" b="0" i="0" dirty="0">
                <a:effectLst/>
                <a:latin typeface="Aptos Display" panose="020B0004020202020204" pitchFamily="34" charset="0"/>
                <a:cs typeface="Gordita" panose="020B0604020202020204" charset="0"/>
              </a:rPr>
              <a:t> (Accessed: 20 </a:t>
            </a:r>
            <a:r>
              <a:rPr lang="en-GB" sz="2000" dirty="0">
                <a:latin typeface="Aptos Display" panose="020B0004020202020204" pitchFamily="34" charset="0"/>
                <a:cs typeface="Gordita" panose="020B0604020202020204" charset="0"/>
              </a:rPr>
              <a:t>M</a:t>
            </a:r>
            <a:r>
              <a:rPr lang="en-GB" sz="2000" b="0" i="0" dirty="0">
                <a:effectLst/>
                <a:latin typeface="Aptos Display" panose="020B0004020202020204" pitchFamily="34" charset="0"/>
                <a:cs typeface="Gordita" panose="020B0604020202020204" charset="0"/>
              </a:rPr>
              <a:t>arch 2025).</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Benjamin, R.</a:t>
            </a:r>
            <a:r>
              <a:rPr lang="en-GB" sz="2000" b="0" i="0" dirty="0">
                <a:effectLst/>
                <a:latin typeface="Aptos Display" panose="020B0004020202020204" pitchFamily="34" charset="0"/>
                <a:cs typeface="Gordita" panose="020B0604020202020204" charset="0"/>
              </a:rPr>
              <a:t> (2019) </a:t>
            </a:r>
            <a:r>
              <a:rPr lang="en-GB" sz="2000" b="0" i="1" dirty="0">
                <a:effectLst/>
                <a:latin typeface="Aptos Display" panose="020B0004020202020204" pitchFamily="34" charset="0"/>
                <a:cs typeface="Gordita" panose="020B0604020202020204" charset="0"/>
              </a:rPr>
              <a:t>Race After Technology: Abolitionist Tools for the New Jim Code</a:t>
            </a:r>
            <a:r>
              <a:rPr lang="en-GB" sz="2000" b="0" i="0" dirty="0">
                <a:effectLst/>
                <a:latin typeface="Aptos Display" panose="020B0004020202020204" pitchFamily="34" charset="0"/>
                <a:cs typeface="Gordita" panose="020B0604020202020204" charset="0"/>
              </a:rPr>
              <a:t>. Cambridge: Polity.</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Boyce, S.</a:t>
            </a:r>
            <a:r>
              <a:rPr lang="en-GB" sz="2000" b="0" i="0" dirty="0">
                <a:effectLst/>
                <a:latin typeface="Aptos Display" panose="020B0004020202020204" pitchFamily="34" charset="0"/>
                <a:cs typeface="Gordita" panose="020B0604020202020204" charset="0"/>
              </a:rPr>
              <a:t> (1996) ‘Reinventing Britain: A Forum’, </a:t>
            </a:r>
            <a:r>
              <a:rPr lang="en-GB" sz="2000" b="0" i="1" dirty="0">
                <a:effectLst/>
                <a:latin typeface="Aptos Display" panose="020B0004020202020204" pitchFamily="34" charset="0"/>
                <a:cs typeface="Gordita" panose="020B0604020202020204" charset="0"/>
              </a:rPr>
              <a:t>Third Text</a:t>
            </a:r>
            <a:r>
              <a:rPr lang="en-GB" sz="2000" b="0" i="0" dirty="0">
                <a:effectLst/>
                <a:latin typeface="Aptos Display" panose="020B0004020202020204" pitchFamily="34" charset="0"/>
                <a:cs typeface="Gordita" panose="020B0604020202020204" charset="0"/>
              </a:rPr>
              <a:t>, 10(35), pp. 9–18.</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Collins, P.H.</a:t>
            </a:r>
            <a:r>
              <a:rPr lang="en-GB" sz="2000" b="0" i="0" dirty="0">
                <a:effectLst/>
                <a:latin typeface="Aptos Display" panose="020B0004020202020204" pitchFamily="34" charset="0"/>
                <a:cs typeface="Gordita" panose="020B0604020202020204" charset="0"/>
              </a:rPr>
              <a:t> (2000) </a:t>
            </a:r>
            <a:r>
              <a:rPr lang="en-GB" sz="2000" b="0" i="1" dirty="0">
                <a:effectLst/>
                <a:latin typeface="Aptos Display" panose="020B0004020202020204" pitchFamily="34" charset="0"/>
                <a:cs typeface="Gordita" panose="020B0604020202020204" charset="0"/>
              </a:rPr>
              <a:t>Black Feminist Thought: Knowledge, Consciousness, and the Politics of Empowerment</a:t>
            </a:r>
            <a:r>
              <a:rPr lang="en-GB" sz="2000" b="0" i="0" dirty="0">
                <a:effectLst/>
                <a:latin typeface="Aptos Display" panose="020B0004020202020204" pitchFamily="34" charset="0"/>
                <a:cs typeface="Gordita" panose="020B0604020202020204" charset="0"/>
              </a:rPr>
              <a:t>. 2nd edn. New York: Routledge.</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Crenshaw, K.</a:t>
            </a:r>
            <a:r>
              <a:rPr lang="en-GB" sz="2000" b="0" i="0" dirty="0">
                <a:effectLst/>
                <a:latin typeface="Aptos Display" panose="020B0004020202020204" pitchFamily="34" charset="0"/>
                <a:cs typeface="Gordita" panose="020B0604020202020204" charset="0"/>
              </a:rPr>
              <a:t> (1989) ‘Demarginalizing the Intersection of Race and Sex: A Black Feminist Critique of Antidiscrimination Doctrine, Feminist Theory, and Antiracist Politics’, </a:t>
            </a:r>
            <a:r>
              <a:rPr lang="en-GB" sz="2000" b="0" i="1" dirty="0">
                <a:effectLst/>
                <a:latin typeface="Aptos Display" panose="020B0004020202020204" pitchFamily="34" charset="0"/>
                <a:cs typeface="Gordita" panose="020B0604020202020204" charset="0"/>
              </a:rPr>
              <a:t>University of Chicago Legal Forum</a:t>
            </a:r>
            <a:r>
              <a:rPr lang="en-GB" sz="2000" b="0" i="0" dirty="0">
                <a:effectLst/>
                <a:latin typeface="Aptos Display" panose="020B0004020202020204" pitchFamily="34" charset="0"/>
                <a:cs typeface="Gordita" panose="020B0604020202020204" charset="0"/>
              </a:rPr>
              <a:t>, 1989(1), pp. 139–167.</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Eddo-Lodge, R.</a:t>
            </a:r>
            <a:r>
              <a:rPr lang="en-GB" sz="2000" b="0" i="0" dirty="0">
                <a:effectLst/>
                <a:latin typeface="Aptos Display" panose="020B0004020202020204" pitchFamily="34" charset="0"/>
                <a:cs typeface="Gordita" panose="020B0604020202020204" charset="0"/>
              </a:rPr>
              <a:t> (2017) </a:t>
            </a:r>
            <a:r>
              <a:rPr lang="en-GB" sz="2000" b="0" i="1" dirty="0">
                <a:effectLst/>
                <a:latin typeface="Aptos Display" panose="020B0004020202020204" pitchFamily="34" charset="0"/>
                <a:cs typeface="Gordita" panose="020B0604020202020204" charset="0"/>
              </a:rPr>
              <a:t>Why I’m No Longer Talking to White People About Race</a:t>
            </a:r>
            <a:r>
              <a:rPr lang="en-GB" sz="2000" b="0" i="0" dirty="0">
                <a:effectLst/>
                <a:latin typeface="Aptos Display" panose="020B0004020202020204" pitchFamily="34" charset="0"/>
                <a:cs typeface="Gordita" panose="020B0604020202020204" charset="0"/>
              </a:rPr>
              <a:t>. London: Bloomsbury.</a:t>
            </a:r>
          </a:p>
          <a:p>
            <a:pPr algn="l">
              <a:buNone/>
            </a:pPr>
            <a:endParaRPr lang="en-GB" sz="2000" u="sng" dirty="0">
              <a:latin typeface="Aptos Display" panose="020B0004020202020204" pitchFamily="34" charset="0"/>
              <a:ea typeface="Canva Sans"/>
              <a:cs typeface="Gordita" panose="020B0604020202020204" charset="0"/>
              <a:sym typeface="Canva Sans"/>
              <a:hlinkClick r:id="rId2" tooltip="https://www.ajl.org/spotlight-documentary-coded-bias">
                <a:extLst>
                  <a:ext uri="{A12FA001-AC4F-418D-AE19-62706E023703}">
                    <ahyp:hlinkClr xmlns:ahyp="http://schemas.microsoft.com/office/drawing/2018/hyperlinkcolor" val="tx"/>
                  </a:ext>
                </a:extLst>
              </a:hlinkClick>
            </a:endParaRPr>
          </a:p>
          <a:p>
            <a:pPr algn="l">
              <a:buNone/>
            </a:pPr>
            <a:r>
              <a:rPr lang="en-GB" sz="2000" b="1" i="0" dirty="0">
                <a:effectLst/>
                <a:latin typeface="Aptos Display" panose="020B0004020202020204" pitchFamily="34" charset="0"/>
                <a:cs typeface="Gordita" panose="020B0604020202020204" charset="0"/>
              </a:rPr>
              <a:t>Hall, S.</a:t>
            </a:r>
            <a:r>
              <a:rPr lang="en-GB" sz="2000" b="0" i="0" dirty="0">
                <a:effectLst/>
                <a:latin typeface="Aptos Display" panose="020B0004020202020204" pitchFamily="34" charset="0"/>
                <a:cs typeface="Gordita" panose="020B0604020202020204" charset="0"/>
              </a:rPr>
              <a:t> (1990) ‘Cultural Identity and Diaspora’, in Rutherford, J. (ed.) </a:t>
            </a:r>
            <a:r>
              <a:rPr lang="en-GB" sz="2000" b="0" i="1" dirty="0">
                <a:effectLst/>
                <a:latin typeface="Aptos Display" panose="020B0004020202020204" pitchFamily="34" charset="0"/>
                <a:cs typeface="Gordita" panose="020B0604020202020204" charset="0"/>
              </a:rPr>
              <a:t>Identity: Community, Culture, Difference</a:t>
            </a:r>
            <a:r>
              <a:rPr lang="en-GB" sz="2000" b="0" i="0" dirty="0">
                <a:effectLst/>
                <a:latin typeface="Aptos Display" panose="020B0004020202020204" pitchFamily="34" charset="0"/>
                <a:cs typeface="Gordita" panose="020B0604020202020204" charset="0"/>
              </a:rPr>
              <a:t>. London: Lawrence &amp; Wishart, pp. 222–237.</a:t>
            </a:r>
          </a:p>
          <a:p>
            <a:pPr algn="l">
              <a:buNone/>
            </a:pPr>
            <a:endParaRPr lang="en-GB" b="0" i="0" dirty="0">
              <a:effectLst/>
              <a:latin typeface="Gordita" panose="020B0604020202020204" charset="0"/>
              <a:cs typeface="Gordita" panose="020B0604020202020204" charset="0"/>
            </a:endParaRPr>
          </a:p>
          <a:p>
            <a:pPr algn="l">
              <a:buNone/>
            </a:pPr>
            <a:endParaRPr lang="en-US" sz="2000" u="sng" dirty="0">
              <a:solidFill>
                <a:srgbClr val="000000"/>
              </a:solidFill>
              <a:latin typeface="Gordita" panose="020B0604020202020204" charset="0"/>
              <a:ea typeface="Canva Sans"/>
              <a:cs typeface="Gordita" panose="020B0604020202020204" charset="0"/>
              <a:sym typeface="Canva Sans"/>
              <a:hlinkClick r:id="rId2" tooltip="https://www.ajl.org/spotlight-documentary-coded-bias"/>
            </a:endParaRPr>
          </a:p>
        </p:txBody>
      </p:sp>
      <p:sp>
        <p:nvSpPr>
          <p:cNvPr id="7" name="TextBox 7"/>
          <p:cNvSpPr txBox="1"/>
          <p:nvPr/>
        </p:nvSpPr>
        <p:spPr>
          <a:xfrm>
            <a:off x="710379" y="1028700"/>
            <a:ext cx="3876758" cy="662939"/>
          </a:xfrm>
          <a:prstGeom prst="rect">
            <a:avLst/>
          </a:prstGeom>
        </p:spPr>
        <p:txBody>
          <a:bodyPr lIns="0" tIns="0" rIns="0" bIns="0" rtlCol="0" anchor="t">
            <a:spAutoFit/>
          </a:bodyPr>
          <a:lstStyle/>
          <a:p>
            <a:pPr algn="l">
              <a:lnSpc>
                <a:spcPts val="5460"/>
              </a:lnSpc>
              <a:spcBef>
                <a:spcPct val="0"/>
              </a:spcBef>
            </a:pPr>
            <a:r>
              <a:rPr lang="en-US" sz="3900" b="1" dirty="0">
                <a:solidFill>
                  <a:srgbClr val="FF9900"/>
                </a:solidFill>
                <a:latin typeface="Aptos ExtraBold" panose="020B0004020202020204" pitchFamily="34" charset="0"/>
                <a:ea typeface="Gordita Bold"/>
                <a:cs typeface="Gordita Bold"/>
                <a:sym typeface="Gordita Bold"/>
              </a:rPr>
              <a:t>REFERENCES</a:t>
            </a:r>
          </a:p>
        </p:txBody>
      </p:sp>
      <p:sp>
        <p:nvSpPr>
          <p:cNvPr id="2" name="TextBox 11">
            <a:extLst>
              <a:ext uri="{FF2B5EF4-FFF2-40B4-BE49-F238E27FC236}">
                <a16:creationId xmlns:a16="http://schemas.microsoft.com/office/drawing/2014/main" id="{F2C7D11E-4CAA-325B-F0FA-4EAA6DB78BFB}"/>
              </a:ext>
            </a:extLst>
          </p:cNvPr>
          <p:cNvSpPr txBox="1"/>
          <p:nvPr/>
        </p:nvSpPr>
        <p:spPr>
          <a:xfrm>
            <a:off x="9245493" y="2379407"/>
            <a:ext cx="8388664" cy="7686720"/>
          </a:xfrm>
          <a:prstGeom prst="rect">
            <a:avLst/>
          </a:prstGeom>
        </p:spPr>
        <p:txBody>
          <a:bodyPr wrap="square" lIns="0" tIns="0" rIns="0" bIns="0" rtlCol="0" anchor="t">
            <a:spAutoFit/>
          </a:bodyPr>
          <a:lstStyle/>
          <a:p>
            <a:r>
              <a:rPr lang="en-GB" sz="2000" b="1" i="0" dirty="0">
                <a:effectLst/>
                <a:latin typeface="Aptos Display" panose="020B0004020202020204" pitchFamily="34" charset="0"/>
                <a:cs typeface="Gordita" panose="020B0604020202020204" charset="0"/>
              </a:rPr>
              <a:t>Hall, S.</a:t>
            </a:r>
            <a:r>
              <a:rPr lang="en-GB" sz="2000" b="0" i="0" dirty="0">
                <a:effectLst/>
                <a:latin typeface="Aptos Display" panose="020B0004020202020204" pitchFamily="34" charset="0"/>
                <a:cs typeface="Gordita" panose="020B0604020202020204" charset="0"/>
              </a:rPr>
              <a:t> (1997) </a:t>
            </a:r>
            <a:r>
              <a:rPr lang="en-GB" sz="2000" b="0" i="1" dirty="0">
                <a:effectLst/>
                <a:latin typeface="Aptos Display" panose="020B0004020202020204" pitchFamily="34" charset="0"/>
                <a:cs typeface="Gordita" panose="020B0604020202020204" charset="0"/>
              </a:rPr>
              <a:t>Representation: Cultural Representations and Signifying Practices</a:t>
            </a:r>
            <a:r>
              <a:rPr lang="en-GB" sz="2000" b="0" i="0" dirty="0">
                <a:effectLst/>
                <a:latin typeface="Aptos Display" panose="020B0004020202020204" pitchFamily="34" charset="0"/>
                <a:cs typeface="Gordita" panose="020B0604020202020204" charset="0"/>
              </a:rPr>
              <a:t>. London: Sage.</a:t>
            </a:r>
          </a:p>
          <a:p>
            <a:pPr algn="l">
              <a:buNone/>
            </a:pPr>
            <a:endParaRPr lang="en-GB" sz="2000" b="0" i="0" dirty="0">
              <a:solidFill>
                <a:srgbClr val="404040"/>
              </a:solidFill>
              <a:effectLst/>
              <a:latin typeface="Aptos Display" panose="020B0004020202020204" pitchFamily="34" charset="0"/>
              <a:cs typeface="Gordita" panose="020B0604020202020204" charset="0"/>
            </a:endParaRPr>
          </a:p>
          <a:p>
            <a:pPr algn="l">
              <a:buNone/>
            </a:pPr>
            <a:r>
              <a:rPr lang="en-GB" sz="2000" b="1" i="0" dirty="0" err="1">
                <a:effectLst/>
                <a:latin typeface="Aptos Display" panose="020B0004020202020204" pitchFamily="34" charset="0"/>
                <a:cs typeface="Gordita" panose="020B0604020202020204" charset="0"/>
              </a:rPr>
              <a:t>Himid</a:t>
            </a:r>
            <a:r>
              <a:rPr lang="en-GB" sz="2000" b="1" i="0" dirty="0">
                <a:effectLst/>
                <a:latin typeface="Aptos Display" panose="020B0004020202020204" pitchFamily="34" charset="0"/>
                <a:cs typeface="Gordita" panose="020B0604020202020204" charset="0"/>
              </a:rPr>
              <a:t>, L.</a:t>
            </a:r>
            <a:r>
              <a:rPr lang="en-GB" sz="2000" b="0" i="0" dirty="0">
                <a:effectLst/>
                <a:latin typeface="Aptos Display" panose="020B0004020202020204" pitchFamily="34" charset="0"/>
                <a:cs typeface="Gordita" panose="020B0604020202020204" charset="0"/>
              </a:rPr>
              <a:t> (2017) </a:t>
            </a:r>
            <a:r>
              <a:rPr lang="en-GB" sz="2000" b="0" i="1" dirty="0">
                <a:effectLst/>
                <a:latin typeface="Aptos Display" panose="020B0004020202020204" pitchFamily="34" charset="0"/>
                <a:cs typeface="Gordita" panose="020B0604020202020204" charset="0"/>
              </a:rPr>
              <a:t>Lubaina </a:t>
            </a:r>
            <a:r>
              <a:rPr lang="en-GB" sz="2000" b="0" i="1" dirty="0" err="1">
                <a:effectLst/>
                <a:latin typeface="Aptos Display" panose="020B0004020202020204" pitchFamily="34" charset="0"/>
                <a:cs typeface="Gordita" panose="020B0604020202020204" charset="0"/>
              </a:rPr>
              <a:t>Himid</a:t>
            </a:r>
            <a:r>
              <a:rPr lang="en-GB" sz="2000" b="0" i="1" dirty="0">
                <a:effectLst/>
                <a:latin typeface="Aptos Display" panose="020B0004020202020204" pitchFamily="34" charset="0"/>
                <a:cs typeface="Gordita" panose="020B0604020202020204" charset="0"/>
              </a:rPr>
              <a:t>: Invisible Strategies</a:t>
            </a:r>
            <a:r>
              <a:rPr lang="en-GB" sz="2000" b="0" i="0" dirty="0">
                <a:effectLst/>
                <a:latin typeface="Aptos Display" panose="020B0004020202020204" pitchFamily="34" charset="0"/>
                <a:cs typeface="Gordita" panose="020B0604020202020204" charset="0"/>
              </a:rPr>
              <a:t>. London: Modern Art Oxford.</a:t>
            </a:r>
          </a:p>
          <a:p>
            <a:pPr algn="l">
              <a:buNone/>
            </a:pPr>
            <a:endParaRPr lang="en-GB" sz="2000" dirty="0">
              <a:latin typeface="Aptos Display" panose="020B0004020202020204" pitchFamily="34" charset="0"/>
              <a:cs typeface="Gordita" panose="020B0604020202020204" charset="0"/>
            </a:endParaRPr>
          </a:p>
          <a:p>
            <a:pPr algn="l">
              <a:buNone/>
            </a:pPr>
            <a:r>
              <a:rPr lang="en-GB" sz="2000" b="1" dirty="0">
                <a:latin typeface="Aptos Display" panose="020B0004020202020204" pitchFamily="34" charset="0"/>
                <a:cs typeface="Gordita" panose="020B0604020202020204" charset="0"/>
              </a:rPr>
              <a:t>H</a:t>
            </a:r>
            <a:r>
              <a:rPr lang="en-GB" sz="2000" b="1" i="0" dirty="0">
                <a:effectLst/>
                <a:latin typeface="Aptos Display" panose="020B0004020202020204" pitchFamily="34" charset="0"/>
                <a:cs typeface="Gordita" panose="020B0604020202020204" charset="0"/>
              </a:rPr>
              <a:t>ooks, </a:t>
            </a:r>
            <a:r>
              <a:rPr lang="en-GB" sz="2000" b="1" dirty="0">
                <a:latin typeface="Aptos Display" panose="020B0004020202020204" pitchFamily="34" charset="0"/>
                <a:cs typeface="Gordita" panose="020B0604020202020204" charset="0"/>
              </a:rPr>
              <a:t>B</a:t>
            </a:r>
            <a:r>
              <a:rPr lang="en-GB" sz="2000" b="1" i="0" dirty="0">
                <a:effectLst/>
                <a:latin typeface="Aptos Display" panose="020B0004020202020204" pitchFamily="34" charset="0"/>
                <a:cs typeface="Gordita" panose="020B0604020202020204" charset="0"/>
              </a:rPr>
              <a:t>.</a:t>
            </a:r>
            <a:r>
              <a:rPr lang="en-GB" sz="2000" b="0" i="0" dirty="0">
                <a:effectLst/>
                <a:latin typeface="Aptos Display" panose="020B0004020202020204" pitchFamily="34" charset="0"/>
                <a:cs typeface="Gordita" panose="020B0604020202020204" charset="0"/>
              </a:rPr>
              <a:t> (1992) </a:t>
            </a:r>
            <a:r>
              <a:rPr lang="en-GB" sz="2000" b="0" i="1" dirty="0">
                <a:effectLst/>
                <a:latin typeface="Aptos Display" panose="020B0004020202020204" pitchFamily="34" charset="0"/>
                <a:cs typeface="Gordita" panose="020B0604020202020204" charset="0"/>
              </a:rPr>
              <a:t>Black Looks: Race and Representation</a:t>
            </a:r>
            <a:r>
              <a:rPr lang="en-GB" sz="2000" b="0" i="0" dirty="0">
                <a:effectLst/>
                <a:latin typeface="Aptos Display" panose="020B0004020202020204" pitchFamily="34" charset="0"/>
                <a:cs typeface="Gordita" panose="020B0604020202020204" charset="0"/>
              </a:rPr>
              <a:t>. Boston: South End Press</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Jones, D.</a:t>
            </a:r>
            <a:r>
              <a:rPr lang="en-GB" sz="2000" b="0" i="0" dirty="0">
                <a:effectLst/>
                <a:latin typeface="Aptos Display" panose="020B0004020202020204" pitchFamily="34" charset="0"/>
                <a:cs typeface="Gordita" panose="020B0604020202020204" charset="0"/>
              </a:rPr>
              <a:t> (2019) </a:t>
            </a:r>
            <a:r>
              <a:rPr lang="en-GB" sz="2000" b="0" i="1" dirty="0">
                <a:effectLst/>
                <a:latin typeface="Aptos Display" panose="020B0004020202020204" pitchFamily="34" charset="0"/>
                <a:cs typeface="Gordita" panose="020B0604020202020204" charset="0"/>
              </a:rPr>
              <a:t>Financial Struggles of Black Art Organizations in the UK</a:t>
            </a:r>
            <a:r>
              <a:rPr lang="en-GB" sz="2000" b="0" i="0" dirty="0">
                <a:effectLst/>
                <a:latin typeface="Aptos Display" panose="020B0004020202020204" pitchFamily="34" charset="0"/>
                <a:cs typeface="Gordita" panose="020B0604020202020204" charset="0"/>
              </a:rPr>
              <a:t>. London: Arts Council England.</a:t>
            </a:r>
          </a:p>
          <a:p>
            <a:pPr algn="l">
              <a:buNone/>
            </a:pPr>
            <a:endParaRPr lang="en-GB" sz="2000" b="0" i="0" dirty="0">
              <a:effectLst/>
              <a:latin typeface="Aptos Display" panose="020B0004020202020204" pitchFamily="34" charset="0"/>
              <a:cs typeface="Gordita" panose="020B0604020202020204" charset="0"/>
            </a:endParaRPr>
          </a:p>
          <a:p>
            <a:pPr algn="l">
              <a:buNone/>
            </a:pPr>
            <a:r>
              <a:rPr lang="en-GB" sz="2000" b="1" i="0" dirty="0">
                <a:effectLst/>
                <a:latin typeface="Aptos Display" panose="020B0004020202020204" pitchFamily="34" charset="0"/>
                <a:cs typeface="Gordita" panose="020B0604020202020204" charset="0"/>
              </a:rPr>
              <a:t>Noble, S.U.</a:t>
            </a:r>
            <a:r>
              <a:rPr lang="en-GB" sz="2000" b="0" i="0" dirty="0">
                <a:effectLst/>
                <a:latin typeface="Aptos Display" panose="020B0004020202020204" pitchFamily="34" charset="0"/>
                <a:cs typeface="Gordita" panose="020B0604020202020204" charset="0"/>
              </a:rPr>
              <a:t> (2018) </a:t>
            </a:r>
            <a:r>
              <a:rPr lang="en-GB" sz="2000" b="0" i="1" dirty="0">
                <a:effectLst/>
                <a:latin typeface="Aptos Display" panose="020B0004020202020204" pitchFamily="34" charset="0"/>
                <a:cs typeface="Gordita" panose="020B0604020202020204" charset="0"/>
              </a:rPr>
              <a:t>Algorithms of Oppression: How Search Engines Reinforce Racism</a:t>
            </a:r>
            <a:r>
              <a:rPr lang="en-GB" sz="2000" b="0" i="0" dirty="0">
                <a:effectLst/>
                <a:latin typeface="Aptos Display" panose="020B0004020202020204" pitchFamily="34" charset="0"/>
                <a:cs typeface="Gordita" panose="020B0604020202020204" charset="0"/>
              </a:rPr>
              <a:t>. New York: NYU Press.</a:t>
            </a:r>
          </a:p>
          <a:p>
            <a:pPr algn="l">
              <a:buNone/>
            </a:pPr>
            <a:endParaRPr lang="en-GB" sz="2000" b="0" i="0" dirty="0">
              <a:effectLst/>
              <a:latin typeface="Aptos Display" panose="020B0004020202020204" pitchFamily="34" charset="0"/>
              <a:cs typeface="Gordita" panose="020B0604020202020204" charset="0"/>
            </a:endParaRPr>
          </a:p>
          <a:p>
            <a:pPr algn="l"/>
            <a:r>
              <a:rPr lang="en-GB" sz="2000" b="1" i="0" dirty="0">
                <a:effectLst/>
                <a:latin typeface="Aptos Display" panose="020B0004020202020204" pitchFamily="34" charset="0"/>
                <a:cs typeface="Gordita" panose="020B0604020202020204" charset="0"/>
              </a:rPr>
              <a:t>Pink, S.</a:t>
            </a:r>
            <a:r>
              <a:rPr lang="en-GB" sz="2000" b="0" i="0" dirty="0">
                <a:effectLst/>
                <a:latin typeface="Aptos Display" panose="020B0004020202020204" pitchFamily="34" charset="0"/>
                <a:cs typeface="Gordita" panose="020B0604020202020204" charset="0"/>
              </a:rPr>
              <a:t> (2015) </a:t>
            </a:r>
            <a:r>
              <a:rPr lang="en-GB" sz="2000" b="0" i="1" dirty="0">
                <a:effectLst/>
                <a:latin typeface="Aptos Display" panose="020B0004020202020204" pitchFamily="34" charset="0"/>
                <a:cs typeface="Gordita" panose="020B0604020202020204" charset="0"/>
              </a:rPr>
              <a:t>Doing Visual Ethnography</a:t>
            </a:r>
            <a:r>
              <a:rPr lang="en-GB" sz="2000" b="0" i="0" dirty="0">
                <a:effectLst/>
                <a:latin typeface="Aptos Display" panose="020B0004020202020204" pitchFamily="34" charset="0"/>
                <a:cs typeface="Gordita" panose="020B0604020202020204" charset="0"/>
              </a:rPr>
              <a:t>. 3rd edn. London: Sage.</a:t>
            </a:r>
          </a:p>
          <a:p>
            <a:pPr algn="l"/>
            <a:endParaRPr lang="en-GB" sz="2000" dirty="0">
              <a:latin typeface="Aptos Display" panose="020B0004020202020204" pitchFamily="34" charset="0"/>
              <a:cs typeface="Gordita" panose="020B0604020202020204" charset="0"/>
            </a:endParaRPr>
          </a:p>
          <a:p>
            <a:pPr>
              <a:buNone/>
            </a:pPr>
            <a:r>
              <a:rPr lang="en-GB" sz="2000" b="1" dirty="0">
                <a:latin typeface="Aptos Display" panose="020B0004020202020204" pitchFamily="34" charset="0"/>
                <a:cs typeface="Gordita" panose="020B0604020202020204" charset="0"/>
              </a:rPr>
              <a:t>For the Cowrie Scholarship Foundation:</a:t>
            </a:r>
            <a:r>
              <a:rPr lang="en-GB" sz="2000" dirty="0">
                <a:latin typeface="Aptos Display" panose="020B0004020202020204" pitchFamily="34" charset="0"/>
                <a:cs typeface="Gordita" panose="020B0604020202020204" charset="0"/>
              </a:rPr>
              <a:t> Cowrie Scholarship Foundation (no date) </a:t>
            </a:r>
            <a:r>
              <a:rPr lang="en-GB" sz="2000" i="1" dirty="0">
                <a:latin typeface="Aptos Display" panose="020B0004020202020204" pitchFamily="34" charset="0"/>
                <a:cs typeface="Gordita" panose="020B0604020202020204" charset="0"/>
              </a:rPr>
              <a:t>About Us</a:t>
            </a:r>
            <a:r>
              <a:rPr lang="en-GB" sz="2000" dirty="0">
                <a:latin typeface="Aptos Display" panose="020B0004020202020204" pitchFamily="34" charset="0"/>
                <a:cs typeface="Gordita" panose="020B0604020202020204" charset="0"/>
              </a:rPr>
              <a:t>. Available at: </a:t>
            </a:r>
            <a:r>
              <a:rPr lang="en-GB" sz="2000" dirty="0">
                <a:latin typeface="Aptos Display" panose="020B0004020202020204" pitchFamily="34" charset="0"/>
                <a:cs typeface="Gordita" panose="020B0604020202020204" charset="0"/>
                <a:hlinkClick r:id="rId3">
                  <a:extLst>
                    <a:ext uri="{A12FA001-AC4F-418D-AE19-62706E023703}">
                      <ahyp:hlinkClr xmlns:ahyp="http://schemas.microsoft.com/office/drawing/2018/hyperlinkcolor" val="tx"/>
                    </a:ext>
                  </a:extLst>
                </a:hlinkClick>
              </a:rPr>
              <a:t>https://cowriescholarshipfoundation.org.uk</a:t>
            </a:r>
            <a:r>
              <a:rPr lang="en-GB" sz="2000" dirty="0">
                <a:latin typeface="Aptos Display" panose="020B0004020202020204" pitchFamily="34" charset="0"/>
                <a:cs typeface="Gordita" panose="020B0604020202020204" charset="0"/>
              </a:rPr>
              <a:t> (Accessed: 31 March 2025)</a:t>
            </a:r>
          </a:p>
          <a:p>
            <a:pPr>
              <a:buNone/>
            </a:pPr>
            <a:endParaRPr lang="en-GB" sz="2000" dirty="0">
              <a:latin typeface="Aptos Display" panose="020B0004020202020204" pitchFamily="34" charset="0"/>
              <a:cs typeface="Gordita" panose="020B0604020202020204" charset="0"/>
            </a:endParaRPr>
          </a:p>
          <a:p>
            <a:r>
              <a:rPr lang="en-GB" sz="2000" b="1" dirty="0">
                <a:latin typeface="Aptos Display" panose="020B0004020202020204" pitchFamily="34" charset="0"/>
                <a:cs typeface="Gordita" panose="020B0604020202020204" charset="0"/>
              </a:rPr>
              <a:t>For the Office for Students and Research England collaboration:</a:t>
            </a:r>
            <a:r>
              <a:rPr lang="en-GB" sz="2000" dirty="0">
                <a:latin typeface="Aptos Display" panose="020B0004020202020204" pitchFamily="34" charset="0"/>
                <a:cs typeface="Gordita" panose="020B0604020202020204" charset="0"/>
              </a:rPr>
              <a:t> Office for Students (no date) </a:t>
            </a:r>
            <a:r>
              <a:rPr lang="en-GB" sz="2000" i="1" dirty="0">
                <a:latin typeface="Aptos Display" panose="020B0004020202020204" pitchFamily="34" charset="0"/>
                <a:cs typeface="Gordita" panose="020B0604020202020204" charset="0"/>
              </a:rPr>
              <a:t>Funding for Projects to Improve Access and Participation for BAME Students in Postgraduate Research</a:t>
            </a:r>
            <a:r>
              <a:rPr lang="en-GB" sz="2000" dirty="0">
                <a:latin typeface="Aptos Display" panose="020B0004020202020204" pitchFamily="34" charset="0"/>
                <a:cs typeface="Gordita" panose="020B0604020202020204" charset="0"/>
              </a:rPr>
              <a:t>. Available at: </a:t>
            </a:r>
            <a:r>
              <a:rPr lang="en-GB" sz="2000" dirty="0">
                <a:latin typeface="Aptos Display" panose="020B0004020202020204" pitchFamily="34" charset="0"/>
                <a:cs typeface="Gordita" panose="020B0604020202020204" charset="0"/>
                <a:hlinkClick r:id="rId4">
                  <a:extLst>
                    <a:ext uri="{A12FA001-AC4F-418D-AE19-62706E023703}">
                      <ahyp:hlinkClr xmlns:ahyp="http://schemas.microsoft.com/office/drawing/2018/hyperlinkcolor" val="tx"/>
                    </a:ext>
                  </a:extLst>
                </a:hlinkClick>
              </a:rPr>
              <a:t>https://officeforstudents.org.uk</a:t>
            </a:r>
            <a:r>
              <a:rPr lang="en-GB" sz="2000" dirty="0">
                <a:latin typeface="Aptos Display" panose="020B0004020202020204" pitchFamily="34" charset="0"/>
                <a:cs typeface="Gordita" panose="020B0604020202020204" charset="0"/>
              </a:rPr>
              <a:t> (Accessed: 31 March 2025)</a:t>
            </a:r>
          </a:p>
          <a:p>
            <a:pPr algn="l"/>
            <a:endParaRPr lang="en-GB" sz="2000" b="0" i="0" dirty="0">
              <a:solidFill>
                <a:srgbClr val="404040"/>
              </a:solidFill>
              <a:effectLst/>
              <a:latin typeface="Gordita" panose="020B0604020202020204" charset="0"/>
              <a:cs typeface="Gordita" panose="020B0604020202020204" charset="0"/>
            </a:endParaRPr>
          </a:p>
          <a:p>
            <a:pPr algn="l">
              <a:lnSpc>
                <a:spcPts val="2520"/>
              </a:lnSpc>
            </a:pPr>
            <a:endParaRPr lang="en-US" sz="1800" u="sng" dirty="0">
              <a:solidFill>
                <a:srgbClr val="000000"/>
              </a:solidFill>
              <a:latin typeface="Canva Sans"/>
              <a:ea typeface="Canva Sans"/>
              <a:cs typeface="Canva Sans"/>
              <a:sym typeface="Canva Sans"/>
              <a:hlinkClick r:id="rId2" tooltip="https://www.ajl.org/spotlight-documentary-coded-bias"/>
            </a:endParaRPr>
          </a:p>
        </p:txBody>
      </p:sp>
    </p:spTree>
    <p:extLst>
      <p:ext uri="{BB962C8B-B14F-4D97-AF65-F5344CB8AC3E}">
        <p14:creationId xmlns:p14="http://schemas.microsoft.com/office/powerpoint/2010/main" val="208370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8821" y="-660920"/>
            <a:ext cx="9144000" cy="10947920"/>
          </a:xfrm>
          <a:custGeom>
            <a:avLst/>
            <a:gdLst/>
            <a:ahLst/>
            <a:cxnLst/>
            <a:rect l="l" t="t" r="r" b="b"/>
            <a:pathLst>
              <a:path w="9144000" h="10947920">
                <a:moveTo>
                  <a:pt x="0" y="0"/>
                </a:moveTo>
                <a:lnTo>
                  <a:pt x="9144000" y="0"/>
                </a:lnTo>
                <a:lnTo>
                  <a:pt x="9144000" y="10947920"/>
                </a:lnTo>
                <a:lnTo>
                  <a:pt x="0" y="10947920"/>
                </a:lnTo>
                <a:lnTo>
                  <a:pt x="0" y="0"/>
                </a:lnTo>
                <a:close/>
              </a:path>
            </a:pathLst>
          </a:custGeom>
          <a:blipFill>
            <a:blip r:embed="rId3"/>
            <a:stretch>
              <a:fillRect t="-10069" b="-890"/>
            </a:stretch>
          </a:blipFill>
          <a:ln cap="sq">
            <a:noFill/>
            <a:prstDash val="solid"/>
            <a:miter/>
          </a:ln>
        </p:spPr>
        <p:txBody>
          <a:bodyPr/>
          <a:lstStyle/>
          <a:p>
            <a:endParaRPr lang="en-GB"/>
          </a:p>
        </p:txBody>
      </p:sp>
      <p:grpSp>
        <p:nvGrpSpPr>
          <p:cNvPr id="3" name="Group 3"/>
          <p:cNvGrpSpPr/>
          <p:nvPr/>
        </p:nvGrpSpPr>
        <p:grpSpPr>
          <a:xfrm>
            <a:off x="6858000" y="1905604"/>
            <a:ext cx="4135414" cy="4135414"/>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9782" r="-9782"/>
              </a:stretch>
            </a:blipFill>
            <a:ln cap="sq">
              <a:noFill/>
              <a:prstDash val="solid"/>
              <a:miter/>
            </a:ln>
          </p:spPr>
          <p:txBody>
            <a:bodyPr/>
            <a:lstStyle/>
            <a:p>
              <a:endParaRPr lang="en-GB"/>
            </a:p>
          </p:txBody>
        </p:sp>
      </p:grpSp>
      <p:sp>
        <p:nvSpPr>
          <p:cNvPr id="5" name="TextBox 5"/>
          <p:cNvSpPr txBox="1"/>
          <p:nvPr/>
        </p:nvSpPr>
        <p:spPr>
          <a:xfrm>
            <a:off x="9982655" y="496198"/>
            <a:ext cx="7868239" cy="1713033"/>
          </a:xfrm>
          <a:prstGeom prst="rect">
            <a:avLst/>
          </a:prstGeom>
        </p:spPr>
        <p:txBody>
          <a:bodyPr wrap="square" lIns="0" tIns="0" rIns="0" bIns="0" rtlCol="0" anchor="t">
            <a:spAutoFit/>
          </a:bodyPr>
          <a:lstStyle/>
          <a:p>
            <a:pPr algn="ctr">
              <a:lnSpc>
                <a:spcPts val="7000"/>
              </a:lnSpc>
            </a:pPr>
            <a:r>
              <a:rPr lang="en-US" sz="5000" b="1" dirty="0">
                <a:solidFill>
                  <a:srgbClr val="000000"/>
                </a:solidFill>
                <a:latin typeface="Aptos ExtraBold" panose="020B0004020202020204" pitchFamily="34" charset="0"/>
                <a:ea typeface="Gordita Bold"/>
                <a:cs typeface="Gordita Bold"/>
                <a:sym typeface="Gordita Bold"/>
              </a:rPr>
              <a:t>SECTION 1:</a:t>
            </a:r>
          </a:p>
          <a:p>
            <a:pPr algn="ctr">
              <a:lnSpc>
                <a:spcPts val="7000"/>
              </a:lnSpc>
              <a:spcBef>
                <a:spcPct val="0"/>
              </a:spcBef>
            </a:pPr>
            <a:r>
              <a:rPr lang="en-US" sz="4000" b="1" dirty="0">
                <a:solidFill>
                  <a:srgbClr val="000000"/>
                </a:solidFill>
                <a:latin typeface="Aptos ExtraBold" panose="020B0004020202020204" pitchFamily="34" charset="0"/>
                <a:ea typeface="Gordita Bold"/>
                <a:cs typeface="Gordita Bold"/>
                <a:sym typeface="Gordita Bold"/>
              </a:rPr>
              <a:t>THE PERSON &amp; THE ARTIST</a:t>
            </a:r>
          </a:p>
        </p:txBody>
      </p:sp>
      <p:sp>
        <p:nvSpPr>
          <p:cNvPr id="6" name="TextBox 6"/>
          <p:cNvSpPr txBox="1"/>
          <p:nvPr/>
        </p:nvSpPr>
        <p:spPr>
          <a:xfrm>
            <a:off x="8077200" y="5857190"/>
            <a:ext cx="9449633" cy="2654958"/>
          </a:xfrm>
          <a:prstGeom prst="rect">
            <a:avLst/>
          </a:prstGeom>
        </p:spPr>
        <p:txBody>
          <a:bodyPr wrap="square" lIns="0" tIns="0" rIns="0" bIns="0" rtlCol="0" anchor="t">
            <a:spAutoFit/>
          </a:bodyPr>
          <a:lstStyle/>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Anthropology and Autoethnography</a:t>
            </a:r>
          </a:p>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Artistic Tools</a:t>
            </a:r>
          </a:p>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Inspirational influences</a:t>
            </a:r>
          </a:p>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Activism/ Artivism </a:t>
            </a:r>
          </a:p>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Digital Narratives</a:t>
            </a:r>
          </a:p>
          <a:p>
            <a:pPr marL="612774" lvl="1" indent="-342900" algn="l">
              <a:lnSpc>
                <a:spcPts val="3499"/>
              </a:lnSpc>
              <a:buFont typeface="Arial" panose="020B0604020202020204" pitchFamily="34" charset="0"/>
              <a:buChar char="•"/>
            </a:pPr>
            <a:r>
              <a:rPr lang="en-US" sz="2400" b="1" dirty="0">
                <a:solidFill>
                  <a:srgbClr val="000000"/>
                </a:solidFill>
                <a:latin typeface="Aptos Display" panose="020B0004020202020204" pitchFamily="34" charset="0"/>
                <a:ea typeface="Gordita"/>
                <a:cs typeface="Gordita"/>
                <a:sym typeface="Gordita"/>
              </a:rPr>
              <a:t>The Research Exploration </a:t>
            </a:r>
          </a:p>
        </p:txBody>
      </p:sp>
      <p:sp>
        <p:nvSpPr>
          <p:cNvPr id="7" name="TextBox 7"/>
          <p:cNvSpPr txBox="1"/>
          <p:nvPr/>
        </p:nvSpPr>
        <p:spPr>
          <a:xfrm>
            <a:off x="8399766" y="8211937"/>
            <a:ext cx="9144000" cy="1694823"/>
          </a:xfrm>
          <a:prstGeom prst="rect">
            <a:avLst/>
          </a:prstGeom>
        </p:spPr>
        <p:txBody>
          <a:bodyPr wrap="square" lIns="0" tIns="0" rIns="0" bIns="0" rtlCol="0" anchor="t">
            <a:spAutoFit/>
          </a:bodyPr>
          <a:lstStyle/>
          <a:p>
            <a:pPr algn="ctr">
              <a:lnSpc>
                <a:spcPts val="5039"/>
              </a:lnSpc>
            </a:pPr>
            <a:endParaRPr b="1" dirty="0">
              <a:solidFill>
                <a:schemeClr val="bg1"/>
              </a:solidFill>
            </a:endParaRPr>
          </a:p>
          <a:p>
            <a:pPr algn="l">
              <a:lnSpc>
                <a:spcPts val="2799"/>
              </a:lnSpc>
            </a:pPr>
            <a:r>
              <a:rPr lang="en-US" sz="1999" dirty="0">
                <a:latin typeface="Aptos Display" panose="020B0004020202020204" pitchFamily="34" charset="0"/>
                <a:ea typeface="Canva Sans"/>
                <a:cs typeface="Canva Sans"/>
                <a:sym typeface="Canva Sans"/>
              </a:rPr>
              <a:t>Self-portrait and Haiku, inspired by Billie Holiday and my lived experiences, the physicality of identity, hair, expression, posture,  capturing trauma and pride.</a:t>
            </a:r>
          </a:p>
          <a:p>
            <a:pPr algn="ctr">
              <a:lnSpc>
                <a:spcPts val="2799"/>
              </a:lnSpc>
            </a:pPr>
            <a:endParaRPr lang="en-US" sz="1999" dirty="0">
              <a:solidFill>
                <a:srgbClr val="000000"/>
              </a:solidFill>
              <a:latin typeface="Canva Sans"/>
              <a:ea typeface="Canva Sans"/>
              <a:cs typeface="Canva Sans"/>
              <a:sym typeface="Canva Sans"/>
            </a:endParaRPr>
          </a:p>
        </p:txBody>
      </p:sp>
      <p:sp>
        <p:nvSpPr>
          <p:cNvPr id="8" name="TextBox 8"/>
          <p:cNvSpPr txBox="1"/>
          <p:nvPr/>
        </p:nvSpPr>
        <p:spPr>
          <a:xfrm>
            <a:off x="11858190" y="3356091"/>
            <a:ext cx="5363009" cy="1291764"/>
          </a:xfrm>
          <a:prstGeom prst="rect">
            <a:avLst/>
          </a:prstGeom>
        </p:spPr>
        <p:txBody>
          <a:bodyPr wrap="square" lIns="0" tIns="0" rIns="0" bIns="0" rtlCol="0" anchor="t">
            <a:spAutoFit/>
          </a:bodyPr>
          <a:lstStyle/>
          <a:p>
            <a:pPr algn="ctr">
              <a:lnSpc>
                <a:spcPts val="3359"/>
              </a:lnSpc>
            </a:pPr>
            <a:r>
              <a:rPr lang="en-US" sz="2800" i="1" dirty="0">
                <a:solidFill>
                  <a:schemeClr val="accent6">
                    <a:lumMod val="75000"/>
                  </a:schemeClr>
                </a:solidFill>
                <a:latin typeface="Aptos Display" panose="020B0004020202020204" pitchFamily="34" charset="0"/>
                <a:ea typeface="Canva Sans Italics"/>
                <a:cs typeface="Canva Sans Italics"/>
                <a:sym typeface="Canva Sans Italics"/>
              </a:rPr>
              <a:t>“Billie's ghost in code</a:t>
            </a:r>
          </a:p>
          <a:p>
            <a:pPr algn="ctr">
              <a:lnSpc>
                <a:spcPts val="3359"/>
              </a:lnSpc>
            </a:pPr>
            <a:r>
              <a:rPr lang="en-US" sz="2800" i="1" dirty="0">
                <a:solidFill>
                  <a:schemeClr val="accent6">
                    <a:lumMod val="75000"/>
                  </a:schemeClr>
                </a:solidFill>
                <a:latin typeface="Aptos Display" panose="020B0004020202020204" pitchFamily="34" charset="0"/>
                <a:ea typeface="Canva Sans Italics"/>
                <a:cs typeface="Canva Sans Italics"/>
                <a:sym typeface="Canva Sans Italics"/>
              </a:rPr>
              <a:t> Eyes trained on the algorithm</a:t>
            </a:r>
          </a:p>
          <a:p>
            <a:pPr algn="ctr">
              <a:lnSpc>
                <a:spcPts val="3359"/>
              </a:lnSpc>
            </a:pPr>
            <a:r>
              <a:rPr lang="en-US" sz="2800" i="1" dirty="0">
                <a:solidFill>
                  <a:schemeClr val="accent6">
                    <a:lumMod val="75000"/>
                  </a:schemeClr>
                </a:solidFill>
                <a:latin typeface="Aptos Display" panose="020B0004020202020204" pitchFamily="34" charset="0"/>
                <a:ea typeface="Canva Sans Italics"/>
                <a:cs typeface="Canva Sans Italics"/>
                <a:sym typeface="Canva Sans Italics"/>
              </a:rPr>
              <a:t> Still, I sing in light”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704725" y="1329195"/>
            <a:ext cx="3733800" cy="1310204"/>
          </a:xfrm>
          <a:prstGeom prst="rect">
            <a:avLst/>
          </a:prstGeom>
        </p:spPr>
        <p:txBody>
          <a:bodyPr wrap="square" lIns="0" tIns="0" rIns="0" bIns="0" rtlCol="0" anchor="t">
            <a:spAutoFit/>
          </a:bodyPr>
          <a:lstStyle/>
          <a:p>
            <a:pPr algn="ctr">
              <a:lnSpc>
                <a:spcPts val="5137"/>
              </a:lnSpc>
            </a:pPr>
            <a:r>
              <a:rPr lang="en-US" sz="4628" b="1" dirty="0">
                <a:solidFill>
                  <a:srgbClr val="FB8C00"/>
                </a:solidFill>
                <a:latin typeface="Aptos ExtraBold" panose="020B0004020202020204" pitchFamily="34" charset="0"/>
                <a:ea typeface="Gordita Bold"/>
                <a:cs typeface="Gordita Bold"/>
                <a:sym typeface="Gordita Bold"/>
              </a:rPr>
              <a:t>CREATIVE PRACTICE</a:t>
            </a:r>
          </a:p>
        </p:txBody>
      </p:sp>
      <p:sp>
        <p:nvSpPr>
          <p:cNvPr id="4" name="TextBox 4"/>
          <p:cNvSpPr txBox="1"/>
          <p:nvPr/>
        </p:nvSpPr>
        <p:spPr>
          <a:xfrm>
            <a:off x="13704725" y="4152900"/>
            <a:ext cx="3899510" cy="4804905"/>
          </a:xfrm>
          <a:prstGeom prst="rect">
            <a:avLst/>
          </a:prstGeom>
        </p:spPr>
        <p:txBody>
          <a:bodyPr wrap="square" lIns="0" tIns="0" rIns="0" bIns="0" rtlCol="0" anchor="t">
            <a:spAutoFit/>
          </a:bodyPr>
          <a:lstStyle/>
          <a:p>
            <a:pPr marL="342900" indent="-342900">
              <a:lnSpc>
                <a:spcPts val="2868"/>
              </a:lnSpc>
              <a:buFont typeface="Wingdings" panose="05000000000000000000" pitchFamily="2" charset="2"/>
              <a:buChar char="§"/>
            </a:pPr>
            <a:r>
              <a:rPr lang="en-US" sz="2048" dirty="0">
                <a:solidFill>
                  <a:srgbClr val="000000"/>
                </a:solidFill>
                <a:latin typeface="Aptos Display" panose="020B0004020202020204" pitchFamily="34" charset="0"/>
                <a:ea typeface="Gordita"/>
                <a:cs typeface="Gordita"/>
                <a:sym typeface="Gordita"/>
              </a:rPr>
              <a:t>Poetry in English &amp; Jamaican Patois</a:t>
            </a:r>
          </a:p>
          <a:p>
            <a:pPr>
              <a:lnSpc>
                <a:spcPts val="2868"/>
              </a:lnSpc>
            </a:pPr>
            <a:endParaRPr lang="en-US" sz="2048" dirty="0">
              <a:solidFill>
                <a:srgbClr val="000000"/>
              </a:solidFill>
              <a:latin typeface="Aptos Display" panose="020B0004020202020204" pitchFamily="34" charset="0"/>
              <a:ea typeface="Gordita"/>
              <a:cs typeface="Gordita"/>
              <a:sym typeface="Gordita"/>
            </a:endParaRPr>
          </a:p>
          <a:p>
            <a:pPr marL="342900" indent="-342900">
              <a:lnSpc>
                <a:spcPts val="2868"/>
              </a:lnSpc>
              <a:buFont typeface="Wingdings" panose="05000000000000000000" pitchFamily="2" charset="2"/>
              <a:buChar char="§"/>
            </a:pPr>
            <a:r>
              <a:rPr lang="en-US" sz="2048" dirty="0">
                <a:solidFill>
                  <a:srgbClr val="000000"/>
                </a:solidFill>
                <a:latin typeface="Aptos Display" panose="020B0004020202020204" pitchFamily="34" charset="0"/>
                <a:ea typeface="Gordita"/>
                <a:cs typeface="Gordita"/>
                <a:sym typeface="Gordita"/>
              </a:rPr>
              <a:t>Photographic self-expression and 'Phoetry’</a:t>
            </a:r>
          </a:p>
          <a:p>
            <a:pPr>
              <a:lnSpc>
                <a:spcPts val="2868"/>
              </a:lnSpc>
            </a:pPr>
            <a:endParaRPr lang="en-US" sz="2048" dirty="0">
              <a:solidFill>
                <a:srgbClr val="000000"/>
              </a:solidFill>
              <a:latin typeface="Aptos Display" panose="020B0004020202020204" pitchFamily="34" charset="0"/>
              <a:ea typeface="Gordita"/>
              <a:cs typeface="Gordita"/>
              <a:sym typeface="Gordita"/>
            </a:endParaRPr>
          </a:p>
          <a:p>
            <a:pPr marL="342900" indent="-342900">
              <a:lnSpc>
                <a:spcPts val="2868"/>
              </a:lnSpc>
              <a:buFont typeface="Wingdings" panose="05000000000000000000" pitchFamily="2" charset="2"/>
              <a:buChar char="§"/>
            </a:pPr>
            <a:r>
              <a:rPr lang="en-US" sz="2048" dirty="0">
                <a:solidFill>
                  <a:srgbClr val="000000"/>
                </a:solidFill>
                <a:latin typeface="Aptos Display" panose="020B0004020202020204" pitchFamily="34" charset="0"/>
                <a:ea typeface="Gordita"/>
                <a:cs typeface="Gordita"/>
                <a:sym typeface="Gordita"/>
              </a:rPr>
              <a:t>Personal and cultural identity exploration</a:t>
            </a:r>
          </a:p>
          <a:p>
            <a:pPr>
              <a:lnSpc>
                <a:spcPts val="2868"/>
              </a:lnSpc>
            </a:pPr>
            <a:endParaRPr lang="en-US" sz="2048" dirty="0">
              <a:solidFill>
                <a:srgbClr val="000000"/>
              </a:solidFill>
              <a:latin typeface="Aptos Display" panose="020B0004020202020204" pitchFamily="34" charset="0"/>
              <a:ea typeface="Gordita"/>
              <a:cs typeface="Gordita"/>
              <a:sym typeface="Gordita"/>
            </a:endParaRPr>
          </a:p>
          <a:p>
            <a:pPr marL="342900" indent="-342900">
              <a:lnSpc>
                <a:spcPts val="2868"/>
              </a:lnSpc>
              <a:buFont typeface="Wingdings" panose="05000000000000000000" pitchFamily="2" charset="2"/>
              <a:buChar char="§"/>
            </a:pPr>
            <a:r>
              <a:rPr lang="en-US" sz="2048" dirty="0">
                <a:solidFill>
                  <a:srgbClr val="000000"/>
                </a:solidFill>
                <a:latin typeface="Aptos Display" panose="020B0004020202020204" pitchFamily="34" charset="0"/>
                <a:ea typeface="Gordita"/>
                <a:cs typeface="Gordita"/>
                <a:sym typeface="Gordita"/>
              </a:rPr>
              <a:t>Sociocultural and Linguistic anthropology</a:t>
            </a:r>
          </a:p>
          <a:p>
            <a:pPr>
              <a:lnSpc>
                <a:spcPts val="2868"/>
              </a:lnSpc>
            </a:pPr>
            <a:endParaRPr lang="en-US" sz="2048" dirty="0">
              <a:solidFill>
                <a:srgbClr val="000000"/>
              </a:solidFill>
              <a:latin typeface="Gordita"/>
              <a:ea typeface="Gordita"/>
              <a:cs typeface="Gordita"/>
              <a:sym typeface="Gordita"/>
            </a:endParaRPr>
          </a:p>
          <a:p>
            <a:pPr>
              <a:lnSpc>
                <a:spcPts val="2868"/>
              </a:lnSpc>
            </a:pPr>
            <a:endParaRPr lang="en-US" sz="2048" dirty="0">
              <a:solidFill>
                <a:srgbClr val="000000"/>
              </a:solidFill>
              <a:latin typeface="Gordita"/>
              <a:ea typeface="Gordita"/>
              <a:cs typeface="Gordita"/>
              <a:sym typeface="Gordita"/>
            </a:endParaRPr>
          </a:p>
        </p:txBody>
      </p:sp>
      <p:pic>
        <p:nvPicPr>
          <p:cNvPr id="11" name="Picture 10" descr="A person with black and yellow makeup&#10;&#10;AI-generated content may be incorrect.">
            <a:extLst>
              <a:ext uri="{FF2B5EF4-FFF2-40B4-BE49-F238E27FC236}">
                <a16:creationId xmlns:a16="http://schemas.microsoft.com/office/drawing/2014/main" id="{E180281D-FC36-B4E6-737D-0F9D9044151D}"/>
              </a:ext>
            </a:extLst>
          </p:cNvPr>
          <p:cNvPicPr>
            <a:picLocks noChangeAspect="1"/>
          </p:cNvPicPr>
          <p:nvPr/>
        </p:nvPicPr>
        <p:blipFill>
          <a:blip r:embed="rId3" cstate="print">
            <a:extLst>
              <a:ext uri="{28A0092B-C50C-407E-A947-70E740481C1C}">
                <a14:useLocalDpi xmlns:a14="http://schemas.microsoft.com/office/drawing/2010/main" val="0"/>
              </a:ext>
            </a:extLst>
          </a:blip>
          <a:srcRect l="3813" t="3031" r="3463" b="5051"/>
          <a:stretch/>
        </p:blipFill>
        <p:spPr>
          <a:xfrm>
            <a:off x="267057" y="394447"/>
            <a:ext cx="6659479" cy="8987514"/>
          </a:xfrm>
          <a:prstGeom prst="rect">
            <a:avLst/>
          </a:prstGeom>
        </p:spPr>
      </p:pic>
      <p:pic>
        <p:nvPicPr>
          <p:cNvPr id="15" name="Picture 14" descr="A collage of a person posing for a picture&#10;&#10;AI-generated content may be incorrect.">
            <a:extLst>
              <a:ext uri="{FF2B5EF4-FFF2-40B4-BE49-F238E27FC236}">
                <a16:creationId xmlns:a16="http://schemas.microsoft.com/office/drawing/2014/main" id="{F5383333-FB04-4A13-3570-634BFCCF8306}"/>
              </a:ext>
            </a:extLst>
          </p:cNvPr>
          <p:cNvPicPr>
            <a:picLocks noChangeAspect="1"/>
          </p:cNvPicPr>
          <p:nvPr/>
        </p:nvPicPr>
        <p:blipFill>
          <a:blip r:embed="rId4" cstate="print">
            <a:extLst>
              <a:ext uri="{28A0092B-C50C-407E-A947-70E740481C1C}">
                <a14:useLocalDpi xmlns:a14="http://schemas.microsoft.com/office/drawing/2010/main" val="0"/>
              </a:ext>
            </a:extLst>
          </a:blip>
          <a:srcRect l="6676" r="5139"/>
          <a:stretch/>
        </p:blipFill>
        <p:spPr>
          <a:xfrm>
            <a:off x="7169241" y="394447"/>
            <a:ext cx="6292779" cy="92120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2332C-B81F-A287-8428-853295084726}"/>
              </a:ext>
            </a:extLst>
          </p:cNvPr>
          <p:cNvPicPr>
            <a:picLocks noChangeAspect="1"/>
          </p:cNvPicPr>
          <p:nvPr/>
        </p:nvPicPr>
        <p:blipFill>
          <a:blip r:embed="rId3"/>
          <a:srcRect l="53086" r="4938"/>
          <a:stretch/>
        </p:blipFill>
        <p:spPr>
          <a:xfrm>
            <a:off x="9829800" y="0"/>
            <a:ext cx="7391400" cy="9890267"/>
          </a:xfrm>
          <a:prstGeom prst="rect">
            <a:avLst/>
          </a:prstGeom>
        </p:spPr>
      </p:pic>
      <p:sp>
        <p:nvSpPr>
          <p:cNvPr id="4" name="TextBox 3">
            <a:extLst>
              <a:ext uri="{FF2B5EF4-FFF2-40B4-BE49-F238E27FC236}">
                <a16:creationId xmlns:a16="http://schemas.microsoft.com/office/drawing/2014/main" id="{40EC7470-E34C-E262-D4F4-5721E64496B1}"/>
              </a:ext>
            </a:extLst>
          </p:cNvPr>
          <p:cNvSpPr txBox="1"/>
          <p:nvPr/>
        </p:nvSpPr>
        <p:spPr>
          <a:xfrm>
            <a:off x="3124200" y="114300"/>
            <a:ext cx="6705600" cy="10172700"/>
          </a:xfrm>
          <a:prstGeom prst="rect">
            <a:avLst/>
          </a:prstGeom>
          <a:noFill/>
        </p:spPr>
        <p:txBody>
          <a:bodyPr wrap="square">
            <a:spAutoFit/>
          </a:bodyPr>
          <a:lstStyle/>
          <a:p>
            <a:pPr>
              <a:lnSpc>
                <a:spcPct val="107000"/>
              </a:lnSpc>
              <a:spcAft>
                <a:spcPts val="800"/>
              </a:spcAft>
              <a:buNone/>
            </a:pPr>
            <a:r>
              <a:rPr lang="en-GB" sz="1800" b="1" kern="100" dirty="0">
                <a:effectLst/>
                <a:latin typeface="Amasis MT Pro Medium" panose="02040604050005020304" pitchFamily="18" charset="0"/>
                <a:ea typeface="Aptos" panose="020B0004020202020204" pitchFamily="34" charset="0"/>
                <a:cs typeface="Times New Roman" panose="02020603050405020304" pitchFamily="18" charset="0"/>
              </a:rPr>
              <a:t>Cracks &amp; Gaps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8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Seems like every day, there’s new cracks and gaps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I tell myself don’t watch it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Live life like you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mek</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pak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Stand Tall, member you don’t give a jack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Mek</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dem</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chat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Gunning for you like raw meat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Hanging on da rack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Talking to you like your wacky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wacky</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wac</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Give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dem</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 light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Mek</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dem</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bun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pon</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dat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RATS,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You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fe</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stay on track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You can’t afford fi lack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No money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inna</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da sack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You have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fe</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work hard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Bruk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fe</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your back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Their time will come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Member that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Don’t get trapped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Leave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dem</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mouth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fe</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run like tap</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Cos me a tell you</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There is always someone else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Dem find </a:t>
            </a:r>
            <a:r>
              <a:rPr lang="en-GB" sz="1200" kern="100" dirty="0" err="1">
                <a:effectLst/>
                <a:latin typeface="Amasis MT Pro Medium" panose="02040604050005020304" pitchFamily="18" charset="0"/>
                <a:ea typeface="Aptos" panose="020B0004020202020204" pitchFamily="34" charset="0"/>
                <a:cs typeface="Times New Roman" panose="02020603050405020304" pitchFamily="18" charset="0"/>
              </a:rPr>
              <a:t>fe</a:t>
            </a: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chat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Life is always full of new cracks and gaps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kern="100" dirty="0">
                <a:effectLst/>
                <a:latin typeface="Amasis MT Pro Medium" panose="02040604050005020304" pitchFamily="18"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i="1" kern="100" dirty="0">
                <a:effectLst/>
                <a:latin typeface="Amasis MT Pro Medium" panose="02040604050005020304" pitchFamily="18" charset="0"/>
                <a:ea typeface="Aptos" panose="020B0004020202020204" pitchFamily="34" charset="0"/>
                <a:cs typeface="Times New Roman" panose="02020603050405020304" pitchFamily="18" charset="0"/>
              </a:rPr>
              <a:t>Michi Masumi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9582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77480" y="2165329"/>
            <a:ext cx="3668298" cy="3668298"/>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25136" b="-25136"/>
              </a:stretch>
            </a:blipFill>
          </p:spPr>
          <p:txBody>
            <a:bodyPr/>
            <a:lstStyle/>
            <a:p>
              <a:endParaRPr lang="en-GB"/>
            </a:p>
          </p:txBody>
        </p:sp>
      </p:grpSp>
      <p:sp>
        <p:nvSpPr>
          <p:cNvPr id="4" name="TextBox 4"/>
          <p:cNvSpPr txBox="1"/>
          <p:nvPr/>
        </p:nvSpPr>
        <p:spPr>
          <a:xfrm>
            <a:off x="310228" y="577829"/>
            <a:ext cx="5501401" cy="854075"/>
          </a:xfrm>
          <a:prstGeom prst="rect">
            <a:avLst/>
          </a:prstGeom>
        </p:spPr>
        <p:txBody>
          <a:bodyPr lIns="0" tIns="0" rIns="0" bIns="0" rtlCol="0" anchor="t">
            <a:spAutoFit/>
          </a:bodyPr>
          <a:lstStyle/>
          <a:p>
            <a:pPr algn="ctr">
              <a:lnSpc>
                <a:spcPts val="7000"/>
              </a:lnSpc>
              <a:spcBef>
                <a:spcPct val="0"/>
              </a:spcBef>
            </a:pPr>
            <a:r>
              <a:rPr lang="en-US" sz="5000" b="1" dirty="0">
                <a:solidFill>
                  <a:srgbClr val="FF9900"/>
                </a:solidFill>
                <a:latin typeface="Aptos ExtraBold" panose="020B0004020202020204" pitchFamily="34" charset="0"/>
                <a:ea typeface="Gordita Bold"/>
                <a:cs typeface="Gordita Bold"/>
                <a:sym typeface="Gordita Bold"/>
              </a:rPr>
              <a:t>THE PEERS</a:t>
            </a:r>
          </a:p>
        </p:txBody>
      </p:sp>
      <p:sp>
        <p:nvSpPr>
          <p:cNvPr id="5" name="TextBox 5"/>
          <p:cNvSpPr txBox="1"/>
          <p:nvPr/>
        </p:nvSpPr>
        <p:spPr>
          <a:xfrm>
            <a:off x="5486400" y="293349"/>
            <a:ext cx="12014298" cy="1468094"/>
          </a:xfrm>
          <a:prstGeom prst="rect">
            <a:avLst/>
          </a:prstGeom>
        </p:spPr>
        <p:txBody>
          <a:bodyPr wrap="square" lIns="0" tIns="0" rIns="0" bIns="0" rtlCol="0" anchor="t">
            <a:spAutoFit/>
          </a:bodyPr>
          <a:lstStyle/>
          <a:p>
            <a:pPr algn="l">
              <a:lnSpc>
                <a:spcPts val="3920"/>
              </a:lnSpc>
            </a:pPr>
            <a:r>
              <a:rPr lang="en-US" sz="2800" dirty="0">
                <a:solidFill>
                  <a:srgbClr val="000000"/>
                </a:solidFill>
                <a:latin typeface="Aptos Display" panose="020B0004020202020204" pitchFamily="34" charset="0"/>
                <a:ea typeface="Canva Sans"/>
                <a:cs typeface="Canva Sans"/>
                <a:sym typeface="Canva Sans"/>
              </a:rPr>
              <a:t>Black British Female Visual Arts &amp; Poets </a:t>
            </a:r>
          </a:p>
          <a:p>
            <a:pPr algn="l">
              <a:lnSpc>
                <a:spcPts val="3920"/>
              </a:lnSpc>
            </a:pPr>
            <a:r>
              <a:rPr lang="en-US" sz="2800" dirty="0">
                <a:solidFill>
                  <a:srgbClr val="000000"/>
                </a:solidFill>
                <a:latin typeface="Aptos Display" panose="020B0004020202020204" pitchFamily="34" charset="0"/>
                <a:ea typeface="Canva Sans"/>
                <a:cs typeface="Canva Sans"/>
                <a:sym typeface="Canva Sans"/>
              </a:rPr>
              <a:t>The importance of diversity and representation within the mainstream that reflects the real length and breadth of Black Britain</a:t>
            </a:r>
          </a:p>
        </p:txBody>
      </p:sp>
      <p:grpSp>
        <p:nvGrpSpPr>
          <p:cNvPr id="10" name="Group 10"/>
          <p:cNvGrpSpPr/>
          <p:nvPr/>
        </p:nvGrpSpPr>
        <p:grpSpPr>
          <a:xfrm>
            <a:off x="14368503" y="2165329"/>
            <a:ext cx="3668298" cy="3668298"/>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t="-25136" b="-25136"/>
              </a:stretch>
            </a:blipFill>
          </p:spPr>
          <p:txBody>
            <a:bodyPr/>
            <a:lstStyle/>
            <a:p>
              <a:endParaRPr lang="en-GB"/>
            </a:p>
          </p:txBody>
        </p:sp>
      </p:grpSp>
      <p:grpSp>
        <p:nvGrpSpPr>
          <p:cNvPr id="12" name="Group 12"/>
          <p:cNvGrpSpPr/>
          <p:nvPr/>
        </p:nvGrpSpPr>
        <p:grpSpPr>
          <a:xfrm>
            <a:off x="310228" y="6237089"/>
            <a:ext cx="3668298" cy="366829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t="-25136" b="-25136"/>
              </a:stretch>
            </a:blipFill>
          </p:spPr>
          <p:txBody>
            <a:bodyPr/>
            <a:lstStyle/>
            <a:p>
              <a:endParaRPr lang="en-GB"/>
            </a:p>
          </p:txBody>
        </p:sp>
      </p:grpSp>
      <p:grpSp>
        <p:nvGrpSpPr>
          <p:cNvPr id="14" name="Group 14"/>
          <p:cNvGrpSpPr/>
          <p:nvPr/>
        </p:nvGrpSpPr>
        <p:grpSpPr>
          <a:xfrm>
            <a:off x="3978526" y="6237089"/>
            <a:ext cx="3668298" cy="3668298"/>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t="-25136" b="-25136"/>
              </a:stretch>
            </a:blipFill>
          </p:spPr>
          <p:txBody>
            <a:bodyPr/>
            <a:lstStyle/>
            <a:p>
              <a:endParaRPr lang="en-GB"/>
            </a:p>
          </p:txBody>
        </p:sp>
      </p:grpSp>
      <p:grpSp>
        <p:nvGrpSpPr>
          <p:cNvPr id="16" name="Group 16"/>
          <p:cNvGrpSpPr/>
          <p:nvPr/>
        </p:nvGrpSpPr>
        <p:grpSpPr>
          <a:xfrm>
            <a:off x="7498011" y="6220156"/>
            <a:ext cx="3668298" cy="3668298"/>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t="-25136" b="-25136"/>
              </a:stretch>
            </a:blipFill>
          </p:spPr>
          <p:txBody>
            <a:bodyPr/>
            <a:lstStyle/>
            <a:p>
              <a:endParaRPr lang="en-GB"/>
            </a:p>
          </p:txBody>
        </p:sp>
      </p:grpSp>
      <p:grpSp>
        <p:nvGrpSpPr>
          <p:cNvPr id="18" name="Group 18"/>
          <p:cNvGrpSpPr/>
          <p:nvPr/>
        </p:nvGrpSpPr>
        <p:grpSpPr>
          <a:xfrm>
            <a:off x="11007663" y="6237089"/>
            <a:ext cx="3668298" cy="3668298"/>
            <a:chOff x="0" y="0"/>
            <a:chExt cx="812800" cy="812800"/>
          </a:xfrm>
        </p:grpSpPr>
        <p:sp>
          <p:nvSpPr>
            <p:cNvPr id="19" name="Freeform 1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t="-25136" b="-25136"/>
              </a:stretch>
            </a:blipFill>
          </p:spPr>
          <p:txBody>
            <a:bodyPr/>
            <a:lstStyle/>
            <a:p>
              <a:endParaRPr lang="en-GB"/>
            </a:p>
          </p:txBody>
        </p:sp>
      </p:grpSp>
      <p:grpSp>
        <p:nvGrpSpPr>
          <p:cNvPr id="20" name="Group 20"/>
          <p:cNvGrpSpPr/>
          <p:nvPr/>
        </p:nvGrpSpPr>
        <p:grpSpPr>
          <a:xfrm>
            <a:off x="310228" y="2165329"/>
            <a:ext cx="3668298" cy="3668298"/>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9"/>
              <a:stretch>
                <a:fillRect t="-25136" b="-25136"/>
              </a:stretch>
            </a:blipFill>
          </p:spPr>
          <p:txBody>
            <a:bodyPr/>
            <a:lstStyle/>
            <a:p>
              <a:endParaRPr lang="en-GB"/>
            </a:p>
          </p:txBody>
        </p:sp>
      </p:grpSp>
      <p:grpSp>
        <p:nvGrpSpPr>
          <p:cNvPr id="22" name="Group 22"/>
          <p:cNvGrpSpPr/>
          <p:nvPr/>
        </p:nvGrpSpPr>
        <p:grpSpPr>
          <a:xfrm>
            <a:off x="14368503" y="6237089"/>
            <a:ext cx="3668298" cy="3668298"/>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0"/>
              <a:stretch>
                <a:fillRect t="-25136" b="-25136"/>
              </a:stretch>
            </a:blipFill>
          </p:spPr>
          <p:txBody>
            <a:bodyPr/>
            <a:lstStyle/>
            <a:p>
              <a:endParaRPr lang="en-GB"/>
            </a:p>
          </p:txBody>
        </p:sp>
      </p:grpSp>
      <p:pic>
        <p:nvPicPr>
          <p:cNvPr id="25" name="Picture 24" descr="A person with curly hair sitting on a couch&#10;&#10;AI-generated content may be incorrect.">
            <a:extLst>
              <a:ext uri="{FF2B5EF4-FFF2-40B4-BE49-F238E27FC236}">
                <a16:creationId xmlns:a16="http://schemas.microsoft.com/office/drawing/2014/main" id="{FE04301D-1FDC-BA7C-4D52-BA529F41451D}"/>
              </a:ext>
            </a:extLst>
          </p:cNvPr>
          <p:cNvPicPr>
            <a:picLocks noChangeAspect="1"/>
          </p:cNvPicPr>
          <p:nvPr/>
        </p:nvPicPr>
        <p:blipFill>
          <a:blip r:embed="rId11" cstate="print">
            <a:extLst>
              <a:ext uri="{28A0092B-C50C-407E-A947-70E740481C1C}">
                <a14:useLocalDpi xmlns:a14="http://schemas.microsoft.com/office/drawing/2010/main" val="0"/>
              </a:ext>
            </a:extLst>
          </a:blip>
          <a:srcRect l="7666" t="9323" r="10112" b="22324"/>
          <a:stretch/>
        </p:blipFill>
        <p:spPr>
          <a:xfrm>
            <a:off x="7872463" y="2151809"/>
            <a:ext cx="2907469" cy="3681817"/>
          </a:xfrm>
          <a:prstGeom prst="rect">
            <a:avLst/>
          </a:prstGeom>
        </p:spPr>
      </p:pic>
      <p:pic>
        <p:nvPicPr>
          <p:cNvPr id="27" name="Picture 26" descr="A close-up of a person&#10;&#10;AI-generated content may be incorrect.">
            <a:extLst>
              <a:ext uri="{FF2B5EF4-FFF2-40B4-BE49-F238E27FC236}">
                <a16:creationId xmlns:a16="http://schemas.microsoft.com/office/drawing/2014/main" id="{567D3ACE-DDF6-4445-79A2-946691B7A8FD}"/>
              </a:ext>
            </a:extLst>
          </p:cNvPr>
          <p:cNvPicPr>
            <a:picLocks noChangeAspect="1"/>
          </p:cNvPicPr>
          <p:nvPr/>
        </p:nvPicPr>
        <p:blipFill>
          <a:blip r:embed="rId12" cstate="print">
            <a:extLst>
              <a:ext uri="{28A0092B-C50C-407E-A947-70E740481C1C}">
                <a14:useLocalDpi xmlns:a14="http://schemas.microsoft.com/office/drawing/2010/main" val="0"/>
              </a:ext>
            </a:extLst>
          </a:blip>
          <a:srcRect l="6666" t="7550" r="6666" b="30640"/>
          <a:stretch/>
        </p:blipFill>
        <p:spPr>
          <a:xfrm>
            <a:off x="11165263" y="2182262"/>
            <a:ext cx="3429000" cy="36682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6163" y="2543859"/>
            <a:ext cx="6195741" cy="6195741"/>
          </a:xfrm>
          <a:custGeom>
            <a:avLst/>
            <a:gdLst/>
            <a:ahLst/>
            <a:cxnLst/>
            <a:rect l="l" t="t" r="r" b="b"/>
            <a:pathLst>
              <a:path w="6195741" h="6195741">
                <a:moveTo>
                  <a:pt x="0" y="0"/>
                </a:moveTo>
                <a:lnTo>
                  <a:pt x="6195741" y="0"/>
                </a:lnTo>
                <a:lnTo>
                  <a:pt x="6195741" y="6195741"/>
                </a:lnTo>
                <a:lnTo>
                  <a:pt x="0" y="6195741"/>
                </a:lnTo>
                <a:lnTo>
                  <a:pt x="0" y="0"/>
                </a:lnTo>
                <a:close/>
              </a:path>
            </a:pathLst>
          </a:custGeom>
          <a:blipFill>
            <a:blip r:embed="rId3"/>
            <a:stretch>
              <a:fillRect/>
            </a:stretch>
          </a:blipFill>
        </p:spPr>
        <p:txBody>
          <a:bodyPr/>
          <a:lstStyle/>
          <a:p>
            <a:endParaRPr lang="en-GB"/>
          </a:p>
        </p:txBody>
      </p:sp>
      <p:sp>
        <p:nvSpPr>
          <p:cNvPr id="3" name="Freeform 3"/>
          <p:cNvSpPr/>
          <p:nvPr/>
        </p:nvSpPr>
        <p:spPr>
          <a:xfrm>
            <a:off x="666163" y="508656"/>
            <a:ext cx="669179" cy="670857"/>
          </a:xfrm>
          <a:custGeom>
            <a:avLst/>
            <a:gdLst/>
            <a:ahLst/>
            <a:cxnLst/>
            <a:rect l="l" t="t" r="r" b="b"/>
            <a:pathLst>
              <a:path w="669179" h="670857">
                <a:moveTo>
                  <a:pt x="0" y="0"/>
                </a:moveTo>
                <a:lnTo>
                  <a:pt x="669179" y="0"/>
                </a:lnTo>
                <a:lnTo>
                  <a:pt x="669179" y="670856"/>
                </a:lnTo>
                <a:lnTo>
                  <a:pt x="0" y="670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666163" y="1305624"/>
            <a:ext cx="925356" cy="817548"/>
          </a:xfrm>
          <a:custGeom>
            <a:avLst/>
            <a:gdLst/>
            <a:ahLst/>
            <a:cxnLst/>
            <a:rect l="l" t="t" r="r" b="b"/>
            <a:pathLst>
              <a:path w="925356" h="817548">
                <a:moveTo>
                  <a:pt x="0" y="0"/>
                </a:moveTo>
                <a:lnTo>
                  <a:pt x="925356" y="0"/>
                </a:lnTo>
                <a:lnTo>
                  <a:pt x="925356" y="817548"/>
                </a:lnTo>
                <a:lnTo>
                  <a:pt x="0" y="817548"/>
                </a:lnTo>
                <a:lnTo>
                  <a:pt x="0" y="0"/>
                </a:lnTo>
                <a:close/>
              </a:path>
            </a:pathLst>
          </a:custGeom>
          <a:blipFill>
            <a:blip r:embed="rId6"/>
            <a:stretch>
              <a:fillRect l="-8888" t="-11322" r="-6849" b="-11971"/>
            </a:stretch>
          </a:blipFill>
        </p:spPr>
        <p:txBody>
          <a:bodyPr/>
          <a:lstStyle/>
          <a:p>
            <a:endParaRPr lang="en-GB"/>
          </a:p>
        </p:txBody>
      </p:sp>
      <p:sp>
        <p:nvSpPr>
          <p:cNvPr id="5" name="Freeform 5"/>
          <p:cNvSpPr/>
          <p:nvPr/>
        </p:nvSpPr>
        <p:spPr>
          <a:xfrm>
            <a:off x="732846" y="9079761"/>
            <a:ext cx="833836" cy="833836"/>
          </a:xfrm>
          <a:custGeom>
            <a:avLst/>
            <a:gdLst/>
            <a:ahLst/>
            <a:cxnLst/>
            <a:rect l="l" t="t" r="r" b="b"/>
            <a:pathLst>
              <a:path w="833836" h="833836">
                <a:moveTo>
                  <a:pt x="0" y="0"/>
                </a:moveTo>
                <a:lnTo>
                  <a:pt x="833835" y="0"/>
                </a:lnTo>
                <a:lnTo>
                  <a:pt x="833835" y="833836"/>
                </a:lnTo>
                <a:lnTo>
                  <a:pt x="0" y="833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8594557" y="1349511"/>
            <a:ext cx="8995325" cy="8586133"/>
          </a:xfrm>
          <a:prstGeom prst="rect">
            <a:avLst/>
          </a:prstGeom>
        </p:spPr>
        <p:txBody>
          <a:bodyPr wrap="square" lIns="0" tIns="0" rIns="0" bIns="0" rtlCol="0" anchor="t">
            <a:spAutoFit/>
          </a:bodyPr>
          <a:lstStyle/>
          <a:p>
            <a:pPr marL="496571" lvl="1" indent="-248285" algn="l">
              <a:lnSpc>
                <a:spcPts val="3220"/>
              </a:lnSpc>
              <a:buFont typeface="Arial"/>
              <a:buChar char="•"/>
            </a:pPr>
            <a:r>
              <a:rPr lang="en-US" sz="2200" spc="-34" dirty="0">
                <a:solidFill>
                  <a:srgbClr val="000000"/>
                </a:solidFill>
                <a:latin typeface="Aptos Display" panose="020B0004020202020204" pitchFamily="34" charset="0"/>
                <a:ea typeface="Gordita"/>
                <a:cs typeface="Gordita"/>
                <a:sym typeface="Gordita"/>
              </a:rPr>
              <a:t>The Podcast features interviews with Black British visual artists and poets (a public-facing extension of academic work and social commentary, this is a digital oral history project).</a:t>
            </a:r>
          </a:p>
          <a:p>
            <a:pPr algn="l">
              <a:lnSpc>
                <a:spcPts val="3220"/>
              </a:lnSpc>
            </a:pPr>
            <a:endParaRPr lang="en-US"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buFont typeface="Arial"/>
              <a:buChar char="•"/>
            </a:pPr>
            <a:r>
              <a:rPr lang="en-US" sz="2200" spc="-34" dirty="0">
                <a:solidFill>
                  <a:srgbClr val="000000"/>
                </a:solidFill>
                <a:latin typeface="Aptos Display" panose="020B0004020202020204" pitchFamily="34" charset="0"/>
                <a:ea typeface="Gordita"/>
                <a:cs typeface="Gordita"/>
                <a:sym typeface="Gordita"/>
              </a:rPr>
              <a:t>Available on CCCU Repository, YouTube, The Benjamin Zephaniah Library webpage and social media</a:t>
            </a:r>
          </a:p>
          <a:p>
            <a:pPr marL="248286" lvl="1" algn="l">
              <a:lnSpc>
                <a:spcPts val="3220"/>
              </a:lnSpc>
            </a:pPr>
            <a:endParaRPr lang="en-GB"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buFont typeface="Arial"/>
              <a:buChar char="•"/>
            </a:pPr>
            <a:r>
              <a:rPr lang="en-GB" sz="2200" spc="-34" dirty="0">
                <a:solidFill>
                  <a:srgbClr val="000000"/>
                </a:solidFill>
                <a:latin typeface="Aptos Display" panose="020B0004020202020204" pitchFamily="34" charset="0"/>
                <a:ea typeface="Gordita"/>
                <a:cs typeface="Gordita"/>
                <a:sym typeface="Gordita"/>
              </a:rPr>
              <a:t>97% Black British Women | 3% Non-British | 7% Men</a:t>
            </a:r>
          </a:p>
          <a:p>
            <a:pPr marL="248286" lvl="1" algn="l">
              <a:lnSpc>
                <a:spcPts val="3220"/>
              </a:lnSpc>
            </a:pPr>
            <a:r>
              <a:rPr lang="en-GB" sz="2200" spc="-34" dirty="0">
                <a:solidFill>
                  <a:srgbClr val="000000"/>
                </a:solidFill>
                <a:latin typeface="Aptos Display" panose="020B0004020202020204" pitchFamily="34" charset="0"/>
                <a:ea typeface="Gordita"/>
                <a:cs typeface="Gordita"/>
                <a:sym typeface="Gordita"/>
              </a:rPr>
              <a:t>    "Capturing the spectrum of Black British creativity.“</a:t>
            </a:r>
          </a:p>
          <a:p>
            <a:pPr marL="248286" lvl="1" algn="l">
              <a:lnSpc>
                <a:spcPts val="3220"/>
              </a:lnSpc>
            </a:pPr>
            <a:endParaRPr lang="en-US"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buFont typeface="Arial"/>
              <a:buChar char="•"/>
            </a:pPr>
            <a:r>
              <a:rPr lang="en-US" sz="2200" spc="-34" dirty="0">
                <a:solidFill>
                  <a:srgbClr val="000000"/>
                </a:solidFill>
                <a:latin typeface="Aptos Display" panose="020B0004020202020204" pitchFamily="34" charset="0"/>
                <a:ea typeface="Gordita"/>
                <a:cs typeface="Gordita"/>
                <a:sym typeface="Gordita"/>
              </a:rPr>
              <a:t>The recently launched accompanying research questionnaire/survey will generate new data</a:t>
            </a:r>
          </a:p>
          <a:p>
            <a:pPr algn="l">
              <a:lnSpc>
                <a:spcPts val="3220"/>
              </a:lnSpc>
            </a:pPr>
            <a:endParaRPr lang="en-US"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buFont typeface="Arial"/>
              <a:buChar char="•"/>
            </a:pPr>
            <a:r>
              <a:rPr lang="en-US" sz="2200" spc="-34" dirty="0">
                <a:solidFill>
                  <a:srgbClr val="000000"/>
                </a:solidFill>
                <a:latin typeface="Aptos Display" panose="020B0004020202020204" pitchFamily="34" charset="0"/>
                <a:ea typeface="Gordita"/>
                <a:cs typeface="Gordita"/>
                <a:sym typeface="Gordita"/>
              </a:rPr>
              <a:t>Data analyses for similarities and keywords using NVivo and other software</a:t>
            </a:r>
          </a:p>
          <a:p>
            <a:pPr algn="l">
              <a:lnSpc>
                <a:spcPts val="3220"/>
              </a:lnSpc>
            </a:pPr>
            <a:endParaRPr lang="en-US"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spcBef>
                <a:spcPct val="0"/>
              </a:spcBef>
              <a:buFont typeface="Arial"/>
              <a:buChar char="•"/>
            </a:pPr>
            <a:r>
              <a:rPr lang="en-US" sz="2200" spc="-34" dirty="0">
                <a:solidFill>
                  <a:srgbClr val="000000"/>
                </a:solidFill>
                <a:latin typeface="Aptos Display" panose="020B0004020202020204" pitchFamily="34" charset="0"/>
                <a:ea typeface="Gordita"/>
                <a:cs typeface="Gordita"/>
                <a:sym typeface="Gordita"/>
              </a:rPr>
              <a:t>Completed small tester sample analysis will be included in upgrade documentation</a:t>
            </a:r>
          </a:p>
          <a:p>
            <a:pPr algn="l">
              <a:lnSpc>
                <a:spcPts val="3220"/>
              </a:lnSpc>
              <a:spcBef>
                <a:spcPct val="0"/>
              </a:spcBef>
            </a:pPr>
            <a:endParaRPr lang="en-US" sz="2200" spc="-34" dirty="0">
              <a:solidFill>
                <a:srgbClr val="000000"/>
              </a:solidFill>
              <a:latin typeface="Aptos Display" panose="020B0004020202020204" pitchFamily="34" charset="0"/>
              <a:ea typeface="Gordita"/>
              <a:cs typeface="Gordita"/>
              <a:sym typeface="Gordita"/>
            </a:endParaRPr>
          </a:p>
          <a:p>
            <a:pPr marL="496571" lvl="1" indent="-248285" algn="l">
              <a:lnSpc>
                <a:spcPts val="3220"/>
              </a:lnSpc>
              <a:spcBef>
                <a:spcPct val="0"/>
              </a:spcBef>
              <a:buFont typeface="Arial"/>
              <a:buChar char="•"/>
            </a:pPr>
            <a:r>
              <a:rPr lang="en-US" sz="2200" spc="-34" dirty="0">
                <a:solidFill>
                  <a:srgbClr val="000000"/>
                </a:solidFill>
                <a:latin typeface="Aptos Display" panose="020B0004020202020204" pitchFamily="34" charset="0"/>
                <a:ea typeface="Gordita"/>
                <a:cs typeface="Gordita"/>
                <a:sym typeface="Gordita"/>
              </a:rPr>
              <a:t>Research captures both artistic practices and participants' lived experiences</a:t>
            </a:r>
          </a:p>
          <a:p>
            <a:pPr algn="l">
              <a:lnSpc>
                <a:spcPts val="3220"/>
              </a:lnSpc>
              <a:spcBef>
                <a:spcPct val="0"/>
              </a:spcBef>
            </a:pPr>
            <a:endParaRPr lang="en-US" sz="2300" spc="-34" dirty="0">
              <a:solidFill>
                <a:srgbClr val="000000"/>
              </a:solidFill>
              <a:latin typeface="Gordita"/>
              <a:ea typeface="Gordita"/>
              <a:cs typeface="Gordita"/>
              <a:sym typeface="Gordita"/>
            </a:endParaRPr>
          </a:p>
          <a:p>
            <a:pPr algn="l">
              <a:lnSpc>
                <a:spcPts val="3220"/>
              </a:lnSpc>
              <a:spcBef>
                <a:spcPct val="0"/>
              </a:spcBef>
            </a:pPr>
            <a:endParaRPr lang="en-US" sz="2300" spc="-34" dirty="0">
              <a:solidFill>
                <a:srgbClr val="000000"/>
              </a:solidFill>
              <a:latin typeface="Gordita"/>
              <a:ea typeface="Gordita"/>
              <a:cs typeface="Gordita"/>
              <a:sym typeface="Gordita"/>
            </a:endParaRPr>
          </a:p>
        </p:txBody>
      </p:sp>
      <p:sp>
        <p:nvSpPr>
          <p:cNvPr id="7" name="TextBox 7"/>
          <p:cNvSpPr txBox="1"/>
          <p:nvPr/>
        </p:nvSpPr>
        <p:spPr>
          <a:xfrm>
            <a:off x="1591519" y="655172"/>
            <a:ext cx="6911579" cy="339725"/>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Aptos Display" panose="020B0004020202020204" pitchFamily="34" charset="0"/>
                <a:ea typeface="Gordita"/>
                <a:cs typeface="Gordita"/>
                <a:sym typeface="Gordita"/>
              </a:rPr>
              <a:t>Google meet with captions, translation and notetaker </a:t>
            </a:r>
          </a:p>
        </p:txBody>
      </p:sp>
      <p:sp>
        <p:nvSpPr>
          <p:cNvPr id="8" name="TextBox 8"/>
          <p:cNvSpPr txBox="1"/>
          <p:nvPr/>
        </p:nvSpPr>
        <p:spPr>
          <a:xfrm>
            <a:off x="1878842" y="1594535"/>
            <a:ext cx="4121514" cy="339725"/>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Aptos Display" panose="020B0004020202020204" pitchFamily="34" charset="0"/>
                <a:ea typeface="Gordita"/>
                <a:cs typeface="Gordita"/>
                <a:sym typeface="Gordita"/>
              </a:rPr>
              <a:t>Using Otter.AI for Transcribing </a:t>
            </a:r>
          </a:p>
        </p:txBody>
      </p:sp>
      <p:sp>
        <p:nvSpPr>
          <p:cNvPr id="9" name="TextBox 9"/>
          <p:cNvSpPr txBox="1"/>
          <p:nvPr/>
        </p:nvSpPr>
        <p:spPr>
          <a:xfrm>
            <a:off x="1703276" y="9307767"/>
            <a:ext cx="4121514" cy="339725"/>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Aptos Display" panose="020B0004020202020204" pitchFamily="34" charset="0"/>
                <a:ea typeface="Gordita"/>
                <a:cs typeface="Gordita"/>
                <a:sym typeface="Gordita"/>
              </a:rPr>
              <a:t>For basic video editing</a:t>
            </a:r>
          </a:p>
        </p:txBody>
      </p:sp>
      <p:sp>
        <p:nvSpPr>
          <p:cNvPr id="11" name="TextBox 10">
            <a:extLst>
              <a:ext uri="{FF2B5EF4-FFF2-40B4-BE49-F238E27FC236}">
                <a16:creationId xmlns:a16="http://schemas.microsoft.com/office/drawing/2014/main" id="{023301D6-C376-2C61-B20E-ACEA758F9645}"/>
              </a:ext>
            </a:extLst>
          </p:cNvPr>
          <p:cNvSpPr txBox="1"/>
          <p:nvPr/>
        </p:nvSpPr>
        <p:spPr>
          <a:xfrm>
            <a:off x="8759275" y="395140"/>
            <a:ext cx="9144000" cy="633443"/>
          </a:xfrm>
          <a:prstGeom prst="rect">
            <a:avLst/>
          </a:prstGeom>
          <a:noFill/>
        </p:spPr>
        <p:txBody>
          <a:bodyPr wrap="square">
            <a:spAutoFit/>
          </a:bodyPr>
          <a:lstStyle/>
          <a:p>
            <a:pPr marL="367029" lvl="1" algn="just">
              <a:lnSpc>
                <a:spcPts val="4759"/>
              </a:lnSpc>
            </a:pPr>
            <a:r>
              <a:rPr lang="en-US" sz="2400" b="1" dirty="0">
                <a:solidFill>
                  <a:srgbClr val="FF9900"/>
                </a:solidFill>
                <a:latin typeface="Aptos ExtraBold" panose="020B0004020202020204" pitchFamily="34" charset="0"/>
                <a:ea typeface="Canva Sans"/>
                <a:cs typeface="Canva Sans"/>
                <a:sym typeface="Canva Sans"/>
              </a:rPr>
              <a:t>Real-time feedback from Black creators (my peers)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64339" y="436090"/>
            <a:ext cx="3077659" cy="3093124"/>
          </a:xfrm>
          <a:custGeom>
            <a:avLst/>
            <a:gdLst/>
            <a:ahLst/>
            <a:cxnLst/>
            <a:rect l="l" t="t" r="r" b="b"/>
            <a:pathLst>
              <a:path w="3077659" h="3093124">
                <a:moveTo>
                  <a:pt x="0" y="0"/>
                </a:moveTo>
                <a:lnTo>
                  <a:pt x="3077658" y="0"/>
                </a:lnTo>
                <a:lnTo>
                  <a:pt x="3077658" y="3093125"/>
                </a:lnTo>
                <a:lnTo>
                  <a:pt x="0" y="3093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371600" y="2933700"/>
            <a:ext cx="15808352" cy="2379690"/>
          </a:xfrm>
          <a:prstGeom prst="rect">
            <a:avLst/>
          </a:prstGeom>
        </p:spPr>
        <p:txBody>
          <a:bodyPr wrap="square" lIns="0" tIns="0" rIns="0" bIns="0" rtlCol="0" anchor="t">
            <a:spAutoFit/>
          </a:bodyPr>
          <a:lstStyle/>
          <a:p>
            <a:pPr algn="ctr">
              <a:lnSpc>
                <a:spcPts val="9520"/>
              </a:lnSpc>
            </a:pPr>
            <a:r>
              <a:rPr lang="en-US" sz="6800" b="1" dirty="0">
                <a:solidFill>
                  <a:srgbClr val="000000"/>
                </a:solidFill>
                <a:latin typeface="Aptos ExtraBold" panose="020B0004020202020204" pitchFamily="34" charset="0"/>
                <a:ea typeface="Canva Sans Bold"/>
                <a:cs typeface="Canva Sans Bold"/>
                <a:sym typeface="Canva Sans Bold"/>
              </a:rPr>
              <a:t>Section 2: </a:t>
            </a:r>
          </a:p>
          <a:p>
            <a:pPr algn="ctr">
              <a:lnSpc>
                <a:spcPts val="9660"/>
              </a:lnSpc>
            </a:pPr>
            <a:r>
              <a:rPr lang="en-US" sz="6900" b="1" dirty="0">
                <a:solidFill>
                  <a:srgbClr val="000000"/>
                </a:solidFill>
                <a:latin typeface="Aptos ExtraBold" panose="020B0004020202020204" pitchFamily="34" charset="0"/>
                <a:ea typeface="Canva Sans Bold"/>
                <a:cs typeface="Canva Sans Bold"/>
                <a:sym typeface="Canva Sans Bold"/>
              </a:rPr>
              <a:t>The Arts &amp; My Local Art Community </a:t>
            </a:r>
          </a:p>
        </p:txBody>
      </p:sp>
      <p:sp>
        <p:nvSpPr>
          <p:cNvPr id="4" name="TextBox 4"/>
          <p:cNvSpPr txBox="1"/>
          <p:nvPr/>
        </p:nvSpPr>
        <p:spPr>
          <a:xfrm>
            <a:off x="2057401" y="5779229"/>
            <a:ext cx="14730156" cy="2420856"/>
          </a:xfrm>
          <a:prstGeom prst="rect">
            <a:avLst/>
          </a:prstGeom>
        </p:spPr>
        <p:txBody>
          <a:bodyPr wrap="square" lIns="0" tIns="0" rIns="0" bIns="0" rtlCol="0" anchor="t">
            <a:spAutoFit/>
          </a:bodyPr>
          <a:lstStyle/>
          <a:p>
            <a:pPr marL="734059" lvl="1" indent="-367030" algn="just">
              <a:lnSpc>
                <a:spcPts val="4759"/>
              </a:lnSpc>
              <a:buFont typeface="Arial"/>
              <a:buChar char="•"/>
            </a:pPr>
            <a:r>
              <a:rPr lang="en-US" sz="3399" dirty="0">
                <a:solidFill>
                  <a:srgbClr val="000000"/>
                </a:solidFill>
                <a:latin typeface="Canva Sans"/>
                <a:ea typeface="Canva Sans"/>
                <a:cs typeface="Canva Sans"/>
                <a:sym typeface="Canva Sans"/>
              </a:rPr>
              <a:t> </a:t>
            </a:r>
            <a:r>
              <a:rPr kumimoji="0" lang="en-US" sz="3399" b="0" i="0" u="none" strike="noStrike" kern="1200" cap="none" spc="0" normalizeH="0" baseline="0" noProof="0" dirty="0">
                <a:ln>
                  <a:noFill/>
                </a:ln>
                <a:solidFill>
                  <a:srgbClr val="000000"/>
                </a:solidFill>
                <a:effectLst/>
                <a:uLnTx/>
                <a:uFillTx/>
                <a:latin typeface="Aptos Display" panose="020B0004020202020204" pitchFamily="34" charset="0"/>
                <a:ea typeface="Canva Sans"/>
                <a:cs typeface="Canva Sans"/>
                <a:sym typeface="Canva Sans"/>
              </a:rPr>
              <a:t>Visual Ethnography: British Art Institute’s Observation Field Trips</a:t>
            </a:r>
            <a:endParaRPr lang="en-US" sz="3399" dirty="0">
              <a:solidFill>
                <a:srgbClr val="000000"/>
              </a:solidFill>
              <a:latin typeface="Aptos Display" panose="020B0004020202020204" pitchFamily="34" charset="0"/>
              <a:ea typeface="Canva Sans"/>
              <a:cs typeface="Canva Sans"/>
              <a:sym typeface="Canva Sans"/>
            </a:endParaRPr>
          </a:p>
          <a:p>
            <a:pPr marL="734059" lvl="1" indent="-367030" algn="just">
              <a:lnSpc>
                <a:spcPts val="4759"/>
              </a:lnSpc>
              <a:buFont typeface="Arial"/>
              <a:buChar char="•"/>
            </a:pPr>
            <a:r>
              <a:rPr lang="en-US" sz="3399" dirty="0">
                <a:solidFill>
                  <a:srgbClr val="000000"/>
                </a:solidFill>
                <a:latin typeface="Aptos Display" panose="020B0004020202020204" pitchFamily="34" charset="0"/>
                <a:ea typeface="Canva Sans"/>
                <a:cs typeface="Canva Sans"/>
                <a:sym typeface="Canva Sans"/>
              </a:rPr>
              <a:t> Visual Ethnography: Facilitating Black-led Activities</a:t>
            </a:r>
          </a:p>
          <a:p>
            <a:pPr marL="367029" lvl="1" algn="just">
              <a:lnSpc>
                <a:spcPts val="4759"/>
              </a:lnSpc>
            </a:pPr>
            <a:endParaRPr lang="en-US" sz="3399" dirty="0">
              <a:solidFill>
                <a:srgbClr val="000000"/>
              </a:solidFill>
              <a:latin typeface="Canva Sans"/>
              <a:ea typeface="Canva Sans"/>
              <a:cs typeface="Canva Sans"/>
              <a:sym typeface="Canva Sans"/>
            </a:endParaRPr>
          </a:p>
          <a:p>
            <a:pPr algn="just">
              <a:lnSpc>
                <a:spcPts val="4759"/>
              </a:lnSpc>
            </a:pPr>
            <a:endParaRPr lang="en-US" sz="3399" dirty="0">
              <a:solidFill>
                <a:srgbClr val="000000"/>
              </a:solidFill>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28216"/>
            <a:ext cx="4462669" cy="6866467"/>
          </a:xfrm>
          <a:custGeom>
            <a:avLst/>
            <a:gdLst/>
            <a:ahLst/>
            <a:cxnLst/>
            <a:rect l="l" t="t" r="r" b="b"/>
            <a:pathLst>
              <a:path w="4462669" h="6866467">
                <a:moveTo>
                  <a:pt x="0" y="0"/>
                </a:moveTo>
                <a:lnTo>
                  <a:pt x="4462669" y="0"/>
                </a:lnTo>
                <a:lnTo>
                  <a:pt x="4462669" y="6866467"/>
                </a:lnTo>
                <a:lnTo>
                  <a:pt x="0" y="6866467"/>
                </a:lnTo>
                <a:lnTo>
                  <a:pt x="0" y="0"/>
                </a:lnTo>
                <a:close/>
              </a:path>
            </a:pathLst>
          </a:custGeom>
          <a:blipFill>
            <a:blip r:embed="rId3"/>
            <a:stretch>
              <a:fillRect l="-1194" r="-1194"/>
            </a:stretch>
          </a:blipFill>
          <a:ln cap="sq">
            <a:noFill/>
            <a:prstDash val="solid"/>
            <a:miter/>
          </a:ln>
        </p:spPr>
        <p:txBody>
          <a:bodyPr/>
          <a:lstStyle/>
          <a:p>
            <a:endParaRPr lang="en-GB"/>
          </a:p>
        </p:txBody>
      </p:sp>
      <p:sp>
        <p:nvSpPr>
          <p:cNvPr id="3" name="Freeform 3"/>
          <p:cNvSpPr/>
          <p:nvPr/>
        </p:nvSpPr>
        <p:spPr>
          <a:xfrm>
            <a:off x="4335082" y="2391833"/>
            <a:ext cx="4687061" cy="7209330"/>
          </a:xfrm>
          <a:custGeom>
            <a:avLst/>
            <a:gdLst/>
            <a:ahLst/>
            <a:cxnLst/>
            <a:rect l="l" t="t" r="r" b="b"/>
            <a:pathLst>
              <a:path w="4687061" h="7139233">
                <a:moveTo>
                  <a:pt x="0" y="0"/>
                </a:moveTo>
                <a:lnTo>
                  <a:pt x="4687061" y="0"/>
                </a:lnTo>
                <a:lnTo>
                  <a:pt x="4687061" y="7139233"/>
                </a:lnTo>
                <a:lnTo>
                  <a:pt x="0" y="7139233"/>
                </a:lnTo>
                <a:lnTo>
                  <a:pt x="0" y="0"/>
                </a:lnTo>
                <a:close/>
              </a:path>
            </a:pathLst>
          </a:custGeom>
          <a:blipFill>
            <a:blip r:embed="rId4"/>
            <a:stretch>
              <a:fillRect l="-680" r="-680"/>
            </a:stretch>
          </a:blipFill>
          <a:ln cap="sq">
            <a:noFill/>
            <a:prstDash val="solid"/>
            <a:miter/>
          </a:ln>
        </p:spPr>
        <p:txBody>
          <a:bodyPr/>
          <a:lstStyle/>
          <a:p>
            <a:endParaRPr lang="en-GB"/>
          </a:p>
        </p:txBody>
      </p:sp>
      <p:sp>
        <p:nvSpPr>
          <p:cNvPr id="4" name="Freeform 4"/>
          <p:cNvSpPr/>
          <p:nvPr/>
        </p:nvSpPr>
        <p:spPr>
          <a:xfrm>
            <a:off x="8932464" y="2664599"/>
            <a:ext cx="4473114" cy="6593701"/>
          </a:xfrm>
          <a:custGeom>
            <a:avLst/>
            <a:gdLst/>
            <a:ahLst/>
            <a:cxnLst/>
            <a:rect l="l" t="t" r="r" b="b"/>
            <a:pathLst>
              <a:path w="4473114" h="6593701">
                <a:moveTo>
                  <a:pt x="0" y="0"/>
                </a:moveTo>
                <a:lnTo>
                  <a:pt x="4473114" y="0"/>
                </a:lnTo>
                <a:lnTo>
                  <a:pt x="4473114" y="6593701"/>
                </a:lnTo>
                <a:lnTo>
                  <a:pt x="0" y="6593701"/>
                </a:lnTo>
                <a:lnTo>
                  <a:pt x="0" y="0"/>
                </a:lnTo>
                <a:close/>
              </a:path>
            </a:pathLst>
          </a:custGeom>
          <a:blipFill>
            <a:blip r:embed="rId5"/>
            <a:stretch>
              <a:fillRect t="-972" b="-972"/>
            </a:stretch>
          </a:blipFill>
          <a:ln cap="sq">
            <a:noFill/>
            <a:prstDash val="solid"/>
            <a:miter/>
          </a:ln>
        </p:spPr>
        <p:txBody>
          <a:bodyPr/>
          <a:lstStyle/>
          <a:p>
            <a:endParaRPr lang="en-GB"/>
          </a:p>
        </p:txBody>
      </p:sp>
      <p:sp>
        <p:nvSpPr>
          <p:cNvPr id="5" name="Freeform 5"/>
          <p:cNvSpPr/>
          <p:nvPr/>
        </p:nvSpPr>
        <p:spPr>
          <a:xfrm>
            <a:off x="13639800" y="3314700"/>
            <a:ext cx="3505200" cy="5257800"/>
          </a:xfrm>
          <a:custGeom>
            <a:avLst/>
            <a:gdLst/>
            <a:ahLst/>
            <a:cxnLst/>
            <a:rect l="l" t="t" r="r" b="b"/>
            <a:pathLst>
              <a:path w="3421839" h="5132759">
                <a:moveTo>
                  <a:pt x="0" y="0"/>
                </a:moveTo>
                <a:lnTo>
                  <a:pt x="3421839" y="0"/>
                </a:lnTo>
                <a:lnTo>
                  <a:pt x="3421839" y="5132758"/>
                </a:lnTo>
                <a:lnTo>
                  <a:pt x="0" y="5132758"/>
                </a:lnTo>
                <a:lnTo>
                  <a:pt x="0" y="0"/>
                </a:lnTo>
                <a:close/>
              </a:path>
            </a:pathLst>
          </a:custGeom>
          <a:blipFill>
            <a:blip r:embed="rId6"/>
            <a:stretch>
              <a:fillRect t="-91" b="-91"/>
            </a:stretch>
          </a:blipFill>
          <a:ln cap="sq">
            <a:noFill/>
            <a:prstDash val="solid"/>
            <a:miter/>
          </a:ln>
        </p:spPr>
        <p:txBody>
          <a:bodyPr/>
          <a:lstStyle/>
          <a:p>
            <a:endParaRPr lang="en-GB"/>
          </a:p>
        </p:txBody>
      </p:sp>
      <p:sp>
        <p:nvSpPr>
          <p:cNvPr id="6" name="TextBox 6"/>
          <p:cNvSpPr txBox="1"/>
          <p:nvPr/>
        </p:nvSpPr>
        <p:spPr>
          <a:xfrm>
            <a:off x="801510" y="1057275"/>
            <a:ext cx="3991903" cy="1061792"/>
          </a:xfrm>
          <a:prstGeom prst="rect">
            <a:avLst/>
          </a:prstGeom>
        </p:spPr>
        <p:txBody>
          <a:bodyPr lIns="0" tIns="0" rIns="0" bIns="0" rtlCol="0" anchor="t">
            <a:spAutoFit/>
          </a:bodyPr>
          <a:lstStyle/>
          <a:p>
            <a:pPr algn="l">
              <a:lnSpc>
                <a:spcPts val="4138"/>
              </a:lnSpc>
            </a:pPr>
            <a:r>
              <a:rPr lang="en-US" sz="3728" b="1" dirty="0">
                <a:solidFill>
                  <a:srgbClr val="FF9900"/>
                </a:solidFill>
                <a:latin typeface="Aptos ExtraBold" panose="020B0004020202020204" pitchFamily="34" charset="0"/>
                <a:ea typeface="Gordita Bold"/>
                <a:cs typeface="Gordita Bold"/>
                <a:sym typeface="Gordita Bold"/>
              </a:rPr>
              <a:t>OBSERVATION FIELDWORK</a:t>
            </a:r>
          </a:p>
        </p:txBody>
      </p:sp>
      <p:sp>
        <p:nvSpPr>
          <p:cNvPr id="7" name="TextBox 7"/>
          <p:cNvSpPr txBox="1"/>
          <p:nvPr/>
        </p:nvSpPr>
        <p:spPr>
          <a:xfrm>
            <a:off x="1053823" y="8919492"/>
            <a:ext cx="2081046" cy="1128386"/>
          </a:xfrm>
          <a:prstGeom prst="rect">
            <a:avLst/>
          </a:prstGeom>
        </p:spPr>
        <p:txBody>
          <a:bodyPr lIns="0" tIns="0" rIns="0" bIns="0" rtlCol="0" anchor="t">
            <a:spAutoFit/>
          </a:bodyPr>
          <a:lstStyle/>
          <a:p>
            <a:pPr algn="ctr">
              <a:lnSpc>
                <a:spcPts val="2977"/>
              </a:lnSpc>
            </a:pPr>
            <a:r>
              <a:rPr lang="en-US" sz="2126" dirty="0">
                <a:solidFill>
                  <a:srgbClr val="000000"/>
                </a:solidFill>
                <a:latin typeface="Aptos Display" panose="020B0004020202020204" pitchFamily="34" charset="0"/>
                <a:ea typeface="Canva Sans"/>
                <a:cs typeface="Canva Sans"/>
                <a:sym typeface="Canva Sans"/>
              </a:rPr>
              <a:t>Yinka Shonibare</a:t>
            </a:r>
          </a:p>
          <a:p>
            <a:pPr algn="ctr">
              <a:lnSpc>
                <a:spcPts val="2977"/>
              </a:lnSpc>
            </a:pPr>
            <a:endParaRPr lang="en-US" sz="2126" dirty="0">
              <a:solidFill>
                <a:srgbClr val="000000"/>
              </a:solidFill>
              <a:latin typeface="Canva Sans"/>
              <a:ea typeface="Canva Sans"/>
              <a:cs typeface="Canva Sans"/>
              <a:sym typeface="Canva Sans"/>
            </a:endParaRPr>
          </a:p>
          <a:p>
            <a:pPr algn="ctr">
              <a:lnSpc>
                <a:spcPts val="2977"/>
              </a:lnSpc>
            </a:pPr>
            <a:endParaRPr lang="en-US" sz="2126" dirty="0">
              <a:solidFill>
                <a:srgbClr val="000000"/>
              </a:solidFill>
              <a:latin typeface="Canva Sans"/>
              <a:ea typeface="Canva Sans"/>
              <a:cs typeface="Canva Sans"/>
              <a:sym typeface="Canva Sans"/>
            </a:endParaRPr>
          </a:p>
        </p:txBody>
      </p:sp>
      <p:sp>
        <p:nvSpPr>
          <p:cNvPr id="8" name="TextBox 8"/>
          <p:cNvSpPr txBox="1"/>
          <p:nvPr/>
        </p:nvSpPr>
        <p:spPr>
          <a:xfrm>
            <a:off x="5708014" y="8919492"/>
            <a:ext cx="2295102" cy="364074"/>
          </a:xfrm>
          <a:prstGeom prst="rect">
            <a:avLst/>
          </a:prstGeom>
        </p:spPr>
        <p:txBody>
          <a:bodyPr lIns="0" tIns="0" rIns="0" bIns="0" rtlCol="0" anchor="t">
            <a:spAutoFit/>
          </a:bodyPr>
          <a:lstStyle/>
          <a:p>
            <a:pPr algn="ctr">
              <a:lnSpc>
                <a:spcPts val="2977"/>
              </a:lnSpc>
            </a:pPr>
            <a:r>
              <a:rPr lang="en-US" sz="2126" dirty="0">
                <a:solidFill>
                  <a:srgbClr val="000000"/>
                </a:solidFill>
                <a:latin typeface="Aptos Display" panose="020B0004020202020204" pitchFamily="34" charset="0"/>
                <a:ea typeface="Canva Sans"/>
                <a:cs typeface="Canva Sans"/>
                <a:sym typeface="Canva Sans"/>
              </a:rPr>
              <a:t>Alvaro Barrington</a:t>
            </a:r>
          </a:p>
        </p:txBody>
      </p:sp>
      <p:sp>
        <p:nvSpPr>
          <p:cNvPr id="9" name="TextBox 9"/>
          <p:cNvSpPr txBox="1"/>
          <p:nvPr/>
        </p:nvSpPr>
        <p:spPr>
          <a:xfrm>
            <a:off x="10303304" y="8919492"/>
            <a:ext cx="1868182" cy="364074"/>
          </a:xfrm>
          <a:prstGeom prst="rect">
            <a:avLst/>
          </a:prstGeom>
        </p:spPr>
        <p:txBody>
          <a:bodyPr lIns="0" tIns="0" rIns="0" bIns="0" rtlCol="0" anchor="t">
            <a:spAutoFit/>
          </a:bodyPr>
          <a:lstStyle/>
          <a:p>
            <a:pPr algn="ctr">
              <a:lnSpc>
                <a:spcPts val="2977"/>
              </a:lnSpc>
            </a:pPr>
            <a:r>
              <a:rPr lang="en-US" sz="2126" dirty="0">
                <a:solidFill>
                  <a:srgbClr val="000000"/>
                </a:solidFill>
                <a:latin typeface="Aptos Display" panose="020B0004020202020204" pitchFamily="34" charset="0"/>
                <a:ea typeface="Canva Sans"/>
                <a:cs typeface="Canva Sans"/>
                <a:sym typeface="Canva Sans"/>
              </a:rPr>
              <a:t>Lubaina </a:t>
            </a:r>
            <a:r>
              <a:rPr lang="en-US" sz="2126" dirty="0" err="1">
                <a:solidFill>
                  <a:srgbClr val="000000"/>
                </a:solidFill>
                <a:latin typeface="Aptos Display" panose="020B0004020202020204" pitchFamily="34" charset="0"/>
                <a:ea typeface="Canva Sans"/>
                <a:cs typeface="Canva Sans"/>
                <a:sym typeface="Canva Sans"/>
              </a:rPr>
              <a:t>Himid</a:t>
            </a:r>
            <a:endParaRPr lang="en-US" sz="2126" dirty="0">
              <a:solidFill>
                <a:srgbClr val="000000"/>
              </a:solidFill>
              <a:latin typeface="Aptos Display" panose="020B0004020202020204" pitchFamily="34" charset="0"/>
              <a:ea typeface="Canva Sans"/>
              <a:cs typeface="Canva Sans"/>
              <a:sym typeface="Canva Sans"/>
            </a:endParaRPr>
          </a:p>
        </p:txBody>
      </p:sp>
      <p:sp>
        <p:nvSpPr>
          <p:cNvPr id="10" name="TextBox 10"/>
          <p:cNvSpPr txBox="1"/>
          <p:nvPr/>
        </p:nvSpPr>
        <p:spPr>
          <a:xfrm>
            <a:off x="14671991" y="8919492"/>
            <a:ext cx="1821632" cy="743665"/>
          </a:xfrm>
          <a:prstGeom prst="rect">
            <a:avLst/>
          </a:prstGeom>
        </p:spPr>
        <p:txBody>
          <a:bodyPr lIns="0" tIns="0" rIns="0" bIns="0" rtlCol="0" anchor="t">
            <a:spAutoFit/>
          </a:bodyPr>
          <a:lstStyle/>
          <a:p>
            <a:pPr algn="ctr">
              <a:lnSpc>
                <a:spcPts val="2977"/>
              </a:lnSpc>
            </a:pPr>
            <a:r>
              <a:rPr lang="en-US" sz="2126" dirty="0">
                <a:solidFill>
                  <a:srgbClr val="000000"/>
                </a:solidFill>
                <a:latin typeface="Aptos Display" panose="020B0004020202020204" pitchFamily="34" charset="0"/>
                <a:ea typeface="Canva Sans"/>
                <a:cs typeface="Canva Sans"/>
                <a:sym typeface="Canva Sans"/>
              </a:rPr>
              <a:t>Zanele Muholi</a:t>
            </a:r>
          </a:p>
          <a:p>
            <a:pPr algn="ctr">
              <a:lnSpc>
                <a:spcPts val="2977"/>
              </a:lnSpc>
            </a:pPr>
            <a:endParaRPr lang="en-US" sz="2126" dirty="0">
              <a:solidFill>
                <a:srgbClr val="000000"/>
              </a:solidFill>
              <a:latin typeface="Canva Sans"/>
              <a:ea typeface="Canva Sans"/>
              <a:cs typeface="Canva Sans"/>
              <a:sym typeface="Canva Sans"/>
            </a:endParaRPr>
          </a:p>
        </p:txBody>
      </p:sp>
      <p:sp>
        <p:nvSpPr>
          <p:cNvPr id="11" name="TextBox 11"/>
          <p:cNvSpPr txBox="1"/>
          <p:nvPr/>
        </p:nvSpPr>
        <p:spPr>
          <a:xfrm>
            <a:off x="5621960" y="685837"/>
            <a:ext cx="11751640" cy="2272995"/>
          </a:xfrm>
          <a:prstGeom prst="rect">
            <a:avLst/>
          </a:prstGeom>
        </p:spPr>
        <p:txBody>
          <a:bodyPr wrap="square" lIns="0" tIns="0" rIns="0" bIns="0" rtlCol="0" anchor="t">
            <a:spAutoFit/>
          </a:bodyPr>
          <a:lstStyle/>
          <a:p>
            <a:pPr algn="l">
              <a:lnSpc>
                <a:spcPts val="4759"/>
              </a:lnSpc>
            </a:pPr>
            <a:r>
              <a:rPr lang="en-US" sz="3399" b="1" dirty="0">
                <a:solidFill>
                  <a:srgbClr val="000000"/>
                </a:solidFill>
                <a:latin typeface="Aptos Display" panose="020B0004020202020204" pitchFamily="34" charset="0"/>
                <a:ea typeface="Canva Sans"/>
                <a:cs typeface="Canva Sans"/>
                <a:sym typeface="Canva Sans"/>
              </a:rPr>
              <a:t>Gallery and Museum showcasing Black Artists 2024</a:t>
            </a:r>
          </a:p>
          <a:p>
            <a:pPr algn="l">
              <a:lnSpc>
                <a:spcPts val="4759"/>
              </a:lnSpc>
            </a:pPr>
            <a:endParaRPr lang="en-US" sz="3399" dirty="0">
              <a:solidFill>
                <a:srgbClr val="000000"/>
              </a:solidFill>
              <a:latin typeface="Canva Sans"/>
              <a:ea typeface="Canva Sans"/>
              <a:cs typeface="Canva Sans"/>
              <a:sym typeface="Canva Sans"/>
            </a:endParaRPr>
          </a:p>
          <a:p>
            <a:pPr algn="l">
              <a:lnSpc>
                <a:spcPts val="4200"/>
              </a:lnSpc>
            </a:pPr>
            <a:r>
              <a:rPr lang="en-US" sz="3000" dirty="0">
                <a:solidFill>
                  <a:srgbClr val="000000"/>
                </a:solidFill>
                <a:latin typeface="Aptos Display" panose="020B0004020202020204" pitchFamily="34" charset="0"/>
                <a:ea typeface="Canva Sans"/>
                <a:cs typeface="Canva Sans"/>
                <a:sym typeface="Canva Sans"/>
              </a:rPr>
              <a:t>Using my Canon M3 and 90D cameras to collect data through visual ethnography observation fieldwork.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429</TotalTime>
  <Words>4215</Words>
  <Application>Microsoft Office PowerPoint</Application>
  <PresentationFormat>Custom</PresentationFormat>
  <Paragraphs>401</Paragraphs>
  <Slides>25</Slides>
  <Notes>21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Aptos ExtraBold</vt:lpstr>
      <vt:lpstr>Calibri</vt:lpstr>
      <vt:lpstr>Amasis MT Pro Medium</vt:lpstr>
      <vt:lpstr>Aptos</vt:lpstr>
      <vt:lpstr>DeepSeek-CJK-patch</vt:lpstr>
      <vt:lpstr>Wingdings</vt:lpstr>
      <vt:lpstr>Gordita</vt:lpstr>
      <vt:lpstr>Canva Sans</vt:lpstr>
      <vt:lpstr>Arial</vt:lpstr>
      <vt:lpstr>Aptos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A.A.A.A: BBF (Scandi Presentation) CCCU - Michi Masumi April 2025</dc:title>
  <dc:creator>Student</dc:creator>
  <cp:lastModifiedBy>Michi Masumi</cp:lastModifiedBy>
  <cp:revision>18</cp:revision>
  <dcterms:created xsi:type="dcterms:W3CDTF">2006-08-16T00:00:00Z</dcterms:created>
  <dcterms:modified xsi:type="dcterms:W3CDTF">2025-04-01T07:29:24Z</dcterms:modified>
  <dc:identifier>DAGjOcW6kb4</dc:identifier>
</cp:coreProperties>
</file>