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57" r:id="rId7"/>
    <p:sldId id="266" r:id="rId8"/>
    <p:sldId id="264" r:id="rId9"/>
    <p:sldId id="265" r:id="rId10"/>
    <p:sldId id="260" r:id="rId11"/>
    <p:sldId id="267" r:id="rId12"/>
    <p:sldId id="26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8423-F779-48C7-D472-6F8DBDF58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2CBA5-0057-3F7C-F252-72FF71A4D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05AC5-CA88-DF1E-E15C-54ECFE22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43C3A-C6CB-8418-1AF7-25E833F8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F39EB-3B18-78EF-94F1-37E9EBB4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41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90AB-ED5A-3471-B960-7300C2A2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37CCF-C6CB-47DD-17A7-591B7192F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B8A18-BA33-15F1-EBBC-F81C1E11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E730E-9AE5-9C63-0E19-01326896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457ED-BC52-E5C4-7A68-596981666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8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122436-20EB-2C59-F95B-DBA42F1B4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2FDC1-F670-3880-B714-2735E61F3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1D447-76B2-F9A9-84E4-FB831C47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29B37-2130-8C32-E6DA-02C87E84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E4844-D8BE-A21C-E209-0BEB9EF9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37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E5816-ADD2-B3BF-B3F8-B89EBB0D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33AC-C972-3BA3-6787-3E924F9DA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604F7-B068-19BB-F0FB-2146FB65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40482-A80D-F42B-241C-588BF479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261D5-5F22-3E3D-3331-7568451B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48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3E42-5546-29FF-245F-49B2C471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99165-1553-B8B1-A52B-7336FC86E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5ABD6-8399-2168-37EE-54A654C3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616F2-B7DF-483D-B8B0-D3F345CC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535C0-D7EC-1DEE-F8AC-AD1AAE9A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2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0C64-A66C-1BF3-3D73-806C40EC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101DF-0C3A-6BA1-0009-CECC42DD1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E3635-C043-DD99-4E5A-DF6AE924B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A1312-6C49-DC3F-945E-E91FB2BA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E0A7C-2F06-7C02-0671-CED68275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0DCF7-6D7D-E80D-DDAA-FEDE10B4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5AAA-49F9-2C29-E990-83ECA225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D4EC1-BC87-783F-AA60-672A04CC3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AA324-B0E0-7B90-0167-03883588C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7D7C9-0B35-069A-A3D8-812B2F6A2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C7422-9952-258A-D262-9D20DABE1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18057-7BA2-F5D7-46EF-724CB939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A16F7-33A1-80AC-7EB6-CD744E53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879B9-9A04-C9C0-D601-9E0D3BE7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5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AF27-8DA8-25E0-D376-81C03619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EB981-E1AA-9AF5-5AC7-7AFC3BAB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15B37-018D-F33E-1BA5-5D0D3B9A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69D35-EE8F-38DF-5D97-D414122B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0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0ABEC-B685-572B-6F09-142BA5F3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521E8-D020-A629-E227-898BE79E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300D2-D2CF-2BE4-F5FD-4E76289B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78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4404-5EA2-2CF6-E272-18D5705E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D763C-5E79-45FD-195A-64436B67B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F63F5-BE0C-9E8D-D311-4A56557E4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7739C-79D7-40C7-0BC1-A6A6A216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2763B-47A8-DB4A-4BEC-A39DF9C5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5F726-26A8-2CF5-867C-59950AD2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92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ED2B-9AF7-D8D6-3BB7-B8CEFE37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0AB86-205C-9A4D-DE35-DCC8D33B8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06416-B7A7-8D76-D776-613B29D30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C3D70-4960-0925-C02D-E686E7B18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799BF-72BB-ABE3-B538-60641D05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61373-6D58-A292-F538-8BDC7A0C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31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88257D-53D0-721F-4705-98D5066E7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C8646-15F8-925F-A26D-90D1D6E35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2E688-6E44-50E7-2F55-47F41B2AD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00ED-8009-47E9-82D0-B7AD73C325FC}" type="datetimeFigureOut">
              <a:rPr lang="en-GB" smtClean="0"/>
              <a:t>29/06/2023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1AB4E-123B-60BD-F846-16ADBEBEA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02160-9AE8-86F1-1962-392959160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0CE1-A091-4A02-9CA6-7E36F578A2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4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5614263.2020.17226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A7280-B6CE-AA46-1A86-99DA24F6F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‘Place, space and community’: a study of Extinction </a:t>
            </a:r>
            <a:r>
              <a:rPr lang="en-GB" sz="36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36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ebellion and climate activism</a:t>
            </a:r>
            <a:br>
              <a:rPr lang="en-GB" sz="36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3DA506-05CE-C933-93C3-BC445E167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024" y="3876911"/>
            <a:ext cx="10005951" cy="2013680"/>
          </a:xfrm>
        </p:spPr>
        <p:txBody>
          <a:bodyPr anchor="ctr">
            <a:noAutofit/>
          </a:bodyPr>
          <a:lstStyle/>
          <a:p>
            <a:endParaRPr lang="en-GB" sz="3600" dirty="0"/>
          </a:p>
          <a:p>
            <a:pPr algn="r"/>
            <a:r>
              <a:rPr lang="en-GB" sz="3600" dirty="0"/>
              <a:t>Dr </a:t>
            </a:r>
            <a:r>
              <a:rPr lang="en-GB" sz="3600"/>
              <a:t>David Lydon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3276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8FE8-CE6F-D8AA-4118-94DFC2E8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A669D-9EAD-311F-C8F9-B95AB2144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>
                <a:ea typeface="Calibri" panose="020F0502020204030204" pitchFamily="34" charset="0"/>
              </a:rPr>
              <a:t>a</a:t>
            </a:r>
            <a:r>
              <a:rPr lang="en-GB" dirty="0">
                <a:ea typeface="Calibri" panose="020F0502020204030204" pitchFamily="34" charset="0"/>
              </a:rPr>
              <a:t>. A</a:t>
            </a:r>
            <a:r>
              <a:rPr lang="en-GB" dirty="0">
                <a:effectLst/>
                <a:ea typeface="Calibri" panose="020F0502020204030204" pitchFamily="34" charset="0"/>
              </a:rPr>
              <a:t>ctivism appeared to provide a ‘</a:t>
            </a:r>
            <a:r>
              <a:rPr lang="en-GB" b="1" dirty="0">
                <a:effectLst/>
                <a:ea typeface="Calibri" panose="020F0502020204030204" pitchFamily="34" charset="0"/>
              </a:rPr>
              <a:t>dramaturgical</a:t>
            </a:r>
            <a:r>
              <a:rPr lang="en-GB" dirty="0">
                <a:effectLst/>
                <a:ea typeface="Calibri" panose="020F0502020204030204" pitchFamily="34" charset="0"/>
              </a:rPr>
              <a:t>’ arena in which protesters’ emotions were salient, being openly expressed and intensified through their participation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b.</a:t>
            </a:r>
            <a:r>
              <a:rPr lang="en-GB" dirty="0"/>
              <a:t> Reveals the </a:t>
            </a:r>
            <a:r>
              <a:rPr lang="en-GB" b="1" dirty="0"/>
              <a:t>dramaturgy</a:t>
            </a:r>
            <a:r>
              <a:rPr lang="en-GB" dirty="0"/>
              <a:t> of protest participation, with roles and opportunities for those engaged in it </a:t>
            </a:r>
          </a:p>
          <a:p>
            <a:pPr marL="0" indent="0">
              <a:buNone/>
            </a:pPr>
            <a:r>
              <a:rPr lang="en-GB" b="1" dirty="0"/>
              <a:t>c</a:t>
            </a:r>
            <a:r>
              <a:rPr lang="en-GB" dirty="0"/>
              <a:t>. Protest as a ‘</a:t>
            </a:r>
            <a:r>
              <a:rPr lang="en-GB" b="1" dirty="0"/>
              <a:t>performance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b="1" dirty="0"/>
              <a:t>d</a:t>
            </a:r>
            <a:r>
              <a:rPr lang="en-GB" dirty="0"/>
              <a:t>. The ‘pleasure of protest’ – acting out and </a:t>
            </a:r>
            <a:r>
              <a:rPr lang="en-GB" dirty="0">
                <a:effectLst/>
                <a:ea typeface="Calibri" panose="020F0502020204030204" pitchFamily="34" charset="0"/>
              </a:rPr>
              <a:t>creating and sustaining a form of ‘affective capital’</a:t>
            </a:r>
          </a:p>
          <a:p>
            <a:pPr marL="0" indent="0">
              <a:buNone/>
            </a:pPr>
            <a:r>
              <a:rPr lang="en-GB" b="1" dirty="0">
                <a:effectLst/>
                <a:ea typeface="Calibri" panose="020F0502020204030204" pitchFamily="34" charset="0"/>
              </a:rPr>
              <a:t>e</a:t>
            </a:r>
            <a:r>
              <a:rPr lang="en-GB" dirty="0">
                <a:effectLst/>
                <a:ea typeface="Calibri" panose="020F0502020204030204" pitchFamily="34" charset="0"/>
              </a:rPr>
              <a:t>. deriving from peoples’ interactions </a:t>
            </a:r>
            <a:r>
              <a:rPr lang="en-GB" i="1" dirty="0">
                <a:effectLst/>
                <a:ea typeface="Calibri" panose="020F0502020204030204" pitchFamily="34" charset="0"/>
              </a:rPr>
              <a:t>with</a:t>
            </a:r>
            <a:r>
              <a:rPr lang="en-GB" dirty="0">
                <a:effectLst/>
                <a:ea typeface="Calibri" panose="020F0502020204030204" pitchFamily="34" charset="0"/>
              </a:rPr>
              <a:t> and experiences </a:t>
            </a:r>
            <a:r>
              <a:rPr lang="en-GB" i="1" dirty="0">
                <a:effectLst/>
                <a:ea typeface="Calibri" panose="020F0502020204030204" pitchFamily="34" charset="0"/>
              </a:rPr>
              <a:t>of</a:t>
            </a:r>
            <a:r>
              <a:rPr lang="en-GB" dirty="0">
                <a:effectLst/>
                <a:ea typeface="Calibri" panose="020F0502020204030204" pitchFamily="34" charset="0"/>
              </a:rPr>
              <a:t> place, space and community 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77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6038-24BD-5B7A-ED78-FFB0F794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CE0E-4D4B-EE38-F181-4C7CC59A6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to why we should be interested in the emotions of activism, 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serve to position us in the world and the social situations in which we find or place ourselves in</a:t>
            </a:r>
          </a:p>
          <a:p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hey are capable of being managed in order ‘to take advantage of their immediacy, their urgency […] to motivate ourselves and others </a:t>
            </a: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place ourselves in situations that we know or hope will make us angry or joyful for example, in order to </a:t>
            </a:r>
            <a:r>
              <a:rPr lang="en-GB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something’ (Jasper, 2018 pg. 1)</a:t>
            </a:r>
          </a:p>
          <a:p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cultural ‘language’ for protestors</a:t>
            </a:r>
          </a:p>
        </p:txBody>
      </p:sp>
    </p:spTree>
    <p:extLst>
      <p:ext uri="{BB962C8B-B14F-4D97-AF65-F5344CB8AC3E}">
        <p14:creationId xmlns:p14="http://schemas.microsoft.com/office/powerpoint/2010/main" val="424006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E5C6-3794-14F4-31EB-CA04D5E25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/>
              <a:t>Thank You</a:t>
            </a:r>
          </a:p>
          <a:p>
            <a:pPr marL="0" indent="0" algn="ctr">
              <a:buNone/>
            </a:pPr>
            <a:r>
              <a:rPr lang="en-GB" sz="6600" dirty="0"/>
              <a:t>Q and A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01B3CB-7295-0E2A-F879-71B83203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0F7-3FAE-44D4-C21C-8348C19E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8F6B-45E6-AAB9-C1C4-451D4AEC5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Goffman, E. (1969). </a:t>
            </a:r>
            <a:r>
              <a:rPr lang="en-GB" sz="2400" i="1" dirty="0"/>
              <a:t>The presentation of self in everyday life</a:t>
            </a:r>
            <a:r>
              <a:rPr lang="en-GB" sz="2400" dirty="0"/>
              <a:t>. London: The Penguin Press.</a:t>
            </a:r>
          </a:p>
          <a:p>
            <a:pPr marL="0" indent="0">
              <a:buNone/>
            </a:pPr>
            <a:r>
              <a:rPr lang="en-GB" sz="2400" dirty="0"/>
              <a:t>Jasper, J.M. (2018).  </a:t>
            </a:r>
            <a:r>
              <a:rPr lang="en-GB" sz="2400" i="1" dirty="0"/>
              <a:t>The emotions of protest</a:t>
            </a:r>
            <a:r>
              <a:rPr lang="en-GB" sz="2400" dirty="0"/>
              <a:t>. Chicago: University of Chicago Press.</a:t>
            </a:r>
          </a:p>
          <a:p>
            <a:pPr marL="0" indent="0">
              <a:buNone/>
            </a:pPr>
            <a:r>
              <a:rPr lang="en-GB" sz="2400" b="0" i="0" dirty="0">
                <a:effectLst/>
              </a:rPr>
              <a:t>Lydon, D. (2020). 'The construction and shaping of protesters' perceptions of police legitimacy: a thematic approach to police information and intelligence gathering'. </a:t>
            </a:r>
            <a:r>
              <a:rPr lang="en-GB" sz="2400" b="0" i="1" dirty="0">
                <a:effectLst/>
              </a:rPr>
              <a:t>Police Practice and Research: An International Journal</a:t>
            </a:r>
            <a:r>
              <a:rPr lang="en-GB" sz="2400" b="0" i="0" dirty="0">
                <a:effectLst/>
              </a:rPr>
              <a:t>. </a:t>
            </a:r>
            <a:r>
              <a:rPr lang="en-GB" sz="2400" b="0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https://doi.org/10.1080/15614263.2020.1722665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Reicher, S. (2011). </a:t>
            </a:r>
            <a:r>
              <a:rPr lang="en-GB" sz="2400"/>
              <a:t>‘From </a:t>
            </a:r>
            <a:r>
              <a:rPr lang="en-GB" sz="2400" dirty="0"/>
              <a:t>crisis to opportunity: new crowd psychology and public order </a:t>
            </a:r>
            <a:r>
              <a:rPr lang="en-GB" sz="2400"/>
              <a:t>policing principles’. </a:t>
            </a:r>
            <a:r>
              <a:rPr lang="en-GB" sz="2400" dirty="0"/>
              <a:t>In </a:t>
            </a:r>
            <a:r>
              <a:rPr lang="en-GB" sz="2400" dirty="0" err="1"/>
              <a:t>Madensen</a:t>
            </a:r>
            <a:r>
              <a:rPr lang="en-GB" sz="2400" dirty="0"/>
              <a:t>, T.D., and Knutsson, J. (eds.). </a:t>
            </a:r>
            <a:r>
              <a:rPr lang="en-GB" sz="2400" i="1" dirty="0"/>
              <a:t>Preventing Crowd Violence</a:t>
            </a:r>
            <a:r>
              <a:rPr lang="en-GB" sz="2400" dirty="0"/>
              <a:t>. London: Lynne Reiner.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136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90C0-B2CF-257C-D8E2-F4E7C4B0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EEB4E-248A-65EB-89AE-4E632600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The presentation reports on the significance of resistance to activists at Extinction Rebellion’s ‘Autumn Uprising’ in London, 2019 and beyond.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video of photographic images will be presented supported by a verbal presentation of the research.</a:t>
            </a:r>
          </a:p>
          <a:p>
            <a:pPr marL="0" indent="0"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The presentation reports on one phase of an ongoing project.</a:t>
            </a:r>
          </a:p>
          <a:p>
            <a:pPr marL="0" indent="0">
              <a:buNone/>
            </a:pPr>
            <a:r>
              <a:rPr lang="en-GB" b="1" dirty="0">
                <a:ea typeface="Calibri" panose="020F0502020204030204" pitchFamily="34" charset="0"/>
              </a:rPr>
              <a:t>Understanding protest culture, dialogue and liaison is an essential part of facilitative policing of protest and public order.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3162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1842-0CF2-D8A8-0818-BBC44F66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study protest ‘culture’?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56A5-32A9-EA42-A8A7-C5FD5B330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realise that I am </a:t>
            </a:r>
            <a:r>
              <a:rPr lang="en-GB" b="1" i="1" dirty="0"/>
              <a:t>now</a:t>
            </a:r>
            <a:r>
              <a:rPr lang="en-GB" dirty="0"/>
              <a:t> in a privileged position…</a:t>
            </a:r>
          </a:p>
          <a:p>
            <a:pPr marL="0" indent="0">
              <a:buNone/>
            </a:pPr>
            <a:r>
              <a:rPr lang="en-GB" dirty="0"/>
              <a:t>If you wish to take a facilitative approach to policing protest, attempting to reduce crowd-related violence – you need identity-related knowledge.</a:t>
            </a:r>
          </a:p>
          <a:p>
            <a:pPr marL="0" indent="0">
              <a:buNone/>
            </a:pPr>
            <a:r>
              <a:rPr lang="en-GB" dirty="0"/>
              <a:t>You need an insider’s understanding of group ‘culture’:</a:t>
            </a:r>
          </a:p>
          <a:p>
            <a:pPr marL="0" indent="0">
              <a:buNone/>
            </a:pPr>
            <a:r>
              <a:rPr lang="en-GB" dirty="0"/>
              <a:t>a. How they view the world</a:t>
            </a:r>
          </a:p>
          <a:p>
            <a:pPr marL="0" indent="0">
              <a:buNone/>
            </a:pPr>
            <a:r>
              <a:rPr lang="en-GB" dirty="0"/>
              <a:t>b. What they believe in</a:t>
            </a:r>
          </a:p>
          <a:p>
            <a:pPr marL="0" indent="0">
              <a:buNone/>
            </a:pPr>
            <a:r>
              <a:rPr lang="en-GB" dirty="0"/>
              <a:t>c. Why they do what they do and what it means to them.</a:t>
            </a:r>
          </a:p>
          <a:p>
            <a:pPr marL="0" indent="0">
              <a:buNone/>
            </a:pPr>
            <a:r>
              <a:rPr lang="en-GB" dirty="0"/>
              <a:t>(see Reicher, 2011).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90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CBA8-7937-D33C-E9F7-96652B3D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5FF9-A43C-4195-A3C3-3E11D6448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‘If public order policing put as much emphasis on </a:t>
            </a:r>
            <a:r>
              <a:rPr lang="en-GB" u="sng" dirty="0"/>
              <a:t>cultural intelligence</a:t>
            </a:r>
            <a:r>
              <a:rPr lang="en-GB" dirty="0"/>
              <a:t> as on criminal intelligence, it would be in a far better position to pre-empt conflict…’ [maybe] (Reicher, 2011 pg. 18)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pre-supposes that the police are seeking to be facilitative – and that protestors ‘care’ about what the police are doing/can be engaged with.</a:t>
            </a:r>
          </a:p>
          <a:p>
            <a:pPr marL="0" indent="0">
              <a:buNone/>
            </a:pPr>
            <a:r>
              <a:rPr lang="en-GB" dirty="0"/>
              <a:t>That said - </a:t>
            </a:r>
            <a:r>
              <a:rPr lang="en-GB" b="1" dirty="0">
                <a:ea typeface="Calibri" panose="020F0502020204030204" pitchFamily="34" charset="0"/>
              </a:rPr>
              <a:t>Policing in this context often focuses on </a:t>
            </a:r>
            <a:r>
              <a:rPr lang="en-GB" b="1" u="sng" dirty="0">
                <a:ea typeface="Calibri" panose="020F0502020204030204" pitchFamily="34" charset="0"/>
              </a:rPr>
              <a:t>strategic aims</a:t>
            </a:r>
            <a:r>
              <a:rPr lang="en-GB" b="1" dirty="0">
                <a:ea typeface="Calibri" panose="020F0502020204030204" pitchFamily="34" charset="0"/>
              </a:rPr>
              <a:t> and </a:t>
            </a:r>
            <a:r>
              <a:rPr lang="en-GB" b="1" u="sng" dirty="0">
                <a:ea typeface="Calibri" panose="020F0502020204030204" pitchFamily="34" charset="0"/>
              </a:rPr>
              <a:t>operational tasks</a:t>
            </a:r>
            <a:r>
              <a:rPr lang="en-GB" b="1" dirty="0">
                <a:ea typeface="Calibri" panose="020F0502020204030204" pitchFamily="34" charset="0"/>
              </a:rPr>
              <a:t> – NOT 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EED2-2989-42BE-82D4-1A4EBBE0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protest culture helps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E21E-58D0-3DF6-48D4-48D69DD1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Understand how perceptions of police legitimacy are constructed and shaped</a:t>
            </a:r>
          </a:p>
          <a:p>
            <a:pPr marL="0" indent="0">
              <a:buNone/>
            </a:pPr>
            <a:r>
              <a:rPr lang="en-GB" dirty="0"/>
              <a:t>Informs protestors’ ideological positions</a:t>
            </a:r>
          </a:p>
          <a:p>
            <a:pPr marL="0" indent="0">
              <a:buNone/>
            </a:pPr>
            <a:r>
              <a:rPr lang="en-GB" dirty="0"/>
              <a:t>Their sense of power and identity</a:t>
            </a:r>
          </a:p>
          <a:p>
            <a:pPr marL="0" indent="0">
              <a:buNone/>
            </a:pPr>
            <a:r>
              <a:rPr lang="en-GB" dirty="0"/>
              <a:t>Their levels of potential engagement/disengagement with policing and the law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(see Lydon, 2020).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97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812E-7ABE-94B3-20DD-C65ED8ED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research story presented in words and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222A-699A-2C06-E0B8-C59A2E540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What</a:t>
            </a:r>
            <a:r>
              <a:rPr lang="en-GB" sz="2400" dirty="0"/>
              <a:t>? – a phenomenological study giving voice to protesters’ experiences and the emotions of protest.</a:t>
            </a:r>
          </a:p>
          <a:p>
            <a:r>
              <a:rPr lang="en-GB" sz="2400" b="1" dirty="0"/>
              <a:t>When</a:t>
            </a:r>
            <a:r>
              <a:rPr lang="en-GB" sz="2400" dirty="0"/>
              <a:t>/</a:t>
            </a:r>
            <a:r>
              <a:rPr lang="en-GB" sz="2400" b="1" dirty="0"/>
              <a:t>Where</a:t>
            </a:r>
            <a:r>
              <a:rPr lang="en-GB" sz="2400" dirty="0"/>
              <a:t>? – commenced at Autumn Uprising 2019 London, UK and continues</a:t>
            </a:r>
          </a:p>
          <a:p>
            <a:r>
              <a:rPr lang="en-GB" sz="2400" b="1" dirty="0"/>
              <a:t>Who</a:t>
            </a:r>
            <a:r>
              <a:rPr lang="en-GB" sz="2400" dirty="0"/>
              <a:t>? - </a:t>
            </a:r>
            <a:r>
              <a:rPr lang="en-GB" sz="2400" dirty="0">
                <a:effectLst/>
                <a:ea typeface="Calibri" panose="020F0502020204030204" pitchFamily="34" charset="0"/>
              </a:rPr>
              <a:t>28 participants, engaged through ethnography, covering various support roles and non-violent direct action (NVDA). 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The narrative developed highlights three themes regarding the emotions and intra-personal import of activism: the significance of </a:t>
            </a:r>
            <a:r>
              <a:rPr lang="en-GB" sz="2400" b="1" dirty="0">
                <a:effectLst/>
                <a:ea typeface="Calibri" panose="020F0502020204030204" pitchFamily="34" charset="0"/>
              </a:rPr>
              <a:t>place</a:t>
            </a:r>
            <a:r>
              <a:rPr lang="en-GB" sz="2400" dirty="0">
                <a:effectLst/>
                <a:ea typeface="Calibri" panose="020F0502020204030204" pitchFamily="34" charset="0"/>
              </a:rPr>
              <a:t>; use and meaning of physical and psychological </a:t>
            </a:r>
            <a:r>
              <a:rPr lang="en-GB" sz="2400" b="1" dirty="0">
                <a:effectLst/>
                <a:ea typeface="Calibri" panose="020F0502020204030204" pitchFamily="34" charset="0"/>
              </a:rPr>
              <a:t>space</a:t>
            </a:r>
            <a:r>
              <a:rPr lang="en-GB" sz="2400" dirty="0">
                <a:effectLst/>
                <a:ea typeface="Calibri" panose="020F0502020204030204" pitchFamily="34" charset="0"/>
              </a:rPr>
              <a:t>, and sense of </a:t>
            </a:r>
            <a:r>
              <a:rPr lang="en-GB" sz="2400" b="1" dirty="0">
                <a:effectLst/>
                <a:ea typeface="Calibri" panose="020F0502020204030204" pitchFamily="34" charset="0"/>
              </a:rPr>
              <a:t>community</a:t>
            </a:r>
            <a:r>
              <a:rPr lang="en-GB" sz="2400" dirty="0">
                <a:effectLst/>
                <a:ea typeface="Calibri" panose="020F0502020204030204" pitchFamily="34" charset="0"/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8126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E292E-E9DD-60F2-04C3-032773D0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B0CCF-226C-7B7A-D6F7-46F7B3F73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Place’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refers to geographical locale, but with a human wrought purpose and significance (Whitehall, Place of Westminster, Parliament Square, Dept of Business and Trade, Bank of England etc.)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Space’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refers to mobile, transitional fields of time and space – where protesters make it their own – Camp/Blockade.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Community’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the sense of physical/virtual closeness, and/or ideological/psychological connectedness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10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C7D5-87AC-F765-0082-E9291BAD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EF2D-481B-48D5-F9ED-38A81CD09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  <a:ea typeface="Calibri" panose="020F0502020204030204" pitchFamily="34" charset="0"/>
              </a:rPr>
              <a:t>Drawing on </a:t>
            </a:r>
            <a:r>
              <a:rPr lang="en-GB" dirty="0">
                <a:ea typeface="Calibri" panose="020F0502020204030204" pitchFamily="34" charset="0"/>
              </a:rPr>
              <a:t>Goffman’s (1959/1969) Presentation of Self and Dramaturgy, and Jasper’s (2018) notion of the ‘Thinking-feeling’ dimension of emotions: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Jasper (2018) on the emotions of protest – that they are rational, a form of ‘feeling-thinking’ process with a purpose. This coincides in part with Husserl and Merleau-Ponty’s view of the intentionality of consciousness – being directed at something in the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4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3BC733-1645-0BFE-469B-4C4EAED50DD5}"/>
              </a:ext>
            </a:extLst>
          </p:cNvPr>
          <p:cNvSpPr txBox="1"/>
          <p:nvPr/>
        </p:nvSpPr>
        <p:spPr>
          <a:xfrm rot="19683122">
            <a:off x="222327" y="1120725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gives me a way to express myself as part of a larger community. P1 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People come and go, but we all share a connection. We set up camp in the park last night, we held a peoples’ assembly, hundreds of tents, a debate and a planning session for some actions. P3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 whole community thing represents for me how the world could be organised, you know, like real democracy operating in communities. P5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C5C6C7-2B18-CE3A-77EB-45C37460E0A0}"/>
              </a:ext>
            </a:extLst>
          </p:cNvPr>
          <p:cNvSpPr txBox="1"/>
          <p:nvPr/>
        </p:nvSpPr>
        <p:spPr>
          <a:xfrm rot="3386680">
            <a:off x="5088834" y="2391513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feel terrified about the climate crisis. At home, I feel alone and the feelings I get can be overwhelming. It can be lonely keeping myself focused and active o. P2 environmental issues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E3D8C6-7D9F-6F01-3217-135981BBF8DD}"/>
              </a:ext>
            </a:extLst>
          </p:cNvPr>
          <p:cNvSpPr txBox="1"/>
          <p:nvPr/>
        </p:nvSpPr>
        <p:spPr>
          <a:xfrm rot="3390468">
            <a:off x="6566452" y="239792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is community in action, and that’s why it feels important to me to be here. P7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CBE09B-C47D-7D67-11EB-CB9C60AC6E03}"/>
              </a:ext>
            </a:extLst>
          </p:cNvPr>
          <p:cNvSpPr txBox="1"/>
          <p:nvPr/>
        </p:nvSpPr>
        <p:spPr>
          <a:xfrm>
            <a:off x="3445565" y="3707045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were here. At this place. At this time. 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Coming to the protest makes me feel better 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about the situation somehow. 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Personally, I feel proud to be here. I don’t want to be asked later, what did you do - nothing? P11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6D0C87-691C-AFC5-AFC8-ABEDEB9B17F7}"/>
              </a:ext>
            </a:extLst>
          </p:cNvPr>
          <p:cNvSpPr txBox="1"/>
          <p:nvPr/>
        </p:nvSpPr>
        <p:spPr>
          <a:xfrm>
            <a:off x="334264" y="541650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physically being here firms up my beliefs and the outrage I have. Being here heightens the urgency of the cause that I stand for and justifies me taking direct action.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P18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41EB42-B954-DED0-0A59-F0B77175F9F1}"/>
              </a:ext>
            </a:extLst>
          </p:cNvPr>
          <p:cNvSpPr txBox="1"/>
          <p:nvPr/>
        </p:nvSpPr>
        <p:spPr>
          <a:xfrm>
            <a:off x="6430264" y="5356346"/>
            <a:ext cx="54274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feel that I need to be here, to be nourished, energised and to contribute something to the action. P9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42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1135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‘Place, space and community’: a study of Extinction Rebellion and climate activism </vt:lpstr>
      <vt:lpstr>PowerPoint Presentation</vt:lpstr>
      <vt:lpstr>Why study protest ‘culture’?</vt:lpstr>
      <vt:lpstr>PowerPoint Presentation</vt:lpstr>
      <vt:lpstr>Understanding protest culture helps -</vt:lpstr>
      <vt:lpstr>A research story presented in words and images</vt:lpstr>
      <vt:lpstr>PowerPoint Presentation</vt:lpstr>
      <vt:lpstr>PowerPoint Presentation</vt:lpstr>
      <vt:lpstr>PowerPoint Presentation</vt:lpstr>
      <vt:lpstr>Summary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Place, Space and Community</dc:title>
  <dc:creator>David</dc:creator>
  <cp:lastModifiedBy>Dr D.P. Lydon</cp:lastModifiedBy>
  <cp:revision>18</cp:revision>
  <dcterms:created xsi:type="dcterms:W3CDTF">2022-06-04T11:36:01Z</dcterms:created>
  <dcterms:modified xsi:type="dcterms:W3CDTF">2023-06-29T15:12:51Z</dcterms:modified>
</cp:coreProperties>
</file>