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4"/>
  </p:sldMasterIdLst>
  <p:notesMasterIdLst>
    <p:notesMasterId r:id="rId27"/>
  </p:notesMasterIdLst>
  <p:handoutMasterIdLst>
    <p:handoutMasterId r:id="rId28"/>
  </p:handoutMasterIdLst>
  <p:sldIdLst>
    <p:sldId id="256" r:id="rId5"/>
    <p:sldId id="287" r:id="rId6"/>
    <p:sldId id="267" r:id="rId7"/>
    <p:sldId id="270" r:id="rId8"/>
    <p:sldId id="273" r:id="rId9"/>
    <p:sldId id="265" r:id="rId10"/>
    <p:sldId id="262" r:id="rId11"/>
    <p:sldId id="274" r:id="rId12"/>
    <p:sldId id="280" r:id="rId13"/>
    <p:sldId id="282" r:id="rId14"/>
    <p:sldId id="281" r:id="rId15"/>
    <p:sldId id="264" r:id="rId16"/>
    <p:sldId id="271" r:id="rId17"/>
    <p:sldId id="275" r:id="rId18"/>
    <p:sldId id="276" r:id="rId19"/>
    <p:sldId id="277" r:id="rId20"/>
    <p:sldId id="278" r:id="rId21"/>
    <p:sldId id="279" r:id="rId22"/>
    <p:sldId id="283" r:id="rId23"/>
    <p:sldId id="284" r:id="rId24"/>
    <p:sldId id="285" r:id="rId25"/>
    <p:sldId id="286" r:id="rId26"/>
  </p:sldIdLst>
  <p:sldSz cx="12192000" cy="68580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818B11-CD01-4A97-97A8-298397405520}" v="10" dt="2024-01-17T19:43:51.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7451" autoAdjust="0"/>
  </p:normalViewPr>
  <p:slideViewPr>
    <p:cSldViewPr snapToGrid="0">
      <p:cViewPr varScale="1">
        <p:scale>
          <a:sx n="35" d="100"/>
          <a:sy n="35" d="100"/>
        </p:scale>
        <p:origin x="2390" y="43"/>
      </p:cViewPr>
      <p:guideLst/>
    </p:cSldViewPr>
  </p:slideViewPr>
  <p:notesTextViewPr>
    <p:cViewPr>
      <p:scale>
        <a:sx n="1" d="1"/>
        <a:sy n="1" d="1"/>
      </p:scale>
      <p:origin x="0" y="0"/>
    </p:cViewPr>
  </p:notesText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Heath" userId="cf532e676d3c6770" providerId="LiveId" clId="{2B818B11-CD01-4A97-97A8-298397405520}"/>
    <pc:docChg chg="custSel modSld">
      <pc:chgData name="Peter Heath" userId="cf532e676d3c6770" providerId="LiveId" clId="{2B818B11-CD01-4A97-97A8-298397405520}" dt="2024-01-17T22:54:14.793" v="16442" actId="20577"/>
      <pc:docMkLst>
        <pc:docMk/>
      </pc:docMkLst>
      <pc:sldChg chg="modNotesTx">
        <pc:chgData name="Peter Heath" userId="cf532e676d3c6770" providerId="LiveId" clId="{2B818B11-CD01-4A97-97A8-298397405520}" dt="2024-01-17T19:42:53.513" v="16202" actId="403"/>
        <pc:sldMkLst>
          <pc:docMk/>
          <pc:sldMk cId="306700942" sldId="256"/>
        </pc:sldMkLst>
      </pc:sldChg>
      <pc:sldChg chg="modNotesTx">
        <pc:chgData name="Peter Heath" userId="cf532e676d3c6770" providerId="LiveId" clId="{2B818B11-CD01-4A97-97A8-298397405520}" dt="2024-01-17T22:49:28.848" v="16413" actId="20577"/>
        <pc:sldMkLst>
          <pc:docMk/>
          <pc:sldMk cId="3628637217" sldId="262"/>
        </pc:sldMkLst>
      </pc:sldChg>
      <pc:sldChg chg="modNotesTx">
        <pc:chgData name="Peter Heath" userId="cf532e676d3c6770" providerId="LiveId" clId="{2B818B11-CD01-4A97-97A8-298397405520}" dt="2024-01-17T22:49:19.016" v="16411" actId="20577"/>
        <pc:sldMkLst>
          <pc:docMk/>
          <pc:sldMk cId="3162439051" sldId="265"/>
        </pc:sldMkLst>
      </pc:sldChg>
      <pc:sldChg chg="modNotesTx">
        <pc:chgData name="Peter Heath" userId="cf532e676d3c6770" providerId="LiveId" clId="{2B818B11-CD01-4A97-97A8-298397405520}" dt="2024-01-17T19:43:11.765" v="16203" actId="33524"/>
        <pc:sldMkLst>
          <pc:docMk/>
          <pc:sldMk cId="944875080" sldId="267"/>
        </pc:sldMkLst>
      </pc:sldChg>
      <pc:sldChg chg="modNotesTx">
        <pc:chgData name="Peter Heath" userId="cf532e676d3c6770" providerId="LiveId" clId="{2B818B11-CD01-4A97-97A8-298397405520}" dt="2024-01-17T19:11:55.200" v="16128" actId="20577"/>
        <pc:sldMkLst>
          <pc:docMk/>
          <pc:sldMk cId="2710768665" sldId="270"/>
        </pc:sldMkLst>
      </pc:sldChg>
      <pc:sldChg chg="modNotesTx">
        <pc:chgData name="Peter Heath" userId="cf532e676d3c6770" providerId="LiveId" clId="{2B818B11-CD01-4A97-97A8-298397405520}" dt="2024-01-17T17:12:27.630" v="10222" actId="20577"/>
        <pc:sldMkLst>
          <pc:docMk/>
          <pc:sldMk cId="3663049606" sldId="271"/>
        </pc:sldMkLst>
      </pc:sldChg>
      <pc:sldChg chg="modNotesTx">
        <pc:chgData name="Peter Heath" userId="cf532e676d3c6770" providerId="LiveId" clId="{2B818B11-CD01-4A97-97A8-298397405520}" dt="2024-01-17T19:45:14.553" v="16346" actId="20577"/>
        <pc:sldMkLst>
          <pc:docMk/>
          <pc:sldMk cId="2310453242" sldId="273"/>
        </pc:sldMkLst>
      </pc:sldChg>
      <pc:sldChg chg="modNotesTx">
        <pc:chgData name="Peter Heath" userId="cf532e676d3c6770" providerId="LiveId" clId="{2B818B11-CD01-4A97-97A8-298397405520}" dt="2024-01-17T22:50:12.638" v="16421" actId="20577"/>
        <pc:sldMkLst>
          <pc:docMk/>
          <pc:sldMk cId="3930146110" sldId="274"/>
        </pc:sldMkLst>
      </pc:sldChg>
      <pc:sldChg chg="modNotesTx">
        <pc:chgData name="Peter Heath" userId="cf532e676d3c6770" providerId="LiveId" clId="{2B818B11-CD01-4A97-97A8-298397405520}" dt="2024-01-17T22:52:25.233" v="16430" actId="20577"/>
        <pc:sldMkLst>
          <pc:docMk/>
          <pc:sldMk cId="2525308621" sldId="275"/>
        </pc:sldMkLst>
      </pc:sldChg>
      <pc:sldChg chg="modNotesTx">
        <pc:chgData name="Peter Heath" userId="cf532e676d3c6770" providerId="LiveId" clId="{2B818B11-CD01-4A97-97A8-298397405520}" dt="2024-01-17T22:53:29.581" v="16440" actId="313"/>
        <pc:sldMkLst>
          <pc:docMk/>
          <pc:sldMk cId="1064154092" sldId="276"/>
        </pc:sldMkLst>
      </pc:sldChg>
      <pc:sldChg chg="modNotesTx">
        <pc:chgData name="Peter Heath" userId="cf532e676d3c6770" providerId="LiveId" clId="{2B818B11-CD01-4A97-97A8-298397405520}" dt="2024-01-17T17:35:20.465" v="12750" actId="20577"/>
        <pc:sldMkLst>
          <pc:docMk/>
          <pc:sldMk cId="3825373581" sldId="278"/>
        </pc:sldMkLst>
      </pc:sldChg>
      <pc:sldChg chg="modNotesTx">
        <pc:chgData name="Peter Heath" userId="cf532e676d3c6770" providerId="LiveId" clId="{2B818B11-CD01-4A97-97A8-298397405520}" dt="2024-01-17T17:43:31.808" v="13334" actId="20577"/>
        <pc:sldMkLst>
          <pc:docMk/>
          <pc:sldMk cId="2764766907" sldId="279"/>
        </pc:sldMkLst>
      </pc:sldChg>
      <pc:sldChg chg="modNotesTx">
        <pc:chgData name="Peter Heath" userId="cf532e676d3c6770" providerId="LiveId" clId="{2B818B11-CD01-4A97-97A8-298397405520}" dt="2024-01-17T13:59:13.550" v="6206" actId="20577"/>
        <pc:sldMkLst>
          <pc:docMk/>
          <pc:sldMk cId="3939175354" sldId="280"/>
        </pc:sldMkLst>
      </pc:sldChg>
      <pc:sldChg chg="modNotesTx">
        <pc:chgData name="Peter Heath" userId="cf532e676d3c6770" providerId="LiveId" clId="{2B818B11-CD01-4A97-97A8-298397405520}" dt="2024-01-17T22:50:41.085" v="16425" actId="20577"/>
        <pc:sldMkLst>
          <pc:docMk/>
          <pc:sldMk cId="4184383173" sldId="281"/>
        </pc:sldMkLst>
      </pc:sldChg>
      <pc:sldChg chg="modNotesTx">
        <pc:chgData name="Peter Heath" userId="cf532e676d3c6770" providerId="LiveId" clId="{2B818B11-CD01-4A97-97A8-298397405520}" dt="2024-01-17T14:08:33.804" v="7297" actId="20577"/>
        <pc:sldMkLst>
          <pc:docMk/>
          <pc:sldMk cId="2132563179" sldId="282"/>
        </pc:sldMkLst>
      </pc:sldChg>
      <pc:sldChg chg="modNotesTx">
        <pc:chgData name="Peter Heath" userId="cf532e676d3c6770" providerId="LiveId" clId="{2B818B11-CD01-4A97-97A8-298397405520}" dt="2024-01-17T22:54:14.793" v="16442" actId="20577"/>
        <pc:sldMkLst>
          <pc:docMk/>
          <pc:sldMk cId="3439448121" sldId="284"/>
        </pc:sldMkLst>
      </pc:sldChg>
      <pc:sldChg chg="modNotesTx">
        <pc:chgData name="Peter Heath" userId="cf532e676d3c6770" providerId="LiveId" clId="{2B818B11-CD01-4A97-97A8-298397405520}" dt="2024-01-17T19:42:01.909" v="16195" actId="20577"/>
        <pc:sldMkLst>
          <pc:docMk/>
          <pc:sldMk cId="4198622304" sldId="285"/>
        </pc:sldMkLst>
      </pc:sldChg>
      <pc:sldChg chg="modNotesTx">
        <pc:chgData name="Peter Heath" userId="cf532e676d3c6770" providerId="LiveId" clId="{2B818B11-CD01-4A97-97A8-298397405520}" dt="2024-01-17T12:26:08.270" v="960" actId="20577"/>
        <pc:sldMkLst>
          <pc:docMk/>
          <pc:sldMk cId="2147130097" sldId="2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6C0D48-5544-4D1E-92ED-7D29602D5A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a:extLst>
              <a:ext uri="{FF2B5EF4-FFF2-40B4-BE49-F238E27FC236}">
                <a16:creationId xmlns:a16="http://schemas.microsoft.com/office/drawing/2014/main" id="{5A546F38-6843-4BA4-9087-99FDAC1368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09CBA5D-70F1-42C2-A064-BF256FC2CCB6}" type="datetime1">
              <a:rPr lang="en-GB" smtClean="0"/>
              <a:t>17/01/2024</a:t>
            </a:fld>
            <a:endParaRPr lang="en-GB" dirty="0"/>
          </a:p>
        </p:txBody>
      </p:sp>
      <p:sp>
        <p:nvSpPr>
          <p:cNvPr id="4" name="Footer Placeholder 3">
            <a:extLst>
              <a:ext uri="{FF2B5EF4-FFF2-40B4-BE49-F238E27FC236}">
                <a16:creationId xmlns:a16="http://schemas.microsoft.com/office/drawing/2014/main" id="{404D4C3A-831C-48BC-BBE8-779D180697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a:extLst>
              <a:ext uri="{FF2B5EF4-FFF2-40B4-BE49-F238E27FC236}">
                <a16:creationId xmlns:a16="http://schemas.microsoft.com/office/drawing/2014/main" id="{B78A2E2F-4EBC-4E26-BCA0-463636F0B3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ED2A560-1C91-4773-B7AC-4FDF7293DAA3}" type="slidenum">
              <a:rPr lang="en-GB" smtClean="0"/>
              <a:t>‹#›</a:t>
            </a:fld>
            <a:endParaRPr lang="en-GB" dirty="0"/>
          </a:p>
        </p:txBody>
      </p:sp>
    </p:spTree>
    <p:extLst>
      <p:ext uri="{BB962C8B-B14F-4D97-AF65-F5344CB8AC3E}">
        <p14:creationId xmlns:p14="http://schemas.microsoft.com/office/powerpoint/2010/main" val="16795720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473A957-99AC-4F47-A55D-942844093EFA}" type="datetime1">
              <a:rPr lang="en-GB" noProof="0" smtClean="0"/>
              <a:t>17/01/2024</a:t>
            </a:fld>
            <a:endParaRPr lang="en-GB"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dirty="0"/>
              <a:t>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3F167F0-0840-1348-BFE4-C6298BBC0698}" type="slidenum">
              <a:rPr lang="en-GB" noProof="0" smtClean="0"/>
              <a:t>‹#›</a:t>
            </a:fld>
            <a:endParaRPr lang="en-GB" noProof="0" dirty="0"/>
          </a:p>
        </p:txBody>
      </p:sp>
    </p:spTree>
    <p:extLst>
      <p:ext uri="{BB962C8B-B14F-4D97-AF65-F5344CB8AC3E}">
        <p14:creationId xmlns:p14="http://schemas.microsoft.com/office/powerpoint/2010/main" val="14899047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Good morning, my name is Peter Heath, and I am a third year, Part-time PhD student. Today I want to take you through a whistle-stop tour of my study and exploring the application of the theoretical framework, taking through the headlines of the main topic areas of the literature review and then finally a very brief overview of the approach to data collection.</a:t>
            </a:r>
          </a:p>
        </p:txBody>
      </p:sp>
      <p:sp>
        <p:nvSpPr>
          <p:cNvPr id="4" name="Slide Number Placeholder 3"/>
          <p:cNvSpPr>
            <a:spLocks noGrp="1"/>
          </p:cNvSpPr>
          <p:nvPr>
            <p:ph type="sldNum" sz="quarter" idx="10"/>
          </p:nvPr>
        </p:nvSpPr>
        <p:spPr/>
        <p:txBody>
          <a:bodyPr/>
          <a:lstStyle/>
          <a:p>
            <a:pPr rtl="0"/>
            <a:fld id="{A3F167F0-0840-1348-BFE4-C6298BBC0698}" type="slidenum">
              <a:rPr lang="en-GB" smtClean="0"/>
              <a:t>1</a:t>
            </a:fld>
            <a:endParaRPr lang="en-GB" dirty="0"/>
          </a:p>
        </p:txBody>
      </p:sp>
    </p:spTree>
    <p:extLst>
      <p:ext uri="{BB962C8B-B14F-4D97-AF65-F5344CB8AC3E}">
        <p14:creationId xmlns:p14="http://schemas.microsoft.com/office/powerpoint/2010/main" val="3612457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 it has been applied in other studies into policing The by Chan in 2007 and Charman in 2017 are but two examples.</a:t>
            </a:r>
          </a:p>
          <a:p>
            <a:endParaRPr lang="en-GB" dirty="0"/>
          </a:p>
          <a:p>
            <a:r>
              <a:rPr lang="en-GB" dirty="0"/>
              <a:t>Secondly, it what Bourdieu’s framework was seeking to do and the utility that provides in the case of this study. </a:t>
            </a:r>
          </a:p>
          <a:p>
            <a:endParaRPr lang="en-GB" dirty="0"/>
          </a:p>
          <a:p>
            <a:r>
              <a:rPr lang="en-GB" dirty="0"/>
              <a:t>Bourdieu’s framework was not about trying to provide specific examples to explain society and social interactions, but to provide tools that could be applied to a specific locations of social interaction and be used to help identify the specific elements within them. They are, as he called them, structuring structures. Effectively, it is like saying that  building has walls, a roof, windows and a floor. What shape these take will depend on the building, but all building have these features.</a:t>
            </a:r>
          </a:p>
          <a:p>
            <a:endParaRPr lang="en-GB" dirty="0"/>
          </a:p>
          <a:p>
            <a:r>
              <a:rPr lang="en-GB" dirty="0"/>
              <a:t>His tools of: </a:t>
            </a:r>
          </a:p>
          <a:p>
            <a:r>
              <a:rPr lang="en-GB" dirty="0"/>
              <a:t>fields – The space where social interaction takes place – or the game as he referred to it.</a:t>
            </a:r>
          </a:p>
          <a:p>
            <a:r>
              <a:rPr lang="en-GB" dirty="0"/>
              <a:t>Habitus – The rules of the game that are played within that specific field.</a:t>
            </a:r>
          </a:p>
          <a:p>
            <a:r>
              <a:rPr lang="en-GB" dirty="0"/>
              <a:t>Capital – The stakes that are played for.</a:t>
            </a:r>
          </a:p>
          <a:p>
            <a:endParaRPr lang="en-GB" dirty="0"/>
          </a:p>
          <a:p>
            <a:r>
              <a:rPr lang="en-GB" dirty="0"/>
              <a:t>These provide means of exploring different fields and developing an understanding that fields can have different forms of capital and habitus depending on the nature of the specific field.</a:t>
            </a:r>
          </a:p>
          <a:p>
            <a:endParaRPr lang="en-GB" dirty="0"/>
          </a:p>
          <a:p>
            <a:r>
              <a:rPr lang="en-GB" dirty="0"/>
              <a:t>Taking this and making use of the suggested adaptation put forward by Grenfell and James who suggested that fields could exist within fields and so create a nuanced exploration.</a:t>
            </a:r>
          </a:p>
        </p:txBody>
      </p:sp>
      <p:sp>
        <p:nvSpPr>
          <p:cNvPr id="4" name="Slide Number Placeholder 3"/>
          <p:cNvSpPr>
            <a:spLocks noGrp="1"/>
          </p:cNvSpPr>
          <p:nvPr>
            <p:ph type="sldNum" sz="quarter" idx="5"/>
          </p:nvPr>
        </p:nvSpPr>
        <p:spPr/>
        <p:txBody>
          <a:bodyPr/>
          <a:lstStyle/>
          <a:p>
            <a:pPr rtl="0"/>
            <a:fld id="{A3F167F0-0840-1348-BFE4-C6298BBC0698}" type="slidenum">
              <a:rPr lang="en-GB" noProof="0" smtClean="0"/>
              <a:t>10</a:t>
            </a:fld>
            <a:endParaRPr lang="en-GB" noProof="0" dirty="0"/>
          </a:p>
        </p:txBody>
      </p:sp>
    </p:spTree>
    <p:extLst>
      <p:ext uri="{BB962C8B-B14F-4D97-AF65-F5344CB8AC3E}">
        <p14:creationId xmlns:p14="http://schemas.microsoft.com/office/powerpoint/2010/main" val="1948447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policing therefore, we can apply this notion in the following way.</a:t>
            </a:r>
          </a:p>
          <a:p>
            <a:endParaRPr lang="en-GB" dirty="0"/>
          </a:p>
          <a:p>
            <a:r>
              <a:rPr lang="en-GB" dirty="0"/>
              <a:t>One element of my professional role is in programme and project delivery and change management within organisations, and in many ways this is one element of what the professionalisation agenda is, it is a large-scale change programme. </a:t>
            </a:r>
          </a:p>
          <a:p>
            <a:endParaRPr lang="en-GB" dirty="0"/>
          </a:p>
          <a:p>
            <a:r>
              <a:rPr lang="en-GB" dirty="0"/>
              <a:t>As such, to understand the impact and success of these changes we have to be able to look at that change across the whole of policing. Has the top-down professionalisation agenda changed things across all levels of policing? </a:t>
            </a:r>
          </a:p>
          <a:p>
            <a:endParaRPr lang="en-GB" dirty="0"/>
          </a:p>
          <a:p>
            <a:r>
              <a:rPr lang="en-GB" dirty="0"/>
              <a:t>Bourdieu’s framework, adapted based on the work of Grenfell and James enables us to explore this in a way that accepts differences within the same macro fields without being contradictory.</a:t>
            </a:r>
          </a:p>
        </p:txBody>
      </p:sp>
      <p:sp>
        <p:nvSpPr>
          <p:cNvPr id="4" name="Slide Number Placeholder 3"/>
          <p:cNvSpPr>
            <a:spLocks noGrp="1"/>
          </p:cNvSpPr>
          <p:nvPr>
            <p:ph type="sldNum" sz="quarter" idx="5"/>
          </p:nvPr>
        </p:nvSpPr>
        <p:spPr/>
        <p:txBody>
          <a:bodyPr/>
          <a:lstStyle/>
          <a:p>
            <a:pPr rtl="0"/>
            <a:fld id="{A3F167F0-0840-1348-BFE4-C6298BBC0698}" type="slidenum">
              <a:rPr lang="en-GB" noProof="0" smtClean="0"/>
              <a:t>11</a:t>
            </a:fld>
            <a:endParaRPr lang="en-GB" noProof="0" dirty="0"/>
          </a:p>
        </p:txBody>
      </p:sp>
    </p:spTree>
    <p:extLst>
      <p:ext uri="{BB962C8B-B14F-4D97-AF65-F5344CB8AC3E}">
        <p14:creationId xmlns:p14="http://schemas.microsoft.com/office/powerpoint/2010/main" val="2139402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A3F167F0-0840-1348-BFE4-C6298BBC0698}" type="slidenum">
              <a:rPr lang="en-GB" smtClean="0"/>
              <a:t>12</a:t>
            </a:fld>
            <a:endParaRPr lang="en-GB" dirty="0"/>
          </a:p>
        </p:txBody>
      </p:sp>
    </p:spTree>
    <p:extLst>
      <p:ext uri="{BB962C8B-B14F-4D97-AF65-F5344CB8AC3E}">
        <p14:creationId xmlns:p14="http://schemas.microsoft.com/office/powerpoint/2010/main" val="3036004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this quote from Brown 1995 suggests, culture helps individuals make sense of their world, this includes organisations. It helps them understand what these organisations are and what they do.</a:t>
            </a:r>
          </a:p>
          <a:p>
            <a:endParaRPr lang="en-GB" dirty="0"/>
          </a:p>
          <a:p>
            <a:endParaRPr lang="en-GB" dirty="0"/>
          </a:p>
          <a:p>
            <a:r>
              <a:rPr lang="en-GB" dirty="0"/>
              <a:t>Here we see a selection of definitions from the literature on what constitutes police culture. As is a running theme with this presentation, I would love to be able go into this in more detail, however time prevents us. However, one important element comes clearly from the literature, policing culture is not monolithic or uniform, whilst there might be national drivers for cultural change, calls to ‘change police culture’ it is not as simple as changing one whole policing culture with another.  As Morgan and Newburn (1997) and Manning (2007) as just some of the examples point out.</a:t>
            </a:r>
          </a:p>
          <a:p>
            <a:endParaRPr lang="en-GB" dirty="0"/>
          </a:p>
          <a:p>
            <a:r>
              <a:rPr lang="en-GB" dirty="0"/>
              <a:t>This has been more recently highlighted in the approaches and attitudes highlighted in the recent Casey review where specialist areas and team’s perspective was contrary to wider force or service expectations.</a:t>
            </a:r>
          </a:p>
          <a:p>
            <a:endParaRPr lang="en-GB" dirty="0"/>
          </a:p>
          <a:p>
            <a:r>
              <a:rPr lang="en-GB" dirty="0"/>
              <a:t>This cultural variation helps to re-enforce the benefits of the application of the theoretical framework as it enables for an acknowledgement that the acceptance and engagement in professional development activities can vary from area to area and the relative value and worth ascribed to them by the micro culture can differ not only within the micro, but also between the macro, </a:t>
            </a:r>
            <a:r>
              <a:rPr lang="en-GB" dirty="0" err="1"/>
              <a:t>meso</a:t>
            </a:r>
            <a:r>
              <a:rPr lang="en-GB" dirty="0"/>
              <a:t> and micro as well.</a:t>
            </a:r>
          </a:p>
        </p:txBody>
      </p:sp>
      <p:sp>
        <p:nvSpPr>
          <p:cNvPr id="4" name="Slide Number Placeholder 3"/>
          <p:cNvSpPr>
            <a:spLocks noGrp="1"/>
          </p:cNvSpPr>
          <p:nvPr>
            <p:ph type="sldNum" sz="quarter" idx="10"/>
          </p:nvPr>
        </p:nvSpPr>
        <p:spPr/>
        <p:txBody>
          <a:bodyPr/>
          <a:lstStyle/>
          <a:p>
            <a:pPr rtl="0"/>
            <a:fld id="{A3F167F0-0840-1348-BFE4-C6298BBC0698}" type="slidenum">
              <a:rPr lang="en-GB" smtClean="0"/>
              <a:t>13</a:t>
            </a:fld>
            <a:endParaRPr lang="en-GB" dirty="0"/>
          </a:p>
        </p:txBody>
      </p:sp>
    </p:spTree>
    <p:extLst>
      <p:ext uri="{BB962C8B-B14F-4D97-AF65-F5344CB8AC3E}">
        <p14:creationId xmlns:p14="http://schemas.microsoft.com/office/powerpoint/2010/main" val="4284844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influences on the development of policing culture are as varied as the forces and organisations that are involved in law enforcement in the UK. I will not go into the detail of the formation of organisational culture due to the limited time, however it is important to recognise that as Brown (1995) observed, the culture of an organisation does not just reflect that organisation, but also the society in which it is operating.</a:t>
            </a:r>
          </a:p>
          <a:p>
            <a:endParaRPr lang="en-GB" dirty="0"/>
          </a:p>
          <a:p>
            <a:r>
              <a:rPr lang="en-GB" dirty="0"/>
              <a:t>This diagram attempts to map the various influences on policing culture and how none of those of influences acts in isolation to the others, at some point there is some form of interaction which helps to shape those sections of wider society. </a:t>
            </a:r>
          </a:p>
          <a:p>
            <a:endParaRPr lang="en-GB" dirty="0"/>
          </a:p>
          <a:p>
            <a:r>
              <a:rPr lang="en-GB" dirty="0"/>
              <a:t>Examples of this interaction can be seen all around us, a number of years ago I did some interviews with officers on their roles in policing and one of the questions asked them why they joined and almost without exception, they made reference to a media portrayal of policing, be it ‘The Bill’ or ‘The Sweeney’. </a:t>
            </a:r>
          </a:p>
          <a:p>
            <a:endParaRPr lang="en-GB" dirty="0"/>
          </a:p>
          <a:p>
            <a:r>
              <a:rPr lang="en-GB" dirty="0"/>
              <a:t>That expectation quickly came up against the reality of policing. </a:t>
            </a:r>
          </a:p>
          <a:p>
            <a:endParaRPr lang="en-GB" dirty="0"/>
          </a:p>
          <a:p>
            <a:r>
              <a:rPr lang="en-GB" dirty="0"/>
              <a:t>The way the public views the police has change over recent years, and indeed the public perception of policing and the role of policing has reached a challenging cross-roads. </a:t>
            </a:r>
          </a:p>
          <a:p>
            <a:r>
              <a:rPr lang="en-GB" dirty="0"/>
              <a:t>In recent years there has been a range of incidents that have shown policing does not meet the expectations of society, Sarah Everards murder and wider impact of the way violence against women and girls has been policed, the subsequent policing of the vigils and the policing of other protests. </a:t>
            </a:r>
          </a:p>
          <a:p>
            <a:endParaRPr lang="en-GB" dirty="0"/>
          </a:p>
          <a:p>
            <a:r>
              <a:rPr lang="en-GB" dirty="0"/>
              <a:t>The role and approaches of undercover officers, the racism within police forces and a range of other issues that have been highlighted over recent years all play into the public perception and have a knock-on effect to the subsequent political perceptions and, </a:t>
            </a:r>
            <a:r>
              <a:rPr lang="en-GB" dirty="0" err="1"/>
              <a:t>ineveitably</a:t>
            </a:r>
            <a:r>
              <a:rPr lang="en-GB" dirty="0"/>
              <a:t> impact on the nature of policing's interactions with the public and so influence the perceived realities of policing.</a:t>
            </a:r>
          </a:p>
          <a:p>
            <a:endParaRPr lang="en-GB" dirty="0"/>
          </a:p>
          <a:p>
            <a:r>
              <a:rPr lang="en-GB" dirty="0"/>
              <a:t>This cultural formation then leads us to the formation and role of professional identity.</a:t>
            </a:r>
          </a:p>
        </p:txBody>
      </p:sp>
      <p:sp>
        <p:nvSpPr>
          <p:cNvPr id="4" name="Slide Number Placeholder 3"/>
          <p:cNvSpPr>
            <a:spLocks noGrp="1"/>
          </p:cNvSpPr>
          <p:nvPr>
            <p:ph type="sldNum" sz="quarter" idx="5"/>
          </p:nvPr>
        </p:nvSpPr>
        <p:spPr/>
        <p:txBody>
          <a:bodyPr/>
          <a:lstStyle/>
          <a:p>
            <a:pPr rtl="0"/>
            <a:fld id="{A3F167F0-0840-1348-BFE4-C6298BBC0698}" type="slidenum">
              <a:rPr lang="en-GB" noProof="0" smtClean="0"/>
              <a:t>14</a:t>
            </a:fld>
            <a:endParaRPr lang="en-GB" noProof="0" dirty="0"/>
          </a:p>
        </p:txBody>
      </p:sp>
    </p:spTree>
    <p:extLst>
      <p:ext uri="{BB962C8B-B14F-4D97-AF65-F5344CB8AC3E}">
        <p14:creationId xmlns:p14="http://schemas.microsoft.com/office/powerpoint/2010/main" val="3579593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Taking the position of the role of identity as a means to help individuals and groups identity both similarities and differences then we can see how cultural influences can have an influence on the formation of identity.</a:t>
            </a:r>
          </a:p>
          <a:p>
            <a:endParaRPr lang="en-GB" dirty="0"/>
          </a:p>
          <a:p>
            <a:r>
              <a:rPr lang="en-GB" dirty="0"/>
              <a:t>Through a two-way process of individuals being shaped by the social world and also helping them to define and their identity within a social setting we can see once again that how they view and understand the shared values and beliefs can influence if the individual can identify with a group, or organisation or how they might go about constructing an identity that would be acceptable to that group.</a:t>
            </a:r>
          </a:p>
          <a:p>
            <a:endParaRPr lang="en-GB" dirty="0"/>
          </a:p>
          <a:p>
            <a:r>
              <a:rPr lang="en-GB" dirty="0"/>
              <a:t>Once again, the field within field approach will enable a more nuanced exploration of how a potentially multi-layered professional identity is constructed. A societal perception of the individual as a police officer (Macro), at the </a:t>
            </a:r>
            <a:r>
              <a:rPr lang="en-GB" dirty="0" err="1"/>
              <a:t>meso</a:t>
            </a:r>
            <a:r>
              <a:rPr lang="en-GB" dirty="0"/>
              <a:t> level, as an officer within a specific force and then within the micro thinking about the influence that working within a team or specialism might have on, not only identity construction, but also how that is projected across the fields.</a:t>
            </a:r>
          </a:p>
        </p:txBody>
      </p:sp>
      <p:sp>
        <p:nvSpPr>
          <p:cNvPr id="4" name="Slide Number Placeholder 3"/>
          <p:cNvSpPr>
            <a:spLocks noGrp="1"/>
          </p:cNvSpPr>
          <p:nvPr>
            <p:ph type="sldNum" sz="quarter" idx="10"/>
          </p:nvPr>
        </p:nvSpPr>
        <p:spPr/>
        <p:txBody>
          <a:bodyPr/>
          <a:lstStyle/>
          <a:p>
            <a:pPr rtl="0"/>
            <a:fld id="{A3F167F0-0840-1348-BFE4-C6298BBC0698}" type="slidenum">
              <a:rPr lang="en-GB" smtClean="0"/>
              <a:t>15</a:t>
            </a:fld>
            <a:endParaRPr lang="en-GB" dirty="0"/>
          </a:p>
        </p:txBody>
      </p:sp>
    </p:spTree>
    <p:extLst>
      <p:ext uri="{BB962C8B-B14F-4D97-AF65-F5344CB8AC3E}">
        <p14:creationId xmlns:p14="http://schemas.microsoft.com/office/powerpoint/2010/main" val="1179104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Drives for professionalisation in policing, as with many professions within the public sphere are nothing new. Indeed it has been observed that latest education led professionalisation is simply a process of re-professionalisation, what differs is the factors that are driving the changes.</a:t>
            </a:r>
          </a:p>
          <a:p>
            <a:endParaRPr lang="en-GB" dirty="0"/>
          </a:p>
          <a:p>
            <a:r>
              <a:rPr lang="en-GB" dirty="0"/>
              <a:t>This education led iteration of professionalisation has been driven by the changing landscape of the challenges faced by policing. In short, crime is happening in different ways and making use of ever more sophisticated technological approaches. To combat this, policing needs to build a specific and specialised skill-set. </a:t>
            </a:r>
          </a:p>
          <a:p>
            <a:endParaRPr lang="en-GB" dirty="0"/>
          </a:p>
          <a:p>
            <a:r>
              <a:rPr lang="en-GB" dirty="0"/>
              <a:t>However, things have moved on since the Police Education and Qualifications Framework (PEQF) was launched in 2018, and over recent years we have seen a reaction, sometimes violent, towards the role and methods of policing in modern society, but also the culture of policing and how this is having a negative impact on both policing outcomes, but also the public perceptions of policing. </a:t>
            </a:r>
          </a:p>
          <a:p>
            <a:endParaRPr lang="en-GB" dirty="0"/>
          </a:p>
          <a:p>
            <a:r>
              <a:rPr lang="en-GB" dirty="0"/>
              <a:t>Again, this is certainly nothing new, and the Casey review is the latest in a number of reviews over the course of the last 30 or more years based around how policing inter-acts with sections of society. As a result, a new driver can be added to the list, cultural change within policing to help re-build public confidence in policing.</a:t>
            </a:r>
          </a:p>
          <a:p>
            <a:endParaRPr lang="en-GB" dirty="0"/>
          </a:p>
          <a:p>
            <a:r>
              <a:rPr lang="en-GB" dirty="0"/>
              <a:t>However, does this mean as both </a:t>
            </a:r>
            <a:r>
              <a:rPr lang="en-GB" dirty="0" err="1"/>
              <a:t>Holdaway</a:t>
            </a:r>
            <a:r>
              <a:rPr lang="en-GB" dirty="0"/>
              <a:t>, 2017 and Martin, 2022 suggest, that are we confusion professionalisation of policing with the services attempts to adjust to the changes in police’s operating environment? Is the desire to drive cultural change within policing being pursued through the vehicle of education and under the banner of professionalising policing?</a:t>
            </a:r>
          </a:p>
        </p:txBody>
      </p:sp>
      <p:sp>
        <p:nvSpPr>
          <p:cNvPr id="4" name="Slide Number Placeholder 3"/>
          <p:cNvSpPr>
            <a:spLocks noGrp="1"/>
          </p:cNvSpPr>
          <p:nvPr>
            <p:ph type="sldNum" sz="quarter" idx="10"/>
          </p:nvPr>
        </p:nvSpPr>
        <p:spPr/>
        <p:txBody>
          <a:bodyPr/>
          <a:lstStyle/>
          <a:p>
            <a:pPr rtl="0"/>
            <a:fld id="{A3F167F0-0840-1348-BFE4-C6298BBC0698}" type="slidenum">
              <a:rPr lang="en-GB" smtClean="0"/>
              <a:t>17</a:t>
            </a:fld>
            <a:endParaRPr lang="en-GB" dirty="0"/>
          </a:p>
        </p:txBody>
      </p:sp>
    </p:spTree>
    <p:extLst>
      <p:ext uri="{BB962C8B-B14F-4D97-AF65-F5344CB8AC3E}">
        <p14:creationId xmlns:p14="http://schemas.microsoft.com/office/powerpoint/2010/main" val="1499249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Schole</a:t>
            </a:r>
            <a:r>
              <a:rPr lang="en-GB" dirty="0"/>
              <a:t> et. al. (2020) highlight that policing’s traditional model has been a training mode, which is now being challenged by the a more ‘educational’ model where it is not just the practical application of skills and specific knowledge but the broader skills that come from a wider education.</a:t>
            </a:r>
          </a:p>
          <a:p>
            <a:endParaRPr lang="en-GB" dirty="0"/>
          </a:p>
          <a:p>
            <a:r>
              <a:rPr lang="en-GB" dirty="0"/>
              <a:t>Why is education seen as the vehicle for achieving the required professionalisation of policing? </a:t>
            </a:r>
          </a:p>
          <a:p>
            <a:endParaRPr lang="en-GB" dirty="0"/>
          </a:p>
          <a:p>
            <a:r>
              <a:rPr lang="en-GB" dirty="0"/>
              <a:t>The transformative effects of education is not a new concept, indeed the role of education in driving social change is one that has been regularly recited by thinkers and politicians of all political colours for well over a century. </a:t>
            </a:r>
          </a:p>
          <a:p>
            <a:endParaRPr lang="en-GB" dirty="0"/>
          </a:p>
          <a:p>
            <a:r>
              <a:rPr lang="en-GB" dirty="0"/>
              <a:t>The recent justifications for education to be at the forefront of policing can be traced to those cultural transformative effects of education. Within the policing context, education is seen a being a vehicle for cultural change, both in terms of the way that policing is viewed and views itself but also in terms supporting the drive towards greater diversity in policing and to make it more reflective of society as a whole. A move towards not only greater diversity of people, but also greater diversity of thought.</a:t>
            </a:r>
          </a:p>
          <a:p>
            <a:endParaRPr lang="en-GB" dirty="0"/>
          </a:p>
          <a:p>
            <a:r>
              <a:rPr lang="en-GB" dirty="0"/>
              <a:t>Furthermore, the drive is not just about learning a body of knowledge that is at a specific academic level, more it is a wider consideration of some of those higher-level cognitive skills that are being sought, synthesis, critical thinking and the application of professional judgement and discretion. Policing is unique in that its most junior operators enjoy such high levels of autonomy and independence in the discharging of their duties in a situation where they are regularly away from direct supervision, observation or support. </a:t>
            </a:r>
          </a:p>
          <a:p>
            <a:endParaRPr lang="en-GB" dirty="0"/>
          </a:p>
          <a:p>
            <a:r>
              <a:rPr lang="en-GB" dirty="0"/>
              <a:t>This is reflected in the shift away from a training culture and the drive for a learning culture. One that has officers looking to engage in ongoing learning and development throughout their careers. Continuing Professional Development is seen as being one of the key drivers to support not only the ongoing drive for the professionalisation of policing, but also for the achievement of officers career aspirations. Examples of this include the Professionalising Investigation Programme (PIP), the Intelligence Professionalisation Programme (IPP), and the current developments in leadership learning programmes that is currently taking place under the banner of the National Centre for Police Leadership.</a:t>
            </a:r>
          </a:p>
          <a:p>
            <a:endParaRPr lang="en-GB" dirty="0"/>
          </a:p>
          <a:p>
            <a:r>
              <a:rPr lang="en-GB" dirty="0"/>
              <a:t>This however is the macro perspective from policing leaders, politicians and the College of Policing. The reality on the ground, the perception at the micro level may well differ and indeed the research looking at the initial police training from around the world regularly highlights that tension in what is learnt in training and what knowledge, skills and behaviours are considered of value on the frontlines of policing. </a:t>
            </a:r>
          </a:p>
          <a:p>
            <a:endParaRPr lang="en-GB" dirty="0"/>
          </a:p>
        </p:txBody>
      </p:sp>
      <p:sp>
        <p:nvSpPr>
          <p:cNvPr id="4" name="Slide Number Placeholder 3"/>
          <p:cNvSpPr>
            <a:spLocks noGrp="1"/>
          </p:cNvSpPr>
          <p:nvPr>
            <p:ph type="sldNum" sz="quarter" idx="10"/>
          </p:nvPr>
        </p:nvSpPr>
        <p:spPr/>
        <p:txBody>
          <a:bodyPr/>
          <a:lstStyle/>
          <a:p>
            <a:pPr rtl="0"/>
            <a:fld id="{A3F167F0-0840-1348-BFE4-C6298BBC0698}" type="slidenum">
              <a:rPr lang="en-GB" smtClean="0"/>
              <a:t>18</a:t>
            </a:fld>
            <a:endParaRPr lang="en-GB" dirty="0"/>
          </a:p>
        </p:txBody>
      </p:sp>
    </p:spTree>
    <p:extLst>
      <p:ext uri="{BB962C8B-B14F-4D97-AF65-F5344CB8AC3E}">
        <p14:creationId xmlns:p14="http://schemas.microsoft.com/office/powerpoint/2010/main" val="3108164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two separate case studies, a small-scale study involving one force and a large-scale study involving two forces. Each will be reviewed separately as part of the portfolio approach, but also considered together to help develop a broader picture. To support this, all the forces selected share similar characteristics including size of PC populations and similar sort of policing areas made up of a mixture of urban and rural.</a:t>
            </a:r>
          </a:p>
          <a:p>
            <a:endParaRPr lang="en-GB" dirty="0"/>
          </a:p>
          <a:p>
            <a:r>
              <a:rPr lang="en-GB" dirty="0"/>
              <a:t>These forces have been identified based on their adoption of the PCDA, as an early, mid and late adopter of the PCDA. The small-scale force is the mid adopter and this will act as a pilot to help inform data collection for the large-scale study, to see if there should be any amendments to either survey or interview questions.</a:t>
            </a:r>
          </a:p>
          <a:p>
            <a:endParaRPr lang="en-GB" dirty="0"/>
          </a:p>
          <a:p>
            <a:r>
              <a:rPr lang="en-GB" dirty="0"/>
              <a:t>They will be making use of the same mixed methods approach based on two phases, a survey as the first stage, which is focusing on gathering not only demographic data of the participants but also attitudinal data relating to their engagement with CPD. </a:t>
            </a:r>
          </a:p>
          <a:p>
            <a:endParaRPr lang="en-GB" dirty="0"/>
          </a:p>
          <a:p>
            <a:r>
              <a:rPr lang="en-GB" dirty="0"/>
              <a:t>This will be followed by an interview as the second phase and will focus on the matters of professionalisation and identity construction, seeking to explore identity across the macro, </a:t>
            </a:r>
            <a:r>
              <a:rPr lang="en-GB" dirty="0" err="1"/>
              <a:t>meso</a:t>
            </a:r>
            <a:r>
              <a:rPr lang="en-GB" dirty="0"/>
              <a:t> and micro fields of policing. To assist with the conceptualisation of identity, a visual and metaphorical approach will be used, getting interviewees to consider either drawing how they view their professional identity or consider expressing in the form of a metaphor.</a:t>
            </a:r>
          </a:p>
          <a:p>
            <a:endParaRPr lang="en-GB" dirty="0"/>
          </a:p>
          <a:p>
            <a:r>
              <a:rPr lang="en-GB" dirty="0"/>
              <a:t>The participant sample will be open to all full and part-time uniformed PCs who did not join policing through one of the new entry routes. From this, participants who respond to the survey will be asked to self-select for the interviews.</a:t>
            </a:r>
          </a:p>
        </p:txBody>
      </p:sp>
      <p:sp>
        <p:nvSpPr>
          <p:cNvPr id="4" name="Slide Number Placeholder 3"/>
          <p:cNvSpPr>
            <a:spLocks noGrp="1"/>
          </p:cNvSpPr>
          <p:nvPr>
            <p:ph type="sldNum" sz="quarter" idx="5"/>
          </p:nvPr>
        </p:nvSpPr>
        <p:spPr/>
        <p:txBody>
          <a:bodyPr/>
          <a:lstStyle/>
          <a:p>
            <a:pPr rtl="0"/>
            <a:fld id="{A3F167F0-0840-1348-BFE4-C6298BBC0698}" type="slidenum">
              <a:rPr lang="en-GB" noProof="0" smtClean="0"/>
              <a:t>20</a:t>
            </a:fld>
            <a:endParaRPr lang="en-GB" noProof="0" dirty="0"/>
          </a:p>
        </p:txBody>
      </p:sp>
    </p:spTree>
    <p:extLst>
      <p:ext uri="{BB962C8B-B14F-4D97-AF65-F5344CB8AC3E}">
        <p14:creationId xmlns:p14="http://schemas.microsoft.com/office/powerpoint/2010/main" val="2592463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mentioned at the start, access has been an issue and I have yet to start data collection with the small-scale force. Challenges of access are nothing new and this is why I have selected back-up forces who can be approached without disrupting the balance of the nature of the forces being explored.</a:t>
            </a:r>
          </a:p>
          <a:p>
            <a:endParaRPr lang="en-GB" dirty="0"/>
          </a:p>
          <a:p>
            <a:endParaRPr lang="en-GB" dirty="0"/>
          </a:p>
        </p:txBody>
      </p:sp>
      <p:sp>
        <p:nvSpPr>
          <p:cNvPr id="4" name="Slide Number Placeholder 3"/>
          <p:cNvSpPr>
            <a:spLocks noGrp="1"/>
          </p:cNvSpPr>
          <p:nvPr>
            <p:ph type="sldNum" sz="quarter" idx="5"/>
          </p:nvPr>
        </p:nvSpPr>
        <p:spPr/>
        <p:txBody>
          <a:bodyPr/>
          <a:lstStyle/>
          <a:p>
            <a:pPr rtl="0"/>
            <a:fld id="{A3F167F0-0840-1348-BFE4-C6298BBC0698}" type="slidenum">
              <a:rPr lang="en-GB" noProof="0" smtClean="0"/>
              <a:t>21</a:t>
            </a:fld>
            <a:endParaRPr lang="en-GB" noProof="0" dirty="0"/>
          </a:p>
        </p:txBody>
      </p:sp>
    </p:spTree>
    <p:extLst>
      <p:ext uri="{BB962C8B-B14F-4D97-AF65-F5344CB8AC3E}">
        <p14:creationId xmlns:p14="http://schemas.microsoft.com/office/powerpoint/2010/main" val="337884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five areas that I will be looking to run through:</a:t>
            </a:r>
          </a:p>
          <a:p>
            <a:endParaRPr lang="en-GB" dirty="0"/>
          </a:p>
          <a:p>
            <a:r>
              <a:rPr lang="en-GB" dirty="0"/>
              <a:t>We will start by defining the key concepts that are being explored as part of this study.</a:t>
            </a:r>
          </a:p>
          <a:p>
            <a:endParaRPr lang="en-GB" dirty="0"/>
          </a:p>
          <a:p>
            <a:r>
              <a:rPr lang="en-GB" dirty="0"/>
              <a:t>The we will move to outline the use of Bourdieu’s theoretical framework within the study</a:t>
            </a:r>
          </a:p>
          <a:p>
            <a:endParaRPr lang="en-GB" dirty="0"/>
          </a:p>
          <a:p>
            <a:r>
              <a:rPr lang="en-GB" dirty="0"/>
              <a:t>Moving then into an exploration of the main thematic areas of the literature review </a:t>
            </a:r>
          </a:p>
          <a:p>
            <a:endParaRPr lang="en-GB" dirty="0"/>
          </a:p>
          <a:p>
            <a:r>
              <a:rPr lang="en-GB" dirty="0"/>
              <a:t>And finally look at the approach to data collection and what the next steps are.</a:t>
            </a:r>
          </a:p>
          <a:p>
            <a:endParaRPr lang="en-GB" dirty="0"/>
          </a:p>
          <a:p>
            <a:r>
              <a:rPr lang="en-GB" dirty="0"/>
              <a:t>When planning this presentation I had been hopeful of having some initial data to share, however due to issues of access I have not been able to start the data collection.</a:t>
            </a:r>
          </a:p>
        </p:txBody>
      </p:sp>
      <p:sp>
        <p:nvSpPr>
          <p:cNvPr id="4" name="Slide Number Placeholder 3"/>
          <p:cNvSpPr>
            <a:spLocks noGrp="1"/>
          </p:cNvSpPr>
          <p:nvPr>
            <p:ph type="sldNum" sz="quarter" idx="5"/>
          </p:nvPr>
        </p:nvSpPr>
        <p:spPr/>
        <p:txBody>
          <a:bodyPr/>
          <a:lstStyle/>
          <a:p>
            <a:pPr rtl="0"/>
            <a:fld id="{A3F167F0-0840-1348-BFE4-C6298BBC0698}" type="slidenum">
              <a:rPr lang="en-GB" noProof="0" smtClean="0"/>
              <a:t>2</a:t>
            </a:fld>
            <a:endParaRPr lang="en-GB" noProof="0" dirty="0"/>
          </a:p>
        </p:txBody>
      </p:sp>
    </p:spTree>
    <p:extLst>
      <p:ext uri="{BB962C8B-B14F-4D97-AF65-F5344CB8AC3E}">
        <p14:creationId xmlns:p14="http://schemas.microsoft.com/office/powerpoint/2010/main" val="952141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start then with looking at defining the key concepts. Whilst there are other concepts touched upon in the overview of the literature review, these are the elements I wanted to make sure we had clarity on before proceeding:</a:t>
            </a:r>
          </a:p>
          <a:p>
            <a:endParaRPr lang="en-GB" dirty="0"/>
          </a:p>
          <a:p>
            <a:r>
              <a:rPr lang="en-GB" dirty="0"/>
              <a:t>Professions and professionalisation</a:t>
            </a:r>
          </a:p>
          <a:p>
            <a:endParaRPr lang="en-GB" dirty="0"/>
          </a:p>
          <a:p>
            <a:r>
              <a:rPr lang="en-GB" dirty="0"/>
              <a:t>Police and policing </a:t>
            </a:r>
          </a:p>
          <a:p>
            <a:endParaRPr lang="en-GB" dirty="0"/>
          </a:p>
          <a:p>
            <a:r>
              <a:rPr lang="en-GB" dirty="0"/>
              <a:t>And Continuing Professional Development.</a:t>
            </a:r>
          </a:p>
          <a:p>
            <a:endParaRPr lang="en-GB" dirty="0"/>
          </a:p>
          <a:p>
            <a:endParaRPr lang="en-GB" dirty="0"/>
          </a:p>
        </p:txBody>
      </p:sp>
      <p:sp>
        <p:nvSpPr>
          <p:cNvPr id="4" name="Slide Number Placeholder 3"/>
          <p:cNvSpPr>
            <a:spLocks noGrp="1"/>
          </p:cNvSpPr>
          <p:nvPr>
            <p:ph type="sldNum" sz="quarter" idx="10"/>
          </p:nvPr>
        </p:nvSpPr>
        <p:spPr/>
        <p:txBody>
          <a:bodyPr/>
          <a:lstStyle/>
          <a:p>
            <a:pPr rtl="0"/>
            <a:fld id="{A3F167F0-0840-1348-BFE4-C6298BBC0698}" type="slidenum">
              <a:rPr lang="en-GB" smtClean="0"/>
              <a:t>3</a:t>
            </a:fld>
            <a:endParaRPr lang="en-GB" dirty="0"/>
          </a:p>
        </p:txBody>
      </p:sp>
    </p:spTree>
    <p:extLst>
      <p:ext uri="{BB962C8B-B14F-4D97-AF65-F5344CB8AC3E}">
        <p14:creationId xmlns:p14="http://schemas.microsoft.com/office/powerpoint/2010/main" val="3668286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start with professions and professionalisation:</a:t>
            </a:r>
          </a:p>
          <a:p>
            <a:endParaRPr lang="en-GB" dirty="0"/>
          </a:p>
          <a:p>
            <a:r>
              <a:rPr lang="en-GB" dirty="0"/>
              <a:t>Defining a profession is not a simple task and here we are not trying to provide a definitive definition of a profession, more we are looking at the range of definitions to see if policing could be considered a profession</a:t>
            </a:r>
          </a:p>
          <a:p>
            <a:endParaRPr lang="en-GB" dirty="0"/>
          </a:p>
          <a:p>
            <a:r>
              <a:rPr lang="en-GB" dirty="0"/>
              <a:t>This slide and the next are two examples of a taxonomic approach to defining a profession. The first from 1958 developed by Horton and provides an outline of 10 key elements of what is required to be in place for a something to be considered a profession. </a:t>
            </a:r>
          </a:p>
          <a:p>
            <a:endParaRPr lang="en-GB" dirty="0"/>
          </a:p>
          <a:p>
            <a:r>
              <a:rPr lang="en-GB" dirty="0"/>
              <a:t>It is worth noting here and we will touch upon this in more detail later, the similarity between these points and some of the artifacts that have been created and exist in policing that support its drive for professionalisation.</a:t>
            </a:r>
          </a:p>
          <a:p>
            <a:endParaRPr lang="en-GB" dirty="0"/>
          </a:p>
        </p:txBody>
      </p:sp>
      <p:sp>
        <p:nvSpPr>
          <p:cNvPr id="4" name="Slide Number Placeholder 3"/>
          <p:cNvSpPr>
            <a:spLocks noGrp="1"/>
          </p:cNvSpPr>
          <p:nvPr>
            <p:ph type="sldNum" sz="quarter" idx="10"/>
          </p:nvPr>
        </p:nvSpPr>
        <p:spPr/>
        <p:txBody>
          <a:bodyPr/>
          <a:lstStyle/>
          <a:p>
            <a:pPr rtl="0"/>
            <a:fld id="{A3F167F0-0840-1348-BFE4-C6298BBC0698}" type="slidenum">
              <a:rPr lang="en-GB" smtClean="0"/>
              <a:t>4</a:t>
            </a:fld>
            <a:endParaRPr lang="en-GB" dirty="0"/>
          </a:p>
        </p:txBody>
      </p:sp>
    </p:spTree>
    <p:extLst>
      <p:ext uri="{BB962C8B-B14F-4D97-AF65-F5344CB8AC3E}">
        <p14:creationId xmlns:p14="http://schemas.microsoft.com/office/powerpoint/2010/main" val="126673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somewhat shorter list of elements that Wilensky developed in 1964 required for a profession. There are some similarities between the two lists many of these things could apply to a range of occupations that might not be considered professions. </a:t>
            </a:r>
          </a:p>
          <a:p>
            <a:endParaRPr lang="en-GB" dirty="0"/>
          </a:p>
          <a:p>
            <a:endParaRPr lang="en-GB" dirty="0"/>
          </a:p>
          <a:p>
            <a:r>
              <a:rPr lang="en-GB" dirty="0"/>
              <a:t>Saks, 2012, provides another approach that suggests the defining characteristic of a profession is that they are exclusionary, they have their own controlled access for people to practice and be part of that profession and these are often state sanctioned and enforced. </a:t>
            </a:r>
          </a:p>
          <a:p>
            <a:endParaRPr lang="en-GB" dirty="0"/>
          </a:p>
          <a:p>
            <a:r>
              <a:rPr lang="en-GB" dirty="0"/>
              <a:t>As an example, an individual with an interest in the human body could not rent out and office space and claim that they were a general practitioner without facing criminal charges. To practice medicine, you need to be licensed to do so, you have to have demonstrated that you meet the requirements to be a member of that professional group (Saks 2010). </a:t>
            </a:r>
          </a:p>
          <a:p>
            <a:endParaRPr lang="en-GB" dirty="0"/>
          </a:p>
          <a:p>
            <a:r>
              <a:rPr lang="en-GB" dirty="0"/>
              <a:t>Saks’ approach to considering professions also links to what Parry and Parry 1976 suggested, that there is an element of  political control of the profession, be it by a government directly or by a governing body. </a:t>
            </a:r>
          </a:p>
          <a:p>
            <a:endParaRPr lang="en-GB" dirty="0"/>
          </a:p>
          <a:p>
            <a:r>
              <a:rPr lang="en-GB" dirty="0"/>
              <a:t>Criticisms of this approach include that it does not properly account for the knowledge and skill base of professions (Saks, 2012).</a:t>
            </a:r>
          </a:p>
          <a:p>
            <a:endParaRPr lang="en-GB" dirty="0"/>
          </a:p>
          <a:p>
            <a:r>
              <a:rPr lang="en-GB" dirty="0"/>
              <a:t>There is an additional consideration in relation to the social dimension of what is considered a profession, however due to time we can’t cover that off here.</a:t>
            </a:r>
          </a:p>
          <a:p>
            <a:endParaRPr lang="en-GB" dirty="0"/>
          </a:p>
          <a:p>
            <a:r>
              <a:rPr lang="en-GB" dirty="0"/>
              <a:t>However, based on these examples when we consider the range of artifacts that exist across policing; National Policing Curriculum, the Authorised Professional Practice, moves to create a knowledge bank. A clearly defined code of conduct enshrined in law, a clearly articulated code of ethics. Defined entry routes and exclusivity to the field of policing that is defined in law, then it would be reasonable to consider policing a profession.</a:t>
            </a:r>
          </a:p>
          <a:p>
            <a:endParaRPr lang="en-GB" dirty="0"/>
          </a:p>
          <a:p>
            <a:endParaRPr lang="en-GB" dirty="0"/>
          </a:p>
        </p:txBody>
      </p:sp>
      <p:sp>
        <p:nvSpPr>
          <p:cNvPr id="4" name="Slide Number Placeholder 3"/>
          <p:cNvSpPr>
            <a:spLocks noGrp="1"/>
          </p:cNvSpPr>
          <p:nvPr>
            <p:ph type="sldNum" sz="quarter" idx="10"/>
          </p:nvPr>
        </p:nvSpPr>
        <p:spPr/>
        <p:txBody>
          <a:bodyPr/>
          <a:lstStyle/>
          <a:p>
            <a:pPr rtl="0"/>
            <a:fld id="{A3F167F0-0840-1348-BFE4-C6298BBC0698}" type="slidenum">
              <a:rPr lang="en-GB" smtClean="0"/>
              <a:t>5</a:t>
            </a:fld>
            <a:endParaRPr lang="en-GB" dirty="0"/>
          </a:p>
        </p:txBody>
      </p:sp>
    </p:spTree>
    <p:extLst>
      <p:ext uri="{BB962C8B-B14F-4D97-AF65-F5344CB8AC3E}">
        <p14:creationId xmlns:p14="http://schemas.microsoft.com/office/powerpoint/2010/main" val="1931985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Defining these concepts will assist in understanding the application of Bourdieu’s framework.</a:t>
            </a:r>
          </a:p>
          <a:p>
            <a:endParaRPr lang="en-GB" dirty="0"/>
          </a:p>
          <a:p>
            <a:r>
              <a:rPr lang="en-GB" dirty="0"/>
              <a:t>There is a potential to consider policing in a broad sense, the ability to enforce legislation and investigate breaches of the law within the bounds of a jurisdiction could be considered policing. However, this would then include a range of public bodies and agencies and potentially blur the line between criminal and civil matters. </a:t>
            </a:r>
          </a:p>
          <a:p>
            <a:endParaRPr lang="en-GB" dirty="0"/>
          </a:p>
          <a:p>
            <a:r>
              <a:rPr lang="en-GB" dirty="0"/>
              <a:t>As such, for the purposes of this study we will be adopting the following definition of policing.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we talk about police, again we could drift into a wide range of organisations from The National Crime Agency to the Food Standards Agency and police forces, both Home Office through to non-home office forces like the ports police could be included in this heading. This is before we consider the civilianisation of elements of policing.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such when we talk about police in the context of this study we will be applying the following definition and confining ourselves to Home Office forces.</a:t>
            </a:r>
          </a:p>
          <a:p>
            <a:endParaRPr lang="en-GB" dirty="0"/>
          </a:p>
        </p:txBody>
      </p:sp>
      <p:sp>
        <p:nvSpPr>
          <p:cNvPr id="4" name="Slide Number Placeholder 3"/>
          <p:cNvSpPr>
            <a:spLocks noGrp="1"/>
          </p:cNvSpPr>
          <p:nvPr>
            <p:ph type="sldNum" sz="quarter" idx="10"/>
          </p:nvPr>
        </p:nvSpPr>
        <p:spPr/>
        <p:txBody>
          <a:bodyPr/>
          <a:lstStyle/>
          <a:p>
            <a:pPr rtl="0"/>
            <a:fld id="{A3F167F0-0840-1348-BFE4-C6298BBC0698}" type="slidenum">
              <a:rPr lang="en-GB" smtClean="0"/>
              <a:t>6</a:t>
            </a:fld>
            <a:endParaRPr lang="en-GB" dirty="0"/>
          </a:p>
        </p:txBody>
      </p:sp>
    </p:spTree>
    <p:extLst>
      <p:ext uri="{BB962C8B-B14F-4D97-AF65-F5344CB8AC3E}">
        <p14:creationId xmlns:p14="http://schemas.microsoft.com/office/powerpoint/2010/main" val="1195160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CPD is another concept that is difficult to provide a clear definition on, indeed as part of the data collection, we will let the participants provide their own definition.</a:t>
            </a:r>
          </a:p>
          <a:p>
            <a:endParaRPr lang="en-GB" dirty="0"/>
          </a:p>
          <a:p>
            <a:r>
              <a:rPr lang="en-GB" dirty="0"/>
              <a:t>However, for the purposes of understanding and clarity within the study it is important that there is an understanding of what is meant by CPD. </a:t>
            </a:r>
          </a:p>
          <a:p>
            <a:endParaRPr lang="en-GB" dirty="0"/>
          </a:p>
          <a:p>
            <a:r>
              <a:rPr lang="en-GB" dirty="0"/>
              <a:t>These examples on screen are from other professional bodies that represent other professions. They each talk around the same idea of learning on an ongoing basis, however they each differ in some of the motivations and outcomes that come from engagement in CPD.</a:t>
            </a:r>
          </a:p>
        </p:txBody>
      </p:sp>
      <p:sp>
        <p:nvSpPr>
          <p:cNvPr id="4" name="Slide Number Placeholder 3"/>
          <p:cNvSpPr>
            <a:spLocks noGrp="1"/>
          </p:cNvSpPr>
          <p:nvPr>
            <p:ph type="sldNum" sz="quarter" idx="10"/>
          </p:nvPr>
        </p:nvSpPr>
        <p:spPr/>
        <p:txBody>
          <a:bodyPr/>
          <a:lstStyle/>
          <a:p>
            <a:pPr rtl="0"/>
            <a:fld id="{A3F167F0-0840-1348-BFE4-C6298BBC0698}" type="slidenum">
              <a:rPr lang="en-GB" smtClean="0"/>
              <a:t>7</a:t>
            </a:fld>
            <a:endParaRPr lang="en-GB" dirty="0"/>
          </a:p>
        </p:txBody>
      </p:sp>
    </p:spTree>
    <p:extLst>
      <p:ext uri="{BB962C8B-B14F-4D97-AF65-F5344CB8AC3E}">
        <p14:creationId xmlns:p14="http://schemas.microsoft.com/office/powerpoint/2010/main" val="3370120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Because of the context of this study and the information provided by the broader literature, the College of Policing definition of CPD provides the most utility. </a:t>
            </a:r>
          </a:p>
          <a:p>
            <a:endParaRPr lang="en-GB" dirty="0"/>
          </a:p>
          <a:p>
            <a:r>
              <a:rPr lang="en-GB" dirty="0"/>
              <a:t>It outlines three key elements: the ongoing nature of the process to maintain and enhance professional knowledge and skills. </a:t>
            </a:r>
          </a:p>
          <a:p>
            <a:endParaRPr lang="en-GB" dirty="0"/>
          </a:p>
          <a:p>
            <a:r>
              <a:rPr lang="en-GB" dirty="0"/>
              <a:t>It acknowledges that it is a partnership between the College, the force and the individual </a:t>
            </a:r>
          </a:p>
          <a:p>
            <a:endParaRPr lang="en-GB" dirty="0"/>
          </a:p>
          <a:p>
            <a:r>
              <a:rPr lang="en-GB" dirty="0"/>
              <a:t>and that it is linked to both supporting individual development career goals whilst ensuring a quality service to the public.</a:t>
            </a:r>
          </a:p>
        </p:txBody>
      </p:sp>
      <p:sp>
        <p:nvSpPr>
          <p:cNvPr id="4" name="Slide Number Placeholder 3"/>
          <p:cNvSpPr>
            <a:spLocks noGrp="1"/>
          </p:cNvSpPr>
          <p:nvPr>
            <p:ph type="sldNum" sz="quarter" idx="10"/>
          </p:nvPr>
        </p:nvSpPr>
        <p:spPr/>
        <p:txBody>
          <a:bodyPr/>
          <a:lstStyle/>
          <a:p>
            <a:pPr rtl="0"/>
            <a:fld id="{A3F167F0-0840-1348-BFE4-C6298BBC0698}" type="slidenum">
              <a:rPr lang="en-GB" smtClean="0"/>
              <a:t>8</a:t>
            </a:fld>
            <a:endParaRPr lang="en-GB" dirty="0"/>
          </a:p>
        </p:txBody>
      </p:sp>
    </p:spTree>
    <p:extLst>
      <p:ext uri="{BB962C8B-B14F-4D97-AF65-F5344CB8AC3E}">
        <p14:creationId xmlns:p14="http://schemas.microsoft.com/office/powerpoint/2010/main" val="3753419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now into the use of Bourdieu’s framework.</a:t>
            </a:r>
          </a:p>
          <a:p>
            <a:endParaRPr lang="en-GB" dirty="0"/>
          </a:p>
          <a:p>
            <a:r>
              <a:rPr lang="en-GB" dirty="0"/>
              <a:t>We could spend a whole conference talking about this however, I am well into my limited time and so I will over a somewhat whistle-stop overview of why his framework is being applied in this study.</a:t>
            </a:r>
          </a:p>
        </p:txBody>
      </p:sp>
      <p:sp>
        <p:nvSpPr>
          <p:cNvPr id="4" name="Slide Number Placeholder 3"/>
          <p:cNvSpPr>
            <a:spLocks noGrp="1"/>
          </p:cNvSpPr>
          <p:nvPr>
            <p:ph type="sldNum" sz="quarter" idx="5"/>
          </p:nvPr>
        </p:nvSpPr>
        <p:spPr/>
        <p:txBody>
          <a:bodyPr/>
          <a:lstStyle/>
          <a:p>
            <a:pPr rtl="0"/>
            <a:fld id="{A3F167F0-0840-1348-BFE4-C6298BBC0698}" type="slidenum">
              <a:rPr lang="en-GB" noProof="0" smtClean="0"/>
              <a:t>9</a:t>
            </a:fld>
            <a:endParaRPr lang="en-GB" noProof="0" dirty="0"/>
          </a:p>
        </p:txBody>
      </p:sp>
    </p:spTree>
    <p:extLst>
      <p:ext uri="{BB962C8B-B14F-4D97-AF65-F5344CB8AC3E}">
        <p14:creationId xmlns:p14="http://schemas.microsoft.com/office/powerpoint/2010/main" val="4212584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lstStyle/>
          <a:p>
            <a:pPr rtl="0"/>
            <a:endParaRPr lang="en-GB" noProof="0" dirty="0"/>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1154955" y="2099733"/>
            <a:ext cx="8825658" cy="2677648"/>
          </a:xfrm>
        </p:spPr>
        <p:txBody>
          <a:bodyPr rtlCol="0" anchor="b"/>
          <a:lstStyle>
            <a:lvl1pPr>
              <a:defRPr sz="5400"/>
            </a:lvl1pPr>
          </a:lstStyle>
          <a:p>
            <a:pPr rtl="0"/>
            <a:r>
              <a:rPr lang="en-GB" noProof="0"/>
              <a:t>Click to edit Master title style</a:t>
            </a:r>
            <a:endParaRPr lang="en-GB" noProof="0" dirty="0"/>
          </a:p>
        </p:txBody>
      </p:sp>
      <p:sp>
        <p:nvSpPr>
          <p:cNvPr id="3" name="Subtitle 2"/>
          <p:cNvSpPr>
            <a:spLocks noGrp="1"/>
          </p:cNvSpPr>
          <p:nvPr userDrawn="1">
            <p:ph type="subTitle" idx="1"/>
          </p:nvPr>
        </p:nvSpPr>
        <p:spPr>
          <a:xfrm>
            <a:off x="1154955" y="4777380"/>
            <a:ext cx="8825658" cy="861420"/>
          </a:xfrm>
        </p:spPr>
        <p:txBody>
          <a:bodyPr rtlCol="0"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GB" noProof="0"/>
              <a:t>Click to edit Master subtitle style</a:t>
            </a:r>
            <a:endParaRPr lang="en-GB" noProof="0" dirty="0"/>
          </a:p>
        </p:txBody>
      </p:sp>
      <p:sp>
        <p:nvSpPr>
          <p:cNvPr id="4" name="Date Placeholder 3"/>
          <p:cNvSpPr>
            <a:spLocks noGrp="1"/>
          </p:cNvSpPr>
          <p:nvPr userDrawn="1">
            <p:ph type="dt" sz="half" idx="10"/>
          </p:nvPr>
        </p:nvSpPr>
        <p:spPr>
          <a:xfrm rot="5400000">
            <a:off x="10089390" y="1792223"/>
            <a:ext cx="990599" cy="304799"/>
          </a:xfrm>
        </p:spPr>
        <p:txBody>
          <a:bodyPr rtlCol="0" anchor="t"/>
          <a:lstStyle>
            <a:lvl1pPr algn="l">
              <a:defRPr b="0" i="0">
                <a:solidFill>
                  <a:schemeClr val="bg1"/>
                </a:solidFill>
              </a:defRPr>
            </a:lvl1pPr>
          </a:lstStyle>
          <a:p>
            <a:pPr rtl="0"/>
            <a:fld id="{F4FEC28F-0206-4644-BE21-166E75B39299}" type="datetime1">
              <a:rPr lang="en-GB" noProof="0" smtClean="0"/>
              <a:t>17/01/2024</a:t>
            </a:fld>
            <a:endParaRPr lang="en-GB" noProof="0" dirty="0"/>
          </a:p>
        </p:txBody>
      </p:sp>
      <p:sp>
        <p:nvSpPr>
          <p:cNvPr id="5" name="Footer Placeholder 4"/>
          <p:cNvSpPr>
            <a:spLocks noGrp="1"/>
          </p:cNvSpPr>
          <p:nvPr userDrawn="1">
            <p:ph type="ftr" sz="quarter" idx="11"/>
          </p:nvPr>
        </p:nvSpPr>
        <p:spPr>
          <a:xfrm rot="5400000">
            <a:off x="8959592" y="3226820"/>
            <a:ext cx="3859795" cy="304801"/>
          </a:xfrm>
        </p:spPr>
        <p:txBody>
          <a:bodyPr rtlCol="0"/>
          <a:lstStyle>
            <a:lvl1pPr>
              <a:defRPr b="0" i="0">
                <a:solidFill>
                  <a:schemeClr val="bg1"/>
                </a:solidFill>
              </a:defRPr>
            </a:lvl1pPr>
          </a:lstStyle>
          <a:p>
            <a:pPr rtl="0"/>
            <a:endParaRPr lang="en-GB" noProof="0" dirty="0"/>
          </a:p>
        </p:txBody>
      </p:sp>
      <p:sp>
        <p:nvSpPr>
          <p:cNvPr id="10" name="Rectangle 9"/>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userDrawn="1">
            <p:ph type="sldNum" sz="quarter" idx="12"/>
          </p:nvPr>
        </p:nvSpPr>
        <p:spPr>
          <a:xfrm>
            <a:off x="10351008" y="292608"/>
            <a:ext cx="838199" cy="767687"/>
          </a:xfrm>
        </p:spPr>
        <p:txBody>
          <a:bodyPr rtlCol="0"/>
          <a:lstStyle>
            <a:lvl1pPr>
              <a:defRPr sz="2800" b="0" i="0">
                <a:latin typeface="+mj-lt"/>
              </a:defRPr>
            </a:lvl1pPr>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357273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rtlCol="0" anchor="b">
            <a:normAutofit/>
          </a:bodyPr>
          <a:lstStyle>
            <a:lvl1pPr algn="l">
              <a:defRPr sz="2300" b="0"/>
            </a:lvl1pPr>
          </a:lstStyle>
          <a:p>
            <a:pPr rtl="0"/>
            <a:r>
              <a:rPr lang="en-GB" noProof="0"/>
              <a:t>Click to edit Master title style</a:t>
            </a:r>
            <a:endParaRPr lang="en-GB" noProof="0" dirty="0"/>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rtlCol="0"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GB" noProof="0"/>
              <a:t>Click icon to add picture</a:t>
            </a:r>
            <a:endParaRPr lang="en-GB" noProof="0" dirty="0"/>
          </a:p>
        </p:txBody>
      </p:sp>
      <p:sp>
        <p:nvSpPr>
          <p:cNvPr id="4" name="Text Placeholder 3"/>
          <p:cNvSpPr>
            <a:spLocks noGrp="1"/>
          </p:cNvSpPr>
          <p:nvPr>
            <p:ph type="body" sz="half" idx="2"/>
          </p:nvPr>
        </p:nvSpPr>
        <p:spPr bwMode="gray">
          <a:xfrm>
            <a:off x="1154955" y="3657600"/>
            <a:ext cx="3859212" cy="1371600"/>
          </a:xfrm>
        </p:spPr>
        <p:txBody>
          <a:bodyPr rtlCol="0">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p>
            <a:pPr rtl="0"/>
            <a:fld id="{BE416078-4A46-4D08-BD33-A6AF1D46E250}" type="datetime1">
              <a:rPr lang="en-GB" noProof="0" smtClean="0"/>
              <a:t>17/01/2024</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418343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2" name="Title 1"/>
          <p:cNvSpPr>
            <a:spLocks noGrp="1"/>
          </p:cNvSpPr>
          <p:nvPr>
            <p:ph type="title"/>
          </p:nvPr>
        </p:nvSpPr>
        <p:spPr>
          <a:xfrm>
            <a:off x="1153907" y="1693332"/>
            <a:ext cx="3860260" cy="1735668"/>
          </a:xfrm>
        </p:spPr>
        <p:txBody>
          <a:bodyPr rtlCol="0" anchor="b">
            <a:normAutofit/>
          </a:bodyPr>
          <a:lstStyle>
            <a:lvl1pPr algn="l">
              <a:defRPr sz="2300" b="0"/>
            </a:lvl1pPr>
          </a:lstStyle>
          <a:p>
            <a:pPr rtl="0"/>
            <a:r>
              <a:rPr lang="en-GB" noProof="0"/>
              <a:t>Click to edit Master title style</a:t>
            </a:r>
            <a:endParaRPr lang="en-GB" noProof="0" dirty="0"/>
          </a:p>
        </p:txBody>
      </p:sp>
      <p:sp>
        <p:nvSpPr>
          <p:cNvPr id="4" name="Text Placeholder 3"/>
          <p:cNvSpPr>
            <a:spLocks noGrp="1"/>
          </p:cNvSpPr>
          <p:nvPr>
            <p:ph type="body" sz="half" idx="2"/>
          </p:nvPr>
        </p:nvSpPr>
        <p:spPr bwMode="gray">
          <a:xfrm>
            <a:off x="1154955" y="3657600"/>
            <a:ext cx="3859212" cy="1371600"/>
          </a:xfrm>
        </p:spPr>
        <p:txBody>
          <a:bodyPr rtlCol="0">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p>
            <a:pPr rtl="0"/>
            <a:fld id="{5552DDEF-9D8B-408E-BADE-EC221AA20940}" type="datetime1">
              <a:rPr lang="en-GB" noProof="0" smtClean="0"/>
              <a:t>17/01/2024</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339773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endParaRPr lang="en-GB" noProof="0" dirty="0"/>
          </a:p>
        </p:txBody>
      </p:sp>
      <p:sp>
        <p:nvSpPr>
          <p:cNvPr id="3" name="Content Placeholder 2"/>
          <p:cNvSpPr>
            <a:spLocks noGrp="1"/>
          </p:cNvSpPr>
          <p:nvPr>
            <p:ph sz="half" idx="1"/>
          </p:nvPr>
        </p:nvSpPr>
        <p:spPr>
          <a:xfrm>
            <a:off x="1154954" y="2603500"/>
            <a:ext cx="4825158" cy="3416301"/>
          </a:xfrm>
        </p:spPr>
        <p:txBody>
          <a:bodyPr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4" name="Content Placeholder 3"/>
          <p:cNvSpPr>
            <a:spLocks noGrp="1"/>
          </p:cNvSpPr>
          <p:nvPr>
            <p:ph sz="half" idx="2"/>
          </p:nvPr>
        </p:nvSpPr>
        <p:spPr>
          <a:xfrm>
            <a:off x="6208712" y="2603500"/>
            <a:ext cx="4825159" cy="3416300"/>
          </a:xfrm>
        </p:spPr>
        <p:txBody>
          <a:bodyPr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5" name="Date Placeholder 4"/>
          <p:cNvSpPr>
            <a:spLocks noGrp="1"/>
          </p:cNvSpPr>
          <p:nvPr>
            <p:ph type="dt" sz="half" idx="10"/>
          </p:nvPr>
        </p:nvSpPr>
        <p:spPr/>
        <p:txBody>
          <a:bodyPr rtlCol="0"/>
          <a:lstStyle/>
          <a:p>
            <a:pPr rtl="0"/>
            <a:fld id="{26592B87-39E7-496E-A8FC-43C3A958AC1B}" type="datetime1">
              <a:rPr lang="en-GB" noProof="0" smtClean="0"/>
              <a:t>17/01/2024</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7" name="Slide Number Placeholder 6"/>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47717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n-GB" noProof="0"/>
              <a:t>Click to edit Master title style</a:t>
            </a:r>
            <a:endParaRPr lang="en-GB" noProof="0" dirty="0"/>
          </a:p>
        </p:txBody>
      </p:sp>
      <p:sp>
        <p:nvSpPr>
          <p:cNvPr id="3" name="Text Placeholder 2"/>
          <p:cNvSpPr>
            <a:spLocks noGrp="1"/>
          </p:cNvSpPr>
          <p:nvPr>
            <p:ph type="body" idx="1"/>
          </p:nvPr>
        </p:nvSpPr>
        <p:spPr>
          <a:xfrm>
            <a:off x="1154954" y="2603500"/>
            <a:ext cx="4825157"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154954" y="3179762"/>
            <a:ext cx="4825158" cy="2840039"/>
          </a:xfrm>
        </p:spPr>
        <p:txBody>
          <a:bodyPr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5" name="Text Placeholder 4"/>
          <p:cNvSpPr>
            <a:spLocks noGrp="1"/>
          </p:cNvSpPr>
          <p:nvPr>
            <p:ph type="body" sz="quarter" idx="3"/>
          </p:nvPr>
        </p:nvSpPr>
        <p:spPr>
          <a:xfrm>
            <a:off x="6208712" y="2603500"/>
            <a:ext cx="4825159"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6208710" y="3179762"/>
            <a:ext cx="4825159" cy="2840039"/>
          </a:xfrm>
        </p:spPr>
        <p:txBody>
          <a:bodyPr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7" name="Date Placeholder 6"/>
          <p:cNvSpPr>
            <a:spLocks noGrp="1"/>
          </p:cNvSpPr>
          <p:nvPr>
            <p:ph type="dt" sz="half" idx="10"/>
          </p:nvPr>
        </p:nvSpPr>
        <p:spPr/>
        <p:txBody>
          <a:bodyPr rtlCol="0"/>
          <a:lstStyle/>
          <a:p>
            <a:pPr rtl="0"/>
            <a:fld id="{9AE2A203-2E25-4604-90BA-CC457ED7BDCE}" type="datetime1">
              <a:rPr lang="en-GB" noProof="0" smtClean="0"/>
              <a:t>17/01/2024</a:t>
            </a:fld>
            <a:endParaRPr lang="en-GB" noProof="0" dirty="0"/>
          </a:p>
        </p:txBody>
      </p:sp>
      <p:sp>
        <p:nvSpPr>
          <p:cNvPr id="8" name="Footer Placeholder 7"/>
          <p:cNvSpPr>
            <a:spLocks noGrp="1"/>
          </p:cNvSpPr>
          <p:nvPr>
            <p:ph type="ftr" sz="quarter" idx="11"/>
          </p:nvPr>
        </p:nvSpPr>
        <p:spPr/>
        <p:txBody>
          <a:bodyPr rtlCol="0"/>
          <a:lstStyle/>
          <a:p>
            <a:pPr rtl="0"/>
            <a:endParaRPr lang="en-GB" noProof="0" dirty="0"/>
          </a:p>
        </p:txBody>
      </p:sp>
      <p:sp>
        <p:nvSpPr>
          <p:cNvPr id="9" name="Slide Number Placeholder 8"/>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9599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endParaRPr lang="en-GB" noProof="0" dirty="0"/>
          </a:p>
        </p:txBody>
      </p:sp>
      <p:sp>
        <p:nvSpPr>
          <p:cNvPr id="3" name="Date Placeholder 2"/>
          <p:cNvSpPr>
            <a:spLocks noGrp="1"/>
          </p:cNvSpPr>
          <p:nvPr>
            <p:ph type="dt" sz="half" idx="10"/>
          </p:nvPr>
        </p:nvSpPr>
        <p:spPr/>
        <p:txBody>
          <a:bodyPr rtlCol="0"/>
          <a:lstStyle/>
          <a:p>
            <a:pPr rtl="0"/>
            <a:fld id="{E1B64900-8877-41BB-8615-9BE5269FD876}" type="datetime1">
              <a:rPr lang="en-GB" noProof="0" smtClean="0"/>
              <a:t>17/01/2024</a:t>
            </a:fld>
            <a:endParaRPr lang="en-GB" noProof="0" dirty="0"/>
          </a:p>
        </p:txBody>
      </p:sp>
      <p:sp>
        <p:nvSpPr>
          <p:cNvPr id="4" name="Footer Placeholder 3"/>
          <p:cNvSpPr>
            <a:spLocks noGrp="1"/>
          </p:cNvSpPr>
          <p:nvPr>
            <p:ph type="ftr" sz="quarter" idx="11"/>
          </p:nvPr>
        </p:nvSpPr>
        <p:spPr/>
        <p:txBody>
          <a:bodyPr rtlCol="0"/>
          <a:lstStyle/>
          <a:p>
            <a:pPr rtl="0"/>
            <a:endParaRPr lang="en-GB" noProof="0" dirty="0"/>
          </a:p>
        </p:txBody>
      </p:sp>
      <p:sp>
        <p:nvSpPr>
          <p:cNvPr id="5" name="Slide Number Placeholder 4"/>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282648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48C3D072-F03E-459C-ADE7-3AFE5F8D421E}" type="datetime1">
              <a:rPr lang="en-GB" noProof="0" smtClean="0"/>
              <a:t>17/01/2024</a:t>
            </a:fld>
            <a:endParaRPr lang="en-GB" noProof="0" dirty="0"/>
          </a:p>
        </p:txBody>
      </p:sp>
      <p:sp>
        <p:nvSpPr>
          <p:cNvPr id="3" name="Footer Placeholder 2"/>
          <p:cNvSpPr>
            <a:spLocks noGrp="1"/>
          </p:cNvSpPr>
          <p:nvPr>
            <p:ph type="ftr" sz="quarter" idx="11"/>
          </p:nvPr>
        </p:nvSpPr>
        <p:spPr/>
        <p:txBody>
          <a:bodyPr rtlCol="0"/>
          <a:lstStyle/>
          <a:p>
            <a:pPr rtl="0"/>
            <a:endParaRPr lang="en-GB" noProof="0"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171922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endParaRPr lang="en-GB" noProof="0" dirty="0"/>
          </a:p>
        </p:txBody>
      </p:sp>
      <p:sp>
        <p:nvSpPr>
          <p:cNvPr id="3" name="Content Placeholder 2"/>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4" name="Date Placeholder 3"/>
          <p:cNvSpPr>
            <a:spLocks noGrp="1"/>
          </p:cNvSpPr>
          <p:nvPr>
            <p:ph type="dt" sz="half" idx="10"/>
          </p:nvPr>
        </p:nvSpPr>
        <p:spPr/>
        <p:txBody>
          <a:bodyPr rtlCol="0"/>
          <a:lstStyle/>
          <a:p>
            <a:pPr rtl="0"/>
            <a:fld id="{DF8C37AF-E5A7-4FCE-9806-1707768E81C6}" type="datetime1">
              <a:rPr lang="en-GB" noProof="0" smtClean="0"/>
              <a:t>17/01/2024</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23736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rtlCol="0" anchor="ctr"/>
          <a:lstStyle>
            <a:lvl1pPr algn="l">
              <a:defRPr sz="4000" b="0" cap="none"/>
            </a:lvl1pPr>
          </a:lstStyle>
          <a:p>
            <a:pPr rtl="0"/>
            <a:r>
              <a:rPr lang="en-GB" noProof="0"/>
              <a:t>Click to edit Master title style</a:t>
            </a:r>
            <a:endParaRPr lang="en-GB" noProof="0" dirty="0"/>
          </a:p>
        </p:txBody>
      </p:sp>
      <p:sp>
        <p:nvSpPr>
          <p:cNvPr id="3" name="Text Placeholder 2"/>
          <p:cNvSpPr>
            <a:spLocks noGrp="1"/>
          </p:cNvSpPr>
          <p:nvPr>
            <p:ph type="body" idx="1"/>
          </p:nvPr>
        </p:nvSpPr>
        <p:spPr>
          <a:xfrm>
            <a:off x="6895558" y="2677644"/>
            <a:ext cx="3755379" cy="2283823"/>
          </a:xfrm>
        </p:spPr>
        <p:txBody>
          <a:bodyPr rtlCol="0"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sp>
        <p:nvSpPr>
          <p:cNvPr id="4" name="Date Placeholder 3"/>
          <p:cNvSpPr>
            <a:spLocks noGrp="1"/>
          </p:cNvSpPr>
          <p:nvPr>
            <p:ph type="dt" sz="half" idx="10"/>
          </p:nvPr>
        </p:nvSpPr>
        <p:spPr/>
        <p:txBody>
          <a:bodyPr rtlCol="0"/>
          <a:lstStyle/>
          <a:p>
            <a:pPr rtl="0"/>
            <a:fld id="{817AF083-24A6-4622-8B81-3CECE9F27C90}" type="datetime1">
              <a:rPr lang="en-GB" noProof="0" smtClean="0"/>
              <a:t>17/01/2024</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230819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rtlCol="0" anchor="ctr"/>
          <a:lstStyle>
            <a:lvl1pPr algn="l">
              <a:defRPr sz="2300" b="0" cap="none"/>
            </a:lvl1pPr>
          </a:lstStyle>
          <a:p>
            <a:pPr rtl="0"/>
            <a:r>
              <a:rPr lang="en-GB" noProof="0"/>
              <a:t>Click to edit Master title style</a:t>
            </a:r>
            <a:endParaRPr lang="en-GB" noProof="0" dirty="0"/>
          </a:p>
        </p:txBody>
      </p:sp>
      <p:sp>
        <p:nvSpPr>
          <p:cNvPr id="4" name="Date Placeholder 3"/>
          <p:cNvSpPr>
            <a:spLocks noGrp="1"/>
          </p:cNvSpPr>
          <p:nvPr>
            <p:ph type="dt" sz="half" idx="10"/>
          </p:nvPr>
        </p:nvSpPr>
        <p:spPr/>
        <p:txBody>
          <a:bodyPr rtlCol="0"/>
          <a:lstStyle/>
          <a:p>
            <a:pPr rtl="0"/>
            <a:fld id="{0B35306A-DD2F-484A-B99D-9C3D5E6D9004}" type="datetime1">
              <a:rPr lang="en-GB" noProof="0" smtClean="0"/>
              <a:t>17/01/2024</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257957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rtlCol="0" anchor="ctr">
            <a:normAutofit/>
          </a:bodyPr>
          <a:lstStyle>
            <a:lvl1pPr marL="0" indent="0">
              <a:buNone/>
              <a:defRPr sz="2100">
                <a:solidFill>
                  <a:schemeClr val="tx1"/>
                </a:solidFill>
              </a:defRPr>
            </a:lvl1pPr>
          </a:lstStyle>
          <a:p>
            <a:pPr lvl="0" rtl="0"/>
            <a:r>
              <a:rPr lang="en-GB" noProof="0" dirty="0"/>
              <a:t>Text Item</a:t>
            </a:r>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rtlCol="0" anchor="ctr">
            <a:normAutofit/>
          </a:bodyPr>
          <a:lstStyle>
            <a:lvl1pPr marL="0" indent="0">
              <a:buNone/>
              <a:defRPr sz="2100">
                <a:solidFill>
                  <a:schemeClr val="tx1"/>
                </a:solidFill>
              </a:defRPr>
            </a:lvl1pPr>
          </a:lstStyle>
          <a:p>
            <a:pPr lvl="0" rtl="0"/>
            <a:r>
              <a:rPr lang="en-GB" noProof="0" dirty="0"/>
              <a:t>Text Item</a:t>
            </a:r>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rtlCol="0" anchor="ctr">
            <a:normAutofit/>
          </a:bodyPr>
          <a:lstStyle>
            <a:lvl1pPr marL="0" indent="0">
              <a:buNone/>
              <a:defRPr sz="2100">
                <a:solidFill>
                  <a:schemeClr val="tx1"/>
                </a:solidFill>
              </a:defRPr>
            </a:lvl1pPr>
          </a:lstStyle>
          <a:p>
            <a:pPr lvl="0" rtl="0"/>
            <a:r>
              <a:rPr lang="en-GB" noProof="0" dirty="0"/>
              <a:t>Text Item</a:t>
            </a:r>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rtlCol="0" anchor="ctr">
            <a:normAutofit/>
          </a:bodyPr>
          <a:lstStyle>
            <a:lvl1pPr marL="0" indent="0">
              <a:buNone/>
              <a:defRPr sz="2100">
                <a:solidFill>
                  <a:schemeClr val="tx1"/>
                </a:solidFill>
              </a:defRPr>
            </a:lvl1pPr>
          </a:lstStyle>
          <a:p>
            <a:pPr lvl="0" rtl="0"/>
            <a:r>
              <a:rPr lang="en-GB" noProof="0" dirty="0"/>
              <a:t>Text Item</a:t>
            </a:r>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rtlCol="0" anchor="ctr">
            <a:normAutofit/>
          </a:bodyPr>
          <a:lstStyle>
            <a:lvl1pPr marL="0" indent="0">
              <a:buNone/>
              <a:defRPr sz="2100">
                <a:solidFill>
                  <a:schemeClr val="tx1"/>
                </a:solidFill>
              </a:defRPr>
            </a:lvl1pPr>
          </a:lstStyle>
          <a:p>
            <a:pPr lvl="0" rtl="0"/>
            <a:r>
              <a:rPr lang="en-GB" noProof="0" dirty="0"/>
              <a:t>Text Item</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rtlCol="0" anchor="ctr"/>
          <a:lstStyle>
            <a:lvl1pPr algn="l">
              <a:defRPr sz="2300" b="0" cap="none"/>
            </a:lvl1pPr>
          </a:lstStyle>
          <a:p>
            <a:pPr rtl="0"/>
            <a:r>
              <a:rPr lang="en-GB" noProof="0"/>
              <a:t>Click to edit Master title style</a:t>
            </a:r>
            <a:endParaRPr lang="en-GB" noProof="0" dirty="0"/>
          </a:p>
        </p:txBody>
      </p:sp>
      <p:sp>
        <p:nvSpPr>
          <p:cNvPr id="4" name="Date Placeholder 3"/>
          <p:cNvSpPr>
            <a:spLocks noGrp="1"/>
          </p:cNvSpPr>
          <p:nvPr>
            <p:ph type="dt" sz="half" idx="10"/>
          </p:nvPr>
        </p:nvSpPr>
        <p:spPr/>
        <p:txBody>
          <a:bodyPr rtlCol="0"/>
          <a:lstStyle/>
          <a:p>
            <a:pPr rtl="0"/>
            <a:fld id="{083EFD7F-F422-4E21-830F-77E43F146B3A}" type="datetime1">
              <a:rPr lang="en-GB" noProof="0" smtClean="0"/>
              <a:t>17/01/2024</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rtlCol="0" anchor="ctr">
            <a:normAutofit/>
          </a:bodyPr>
          <a:lstStyle>
            <a:lvl1pPr marL="0" indent="0" algn="ctr">
              <a:buNone/>
              <a:defRPr sz="1100" i="1"/>
            </a:lvl1pPr>
          </a:lstStyle>
          <a:p>
            <a:pPr rtl="0"/>
            <a:r>
              <a:rPr lang="en-GB" noProof="0" dirty="0"/>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rtlCol="0" anchor="ctr">
            <a:normAutofit/>
          </a:bodyPr>
          <a:lstStyle>
            <a:lvl1pPr marL="0" indent="0" algn="ctr">
              <a:buNone/>
              <a:defRPr sz="1100" i="1"/>
            </a:lvl1pPr>
          </a:lstStyle>
          <a:p>
            <a:pPr rtl="0"/>
            <a:r>
              <a:rPr lang="en-GB" noProof="0" dirty="0"/>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4"/>
            <a:ext cx="536616" cy="536616"/>
          </a:xfrm>
        </p:spPr>
        <p:txBody>
          <a:bodyPr lIns="0" tIns="0" rIns="0" bIns="0" rtlCol="0" anchor="ctr">
            <a:normAutofit/>
          </a:bodyPr>
          <a:lstStyle>
            <a:lvl1pPr marL="0" indent="0" algn="ctr">
              <a:buNone/>
              <a:defRPr sz="1100" i="1"/>
            </a:lvl1pPr>
          </a:lstStyle>
          <a:p>
            <a:pPr rtl="0"/>
            <a:r>
              <a:rPr lang="en-GB" noProof="0" dirty="0"/>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rtlCol="0" anchor="ctr">
            <a:normAutofit/>
          </a:bodyPr>
          <a:lstStyle>
            <a:lvl1pPr marL="0" indent="0" algn="ctr">
              <a:buNone/>
              <a:defRPr sz="1100" i="1"/>
            </a:lvl1pPr>
          </a:lstStyle>
          <a:p>
            <a:pPr rtl="0"/>
            <a:r>
              <a:rPr lang="en-GB" noProof="0" dirty="0"/>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2"/>
            <a:ext cx="536616" cy="536616"/>
          </a:xfrm>
        </p:spPr>
        <p:txBody>
          <a:bodyPr lIns="0" tIns="0" rIns="0" bIns="0" rtlCol="0" anchor="ctr">
            <a:normAutofit/>
          </a:bodyPr>
          <a:lstStyle>
            <a:lvl1pPr marL="0" indent="0" algn="ctr">
              <a:buNone/>
              <a:defRPr sz="1100" i="1"/>
            </a:lvl1pPr>
          </a:lstStyle>
          <a:p>
            <a:pPr rtl="0"/>
            <a:r>
              <a:rPr lang="en-GB" noProof="0" dirty="0"/>
              <a:t>Icon</a:t>
            </a:r>
          </a:p>
        </p:txBody>
      </p:sp>
    </p:spTree>
    <p:extLst>
      <p:ext uri="{BB962C8B-B14F-4D97-AF65-F5344CB8AC3E}">
        <p14:creationId xmlns:p14="http://schemas.microsoft.com/office/powerpoint/2010/main" val="329625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rtlCol="0" anchor="ctr"/>
          <a:lstStyle>
            <a:lvl1pPr algn="l">
              <a:defRPr sz="2300" b="0" cap="none"/>
            </a:lvl1pPr>
          </a:lstStyle>
          <a:p>
            <a:pPr rtl="0"/>
            <a:r>
              <a:rPr lang="en-GB" noProof="0"/>
              <a:t>Click to edit Master title style</a:t>
            </a:r>
            <a:endParaRPr lang="en-GB" noProof="0" dirty="0"/>
          </a:p>
        </p:txBody>
      </p:sp>
      <p:sp>
        <p:nvSpPr>
          <p:cNvPr id="4" name="Date Placeholder 3"/>
          <p:cNvSpPr>
            <a:spLocks noGrp="1"/>
          </p:cNvSpPr>
          <p:nvPr>
            <p:ph type="dt" sz="half" idx="10"/>
          </p:nvPr>
        </p:nvSpPr>
        <p:spPr/>
        <p:txBody>
          <a:bodyPr rtlCol="0"/>
          <a:lstStyle/>
          <a:p>
            <a:pPr rtl="0"/>
            <a:fld id="{D840D9E6-CBFE-4FD9-B0EE-0E7C55B9CF72}" type="datetime1">
              <a:rPr lang="en-GB" noProof="0" smtClean="0"/>
              <a:t>17/01/2024</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Tree>
    <p:extLst>
      <p:ext uri="{BB962C8B-B14F-4D97-AF65-F5344CB8AC3E}">
        <p14:creationId xmlns:p14="http://schemas.microsoft.com/office/powerpoint/2010/main" val="182046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rtlCol="0" anchor="ctr"/>
          <a:lstStyle>
            <a:lvl1pPr algn="l">
              <a:defRPr sz="2300" b="0" cap="none"/>
            </a:lvl1pPr>
          </a:lstStyle>
          <a:p>
            <a:pPr rtl="0"/>
            <a:r>
              <a:rPr lang="en-GB" noProof="0"/>
              <a:t>Click to edit Master title style</a:t>
            </a:r>
            <a:endParaRPr lang="en-GB" noProof="0" dirty="0"/>
          </a:p>
        </p:txBody>
      </p:sp>
      <p:sp>
        <p:nvSpPr>
          <p:cNvPr id="4" name="Date Placeholder 3"/>
          <p:cNvSpPr>
            <a:spLocks noGrp="1"/>
          </p:cNvSpPr>
          <p:nvPr>
            <p:ph type="dt" sz="half" idx="10"/>
          </p:nvPr>
        </p:nvSpPr>
        <p:spPr/>
        <p:txBody>
          <a:bodyPr rtlCol="0"/>
          <a:lstStyle/>
          <a:p>
            <a:pPr rtl="0"/>
            <a:fld id="{AFE39F36-2976-4FAE-B856-E6D74E59156A}" type="datetime1">
              <a:rPr lang="en-GB" noProof="0" smtClean="0"/>
              <a:t>17/01/2024</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rtlCol="0">
            <a:normAutofit/>
          </a:bodyPr>
          <a:lstStyle>
            <a:lvl1pPr marL="0" indent="0" algn="ctr">
              <a:buNone/>
              <a:defRPr sz="1200"/>
            </a:lvl1pPr>
          </a:lstStyle>
          <a:p>
            <a:pPr lvl="0" rtl="0"/>
            <a:r>
              <a:rPr lang="en-GB" noProof="0" dirty="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rtlCol="0">
            <a:normAutofit/>
          </a:bodyPr>
          <a:lstStyle>
            <a:lvl1pPr marL="0" indent="0" algn="ctr">
              <a:buNone/>
              <a:defRPr sz="1200"/>
            </a:lvl1pPr>
          </a:lstStyle>
          <a:p>
            <a:pPr lvl="0" rtl="0"/>
            <a:r>
              <a:rPr lang="en-GB" noProof="0" dirty="0"/>
              <a:t>Edit bullet description</a:t>
            </a:r>
          </a:p>
        </p:txBody>
      </p:sp>
    </p:spTree>
    <p:extLst>
      <p:ext uri="{BB962C8B-B14F-4D97-AF65-F5344CB8AC3E}">
        <p14:creationId xmlns:p14="http://schemas.microsoft.com/office/powerpoint/2010/main" val="325413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6"/>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6"/>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2"/>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6"/>
            <a:ext cx="929952" cy="929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rtlCol="0" anchor="ctr"/>
          <a:lstStyle>
            <a:lvl1pPr algn="l">
              <a:defRPr sz="2300" b="0" cap="none"/>
            </a:lvl1pPr>
          </a:lstStyle>
          <a:p>
            <a:pPr rtl="0"/>
            <a:r>
              <a:rPr lang="en-GB" noProof="0"/>
              <a:t>Click to edit Master title style</a:t>
            </a:r>
            <a:endParaRPr lang="en-GB" noProof="0" dirty="0"/>
          </a:p>
        </p:txBody>
      </p:sp>
      <p:sp>
        <p:nvSpPr>
          <p:cNvPr id="4" name="Date Placeholder 3"/>
          <p:cNvSpPr>
            <a:spLocks noGrp="1"/>
          </p:cNvSpPr>
          <p:nvPr>
            <p:ph type="dt" sz="half" idx="10"/>
          </p:nvPr>
        </p:nvSpPr>
        <p:spPr/>
        <p:txBody>
          <a:bodyPr rtlCol="0"/>
          <a:lstStyle/>
          <a:p>
            <a:pPr rtl="0"/>
            <a:fld id="{20D9A7FA-800E-421A-A6B9-B611FE4F89C3}" type="datetime1">
              <a:rPr lang="en-GB" noProof="0" smtClean="0"/>
              <a:t>17/01/2024</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6"/>
            <a:ext cx="2325688" cy="1503455"/>
          </a:xfrm>
        </p:spPr>
        <p:txBody>
          <a:bodyPr rtlCol="0">
            <a:noAutofit/>
          </a:bodyPr>
          <a:lstStyle>
            <a:lvl1pPr marL="0" indent="0" algn="ctr">
              <a:buNone/>
              <a:defRPr sz="1200"/>
            </a:lvl1pPr>
          </a:lstStyle>
          <a:p>
            <a:pPr lvl="0" rtl="0"/>
            <a:r>
              <a:rPr lang="en-GB" noProof="0" dirty="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6"/>
            <a:ext cx="2325688" cy="1503455"/>
          </a:xfrm>
        </p:spPr>
        <p:txBody>
          <a:bodyPr rtlCol="0">
            <a:noAutofit/>
          </a:bodyPr>
          <a:lstStyle>
            <a:lvl1pPr marL="0" indent="0" algn="ctr">
              <a:buNone/>
              <a:defRPr sz="1200"/>
            </a:lvl1pPr>
          </a:lstStyle>
          <a:p>
            <a:pPr lvl="0" rtl="0"/>
            <a:r>
              <a:rPr lang="en-GB" noProof="0" dirty="0"/>
              <a:t>Edit bullet description</a:t>
            </a:r>
          </a:p>
        </p:txBody>
      </p:sp>
    </p:spTree>
    <p:extLst>
      <p:ext uri="{BB962C8B-B14F-4D97-AF65-F5344CB8AC3E}">
        <p14:creationId xmlns:p14="http://schemas.microsoft.com/office/powerpoint/2010/main" val="246506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rtlCol="0" anchor="ctr"/>
          <a:lstStyle>
            <a:lvl1pPr algn="l">
              <a:defRPr sz="2300" b="0" cap="none"/>
            </a:lvl1pPr>
          </a:lstStyle>
          <a:p>
            <a:pPr rtl="0"/>
            <a:r>
              <a:rPr lang="en-GB" noProof="0"/>
              <a:t>Click to edit Master title style</a:t>
            </a:r>
            <a:endParaRPr lang="en-GB" noProof="0" dirty="0"/>
          </a:p>
        </p:txBody>
      </p:sp>
      <p:sp>
        <p:nvSpPr>
          <p:cNvPr id="4" name="Date Placeholder 3"/>
          <p:cNvSpPr>
            <a:spLocks noGrp="1"/>
          </p:cNvSpPr>
          <p:nvPr>
            <p:ph type="dt" sz="half" idx="10"/>
          </p:nvPr>
        </p:nvSpPr>
        <p:spPr/>
        <p:txBody>
          <a:bodyPr rtlCol="0"/>
          <a:lstStyle/>
          <a:p>
            <a:pPr rtl="0"/>
            <a:fld id="{255AF2C0-B19B-4142-9DE4-D61693872F34}" type="datetime1">
              <a:rPr lang="en-GB" noProof="0" smtClean="0"/>
              <a:t>17/01/2024</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9FF96B15-8338-45D5-A943-561235072D66}" type="slidenum">
              <a:rPr lang="en-GB" noProof="0" smtClean="0"/>
              <a:t>‹#›</a:t>
            </a:fld>
            <a:endParaRPr lang="en-GB"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6" cy="1225056"/>
          </a:xfrm>
        </p:spPr>
        <p:txBody>
          <a:bodyPr rtlCol="0" anchor="ctr">
            <a:noAutofit/>
          </a:bodyPr>
          <a:lstStyle>
            <a:lvl1pPr marL="0" indent="0" algn="l">
              <a:buNone/>
              <a:defRPr sz="1200"/>
            </a:lvl1pPr>
          </a:lstStyle>
          <a:p>
            <a:pPr lvl="0" rtl="0"/>
            <a:r>
              <a:rPr lang="en-GB" noProof="0" dirty="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3" y="1840992"/>
            <a:ext cx="2095046" cy="1225056"/>
          </a:xfrm>
        </p:spPr>
        <p:txBody>
          <a:bodyPr rtlCol="0" anchor="ctr">
            <a:noAutofit/>
          </a:bodyPr>
          <a:lstStyle>
            <a:lvl1pPr marL="0" indent="0" algn="l">
              <a:buNone/>
              <a:defRPr sz="1200"/>
            </a:lvl1pPr>
          </a:lstStyle>
          <a:p>
            <a:pPr lvl="0" rtl="0"/>
            <a:r>
              <a:rPr lang="en-GB" noProof="0" dirty="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6" cy="1222144"/>
          </a:xfrm>
        </p:spPr>
        <p:txBody>
          <a:bodyPr rtlCol="0" anchor="ctr">
            <a:noAutofit/>
          </a:bodyPr>
          <a:lstStyle>
            <a:lvl1pPr marL="0" indent="0" algn="l">
              <a:buNone/>
              <a:defRPr sz="1200"/>
            </a:lvl1pPr>
          </a:lstStyle>
          <a:p>
            <a:pPr lvl="0" rtl="0"/>
            <a:r>
              <a:rPr lang="en-GB" noProof="0" dirty="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3" y="3891529"/>
            <a:ext cx="2095046" cy="1222144"/>
          </a:xfrm>
        </p:spPr>
        <p:txBody>
          <a:bodyPr rtlCol="0" anchor="ctr">
            <a:noAutofit/>
          </a:bodyPr>
          <a:lstStyle>
            <a:lvl1pPr marL="0" indent="0" algn="l">
              <a:buNone/>
              <a:defRPr sz="1200"/>
            </a:lvl1pPr>
          </a:lstStyle>
          <a:p>
            <a:pPr lvl="0" rtl="0"/>
            <a:r>
              <a:rPr lang="en-GB" noProof="0" dirty="0"/>
              <a:t>Edit bullet description</a:t>
            </a:r>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rtlCol="0" anchor="ctr">
            <a:normAutofit/>
          </a:bodyPr>
          <a:lstStyle>
            <a:lvl1pPr marL="0" indent="0" algn="ctr">
              <a:buNone/>
              <a:defRPr sz="1200" i="1"/>
            </a:lvl1pPr>
          </a:lstStyle>
          <a:p>
            <a:pPr rtl="0"/>
            <a:r>
              <a:rPr lang="en-GB" noProof="0" dirty="0"/>
              <a:t>Select icon</a:t>
            </a:r>
          </a:p>
        </p:txBody>
      </p:sp>
    </p:spTree>
    <p:extLst>
      <p:ext uri="{BB962C8B-B14F-4D97-AF65-F5344CB8AC3E}">
        <p14:creationId xmlns:p14="http://schemas.microsoft.com/office/powerpoint/2010/main" val="292990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7">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pPr rtl="0"/>
            <a:r>
              <a:rPr lang="en-GB" noProof="0"/>
              <a:t>Click to edit Master title style</a:t>
            </a:r>
            <a:endParaRPr lang="en-GB" noProof="0"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endParaRPr lang="en-GB" noProof="0"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pPr rtl="0"/>
            <a:fld id="{0DCB0C88-FDE0-412E-9A8A-D2BEBF1E2A8C}" type="datetime1">
              <a:rPr lang="en-GB" noProof="0" smtClean="0"/>
              <a:t>17/01/2024</a:t>
            </a:fld>
            <a:endParaRPr lang="en-GB" noProof="0"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pPr rtl="0"/>
            <a:endParaRPr lang="en-GB" noProof="0"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rtl="0"/>
            <a:fld id="{9FF96B15-8338-45D5-A943-561235072D66}" type="slidenum">
              <a:rPr lang="en-GB" noProof="0" smtClean="0"/>
              <a:t>‹#›</a:t>
            </a:fld>
            <a:endParaRPr lang="en-GB" noProof="0" dirty="0"/>
          </a:p>
        </p:txBody>
      </p:sp>
    </p:spTree>
    <p:extLst>
      <p:ext uri="{BB962C8B-B14F-4D97-AF65-F5344CB8AC3E}">
        <p14:creationId xmlns:p14="http://schemas.microsoft.com/office/powerpoint/2010/main" val="206391533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59" r:id="rId4"/>
    <p:sldLayoutId id="2147483860" r:id="rId5"/>
    <p:sldLayoutId id="2147483861" r:id="rId6"/>
    <p:sldLayoutId id="2147483862" r:id="rId7"/>
    <p:sldLayoutId id="2147483864" r:id="rId8"/>
    <p:sldLayoutId id="2147483863" r:id="rId9"/>
    <p:sldLayoutId id="2147483858" r:id="rId10"/>
    <p:sldLayoutId id="2147483865" r:id="rId11"/>
    <p:sldLayoutId id="2147483844" r:id="rId12"/>
    <p:sldLayoutId id="2147483845" r:id="rId13"/>
    <p:sldLayoutId id="2147483846" r:id="rId14"/>
    <p:sldLayoutId id="2147483847" r:id="rId15"/>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30.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hyperlink" Target="https://www.npcc.police.uk/documents/Policing%20Vision.pdf" TargetMode="External"/><Relationship Id="rId2" Type="http://schemas.openxmlformats.org/officeDocument/2006/relationships/hyperlink" Target="https://www.college.police.uk/career-learning/career-development/CPD" TargetMode="External"/><Relationship Id="rId1" Type="http://schemas.openxmlformats.org/officeDocument/2006/relationships/slideLayout" Target="../slideLayouts/slideLayout11.xml"/><Relationship Id="rId5" Type="http://schemas.openxmlformats.org/officeDocument/2006/relationships/hyperlink" Target="https://www.rcplondon.ac.uk/education-practice/advice/cpd-revalidation" TargetMode="External"/><Relationship Id="rId4" Type="http://schemas.openxmlformats.org/officeDocument/2006/relationships/hyperlink" Target="https://www.rics.org/content/dam/ricsglobal/documents/standards/cpd_faq_aug-2022.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4.jpg"/><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B41E-FC51-4047-9C2D-7FA6782DAFEB}"/>
              </a:ext>
            </a:extLst>
          </p:cNvPr>
          <p:cNvSpPr>
            <a:spLocks noGrp="1"/>
          </p:cNvSpPr>
          <p:nvPr>
            <p:ph type="ctrTitle"/>
          </p:nvPr>
        </p:nvSpPr>
        <p:spPr>
          <a:xfrm>
            <a:off x="960991" y="2309007"/>
            <a:ext cx="9919445" cy="2239986"/>
          </a:xfrm>
        </p:spPr>
        <p:txBody>
          <a:bodyPr rtlCol="0" anchor="t"/>
          <a:lstStyle/>
          <a:p>
            <a:pPr rtl="0"/>
            <a:r>
              <a:rPr lang="en-GB" sz="3200" dirty="0"/>
              <a:t>Exploring the impact of education led </a:t>
            </a:r>
            <a:br>
              <a:rPr lang="en-GB" sz="3200" dirty="0"/>
            </a:br>
            <a:r>
              <a:rPr lang="en-GB" sz="3200" dirty="0"/>
              <a:t>professionalisation agenda in policing: Professional identity and engagement with Continuing Professional Development (CPD)</a:t>
            </a:r>
            <a:endParaRPr lang="en-GB" sz="3200" dirty="0">
              <a:solidFill>
                <a:schemeClr val="bg1"/>
              </a:solidFill>
            </a:endParaRPr>
          </a:p>
        </p:txBody>
      </p:sp>
      <p:sp>
        <p:nvSpPr>
          <p:cNvPr id="3" name="Subtitle 2">
            <a:extLst>
              <a:ext uri="{FF2B5EF4-FFF2-40B4-BE49-F238E27FC236}">
                <a16:creationId xmlns:a16="http://schemas.microsoft.com/office/drawing/2014/main" id="{252E989F-747B-4007-9C7A-A35E8B662A7B}"/>
              </a:ext>
            </a:extLst>
          </p:cNvPr>
          <p:cNvSpPr>
            <a:spLocks noGrp="1"/>
          </p:cNvSpPr>
          <p:nvPr>
            <p:ph type="subTitle" idx="1"/>
          </p:nvPr>
        </p:nvSpPr>
        <p:spPr>
          <a:xfrm>
            <a:off x="1154955" y="5283368"/>
            <a:ext cx="8825658" cy="861420"/>
          </a:xfrm>
        </p:spPr>
        <p:txBody>
          <a:bodyPr rtlCol="0"/>
          <a:lstStyle/>
          <a:p>
            <a:pPr rtl="0"/>
            <a:r>
              <a:rPr lang="en-GB" cap="none" dirty="0">
                <a:solidFill>
                  <a:schemeClr val="bg1"/>
                </a:solidFill>
              </a:rPr>
              <a:t>Peter Heath</a:t>
            </a:r>
          </a:p>
          <a:p>
            <a:pPr rtl="0"/>
            <a:r>
              <a:rPr lang="en-GB" cap="none" dirty="0"/>
              <a:t>18</a:t>
            </a:r>
            <a:r>
              <a:rPr lang="en-GB" cap="none" baseline="30000" dirty="0"/>
              <a:t>th</a:t>
            </a:r>
            <a:r>
              <a:rPr lang="en-GB" cap="none" dirty="0"/>
              <a:t> January 2024</a:t>
            </a:r>
            <a:endParaRPr lang="en-GB" cap="none" dirty="0">
              <a:solidFill>
                <a:schemeClr val="bg1"/>
              </a:solidFill>
            </a:endParaRPr>
          </a:p>
        </p:txBody>
      </p:sp>
    </p:spTree>
    <p:extLst>
      <p:ext uri="{BB962C8B-B14F-4D97-AF65-F5344CB8AC3E}">
        <p14:creationId xmlns:p14="http://schemas.microsoft.com/office/powerpoint/2010/main" val="30670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58F9AA-F2B5-FBCF-435E-24FD42084B43}"/>
              </a:ext>
            </a:extLst>
          </p:cNvPr>
          <p:cNvSpPr>
            <a:spLocks noGrp="1"/>
          </p:cNvSpPr>
          <p:nvPr>
            <p:ph type="body" sz="quarter" idx="13"/>
          </p:nvPr>
        </p:nvSpPr>
        <p:spPr>
          <a:xfrm>
            <a:off x="5660263" y="1235596"/>
            <a:ext cx="6053200" cy="1051492"/>
          </a:xfrm>
        </p:spPr>
        <p:txBody>
          <a:bodyPr anchor="t">
            <a:normAutofit fontScale="92500" lnSpcReduction="10000"/>
          </a:bodyPr>
          <a:lstStyle/>
          <a:p>
            <a:r>
              <a:rPr lang="en-GB" dirty="0"/>
              <a:t>Bourdieu has been used to good effect in the study of policing, see Chan (2007) and Charman (2017) as two examples.</a:t>
            </a:r>
          </a:p>
          <a:p>
            <a:endParaRPr lang="en-GB" dirty="0"/>
          </a:p>
        </p:txBody>
      </p:sp>
      <p:sp>
        <p:nvSpPr>
          <p:cNvPr id="3" name="Text Placeholder 2">
            <a:extLst>
              <a:ext uri="{FF2B5EF4-FFF2-40B4-BE49-F238E27FC236}">
                <a16:creationId xmlns:a16="http://schemas.microsoft.com/office/drawing/2014/main" id="{778567F9-DB54-9A8E-BF79-F08AAFBAC1E4}"/>
              </a:ext>
            </a:extLst>
          </p:cNvPr>
          <p:cNvSpPr>
            <a:spLocks noGrp="1"/>
          </p:cNvSpPr>
          <p:nvPr>
            <p:ph type="body" sz="quarter" idx="14"/>
          </p:nvPr>
        </p:nvSpPr>
        <p:spPr>
          <a:xfrm>
            <a:off x="5623686" y="2443723"/>
            <a:ext cx="6089777" cy="2199638"/>
          </a:xfrm>
        </p:spPr>
        <p:txBody>
          <a:bodyPr anchor="t">
            <a:normAutofit fontScale="85000" lnSpcReduction="20000"/>
          </a:bodyPr>
          <a:lstStyle/>
          <a:p>
            <a:pPr marL="0" indent="0">
              <a:buNone/>
            </a:pPr>
            <a:r>
              <a:rPr lang="en-GB" sz="2000" dirty="0"/>
              <a:t>Bourdieu (1977 and 1996) sought to not only provide an explanation of the social world but also the interactions that take place within it using the concepts of:</a:t>
            </a:r>
          </a:p>
          <a:p>
            <a:pPr>
              <a:buBlip>
                <a:blip r:embed="rId3">
                  <a:extLst>
                    <a:ext uri="{96DAC541-7B7A-43D3-8B79-37D633B846F1}">
                      <asvg:svgBlip xmlns:asvg="http://schemas.microsoft.com/office/drawing/2016/SVG/main" r:embed="rId4"/>
                    </a:ext>
                  </a:extLst>
                </a:blip>
              </a:buBlip>
            </a:pPr>
            <a:r>
              <a:rPr lang="en-GB" sz="2000" dirty="0"/>
              <a:t>Fields</a:t>
            </a:r>
          </a:p>
          <a:p>
            <a:pPr>
              <a:buBlip>
                <a:blip r:embed="rId3">
                  <a:extLst>
                    <a:ext uri="{96DAC541-7B7A-43D3-8B79-37D633B846F1}">
                      <asvg:svgBlip xmlns:asvg="http://schemas.microsoft.com/office/drawing/2016/SVG/main" r:embed="rId4"/>
                    </a:ext>
                  </a:extLst>
                </a:blip>
              </a:buBlip>
            </a:pPr>
            <a:r>
              <a:rPr lang="en-GB" sz="2000" dirty="0"/>
              <a:t>Habitus</a:t>
            </a:r>
          </a:p>
          <a:p>
            <a:pPr>
              <a:buBlip>
                <a:blip r:embed="rId3">
                  <a:extLst>
                    <a:ext uri="{96DAC541-7B7A-43D3-8B79-37D633B846F1}">
                      <asvg:svgBlip xmlns:asvg="http://schemas.microsoft.com/office/drawing/2016/SVG/main" r:embed="rId4"/>
                    </a:ext>
                  </a:extLst>
                </a:blip>
              </a:buBlip>
            </a:pPr>
            <a:r>
              <a:rPr lang="en-GB" sz="2000" dirty="0"/>
              <a:t>Capital</a:t>
            </a:r>
          </a:p>
          <a:p>
            <a:endParaRPr lang="en-GB" dirty="0"/>
          </a:p>
        </p:txBody>
      </p:sp>
      <p:sp>
        <p:nvSpPr>
          <p:cNvPr id="5" name="Text Placeholder 4">
            <a:extLst>
              <a:ext uri="{FF2B5EF4-FFF2-40B4-BE49-F238E27FC236}">
                <a16:creationId xmlns:a16="http://schemas.microsoft.com/office/drawing/2014/main" id="{3BB1585B-6424-6316-4561-A0E60B6E34D6}"/>
              </a:ext>
            </a:extLst>
          </p:cNvPr>
          <p:cNvSpPr>
            <a:spLocks noGrp="1"/>
          </p:cNvSpPr>
          <p:nvPr>
            <p:ph type="body" sz="quarter" idx="16"/>
          </p:nvPr>
        </p:nvSpPr>
        <p:spPr>
          <a:xfrm>
            <a:off x="5623686" y="4900298"/>
            <a:ext cx="6089777" cy="1527934"/>
          </a:xfrm>
        </p:spPr>
        <p:txBody>
          <a:bodyPr anchor="t">
            <a:normAutofit/>
          </a:bodyPr>
          <a:lstStyle/>
          <a:p>
            <a:r>
              <a:rPr lang="en-GB" sz="1800" dirty="0"/>
              <a:t>Adapted to consider that fields exist within fields allowing for a more nuanced assessment of social spaces and social interactions. </a:t>
            </a:r>
            <a:r>
              <a:rPr lang="en-GB" sz="1050" dirty="0"/>
              <a:t>(Grenfell and James, 1998).</a:t>
            </a:r>
            <a:endParaRPr lang="en-GB" dirty="0"/>
          </a:p>
          <a:p>
            <a:endParaRPr lang="en-GB" dirty="0"/>
          </a:p>
        </p:txBody>
      </p:sp>
      <p:sp>
        <p:nvSpPr>
          <p:cNvPr id="7" name="Title 6">
            <a:extLst>
              <a:ext uri="{FF2B5EF4-FFF2-40B4-BE49-F238E27FC236}">
                <a16:creationId xmlns:a16="http://schemas.microsoft.com/office/drawing/2014/main" id="{966B66BE-03FA-FA0A-07A1-9762BBC47E1A}"/>
              </a:ext>
            </a:extLst>
          </p:cNvPr>
          <p:cNvSpPr>
            <a:spLocks noGrp="1"/>
          </p:cNvSpPr>
          <p:nvPr>
            <p:ph type="title"/>
          </p:nvPr>
        </p:nvSpPr>
        <p:spPr/>
        <p:txBody>
          <a:bodyPr/>
          <a:lstStyle/>
          <a:p>
            <a:pPr algn="ctr"/>
            <a:r>
              <a:rPr lang="en-GB" dirty="0"/>
              <a:t>Bourdieu’s framework and policing</a:t>
            </a:r>
          </a:p>
        </p:txBody>
      </p:sp>
      <p:pic>
        <p:nvPicPr>
          <p:cNvPr id="14" name="Picture Placeholder 37" descr="Brontosaurus with solid fill">
            <a:extLst>
              <a:ext uri="{FF2B5EF4-FFF2-40B4-BE49-F238E27FC236}">
                <a16:creationId xmlns:a16="http://schemas.microsoft.com/office/drawing/2014/main" id="{E82639C9-3B70-8DA7-6366-A8A4A652A8D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862989" y="5251574"/>
            <a:ext cx="739019" cy="682770"/>
          </a:xfrm>
          <a:prstGeom prst="rect">
            <a:avLst/>
          </a:prstGeom>
        </p:spPr>
      </p:pic>
      <p:pic>
        <p:nvPicPr>
          <p:cNvPr id="15" name="Picture Placeholder 39" descr="Police female with solid fill">
            <a:extLst>
              <a:ext uri="{FF2B5EF4-FFF2-40B4-BE49-F238E27FC236}">
                <a16:creationId xmlns:a16="http://schemas.microsoft.com/office/drawing/2014/main" id="{1137FA34-9EAB-9EAA-1BDF-815A438F9AC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62989" y="1374799"/>
            <a:ext cx="739019" cy="739019"/>
          </a:xfrm>
          <a:prstGeom prst="rect">
            <a:avLst/>
          </a:prstGeom>
        </p:spPr>
      </p:pic>
      <p:pic>
        <p:nvPicPr>
          <p:cNvPr id="16" name="Picture Placeholder 41" descr="Open book outline">
            <a:extLst>
              <a:ext uri="{FF2B5EF4-FFF2-40B4-BE49-F238E27FC236}">
                <a16:creationId xmlns:a16="http://schemas.microsoft.com/office/drawing/2014/main" id="{3A998AD0-D887-7A29-01AB-DC2D59C3425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862989" y="3093638"/>
            <a:ext cx="739019" cy="739019"/>
          </a:xfrm>
          <a:prstGeom prst="rect">
            <a:avLst/>
          </a:prstGeom>
        </p:spPr>
      </p:pic>
    </p:spTree>
    <p:extLst>
      <p:ext uri="{BB962C8B-B14F-4D97-AF65-F5344CB8AC3E}">
        <p14:creationId xmlns:p14="http://schemas.microsoft.com/office/powerpoint/2010/main" val="213256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bg/>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bg/>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5">
                                            <p:bg/>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uiExpand="1" build="p" animBg="1"/>
      <p:bldP spid="5"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CB9D-00A5-EF8A-71BE-9A55E7C6C05B}"/>
              </a:ext>
            </a:extLst>
          </p:cNvPr>
          <p:cNvSpPr>
            <a:spLocks noGrp="1"/>
          </p:cNvSpPr>
          <p:nvPr>
            <p:ph type="title"/>
          </p:nvPr>
        </p:nvSpPr>
        <p:spPr/>
        <p:txBody>
          <a:bodyPr/>
          <a:lstStyle/>
          <a:p>
            <a:r>
              <a:rPr lang="en-GB" dirty="0"/>
              <a:t>Adapting Bourdieu in policing</a:t>
            </a:r>
          </a:p>
        </p:txBody>
      </p:sp>
      <p:sp>
        <p:nvSpPr>
          <p:cNvPr id="17" name="TextBox 16">
            <a:extLst>
              <a:ext uri="{FF2B5EF4-FFF2-40B4-BE49-F238E27FC236}">
                <a16:creationId xmlns:a16="http://schemas.microsoft.com/office/drawing/2014/main" id="{536CFD06-EC7E-48BA-E452-7CAF9C9FF8BD}"/>
              </a:ext>
            </a:extLst>
          </p:cNvPr>
          <p:cNvSpPr txBox="1"/>
          <p:nvPr/>
        </p:nvSpPr>
        <p:spPr>
          <a:xfrm>
            <a:off x="1618809" y="2692924"/>
            <a:ext cx="1603351" cy="400110"/>
          </a:xfrm>
          <a:prstGeom prst="rect">
            <a:avLst/>
          </a:prstGeom>
          <a:noFill/>
          <a:ln>
            <a:solidFill>
              <a:sysClr val="windowText" lastClr="000000"/>
            </a:solidFill>
          </a:ln>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a:ln>
                  <a:noFill/>
                </a:ln>
                <a:solidFill>
                  <a:prstClr val="black"/>
                </a:solidFill>
                <a:effectLst/>
                <a:uLnTx/>
                <a:uFillTx/>
                <a:latin typeface="Tenorite"/>
              </a:rPr>
              <a:t>Macro level</a:t>
            </a:r>
          </a:p>
        </p:txBody>
      </p:sp>
      <p:pic>
        <p:nvPicPr>
          <p:cNvPr id="18" name="Picture 17">
            <a:extLst>
              <a:ext uri="{FF2B5EF4-FFF2-40B4-BE49-F238E27FC236}">
                <a16:creationId xmlns:a16="http://schemas.microsoft.com/office/drawing/2014/main" id="{E1EAE7C8-A741-B571-D74C-304CDB1FD73C}"/>
              </a:ext>
            </a:extLst>
          </p:cNvPr>
          <p:cNvPicPr>
            <a:picLocks noChangeAspect="1"/>
          </p:cNvPicPr>
          <p:nvPr/>
        </p:nvPicPr>
        <p:blipFill>
          <a:blip r:embed="rId3"/>
          <a:stretch>
            <a:fillRect/>
          </a:stretch>
        </p:blipFill>
        <p:spPr>
          <a:xfrm>
            <a:off x="4641557" y="2299580"/>
            <a:ext cx="7209428" cy="4274052"/>
          </a:xfrm>
          <a:prstGeom prst="rect">
            <a:avLst/>
          </a:prstGeom>
        </p:spPr>
      </p:pic>
      <p:sp>
        <p:nvSpPr>
          <p:cNvPr id="19" name="TextBox 18">
            <a:extLst>
              <a:ext uri="{FF2B5EF4-FFF2-40B4-BE49-F238E27FC236}">
                <a16:creationId xmlns:a16="http://schemas.microsoft.com/office/drawing/2014/main" id="{BEDBA9A2-CEAA-2DFA-9C87-B825FD5F5575}"/>
              </a:ext>
            </a:extLst>
          </p:cNvPr>
          <p:cNvSpPr txBox="1"/>
          <p:nvPr/>
        </p:nvSpPr>
        <p:spPr>
          <a:xfrm>
            <a:off x="1618809" y="4053961"/>
            <a:ext cx="1603351" cy="400110"/>
          </a:xfrm>
          <a:prstGeom prst="rect">
            <a:avLst/>
          </a:prstGeom>
          <a:noFill/>
          <a:ln>
            <a:solidFill>
              <a:sysClr val="windowText" lastClr="000000"/>
            </a:solidFill>
          </a:ln>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err="1">
                <a:ln>
                  <a:noFill/>
                </a:ln>
                <a:solidFill>
                  <a:prstClr val="black"/>
                </a:solidFill>
                <a:effectLst/>
                <a:uLnTx/>
                <a:uFillTx/>
                <a:latin typeface="Tenorite"/>
              </a:rPr>
              <a:t>Meso</a:t>
            </a:r>
            <a:r>
              <a:rPr kumimoji="0" lang="en-GB" sz="2000" b="0" i="0" u="none" strike="noStrike" kern="0" cap="none" spc="0" normalizeH="0" baseline="0" noProof="0" dirty="0">
                <a:ln>
                  <a:noFill/>
                </a:ln>
                <a:solidFill>
                  <a:prstClr val="black"/>
                </a:solidFill>
                <a:effectLst/>
                <a:uLnTx/>
                <a:uFillTx/>
                <a:latin typeface="Tenorite"/>
              </a:rPr>
              <a:t> level</a:t>
            </a:r>
          </a:p>
        </p:txBody>
      </p:sp>
      <p:sp>
        <p:nvSpPr>
          <p:cNvPr id="20" name="TextBox 19">
            <a:extLst>
              <a:ext uri="{FF2B5EF4-FFF2-40B4-BE49-F238E27FC236}">
                <a16:creationId xmlns:a16="http://schemas.microsoft.com/office/drawing/2014/main" id="{9E8A8623-03CE-BAC0-D5D6-AE07EA0D005F}"/>
              </a:ext>
            </a:extLst>
          </p:cNvPr>
          <p:cNvSpPr txBox="1"/>
          <p:nvPr/>
        </p:nvSpPr>
        <p:spPr>
          <a:xfrm>
            <a:off x="1618809" y="5490445"/>
            <a:ext cx="1473787" cy="400110"/>
          </a:xfrm>
          <a:prstGeom prst="rect">
            <a:avLst/>
          </a:prstGeom>
          <a:noFill/>
          <a:ln>
            <a:solidFill>
              <a:sysClr val="windowText" lastClr="000000"/>
            </a:solidFill>
          </a:ln>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a:ln>
                  <a:noFill/>
                </a:ln>
                <a:solidFill>
                  <a:prstClr val="black"/>
                </a:solidFill>
                <a:effectLst/>
                <a:uLnTx/>
                <a:uFillTx/>
                <a:latin typeface="Tenorite"/>
              </a:rPr>
              <a:t>Micro level</a:t>
            </a:r>
          </a:p>
        </p:txBody>
      </p:sp>
      <p:cxnSp>
        <p:nvCxnSpPr>
          <p:cNvPr id="21" name="Straight Arrow Connector 20">
            <a:extLst>
              <a:ext uri="{FF2B5EF4-FFF2-40B4-BE49-F238E27FC236}">
                <a16:creationId xmlns:a16="http://schemas.microsoft.com/office/drawing/2014/main" id="{9E6B0691-AEAB-F910-0577-6E6E2B2C75EA}"/>
              </a:ext>
            </a:extLst>
          </p:cNvPr>
          <p:cNvCxnSpPr/>
          <p:nvPr/>
        </p:nvCxnSpPr>
        <p:spPr>
          <a:xfrm>
            <a:off x="3222160" y="2865119"/>
            <a:ext cx="3536009" cy="0"/>
          </a:xfrm>
          <a:prstGeom prst="straightConnector1">
            <a:avLst/>
          </a:prstGeom>
          <a:noFill/>
          <a:ln w="38100" cap="flat" cmpd="sng" algn="ctr">
            <a:solidFill>
              <a:sysClr val="windowText" lastClr="000000"/>
            </a:solidFill>
            <a:prstDash val="solid"/>
            <a:miter lim="800000"/>
            <a:tailEnd type="triangle"/>
          </a:ln>
          <a:effectLst/>
        </p:spPr>
      </p:cxnSp>
      <p:cxnSp>
        <p:nvCxnSpPr>
          <p:cNvPr id="22" name="Straight Arrow Connector 21">
            <a:extLst>
              <a:ext uri="{FF2B5EF4-FFF2-40B4-BE49-F238E27FC236}">
                <a16:creationId xmlns:a16="http://schemas.microsoft.com/office/drawing/2014/main" id="{C1961F42-E78A-1ADB-A4B9-AAB3D09B0665}"/>
              </a:ext>
            </a:extLst>
          </p:cNvPr>
          <p:cNvCxnSpPr>
            <a:cxnSpLocks/>
          </p:cNvCxnSpPr>
          <p:nvPr/>
        </p:nvCxnSpPr>
        <p:spPr>
          <a:xfrm>
            <a:off x="3222160" y="4226155"/>
            <a:ext cx="3730355" cy="0"/>
          </a:xfrm>
          <a:prstGeom prst="straightConnector1">
            <a:avLst/>
          </a:prstGeom>
          <a:noFill/>
          <a:ln w="38100" cap="flat" cmpd="sng" algn="ctr">
            <a:solidFill>
              <a:sysClr val="windowText" lastClr="000000"/>
            </a:solidFill>
            <a:prstDash val="solid"/>
            <a:miter lim="800000"/>
            <a:tailEnd type="triangle"/>
          </a:ln>
          <a:effectLst/>
        </p:spPr>
      </p:cxnSp>
      <p:cxnSp>
        <p:nvCxnSpPr>
          <p:cNvPr id="23" name="Connector: Elbow 22">
            <a:extLst>
              <a:ext uri="{FF2B5EF4-FFF2-40B4-BE49-F238E27FC236}">
                <a16:creationId xmlns:a16="http://schemas.microsoft.com/office/drawing/2014/main" id="{EDCFC242-B114-FA10-E2EF-C558C992074A}"/>
              </a:ext>
            </a:extLst>
          </p:cNvPr>
          <p:cNvCxnSpPr>
            <a:cxnSpLocks/>
          </p:cNvCxnSpPr>
          <p:nvPr/>
        </p:nvCxnSpPr>
        <p:spPr>
          <a:xfrm>
            <a:off x="6340807" y="4226154"/>
            <a:ext cx="838445" cy="614862"/>
          </a:xfrm>
          <a:prstGeom prst="bentConnector3">
            <a:avLst/>
          </a:prstGeom>
          <a:noFill/>
          <a:ln w="38100" cap="flat" cmpd="sng" algn="ctr">
            <a:solidFill>
              <a:sysClr val="windowText" lastClr="000000"/>
            </a:solidFill>
            <a:prstDash val="solid"/>
            <a:miter lim="800000"/>
            <a:tailEnd type="triangle"/>
          </a:ln>
          <a:effectLst/>
        </p:spPr>
      </p:cxnSp>
      <p:cxnSp>
        <p:nvCxnSpPr>
          <p:cNvPr id="24" name="Straight Arrow Connector 23">
            <a:extLst>
              <a:ext uri="{FF2B5EF4-FFF2-40B4-BE49-F238E27FC236}">
                <a16:creationId xmlns:a16="http://schemas.microsoft.com/office/drawing/2014/main" id="{579BD920-534E-171C-D495-1D134E7A1EE1}"/>
              </a:ext>
            </a:extLst>
          </p:cNvPr>
          <p:cNvCxnSpPr>
            <a:cxnSpLocks/>
            <a:stCxn id="20" idx="3"/>
          </p:cNvCxnSpPr>
          <p:nvPr/>
        </p:nvCxnSpPr>
        <p:spPr>
          <a:xfrm flipV="1">
            <a:off x="3092596" y="5662639"/>
            <a:ext cx="4507737" cy="27861"/>
          </a:xfrm>
          <a:prstGeom prst="straightConnector1">
            <a:avLst/>
          </a:prstGeom>
          <a:noFill/>
          <a:ln w="38100" cap="flat" cmpd="sng" algn="ctr">
            <a:solidFill>
              <a:sysClr val="windowText" lastClr="000000"/>
            </a:solidFill>
            <a:prstDash val="solid"/>
            <a:miter lim="800000"/>
            <a:tailEnd type="triangle"/>
          </a:ln>
          <a:effectLst/>
        </p:spPr>
      </p:cxnSp>
    </p:spTree>
    <p:extLst>
      <p:ext uri="{BB962C8B-B14F-4D97-AF65-F5344CB8AC3E}">
        <p14:creationId xmlns:p14="http://schemas.microsoft.com/office/powerpoint/2010/main" val="418438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495FDB2-AFE9-4654-B647-0B61FFE74E5F}"/>
              </a:ext>
            </a:extLst>
          </p:cNvPr>
          <p:cNvSpPr>
            <a:spLocks noGrp="1"/>
          </p:cNvSpPr>
          <p:nvPr>
            <p:ph type="title"/>
          </p:nvPr>
        </p:nvSpPr>
        <p:spPr>
          <a:xfrm>
            <a:off x="1016746" y="3058668"/>
            <a:ext cx="4323349" cy="1069848"/>
          </a:xfrm>
        </p:spPr>
        <p:txBody>
          <a:bodyPr rtlCol="0">
            <a:normAutofit/>
          </a:bodyPr>
          <a:lstStyle/>
          <a:p>
            <a:pPr algn="ctr" rtl="0"/>
            <a:r>
              <a:rPr lang="en-GB" sz="2400" dirty="0"/>
              <a:t>Police culture and Professional Identity</a:t>
            </a:r>
          </a:p>
        </p:txBody>
      </p:sp>
      <p:sp>
        <p:nvSpPr>
          <p:cNvPr id="5" name="Rectangle 4" descr="decorative element">
            <a:extLst>
              <a:ext uri="{FF2B5EF4-FFF2-40B4-BE49-F238E27FC236}">
                <a16:creationId xmlns:a16="http://schemas.microsoft.com/office/drawing/2014/main" id="{8F1F545D-EFC6-4292-A41D-186A85833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7" name="Picture Placeholder 6" descr="A person in a police uniform&#10;&#10;Description automatically generated">
            <a:extLst>
              <a:ext uri="{FF2B5EF4-FFF2-40B4-BE49-F238E27FC236}">
                <a16:creationId xmlns:a16="http://schemas.microsoft.com/office/drawing/2014/main" id="{C0AC1391-E127-FD2F-7C91-4B0473FC7922}"/>
              </a:ext>
            </a:extLst>
          </p:cNvPr>
          <p:cNvPicPr>
            <a:picLocks noGrp="1" noChangeAspect="1"/>
          </p:cNvPicPr>
          <p:nvPr>
            <p:ph type="pic" idx="1"/>
          </p:nvPr>
        </p:nvPicPr>
        <p:blipFill>
          <a:blip r:embed="rId3"/>
          <a:srcRect t="2304" b="2304"/>
          <a:stretch>
            <a:fillRect/>
          </a:stretch>
        </p:blipFill>
        <p:spPr/>
      </p:pic>
    </p:spTree>
    <p:extLst>
      <p:ext uri="{BB962C8B-B14F-4D97-AF65-F5344CB8AC3E}">
        <p14:creationId xmlns:p14="http://schemas.microsoft.com/office/powerpoint/2010/main" val="4049523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6B52-A20E-426B-B7E0-1B6AAB46C89F}"/>
              </a:ext>
            </a:extLst>
          </p:cNvPr>
          <p:cNvSpPr>
            <a:spLocks noGrp="1"/>
          </p:cNvSpPr>
          <p:nvPr>
            <p:ph type="title"/>
          </p:nvPr>
        </p:nvSpPr>
        <p:spPr>
          <a:xfrm>
            <a:off x="764025" y="1821077"/>
            <a:ext cx="3438881" cy="968176"/>
          </a:xfrm>
        </p:spPr>
        <p:txBody>
          <a:bodyPr rtlCol="0"/>
          <a:lstStyle/>
          <a:p>
            <a:pPr algn="ctr" rtl="0"/>
            <a:r>
              <a:rPr lang="en-GB" sz="2800" dirty="0"/>
              <a:t>Police Culture</a:t>
            </a:r>
          </a:p>
        </p:txBody>
      </p:sp>
      <p:pic>
        <p:nvPicPr>
          <p:cNvPr id="38" name="Picture Placeholder 37" descr="Brontosaurus with solid fill">
            <a:extLst>
              <a:ext uri="{FF2B5EF4-FFF2-40B4-BE49-F238E27FC236}">
                <a16:creationId xmlns:a16="http://schemas.microsoft.com/office/drawing/2014/main" id="{75D52F23-4559-4B75-A901-51E47C8B31C5}"/>
              </a:ext>
            </a:extLst>
          </p:cNvPr>
          <p:cNvPicPr>
            <a:picLocks noGrp="1" noChangeAspect="1"/>
          </p:cNvPicPr>
          <p:nvPr>
            <p:ph type="pic" sz="quarter" idx="4294967295"/>
          </p:nvPr>
        </p:nvPicPr>
        <p:blipFill>
          <a:blip r:embed="rId3">
            <a:extLst>
              <a:ext uri="{96DAC541-7B7A-43D3-8B79-37D633B846F1}">
                <asvg:svgBlip xmlns:asvg="http://schemas.microsoft.com/office/drawing/2016/SVG/main" r:embed="rId4"/>
              </a:ext>
            </a:extLst>
          </a:blip>
          <a:srcRect/>
          <a:stretch/>
        </p:blipFill>
        <p:spPr>
          <a:xfrm>
            <a:off x="5105845" y="2006601"/>
            <a:ext cx="818776" cy="756456"/>
          </a:xfrm>
        </p:spPr>
      </p:pic>
      <p:sp>
        <p:nvSpPr>
          <p:cNvPr id="4" name="Text Placeholder 3">
            <a:extLst>
              <a:ext uri="{FF2B5EF4-FFF2-40B4-BE49-F238E27FC236}">
                <a16:creationId xmlns:a16="http://schemas.microsoft.com/office/drawing/2014/main" id="{0436469F-A292-4492-BAAB-2F581AD4AC1D}"/>
              </a:ext>
            </a:extLst>
          </p:cNvPr>
          <p:cNvSpPr>
            <a:spLocks noGrp="1"/>
          </p:cNvSpPr>
          <p:nvPr>
            <p:ph type="body" sz="quarter" idx="14"/>
          </p:nvPr>
        </p:nvSpPr>
        <p:spPr>
          <a:xfrm>
            <a:off x="700016" y="3409204"/>
            <a:ext cx="3890271" cy="1701359"/>
          </a:xfrm>
        </p:spPr>
        <p:txBody>
          <a:bodyPr rtlCol="0">
            <a:normAutofit fontScale="92500" lnSpcReduction="10000"/>
          </a:bodyPr>
          <a:lstStyle/>
          <a:p>
            <a:pPr rtl="0"/>
            <a:r>
              <a:rPr lang="en-GB" sz="2000" dirty="0">
                <a:solidFill>
                  <a:schemeClr val="bg1"/>
                </a:solidFill>
              </a:rPr>
              <a:t>A function culture serves is to help individuals make sense of the world around them, this includes what organisations are and what they do.                                </a:t>
            </a:r>
            <a:r>
              <a:rPr lang="en-GB" dirty="0">
                <a:solidFill>
                  <a:schemeClr val="bg1"/>
                </a:solidFill>
              </a:rPr>
              <a:t>(Brown, 1995). </a:t>
            </a:r>
            <a:endParaRPr lang="en-GB" sz="2000" dirty="0">
              <a:solidFill>
                <a:schemeClr val="bg1"/>
              </a:solidFill>
            </a:endParaRPr>
          </a:p>
        </p:txBody>
      </p:sp>
      <p:pic>
        <p:nvPicPr>
          <p:cNvPr id="40" name="Picture Placeholder 39" descr="Police female with solid fill">
            <a:extLst>
              <a:ext uri="{FF2B5EF4-FFF2-40B4-BE49-F238E27FC236}">
                <a16:creationId xmlns:a16="http://schemas.microsoft.com/office/drawing/2014/main" id="{6DAD0805-FCC0-46BE-8281-FAE74450C713}"/>
              </a:ext>
            </a:extLst>
          </p:cNvPr>
          <p:cNvPicPr>
            <a:picLocks noGrp="1" noChangeAspect="1"/>
          </p:cNvPicPr>
          <p:nvPr>
            <p:ph type="pic" sz="quarter" idx="4294967295"/>
          </p:nvPr>
        </p:nvPicPr>
        <p:blipFill>
          <a:blip r:embed="rId5">
            <a:extLst>
              <a:ext uri="{96DAC541-7B7A-43D3-8B79-37D633B846F1}">
                <asvg:svgBlip xmlns:asvg="http://schemas.microsoft.com/office/drawing/2016/SVG/main" r:embed="rId6"/>
              </a:ext>
            </a:extLst>
          </a:blip>
          <a:srcRect/>
          <a:stretch/>
        </p:blipFill>
        <p:spPr>
          <a:xfrm>
            <a:off x="8410099" y="1913993"/>
            <a:ext cx="1041323" cy="1041323"/>
          </a:xfrm>
        </p:spPr>
      </p:pic>
      <p:sp>
        <p:nvSpPr>
          <p:cNvPr id="6" name="Text Placeholder 5">
            <a:extLst>
              <a:ext uri="{FF2B5EF4-FFF2-40B4-BE49-F238E27FC236}">
                <a16:creationId xmlns:a16="http://schemas.microsoft.com/office/drawing/2014/main" id="{410CAEE2-2C63-436A-B2D5-4E3D73081993}"/>
              </a:ext>
            </a:extLst>
          </p:cNvPr>
          <p:cNvSpPr>
            <a:spLocks noGrp="1"/>
          </p:cNvSpPr>
          <p:nvPr>
            <p:ph type="body" sz="quarter" idx="16"/>
          </p:nvPr>
        </p:nvSpPr>
        <p:spPr>
          <a:xfrm>
            <a:off x="9451422" y="1645921"/>
            <a:ext cx="2740578" cy="1398730"/>
          </a:xfrm>
        </p:spPr>
        <p:txBody>
          <a:bodyPr rtlCol="0" anchor="t"/>
          <a:lstStyle/>
          <a:p>
            <a:pPr rtl="0"/>
            <a:r>
              <a:rPr lang="en-GB" sz="1800" dirty="0"/>
              <a:t>Accepted professional practices and standards of appropriate conduct     </a:t>
            </a:r>
            <a:r>
              <a:rPr lang="en-GB" sz="1100" dirty="0"/>
              <a:t>(Manning, 1989).</a:t>
            </a:r>
            <a:endParaRPr lang="en-GB" dirty="0"/>
          </a:p>
        </p:txBody>
      </p:sp>
      <p:pic>
        <p:nvPicPr>
          <p:cNvPr id="42" name="Picture Placeholder 41" descr="Open book outline">
            <a:extLst>
              <a:ext uri="{FF2B5EF4-FFF2-40B4-BE49-F238E27FC236}">
                <a16:creationId xmlns:a16="http://schemas.microsoft.com/office/drawing/2014/main" id="{3A3B6454-5613-4DC3-8C16-A358C1660553}"/>
              </a:ext>
            </a:extLst>
          </p:cNvPr>
          <p:cNvPicPr>
            <a:picLocks noGrp="1" noChangeAspect="1"/>
          </p:cNvPicPr>
          <p:nvPr>
            <p:ph type="pic" sz="quarter" idx="4294967295"/>
          </p:nvPr>
        </p:nvPicPr>
        <p:blipFill>
          <a:blip r:embed="rId7">
            <a:extLst>
              <a:ext uri="{96DAC541-7B7A-43D3-8B79-37D633B846F1}">
                <asvg:svgBlip xmlns:asvg="http://schemas.microsoft.com/office/drawing/2016/SVG/main" r:embed="rId8"/>
              </a:ext>
            </a:extLst>
          </a:blip>
          <a:srcRect/>
          <a:stretch/>
        </p:blipFill>
        <p:spPr>
          <a:xfrm>
            <a:off x="5105845" y="3979906"/>
            <a:ext cx="1041323" cy="1041323"/>
          </a:xfrm>
        </p:spPr>
      </p:pic>
      <p:sp>
        <p:nvSpPr>
          <p:cNvPr id="8" name="Text Placeholder 7">
            <a:extLst>
              <a:ext uri="{FF2B5EF4-FFF2-40B4-BE49-F238E27FC236}">
                <a16:creationId xmlns:a16="http://schemas.microsoft.com/office/drawing/2014/main" id="{A68D70ED-10B5-4BE6-AD26-6087054C33D1}"/>
              </a:ext>
            </a:extLst>
          </p:cNvPr>
          <p:cNvSpPr>
            <a:spLocks noGrp="1"/>
          </p:cNvSpPr>
          <p:nvPr>
            <p:ph type="body" sz="quarter" idx="18"/>
          </p:nvPr>
        </p:nvSpPr>
        <p:spPr>
          <a:xfrm>
            <a:off x="6096000" y="3976324"/>
            <a:ext cx="2314098" cy="1372916"/>
          </a:xfrm>
        </p:spPr>
        <p:txBody>
          <a:bodyPr rtlCol="0" anchor="t">
            <a:normAutofit fontScale="92500" lnSpcReduction="20000"/>
          </a:bodyPr>
          <a:lstStyle/>
          <a:p>
            <a:pPr rtl="0"/>
            <a:r>
              <a:rPr lang="en-GB" sz="1900" dirty="0"/>
              <a:t>Occupational norms that are closely linked to the hierarchical nature of policing.               </a:t>
            </a:r>
            <a:r>
              <a:rPr lang="en-GB" dirty="0"/>
              <a:t>(Chan, 1997)</a:t>
            </a:r>
          </a:p>
        </p:txBody>
      </p:sp>
      <p:pic>
        <p:nvPicPr>
          <p:cNvPr id="44" name="Picture Placeholder 43" descr="Police male with solid fill">
            <a:extLst>
              <a:ext uri="{FF2B5EF4-FFF2-40B4-BE49-F238E27FC236}">
                <a16:creationId xmlns:a16="http://schemas.microsoft.com/office/drawing/2014/main" id="{A09A9329-706D-48C2-B319-28C120B9368D}"/>
              </a:ext>
            </a:extLst>
          </p:cNvPr>
          <p:cNvPicPr>
            <a:picLocks noGrp="1" noChangeAspect="1"/>
          </p:cNvPicPr>
          <p:nvPr>
            <p:ph type="pic" sz="quarter" idx="4294967295"/>
          </p:nvPr>
        </p:nvPicPr>
        <p:blipFill>
          <a:blip r:embed="rId9">
            <a:extLst>
              <a:ext uri="{96DAC541-7B7A-43D3-8B79-37D633B846F1}">
                <asvg:svgBlip xmlns:asvg="http://schemas.microsoft.com/office/drawing/2016/SVG/main" r:embed="rId10"/>
              </a:ext>
            </a:extLst>
          </a:blip>
          <a:srcRect/>
          <a:stretch/>
        </p:blipFill>
        <p:spPr>
          <a:xfrm>
            <a:off x="8410099" y="3979906"/>
            <a:ext cx="1041323" cy="1041323"/>
          </a:xfrm>
        </p:spPr>
      </p:pic>
      <p:sp>
        <p:nvSpPr>
          <p:cNvPr id="10" name="Text Placeholder 9">
            <a:extLst>
              <a:ext uri="{FF2B5EF4-FFF2-40B4-BE49-F238E27FC236}">
                <a16:creationId xmlns:a16="http://schemas.microsoft.com/office/drawing/2014/main" id="{220DCE5B-BE86-496B-83B4-E1F188607D9E}"/>
              </a:ext>
            </a:extLst>
          </p:cNvPr>
          <p:cNvSpPr>
            <a:spLocks noGrp="1"/>
          </p:cNvSpPr>
          <p:nvPr>
            <p:ph type="body" sz="quarter" idx="20"/>
          </p:nvPr>
        </p:nvSpPr>
        <p:spPr>
          <a:xfrm>
            <a:off x="9465143" y="3813350"/>
            <a:ext cx="2740578" cy="2077004"/>
          </a:xfrm>
        </p:spPr>
        <p:txBody>
          <a:bodyPr rtlCol="0" anchor="t"/>
          <a:lstStyle/>
          <a:p>
            <a:pPr rtl="0"/>
            <a:r>
              <a:rPr lang="en-GB" sz="1800" dirty="0"/>
              <a:t>Policing culture is not a monolith ‘cop-culture’ but made up of a range of views that reflect how officers in certain roles make sense of the profession.                   </a:t>
            </a:r>
            <a:r>
              <a:rPr lang="en-GB" sz="1100" dirty="0"/>
              <a:t>(</a:t>
            </a:r>
            <a:r>
              <a:rPr lang="en-GB" sz="1100" dirty="0" err="1"/>
              <a:t>Margan</a:t>
            </a:r>
            <a:r>
              <a:rPr lang="en-GB" sz="1100" dirty="0"/>
              <a:t> and Newburn, 1997 and Manning, 2007).</a:t>
            </a:r>
            <a:endParaRPr lang="en-GB" dirty="0"/>
          </a:p>
        </p:txBody>
      </p:sp>
      <p:sp>
        <p:nvSpPr>
          <p:cNvPr id="3" name="Text Placeholder 5">
            <a:extLst>
              <a:ext uri="{FF2B5EF4-FFF2-40B4-BE49-F238E27FC236}">
                <a16:creationId xmlns:a16="http://schemas.microsoft.com/office/drawing/2014/main" id="{7608AB23-8AD4-1E5F-F576-B5843211895D}"/>
              </a:ext>
            </a:extLst>
          </p:cNvPr>
          <p:cNvSpPr txBox="1">
            <a:spLocks/>
          </p:cNvSpPr>
          <p:nvPr/>
        </p:nvSpPr>
        <p:spPr>
          <a:xfrm>
            <a:off x="6096001" y="1821077"/>
            <a:ext cx="2314098" cy="1134239"/>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sz="1800" dirty="0"/>
              <a:t>Core beliefs and values that are specific to policing     </a:t>
            </a:r>
            <a:r>
              <a:rPr lang="en-GB" sz="1100" dirty="0"/>
              <a:t>(</a:t>
            </a:r>
            <a:r>
              <a:rPr lang="en-GB" sz="1100" dirty="0" err="1"/>
              <a:t>Holdaway</a:t>
            </a:r>
            <a:r>
              <a:rPr lang="en-GB" sz="1100" dirty="0"/>
              <a:t>, 1983). </a:t>
            </a:r>
            <a:endParaRPr lang="en-GB" sz="1600" dirty="0"/>
          </a:p>
        </p:txBody>
      </p:sp>
    </p:spTree>
    <p:extLst>
      <p:ext uri="{BB962C8B-B14F-4D97-AF65-F5344CB8AC3E}">
        <p14:creationId xmlns:p14="http://schemas.microsoft.com/office/powerpoint/2010/main" val="36630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8" grpId="0" build="p"/>
      <p:bldP spid="10" grpId="0"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diagram&#10;&#10;Description automatically generated">
            <a:extLst>
              <a:ext uri="{FF2B5EF4-FFF2-40B4-BE49-F238E27FC236}">
                <a16:creationId xmlns:a16="http://schemas.microsoft.com/office/drawing/2014/main" id="{E58BB219-F925-EA4D-EE4B-A08BF423C583}"/>
              </a:ext>
            </a:extLst>
          </p:cNvPr>
          <p:cNvPicPr>
            <a:picLocks noGrp="1" noChangeAspect="1"/>
          </p:cNvPicPr>
          <p:nvPr>
            <p:ph sz="quarter" idx="13"/>
          </p:nvPr>
        </p:nvPicPr>
        <p:blipFill>
          <a:blip r:embed="rId3"/>
          <a:stretch>
            <a:fillRect/>
          </a:stretch>
        </p:blipFill>
        <p:spPr>
          <a:xfrm>
            <a:off x="5971032" y="1336701"/>
            <a:ext cx="6147848" cy="4417015"/>
          </a:xfrm>
          <a:ln>
            <a:solidFill>
              <a:srgbClr val="000099"/>
            </a:solidFill>
          </a:ln>
        </p:spPr>
      </p:pic>
      <p:sp>
        <p:nvSpPr>
          <p:cNvPr id="3" name="Title 2">
            <a:extLst>
              <a:ext uri="{FF2B5EF4-FFF2-40B4-BE49-F238E27FC236}">
                <a16:creationId xmlns:a16="http://schemas.microsoft.com/office/drawing/2014/main" id="{90800F39-1B97-B0CC-1374-7E6B8C98407B}"/>
              </a:ext>
            </a:extLst>
          </p:cNvPr>
          <p:cNvSpPr>
            <a:spLocks noGrp="1"/>
          </p:cNvSpPr>
          <p:nvPr>
            <p:ph type="title"/>
          </p:nvPr>
        </p:nvSpPr>
        <p:spPr/>
        <p:txBody>
          <a:bodyPr/>
          <a:lstStyle/>
          <a:p>
            <a:pPr algn="ctr"/>
            <a:r>
              <a:rPr lang="en-GB" dirty="0"/>
              <a:t>Influences on policing culture</a:t>
            </a:r>
          </a:p>
        </p:txBody>
      </p:sp>
    </p:spTree>
    <p:extLst>
      <p:ext uri="{BB962C8B-B14F-4D97-AF65-F5344CB8AC3E}">
        <p14:creationId xmlns:p14="http://schemas.microsoft.com/office/powerpoint/2010/main" val="2525308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8C52BF2-C8C3-DC62-3076-D1C4F83A4E42}"/>
              </a:ext>
            </a:extLst>
          </p:cNvPr>
          <p:cNvSpPr/>
          <p:nvPr/>
        </p:nvSpPr>
        <p:spPr>
          <a:xfrm>
            <a:off x="4895952" y="3338989"/>
            <a:ext cx="7196820" cy="2724912"/>
          </a:xfrm>
          <a:custGeom>
            <a:avLst/>
            <a:gdLst>
              <a:gd name="connsiteX0" fmla="*/ 0 w 2022239"/>
              <a:gd name="connsiteY0" fmla="*/ 0 h 3379380"/>
              <a:gd name="connsiteX1" fmla="*/ 2022239 w 2022239"/>
              <a:gd name="connsiteY1" fmla="*/ 0 h 3379380"/>
              <a:gd name="connsiteX2" fmla="*/ 2022239 w 2022239"/>
              <a:gd name="connsiteY2" fmla="*/ 3379380 h 3379380"/>
              <a:gd name="connsiteX3" fmla="*/ 0 w 2022239"/>
              <a:gd name="connsiteY3" fmla="*/ 3379380 h 3379380"/>
              <a:gd name="connsiteX4" fmla="*/ 0 w 2022239"/>
              <a:gd name="connsiteY4" fmla="*/ 0 h 337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3379380">
                <a:moveTo>
                  <a:pt x="0" y="0"/>
                </a:moveTo>
                <a:lnTo>
                  <a:pt x="2022239" y="0"/>
                </a:lnTo>
                <a:lnTo>
                  <a:pt x="2022239" y="3379380"/>
                </a:lnTo>
                <a:lnTo>
                  <a:pt x="0" y="3379380"/>
                </a:lnTo>
                <a:lnTo>
                  <a:pt x="0" y="0"/>
                </a:lnTo>
                <a:close/>
              </a:path>
            </a:pathLst>
          </a:custGeom>
          <a:solidFill>
            <a:schemeClr val="bg1">
              <a:lumMod val="95000"/>
            </a:schemeClr>
          </a:solidFill>
          <a:ln w="254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9752" tIns="1351752" rIns="199752" bIns="330200" numCol="1" spcCol="1270" rtlCol="0" anchor="t" anchorCtr="0">
            <a:noAutofit/>
          </a:bodyPr>
          <a:lstStyle/>
          <a:p>
            <a:pPr marL="0" lvl="0" indent="0" algn="l" defTabSz="488950" rtl="0">
              <a:lnSpc>
                <a:spcPct val="90000"/>
              </a:lnSpc>
              <a:spcBef>
                <a:spcPct val="0"/>
              </a:spcBef>
              <a:spcAft>
                <a:spcPct val="35000"/>
              </a:spcAft>
              <a:buNone/>
            </a:pPr>
            <a:endParaRPr lang="en-GB" sz="1050" kern="1200" noProof="0" dirty="0">
              <a:solidFill>
                <a:schemeClr val="tx1"/>
              </a:solidFill>
            </a:endParaRPr>
          </a:p>
        </p:txBody>
      </p:sp>
      <p:sp>
        <p:nvSpPr>
          <p:cNvPr id="11" name="Free-form: Shape 10">
            <a:extLst>
              <a:ext uri="{FF2B5EF4-FFF2-40B4-BE49-F238E27FC236}">
                <a16:creationId xmlns:a16="http://schemas.microsoft.com/office/drawing/2014/main" id="{830B7387-9DD5-AE24-EA63-48179337C1AA}"/>
              </a:ext>
            </a:extLst>
          </p:cNvPr>
          <p:cNvSpPr/>
          <p:nvPr/>
        </p:nvSpPr>
        <p:spPr>
          <a:xfrm>
            <a:off x="4937760" y="3338989"/>
            <a:ext cx="7196820" cy="2724912"/>
          </a:xfrm>
          <a:custGeom>
            <a:avLst/>
            <a:gdLst>
              <a:gd name="connsiteX0" fmla="*/ 0 w 2022239"/>
              <a:gd name="connsiteY0" fmla="*/ 0 h 970674"/>
              <a:gd name="connsiteX1" fmla="*/ 2022239 w 2022239"/>
              <a:gd name="connsiteY1" fmla="*/ 0 h 970674"/>
              <a:gd name="connsiteX2" fmla="*/ 2022239 w 2022239"/>
              <a:gd name="connsiteY2" fmla="*/ 970674 h 970674"/>
              <a:gd name="connsiteX3" fmla="*/ 0 w 2022239"/>
              <a:gd name="connsiteY3" fmla="*/ 970674 h 970674"/>
              <a:gd name="connsiteX4" fmla="*/ 0 w 2022239"/>
              <a:gd name="connsiteY4" fmla="*/ 0 h 97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970674">
                <a:moveTo>
                  <a:pt x="0" y="0"/>
                </a:moveTo>
                <a:lnTo>
                  <a:pt x="2022239" y="0"/>
                </a:lnTo>
                <a:lnTo>
                  <a:pt x="2022239" y="970674"/>
                </a:lnTo>
                <a:lnTo>
                  <a:pt x="0" y="970674"/>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199752" tIns="165100" rIns="199752" bIns="165100" numCol="1" spcCol="1270" rtlCol="0" anchor="ctr" anchorCtr="0">
            <a:noAutofit/>
          </a:bodyPr>
          <a:lstStyle/>
          <a:p>
            <a:pPr marL="285750" indent="-285750">
              <a:buBlip>
                <a:blip r:embed="rId3">
                  <a:extLst>
                    <a:ext uri="{96DAC541-7B7A-43D3-8B79-37D633B846F1}">
                      <asvg:svgBlip xmlns:asvg="http://schemas.microsoft.com/office/drawing/2016/SVG/main" r:embed="rId4"/>
                    </a:ext>
                  </a:extLst>
                </a:blip>
              </a:buBlip>
            </a:pPr>
            <a:r>
              <a:rPr lang="en-GB" dirty="0">
                <a:cs typeface="Times New Roman" panose="02020603050405020304" pitchFamily="18" charset="0"/>
              </a:rPr>
              <a:t>This enables individuals to be shaped by society and help them define their identity within society. </a:t>
            </a:r>
            <a:r>
              <a:rPr lang="en-GB" sz="1050" dirty="0">
                <a:cs typeface="Times New Roman" panose="02020603050405020304" pitchFamily="18" charset="0"/>
              </a:rPr>
              <a:t>(Tajfel and Turner, 1979).</a:t>
            </a:r>
          </a:p>
          <a:p>
            <a:endParaRPr lang="en-GB" sz="1050" dirty="0">
              <a:cs typeface="Times New Roman" panose="02020603050405020304" pitchFamily="18" charset="0"/>
            </a:endParaRPr>
          </a:p>
          <a:p>
            <a:pPr marL="285750" indent="-285750">
              <a:buBlip>
                <a:blip r:embed="rId3">
                  <a:extLst>
                    <a:ext uri="{96DAC541-7B7A-43D3-8B79-37D633B846F1}">
                      <asvg:svgBlip xmlns:asvg="http://schemas.microsoft.com/office/drawing/2016/SVG/main" r:embed="rId4"/>
                    </a:ext>
                  </a:extLst>
                </a:blip>
              </a:buBlip>
            </a:pPr>
            <a:r>
              <a:rPr lang="en-GB" dirty="0">
                <a:cs typeface="Times New Roman" panose="02020603050405020304" pitchFamily="18" charset="0"/>
              </a:rPr>
              <a:t>An individual identifies with a group (or organisation) because they share or accept these values, beliefs and behaviours and through this acceptance they can start to construct that acceptable identity.                                      </a:t>
            </a:r>
            <a:r>
              <a:rPr lang="en-GB" sz="1100" dirty="0">
                <a:cs typeface="Times New Roman" panose="02020603050405020304" pitchFamily="18" charset="0"/>
              </a:rPr>
              <a:t>(</a:t>
            </a:r>
            <a:r>
              <a:rPr lang="en-US" sz="1100" dirty="0">
                <a:effectLst/>
                <a:ea typeface="Constantia" panose="02030602050306030303" pitchFamily="18" charset="0"/>
                <a:cs typeface="Times New Roman" panose="02020603050405020304" pitchFamily="18" charset="0"/>
              </a:rPr>
              <a:t>Katz and Kahn, 1966, </a:t>
            </a:r>
            <a:r>
              <a:rPr lang="en-GB" sz="1100" dirty="0" err="1">
                <a:cs typeface="Times New Roman" panose="02020603050405020304" pitchFamily="18" charset="0"/>
              </a:rPr>
              <a:t>Serino</a:t>
            </a:r>
            <a:r>
              <a:rPr lang="en-GB" sz="1100" dirty="0">
                <a:cs typeface="Times New Roman" panose="02020603050405020304" pitchFamily="18" charset="0"/>
              </a:rPr>
              <a:t>, 1998 and </a:t>
            </a:r>
            <a:r>
              <a:rPr lang="en-GB" sz="1100" dirty="0" err="1">
                <a:cs typeface="Times New Roman" panose="02020603050405020304" pitchFamily="18" charset="0"/>
              </a:rPr>
              <a:t>Haslan</a:t>
            </a:r>
            <a:r>
              <a:rPr lang="en-GB" sz="1100" dirty="0">
                <a:cs typeface="Times New Roman" panose="02020603050405020304" pitchFamily="18" charset="0"/>
              </a:rPr>
              <a:t>, 2004).</a:t>
            </a:r>
            <a:endParaRPr lang="en-GB" dirty="0">
              <a:cs typeface="Times New Roman" panose="02020603050405020304" pitchFamily="18" charset="0"/>
            </a:endParaRPr>
          </a:p>
        </p:txBody>
      </p:sp>
      <p:sp>
        <p:nvSpPr>
          <p:cNvPr id="2" name="Title 1">
            <a:extLst>
              <a:ext uri="{FF2B5EF4-FFF2-40B4-BE49-F238E27FC236}">
                <a16:creationId xmlns:a16="http://schemas.microsoft.com/office/drawing/2014/main" id="{C185B441-CEE7-4B03-83E6-D9CE5466EDFC}"/>
              </a:ext>
            </a:extLst>
          </p:cNvPr>
          <p:cNvSpPr>
            <a:spLocks noGrp="1"/>
          </p:cNvSpPr>
          <p:nvPr>
            <p:ph type="title"/>
          </p:nvPr>
        </p:nvSpPr>
        <p:spPr>
          <a:xfrm>
            <a:off x="527736" y="1789545"/>
            <a:ext cx="4215384" cy="1393996"/>
          </a:xfrm>
        </p:spPr>
        <p:txBody>
          <a:bodyPr rtlCol="0">
            <a:normAutofit/>
          </a:bodyPr>
          <a:lstStyle/>
          <a:p>
            <a:pPr algn="ctr" rtl="0"/>
            <a:r>
              <a:rPr lang="en-GB" sz="2300" dirty="0">
                <a:solidFill>
                  <a:schemeClr val="bg1"/>
                </a:solidFill>
              </a:rPr>
              <a:t>Identity and professional identity</a:t>
            </a:r>
          </a:p>
        </p:txBody>
      </p:sp>
      <p:sp>
        <p:nvSpPr>
          <p:cNvPr id="6" name="Free-form: Shape 5">
            <a:extLst>
              <a:ext uri="{FF2B5EF4-FFF2-40B4-BE49-F238E27FC236}">
                <a16:creationId xmlns:a16="http://schemas.microsoft.com/office/drawing/2014/main" id="{1ABA9635-0924-EF6A-07C3-EA1591254884}"/>
              </a:ext>
            </a:extLst>
          </p:cNvPr>
          <p:cNvSpPr/>
          <p:nvPr/>
        </p:nvSpPr>
        <p:spPr>
          <a:xfrm>
            <a:off x="4937760" y="1304208"/>
            <a:ext cx="7196820" cy="1879333"/>
          </a:xfrm>
          <a:custGeom>
            <a:avLst/>
            <a:gdLst>
              <a:gd name="connsiteX0" fmla="*/ 0 w 2022239"/>
              <a:gd name="connsiteY0" fmla="*/ 0 h 3378531"/>
              <a:gd name="connsiteX1" fmla="*/ 2022239 w 2022239"/>
              <a:gd name="connsiteY1" fmla="*/ 0 h 3378531"/>
              <a:gd name="connsiteX2" fmla="*/ 2022239 w 2022239"/>
              <a:gd name="connsiteY2" fmla="*/ 3378531 h 3378531"/>
              <a:gd name="connsiteX3" fmla="*/ 0 w 2022239"/>
              <a:gd name="connsiteY3" fmla="*/ 3378531 h 3378531"/>
              <a:gd name="connsiteX4" fmla="*/ 0 w 2022239"/>
              <a:gd name="connsiteY4" fmla="*/ 0 h 3378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3378531">
                <a:moveTo>
                  <a:pt x="0" y="0"/>
                </a:moveTo>
                <a:lnTo>
                  <a:pt x="2022239" y="0"/>
                </a:lnTo>
                <a:lnTo>
                  <a:pt x="2022239" y="3378531"/>
                </a:lnTo>
                <a:lnTo>
                  <a:pt x="0" y="3378531"/>
                </a:lnTo>
                <a:lnTo>
                  <a:pt x="0" y="0"/>
                </a:lnTo>
                <a:close/>
              </a:path>
            </a:pathLst>
          </a:custGeom>
          <a:solidFill>
            <a:schemeClr val="bg1">
              <a:lumMod val="95000"/>
            </a:schemeClr>
          </a:solidFill>
          <a:ln w="254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9752" tIns="1351412" rIns="199752" bIns="330201" numCol="1" spcCol="1270" rtlCol="0" anchor="t" anchorCtr="0">
            <a:noAutofit/>
          </a:bodyPr>
          <a:lstStyle/>
          <a:p>
            <a:pPr marL="0" lvl="0" indent="0" algn="l" defTabSz="488950" rtl="0">
              <a:lnSpc>
                <a:spcPct val="90000"/>
              </a:lnSpc>
              <a:spcBef>
                <a:spcPct val="0"/>
              </a:spcBef>
              <a:spcAft>
                <a:spcPct val="35000"/>
              </a:spcAft>
              <a:buNone/>
            </a:pPr>
            <a:endParaRPr lang="en-GB" sz="1050" kern="1200" noProof="0" dirty="0">
              <a:solidFill>
                <a:schemeClr val="tx1"/>
              </a:solidFill>
            </a:endParaRPr>
          </a:p>
        </p:txBody>
      </p:sp>
      <p:sp>
        <p:nvSpPr>
          <p:cNvPr id="3" name="Text Placeholder 3">
            <a:extLst>
              <a:ext uri="{FF2B5EF4-FFF2-40B4-BE49-F238E27FC236}">
                <a16:creationId xmlns:a16="http://schemas.microsoft.com/office/drawing/2014/main" id="{05897507-D41B-4B4F-0054-476AFFD3E86D}"/>
              </a:ext>
            </a:extLst>
          </p:cNvPr>
          <p:cNvSpPr txBox="1">
            <a:spLocks/>
          </p:cNvSpPr>
          <p:nvPr/>
        </p:nvSpPr>
        <p:spPr>
          <a:xfrm>
            <a:off x="700016" y="3409204"/>
            <a:ext cx="3890271" cy="1701359"/>
          </a:xfrm>
          <a:prstGeom prst="rect">
            <a:avLst/>
          </a:prstGeom>
        </p:spPr>
        <p:txBody>
          <a:bodyPr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GB" dirty="0">
                <a:solidFill>
                  <a:schemeClr val="bg1"/>
                </a:solidFill>
              </a:rPr>
              <a:t>Identity is linked to society and is intrinsically linked to social interactions and the re-enforcement and validation of society.                                     </a:t>
            </a:r>
            <a:r>
              <a:rPr lang="en-GB" sz="1100" dirty="0">
                <a:solidFill>
                  <a:schemeClr val="bg1"/>
                </a:solidFill>
              </a:rPr>
              <a:t>(Jenkins, 1996).</a:t>
            </a:r>
            <a:endParaRPr lang="en-GB" dirty="0">
              <a:solidFill>
                <a:schemeClr val="bg1"/>
              </a:solidFill>
            </a:endParaRPr>
          </a:p>
        </p:txBody>
      </p:sp>
      <p:sp>
        <p:nvSpPr>
          <p:cNvPr id="4" name="Free-form: Shape 3">
            <a:extLst>
              <a:ext uri="{FF2B5EF4-FFF2-40B4-BE49-F238E27FC236}">
                <a16:creationId xmlns:a16="http://schemas.microsoft.com/office/drawing/2014/main" id="{8B7754C8-13BF-BAF0-9EDC-E4A1A03E016A}"/>
              </a:ext>
            </a:extLst>
          </p:cNvPr>
          <p:cNvSpPr/>
          <p:nvPr/>
        </p:nvSpPr>
        <p:spPr>
          <a:xfrm>
            <a:off x="4895952" y="2227028"/>
            <a:ext cx="6972434" cy="1293412"/>
          </a:xfrm>
          <a:custGeom>
            <a:avLst/>
            <a:gdLst>
              <a:gd name="connsiteX0" fmla="*/ 0 w 2022239"/>
              <a:gd name="connsiteY0" fmla="*/ 0 h 970674"/>
              <a:gd name="connsiteX1" fmla="*/ 2022239 w 2022239"/>
              <a:gd name="connsiteY1" fmla="*/ 0 h 970674"/>
              <a:gd name="connsiteX2" fmla="*/ 2022239 w 2022239"/>
              <a:gd name="connsiteY2" fmla="*/ 970674 h 970674"/>
              <a:gd name="connsiteX3" fmla="*/ 0 w 2022239"/>
              <a:gd name="connsiteY3" fmla="*/ 970674 h 970674"/>
              <a:gd name="connsiteX4" fmla="*/ 0 w 2022239"/>
              <a:gd name="connsiteY4" fmla="*/ 0 h 97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970674">
                <a:moveTo>
                  <a:pt x="0" y="0"/>
                </a:moveTo>
                <a:lnTo>
                  <a:pt x="2022239" y="0"/>
                </a:lnTo>
                <a:lnTo>
                  <a:pt x="2022239" y="970674"/>
                </a:lnTo>
                <a:lnTo>
                  <a:pt x="0" y="970674"/>
                </a:lnTo>
                <a:lnTo>
                  <a:pt x="0" y="0"/>
                </a:lnTo>
                <a:close/>
              </a:path>
            </a:pathLst>
          </a:custGeom>
          <a:noFill/>
          <a:ln>
            <a:noFill/>
          </a:ln>
          <a:sp3d/>
        </p:spPr>
        <p:style>
          <a:lnRef idx="2">
            <a:schemeClr val="accent1"/>
          </a:lnRef>
          <a:fillRef idx="1">
            <a:schemeClr val="lt1"/>
          </a:fillRef>
          <a:effectRef idx="0">
            <a:schemeClr val="accent1"/>
          </a:effectRef>
          <a:fontRef idx="minor">
            <a:schemeClr val="dk1"/>
          </a:fontRef>
        </p:style>
        <p:txBody>
          <a:bodyPr spcFirstLastPara="0" vert="horz" wrap="square" lIns="199752" tIns="165100" rIns="199752" bIns="165100" numCol="1" spcCol="1270" rtlCol="0" anchor="ctr" anchorCtr="0">
            <a:noAutofit/>
          </a:bodyPr>
          <a:lstStyle/>
          <a:p>
            <a:pPr lvl="0" defTabSz="488950">
              <a:lnSpc>
                <a:spcPct val="90000"/>
              </a:lnSpc>
              <a:spcBef>
                <a:spcPct val="0"/>
              </a:spcBef>
              <a:spcAft>
                <a:spcPct val="35000"/>
              </a:spcAft>
            </a:pPr>
            <a:endParaRPr lang="en-GB" kern="1200" noProof="0" dirty="0"/>
          </a:p>
        </p:txBody>
      </p:sp>
      <p:sp>
        <p:nvSpPr>
          <p:cNvPr id="15" name="TextBox 14">
            <a:extLst>
              <a:ext uri="{FF2B5EF4-FFF2-40B4-BE49-F238E27FC236}">
                <a16:creationId xmlns:a16="http://schemas.microsoft.com/office/drawing/2014/main" id="{73B53AEC-672B-0EFE-244F-B8634421AC5A}"/>
              </a:ext>
            </a:extLst>
          </p:cNvPr>
          <p:cNvSpPr txBox="1"/>
          <p:nvPr/>
        </p:nvSpPr>
        <p:spPr>
          <a:xfrm>
            <a:off x="4956971" y="1315300"/>
            <a:ext cx="7177609" cy="2031325"/>
          </a:xfrm>
          <a:prstGeom prst="rect">
            <a:avLst/>
          </a:prstGeom>
          <a:noFill/>
        </p:spPr>
        <p:txBody>
          <a:bodyPr wrap="square">
            <a:spAutoFit/>
          </a:bodyPr>
          <a:lstStyle/>
          <a:p>
            <a:r>
              <a:rPr lang="en-GB" sz="1800" b="1" dirty="0">
                <a:cs typeface="Times New Roman" panose="02020603050405020304" pitchFamily="18" charset="0"/>
              </a:rPr>
              <a:t>Social identity works in two ways: </a:t>
            </a:r>
          </a:p>
          <a:p>
            <a:endParaRPr lang="en-GB" sz="1800" b="1" dirty="0">
              <a:cs typeface="Times New Roman" panose="02020603050405020304" pitchFamily="18" charset="0"/>
            </a:endParaRPr>
          </a:p>
          <a:p>
            <a:pPr marL="342900" indent="-342900">
              <a:buFont typeface="+mj-lt"/>
              <a:buAutoNum type="arabicPeriod"/>
            </a:pPr>
            <a:r>
              <a:rPr lang="en-GB" sz="1800" dirty="0">
                <a:cs typeface="Times New Roman" panose="02020603050405020304" pitchFamily="18" charset="0"/>
              </a:rPr>
              <a:t>To help an individual differentiate between themselves and others.</a:t>
            </a:r>
          </a:p>
          <a:p>
            <a:pPr marL="342900" indent="-342900">
              <a:buFont typeface="+mj-lt"/>
              <a:buAutoNum type="arabicPeriod"/>
            </a:pPr>
            <a:r>
              <a:rPr lang="en-GB" sz="1800" dirty="0">
                <a:cs typeface="Times New Roman" panose="02020603050405020304" pitchFamily="18" charset="0"/>
              </a:rPr>
              <a:t>To help individuals and groups to identify similarities between themselves and others. </a:t>
            </a:r>
          </a:p>
          <a:p>
            <a:endParaRPr lang="en-GB" dirty="0"/>
          </a:p>
        </p:txBody>
      </p:sp>
    </p:spTree>
    <p:extLst>
      <p:ext uri="{BB962C8B-B14F-4D97-AF65-F5344CB8AC3E}">
        <p14:creationId xmlns:p14="http://schemas.microsoft.com/office/powerpoint/2010/main" val="106415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6" grpId="0" animBg="1"/>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B2B0-312F-B757-AAB7-2A84C0D350F5}"/>
              </a:ext>
            </a:extLst>
          </p:cNvPr>
          <p:cNvSpPr>
            <a:spLocks noGrp="1"/>
          </p:cNvSpPr>
          <p:nvPr>
            <p:ph type="title"/>
          </p:nvPr>
        </p:nvSpPr>
        <p:spPr/>
        <p:txBody>
          <a:bodyPr/>
          <a:lstStyle/>
          <a:p>
            <a:pPr algn="ctr"/>
            <a:r>
              <a:rPr lang="en-GB" dirty="0"/>
              <a:t>Professionalisation and the role of education</a:t>
            </a:r>
            <a:br>
              <a:rPr lang="en-GB" dirty="0"/>
            </a:br>
            <a:endParaRPr lang="en-GB" dirty="0"/>
          </a:p>
        </p:txBody>
      </p:sp>
      <p:pic>
        <p:nvPicPr>
          <p:cNvPr id="7" name="Picture Placeholder 6" descr="A person in a police uniform&#10;&#10;Description automatically generated">
            <a:extLst>
              <a:ext uri="{FF2B5EF4-FFF2-40B4-BE49-F238E27FC236}">
                <a16:creationId xmlns:a16="http://schemas.microsoft.com/office/drawing/2014/main" id="{0E01C178-88FE-BCAD-2BB8-12B9B9B8C914}"/>
              </a:ext>
            </a:extLst>
          </p:cNvPr>
          <p:cNvPicPr>
            <a:picLocks noGrp="1" noChangeAspect="1"/>
          </p:cNvPicPr>
          <p:nvPr>
            <p:ph type="pic" idx="1"/>
          </p:nvPr>
        </p:nvPicPr>
        <p:blipFill>
          <a:blip r:embed="rId2"/>
          <a:srcRect l="1812" r="1812"/>
          <a:stretch>
            <a:fillRect/>
          </a:stretch>
        </p:blipFill>
        <p:spPr/>
      </p:pic>
    </p:spTree>
    <p:extLst>
      <p:ext uri="{BB962C8B-B14F-4D97-AF65-F5344CB8AC3E}">
        <p14:creationId xmlns:p14="http://schemas.microsoft.com/office/powerpoint/2010/main" val="382373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ABA9635-0924-EF6A-07C3-EA1591254884}"/>
              </a:ext>
            </a:extLst>
          </p:cNvPr>
          <p:cNvSpPr/>
          <p:nvPr/>
        </p:nvSpPr>
        <p:spPr>
          <a:xfrm>
            <a:off x="4937760" y="1304208"/>
            <a:ext cx="7196820" cy="1813895"/>
          </a:xfrm>
          <a:custGeom>
            <a:avLst/>
            <a:gdLst>
              <a:gd name="connsiteX0" fmla="*/ 0 w 2022239"/>
              <a:gd name="connsiteY0" fmla="*/ 0 h 3378531"/>
              <a:gd name="connsiteX1" fmla="*/ 2022239 w 2022239"/>
              <a:gd name="connsiteY1" fmla="*/ 0 h 3378531"/>
              <a:gd name="connsiteX2" fmla="*/ 2022239 w 2022239"/>
              <a:gd name="connsiteY2" fmla="*/ 3378531 h 3378531"/>
              <a:gd name="connsiteX3" fmla="*/ 0 w 2022239"/>
              <a:gd name="connsiteY3" fmla="*/ 3378531 h 3378531"/>
              <a:gd name="connsiteX4" fmla="*/ 0 w 2022239"/>
              <a:gd name="connsiteY4" fmla="*/ 0 h 3378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3378531">
                <a:moveTo>
                  <a:pt x="0" y="0"/>
                </a:moveTo>
                <a:lnTo>
                  <a:pt x="2022239" y="0"/>
                </a:lnTo>
                <a:lnTo>
                  <a:pt x="2022239" y="3378531"/>
                </a:lnTo>
                <a:lnTo>
                  <a:pt x="0" y="3378531"/>
                </a:lnTo>
                <a:lnTo>
                  <a:pt x="0" y="0"/>
                </a:lnTo>
                <a:close/>
              </a:path>
            </a:pathLst>
          </a:custGeom>
          <a:solidFill>
            <a:schemeClr val="bg1">
              <a:lumMod val="95000"/>
            </a:schemeClr>
          </a:solidFill>
          <a:ln w="254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9752" tIns="1351412" rIns="199752" bIns="330201" numCol="1" spcCol="1270" rtlCol="0" anchor="t" anchorCtr="0">
            <a:noAutofit/>
          </a:bodyPr>
          <a:lstStyle/>
          <a:p>
            <a:pPr marL="0" lvl="0" indent="0" algn="l" defTabSz="488950" rtl="0">
              <a:lnSpc>
                <a:spcPct val="90000"/>
              </a:lnSpc>
              <a:spcBef>
                <a:spcPct val="0"/>
              </a:spcBef>
              <a:spcAft>
                <a:spcPct val="35000"/>
              </a:spcAft>
              <a:buNone/>
            </a:pPr>
            <a:endParaRPr lang="en-GB" sz="1050" kern="1200" noProof="0" dirty="0">
              <a:solidFill>
                <a:schemeClr val="tx1"/>
              </a:solidFill>
            </a:endParaRPr>
          </a:p>
        </p:txBody>
      </p:sp>
      <p:sp>
        <p:nvSpPr>
          <p:cNvPr id="15" name="TextBox 14">
            <a:extLst>
              <a:ext uri="{FF2B5EF4-FFF2-40B4-BE49-F238E27FC236}">
                <a16:creationId xmlns:a16="http://schemas.microsoft.com/office/drawing/2014/main" id="{73B53AEC-672B-0EFE-244F-B8634421AC5A}"/>
              </a:ext>
            </a:extLst>
          </p:cNvPr>
          <p:cNvSpPr txBox="1"/>
          <p:nvPr/>
        </p:nvSpPr>
        <p:spPr>
          <a:xfrm>
            <a:off x="4956971" y="1308264"/>
            <a:ext cx="7177609" cy="2308324"/>
          </a:xfrm>
          <a:prstGeom prst="rect">
            <a:avLst/>
          </a:prstGeom>
          <a:noFill/>
        </p:spPr>
        <p:txBody>
          <a:bodyPr wrap="square">
            <a:spAutoFit/>
          </a:bodyPr>
          <a:lstStyle/>
          <a:p>
            <a:pPr marL="285750" indent="-285750">
              <a:buBlip>
                <a:blip r:embed="rId3">
                  <a:extLst>
                    <a:ext uri="{96DAC541-7B7A-43D3-8B79-37D633B846F1}">
                      <asvg:svgBlip xmlns:asvg="http://schemas.microsoft.com/office/drawing/2016/SVG/main" r:embed="rId4"/>
                    </a:ext>
                  </a:extLst>
                </a:blip>
              </a:buBlip>
            </a:pPr>
            <a:r>
              <a:rPr lang="en-GB" dirty="0">
                <a:cs typeface="Times New Roman" panose="02020603050405020304" pitchFamily="18" charset="0"/>
              </a:rPr>
              <a:t>Calls for the professionalisation of policing are nothing new, in 1973 it was observed that it was a re-professionalisation of policing. </a:t>
            </a:r>
            <a:r>
              <a:rPr lang="en-GB" sz="1100" dirty="0">
                <a:cs typeface="Times New Roman" panose="02020603050405020304" pitchFamily="18" charset="0"/>
              </a:rPr>
              <a:t>(Mark, 1973).</a:t>
            </a:r>
            <a:endParaRPr lang="en-GB" dirty="0">
              <a:cs typeface="Times New Roman" panose="02020603050405020304" pitchFamily="18" charset="0"/>
            </a:endParaRPr>
          </a:p>
          <a:p>
            <a:pPr marL="285750" indent="-285750">
              <a:buBlip>
                <a:blip r:embed="rId3">
                  <a:extLst>
                    <a:ext uri="{96DAC541-7B7A-43D3-8B79-37D633B846F1}">
                      <asvg:svgBlip xmlns:asvg="http://schemas.microsoft.com/office/drawing/2016/SVG/main" r:embed="rId4"/>
                    </a:ext>
                  </a:extLst>
                </a:blip>
              </a:buBlip>
            </a:pPr>
            <a:r>
              <a:rPr lang="en-GB" dirty="0">
                <a:cs typeface="Times New Roman" panose="02020603050405020304" pitchFamily="18" charset="0"/>
              </a:rPr>
              <a:t>Driven by a range of factors including; public confidence, changes in government policy, technological advancements and wider social changes. </a:t>
            </a:r>
            <a:r>
              <a:rPr lang="en-GB" sz="1100" dirty="0">
                <a:cs typeface="Times New Roman" panose="02020603050405020304" pitchFamily="18" charset="0"/>
              </a:rPr>
              <a:t>(</a:t>
            </a:r>
            <a:r>
              <a:rPr lang="en-GB" sz="1100" dirty="0" err="1">
                <a:cs typeface="Times New Roman" panose="02020603050405020304" pitchFamily="18" charset="0"/>
              </a:rPr>
              <a:t>Holdaway</a:t>
            </a:r>
            <a:r>
              <a:rPr lang="en-GB" sz="1100" dirty="0">
                <a:cs typeface="Times New Roman" panose="02020603050405020304" pitchFamily="18" charset="0"/>
              </a:rPr>
              <a:t>, 2017).</a:t>
            </a:r>
          </a:p>
          <a:p>
            <a:pPr marL="285750" indent="-285750">
              <a:buBlip>
                <a:blip r:embed="rId3">
                  <a:extLst>
                    <a:ext uri="{96DAC541-7B7A-43D3-8B79-37D633B846F1}">
                      <asvg:svgBlip xmlns:asvg="http://schemas.microsoft.com/office/drawing/2016/SVG/main" r:embed="rId4"/>
                    </a:ext>
                  </a:extLst>
                </a:blip>
              </a:buBlip>
            </a:pPr>
            <a:endParaRPr lang="en-GB" dirty="0">
              <a:cs typeface="Times New Roman" panose="02020603050405020304" pitchFamily="18" charset="0"/>
            </a:endParaRPr>
          </a:p>
          <a:p>
            <a:endParaRPr lang="en-GB" dirty="0"/>
          </a:p>
        </p:txBody>
      </p:sp>
      <p:sp>
        <p:nvSpPr>
          <p:cNvPr id="10" name="Free-form: Shape 9">
            <a:extLst>
              <a:ext uri="{FF2B5EF4-FFF2-40B4-BE49-F238E27FC236}">
                <a16:creationId xmlns:a16="http://schemas.microsoft.com/office/drawing/2014/main" id="{68C52BF2-C8C3-DC62-3076-D1C4F83A4E42}"/>
              </a:ext>
            </a:extLst>
          </p:cNvPr>
          <p:cNvSpPr/>
          <p:nvPr/>
        </p:nvSpPr>
        <p:spPr>
          <a:xfrm>
            <a:off x="4895952" y="3616587"/>
            <a:ext cx="7196820" cy="2180709"/>
          </a:xfrm>
          <a:custGeom>
            <a:avLst/>
            <a:gdLst>
              <a:gd name="connsiteX0" fmla="*/ 0 w 2022239"/>
              <a:gd name="connsiteY0" fmla="*/ 0 h 3379380"/>
              <a:gd name="connsiteX1" fmla="*/ 2022239 w 2022239"/>
              <a:gd name="connsiteY1" fmla="*/ 0 h 3379380"/>
              <a:gd name="connsiteX2" fmla="*/ 2022239 w 2022239"/>
              <a:gd name="connsiteY2" fmla="*/ 3379380 h 3379380"/>
              <a:gd name="connsiteX3" fmla="*/ 0 w 2022239"/>
              <a:gd name="connsiteY3" fmla="*/ 3379380 h 3379380"/>
              <a:gd name="connsiteX4" fmla="*/ 0 w 2022239"/>
              <a:gd name="connsiteY4" fmla="*/ 0 h 337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3379380">
                <a:moveTo>
                  <a:pt x="0" y="0"/>
                </a:moveTo>
                <a:lnTo>
                  <a:pt x="2022239" y="0"/>
                </a:lnTo>
                <a:lnTo>
                  <a:pt x="2022239" y="3379380"/>
                </a:lnTo>
                <a:lnTo>
                  <a:pt x="0" y="3379380"/>
                </a:lnTo>
                <a:lnTo>
                  <a:pt x="0" y="0"/>
                </a:lnTo>
                <a:close/>
              </a:path>
            </a:pathLst>
          </a:custGeom>
          <a:solidFill>
            <a:schemeClr val="bg1">
              <a:lumMod val="95000"/>
            </a:schemeClr>
          </a:solidFill>
          <a:ln w="254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9752" tIns="1351752" rIns="199752" bIns="330200" numCol="1" spcCol="1270" rtlCol="0" anchor="t" anchorCtr="0">
            <a:noAutofit/>
          </a:bodyPr>
          <a:lstStyle/>
          <a:p>
            <a:pPr marL="0" lvl="0" indent="0" algn="l" defTabSz="488950" rtl="0">
              <a:lnSpc>
                <a:spcPct val="90000"/>
              </a:lnSpc>
              <a:spcBef>
                <a:spcPct val="0"/>
              </a:spcBef>
              <a:spcAft>
                <a:spcPct val="35000"/>
              </a:spcAft>
              <a:buNone/>
            </a:pPr>
            <a:endParaRPr lang="en-GB" sz="1050" kern="1200" noProof="0" dirty="0">
              <a:solidFill>
                <a:schemeClr val="tx1"/>
              </a:solidFill>
            </a:endParaRPr>
          </a:p>
        </p:txBody>
      </p:sp>
      <p:sp>
        <p:nvSpPr>
          <p:cNvPr id="11" name="Free-form: Shape 10">
            <a:extLst>
              <a:ext uri="{FF2B5EF4-FFF2-40B4-BE49-F238E27FC236}">
                <a16:creationId xmlns:a16="http://schemas.microsoft.com/office/drawing/2014/main" id="{830B7387-9DD5-AE24-EA63-48179337C1AA}"/>
              </a:ext>
            </a:extLst>
          </p:cNvPr>
          <p:cNvSpPr/>
          <p:nvPr/>
        </p:nvSpPr>
        <p:spPr>
          <a:xfrm>
            <a:off x="4937760" y="3338989"/>
            <a:ext cx="7196820" cy="2724912"/>
          </a:xfrm>
          <a:custGeom>
            <a:avLst/>
            <a:gdLst>
              <a:gd name="connsiteX0" fmla="*/ 0 w 2022239"/>
              <a:gd name="connsiteY0" fmla="*/ 0 h 970674"/>
              <a:gd name="connsiteX1" fmla="*/ 2022239 w 2022239"/>
              <a:gd name="connsiteY1" fmla="*/ 0 h 970674"/>
              <a:gd name="connsiteX2" fmla="*/ 2022239 w 2022239"/>
              <a:gd name="connsiteY2" fmla="*/ 970674 h 970674"/>
              <a:gd name="connsiteX3" fmla="*/ 0 w 2022239"/>
              <a:gd name="connsiteY3" fmla="*/ 970674 h 970674"/>
              <a:gd name="connsiteX4" fmla="*/ 0 w 2022239"/>
              <a:gd name="connsiteY4" fmla="*/ 0 h 97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970674">
                <a:moveTo>
                  <a:pt x="0" y="0"/>
                </a:moveTo>
                <a:lnTo>
                  <a:pt x="2022239" y="0"/>
                </a:lnTo>
                <a:lnTo>
                  <a:pt x="2022239" y="970674"/>
                </a:lnTo>
                <a:lnTo>
                  <a:pt x="0" y="970674"/>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199752" tIns="165100" rIns="199752" bIns="165100" numCol="1" spcCol="1270" rtlCol="0" anchor="ctr" anchorCtr="0">
            <a:noAutofit/>
          </a:bodyPr>
          <a:lstStyle/>
          <a:p>
            <a:pPr marL="285750" indent="-285750">
              <a:buBlip>
                <a:blip r:embed="rId5">
                  <a:extLst>
                    <a:ext uri="{96DAC541-7B7A-43D3-8B79-37D633B846F1}">
                      <asvg:svgBlip xmlns:asvg="http://schemas.microsoft.com/office/drawing/2016/SVG/main" r:embed="rId6"/>
                    </a:ext>
                  </a:extLst>
                </a:blip>
              </a:buBlip>
            </a:pPr>
            <a:r>
              <a:rPr lang="en-GB" dirty="0">
                <a:cs typeface="Times New Roman" panose="02020603050405020304" pitchFamily="18" charset="0"/>
              </a:rPr>
              <a:t>“A newly-recruited constable must acquire and apply high levels of professional knowledge to a range of challenging situations, across increasingly complex and diverse communities.” </a:t>
            </a:r>
            <a:r>
              <a:rPr lang="en-GB" sz="1100" dirty="0">
                <a:cs typeface="Times New Roman" panose="02020603050405020304" pitchFamily="18" charset="0"/>
              </a:rPr>
              <a:t>(College of Policing, 2020. p. 8). </a:t>
            </a:r>
            <a:endParaRPr lang="en-GB" dirty="0">
              <a:cs typeface="Times New Roman" panose="02020603050405020304" pitchFamily="18" charset="0"/>
            </a:endParaRPr>
          </a:p>
          <a:p>
            <a:pPr marL="285750" indent="-285750">
              <a:buBlip>
                <a:blip r:embed="rId5">
                  <a:extLst>
                    <a:ext uri="{96DAC541-7B7A-43D3-8B79-37D633B846F1}">
                      <asvg:svgBlip xmlns:asvg="http://schemas.microsoft.com/office/drawing/2016/SVG/main" r:embed="rId6"/>
                    </a:ext>
                  </a:extLst>
                </a:blip>
              </a:buBlip>
            </a:pPr>
            <a:endParaRPr lang="en-GB" dirty="0">
              <a:cs typeface="Times New Roman" panose="02020603050405020304" pitchFamily="18" charset="0"/>
            </a:endParaRPr>
          </a:p>
          <a:p>
            <a:pPr marL="285750" indent="-285750">
              <a:buBlip>
                <a:blip r:embed="rId5">
                  <a:extLst>
                    <a:ext uri="{96DAC541-7B7A-43D3-8B79-37D633B846F1}">
                      <asvg:svgBlip xmlns:asvg="http://schemas.microsoft.com/office/drawing/2016/SVG/main" r:embed="rId6"/>
                    </a:ext>
                  </a:extLst>
                </a:blip>
              </a:buBlip>
            </a:pPr>
            <a:r>
              <a:rPr lang="en-GB" dirty="0">
                <a:cs typeface="Times New Roman" panose="02020603050405020304" pitchFamily="18" charset="0"/>
              </a:rPr>
              <a:t>Are we confusing professionalisation for changes in the polices operating environment? </a:t>
            </a:r>
            <a:r>
              <a:rPr lang="en-GB" sz="1100" dirty="0">
                <a:cs typeface="Times New Roman" panose="02020603050405020304" pitchFamily="18" charset="0"/>
              </a:rPr>
              <a:t>(</a:t>
            </a:r>
            <a:r>
              <a:rPr lang="en-GB" sz="1100" dirty="0" err="1">
                <a:cs typeface="Times New Roman" panose="02020603050405020304" pitchFamily="18" charset="0"/>
              </a:rPr>
              <a:t>Holdaway</a:t>
            </a:r>
            <a:r>
              <a:rPr lang="en-GB" sz="1100" dirty="0">
                <a:cs typeface="Times New Roman" panose="02020603050405020304" pitchFamily="18" charset="0"/>
              </a:rPr>
              <a:t>, 2017, Martin, 2022).</a:t>
            </a:r>
            <a:endParaRPr lang="en-GB" dirty="0">
              <a:cs typeface="Times New Roman" panose="02020603050405020304" pitchFamily="18" charset="0"/>
            </a:endParaRPr>
          </a:p>
        </p:txBody>
      </p:sp>
      <p:sp>
        <p:nvSpPr>
          <p:cNvPr id="2" name="Title 1">
            <a:extLst>
              <a:ext uri="{FF2B5EF4-FFF2-40B4-BE49-F238E27FC236}">
                <a16:creationId xmlns:a16="http://schemas.microsoft.com/office/drawing/2014/main" id="{C185B441-CEE7-4B03-83E6-D9CE5466EDFC}"/>
              </a:ext>
            </a:extLst>
          </p:cNvPr>
          <p:cNvSpPr>
            <a:spLocks noGrp="1"/>
          </p:cNvSpPr>
          <p:nvPr>
            <p:ph type="title"/>
          </p:nvPr>
        </p:nvSpPr>
        <p:spPr>
          <a:xfrm>
            <a:off x="564507" y="2227028"/>
            <a:ext cx="4215384" cy="1393996"/>
          </a:xfrm>
        </p:spPr>
        <p:txBody>
          <a:bodyPr rtlCol="0">
            <a:normAutofit/>
          </a:bodyPr>
          <a:lstStyle/>
          <a:p>
            <a:pPr algn="ctr" rtl="0"/>
            <a:r>
              <a:rPr lang="en-GB" sz="2300" dirty="0">
                <a:solidFill>
                  <a:schemeClr val="bg1"/>
                </a:solidFill>
              </a:rPr>
              <a:t>Professionalisation</a:t>
            </a:r>
          </a:p>
        </p:txBody>
      </p:sp>
      <p:sp>
        <p:nvSpPr>
          <p:cNvPr id="4" name="Free-form: Shape 3">
            <a:extLst>
              <a:ext uri="{FF2B5EF4-FFF2-40B4-BE49-F238E27FC236}">
                <a16:creationId xmlns:a16="http://schemas.microsoft.com/office/drawing/2014/main" id="{8B7754C8-13BF-BAF0-9EDC-E4A1A03E016A}"/>
              </a:ext>
            </a:extLst>
          </p:cNvPr>
          <p:cNvSpPr/>
          <p:nvPr/>
        </p:nvSpPr>
        <p:spPr>
          <a:xfrm>
            <a:off x="4895952" y="2227028"/>
            <a:ext cx="6972434" cy="1293412"/>
          </a:xfrm>
          <a:custGeom>
            <a:avLst/>
            <a:gdLst>
              <a:gd name="connsiteX0" fmla="*/ 0 w 2022239"/>
              <a:gd name="connsiteY0" fmla="*/ 0 h 970674"/>
              <a:gd name="connsiteX1" fmla="*/ 2022239 w 2022239"/>
              <a:gd name="connsiteY1" fmla="*/ 0 h 970674"/>
              <a:gd name="connsiteX2" fmla="*/ 2022239 w 2022239"/>
              <a:gd name="connsiteY2" fmla="*/ 970674 h 970674"/>
              <a:gd name="connsiteX3" fmla="*/ 0 w 2022239"/>
              <a:gd name="connsiteY3" fmla="*/ 970674 h 970674"/>
              <a:gd name="connsiteX4" fmla="*/ 0 w 2022239"/>
              <a:gd name="connsiteY4" fmla="*/ 0 h 97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970674">
                <a:moveTo>
                  <a:pt x="0" y="0"/>
                </a:moveTo>
                <a:lnTo>
                  <a:pt x="2022239" y="0"/>
                </a:lnTo>
                <a:lnTo>
                  <a:pt x="2022239" y="970674"/>
                </a:lnTo>
                <a:lnTo>
                  <a:pt x="0" y="970674"/>
                </a:lnTo>
                <a:lnTo>
                  <a:pt x="0" y="0"/>
                </a:lnTo>
                <a:close/>
              </a:path>
            </a:pathLst>
          </a:custGeom>
          <a:noFill/>
          <a:ln>
            <a:noFill/>
          </a:ln>
          <a:sp3d/>
        </p:spPr>
        <p:style>
          <a:lnRef idx="2">
            <a:schemeClr val="accent1"/>
          </a:lnRef>
          <a:fillRef idx="1">
            <a:schemeClr val="lt1"/>
          </a:fillRef>
          <a:effectRef idx="0">
            <a:schemeClr val="accent1"/>
          </a:effectRef>
          <a:fontRef idx="minor">
            <a:schemeClr val="dk1"/>
          </a:fontRef>
        </p:style>
        <p:txBody>
          <a:bodyPr spcFirstLastPara="0" vert="horz" wrap="square" lIns="199752" tIns="165100" rIns="199752" bIns="165100" numCol="1" spcCol="1270" rtlCol="0" anchor="ctr" anchorCtr="0">
            <a:noAutofit/>
          </a:bodyPr>
          <a:lstStyle/>
          <a:p>
            <a:pPr lvl="0" defTabSz="488950">
              <a:lnSpc>
                <a:spcPct val="90000"/>
              </a:lnSpc>
              <a:spcBef>
                <a:spcPct val="0"/>
              </a:spcBef>
              <a:spcAft>
                <a:spcPct val="35000"/>
              </a:spcAft>
            </a:pPr>
            <a:endParaRPr lang="en-GB" kern="1200" noProof="0" dirty="0"/>
          </a:p>
        </p:txBody>
      </p:sp>
    </p:spTree>
    <p:extLst>
      <p:ext uri="{BB962C8B-B14F-4D97-AF65-F5344CB8AC3E}">
        <p14:creationId xmlns:p14="http://schemas.microsoft.com/office/powerpoint/2010/main" val="382537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6B52-A20E-426B-B7E0-1B6AAB46C89F}"/>
              </a:ext>
            </a:extLst>
          </p:cNvPr>
          <p:cNvSpPr>
            <a:spLocks noGrp="1"/>
          </p:cNvSpPr>
          <p:nvPr>
            <p:ph type="title"/>
          </p:nvPr>
        </p:nvSpPr>
        <p:spPr>
          <a:xfrm>
            <a:off x="700017" y="2578850"/>
            <a:ext cx="3438881" cy="968176"/>
          </a:xfrm>
        </p:spPr>
        <p:txBody>
          <a:bodyPr rtlCol="0"/>
          <a:lstStyle/>
          <a:p>
            <a:pPr algn="ctr"/>
            <a:r>
              <a:rPr lang="en-GB" sz="2400" dirty="0"/>
              <a:t>Education, CPD and policing</a:t>
            </a:r>
          </a:p>
        </p:txBody>
      </p:sp>
      <p:pic>
        <p:nvPicPr>
          <p:cNvPr id="38" name="Picture Placeholder 37" descr="Brontosaurus with solid fill">
            <a:extLst>
              <a:ext uri="{FF2B5EF4-FFF2-40B4-BE49-F238E27FC236}">
                <a16:creationId xmlns:a16="http://schemas.microsoft.com/office/drawing/2014/main" id="{75D52F23-4559-4B75-A901-51E47C8B31C5}"/>
              </a:ext>
            </a:extLst>
          </p:cNvPr>
          <p:cNvPicPr>
            <a:picLocks noGrp="1" noChangeAspect="1"/>
          </p:cNvPicPr>
          <p:nvPr>
            <p:ph type="pic" sz="quarter" idx="4294967295"/>
          </p:nvPr>
        </p:nvPicPr>
        <p:blipFill>
          <a:blip r:embed="rId3">
            <a:extLst>
              <a:ext uri="{96DAC541-7B7A-43D3-8B79-37D633B846F1}">
                <asvg:svgBlip xmlns:asvg="http://schemas.microsoft.com/office/drawing/2016/SVG/main" r:embed="rId4"/>
              </a:ext>
            </a:extLst>
          </a:blip>
          <a:srcRect/>
          <a:stretch/>
        </p:blipFill>
        <p:spPr>
          <a:xfrm>
            <a:off x="5165950" y="4088901"/>
            <a:ext cx="818776" cy="756456"/>
          </a:xfrm>
        </p:spPr>
      </p:pic>
      <p:pic>
        <p:nvPicPr>
          <p:cNvPr id="40" name="Picture Placeholder 39" descr="Police female with solid fill">
            <a:extLst>
              <a:ext uri="{FF2B5EF4-FFF2-40B4-BE49-F238E27FC236}">
                <a16:creationId xmlns:a16="http://schemas.microsoft.com/office/drawing/2014/main" id="{6DAD0805-FCC0-46BE-8281-FAE74450C713}"/>
              </a:ext>
            </a:extLst>
          </p:cNvPr>
          <p:cNvPicPr>
            <a:picLocks noGrp="1" noChangeAspect="1"/>
          </p:cNvPicPr>
          <p:nvPr>
            <p:ph type="pic" sz="quarter" idx="4294967295"/>
          </p:nvPr>
        </p:nvPicPr>
        <p:blipFill>
          <a:blip r:embed="rId5">
            <a:extLst>
              <a:ext uri="{96DAC541-7B7A-43D3-8B79-37D633B846F1}">
                <asvg:svgBlip xmlns:asvg="http://schemas.microsoft.com/office/drawing/2016/SVG/main" r:embed="rId6"/>
              </a:ext>
            </a:extLst>
          </a:blip>
          <a:srcRect/>
          <a:stretch/>
        </p:blipFill>
        <p:spPr>
          <a:xfrm>
            <a:off x="5085656" y="1903997"/>
            <a:ext cx="1041323" cy="1041323"/>
          </a:xfrm>
        </p:spPr>
      </p:pic>
      <p:sp>
        <p:nvSpPr>
          <p:cNvPr id="6" name="Text Placeholder 5">
            <a:extLst>
              <a:ext uri="{FF2B5EF4-FFF2-40B4-BE49-F238E27FC236}">
                <a16:creationId xmlns:a16="http://schemas.microsoft.com/office/drawing/2014/main" id="{410CAEE2-2C63-436A-B2D5-4E3D73081993}"/>
              </a:ext>
            </a:extLst>
          </p:cNvPr>
          <p:cNvSpPr>
            <a:spLocks noGrp="1"/>
          </p:cNvSpPr>
          <p:nvPr>
            <p:ph type="body" sz="quarter" idx="16"/>
          </p:nvPr>
        </p:nvSpPr>
        <p:spPr>
          <a:xfrm>
            <a:off x="9451422" y="1645921"/>
            <a:ext cx="2740578" cy="1398730"/>
          </a:xfrm>
        </p:spPr>
        <p:txBody>
          <a:bodyPr rtlCol="0" anchor="t"/>
          <a:lstStyle/>
          <a:p>
            <a:r>
              <a:rPr lang="en-GB" sz="1600" dirty="0"/>
              <a:t>Education or a more learning model focused on policing leaders or high-potential officers</a:t>
            </a:r>
          </a:p>
        </p:txBody>
      </p:sp>
      <p:pic>
        <p:nvPicPr>
          <p:cNvPr id="42" name="Picture Placeholder 41" descr="Open book outline">
            <a:extLst>
              <a:ext uri="{FF2B5EF4-FFF2-40B4-BE49-F238E27FC236}">
                <a16:creationId xmlns:a16="http://schemas.microsoft.com/office/drawing/2014/main" id="{3A3B6454-5613-4DC3-8C16-A358C1660553}"/>
              </a:ext>
            </a:extLst>
          </p:cNvPr>
          <p:cNvPicPr>
            <a:picLocks noGrp="1" noChangeAspect="1"/>
          </p:cNvPicPr>
          <p:nvPr>
            <p:ph type="pic" sz="quarter" idx="4294967295"/>
          </p:nvPr>
        </p:nvPicPr>
        <p:blipFill>
          <a:blip r:embed="rId7">
            <a:extLst>
              <a:ext uri="{96DAC541-7B7A-43D3-8B79-37D633B846F1}">
                <asvg:svgBlip xmlns:asvg="http://schemas.microsoft.com/office/drawing/2016/SVG/main" r:embed="rId8"/>
              </a:ext>
            </a:extLst>
          </a:blip>
          <a:srcRect/>
          <a:stretch/>
        </p:blipFill>
        <p:spPr>
          <a:xfrm>
            <a:off x="8412828" y="1946712"/>
            <a:ext cx="1041323" cy="1041323"/>
          </a:xfrm>
        </p:spPr>
      </p:pic>
      <p:sp>
        <p:nvSpPr>
          <p:cNvPr id="8" name="Text Placeholder 7">
            <a:extLst>
              <a:ext uri="{FF2B5EF4-FFF2-40B4-BE49-F238E27FC236}">
                <a16:creationId xmlns:a16="http://schemas.microsoft.com/office/drawing/2014/main" id="{A68D70ED-10B5-4BE6-AD26-6087054C33D1}"/>
              </a:ext>
            </a:extLst>
          </p:cNvPr>
          <p:cNvSpPr>
            <a:spLocks noGrp="1"/>
          </p:cNvSpPr>
          <p:nvPr>
            <p:ph type="body" sz="quarter" idx="18"/>
          </p:nvPr>
        </p:nvSpPr>
        <p:spPr>
          <a:xfrm>
            <a:off x="6096000" y="3976324"/>
            <a:ext cx="2314098" cy="1830116"/>
          </a:xfrm>
        </p:spPr>
        <p:txBody>
          <a:bodyPr rtlCol="0" anchor="t">
            <a:normAutofit fontScale="77500" lnSpcReduction="20000"/>
          </a:bodyPr>
          <a:lstStyle/>
          <a:p>
            <a:r>
              <a:rPr lang="en-GB" sz="2100" dirty="0"/>
              <a:t>Move to recognise that policing is a graduate occupation and requires specialist knowledge similar to other sectors like nursing and teaching           </a:t>
            </a:r>
            <a:r>
              <a:rPr lang="en-GB" sz="1300" dirty="0"/>
              <a:t>(NPCC, 2016)</a:t>
            </a:r>
            <a:endParaRPr lang="en-GB" sz="1700" dirty="0"/>
          </a:p>
        </p:txBody>
      </p:sp>
      <p:pic>
        <p:nvPicPr>
          <p:cNvPr id="44" name="Picture Placeholder 43" descr="Police male with solid fill">
            <a:extLst>
              <a:ext uri="{FF2B5EF4-FFF2-40B4-BE49-F238E27FC236}">
                <a16:creationId xmlns:a16="http://schemas.microsoft.com/office/drawing/2014/main" id="{A09A9329-706D-48C2-B319-28C120B9368D}"/>
              </a:ext>
            </a:extLst>
          </p:cNvPr>
          <p:cNvPicPr>
            <a:picLocks noGrp="1" noChangeAspect="1"/>
          </p:cNvPicPr>
          <p:nvPr>
            <p:ph type="pic" sz="quarter" idx="4294967295"/>
          </p:nvPr>
        </p:nvPicPr>
        <p:blipFill>
          <a:blip r:embed="rId9">
            <a:extLst>
              <a:ext uri="{96DAC541-7B7A-43D3-8B79-37D633B846F1}">
                <asvg:svgBlip xmlns:asvg="http://schemas.microsoft.com/office/drawing/2016/SVG/main" r:embed="rId10"/>
              </a:ext>
            </a:extLst>
          </a:blip>
          <a:srcRect/>
          <a:stretch/>
        </p:blipFill>
        <p:spPr>
          <a:xfrm>
            <a:off x="8410099" y="3979906"/>
            <a:ext cx="1041323" cy="1041323"/>
          </a:xfrm>
        </p:spPr>
      </p:pic>
      <p:sp>
        <p:nvSpPr>
          <p:cNvPr id="10" name="Text Placeholder 9">
            <a:extLst>
              <a:ext uri="{FF2B5EF4-FFF2-40B4-BE49-F238E27FC236}">
                <a16:creationId xmlns:a16="http://schemas.microsoft.com/office/drawing/2014/main" id="{220DCE5B-BE86-496B-83B4-E1F188607D9E}"/>
              </a:ext>
            </a:extLst>
          </p:cNvPr>
          <p:cNvSpPr>
            <a:spLocks noGrp="1"/>
          </p:cNvSpPr>
          <p:nvPr>
            <p:ph type="body" sz="quarter" idx="20"/>
          </p:nvPr>
        </p:nvSpPr>
        <p:spPr>
          <a:xfrm>
            <a:off x="9451422" y="3976324"/>
            <a:ext cx="2740578" cy="1830116"/>
          </a:xfrm>
        </p:spPr>
        <p:txBody>
          <a:bodyPr rtlCol="0" anchor="t"/>
          <a:lstStyle/>
          <a:p>
            <a:r>
              <a:rPr lang="en-GB" sz="1600" dirty="0"/>
              <a:t>Shifting towards an approach that balances learning upon entry and ongoing development throughout an individual’s career    </a:t>
            </a:r>
            <a:r>
              <a:rPr lang="en-GB" sz="1100" dirty="0"/>
              <a:t>(College of Policing, 2020)</a:t>
            </a:r>
            <a:endParaRPr lang="en-GB" sz="1600" dirty="0"/>
          </a:p>
        </p:txBody>
      </p:sp>
      <p:sp>
        <p:nvSpPr>
          <p:cNvPr id="3" name="Text Placeholder 5">
            <a:extLst>
              <a:ext uri="{FF2B5EF4-FFF2-40B4-BE49-F238E27FC236}">
                <a16:creationId xmlns:a16="http://schemas.microsoft.com/office/drawing/2014/main" id="{7608AB23-8AD4-1E5F-F576-B5843211895D}"/>
              </a:ext>
            </a:extLst>
          </p:cNvPr>
          <p:cNvSpPr txBox="1">
            <a:spLocks/>
          </p:cNvSpPr>
          <p:nvPr/>
        </p:nvSpPr>
        <p:spPr>
          <a:xfrm>
            <a:off x="6096001" y="1821077"/>
            <a:ext cx="2314098" cy="1134239"/>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sz="1600" dirty="0"/>
              <a:t>Traditionally focused on a ‘training’ model</a:t>
            </a:r>
          </a:p>
        </p:txBody>
      </p:sp>
    </p:spTree>
    <p:extLst>
      <p:ext uri="{BB962C8B-B14F-4D97-AF65-F5344CB8AC3E}">
        <p14:creationId xmlns:p14="http://schemas.microsoft.com/office/powerpoint/2010/main" val="276476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0" grpId="0"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0BD6-E782-6A69-F566-DFF0E1B88A5B}"/>
              </a:ext>
            </a:extLst>
          </p:cNvPr>
          <p:cNvSpPr>
            <a:spLocks noGrp="1"/>
          </p:cNvSpPr>
          <p:nvPr>
            <p:ph type="title"/>
          </p:nvPr>
        </p:nvSpPr>
        <p:spPr/>
        <p:txBody>
          <a:bodyPr/>
          <a:lstStyle/>
          <a:p>
            <a:pPr algn="ctr"/>
            <a:r>
              <a:rPr lang="en-GB" dirty="0"/>
              <a:t>Data collection and next steps</a:t>
            </a:r>
          </a:p>
        </p:txBody>
      </p:sp>
      <p:pic>
        <p:nvPicPr>
          <p:cNvPr id="7" name="Picture Placeholder 6" descr="A person in a yellow jacket&#10;&#10;Description automatically generated">
            <a:extLst>
              <a:ext uri="{FF2B5EF4-FFF2-40B4-BE49-F238E27FC236}">
                <a16:creationId xmlns:a16="http://schemas.microsoft.com/office/drawing/2014/main" id="{BE2EE001-5CAA-777C-6A56-822061F2FB90}"/>
              </a:ext>
            </a:extLst>
          </p:cNvPr>
          <p:cNvPicPr>
            <a:picLocks noGrp="1" noChangeAspect="1"/>
          </p:cNvPicPr>
          <p:nvPr>
            <p:ph type="pic" idx="1"/>
          </p:nvPr>
        </p:nvPicPr>
        <p:blipFill>
          <a:blip r:embed="rId2"/>
          <a:srcRect t="1202" b="1202"/>
          <a:stretch>
            <a:fillRect/>
          </a:stretch>
        </p:blipFill>
        <p:spPr/>
      </p:pic>
    </p:spTree>
    <p:extLst>
      <p:ext uri="{BB962C8B-B14F-4D97-AF65-F5344CB8AC3E}">
        <p14:creationId xmlns:p14="http://schemas.microsoft.com/office/powerpoint/2010/main" val="3014375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0E7C2C-1910-5C99-3A30-7984F377A1B4}"/>
              </a:ext>
            </a:extLst>
          </p:cNvPr>
          <p:cNvSpPr txBox="1">
            <a:spLocks/>
          </p:cNvSpPr>
          <p:nvPr/>
        </p:nvSpPr>
        <p:spPr bwMode="gray">
          <a:xfrm>
            <a:off x="937680" y="2890053"/>
            <a:ext cx="3438881" cy="9426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23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t>Presentation outline</a:t>
            </a:r>
          </a:p>
        </p:txBody>
      </p:sp>
      <p:pic>
        <p:nvPicPr>
          <p:cNvPr id="7" name="Picture Placeholder 11" descr="Police female with solid fill">
            <a:extLst>
              <a:ext uri="{FF2B5EF4-FFF2-40B4-BE49-F238E27FC236}">
                <a16:creationId xmlns:a16="http://schemas.microsoft.com/office/drawing/2014/main" id="{64FE9984-321C-7472-74F1-1239D2844AD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65692" y="662987"/>
            <a:ext cx="774700" cy="774700"/>
          </a:xfrm>
          <a:prstGeom prst="rect">
            <a:avLst/>
          </a:prstGeom>
        </p:spPr>
      </p:pic>
      <p:sp>
        <p:nvSpPr>
          <p:cNvPr id="8" name="Text Placeholder 3">
            <a:extLst>
              <a:ext uri="{FF2B5EF4-FFF2-40B4-BE49-F238E27FC236}">
                <a16:creationId xmlns:a16="http://schemas.microsoft.com/office/drawing/2014/main" id="{3415007E-E3D7-A5E8-49EC-76EC2026E34D}"/>
              </a:ext>
            </a:extLst>
          </p:cNvPr>
          <p:cNvSpPr txBox="1">
            <a:spLocks/>
          </p:cNvSpPr>
          <p:nvPr/>
        </p:nvSpPr>
        <p:spPr>
          <a:xfrm>
            <a:off x="7407564" y="998615"/>
            <a:ext cx="2325687" cy="300246"/>
          </a:xfrm>
          <a:prstGeom prst="rect">
            <a:avLst/>
          </a:prstGeom>
        </p:spPr>
        <p:txBody>
          <a:bodyPr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GB" sz="1400" dirty="0"/>
              <a:t>Defining the concepts</a:t>
            </a:r>
          </a:p>
          <a:p>
            <a:pPr marL="0" indent="0">
              <a:buNone/>
            </a:pPr>
            <a:endParaRPr lang="en-GB" sz="1400" dirty="0"/>
          </a:p>
        </p:txBody>
      </p:sp>
      <p:pic>
        <p:nvPicPr>
          <p:cNvPr id="9" name="Picture Placeholder 13" descr="Group of people with solid fill">
            <a:extLst>
              <a:ext uri="{FF2B5EF4-FFF2-40B4-BE49-F238E27FC236}">
                <a16:creationId xmlns:a16="http://schemas.microsoft.com/office/drawing/2014/main" id="{C7B9F8CD-313C-235C-3CFC-BC46C3248C0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98518" y="4415978"/>
            <a:ext cx="1260000" cy="1260000"/>
          </a:xfrm>
          <a:prstGeom prst="rect">
            <a:avLst/>
          </a:prstGeom>
        </p:spPr>
      </p:pic>
      <p:sp>
        <p:nvSpPr>
          <p:cNvPr id="10" name="Text Placeholder 5">
            <a:extLst>
              <a:ext uri="{FF2B5EF4-FFF2-40B4-BE49-F238E27FC236}">
                <a16:creationId xmlns:a16="http://schemas.microsoft.com/office/drawing/2014/main" id="{67DE47E2-41D2-9827-0AAE-F8FB1D0C19ED}"/>
              </a:ext>
            </a:extLst>
          </p:cNvPr>
          <p:cNvSpPr txBox="1">
            <a:spLocks/>
          </p:cNvSpPr>
          <p:nvPr/>
        </p:nvSpPr>
        <p:spPr>
          <a:xfrm>
            <a:off x="7407564" y="4802240"/>
            <a:ext cx="2325687" cy="774700"/>
          </a:xfrm>
          <a:prstGeom prst="rect">
            <a:avLst/>
          </a:prstGeom>
        </p:spPr>
        <p:txBody>
          <a:bodyPr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GB" sz="1400" dirty="0"/>
              <a:t>Police culture and Professional Identity</a:t>
            </a:r>
          </a:p>
          <a:p>
            <a:pPr marL="0" indent="0">
              <a:buNone/>
            </a:pPr>
            <a:endParaRPr lang="en-GB" sz="1400" dirty="0"/>
          </a:p>
        </p:txBody>
      </p:sp>
      <p:pic>
        <p:nvPicPr>
          <p:cNvPr id="11" name="Picture Placeholder 15" descr="Crops with solid fill">
            <a:extLst>
              <a:ext uri="{FF2B5EF4-FFF2-40B4-BE49-F238E27FC236}">
                <a16:creationId xmlns:a16="http://schemas.microsoft.com/office/drawing/2014/main" id="{315D6187-F538-A176-8494-9B3E644F4AA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282343" y="1775396"/>
            <a:ext cx="1069414" cy="1069414"/>
          </a:xfrm>
          <a:prstGeom prst="rect">
            <a:avLst/>
          </a:prstGeom>
        </p:spPr>
      </p:pic>
      <p:sp>
        <p:nvSpPr>
          <p:cNvPr id="12" name="Text Placeholder 7">
            <a:extLst>
              <a:ext uri="{FF2B5EF4-FFF2-40B4-BE49-F238E27FC236}">
                <a16:creationId xmlns:a16="http://schemas.microsoft.com/office/drawing/2014/main" id="{A00A50B0-1C15-6A2C-C3C2-D0F3F3DF76CB}"/>
              </a:ext>
            </a:extLst>
          </p:cNvPr>
          <p:cNvSpPr txBox="1">
            <a:spLocks/>
          </p:cNvSpPr>
          <p:nvPr/>
        </p:nvSpPr>
        <p:spPr>
          <a:xfrm>
            <a:off x="7496096" y="2022794"/>
            <a:ext cx="2325687" cy="707033"/>
          </a:xfrm>
          <a:prstGeom prst="rect">
            <a:avLst/>
          </a:prstGeom>
        </p:spPr>
        <p:txBody>
          <a:bodyPr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GB" sz="1400" dirty="0"/>
              <a:t>Using Bourdieu’s theoretical framework in policing</a:t>
            </a:r>
          </a:p>
          <a:p>
            <a:pPr marL="0" indent="0">
              <a:buNone/>
            </a:pPr>
            <a:endParaRPr lang="en-GB" sz="1400" dirty="0"/>
          </a:p>
        </p:txBody>
      </p:sp>
      <p:pic>
        <p:nvPicPr>
          <p:cNvPr id="13" name="Picture Placeholder 17" descr="Graduation cap with solid fill">
            <a:extLst>
              <a:ext uri="{FF2B5EF4-FFF2-40B4-BE49-F238E27FC236}">
                <a16:creationId xmlns:a16="http://schemas.microsoft.com/office/drawing/2014/main" id="{3ED569BA-AFA9-366C-444B-9314ED46C86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218335" y="3315202"/>
            <a:ext cx="1069414" cy="1069414"/>
          </a:xfrm>
          <a:prstGeom prst="rect">
            <a:avLst/>
          </a:prstGeom>
        </p:spPr>
      </p:pic>
      <p:sp>
        <p:nvSpPr>
          <p:cNvPr id="14" name="Text Placeholder 9">
            <a:extLst>
              <a:ext uri="{FF2B5EF4-FFF2-40B4-BE49-F238E27FC236}">
                <a16:creationId xmlns:a16="http://schemas.microsoft.com/office/drawing/2014/main" id="{CD870A6E-5BE2-B705-FAB9-B2BAF9A48B41}"/>
              </a:ext>
            </a:extLst>
          </p:cNvPr>
          <p:cNvSpPr txBox="1">
            <a:spLocks/>
          </p:cNvSpPr>
          <p:nvPr/>
        </p:nvSpPr>
        <p:spPr>
          <a:xfrm>
            <a:off x="7407563" y="3511437"/>
            <a:ext cx="2325688" cy="774700"/>
          </a:xfrm>
          <a:prstGeom prst="rect">
            <a:avLst/>
          </a:prstGeom>
        </p:spPr>
        <p:txBody>
          <a:bodyPr rtlCol="0"/>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GB" sz="1400" dirty="0"/>
              <a:t>Professionalisation and the role of education</a:t>
            </a:r>
          </a:p>
        </p:txBody>
      </p:sp>
      <p:pic>
        <p:nvPicPr>
          <p:cNvPr id="15" name="Picture Placeholder 15" descr="Pencil">
            <a:extLst>
              <a:ext uri="{FF2B5EF4-FFF2-40B4-BE49-F238E27FC236}">
                <a16:creationId xmlns:a16="http://schemas.microsoft.com/office/drawing/2014/main" id="{177B18D5-AEBD-D951-7270-BC2F3C332565}"/>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8714" t="-68864" r="-68714" b="-68864"/>
          <a:stretch/>
        </p:blipFill>
        <p:spPr>
          <a:xfrm>
            <a:off x="6027749" y="5576940"/>
            <a:ext cx="1260000" cy="1260000"/>
          </a:xfrm>
          <a:prstGeom prst="rect">
            <a:avLst/>
          </a:prstGeom>
        </p:spPr>
      </p:pic>
      <p:sp>
        <p:nvSpPr>
          <p:cNvPr id="16" name="Text Placeholder 7">
            <a:extLst>
              <a:ext uri="{FF2B5EF4-FFF2-40B4-BE49-F238E27FC236}">
                <a16:creationId xmlns:a16="http://schemas.microsoft.com/office/drawing/2014/main" id="{2BF14EBC-D576-1374-4DBF-BFE1E98D8081}"/>
              </a:ext>
            </a:extLst>
          </p:cNvPr>
          <p:cNvSpPr txBox="1">
            <a:spLocks/>
          </p:cNvSpPr>
          <p:nvPr/>
        </p:nvSpPr>
        <p:spPr>
          <a:xfrm>
            <a:off x="7432088" y="5923674"/>
            <a:ext cx="2321512" cy="512868"/>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l"/>
            <a:r>
              <a:rPr lang="en-GB" sz="1400" dirty="0"/>
              <a:t>Data collection and next steps</a:t>
            </a:r>
          </a:p>
          <a:p>
            <a:endParaRPr lang="en-GB" sz="1400" dirty="0"/>
          </a:p>
        </p:txBody>
      </p:sp>
    </p:spTree>
    <p:extLst>
      <p:ext uri="{BB962C8B-B14F-4D97-AF65-F5344CB8AC3E}">
        <p14:creationId xmlns:p14="http://schemas.microsoft.com/office/powerpoint/2010/main" val="21471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P spid="12" grpId="0" build="p"/>
      <p:bldP spid="14" grpId="0" build="p"/>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2D602F-4072-0236-0143-6F9285225A7B}"/>
              </a:ext>
            </a:extLst>
          </p:cNvPr>
          <p:cNvSpPr>
            <a:spLocks noGrp="1"/>
          </p:cNvSpPr>
          <p:nvPr>
            <p:ph sz="quarter" idx="13"/>
          </p:nvPr>
        </p:nvSpPr>
        <p:spPr>
          <a:xfrm>
            <a:off x="6058861" y="1225296"/>
            <a:ext cx="6020363" cy="5153823"/>
          </a:xfrm>
        </p:spPr>
        <p:txBody>
          <a:bodyPr>
            <a:normAutofit fontScale="92500" lnSpcReduction="10000"/>
          </a:bodyPr>
          <a:lstStyle/>
          <a:p>
            <a:pPr>
              <a:buBlip>
                <a:blip r:embed="rId3">
                  <a:extLst>
                    <a:ext uri="{96DAC541-7B7A-43D3-8B79-37D633B846F1}">
                      <asvg:svgBlip xmlns:asvg="http://schemas.microsoft.com/office/drawing/2016/SVG/main" r:embed="rId4"/>
                    </a:ext>
                  </a:extLst>
                </a:blip>
              </a:buBlip>
            </a:pPr>
            <a:r>
              <a:rPr lang="en-GB" dirty="0"/>
              <a:t>Data collected from three forces split into two separate studies</a:t>
            </a:r>
          </a:p>
          <a:p>
            <a:pPr lvl="1">
              <a:buBlip>
                <a:blip r:embed="rId3">
                  <a:extLst>
                    <a:ext uri="{96DAC541-7B7A-43D3-8B79-37D633B846F1}">
                      <asvg:svgBlip xmlns:asvg="http://schemas.microsoft.com/office/drawing/2016/SVG/main" r:embed="rId4"/>
                    </a:ext>
                  </a:extLst>
                </a:blip>
              </a:buBlip>
            </a:pPr>
            <a:r>
              <a:rPr lang="en-GB" dirty="0"/>
              <a:t>Small scale study involving one force </a:t>
            </a:r>
          </a:p>
          <a:p>
            <a:pPr lvl="1">
              <a:buBlip>
                <a:blip r:embed="rId3">
                  <a:extLst>
                    <a:ext uri="{96DAC541-7B7A-43D3-8B79-37D633B846F1}">
                      <asvg:svgBlip xmlns:asvg="http://schemas.microsoft.com/office/drawing/2016/SVG/main" r:embed="rId4"/>
                    </a:ext>
                  </a:extLst>
                </a:blip>
              </a:buBlip>
            </a:pPr>
            <a:r>
              <a:rPr lang="en-GB" dirty="0"/>
              <a:t>Larger study involving two forces</a:t>
            </a:r>
          </a:p>
          <a:p>
            <a:pPr>
              <a:buBlip>
                <a:blip r:embed="rId3">
                  <a:extLst>
                    <a:ext uri="{96DAC541-7B7A-43D3-8B79-37D633B846F1}">
                      <asvg:svgBlip xmlns:asvg="http://schemas.microsoft.com/office/drawing/2016/SVG/main" r:embed="rId4"/>
                    </a:ext>
                  </a:extLst>
                </a:blip>
              </a:buBlip>
            </a:pPr>
            <a:r>
              <a:rPr lang="en-GB" dirty="0"/>
              <a:t>Both studies apply a mixed methods approach in two phases:</a:t>
            </a:r>
          </a:p>
          <a:p>
            <a:pPr lvl="1">
              <a:buBlip>
                <a:blip r:embed="rId3">
                  <a:extLst>
                    <a:ext uri="{96DAC541-7B7A-43D3-8B79-37D633B846F1}">
                      <asvg:svgBlip xmlns:asvg="http://schemas.microsoft.com/office/drawing/2016/SVG/main" r:embed="rId4"/>
                    </a:ext>
                  </a:extLst>
                </a:blip>
              </a:buBlip>
            </a:pPr>
            <a:r>
              <a:rPr lang="en-GB" dirty="0"/>
              <a:t>Phase one: Survey exploring attitudes towards CPD</a:t>
            </a:r>
          </a:p>
          <a:p>
            <a:pPr lvl="1">
              <a:buBlip>
                <a:blip r:embed="rId3">
                  <a:extLst>
                    <a:ext uri="{96DAC541-7B7A-43D3-8B79-37D633B846F1}">
                      <asvg:svgBlip xmlns:asvg="http://schemas.microsoft.com/office/drawing/2016/SVG/main" r:embed="rId4"/>
                    </a:ext>
                  </a:extLst>
                </a:blip>
              </a:buBlip>
            </a:pPr>
            <a:r>
              <a:rPr lang="en-GB" dirty="0"/>
              <a:t>Phase two: Exploring concepts of professional identity</a:t>
            </a:r>
          </a:p>
          <a:p>
            <a:pPr>
              <a:buBlip>
                <a:blip r:embed="rId3">
                  <a:extLst>
                    <a:ext uri="{96DAC541-7B7A-43D3-8B79-37D633B846F1}">
                      <asvg:svgBlip xmlns:asvg="http://schemas.microsoft.com/office/drawing/2016/SVG/main" r:embed="rId4"/>
                    </a:ext>
                  </a:extLst>
                </a:blip>
              </a:buBlip>
            </a:pPr>
            <a:r>
              <a:rPr lang="en-GB" dirty="0"/>
              <a:t>Sample is full or part-time uniformed constables who did not join through one of the new PEQF entry routes.</a:t>
            </a:r>
          </a:p>
          <a:p>
            <a:pPr>
              <a:buBlip>
                <a:blip r:embed="rId3">
                  <a:extLst>
                    <a:ext uri="{96DAC541-7B7A-43D3-8B79-37D633B846F1}">
                      <asvg:svgBlip xmlns:asvg="http://schemas.microsoft.com/office/drawing/2016/SVG/main" r:embed="rId4"/>
                    </a:ext>
                  </a:extLst>
                </a:blip>
              </a:buBlip>
            </a:pPr>
            <a:r>
              <a:rPr lang="en-GB" dirty="0"/>
              <a:t>Forces selected based on when they adopted the Police Constable Degree Apprenticeship (PCDA) entry route:</a:t>
            </a:r>
          </a:p>
          <a:p>
            <a:pPr lvl="1">
              <a:buBlip>
                <a:blip r:embed="rId3">
                  <a:extLst>
                    <a:ext uri="{96DAC541-7B7A-43D3-8B79-37D633B846F1}">
                      <asvg:svgBlip xmlns:asvg="http://schemas.microsoft.com/office/drawing/2016/SVG/main" r:embed="rId4"/>
                    </a:ext>
                  </a:extLst>
                </a:blip>
              </a:buBlip>
            </a:pPr>
            <a:r>
              <a:rPr lang="en-GB" dirty="0"/>
              <a:t>Early adopter</a:t>
            </a:r>
          </a:p>
          <a:p>
            <a:pPr lvl="1">
              <a:buBlip>
                <a:blip r:embed="rId3">
                  <a:extLst>
                    <a:ext uri="{96DAC541-7B7A-43D3-8B79-37D633B846F1}">
                      <asvg:svgBlip xmlns:asvg="http://schemas.microsoft.com/office/drawing/2016/SVG/main" r:embed="rId4"/>
                    </a:ext>
                  </a:extLst>
                </a:blip>
              </a:buBlip>
            </a:pPr>
            <a:r>
              <a:rPr lang="en-GB" dirty="0"/>
              <a:t>Mid-adopter</a:t>
            </a:r>
          </a:p>
          <a:p>
            <a:pPr lvl="1">
              <a:buBlip>
                <a:blip r:embed="rId3">
                  <a:extLst>
                    <a:ext uri="{96DAC541-7B7A-43D3-8B79-37D633B846F1}">
                      <asvg:svgBlip xmlns:asvg="http://schemas.microsoft.com/office/drawing/2016/SVG/main" r:embed="rId4"/>
                    </a:ext>
                  </a:extLst>
                </a:blip>
              </a:buBlip>
            </a:pPr>
            <a:r>
              <a:rPr lang="en-GB" dirty="0"/>
              <a:t>Late adopter</a:t>
            </a:r>
            <a:endParaRPr lang="en-GB" sz="1050" dirty="0"/>
          </a:p>
        </p:txBody>
      </p:sp>
      <p:sp>
        <p:nvSpPr>
          <p:cNvPr id="3" name="Title 2">
            <a:extLst>
              <a:ext uri="{FF2B5EF4-FFF2-40B4-BE49-F238E27FC236}">
                <a16:creationId xmlns:a16="http://schemas.microsoft.com/office/drawing/2014/main" id="{B447D1C0-D72E-5A25-9551-4C216E61014A}"/>
              </a:ext>
            </a:extLst>
          </p:cNvPr>
          <p:cNvSpPr>
            <a:spLocks noGrp="1"/>
          </p:cNvSpPr>
          <p:nvPr>
            <p:ph type="title"/>
          </p:nvPr>
        </p:nvSpPr>
        <p:spPr/>
        <p:txBody>
          <a:bodyPr/>
          <a:lstStyle/>
          <a:p>
            <a:pPr algn="ctr"/>
            <a:r>
              <a:rPr lang="en-GB" dirty="0"/>
              <a:t>Data collection</a:t>
            </a:r>
          </a:p>
        </p:txBody>
      </p:sp>
    </p:spTree>
    <p:extLst>
      <p:ext uri="{BB962C8B-B14F-4D97-AF65-F5344CB8AC3E}">
        <p14:creationId xmlns:p14="http://schemas.microsoft.com/office/powerpoint/2010/main" val="343944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135AF-9097-D3B8-08A1-7AA3955919E6}"/>
              </a:ext>
            </a:extLst>
          </p:cNvPr>
          <p:cNvSpPr>
            <a:spLocks noGrp="1"/>
          </p:cNvSpPr>
          <p:nvPr>
            <p:ph type="body" sz="quarter" idx="13"/>
          </p:nvPr>
        </p:nvSpPr>
        <p:spPr>
          <a:xfrm>
            <a:off x="6792909" y="1296466"/>
            <a:ext cx="4801680" cy="720000"/>
          </a:xfrm>
        </p:spPr>
        <p:txBody>
          <a:bodyPr anchor="t">
            <a:normAutofit fontScale="92500" lnSpcReduction="10000"/>
          </a:bodyPr>
          <a:lstStyle/>
          <a:p>
            <a:r>
              <a:rPr lang="en-GB" dirty="0"/>
              <a:t>Secure access to force for small-scale study</a:t>
            </a:r>
          </a:p>
        </p:txBody>
      </p:sp>
      <p:sp>
        <p:nvSpPr>
          <p:cNvPr id="3" name="Text Placeholder 2">
            <a:extLst>
              <a:ext uri="{FF2B5EF4-FFF2-40B4-BE49-F238E27FC236}">
                <a16:creationId xmlns:a16="http://schemas.microsoft.com/office/drawing/2014/main" id="{8311CE8D-E305-D881-7A7D-7F598DB98D97}"/>
              </a:ext>
            </a:extLst>
          </p:cNvPr>
          <p:cNvSpPr>
            <a:spLocks noGrp="1"/>
          </p:cNvSpPr>
          <p:nvPr>
            <p:ph type="body" sz="quarter" idx="14"/>
          </p:nvPr>
        </p:nvSpPr>
        <p:spPr>
          <a:xfrm>
            <a:off x="6792910" y="2181897"/>
            <a:ext cx="4801679" cy="720000"/>
          </a:xfrm>
        </p:spPr>
        <p:txBody>
          <a:bodyPr anchor="t">
            <a:normAutofit lnSpcReduction="10000"/>
          </a:bodyPr>
          <a:lstStyle/>
          <a:p>
            <a:r>
              <a:rPr lang="en-GB" sz="2000" dirty="0"/>
              <a:t>Small-scale study data gathering stage one: </a:t>
            </a:r>
            <a:r>
              <a:rPr lang="en-GB" sz="2000" b="1" dirty="0"/>
              <a:t>Survey</a:t>
            </a:r>
          </a:p>
        </p:txBody>
      </p:sp>
      <p:sp>
        <p:nvSpPr>
          <p:cNvPr id="4" name="Text Placeholder 3">
            <a:extLst>
              <a:ext uri="{FF2B5EF4-FFF2-40B4-BE49-F238E27FC236}">
                <a16:creationId xmlns:a16="http://schemas.microsoft.com/office/drawing/2014/main" id="{1369E694-5886-1736-10BD-B8C55377DEA3}"/>
              </a:ext>
            </a:extLst>
          </p:cNvPr>
          <p:cNvSpPr>
            <a:spLocks noGrp="1"/>
          </p:cNvSpPr>
          <p:nvPr>
            <p:ph type="body" sz="quarter" idx="15"/>
          </p:nvPr>
        </p:nvSpPr>
        <p:spPr>
          <a:xfrm>
            <a:off x="6792910" y="3092431"/>
            <a:ext cx="4801678" cy="720000"/>
          </a:xfrm>
        </p:spPr>
        <p:txBody>
          <a:bodyPr anchor="t">
            <a:normAutofit fontScale="92500" lnSpcReduction="10000"/>
          </a:bodyPr>
          <a:lstStyle/>
          <a:p>
            <a:r>
              <a:rPr lang="en-GB" dirty="0"/>
              <a:t>Small-scale study data gathering stage two: </a:t>
            </a:r>
            <a:r>
              <a:rPr lang="en-GB" b="1" dirty="0"/>
              <a:t>Interviews</a:t>
            </a:r>
          </a:p>
        </p:txBody>
      </p:sp>
      <p:sp>
        <p:nvSpPr>
          <p:cNvPr id="5" name="Text Placeholder 4">
            <a:extLst>
              <a:ext uri="{FF2B5EF4-FFF2-40B4-BE49-F238E27FC236}">
                <a16:creationId xmlns:a16="http://schemas.microsoft.com/office/drawing/2014/main" id="{57E10F5B-1AD0-140D-5C2C-538C22255CAC}"/>
              </a:ext>
            </a:extLst>
          </p:cNvPr>
          <p:cNvSpPr>
            <a:spLocks noGrp="1"/>
          </p:cNvSpPr>
          <p:nvPr>
            <p:ph type="body" sz="quarter" idx="16"/>
          </p:nvPr>
        </p:nvSpPr>
        <p:spPr>
          <a:xfrm>
            <a:off x="6792909" y="3956104"/>
            <a:ext cx="4801677" cy="720000"/>
          </a:xfrm>
        </p:spPr>
        <p:txBody>
          <a:bodyPr anchor="t">
            <a:normAutofit fontScale="85000" lnSpcReduction="10000"/>
          </a:bodyPr>
          <a:lstStyle/>
          <a:p>
            <a:r>
              <a:rPr lang="en-GB" dirty="0"/>
              <a:t>Review data and refine data gathering approaches for large-scale study.</a:t>
            </a:r>
          </a:p>
        </p:txBody>
      </p:sp>
      <p:sp>
        <p:nvSpPr>
          <p:cNvPr id="6" name="Text Placeholder 5">
            <a:extLst>
              <a:ext uri="{FF2B5EF4-FFF2-40B4-BE49-F238E27FC236}">
                <a16:creationId xmlns:a16="http://schemas.microsoft.com/office/drawing/2014/main" id="{5210D752-3106-1BDD-652D-5AFD3B3AEAA5}"/>
              </a:ext>
            </a:extLst>
          </p:cNvPr>
          <p:cNvSpPr>
            <a:spLocks noGrp="1"/>
          </p:cNvSpPr>
          <p:nvPr>
            <p:ph type="body" sz="quarter" idx="17"/>
          </p:nvPr>
        </p:nvSpPr>
        <p:spPr>
          <a:xfrm>
            <a:off x="6792909" y="4841534"/>
            <a:ext cx="4801676" cy="720000"/>
          </a:xfrm>
        </p:spPr>
        <p:txBody>
          <a:bodyPr anchor="t">
            <a:normAutofit fontScale="92500" lnSpcReduction="10000"/>
          </a:bodyPr>
          <a:lstStyle/>
          <a:p>
            <a:r>
              <a:rPr lang="en-GB" dirty="0"/>
              <a:t>Commence data collection for large-scale study.</a:t>
            </a:r>
          </a:p>
        </p:txBody>
      </p:sp>
      <p:sp>
        <p:nvSpPr>
          <p:cNvPr id="7" name="Title 6">
            <a:extLst>
              <a:ext uri="{FF2B5EF4-FFF2-40B4-BE49-F238E27FC236}">
                <a16:creationId xmlns:a16="http://schemas.microsoft.com/office/drawing/2014/main" id="{6B99B454-9D21-B240-4A88-4BE048C4C330}"/>
              </a:ext>
            </a:extLst>
          </p:cNvPr>
          <p:cNvSpPr>
            <a:spLocks noGrp="1"/>
          </p:cNvSpPr>
          <p:nvPr>
            <p:ph type="title"/>
          </p:nvPr>
        </p:nvSpPr>
        <p:spPr/>
        <p:txBody>
          <a:bodyPr/>
          <a:lstStyle/>
          <a:p>
            <a:pPr algn="ctr"/>
            <a:r>
              <a:rPr lang="en-GB" dirty="0"/>
              <a:t>Next Steps</a:t>
            </a:r>
          </a:p>
        </p:txBody>
      </p:sp>
      <p:pic>
        <p:nvPicPr>
          <p:cNvPr id="14" name="Picture Placeholder 11" descr="Police female with solid fill">
            <a:extLst>
              <a:ext uri="{FF2B5EF4-FFF2-40B4-BE49-F238E27FC236}">
                <a16:creationId xmlns:a16="http://schemas.microsoft.com/office/drawing/2014/main" id="{58CF62A7-6712-6A8B-4195-E2B270E5CD0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99092" y="1241766"/>
            <a:ext cx="774700" cy="774700"/>
          </a:xfrm>
          <a:prstGeom prst="rect">
            <a:avLst/>
          </a:prstGeom>
        </p:spPr>
      </p:pic>
      <p:pic>
        <p:nvPicPr>
          <p:cNvPr id="15" name="Picture Placeholder 13" descr="Group of people with solid fill">
            <a:extLst>
              <a:ext uri="{FF2B5EF4-FFF2-40B4-BE49-F238E27FC236}">
                <a16:creationId xmlns:a16="http://schemas.microsoft.com/office/drawing/2014/main" id="{A6E72838-84DE-7676-F6D1-4B9BEEEDF41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99091" y="2127197"/>
            <a:ext cx="774700" cy="774700"/>
          </a:xfrm>
          <a:prstGeom prst="rect">
            <a:avLst/>
          </a:prstGeom>
        </p:spPr>
      </p:pic>
      <p:pic>
        <p:nvPicPr>
          <p:cNvPr id="16" name="Picture Placeholder 17" descr="Graduation cap with solid fill">
            <a:extLst>
              <a:ext uri="{FF2B5EF4-FFF2-40B4-BE49-F238E27FC236}">
                <a16:creationId xmlns:a16="http://schemas.microsoft.com/office/drawing/2014/main" id="{3AEC0490-08A6-DE7D-3F58-1490EE259DD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99091" y="3953490"/>
            <a:ext cx="774700" cy="774700"/>
          </a:xfrm>
          <a:prstGeom prst="rect">
            <a:avLst/>
          </a:prstGeom>
        </p:spPr>
      </p:pic>
      <p:pic>
        <p:nvPicPr>
          <p:cNvPr id="17" name="Picture Placeholder 15" descr="Pencil">
            <a:extLst>
              <a:ext uri="{FF2B5EF4-FFF2-40B4-BE49-F238E27FC236}">
                <a16:creationId xmlns:a16="http://schemas.microsoft.com/office/drawing/2014/main" id="{C73FE611-5B5E-3653-8598-5012803AD185}"/>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8714" t="-68864" r="-68714" b="-68864"/>
          <a:stretch/>
        </p:blipFill>
        <p:spPr>
          <a:xfrm>
            <a:off x="5399091" y="4841534"/>
            <a:ext cx="774700" cy="774700"/>
          </a:xfrm>
          <a:prstGeom prst="rect">
            <a:avLst/>
          </a:prstGeom>
        </p:spPr>
      </p:pic>
      <p:pic>
        <p:nvPicPr>
          <p:cNvPr id="18" name="Picture Placeholder 15" descr="Boardroom with solid fill">
            <a:extLst>
              <a:ext uri="{FF2B5EF4-FFF2-40B4-BE49-F238E27FC236}">
                <a16:creationId xmlns:a16="http://schemas.microsoft.com/office/drawing/2014/main" id="{70865A5A-3261-1E11-259A-F0CF89BF65E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399091" y="3095709"/>
            <a:ext cx="774700" cy="774700"/>
          </a:xfrm>
          <a:prstGeom prst="rect">
            <a:avLst/>
          </a:prstGeom>
        </p:spPr>
      </p:pic>
    </p:spTree>
    <p:extLst>
      <p:ext uri="{BB962C8B-B14F-4D97-AF65-F5344CB8AC3E}">
        <p14:creationId xmlns:p14="http://schemas.microsoft.com/office/powerpoint/2010/main" val="419862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bg/>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
                                            <p:bg/>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4">
                                            <p:bg/>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5">
                                            <p:bg/>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6">
                                            <p:bg/>
                                          </p:spTgt>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build="p" animBg="1"/>
      <p:bldP spid="4" grpId="0" build="p" animBg="1"/>
      <p:bldP spid="5" grpId="0" build="p" animBg="1"/>
      <p:bldP spid="6"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620656-6177-FF59-7AE2-F74C4DA3077D}"/>
              </a:ext>
            </a:extLst>
          </p:cNvPr>
          <p:cNvSpPr>
            <a:spLocks noGrp="1"/>
          </p:cNvSpPr>
          <p:nvPr>
            <p:ph sz="quarter" idx="13"/>
          </p:nvPr>
        </p:nvSpPr>
        <p:spPr>
          <a:xfrm>
            <a:off x="6096000" y="484632"/>
            <a:ext cx="5974080" cy="6181344"/>
          </a:xfrm>
          <a:solidFill>
            <a:schemeClr val="bg1"/>
          </a:solidFill>
        </p:spPr>
        <p:txBody>
          <a:bodyPr>
            <a:normAutofit fontScale="32500" lnSpcReduction="20000"/>
          </a:bodyPr>
          <a:lstStyle/>
          <a:p>
            <a:pPr>
              <a:lnSpc>
                <a:spcPct val="110000"/>
              </a:lnSpc>
              <a:spcBef>
                <a:spcPts val="600"/>
              </a:spcBef>
            </a:pPr>
            <a:r>
              <a:rPr lang="en-GB" sz="2500" dirty="0">
                <a:effectLst/>
                <a:ea typeface="Constantia" panose="02030602050306030303" pitchFamily="18" charset="0"/>
                <a:cs typeface="Times New Roman" panose="02020603050405020304" pitchFamily="18" charset="0"/>
              </a:rPr>
              <a:t>Bourdieu, P. (1977) Outline of a theory of practice. Cambridge. Cambridge University Press.</a:t>
            </a:r>
          </a:p>
          <a:p>
            <a:pPr>
              <a:lnSpc>
                <a:spcPct val="110000"/>
              </a:lnSpc>
              <a:spcBef>
                <a:spcPts val="600"/>
              </a:spcBef>
            </a:pPr>
            <a:r>
              <a:rPr lang="en-GB" sz="2500" dirty="0">
                <a:effectLst/>
                <a:ea typeface="Constantia" panose="02030602050306030303" pitchFamily="18" charset="0"/>
                <a:cs typeface="Times New Roman" panose="02020603050405020304" pitchFamily="18" charset="0"/>
              </a:rPr>
              <a:t>Bourdieu, P. (1996) The rules of art: genesis and structure of the literary field. Cambridge. Polity</a:t>
            </a:r>
          </a:p>
          <a:p>
            <a:pPr>
              <a:lnSpc>
                <a:spcPct val="110000"/>
              </a:lnSpc>
              <a:spcBef>
                <a:spcPts val="600"/>
              </a:spcBef>
            </a:pPr>
            <a:r>
              <a:rPr lang="en-GB" sz="2500" dirty="0">
                <a:effectLst/>
                <a:ea typeface="Constantia" panose="02030602050306030303" pitchFamily="18" charset="0"/>
                <a:cs typeface="Times New Roman" panose="02020603050405020304" pitchFamily="18" charset="0"/>
              </a:rPr>
              <a:t>Brown, A (1995) Organisational Culture. London: Pitman Publishing.</a:t>
            </a:r>
          </a:p>
          <a:p>
            <a:pPr>
              <a:lnSpc>
                <a:spcPct val="110000"/>
              </a:lnSpc>
              <a:spcBef>
                <a:spcPts val="600"/>
              </a:spcBef>
            </a:pPr>
            <a:r>
              <a:rPr lang="en-GB" sz="2500" b="0" i="0" dirty="0">
                <a:cs typeface="Times New Roman" panose="02020603050405020304" pitchFamily="18" charset="0"/>
              </a:rPr>
              <a:t>Charman, S. (2017) Police socialisation</a:t>
            </a:r>
            <a:r>
              <a:rPr lang="en-GB" sz="2500" dirty="0">
                <a:cs typeface="Times New Roman" panose="02020603050405020304" pitchFamily="18" charset="0"/>
              </a:rPr>
              <a:t>, identity and culture. London. Palgrave Macmillan</a:t>
            </a:r>
            <a:endParaRPr lang="en-GB" sz="2500" b="0" i="0" dirty="0">
              <a:effectLst/>
            </a:endParaRPr>
          </a:p>
          <a:p>
            <a:pPr>
              <a:lnSpc>
                <a:spcPct val="110000"/>
              </a:lnSpc>
              <a:spcBef>
                <a:spcPts val="600"/>
              </a:spcBef>
            </a:pPr>
            <a:r>
              <a:rPr lang="en-GB" sz="2500" dirty="0">
                <a:effectLst/>
                <a:ea typeface="Constantia" panose="02030602050306030303" pitchFamily="18" charset="0"/>
                <a:cs typeface="Times New Roman" panose="02020603050405020304" pitchFamily="18" charset="0"/>
              </a:rPr>
              <a:t>Chan, J. (1997) Changing police culture. Policing in a multicultural society. Cambridge. Cambridge University Press.</a:t>
            </a:r>
          </a:p>
          <a:p>
            <a:pPr>
              <a:lnSpc>
                <a:spcPct val="110000"/>
              </a:lnSpc>
              <a:spcBef>
                <a:spcPts val="600"/>
              </a:spcBef>
            </a:pPr>
            <a:r>
              <a:rPr lang="en-GB" sz="2500" b="0" i="0" dirty="0">
                <a:effectLst/>
              </a:rPr>
              <a:t>College of Policing (2020). Entry routes for police constables. Available from: </a:t>
            </a:r>
            <a:r>
              <a:rPr lang="en-GB" sz="2500" dirty="0"/>
              <a:t>https://www.college.police.uk/What-we-do/Learning/Policing-Education-Qualifications-Framework/Entry-routes-for-police-constables/Pages/Entry-routes-for-police-constables.aspx</a:t>
            </a:r>
            <a:r>
              <a:rPr lang="en-GB" sz="2500" b="0" i="0" dirty="0">
                <a:effectLst/>
              </a:rPr>
              <a:t> [Accessed: 13/07/2023]</a:t>
            </a:r>
          </a:p>
          <a:p>
            <a:pPr>
              <a:lnSpc>
                <a:spcPct val="110000"/>
              </a:lnSpc>
              <a:spcBef>
                <a:spcPts val="600"/>
              </a:spcBef>
            </a:pPr>
            <a:r>
              <a:rPr lang="en-GB" sz="2500" dirty="0">
                <a:ea typeface="Constantia" panose="02030602050306030303" pitchFamily="18" charset="0"/>
                <a:cs typeface="Times New Roman" panose="02020603050405020304" pitchFamily="18" charset="0"/>
              </a:rPr>
              <a:t>College of Policing (2020) ‘Continuing Professional Development (CPD)’ [Online] available from: </a:t>
            </a:r>
            <a:r>
              <a:rPr lang="en-GB" sz="2500" dirty="0">
                <a:ea typeface="Constantia" panose="02030602050306030303"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https://www.college.police.uk/career-learning/career-development/CPD</a:t>
            </a:r>
            <a:r>
              <a:rPr lang="en-GB" sz="2500" dirty="0">
                <a:ea typeface="Constantia" panose="02030602050306030303" pitchFamily="18" charset="0"/>
                <a:cs typeface="Times New Roman" panose="02020603050405020304" pitchFamily="18" charset="0"/>
              </a:rPr>
              <a:t> [Last accessed 13/07/2023]</a:t>
            </a:r>
          </a:p>
          <a:p>
            <a:pPr>
              <a:lnSpc>
                <a:spcPct val="110000"/>
              </a:lnSpc>
              <a:spcBef>
                <a:spcPts val="600"/>
              </a:spcBef>
            </a:pPr>
            <a:r>
              <a:rPr lang="en-GB" sz="2500" dirty="0">
                <a:ea typeface="Constantia" panose="02030602050306030303" pitchFamily="18" charset="0"/>
                <a:cs typeface="Times New Roman" panose="02020603050405020304" pitchFamily="18" charset="0"/>
              </a:rPr>
              <a:t>Grenfell, M., and James, D. (1998) Bourdieu and education: Acts of practical theory. London. Falmer press.</a:t>
            </a:r>
          </a:p>
          <a:p>
            <a:pPr>
              <a:lnSpc>
                <a:spcPct val="110000"/>
              </a:lnSpc>
              <a:spcBef>
                <a:spcPts val="600"/>
              </a:spcBef>
            </a:pPr>
            <a:r>
              <a:rPr lang="en-GB" sz="2500" dirty="0">
                <a:effectLst/>
                <a:ea typeface="Constantia" panose="02030602050306030303" pitchFamily="18" charset="0"/>
                <a:cs typeface="Times New Roman" panose="02020603050405020304" pitchFamily="18" charset="0"/>
              </a:rPr>
              <a:t>Haslam, S. (2004) Psychology in Organizations: The Social Identity Approach. California. Sage.</a:t>
            </a:r>
            <a:endParaRPr lang="en-US" sz="2500" dirty="0">
              <a:effectLst/>
              <a:ea typeface="Constantia" panose="02030602050306030303" pitchFamily="18" charset="0"/>
              <a:cs typeface="Times New Roman" panose="02020603050405020304" pitchFamily="18" charset="0"/>
            </a:endParaRPr>
          </a:p>
          <a:p>
            <a:pPr>
              <a:lnSpc>
                <a:spcPct val="110000"/>
              </a:lnSpc>
              <a:spcBef>
                <a:spcPts val="600"/>
              </a:spcBef>
            </a:pPr>
            <a:r>
              <a:rPr lang="en-GB" sz="2500" dirty="0" err="1">
                <a:effectLst/>
                <a:ea typeface="Constantia" panose="02030602050306030303" pitchFamily="18" charset="0"/>
                <a:cs typeface="Times New Roman" panose="02020603050405020304" pitchFamily="18" charset="0"/>
              </a:rPr>
              <a:t>Holdaway</a:t>
            </a:r>
            <a:r>
              <a:rPr lang="en-GB" sz="2500" dirty="0">
                <a:effectLst/>
                <a:ea typeface="Constantia" panose="02030602050306030303" pitchFamily="18" charset="0"/>
                <a:cs typeface="Times New Roman" panose="02020603050405020304" pitchFamily="18" charset="0"/>
              </a:rPr>
              <a:t>, S. (1983) Inside the British police: a force at work. Oxford. Basil Blackwell</a:t>
            </a:r>
          </a:p>
          <a:p>
            <a:pPr>
              <a:lnSpc>
                <a:spcPct val="110000"/>
              </a:lnSpc>
              <a:spcBef>
                <a:spcPts val="600"/>
              </a:spcBef>
            </a:pPr>
            <a:r>
              <a:rPr lang="en-GB" sz="2500" dirty="0" err="1">
                <a:effectLst/>
                <a:ea typeface="Constantia" panose="02030602050306030303" pitchFamily="18" charset="0"/>
                <a:cs typeface="Times New Roman" panose="02020603050405020304" pitchFamily="18" charset="0"/>
              </a:rPr>
              <a:t>Holdaway</a:t>
            </a:r>
            <a:r>
              <a:rPr lang="en-GB" sz="2500" dirty="0">
                <a:effectLst/>
                <a:ea typeface="Constantia" panose="02030602050306030303" pitchFamily="18" charset="0"/>
                <a:cs typeface="Times New Roman" panose="02020603050405020304" pitchFamily="18" charset="0"/>
              </a:rPr>
              <a:t>, S (2017), “The re-professionalization of the police in England and Wales</a:t>
            </a:r>
            <a:r>
              <a:rPr lang="en-GB" sz="2500" i="1" dirty="0">
                <a:effectLst/>
                <a:ea typeface="Constantia" panose="02030602050306030303" pitchFamily="18" charset="0"/>
                <a:cs typeface="Times New Roman" panose="02020603050405020304" pitchFamily="18" charset="0"/>
              </a:rPr>
              <a:t>”. Criminology &amp; Criminal Justice</a:t>
            </a:r>
            <a:r>
              <a:rPr lang="en-GB" sz="2500" dirty="0">
                <a:effectLst/>
                <a:ea typeface="Constantia" panose="02030602050306030303" pitchFamily="18" charset="0"/>
                <a:cs typeface="Times New Roman" panose="02020603050405020304" pitchFamily="18" charset="0"/>
              </a:rPr>
              <a:t>. Vol: 17. No: 5. Pp. 588-604</a:t>
            </a:r>
            <a:endParaRPr lang="en-US" sz="2500" dirty="0">
              <a:effectLst/>
              <a:ea typeface="Constantia" panose="02030602050306030303" pitchFamily="18" charset="0"/>
              <a:cs typeface="Times New Roman" panose="02020603050405020304" pitchFamily="18" charset="0"/>
            </a:endParaRPr>
          </a:p>
          <a:p>
            <a:pPr>
              <a:lnSpc>
                <a:spcPct val="110000"/>
              </a:lnSpc>
              <a:spcBef>
                <a:spcPts val="600"/>
              </a:spcBef>
            </a:pPr>
            <a:r>
              <a:rPr lang="en-US" sz="2500" dirty="0">
                <a:effectLst/>
                <a:ea typeface="Constantia" panose="02030602050306030303" pitchFamily="18" charset="0"/>
                <a:cs typeface="Times New Roman" panose="02020603050405020304" pitchFamily="18" charset="0"/>
              </a:rPr>
              <a:t>Horton, B.J (1958) </a:t>
            </a:r>
            <a:r>
              <a:rPr lang="en-US" sz="2500" dirty="0">
                <a:ea typeface="Constantia" panose="02030602050306030303" pitchFamily="18" charset="0"/>
                <a:cs typeface="Times New Roman" panose="02020603050405020304" pitchFamily="18" charset="0"/>
              </a:rPr>
              <a:t>cited in </a:t>
            </a:r>
            <a:r>
              <a:rPr lang="en-US" sz="2500" dirty="0" err="1">
                <a:ea typeface="Constantia" panose="02030602050306030303" pitchFamily="18" charset="0"/>
                <a:cs typeface="Times New Roman" panose="02020603050405020304" pitchFamily="18" charset="0"/>
              </a:rPr>
              <a:t>Chanlett</a:t>
            </a:r>
            <a:r>
              <a:rPr lang="en-US" sz="2500" dirty="0">
                <a:ea typeface="Constantia" panose="02030602050306030303" pitchFamily="18" charset="0"/>
                <a:cs typeface="Times New Roman" panose="02020603050405020304" pitchFamily="18" charset="0"/>
              </a:rPr>
              <a:t>, E.T. (1958) What makes a profession? </a:t>
            </a:r>
            <a:r>
              <a:rPr lang="en-GB" sz="2500" i="1" dirty="0">
                <a:ea typeface="Constantia" panose="02030602050306030303" pitchFamily="18" charset="0"/>
                <a:cs typeface="Times New Roman" panose="02020603050405020304" pitchFamily="18" charset="0"/>
              </a:rPr>
              <a:t>The Sanitarian</a:t>
            </a:r>
            <a:r>
              <a:rPr lang="en-GB" sz="2500" dirty="0">
                <a:ea typeface="Constantia" panose="02030602050306030303" pitchFamily="18" charset="0"/>
                <a:cs typeface="Times New Roman" panose="02020603050405020304" pitchFamily="18" charset="0"/>
              </a:rPr>
              <a:t>, Vol. 20, No. 6. Pp. 286-290 </a:t>
            </a:r>
          </a:p>
          <a:p>
            <a:pPr>
              <a:lnSpc>
                <a:spcPct val="110000"/>
              </a:lnSpc>
              <a:spcBef>
                <a:spcPts val="600"/>
              </a:spcBef>
            </a:pPr>
            <a:r>
              <a:rPr lang="en-GB" sz="2500" dirty="0">
                <a:ea typeface="Constantia" panose="02030602050306030303" pitchFamily="18" charset="0"/>
                <a:cs typeface="Times New Roman" panose="02020603050405020304" pitchFamily="18" charset="0"/>
              </a:rPr>
              <a:t>Jenkins, R. (1996) Social Identity. London. Routledge.</a:t>
            </a:r>
          </a:p>
          <a:p>
            <a:pPr>
              <a:lnSpc>
                <a:spcPct val="110000"/>
              </a:lnSpc>
              <a:spcBef>
                <a:spcPts val="600"/>
              </a:spcBef>
            </a:pPr>
            <a:r>
              <a:rPr lang="en-GB" sz="2500" dirty="0">
                <a:ea typeface="Constantia" panose="02030602050306030303" pitchFamily="18" charset="0"/>
                <a:cs typeface="Times New Roman" panose="02020603050405020304" pitchFamily="18" charset="0"/>
              </a:rPr>
              <a:t>Katz, D and Kahn, R.L. (1966) The Sociology of organisations. New York. John Wiley and sons.</a:t>
            </a:r>
          </a:p>
          <a:p>
            <a:pPr>
              <a:lnSpc>
                <a:spcPct val="110000"/>
              </a:lnSpc>
              <a:spcBef>
                <a:spcPts val="600"/>
              </a:spcBef>
            </a:pPr>
            <a:r>
              <a:rPr lang="en-GB" sz="2500" dirty="0">
                <a:ea typeface="Constantia" panose="02030602050306030303" pitchFamily="18" charset="0"/>
                <a:cs typeface="Times New Roman" panose="02020603050405020304" pitchFamily="18" charset="0"/>
              </a:rPr>
              <a:t>Megginson, D and </a:t>
            </a:r>
            <a:r>
              <a:rPr lang="en-GB" sz="2500" dirty="0" err="1">
                <a:ea typeface="Constantia" panose="02030602050306030303" pitchFamily="18" charset="0"/>
                <a:cs typeface="Times New Roman" panose="02020603050405020304" pitchFamily="18" charset="0"/>
              </a:rPr>
              <a:t>Whitiker</a:t>
            </a:r>
            <a:r>
              <a:rPr lang="en-GB" sz="2500" dirty="0">
                <a:ea typeface="Constantia" panose="02030602050306030303" pitchFamily="18" charset="0"/>
                <a:cs typeface="Times New Roman" panose="02020603050405020304" pitchFamily="18" charset="0"/>
              </a:rPr>
              <a:t>, V. (2003) Continuing Professional Development, Trowbridge, CIPD Publishing.</a:t>
            </a:r>
          </a:p>
          <a:p>
            <a:pPr>
              <a:lnSpc>
                <a:spcPct val="110000"/>
              </a:lnSpc>
              <a:spcBef>
                <a:spcPts val="600"/>
              </a:spcBef>
            </a:pPr>
            <a:r>
              <a:rPr lang="en-GB" sz="2500" dirty="0">
                <a:ea typeface="Constantia" panose="02030602050306030303" pitchFamily="18" charset="0"/>
                <a:cs typeface="Times New Roman" panose="02020603050405020304" pitchFamily="18" charset="0"/>
              </a:rPr>
              <a:t>Martin, D. (2022) Understanding the reconstruction of policing professionalism in the UK. </a:t>
            </a:r>
            <a:r>
              <a:rPr lang="en-GB" sz="2500" i="1" dirty="0">
                <a:ea typeface="Constantia" panose="02030602050306030303" pitchFamily="18" charset="0"/>
                <a:cs typeface="Times New Roman" panose="02020603050405020304" pitchFamily="18" charset="0"/>
              </a:rPr>
              <a:t>Police and Society </a:t>
            </a:r>
            <a:r>
              <a:rPr lang="en-GB" sz="2500" dirty="0">
                <a:ea typeface="Constantia" panose="02030602050306030303" pitchFamily="18" charset="0"/>
                <a:cs typeface="Times New Roman" panose="02020603050405020304" pitchFamily="18" charset="0"/>
              </a:rPr>
              <a:t>Vol: 32. No. 7. pp. 52-63.</a:t>
            </a:r>
          </a:p>
          <a:p>
            <a:pPr>
              <a:lnSpc>
                <a:spcPct val="110000"/>
              </a:lnSpc>
              <a:spcBef>
                <a:spcPts val="600"/>
              </a:spcBef>
            </a:pPr>
            <a:r>
              <a:rPr lang="en-GB" sz="2500" dirty="0">
                <a:effectLst/>
                <a:ea typeface="Constantia" panose="02030602050306030303" pitchFamily="18" charset="0"/>
                <a:cs typeface="Times New Roman" panose="02020603050405020304" pitchFamily="18" charset="0"/>
              </a:rPr>
              <a:t>NPCC (2016) Policing vision 2025. [Online] available at: </a:t>
            </a:r>
            <a:r>
              <a:rPr lang="en-GB" sz="2500" u="sng" dirty="0">
                <a:effectLst/>
                <a:ea typeface="Constantia" panose="02030602050306030303"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https://www.npcc.police.uk/documents/Policing%20Vision.pdf</a:t>
            </a:r>
            <a:r>
              <a:rPr lang="en-GB" sz="2500" dirty="0">
                <a:effectLst/>
                <a:ea typeface="Constantia" panose="02030602050306030303" pitchFamily="18" charset="0"/>
                <a:cs typeface="Times New Roman" panose="02020603050405020304" pitchFamily="18" charset="0"/>
              </a:rPr>
              <a:t> last accessed 19/09/2022</a:t>
            </a:r>
            <a:endParaRPr lang="en-GB" sz="2500" dirty="0">
              <a:ea typeface="Constantia" panose="02030602050306030303" pitchFamily="18" charset="0"/>
              <a:cs typeface="Times New Roman" panose="02020603050405020304" pitchFamily="18" charset="0"/>
            </a:endParaRPr>
          </a:p>
          <a:p>
            <a:pPr>
              <a:lnSpc>
                <a:spcPct val="110000"/>
              </a:lnSpc>
              <a:spcBef>
                <a:spcPts val="600"/>
              </a:spcBef>
            </a:pPr>
            <a:r>
              <a:rPr lang="en-GB" sz="2500" dirty="0" err="1">
                <a:solidFill>
                  <a:srgbClr val="595959"/>
                </a:solidFill>
                <a:effectLst/>
                <a:ea typeface="Constantia" panose="02030602050306030303" pitchFamily="18" charset="0"/>
                <a:cs typeface="Times New Roman" panose="02020603050405020304" pitchFamily="18" charset="0"/>
              </a:rPr>
              <a:t>Serino</a:t>
            </a:r>
            <a:r>
              <a:rPr lang="en-GB" sz="2500" dirty="0">
                <a:solidFill>
                  <a:srgbClr val="595959"/>
                </a:solidFill>
                <a:effectLst/>
                <a:ea typeface="Constantia" panose="02030602050306030303" pitchFamily="18" charset="0"/>
                <a:cs typeface="Times New Roman" panose="02020603050405020304" pitchFamily="18" charset="0"/>
              </a:rPr>
              <a:t>, C. (1998) The Personal-Social Interplay: Social-Cognitive Prospects on Identity and Self-Others Comparison. In </a:t>
            </a:r>
            <a:r>
              <a:rPr lang="en-GB" sz="2500" dirty="0" err="1">
                <a:solidFill>
                  <a:srgbClr val="595959"/>
                </a:solidFill>
                <a:effectLst/>
                <a:ea typeface="Constantia" panose="02030602050306030303" pitchFamily="18" charset="0"/>
                <a:cs typeface="Times New Roman" panose="02020603050405020304" pitchFamily="18" charset="0"/>
              </a:rPr>
              <a:t>Worchel</a:t>
            </a:r>
            <a:r>
              <a:rPr lang="en-GB" sz="2500" dirty="0">
                <a:solidFill>
                  <a:srgbClr val="595959"/>
                </a:solidFill>
                <a:effectLst/>
                <a:ea typeface="Constantia" panose="02030602050306030303" pitchFamily="18" charset="0"/>
                <a:cs typeface="Times New Roman" panose="02020603050405020304" pitchFamily="18" charset="0"/>
              </a:rPr>
              <a:t>, S., et. al. (ed.) Social Identity: International Perspectives. California. Sage</a:t>
            </a:r>
            <a:endParaRPr lang="en-GB" sz="2500" dirty="0">
              <a:ea typeface="Constantia" panose="02030602050306030303" pitchFamily="18" charset="0"/>
              <a:cs typeface="Times New Roman" panose="02020603050405020304" pitchFamily="18" charset="0"/>
            </a:endParaRPr>
          </a:p>
          <a:p>
            <a:pPr>
              <a:lnSpc>
                <a:spcPct val="110000"/>
              </a:lnSpc>
              <a:spcBef>
                <a:spcPts val="600"/>
              </a:spcBef>
            </a:pPr>
            <a:r>
              <a:rPr lang="en-GB" sz="2500" dirty="0">
                <a:solidFill>
                  <a:srgbClr val="595959"/>
                </a:solidFill>
                <a:effectLst/>
                <a:ea typeface="Constantia" panose="02030602050306030303" pitchFamily="18" charset="0"/>
                <a:cs typeface="Times New Roman" panose="02020603050405020304" pitchFamily="18" charset="0"/>
              </a:rPr>
              <a:t>Tajfel, H., &amp; Turner, J. C. (1979). An integrative theory of inter-group conflict. In W. G. Austin &amp; S. </a:t>
            </a:r>
            <a:r>
              <a:rPr lang="en-GB" sz="2500" dirty="0" err="1">
                <a:solidFill>
                  <a:srgbClr val="595959"/>
                </a:solidFill>
                <a:effectLst/>
                <a:ea typeface="Constantia" panose="02030602050306030303" pitchFamily="18" charset="0"/>
                <a:cs typeface="Times New Roman" panose="02020603050405020304" pitchFamily="18" charset="0"/>
              </a:rPr>
              <a:t>Worchel</a:t>
            </a:r>
            <a:r>
              <a:rPr lang="en-GB" sz="2500" dirty="0">
                <a:solidFill>
                  <a:srgbClr val="595959"/>
                </a:solidFill>
                <a:effectLst/>
                <a:ea typeface="Constantia" panose="02030602050306030303" pitchFamily="18" charset="0"/>
                <a:cs typeface="Times New Roman" panose="02020603050405020304" pitchFamily="18" charset="0"/>
              </a:rPr>
              <a:t> (Eds.), The social psychology of inter-group relations (pp. 33–47). Monterey. Brooks/Cole.</a:t>
            </a:r>
            <a:endParaRPr lang="en-GB" sz="2500" dirty="0">
              <a:ea typeface="Constantia" panose="02030602050306030303" pitchFamily="18" charset="0"/>
              <a:cs typeface="Times New Roman" panose="02020603050405020304" pitchFamily="18" charset="0"/>
            </a:endParaRPr>
          </a:p>
          <a:p>
            <a:pPr>
              <a:lnSpc>
                <a:spcPct val="110000"/>
              </a:lnSpc>
              <a:spcBef>
                <a:spcPts val="600"/>
              </a:spcBef>
            </a:pPr>
            <a:r>
              <a:rPr lang="en-GB" sz="2500" dirty="0">
                <a:ea typeface="Constantia" panose="02030602050306030303" pitchFamily="18" charset="0"/>
                <a:cs typeface="Times New Roman" panose="02020603050405020304" pitchFamily="18" charset="0"/>
              </a:rPr>
              <a:t>Royal Institute of Chartered Surveyors (2022) CPD FAQ. [Online] Available at: </a:t>
            </a:r>
            <a:r>
              <a:rPr lang="en-GB" sz="2500" dirty="0">
                <a:ea typeface="Constantia" panose="02030602050306030303"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https://www.rics.org/content/dam/ricsglobal/documents/standards/cpd_faq_aug-2022.pdf</a:t>
            </a:r>
            <a:r>
              <a:rPr lang="en-GB" sz="2500" dirty="0">
                <a:ea typeface="Constantia" panose="02030602050306030303" pitchFamily="18" charset="0"/>
                <a:cs typeface="Times New Roman" panose="02020603050405020304" pitchFamily="18" charset="0"/>
              </a:rPr>
              <a:t> (last accessed 15/01/2023).</a:t>
            </a:r>
          </a:p>
          <a:p>
            <a:pPr>
              <a:lnSpc>
                <a:spcPct val="110000"/>
              </a:lnSpc>
              <a:spcBef>
                <a:spcPts val="600"/>
              </a:spcBef>
            </a:pPr>
            <a:r>
              <a:rPr lang="en-GB" sz="2500" dirty="0">
                <a:ea typeface="Constantia" panose="02030602050306030303" pitchFamily="18" charset="0"/>
                <a:cs typeface="Times New Roman" panose="02020603050405020304" pitchFamily="18" charset="0"/>
              </a:rPr>
              <a:t>Royal College of Physicians (2015) CPD for revalidation [Online] Available at: </a:t>
            </a:r>
            <a:r>
              <a:rPr lang="en-GB" sz="2500" dirty="0">
                <a:hlinkClick r:id="rId5">
                  <a:extLst>
                    <a:ext uri="{A12FA001-AC4F-418D-AE19-62706E023703}">
                      <ahyp:hlinkClr xmlns:ahyp="http://schemas.microsoft.com/office/drawing/2018/hyperlinkcolor" val="tx"/>
                    </a:ext>
                  </a:extLst>
                </a:hlinkClick>
              </a:rPr>
              <a:t>CPD for revalidation | RCP London</a:t>
            </a:r>
            <a:r>
              <a:rPr lang="en-GB" sz="2500" dirty="0"/>
              <a:t> (Last accessed 15/01/2023)</a:t>
            </a:r>
            <a:endParaRPr lang="en-GB" sz="2500" dirty="0">
              <a:ea typeface="Constantia" panose="02030602050306030303" pitchFamily="18" charset="0"/>
              <a:cs typeface="Times New Roman" panose="02020603050405020304" pitchFamily="18" charset="0"/>
            </a:endParaRPr>
          </a:p>
          <a:p>
            <a:pPr>
              <a:lnSpc>
                <a:spcPct val="110000"/>
              </a:lnSpc>
              <a:spcBef>
                <a:spcPts val="600"/>
              </a:spcBef>
            </a:pPr>
            <a:r>
              <a:rPr lang="en-GB" sz="2500" dirty="0">
                <a:ea typeface="Constantia" panose="02030602050306030303" pitchFamily="18" charset="0"/>
                <a:cs typeface="Times New Roman" panose="02020603050405020304" pitchFamily="18" charset="0"/>
              </a:rPr>
              <a:t>Wilensky, H.L. (1964) </a:t>
            </a:r>
            <a:r>
              <a:rPr lang="en-GB" sz="2500" b="0" i="0" dirty="0">
                <a:effectLst/>
              </a:rPr>
              <a:t>“The Professionalization of Everyone?” </a:t>
            </a:r>
            <a:r>
              <a:rPr lang="en-GB" sz="2500" b="0" i="1" dirty="0">
                <a:effectLst/>
              </a:rPr>
              <a:t>American Journal of Sociology</a:t>
            </a:r>
            <a:r>
              <a:rPr lang="en-GB" sz="2500" b="0" i="0" dirty="0">
                <a:effectLst/>
              </a:rPr>
              <a:t>, vol. 70, no. 2, 1964, pp. 137–58</a:t>
            </a:r>
            <a:r>
              <a:rPr lang="en-GB" sz="2300" b="0" i="0" dirty="0">
                <a:effectLst/>
              </a:rPr>
              <a:t>.</a:t>
            </a:r>
            <a:endParaRPr lang="en-GB" sz="2300" dirty="0">
              <a:ea typeface="Constantia" panose="02030602050306030303" pitchFamily="18" charset="0"/>
              <a:cs typeface="Times New Roman" panose="02020603050405020304" pitchFamily="18" charset="0"/>
            </a:endParaRPr>
          </a:p>
          <a:p>
            <a:endParaRPr lang="en-GB" dirty="0"/>
          </a:p>
        </p:txBody>
      </p:sp>
      <p:sp>
        <p:nvSpPr>
          <p:cNvPr id="3" name="Title 2">
            <a:extLst>
              <a:ext uri="{FF2B5EF4-FFF2-40B4-BE49-F238E27FC236}">
                <a16:creationId xmlns:a16="http://schemas.microsoft.com/office/drawing/2014/main" id="{79BE628D-ED5B-82FF-A3AB-8ED9CDC92EC5}"/>
              </a:ext>
            </a:extLst>
          </p:cNvPr>
          <p:cNvSpPr>
            <a:spLocks noGrp="1"/>
          </p:cNvSpPr>
          <p:nvPr>
            <p:ph type="title"/>
          </p:nvPr>
        </p:nvSpPr>
        <p:spPr/>
        <p:txBody>
          <a:bodyPr/>
          <a:lstStyle/>
          <a:p>
            <a:r>
              <a:rPr lang="en-GB" dirty="0"/>
              <a:t>Reference list</a:t>
            </a:r>
          </a:p>
        </p:txBody>
      </p:sp>
    </p:spTree>
    <p:extLst>
      <p:ext uri="{BB962C8B-B14F-4D97-AF65-F5344CB8AC3E}">
        <p14:creationId xmlns:p14="http://schemas.microsoft.com/office/powerpoint/2010/main" val="605462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8723-F88E-4F02-B1A9-D1224233BEEF}"/>
              </a:ext>
            </a:extLst>
          </p:cNvPr>
          <p:cNvSpPr>
            <a:spLocks noGrp="1"/>
          </p:cNvSpPr>
          <p:nvPr>
            <p:ph type="title"/>
          </p:nvPr>
        </p:nvSpPr>
        <p:spPr/>
        <p:txBody>
          <a:bodyPr rtlCol="0">
            <a:normAutofit/>
          </a:bodyPr>
          <a:lstStyle/>
          <a:p>
            <a:pPr algn="ctr" rtl="0">
              <a:lnSpc>
                <a:spcPct val="90000"/>
              </a:lnSpc>
            </a:pPr>
            <a:r>
              <a:rPr lang="en-GB" sz="2300" dirty="0">
                <a:solidFill>
                  <a:schemeClr val="bg1"/>
                </a:solidFill>
              </a:rPr>
              <a:t>Key concepts</a:t>
            </a:r>
          </a:p>
        </p:txBody>
      </p:sp>
      <p:pic>
        <p:nvPicPr>
          <p:cNvPr id="32" name="Picture Placeholder 31" descr="Open book">
            <a:extLst>
              <a:ext uri="{FF2B5EF4-FFF2-40B4-BE49-F238E27FC236}">
                <a16:creationId xmlns:a16="http://schemas.microsoft.com/office/drawing/2014/main" id="{88238207-50D4-41D4-A729-30B439AC8420}"/>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81131" y="1621200"/>
            <a:ext cx="442593" cy="442593"/>
          </a:xfrm>
        </p:spPr>
      </p:pic>
      <p:sp>
        <p:nvSpPr>
          <p:cNvPr id="3" name="Text Placeholder 2">
            <a:extLst>
              <a:ext uri="{FF2B5EF4-FFF2-40B4-BE49-F238E27FC236}">
                <a16:creationId xmlns:a16="http://schemas.microsoft.com/office/drawing/2014/main" id="{902B5742-D468-45B7-9156-641CD4D80AD3}"/>
              </a:ext>
            </a:extLst>
          </p:cNvPr>
          <p:cNvSpPr>
            <a:spLocks noGrp="1"/>
          </p:cNvSpPr>
          <p:nvPr>
            <p:ph type="body" sz="quarter" idx="13"/>
          </p:nvPr>
        </p:nvSpPr>
        <p:spPr>
          <a:xfrm>
            <a:off x="5672165" y="1476297"/>
            <a:ext cx="3852000" cy="720000"/>
          </a:xfrm>
        </p:spPr>
        <p:txBody>
          <a:bodyPr rtlCol="0" anchor="t">
            <a:normAutofit fontScale="92500" lnSpcReduction="10000"/>
          </a:bodyPr>
          <a:lstStyle/>
          <a:p>
            <a:pPr rtl="0"/>
            <a:r>
              <a:rPr lang="en-GB" dirty="0"/>
              <a:t>Professions and Professionalisation</a:t>
            </a:r>
          </a:p>
        </p:txBody>
      </p:sp>
      <p:pic>
        <p:nvPicPr>
          <p:cNvPr id="34" name="Picture Placeholder 33" descr="Police male with solid fill">
            <a:extLst>
              <a:ext uri="{FF2B5EF4-FFF2-40B4-BE49-F238E27FC236}">
                <a16:creationId xmlns:a16="http://schemas.microsoft.com/office/drawing/2014/main" id="{3A3178EB-E188-4B9F-9865-1C058BC971A4}"/>
              </a:ext>
            </a:extLst>
          </p:cNvPr>
          <p:cNvPicPr>
            <a:picLocks noGrp="1" noChangeAspect="1"/>
          </p:cNvPicPr>
          <p:nvPr>
            <p:ph type="pic" sz="quarter" idx="19"/>
          </p:nvPr>
        </p:nvPicPr>
        <p:blipFill>
          <a:blip r:embed="rId5">
            <a:extLst>
              <a:ext uri="{96DAC541-7B7A-43D3-8B79-37D633B846F1}">
                <asvg:svgBlip xmlns:asvg="http://schemas.microsoft.com/office/drawing/2016/SVG/main" r:embed="rId6"/>
              </a:ext>
            </a:extLst>
          </a:blip>
          <a:srcRect/>
          <a:stretch/>
        </p:blipFill>
        <p:spPr>
          <a:xfrm>
            <a:off x="5044889" y="3129464"/>
            <a:ext cx="442593" cy="442593"/>
          </a:xfrm>
        </p:spPr>
      </p:pic>
      <p:sp>
        <p:nvSpPr>
          <p:cNvPr id="4" name="Text Placeholder 3">
            <a:extLst>
              <a:ext uri="{FF2B5EF4-FFF2-40B4-BE49-F238E27FC236}">
                <a16:creationId xmlns:a16="http://schemas.microsoft.com/office/drawing/2014/main" id="{D88D3AC9-532C-45CE-A886-41FE54A32E61}"/>
              </a:ext>
            </a:extLst>
          </p:cNvPr>
          <p:cNvSpPr>
            <a:spLocks noGrp="1"/>
          </p:cNvSpPr>
          <p:nvPr>
            <p:ph type="body" sz="quarter" idx="14"/>
          </p:nvPr>
        </p:nvSpPr>
        <p:spPr>
          <a:xfrm>
            <a:off x="5672165" y="3025807"/>
            <a:ext cx="3852000" cy="720000"/>
          </a:xfrm>
        </p:spPr>
        <p:txBody>
          <a:bodyPr rtlCol="0" anchor="t">
            <a:normAutofit/>
          </a:bodyPr>
          <a:lstStyle/>
          <a:p>
            <a:pPr rtl="0"/>
            <a:r>
              <a:rPr lang="en-GB" dirty="0"/>
              <a:t>Police and Policing</a:t>
            </a:r>
          </a:p>
        </p:txBody>
      </p:sp>
      <p:pic>
        <p:nvPicPr>
          <p:cNvPr id="40" name="Picture Placeholder 39" descr="Books">
            <a:extLst>
              <a:ext uri="{FF2B5EF4-FFF2-40B4-BE49-F238E27FC236}">
                <a16:creationId xmlns:a16="http://schemas.microsoft.com/office/drawing/2014/main" id="{21506F1E-3CF6-4B0C-AE4F-832BC6EA1314}"/>
              </a:ext>
            </a:extLst>
          </p:cNvPr>
          <p:cNvPicPr>
            <a:picLocks noGrp="1" noChangeAspect="1"/>
          </p:cNvPicPr>
          <p:nvPr>
            <p:ph type="pic" sz="quarter" idx="23"/>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44889" y="4699024"/>
            <a:ext cx="442593" cy="442593"/>
          </a:xfrm>
        </p:spPr>
      </p:pic>
      <p:sp>
        <p:nvSpPr>
          <p:cNvPr id="9" name="Text Placeholder 8">
            <a:extLst>
              <a:ext uri="{FF2B5EF4-FFF2-40B4-BE49-F238E27FC236}">
                <a16:creationId xmlns:a16="http://schemas.microsoft.com/office/drawing/2014/main" id="{246A07C8-F3A3-4A79-ADA4-D3DF410E6827}"/>
              </a:ext>
            </a:extLst>
          </p:cNvPr>
          <p:cNvSpPr>
            <a:spLocks noGrp="1"/>
          </p:cNvSpPr>
          <p:nvPr>
            <p:ph type="body" sz="quarter" idx="17"/>
          </p:nvPr>
        </p:nvSpPr>
        <p:spPr>
          <a:xfrm>
            <a:off x="5676129" y="4575317"/>
            <a:ext cx="3852000" cy="720000"/>
          </a:xfrm>
        </p:spPr>
        <p:txBody>
          <a:bodyPr rtlCol="0" anchor="t">
            <a:normAutofit fontScale="92500" lnSpcReduction="10000"/>
          </a:bodyPr>
          <a:lstStyle/>
          <a:p>
            <a:pPr rtl="0"/>
            <a:r>
              <a:rPr lang="en-GB" dirty="0"/>
              <a:t>Continuing Professional Development (CPD)</a:t>
            </a:r>
          </a:p>
        </p:txBody>
      </p:sp>
    </p:spTree>
    <p:extLst>
      <p:ext uri="{BB962C8B-B14F-4D97-AF65-F5344CB8AC3E}">
        <p14:creationId xmlns:p14="http://schemas.microsoft.com/office/powerpoint/2010/main" val="94487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build="p" animBg="1"/>
      <p:bldP spid="9"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BB6A-049C-45E8-AC09-2F0B9BB2F304}"/>
              </a:ext>
            </a:extLst>
          </p:cNvPr>
          <p:cNvSpPr>
            <a:spLocks noGrp="1"/>
          </p:cNvSpPr>
          <p:nvPr>
            <p:ph type="title"/>
          </p:nvPr>
        </p:nvSpPr>
        <p:spPr/>
        <p:txBody>
          <a:bodyPr rtlCol="0"/>
          <a:lstStyle/>
          <a:p>
            <a:pPr algn="ctr" rtl="0"/>
            <a:r>
              <a:rPr lang="en-GB" dirty="0"/>
              <a:t>Professions and Professionalisation	</a:t>
            </a:r>
          </a:p>
        </p:txBody>
      </p:sp>
      <p:sp>
        <p:nvSpPr>
          <p:cNvPr id="17" name="Rectangle 16">
            <a:extLst>
              <a:ext uri="{FF2B5EF4-FFF2-40B4-BE49-F238E27FC236}">
                <a16:creationId xmlns:a16="http://schemas.microsoft.com/office/drawing/2014/main" id="{16141F09-230E-C7C3-50F4-D3BA7405ED85}"/>
              </a:ext>
            </a:extLst>
          </p:cNvPr>
          <p:cNvSpPr/>
          <p:nvPr/>
        </p:nvSpPr>
        <p:spPr>
          <a:xfrm>
            <a:off x="5833872" y="1668948"/>
            <a:ext cx="4736592" cy="2194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Placeholder 31" descr="Brontosaurus with solid fill">
            <a:extLst>
              <a:ext uri="{FF2B5EF4-FFF2-40B4-BE49-F238E27FC236}">
                <a16:creationId xmlns:a16="http://schemas.microsoft.com/office/drawing/2014/main" id="{6DECBA2C-D49D-44FF-EEE3-7AA05EE094A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902560" y="1063416"/>
            <a:ext cx="442593" cy="442593"/>
          </a:xfrm>
          <a:prstGeom prst="rect">
            <a:avLst/>
          </a:prstGeom>
        </p:spPr>
      </p:pic>
      <p:sp>
        <p:nvSpPr>
          <p:cNvPr id="19" name="Text Placeholder 2">
            <a:extLst>
              <a:ext uri="{FF2B5EF4-FFF2-40B4-BE49-F238E27FC236}">
                <a16:creationId xmlns:a16="http://schemas.microsoft.com/office/drawing/2014/main" id="{3010D8EC-1922-D496-EC8F-8F41728D6732}"/>
              </a:ext>
            </a:extLst>
          </p:cNvPr>
          <p:cNvSpPr txBox="1">
            <a:spLocks/>
          </p:cNvSpPr>
          <p:nvPr/>
        </p:nvSpPr>
        <p:spPr>
          <a:xfrm>
            <a:off x="5212080" y="948948"/>
            <a:ext cx="6830568" cy="5707884"/>
          </a:xfrm>
          <a:prstGeom prst="roundRect">
            <a:avLst/>
          </a:prstGeom>
        </p:spPr>
        <p:txBody>
          <a:bodyPr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sz="1800" dirty="0"/>
              <a:t>Horton, (1958) suggested 10 requirements;</a:t>
            </a:r>
          </a:p>
          <a:p>
            <a:pPr marL="342900" indent="-342900">
              <a:buFont typeface="+mj-lt"/>
              <a:buAutoNum type="arabicPeriod"/>
            </a:pPr>
            <a:r>
              <a:rPr lang="en-GB" sz="1800" dirty="0"/>
              <a:t>A profession must satisfy an indispensable social need based up accepted social and scientific principles</a:t>
            </a:r>
          </a:p>
          <a:p>
            <a:pPr marL="342900" indent="-342900">
              <a:buFont typeface="+mj-lt"/>
              <a:buAutoNum type="arabicPeriod"/>
            </a:pPr>
            <a:r>
              <a:rPr lang="en-GB" sz="1800" dirty="0"/>
              <a:t>Require pre-professional and cultural training</a:t>
            </a:r>
          </a:p>
          <a:p>
            <a:pPr marL="342900" indent="-342900">
              <a:buFont typeface="+mj-lt"/>
              <a:buAutoNum type="arabicPeriod"/>
            </a:pPr>
            <a:r>
              <a:rPr lang="en-GB" sz="1800" dirty="0"/>
              <a:t>Demand a body of specialist and systematised knowledge</a:t>
            </a:r>
          </a:p>
          <a:p>
            <a:pPr marL="342900" indent="-342900">
              <a:buFont typeface="+mj-lt"/>
              <a:buAutoNum type="arabicPeriod"/>
            </a:pPr>
            <a:r>
              <a:rPr lang="en-GB" sz="1800" dirty="0"/>
              <a:t>Must demonstrate skills which the general public don’t possess.</a:t>
            </a:r>
          </a:p>
          <a:p>
            <a:pPr marL="342900" indent="-342900">
              <a:buFont typeface="+mj-lt"/>
              <a:buAutoNum type="arabicPeriod"/>
            </a:pPr>
            <a:r>
              <a:rPr lang="en-GB" sz="1800" dirty="0"/>
              <a:t>Must have a develop scientific approach based tested experience</a:t>
            </a:r>
          </a:p>
          <a:p>
            <a:pPr marL="342900" indent="-342900">
              <a:buFont typeface="+mj-lt"/>
              <a:buAutoNum type="arabicPeriod"/>
            </a:pPr>
            <a:r>
              <a:rPr lang="en-GB" sz="1800" dirty="0"/>
              <a:t>Exercise discretion and judgement in the performance of their duty</a:t>
            </a:r>
          </a:p>
          <a:p>
            <a:pPr marL="342900" indent="-342900">
              <a:buFont typeface="+mj-lt"/>
              <a:buAutoNum type="arabicPeriod"/>
            </a:pPr>
            <a:r>
              <a:rPr lang="en-GB" sz="1800" dirty="0"/>
              <a:t>Work is beneficial that cannot be measured by simple time or performance metrics</a:t>
            </a:r>
          </a:p>
          <a:p>
            <a:pPr marL="342900" indent="-342900">
              <a:buFont typeface="+mj-lt"/>
              <a:buAutoNum type="arabicPeriod"/>
            </a:pPr>
            <a:r>
              <a:rPr lang="en-GB" sz="1800" dirty="0"/>
              <a:t>A group understanding of the role, knowledge and specialised language used.</a:t>
            </a:r>
          </a:p>
          <a:p>
            <a:pPr marL="342900" indent="-342900">
              <a:buFont typeface="+mj-lt"/>
              <a:buAutoNum type="arabicPeriod"/>
            </a:pPr>
            <a:r>
              <a:rPr lang="en-GB" sz="1800" dirty="0"/>
              <a:t>It not a way into other fields, it is a field in itself and can retain those working in it.</a:t>
            </a:r>
          </a:p>
          <a:p>
            <a:pPr marL="342900" indent="-342900">
              <a:buFont typeface="+mj-lt"/>
              <a:buAutoNum type="arabicPeriod"/>
            </a:pPr>
            <a:r>
              <a:rPr lang="en-GB" sz="1800" dirty="0"/>
              <a:t>Have a clear code of ethics its members must live up to.</a:t>
            </a:r>
          </a:p>
        </p:txBody>
      </p:sp>
    </p:spTree>
    <p:extLst>
      <p:ext uri="{BB962C8B-B14F-4D97-AF65-F5344CB8AC3E}">
        <p14:creationId xmlns:p14="http://schemas.microsoft.com/office/powerpoint/2010/main" val="271076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BB6A-049C-45E8-AC09-2F0B9BB2F304}"/>
              </a:ext>
            </a:extLst>
          </p:cNvPr>
          <p:cNvSpPr>
            <a:spLocks noGrp="1"/>
          </p:cNvSpPr>
          <p:nvPr>
            <p:ph type="title"/>
          </p:nvPr>
        </p:nvSpPr>
        <p:spPr/>
        <p:txBody>
          <a:bodyPr rtlCol="0"/>
          <a:lstStyle/>
          <a:p>
            <a:pPr algn="ctr" rtl="0"/>
            <a:r>
              <a:rPr lang="en-GB" dirty="0"/>
              <a:t>Professions and Professionalisation	</a:t>
            </a:r>
          </a:p>
        </p:txBody>
      </p:sp>
      <p:sp>
        <p:nvSpPr>
          <p:cNvPr id="17" name="Rectangle 16">
            <a:extLst>
              <a:ext uri="{FF2B5EF4-FFF2-40B4-BE49-F238E27FC236}">
                <a16:creationId xmlns:a16="http://schemas.microsoft.com/office/drawing/2014/main" id="{16141F09-230E-C7C3-50F4-D3BA7405ED85}"/>
              </a:ext>
            </a:extLst>
          </p:cNvPr>
          <p:cNvSpPr/>
          <p:nvPr/>
        </p:nvSpPr>
        <p:spPr>
          <a:xfrm>
            <a:off x="5833872" y="1668948"/>
            <a:ext cx="4736592" cy="2194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Placeholder 31" descr="Astronaut female with solid fill">
            <a:extLst>
              <a:ext uri="{FF2B5EF4-FFF2-40B4-BE49-F238E27FC236}">
                <a16:creationId xmlns:a16="http://schemas.microsoft.com/office/drawing/2014/main" id="{6DECBA2C-D49D-44FF-EEE3-7AA05EE094A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902560" y="1063416"/>
            <a:ext cx="442593" cy="442593"/>
          </a:xfrm>
          <a:prstGeom prst="rect">
            <a:avLst/>
          </a:prstGeom>
        </p:spPr>
      </p:pic>
      <p:sp>
        <p:nvSpPr>
          <p:cNvPr id="20" name="Text Placeholder 2">
            <a:extLst>
              <a:ext uri="{FF2B5EF4-FFF2-40B4-BE49-F238E27FC236}">
                <a16:creationId xmlns:a16="http://schemas.microsoft.com/office/drawing/2014/main" id="{0A4770FF-409F-4624-3718-BE878A25CB8F}"/>
              </a:ext>
            </a:extLst>
          </p:cNvPr>
          <p:cNvSpPr txBox="1">
            <a:spLocks/>
          </p:cNvSpPr>
          <p:nvPr/>
        </p:nvSpPr>
        <p:spPr>
          <a:xfrm>
            <a:off x="5212080" y="875591"/>
            <a:ext cx="6830568" cy="5707884"/>
          </a:xfrm>
          <a:prstGeom prst="roundRect">
            <a:avLst/>
          </a:prstGeom>
        </p:spPr>
        <p:txBody>
          <a:bodyPr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Clr>
                <a:schemeClr val="accent3"/>
              </a:buClr>
            </a:pPr>
            <a:r>
              <a:rPr lang="en-GB" sz="1800" dirty="0"/>
              <a:t>Wilensky, (1964) suggested four key elements;</a:t>
            </a:r>
          </a:p>
          <a:p>
            <a:pPr marL="342900" indent="-342900">
              <a:buClr>
                <a:schemeClr val="accent3"/>
              </a:buClr>
              <a:buFont typeface="+mj-lt"/>
              <a:buAutoNum type="arabicPeriod"/>
            </a:pPr>
            <a:r>
              <a:rPr lang="en-GB" sz="1800" dirty="0"/>
              <a:t>Demonstrate a technical foundation of the work that they do. </a:t>
            </a:r>
          </a:p>
          <a:p>
            <a:pPr marL="342900" indent="-342900">
              <a:buClr>
                <a:schemeClr val="accent3"/>
              </a:buClr>
              <a:buFont typeface="+mj-lt"/>
              <a:buAutoNum type="arabicPeriod"/>
            </a:pPr>
            <a:r>
              <a:rPr lang="en-GB" sz="1800" dirty="0"/>
              <a:t>Have exclusivity on that field of work. </a:t>
            </a:r>
          </a:p>
          <a:p>
            <a:pPr marL="342900" indent="-342900">
              <a:buClr>
                <a:schemeClr val="accent3"/>
              </a:buClr>
              <a:buFont typeface="+mj-lt"/>
              <a:buAutoNum type="arabicPeriod"/>
            </a:pPr>
            <a:r>
              <a:rPr lang="en-GB" sz="1800" dirty="0"/>
              <a:t>Ensure that technical skills and the jurisdiction are underpinned by effective training standards. </a:t>
            </a:r>
          </a:p>
          <a:p>
            <a:pPr marL="342900" indent="-342900">
              <a:buClr>
                <a:schemeClr val="accent3"/>
              </a:buClr>
              <a:buFont typeface="+mj-lt"/>
              <a:buAutoNum type="arabicPeriod"/>
            </a:pPr>
            <a:r>
              <a:rPr lang="en-GB" sz="1800" dirty="0"/>
              <a:t>Have public confidence in their ability to be the only group that are able to fulfil that role. </a:t>
            </a:r>
          </a:p>
        </p:txBody>
      </p:sp>
    </p:spTree>
    <p:extLst>
      <p:ext uri="{BB962C8B-B14F-4D97-AF65-F5344CB8AC3E}">
        <p14:creationId xmlns:p14="http://schemas.microsoft.com/office/powerpoint/2010/main" val="231045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D910-12C6-474C-AE9A-EBF2857CDAC9}"/>
              </a:ext>
            </a:extLst>
          </p:cNvPr>
          <p:cNvSpPr>
            <a:spLocks noGrp="1"/>
          </p:cNvSpPr>
          <p:nvPr>
            <p:ph type="title"/>
          </p:nvPr>
        </p:nvSpPr>
        <p:spPr>
          <a:xfrm>
            <a:off x="1068388" y="716790"/>
            <a:ext cx="3860260" cy="693252"/>
          </a:xfrm>
        </p:spPr>
        <p:txBody>
          <a:bodyPr vert="horz" lIns="91440" tIns="45720" rIns="91440" bIns="45720" rtlCol="0" anchor="ctr">
            <a:normAutofit/>
          </a:bodyPr>
          <a:lstStyle/>
          <a:p>
            <a:pPr algn="ctr" rtl="0">
              <a:lnSpc>
                <a:spcPct val="90000"/>
              </a:lnSpc>
            </a:pPr>
            <a:r>
              <a:rPr lang="en-GB" dirty="0">
                <a:solidFill>
                  <a:schemeClr val="bg1"/>
                </a:solidFill>
              </a:rPr>
              <a:t>Policing and the Police</a:t>
            </a:r>
            <a:endParaRPr lang="en-GB" sz="2300" dirty="0">
              <a:solidFill>
                <a:schemeClr val="bg1"/>
              </a:solidFill>
            </a:endParaRPr>
          </a:p>
        </p:txBody>
      </p:sp>
      <p:sp>
        <p:nvSpPr>
          <p:cNvPr id="3" name="Content Placeholder 2">
            <a:extLst>
              <a:ext uri="{FF2B5EF4-FFF2-40B4-BE49-F238E27FC236}">
                <a16:creationId xmlns:a16="http://schemas.microsoft.com/office/drawing/2014/main" id="{9CFC5D78-4E60-4B36-91B8-4DB29BB9C794}"/>
              </a:ext>
            </a:extLst>
          </p:cNvPr>
          <p:cNvSpPr>
            <a:spLocks noGrp="1"/>
          </p:cNvSpPr>
          <p:nvPr>
            <p:ph type="body" sz="half" idx="2"/>
          </p:nvPr>
        </p:nvSpPr>
        <p:spPr>
          <a:xfrm>
            <a:off x="741685" y="1777668"/>
            <a:ext cx="4889229" cy="4478812"/>
          </a:xfrm>
        </p:spPr>
        <p:txBody>
          <a:bodyPr vert="horz" lIns="91440" tIns="45720" rIns="91440" bIns="45720" rtlCol="0">
            <a:normAutofit/>
          </a:bodyPr>
          <a:lstStyle/>
          <a:p>
            <a:pPr rtl="0">
              <a:buSzPct val="100000"/>
              <a:buBlip>
                <a:blip r:embed="rId3">
                  <a:extLst>
                    <a:ext uri="{96DAC541-7B7A-43D3-8B79-37D633B846F1}">
                      <asvg:svgBlip xmlns:asvg="http://schemas.microsoft.com/office/drawing/2016/SVG/main" r:embed="rId4"/>
                    </a:ext>
                  </a:extLst>
                </a:blip>
              </a:buBlip>
            </a:pPr>
            <a:r>
              <a:rPr lang="en-GB" sz="1600" dirty="0">
                <a:solidFill>
                  <a:schemeClr val="bg1"/>
                </a:solidFill>
              </a:rPr>
              <a:t>The literature sets out that there are difference between concept of policing and the institution(s) of the police and policing.</a:t>
            </a:r>
          </a:p>
          <a:p>
            <a:pPr marL="0" indent="0" rtl="0">
              <a:buSzPct val="100000"/>
              <a:buNone/>
            </a:pPr>
            <a:r>
              <a:rPr lang="en-GB" sz="1600" dirty="0"/>
              <a:t>Policing:</a:t>
            </a:r>
            <a:endParaRPr lang="en-GB" sz="1600" dirty="0">
              <a:solidFill>
                <a:schemeClr val="bg1"/>
              </a:solidFill>
            </a:endParaRPr>
          </a:p>
          <a:p>
            <a:pPr rtl="0">
              <a:buSzPct val="100000"/>
              <a:buBlip>
                <a:blip r:embed="rId3">
                  <a:extLst>
                    <a:ext uri="{96DAC541-7B7A-43D3-8B79-37D633B846F1}">
                      <asvg:svgBlip xmlns:asvg="http://schemas.microsoft.com/office/drawing/2016/SVG/main" r:embed="rId4"/>
                    </a:ext>
                  </a:extLst>
                </a:blip>
              </a:buBlip>
            </a:pPr>
            <a:r>
              <a:rPr lang="en-GB" sz="1600" dirty="0">
                <a:solidFill>
                  <a:schemeClr val="bg1"/>
                </a:solidFill>
              </a:rPr>
              <a:t>“Policing implies the set of activities aimed at preserving the security of a particular social order, or social order in general […]Policing does not encompass all activities directed at achieving social order.” </a:t>
            </a:r>
            <a:r>
              <a:rPr lang="en-GB" sz="1200" dirty="0">
                <a:solidFill>
                  <a:schemeClr val="bg1"/>
                </a:solidFill>
              </a:rPr>
              <a:t>(Reiner, 2010, p5) </a:t>
            </a:r>
          </a:p>
          <a:p>
            <a:pPr marL="0" indent="0" rtl="0">
              <a:buSzPct val="100000"/>
              <a:buNone/>
            </a:pPr>
            <a:r>
              <a:rPr lang="en-GB" sz="1600" dirty="0">
                <a:solidFill>
                  <a:schemeClr val="bg1"/>
                </a:solidFill>
              </a:rPr>
              <a:t>Police:</a:t>
            </a:r>
          </a:p>
          <a:p>
            <a:pPr rtl="0">
              <a:buSzPct val="100000"/>
              <a:buBlip>
                <a:blip r:embed="rId3">
                  <a:extLst>
                    <a:ext uri="{96DAC541-7B7A-43D3-8B79-37D633B846F1}">
                      <asvg:svgBlip xmlns:asvg="http://schemas.microsoft.com/office/drawing/2016/SVG/main" r:embed="rId4"/>
                    </a:ext>
                  </a:extLst>
                </a:blip>
              </a:buBlip>
            </a:pPr>
            <a:r>
              <a:rPr lang="en-GB" sz="1600" dirty="0">
                <a:solidFill>
                  <a:schemeClr val="bg1"/>
                </a:solidFill>
              </a:rPr>
              <a:t>“…a means of talking about state organizations employed specifically to maintain order and control crime…”  </a:t>
            </a:r>
            <a:r>
              <a:rPr lang="en-GB" sz="1200" dirty="0">
                <a:solidFill>
                  <a:schemeClr val="bg1"/>
                </a:solidFill>
              </a:rPr>
              <a:t>(Newburn, 2008, p218) </a:t>
            </a:r>
            <a:endParaRPr lang="en-GB" sz="1600" dirty="0">
              <a:solidFill>
                <a:schemeClr val="bg1"/>
              </a:solidFill>
            </a:endParaRPr>
          </a:p>
        </p:txBody>
      </p:sp>
      <p:sp>
        <p:nvSpPr>
          <p:cNvPr id="5" name="Rectangle 4" descr="decorative element">
            <a:extLst>
              <a:ext uri="{FF2B5EF4-FFF2-40B4-BE49-F238E27FC236}">
                <a16:creationId xmlns:a16="http://schemas.microsoft.com/office/drawing/2014/main" id="{8E502255-8BD2-43EF-A167-C5C8FB49F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7" name="Picture Placeholder 6">
            <a:extLst>
              <a:ext uri="{FF2B5EF4-FFF2-40B4-BE49-F238E27FC236}">
                <a16:creationId xmlns:a16="http://schemas.microsoft.com/office/drawing/2014/main" id="{FA407556-AF52-4D64-B94C-B9516FB57B43}"/>
              </a:ext>
            </a:extLst>
          </p:cNvPr>
          <p:cNvPicPr>
            <a:picLocks noGrp="1" noChangeAspect="1"/>
          </p:cNvPicPr>
          <p:nvPr>
            <p:ph type="pic" idx="1"/>
          </p:nvPr>
        </p:nvPicPr>
        <p:blipFill>
          <a:blip r:embed="rId5"/>
          <a:srcRect/>
          <a:stretch/>
        </p:blipFill>
        <p:spPr>
          <a:xfrm>
            <a:off x="6058861" y="966424"/>
            <a:ext cx="5582675" cy="4933440"/>
          </a:xfrm>
        </p:spPr>
      </p:pic>
    </p:spTree>
    <p:extLst>
      <p:ext uri="{BB962C8B-B14F-4D97-AF65-F5344CB8AC3E}">
        <p14:creationId xmlns:p14="http://schemas.microsoft.com/office/powerpoint/2010/main" val="316243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5B441-CEE7-4B03-83E6-D9CE5466EDFC}"/>
              </a:ext>
            </a:extLst>
          </p:cNvPr>
          <p:cNvSpPr>
            <a:spLocks noGrp="1"/>
          </p:cNvSpPr>
          <p:nvPr>
            <p:ph type="title"/>
          </p:nvPr>
        </p:nvSpPr>
        <p:spPr>
          <a:xfrm>
            <a:off x="564507" y="2227028"/>
            <a:ext cx="4215384" cy="2283824"/>
          </a:xfrm>
        </p:spPr>
        <p:txBody>
          <a:bodyPr rtlCol="0">
            <a:normAutofit/>
          </a:bodyPr>
          <a:lstStyle/>
          <a:p>
            <a:pPr algn="ctr" rtl="0"/>
            <a:r>
              <a:rPr lang="en-GB" sz="2300" dirty="0">
                <a:solidFill>
                  <a:schemeClr val="bg1"/>
                </a:solidFill>
              </a:rPr>
              <a:t>Continuing Professional Development (CPD)</a:t>
            </a:r>
          </a:p>
        </p:txBody>
      </p:sp>
      <p:grpSp>
        <p:nvGrpSpPr>
          <p:cNvPr id="12" name="Group 11">
            <a:extLst>
              <a:ext uri="{FF2B5EF4-FFF2-40B4-BE49-F238E27FC236}">
                <a16:creationId xmlns:a16="http://schemas.microsoft.com/office/drawing/2014/main" id="{FAF4C82A-5C85-F02B-E4B5-4CD6752D9416}"/>
              </a:ext>
            </a:extLst>
          </p:cNvPr>
          <p:cNvGrpSpPr/>
          <p:nvPr/>
        </p:nvGrpSpPr>
        <p:grpSpPr>
          <a:xfrm>
            <a:off x="4895952" y="1741691"/>
            <a:ext cx="2394112" cy="4110469"/>
            <a:chOff x="4941672" y="1741691"/>
            <a:chExt cx="2394112" cy="4110469"/>
          </a:xfrm>
        </p:grpSpPr>
        <p:sp>
          <p:nvSpPr>
            <p:cNvPr id="6" name="Free-form: Shape 5">
              <a:extLst>
                <a:ext uri="{FF2B5EF4-FFF2-40B4-BE49-F238E27FC236}">
                  <a16:creationId xmlns:a16="http://schemas.microsoft.com/office/drawing/2014/main" id="{1ABA9635-0924-EF6A-07C3-EA1591254884}"/>
                </a:ext>
              </a:extLst>
            </p:cNvPr>
            <p:cNvSpPr/>
            <p:nvPr/>
          </p:nvSpPr>
          <p:spPr>
            <a:xfrm>
              <a:off x="4941672" y="1741691"/>
              <a:ext cx="2394112" cy="4110469"/>
            </a:xfrm>
            <a:custGeom>
              <a:avLst/>
              <a:gdLst>
                <a:gd name="connsiteX0" fmla="*/ 0 w 2022239"/>
                <a:gd name="connsiteY0" fmla="*/ 0 h 3378531"/>
                <a:gd name="connsiteX1" fmla="*/ 2022239 w 2022239"/>
                <a:gd name="connsiteY1" fmla="*/ 0 h 3378531"/>
                <a:gd name="connsiteX2" fmla="*/ 2022239 w 2022239"/>
                <a:gd name="connsiteY2" fmla="*/ 3378531 h 3378531"/>
                <a:gd name="connsiteX3" fmla="*/ 0 w 2022239"/>
                <a:gd name="connsiteY3" fmla="*/ 3378531 h 3378531"/>
                <a:gd name="connsiteX4" fmla="*/ 0 w 2022239"/>
                <a:gd name="connsiteY4" fmla="*/ 0 h 3378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3378531">
                  <a:moveTo>
                    <a:pt x="0" y="0"/>
                  </a:moveTo>
                  <a:lnTo>
                    <a:pt x="2022239" y="0"/>
                  </a:lnTo>
                  <a:lnTo>
                    <a:pt x="2022239" y="3378531"/>
                  </a:lnTo>
                  <a:lnTo>
                    <a:pt x="0" y="3378531"/>
                  </a:lnTo>
                  <a:lnTo>
                    <a:pt x="0" y="0"/>
                  </a:lnTo>
                  <a:close/>
                </a:path>
              </a:pathLst>
            </a:custGeom>
            <a:solidFill>
              <a:schemeClr val="bg1">
                <a:lumMod val="95000"/>
              </a:schemeClr>
            </a:solidFill>
            <a:ln w="2540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9752" tIns="1351412" rIns="199752" bIns="330201" numCol="1" spcCol="1270" rtlCol="0" anchor="t" anchorCtr="0">
              <a:noAutofit/>
            </a:bodyPr>
            <a:lstStyle/>
            <a:p>
              <a:pPr marL="0" lvl="0" indent="0" algn="l" defTabSz="488950" rtl="0">
                <a:lnSpc>
                  <a:spcPct val="90000"/>
                </a:lnSpc>
                <a:spcBef>
                  <a:spcPct val="0"/>
                </a:spcBef>
                <a:spcAft>
                  <a:spcPct val="35000"/>
                </a:spcAft>
                <a:buNone/>
              </a:pPr>
              <a:r>
                <a:rPr lang="en-GB" sz="1400" kern="1200" noProof="0" dirty="0">
                  <a:solidFill>
                    <a:schemeClr val="tx1"/>
                  </a:solidFill>
                </a:rPr>
                <a:t>“Continuing Professional Development (CPD) is a process by which individuals take control of their own learning and development, by engaging in an on-going process of reflection and action…” </a:t>
              </a:r>
            </a:p>
            <a:p>
              <a:pPr marL="0" lvl="0" indent="0" algn="l" defTabSz="488950" rtl="0">
                <a:lnSpc>
                  <a:spcPct val="90000"/>
                </a:lnSpc>
                <a:spcBef>
                  <a:spcPct val="0"/>
                </a:spcBef>
                <a:spcAft>
                  <a:spcPct val="35000"/>
                </a:spcAft>
                <a:buNone/>
              </a:pPr>
              <a:r>
                <a:rPr lang="en-GB" sz="1050" kern="1200" noProof="0" dirty="0">
                  <a:solidFill>
                    <a:schemeClr val="tx1"/>
                  </a:solidFill>
                </a:rPr>
                <a:t>(Megginson and Whitaker, 2003, p5)</a:t>
              </a:r>
            </a:p>
          </p:txBody>
        </p:sp>
        <p:sp>
          <p:nvSpPr>
            <p:cNvPr id="7" name="Free-form: Shape 6">
              <a:extLst>
                <a:ext uri="{FF2B5EF4-FFF2-40B4-BE49-F238E27FC236}">
                  <a16:creationId xmlns:a16="http://schemas.microsoft.com/office/drawing/2014/main" id="{9283E17F-01EC-5EA5-6495-F67DC12A6EC8}"/>
                </a:ext>
              </a:extLst>
            </p:cNvPr>
            <p:cNvSpPr/>
            <p:nvPr/>
          </p:nvSpPr>
          <p:spPr>
            <a:xfrm>
              <a:off x="4941672" y="1846546"/>
              <a:ext cx="2291232" cy="970674"/>
            </a:xfrm>
            <a:custGeom>
              <a:avLst/>
              <a:gdLst>
                <a:gd name="connsiteX0" fmla="*/ 0 w 2022239"/>
                <a:gd name="connsiteY0" fmla="*/ 0 h 970674"/>
                <a:gd name="connsiteX1" fmla="*/ 2022239 w 2022239"/>
                <a:gd name="connsiteY1" fmla="*/ 0 h 970674"/>
                <a:gd name="connsiteX2" fmla="*/ 2022239 w 2022239"/>
                <a:gd name="connsiteY2" fmla="*/ 970674 h 970674"/>
                <a:gd name="connsiteX3" fmla="*/ 0 w 2022239"/>
                <a:gd name="connsiteY3" fmla="*/ 970674 h 970674"/>
                <a:gd name="connsiteX4" fmla="*/ 0 w 2022239"/>
                <a:gd name="connsiteY4" fmla="*/ 0 h 97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970674">
                  <a:moveTo>
                    <a:pt x="0" y="0"/>
                  </a:moveTo>
                  <a:lnTo>
                    <a:pt x="2022239" y="0"/>
                  </a:lnTo>
                  <a:lnTo>
                    <a:pt x="2022239" y="970674"/>
                  </a:lnTo>
                  <a:lnTo>
                    <a:pt x="0" y="970674"/>
                  </a:lnTo>
                  <a:lnTo>
                    <a:pt x="0" y="0"/>
                  </a:lnTo>
                  <a:close/>
                </a:path>
              </a:pathLst>
            </a:custGeom>
            <a:noFill/>
            <a:ln>
              <a:noFill/>
            </a:ln>
            <a:sp3d/>
          </p:spPr>
          <p:style>
            <a:lnRef idx="2">
              <a:schemeClr val="accent1"/>
            </a:lnRef>
            <a:fillRef idx="1">
              <a:schemeClr val="lt1"/>
            </a:fillRef>
            <a:effectRef idx="0">
              <a:schemeClr val="accent1"/>
            </a:effectRef>
            <a:fontRef idx="minor">
              <a:schemeClr val="dk1"/>
            </a:fontRef>
          </p:style>
          <p:txBody>
            <a:bodyPr spcFirstLastPara="0" vert="horz" wrap="square" lIns="199752" tIns="165100" rIns="199752" bIns="165100" numCol="1" spcCol="1270" rtlCol="0" anchor="ctr" anchorCtr="0">
              <a:noAutofit/>
            </a:bodyPr>
            <a:lstStyle/>
            <a:p>
              <a:pPr marL="0" lvl="0" indent="0" defTabSz="2000250" rtl="0">
                <a:lnSpc>
                  <a:spcPct val="90000"/>
                </a:lnSpc>
                <a:spcBef>
                  <a:spcPct val="0"/>
                </a:spcBef>
                <a:spcAft>
                  <a:spcPct val="35000"/>
                </a:spcAft>
                <a:buNone/>
              </a:pPr>
              <a:r>
                <a:rPr lang="en-GB" dirty="0"/>
                <a:t>Chartered Institute of Personnel Development </a:t>
              </a:r>
              <a:endParaRPr lang="en-GB" kern="1200" noProof="0" dirty="0"/>
            </a:p>
          </p:txBody>
        </p:sp>
      </p:grpSp>
      <p:grpSp>
        <p:nvGrpSpPr>
          <p:cNvPr id="13" name="Group 12">
            <a:extLst>
              <a:ext uri="{FF2B5EF4-FFF2-40B4-BE49-F238E27FC236}">
                <a16:creationId xmlns:a16="http://schemas.microsoft.com/office/drawing/2014/main" id="{703B0FE6-4D63-73C1-26B5-FF634BD42EE2}"/>
              </a:ext>
            </a:extLst>
          </p:cNvPr>
          <p:cNvGrpSpPr/>
          <p:nvPr/>
        </p:nvGrpSpPr>
        <p:grpSpPr>
          <a:xfrm>
            <a:off x="7344428" y="1739308"/>
            <a:ext cx="2393612" cy="4110468"/>
            <a:chOff x="7497562" y="1741691"/>
            <a:chExt cx="2022239" cy="4110468"/>
          </a:xfrm>
        </p:grpSpPr>
        <p:sp>
          <p:nvSpPr>
            <p:cNvPr id="8" name="Free-form: Shape 7">
              <a:extLst>
                <a:ext uri="{FF2B5EF4-FFF2-40B4-BE49-F238E27FC236}">
                  <a16:creationId xmlns:a16="http://schemas.microsoft.com/office/drawing/2014/main" id="{01B0C12E-8932-4EAC-FF8D-31BA2EC9E805}"/>
                </a:ext>
              </a:extLst>
            </p:cNvPr>
            <p:cNvSpPr/>
            <p:nvPr/>
          </p:nvSpPr>
          <p:spPr>
            <a:xfrm>
              <a:off x="7497562" y="1741691"/>
              <a:ext cx="2022239" cy="4110468"/>
            </a:xfrm>
            <a:custGeom>
              <a:avLst/>
              <a:gdLst>
                <a:gd name="connsiteX0" fmla="*/ 0 w 2022239"/>
                <a:gd name="connsiteY0" fmla="*/ 0 h 3341936"/>
                <a:gd name="connsiteX1" fmla="*/ 2022239 w 2022239"/>
                <a:gd name="connsiteY1" fmla="*/ 0 h 3341936"/>
                <a:gd name="connsiteX2" fmla="*/ 2022239 w 2022239"/>
                <a:gd name="connsiteY2" fmla="*/ 3341936 h 3341936"/>
                <a:gd name="connsiteX3" fmla="*/ 0 w 2022239"/>
                <a:gd name="connsiteY3" fmla="*/ 3341936 h 3341936"/>
                <a:gd name="connsiteX4" fmla="*/ 0 w 2022239"/>
                <a:gd name="connsiteY4" fmla="*/ 0 h 334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3341936">
                  <a:moveTo>
                    <a:pt x="0" y="0"/>
                  </a:moveTo>
                  <a:lnTo>
                    <a:pt x="2022239" y="0"/>
                  </a:lnTo>
                  <a:lnTo>
                    <a:pt x="2022239" y="3341936"/>
                  </a:lnTo>
                  <a:lnTo>
                    <a:pt x="0" y="3341936"/>
                  </a:lnTo>
                  <a:lnTo>
                    <a:pt x="0" y="0"/>
                  </a:lnTo>
                  <a:close/>
                </a:path>
              </a:pathLst>
            </a:custGeom>
            <a:solidFill>
              <a:schemeClr val="bg1">
                <a:lumMod val="95000"/>
              </a:schemeClr>
            </a:solidFill>
            <a:ln w="25400">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9752" tIns="1336774" rIns="199752" bIns="330201" numCol="1" spcCol="1270" rtlCol="0" anchor="t" anchorCtr="0">
              <a:noAutofit/>
            </a:bodyPr>
            <a:lstStyle/>
            <a:p>
              <a:pPr marL="0" lvl="0" indent="0" algn="l" defTabSz="488950" rtl="0">
                <a:lnSpc>
                  <a:spcPct val="90000"/>
                </a:lnSpc>
                <a:spcBef>
                  <a:spcPct val="0"/>
                </a:spcBef>
                <a:spcAft>
                  <a:spcPct val="35000"/>
                </a:spcAft>
                <a:buNone/>
              </a:pPr>
              <a:r>
                <a:rPr lang="en-GB" sz="1400" kern="1200" noProof="0" dirty="0">
                  <a:solidFill>
                    <a:schemeClr val="tx1"/>
                  </a:solidFill>
                </a:rPr>
                <a:t>“…a commitment by RICS members to continually update their skills and knowledge in order to remain professionally competent.” </a:t>
              </a:r>
            </a:p>
            <a:p>
              <a:pPr marL="0" lvl="0" indent="0" algn="l" defTabSz="488950" rtl="0">
                <a:lnSpc>
                  <a:spcPct val="90000"/>
                </a:lnSpc>
                <a:spcBef>
                  <a:spcPct val="0"/>
                </a:spcBef>
                <a:spcAft>
                  <a:spcPct val="35000"/>
                </a:spcAft>
                <a:buNone/>
              </a:pPr>
              <a:r>
                <a:rPr lang="en-GB" sz="1050" kern="1200" noProof="0" dirty="0">
                  <a:solidFill>
                    <a:schemeClr val="tx1"/>
                  </a:solidFill>
                </a:rPr>
                <a:t>(RICS, 2022, p1)</a:t>
              </a:r>
            </a:p>
          </p:txBody>
        </p:sp>
        <p:sp>
          <p:nvSpPr>
            <p:cNvPr id="9" name="Free-form: Shape 8">
              <a:extLst>
                <a:ext uri="{FF2B5EF4-FFF2-40B4-BE49-F238E27FC236}">
                  <a16:creationId xmlns:a16="http://schemas.microsoft.com/office/drawing/2014/main" id="{A3AE5EFE-A531-03C3-BC9B-FF7366A6FF1C}"/>
                </a:ext>
              </a:extLst>
            </p:cNvPr>
            <p:cNvSpPr/>
            <p:nvPr/>
          </p:nvSpPr>
          <p:spPr>
            <a:xfrm>
              <a:off x="7497562" y="1821063"/>
              <a:ext cx="2022239" cy="970674"/>
            </a:xfrm>
            <a:custGeom>
              <a:avLst/>
              <a:gdLst>
                <a:gd name="connsiteX0" fmla="*/ 0 w 2022239"/>
                <a:gd name="connsiteY0" fmla="*/ 0 h 970674"/>
                <a:gd name="connsiteX1" fmla="*/ 2022239 w 2022239"/>
                <a:gd name="connsiteY1" fmla="*/ 0 h 970674"/>
                <a:gd name="connsiteX2" fmla="*/ 2022239 w 2022239"/>
                <a:gd name="connsiteY2" fmla="*/ 970674 h 970674"/>
                <a:gd name="connsiteX3" fmla="*/ 0 w 2022239"/>
                <a:gd name="connsiteY3" fmla="*/ 970674 h 970674"/>
                <a:gd name="connsiteX4" fmla="*/ 0 w 2022239"/>
                <a:gd name="connsiteY4" fmla="*/ 0 h 97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970674">
                  <a:moveTo>
                    <a:pt x="0" y="0"/>
                  </a:moveTo>
                  <a:lnTo>
                    <a:pt x="2022239" y="0"/>
                  </a:lnTo>
                  <a:lnTo>
                    <a:pt x="2022239" y="970674"/>
                  </a:lnTo>
                  <a:lnTo>
                    <a:pt x="0" y="970674"/>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199752" tIns="165100" rIns="199752" bIns="165100" numCol="1" spcCol="1270" rtlCol="0" anchor="ctr" anchorCtr="0">
              <a:noAutofit/>
            </a:bodyPr>
            <a:lstStyle/>
            <a:p>
              <a:pPr marL="0" lvl="0" indent="0" defTabSz="2000250" rtl="0">
                <a:lnSpc>
                  <a:spcPct val="90000"/>
                </a:lnSpc>
                <a:spcBef>
                  <a:spcPct val="0"/>
                </a:spcBef>
                <a:spcAft>
                  <a:spcPct val="35000"/>
                </a:spcAft>
                <a:buNone/>
              </a:pPr>
              <a:r>
                <a:rPr lang="en-GB" sz="2000" kern="1200" noProof="0" dirty="0"/>
                <a:t>Royal Institute of Chartered Surveyors</a:t>
              </a:r>
              <a:endParaRPr lang="en-GB" sz="3600" kern="1200" noProof="0" dirty="0"/>
            </a:p>
          </p:txBody>
        </p:sp>
      </p:grpSp>
      <p:grpSp>
        <p:nvGrpSpPr>
          <p:cNvPr id="14" name="Group 13">
            <a:extLst>
              <a:ext uri="{FF2B5EF4-FFF2-40B4-BE49-F238E27FC236}">
                <a16:creationId xmlns:a16="http://schemas.microsoft.com/office/drawing/2014/main" id="{E008E085-FC91-1681-4630-5A4049587CD9}"/>
              </a:ext>
            </a:extLst>
          </p:cNvPr>
          <p:cNvGrpSpPr/>
          <p:nvPr/>
        </p:nvGrpSpPr>
        <p:grpSpPr>
          <a:xfrm>
            <a:off x="9787848" y="1741691"/>
            <a:ext cx="2393612" cy="4110469"/>
            <a:chOff x="9681581" y="1741690"/>
            <a:chExt cx="2022239" cy="4110469"/>
          </a:xfrm>
        </p:grpSpPr>
        <p:sp>
          <p:nvSpPr>
            <p:cNvPr id="10" name="Free-form: Shape 9">
              <a:extLst>
                <a:ext uri="{FF2B5EF4-FFF2-40B4-BE49-F238E27FC236}">
                  <a16:creationId xmlns:a16="http://schemas.microsoft.com/office/drawing/2014/main" id="{68C52BF2-C8C3-DC62-3076-D1C4F83A4E42}"/>
                </a:ext>
              </a:extLst>
            </p:cNvPr>
            <p:cNvSpPr/>
            <p:nvPr/>
          </p:nvSpPr>
          <p:spPr>
            <a:xfrm>
              <a:off x="9681581" y="1741690"/>
              <a:ext cx="2022239" cy="4110469"/>
            </a:xfrm>
            <a:custGeom>
              <a:avLst/>
              <a:gdLst>
                <a:gd name="connsiteX0" fmla="*/ 0 w 2022239"/>
                <a:gd name="connsiteY0" fmla="*/ 0 h 3379380"/>
                <a:gd name="connsiteX1" fmla="*/ 2022239 w 2022239"/>
                <a:gd name="connsiteY1" fmla="*/ 0 h 3379380"/>
                <a:gd name="connsiteX2" fmla="*/ 2022239 w 2022239"/>
                <a:gd name="connsiteY2" fmla="*/ 3379380 h 3379380"/>
                <a:gd name="connsiteX3" fmla="*/ 0 w 2022239"/>
                <a:gd name="connsiteY3" fmla="*/ 3379380 h 3379380"/>
                <a:gd name="connsiteX4" fmla="*/ 0 w 2022239"/>
                <a:gd name="connsiteY4" fmla="*/ 0 h 337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3379380">
                  <a:moveTo>
                    <a:pt x="0" y="0"/>
                  </a:moveTo>
                  <a:lnTo>
                    <a:pt x="2022239" y="0"/>
                  </a:lnTo>
                  <a:lnTo>
                    <a:pt x="2022239" y="3379380"/>
                  </a:lnTo>
                  <a:lnTo>
                    <a:pt x="0" y="3379380"/>
                  </a:lnTo>
                  <a:lnTo>
                    <a:pt x="0" y="0"/>
                  </a:lnTo>
                  <a:close/>
                </a:path>
              </a:pathLst>
            </a:custGeom>
            <a:solidFill>
              <a:schemeClr val="bg1">
                <a:lumMod val="95000"/>
              </a:schemeClr>
            </a:solidFill>
            <a:ln w="254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9752" tIns="1351752" rIns="199752" bIns="330200" numCol="1" spcCol="1270" rtlCol="0" anchor="t" anchorCtr="0">
              <a:noAutofit/>
            </a:bodyPr>
            <a:lstStyle/>
            <a:p>
              <a:pPr marL="0" lvl="0" indent="0" algn="l" defTabSz="488950" rtl="0">
                <a:lnSpc>
                  <a:spcPct val="90000"/>
                </a:lnSpc>
                <a:spcBef>
                  <a:spcPct val="0"/>
                </a:spcBef>
                <a:spcAft>
                  <a:spcPct val="35000"/>
                </a:spcAft>
                <a:buNone/>
              </a:pPr>
              <a:r>
                <a:rPr lang="en-GB" sz="1400" kern="1200" noProof="0" dirty="0">
                  <a:solidFill>
                    <a:schemeClr val="tx1"/>
                  </a:solidFill>
                </a:rPr>
                <a:t>Considers CPD as being a continuing process of learning that ensures that doctors are able to not only maintain their performance but also to improve their performance, it also links the undertaking of CPD with the process of re-validation. </a:t>
              </a:r>
            </a:p>
            <a:p>
              <a:pPr marL="0" lvl="0" indent="0" algn="l" defTabSz="488950" rtl="0">
                <a:lnSpc>
                  <a:spcPct val="90000"/>
                </a:lnSpc>
                <a:spcBef>
                  <a:spcPct val="0"/>
                </a:spcBef>
                <a:spcAft>
                  <a:spcPct val="35000"/>
                </a:spcAft>
                <a:buNone/>
              </a:pPr>
              <a:r>
                <a:rPr lang="en-GB" sz="1050" kern="1200" noProof="0" dirty="0">
                  <a:solidFill>
                    <a:schemeClr val="tx1"/>
                  </a:solidFill>
                </a:rPr>
                <a:t>(The Royal College of Physicians 2015) </a:t>
              </a:r>
            </a:p>
          </p:txBody>
        </p:sp>
        <p:sp>
          <p:nvSpPr>
            <p:cNvPr id="11" name="Free-form: Shape 10">
              <a:extLst>
                <a:ext uri="{FF2B5EF4-FFF2-40B4-BE49-F238E27FC236}">
                  <a16:creationId xmlns:a16="http://schemas.microsoft.com/office/drawing/2014/main" id="{830B7387-9DD5-AE24-EA63-48179337C1AA}"/>
                </a:ext>
              </a:extLst>
            </p:cNvPr>
            <p:cNvSpPr/>
            <p:nvPr/>
          </p:nvSpPr>
          <p:spPr>
            <a:xfrm>
              <a:off x="9681581" y="1741691"/>
              <a:ext cx="2022239" cy="970674"/>
            </a:xfrm>
            <a:custGeom>
              <a:avLst/>
              <a:gdLst>
                <a:gd name="connsiteX0" fmla="*/ 0 w 2022239"/>
                <a:gd name="connsiteY0" fmla="*/ 0 h 970674"/>
                <a:gd name="connsiteX1" fmla="*/ 2022239 w 2022239"/>
                <a:gd name="connsiteY1" fmla="*/ 0 h 970674"/>
                <a:gd name="connsiteX2" fmla="*/ 2022239 w 2022239"/>
                <a:gd name="connsiteY2" fmla="*/ 970674 h 970674"/>
                <a:gd name="connsiteX3" fmla="*/ 0 w 2022239"/>
                <a:gd name="connsiteY3" fmla="*/ 970674 h 970674"/>
                <a:gd name="connsiteX4" fmla="*/ 0 w 2022239"/>
                <a:gd name="connsiteY4" fmla="*/ 0 h 97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970674">
                  <a:moveTo>
                    <a:pt x="0" y="0"/>
                  </a:moveTo>
                  <a:lnTo>
                    <a:pt x="2022239" y="0"/>
                  </a:lnTo>
                  <a:lnTo>
                    <a:pt x="2022239" y="970674"/>
                  </a:lnTo>
                  <a:lnTo>
                    <a:pt x="0" y="970674"/>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199752" tIns="165100" rIns="199752" bIns="165100" numCol="1" spcCol="1270" rtlCol="0" anchor="ctr" anchorCtr="0">
              <a:noAutofit/>
            </a:bodyPr>
            <a:lstStyle/>
            <a:p>
              <a:pPr marL="0" lvl="0" indent="0" algn="l" defTabSz="2000250" rtl="0">
                <a:lnSpc>
                  <a:spcPct val="90000"/>
                </a:lnSpc>
                <a:spcBef>
                  <a:spcPct val="0"/>
                </a:spcBef>
                <a:spcAft>
                  <a:spcPct val="35000"/>
                </a:spcAft>
                <a:buNone/>
              </a:pPr>
              <a:r>
                <a:rPr lang="en-GB" sz="2000" kern="1200" noProof="0" dirty="0"/>
                <a:t>The Royal College of Physicians </a:t>
              </a:r>
            </a:p>
          </p:txBody>
        </p:sp>
      </p:grpSp>
    </p:spTree>
    <p:extLst>
      <p:ext uri="{BB962C8B-B14F-4D97-AF65-F5344CB8AC3E}">
        <p14:creationId xmlns:p14="http://schemas.microsoft.com/office/powerpoint/2010/main" val="362863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5B441-CEE7-4B03-83E6-D9CE5466EDFC}"/>
              </a:ext>
            </a:extLst>
          </p:cNvPr>
          <p:cNvSpPr>
            <a:spLocks noGrp="1"/>
          </p:cNvSpPr>
          <p:nvPr>
            <p:ph type="title"/>
          </p:nvPr>
        </p:nvSpPr>
        <p:spPr>
          <a:xfrm>
            <a:off x="564507" y="2227028"/>
            <a:ext cx="4215384" cy="2283824"/>
          </a:xfrm>
        </p:spPr>
        <p:txBody>
          <a:bodyPr rtlCol="0">
            <a:normAutofit/>
          </a:bodyPr>
          <a:lstStyle/>
          <a:p>
            <a:pPr algn="ctr" rtl="0"/>
            <a:r>
              <a:rPr lang="en-GB" sz="2300" dirty="0">
                <a:solidFill>
                  <a:schemeClr val="bg1"/>
                </a:solidFill>
              </a:rPr>
              <a:t>Continuing Professional Development (CPD)</a:t>
            </a:r>
          </a:p>
        </p:txBody>
      </p:sp>
      <p:grpSp>
        <p:nvGrpSpPr>
          <p:cNvPr id="14" name="Group 13">
            <a:extLst>
              <a:ext uri="{FF2B5EF4-FFF2-40B4-BE49-F238E27FC236}">
                <a16:creationId xmlns:a16="http://schemas.microsoft.com/office/drawing/2014/main" id="{E008E085-FC91-1681-4630-5A4049587CD9}"/>
              </a:ext>
            </a:extLst>
          </p:cNvPr>
          <p:cNvGrpSpPr/>
          <p:nvPr/>
        </p:nvGrpSpPr>
        <p:grpSpPr>
          <a:xfrm>
            <a:off x="5093209" y="1741691"/>
            <a:ext cx="6610612" cy="3379380"/>
            <a:chOff x="9681581" y="1741691"/>
            <a:chExt cx="2022239" cy="3379380"/>
          </a:xfrm>
        </p:grpSpPr>
        <p:sp>
          <p:nvSpPr>
            <p:cNvPr id="10" name="Free-form: Shape 9">
              <a:extLst>
                <a:ext uri="{FF2B5EF4-FFF2-40B4-BE49-F238E27FC236}">
                  <a16:creationId xmlns:a16="http://schemas.microsoft.com/office/drawing/2014/main" id="{68C52BF2-C8C3-DC62-3076-D1C4F83A4E42}"/>
                </a:ext>
              </a:extLst>
            </p:cNvPr>
            <p:cNvSpPr/>
            <p:nvPr/>
          </p:nvSpPr>
          <p:spPr>
            <a:xfrm>
              <a:off x="9681581" y="1741691"/>
              <a:ext cx="2022239" cy="3379380"/>
            </a:xfrm>
            <a:custGeom>
              <a:avLst/>
              <a:gdLst>
                <a:gd name="connsiteX0" fmla="*/ 0 w 2022239"/>
                <a:gd name="connsiteY0" fmla="*/ 0 h 3379380"/>
                <a:gd name="connsiteX1" fmla="*/ 2022239 w 2022239"/>
                <a:gd name="connsiteY1" fmla="*/ 0 h 3379380"/>
                <a:gd name="connsiteX2" fmla="*/ 2022239 w 2022239"/>
                <a:gd name="connsiteY2" fmla="*/ 3379380 h 3379380"/>
                <a:gd name="connsiteX3" fmla="*/ 0 w 2022239"/>
                <a:gd name="connsiteY3" fmla="*/ 3379380 h 3379380"/>
                <a:gd name="connsiteX4" fmla="*/ 0 w 2022239"/>
                <a:gd name="connsiteY4" fmla="*/ 0 h 337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3379380">
                  <a:moveTo>
                    <a:pt x="0" y="0"/>
                  </a:moveTo>
                  <a:lnTo>
                    <a:pt x="2022239" y="0"/>
                  </a:lnTo>
                  <a:lnTo>
                    <a:pt x="2022239" y="3379380"/>
                  </a:lnTo>
                  <a:lnTo>
                    <a:pt x="0" y="3379380"/>
                  </a:lnTo>
                  <a:lnTo>
                    <a:pt x="0" y="0"/>
                  </a:lnTo>
                  <a:close/>
                </a:path>
              </a:pathLst>
            </a:custGeom>
            <a:solidFill>
              <a:schemeClr val="bg1">
                <a:lumMod val="95000"/>
              </a:schemeClr>
            </a:solidFill>
            <a:ln w="25400">
              <a:solidFill>
                <a:srgbClr val="000099"/>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9752" tIns="1351752" rIns="199752" bIns="330200" numCol="1" spcCol="1270" rtlCol="0" anchor="t" anchorCtr="0">
              <a:noAutofit/>
            </a:bodyPr>
            <a:lstStyle/>
            <a:p>
              <a:pPr marL="0" lvl="0" indent="0" algn="l" defTabSz="488950" rtl="0">
                <a:lnSpc>
                  <a:spcPct val="90000"/>
                </a:lnSpc>
                <a:spcBef>
                  <a:spcPct val="0"/>
                </a:spcBef>
                <a:spcAft>
                  <a:spcPct val="35000"/>
                </a:spcAft>
                <a:buNone/>
              </a:pPr>
              <a:r>
                <a:rPr lang="en-GB" sz="1400" kern="1200" noProof="0" dirty="0">
                  <a:solidFill>
                    <a:srgbClr val="002060"/>
                  </a:solidFill>
                </a:rPr>
                <a:t>“CPD is ongoing; it enables the individual, in collaboration with their organisation, to maintain, development and gain recognition for existing and new professional skills, knowledge and competence. We do this to ensure we continue to provide high quality policing to keep the public safe and help to drive career aspirations” </a:t>
              </a:r>
              <a:r>
                <a:rPr lang="en-GB" sz="1000" kern="1200" noProof="0" dirty="0">
                  <a:solidFill>
                    <a:srgbClr val="002060"/>
                  </a:solidFill>
                </a:rPr>
                <a:t>(College of Policing, 2020)  </a:t>
              </a:r>
              <a:endParaRPr lang="en-GB" sz="1400" kern="1200" noProof="0" dirty="0">
                <a:solidFill>
                  <a:srgbClr val="002060"/>
                </a:solidFill>
              </a:endParaRPr>
            </a:p>
          </p:txBody>
        </p:sp>
        <p:sp>
          <p:nvSpPr>
            <p:cNvPr id="11" name="Free-form: Shape 10">
              <a:extLst>
                <a:ext uri="{FF2B5EF4-FFF2-40B4-BE49-F238E27FC236}">
                  <a16:creationId xmlns:a16="http://schemas.microsoft.com/office/drawing/2014/main" id="{830B7387-9DD5-AE24-EA63-48179337C1AA}"/>
                </a:ext>
              </a:extLst>
            </p:cNvPr>
            <p:cNvSpPr/>
            <p:nvPr/>
          </p:nvSpPr>
          <p:spPr>
            <a:xfrm>
              <a:off x="9681581" y="1741691"/>
              <a:ext cx="2022239" cy="970674"/>
            </a:xfrm>
            <a:custGeom>
              <a:avLst/>
              <a:gdLst>
                <a:gd name="connsiteX0" fmla="*/ 0 w 2022239"/>
                <a:gd name="connsiteY0" fmla="*/ 0 h 970674"/>
                <a:gd name="connsiteX1" fmla="*/ 2022239 w 2022239"/>
                <a:gd name="connsiteY1" fmla="*/ 0 h 970674"/>
                <a:gd name="connsiteX2" fmla="*/ 2022239 w 2022239"/>
                <a:gd name="connsiteY2" fmla="*/ 970674 h 970674"/>
                <a:gd name="connsiteX3" fmla="*/ 0 w 2022239"/>
                <a:gd name="connsiteY3" fmla="*/ 970674 h 970674"/>
                <a:gd name="connsiteX4" fmla="*/ 0 w 2022239"/>
                <a:gd name="connsiteY4" fmla="*/ 0 h 97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39" h="970674">
                  <a:moveTo>
                    <a:pt x="0" y="0"/>
                  </a:moveTo>
                  <a:lnTo>
                    <a:pt x="2022239" y="0"/>
                  </a:lnTo>
                  <a:lnTo>
                    <a:pt x="2022239" y="970674"/>
                  </a:lnTo>
                  <a:lnTo>
                    <a:pt x="0" y="970674"/>
                  </a:lnTo>
                  <a:lnTo>
                    <a:pt x="0" y="0"/>
                  </a:lnTo>
                  <a:close/>
                </a:path>
              </a:pathLst>
            </a:custGeom>
            <a:noFill/>
            <a:ln>
              <a:noFill/>
            </a:ln>
            <a:sp3d/>
          </p:spPr>
          <p:style>
            <a:lnRef idx="0">
              <a:scrgbClr r="0" g="0" b="0"/>
            </a:lnRef>
            <a:fillRef idx="0">
              <a:scrgbClr r="0" g="0" b="0"/>
            </a:fillRef>
            <a:effectRef idx="0">
              <a:scrgbClr r="0" g="0" b="0"/>
            </a:effectRef>
            <a:fontRef idx="minor">
              <a:schemeClr val="dk1"/>
            </a:fontRef>
          </p:style>
          <p:txBody>
            <a:bodyPr spcFirstLastPara="0" vert="horz" wrap="square" lIns="199752" tIns="165100" rIns="199752" bIns="165100" numCol="1" spcCol="1270" rtlCol="0" anchor="ctr" anchorCtr="0">
              <a:noAutofit/>
            </a:bodyPr>
            <a:lstStyle/>
            <a:p>
              <a:pPr marL="0" lvl="0" indent="0" algn="ctr" defTabSz="2000250" rtl="0">
                <a:lnSpc>
                  <a:spcPct val="90000"/>
                </a:lnSpc>
                <a:spcBef>
                  <a:spcPct val="0"/>
                </a:spcBef>
                <a:spcAft>
                  <a:spcPct val="35000"/>
                </a:spcAft>
                <a:buNone/>
              </a:pPr>
              <a:r>
                <a:rPr lang="en-GB" sz="3200" kern="1200" noProof="0" dirty="0">
                  <a:solidFill>
                    <a:srgbClr val="002060"/>
                  </a:solidFill>
                </a:rPr>
                <a:t>The College of Policing</a:t>
              </a:r>
            </a:p>
          </p:txBody>
        </p:sp>
      </p:grpSp>
    </p:spTree>
    <p:extLst>
      <p:ext uri="{BB962C8B-B14F-4D97-AF65-F5344CB8AC3E}">
        <p14:creationId xmlns:p14="http://schemas.microsoft.com/office/powerpoint/2010/main" val="393014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A658-8264-330E-BDCF-39E3F9DEECEF}"/>
              </a:ext>
            </a:extLst>
          </p:cNvPr>
          <p:cNvSpPr>
            <a:spLocks noGrp="1"/>
          </p:cNvSpPr>
          <p:nvPr>
            <p:ph type="title"/>
          </p:nvPr>
        </p:nvSpPr>
        <p:spPr>
          <a:xfrm>
            <a:off x="678480" y="2894076"/>
            <a:ext cx="4890215" cy="1069848"/>
          </a:xfrm>
        </p:spPr>
        <p:txBody>
          <a:bodyPr anchor="ctr">
            <a:normAutofit fontScale="90000"/>
          </a:bodyPr>
          <a:lstStyle/>
          <a:p>
            <a:pPr algn="ctr"/>
            <a:r>
              <a:rPr lang="en-GB" sz="2700" dirty="0"/>
              <a:t>Using Bourdieu’s theoretical framework in policing</a:t>
            </a:r>
            <a:br>
              <a:rPr lang="en-GB" dirty="0"/>
            </a:br>
            <a:endParaRPr lang="en-GB" dirty="0"/>
          </a:p>
        </p:txBody>
      </p:sp>
      <p:pic>
        <p:nvPicPr>
          <p:cNvPr id="7" name="Picture Placeholder 6" descr="A person with his finger to his mouth&#10;&#10;Description automatically generated">
            <a:extLst>
              <a:ext uri="{FF2B5EF4-FFF2-40B4-BE49-F238E27FC236}">
                <a16:creationId xmlns:a16="http://schemas.microsoft.com/office/drawing/2014/main" id="{BE0FEAAA-E9CC-B887-7CFC-0590BE994A09}"/>
              </a:ext>
            </a:extLst>
          </p:cNvPr>
          <p:cNvPicPr>
            <a:picLocks noGrp="1" noChangeAspect="1"/>
          </p:cNvPicPr>
          <p:nvPr>
            <p:ph type="pic" idx="1"/>
          </p:nvPr>
        </p:nvPicPr>
        <p:blipFill>
          <a:blip r:embed="rId3"/>
          <a:srcRect l="2767" r="2767"/>
          <a:stretch>
            <a:fillRect/>
          </a:stretch>
        </p:blipFill>
        <p:spPr/>
      </p:pic>
    </p:spTree>
    <p:extLst>
      <p:ext uri="{BB962C8B-B14F-4D97-AF65-F5344CB8AC3E}">
        <p14:creationId xmlns:p14="http://schemas.microsoft.com/office/powerpoint/2010/main" val="39391753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Office_30104695_TF66741836" id="{D3782EBF-5869-4EBC-BDE1-4F8FBF1C5973}" vid="{D330FE90-7EA5-4191-B7AF-60868A50F2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3E0B16-80BF-4868-8813-6B17170D724D}">
  <ds:schemaRefs>
    <ds:schemaRef ds:uri="http://schemas.microsoft.com/sharepoint/v3/contenttype/forms"/>
  </ds:schemaRefs>
</ds:datastoreItem>
</file>

<file path=customXml/itemProps2.xml><?xml version="1.0" encoding="utf-8"?>
<ds:datastoreItem xmlns:ds="http://schemas.openxmlformats.org/officeDocument/2006/customXml" ds:itemID="{4DA1C8E2-513F-4C9C-99C7-9AE0E7429B06}">
  <ds:schemaRefs>
    <ds:schemaRef ds:uri="fb0879af-3eba-417a-a55a-ffe6dcd6ca77"/>
    <ds:schemaRef ds:uri="http://schemas.microsoft.com/office/2006/documentManagement/types"/>
    <ds:schemaRef ds:uri="http://schemas.microsoft.com/sharepoint/v3"/>
    <ds:schemaRef ds:uri="http://purl.org/dc/dcmitype/"/>
    <ds:schemaRef ds:uri="http://schemas.openxmlformats.org/package/2006/metadata/core-properties"/>
    <ds:schemaRef ds:uri="6dc4bcd6-49db-4c07-9060-8acfc67cef9f"/>
    <ds:schemaRef ds:uri="http://purl.org/dc/elements/1.1/"/>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3BFA294F-07D1-46AB-ABEC-1B0200FE30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Beginning of the year procedures</Template>
  <TotalTime>1609</TotalTime>
  <Words>5386</Words>
  <Application>Microsoft Office PowerPoint</Application>
  <PresentationFormat>Widescreen</PresentationFormat>
  <Paragraphs>296</Paragraphs>
  <Slides>22</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Century Gothic</vt:lpstr>
      <vt:lpstr>Constantia</vt:lpstr>
      <vt:lpstr>Tenorite</vt:lpstr>
      <vt:lpstr>Times New Roman</vt:lpstr>
      <vt:lpstr>Wingdings 3</vt:lpstr>
      <vt:lpstr>Ion Boardroom</vt:lpstr>
      <vt:lpstr>Exploring the impact of education led  professionalisation agenda in policing: Professional identity and engagement with Continuing Professional Development (CPD)</vt:lpstr>
      <vt:lpstr>PowerPoint Presentation</vt:lpstr>
      <vt:lpstr>Key concepts</vt:lpstr>
      <vt:lpstr>Professions and Professionalisation </vt:lpstr>
      <vt:lpstr>Professions and Professionalisation </vt:lpstr>
      <vt:lpstr>Policing and the Police</vt:lpstr>
      <vt:lpstr>Continuing Professional Development (CPD)</vt:lpstr>
      <vt:lpstr>Continuing Professional Development (CPD)</vt:lpstr>
      <vt:lpstr>Using Bourdieu’s theoretical framework in policing </vt:lpstr>
      <vt:lpstr>Bourdieu’s framework and policing</vt:lpstr>
      <vt:lpstr>Adapting Bourdieu in policing</vt:lpstr>
      <vt:lpstr>Police culture and Professional Identity</vt:lpstr>
      <vt:lpstr>Police Culture</vt:lpstr>
      <vt:lpstr>Influences on policing culture</vt:lpstr>
      <vt:lpstr>Identity and professional identity</vt:lpstr>
      <vt:lpstr>Professionalisation and the role of education </vt:lpstr>
      <vt:lpstr>Professionalisation</vt:lpstr>
      <vt:lpstr>Education, CPD and policing</vt:lpstr>
      <vt:lpstr>Data collection and next steps</vt:lpstr>
      <vt:lpstr>Data collection</vt:lpstr>
      <vt:lpstr>Next Steps</vt:lpstr>
      <vt:lpstr>Reference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impact of education led  professionalization agenda in policing: Professional  identity and engagement with Continuing  Professional Development (CPD)</dc:title>
  <dc:creator>Peter Heath</dc:creator>
  <cp:lastModifiedBy>Peter Heath</cp:lastModifiedBy>
  <cp:revision>18</cp:revision>
  <dcterms:created xsi:type="dcterms:W3CDTF">2024-01-14T20:19:31Z</dcterms:created>
  <dcterms:modified xsi:type="dcterms:W3CDTF">2024-01-17T22:54:25Z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y fmtid="{D5CDD505-2E9C-101B-9397-08002B2CF9AE}" pid="3" name="MSIP_Label_8ca96fd8-5f9a-4146-8576-c9b4c82bae20_Enabled">
    <vt:lpwstr>true</vt:lpwstr>
  </property>
  <property fmtid="{D5CDD505-2E9C-101B-9397-08002B2CF9AE}" pid="4" name="MSIP_Label_8ca96fd8-5f9a-4146-8576-c9b4c82bae20_SetDate">
    <vt:lpwstr>2024-01-14T20:19:32Z</vt:lpwstr>
  </property>
  <property fmtid="{D5CDD505-2E9C-101B-9397-08002B2CF9AE}" pid="5" name="MSIP_Label_8ca96fd8-5f9a-4146-8576-c9b4c82bae20_Method">
    <vt:lpwstr>Standard</vt:lpwstr>
  </property>
  <property fmtid="{D5CDD505-2E9C-101B-9397-08002B2CF9AE}" pid="6" name="MSIP_Label_8ca96fd8-5f9a-4146-8576-c9b4c82bae20_Name">
    <vt:lpwstr>OFFICIAL</vt:lpwstr>
  </property>
  <property fmtid="{D5CDD505-2E9C-101B-9397-08002B2CF9AE}" pid="7" name="MSIP_Label_8ca96fd8-5f9a-4146-8576-c9b4c82bae20_SiteId">
    <vt:lpwstr>680d633d-1744-457e-8440-60d694f69e7b</vt:lpwstr>
  </property>
  <property fmtid="{D5CDD505-2E9C-101B-9397-08002B2CF9AE}" pid="8" name="MSIP_Label_8ca96fd8-5f9a-4146-8576-c9b4c82bae20_ActionId">
    <vt:lpwstr>1af882eb-3e2d-44c5-bbab-05e87bbe85fb</vt:lpwstr>
  </property>
  <property fmtid="{D5CDD505-2E9C-101B-9397-08002B2CF9AE}" pid="9" name="MSIP_Label_8ca96fd8-5f9a-4146-8576-c9b4c82bae20_ContentBits">
    <vt:lpwstr>0</vt:lpwstr>
  </property>
</Properties>
</file>