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56" r:id="rId2"/>
    <p:sldId id="257" r:id="rId3"/>
    <p:sldId id="292" r:id="rId4"/>
    <p:sldId id="300" r:id="rId5"/>
    <p:sldId id="301" r:id="rId6"/>
    <p:sldId id="286" r:id="rId7"/>
    <p:sldId id="293" r:id="rId8"/>
    <p:sldId id="302" r:id="rId9"/>
    <p:sldId id="307" r:id="rId10"/>
    <p:sldId id="295" r:id="rId11"/>
    <p:sldId id="263" r:id="rId12"/>
    <p:sldId id="281" r:id="rId13"/>
    <p:sldId id="309" r:id="rId14"/>
    <p:sldId id="296" r:id="rId15"/>
    <p:sldId id="269" r:id="rId16"/>
    <p:sldId id="310" r:id="rId17"/>
    <p:sldId id="311" r:id="rId18"/>
    <p:sldId id="312" r:id="rId19"/>
    <p:sldId id="28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71" autoAdjust="0"/>
    <p:restoredTop sz="94660"/>
  </p:normalViewPr>
  <p:slideViewPr>
    <p:cSldViewPr snapToGrid="0">
      <p:cViewPr varScale="1">
        <p:scale>
          <a:sx n="79" d="100"/>
          <a:sy n="79" d="100"/>
        </p:scale>
        <p:origin x="34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016A0-311C-449D-AF42-DC6AA4E0415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AB3845E-2B41-4A93-AC77-6235D1DAF48A}">
      <dgm:prSet/>
      <dgm:spPr/>
      <dgm:t>
        <a:bodyPr/>
        <a:lstStyle/>
        <a:p>
          <a:r>
            <a:rPr lang="en-US"/>
            <a:t>There is a risk that terrorists enter the UK through the inflow of those who are considered ‘illegal’ or ‘irregular’ migrants </a:t>
          </a:r>
        </a:p>
      </dgm:t>
    </dgm:pt>
    <dgm:pt modelId="{0CA18198-80B9-468A-89A3-75A12FC3256B}" type="parTrans" cxnId="{4BFCDDDC-63B0-4CC6-9C09-1AD4FC31BCA9}">
      <dgm:prSet/>
      <dgm:spPr/>
      <dgm:t>
        <a:bodyPr/>
        <a:lstStyle/>
        <a:p>
          <a:endParaRPr lang="en-US"/>
        </a:p>
      </dgm:t>
    </dgm:pt>
    <dgm:pt modelId="{AA16DF20-1E0A-4484-AF14-9ADDCD9161C2}" type="sibTrans" cxnId="{4BFCDDDC-63B0-4CC6-9C09-1AD4FC31BCA9}">
      <dgm:prSet/>
      <dgm:spPr/>
      <dgm:t>
        <a:bodyPr/>
        <a:lstStyle/>
        <a:p>
          <a:endParaRPr lang="en-US"/>
        </a:p>
      </dgm:t>
    </dgm:pt>
    <dgm:pt modelId="{BF150071-72B8-4D3B-AAE1-56348CB84B4A}">
      <dgm:prSet/>
      <dgm:spPr/>
      <dgm:t>
        <a:bodyPr/>
        <a:lstStyle/>
        <a:p>
          <a:r>
            <a:rPr lang="en-US"/>
            <a:t>However, that number is incredibly small in the wider context of asylum seeker numbers and other security threats are more urgent (including self-starting terrorists, far right extremism) </a:t>
          </a:r>
        </a:p>
      </dgm:t>
    </dgm:pt>
    <dgm:pt modelId="{E61CD942-0CC0-43D7-A6EA-EDA410C9D627}" type="parTrans" cxnId="{52A8F67E-2F91-4A86-A9F8-7F1678E47E4E}">
      <dgm:prSet/>
      <dgm:spPr/>
      <dgm:t>
        <a:bodyPr/>
        <a:lstStyle/>
        <a:p>
          <a:endParaRPr lang="en-US"/>
        </a:p>
      </dgm:t>
    </dgm:pt>
    <dgm:pt modelId="{98E010FA-AF37-4463-A2A9-2BDAF71EC03A}" type="sibTrans" cxnId="{52A8F67E-2F91-4A86-A9F8-7F1678E47E4E}">
      <dgm:prSet/>
      <dgm:spPr/>
      <dgm:t>
        <a:bodyPr/>
        <a:lstStyle/>
        <a:p>
          <a:endParaRPr lang="en-US"/>
        </a:p>
      </dgm:t>
    </dgm:pt>
    <dgm:pt modelId="{8F11C9BD-BFC0-45F4-A2B0-8B5B317A9081}">
      <dgm:prSet/>
      <dgm:spPr/>
      <dgm:t>
        <a:bodyPr/>
        <a:lstStyle/>
        <a:p>
          <a:r>
            <a:rPr lang="en-US"/>
            <a:t>The ability of asylum seekers to enter the UK through “safe routes” is either impossible or highly limited – therefore the breaches in legality do not correspond with international human rights obligations</a:t>
          </a:r>
        </a:p>
      </dgm:t>
    </dgm:pt>
    <dgm:pt modelId="{8466B801-CF4E-4156-BF22-B12220E1EDA9}" type="parTrans" cxnId="{F794C48F-3A6F-4CEE-996C-1AA3D3446938}">
      <dgm:prSet/>
      <dgm:spPr/>
      <dgm:t>
        <a:bodyPr/>
        <a:lstStyle/>
        <a:p>
          <a:endParaRPr lang="en-US"/>
        </a:p>
      </dgm:t>
    </dgm:pt>
    <dgm:pt modelId="{829A021F-C81E-49EE-820D-A205B66A2EB1}" type="sibTrans" cxnId="{F794C48F-3A6F-4CEE-996C-1AA3D3446938}">
      <dgm:prSet/>
      <dgm:spPr/>
      <dgm:t>
        <a:bodyPr/>
        <a:lstStyle/>
        <a:p>
          <a:endParaRPr lang="en-US"/>
        </a:p>
      </dgm:t>
    </dgm:pt>
    <dgm:pt modelId="{CF4F7BD9-BB20-4CE4-AE1C-55168562F2D2}">
      <dgm:prSet/>
      <dgm:spPr/>
      <dgm:t>
        <a:bodyPr/>
        <a:lstStyle/>
        <a:p>
          <a:r>
            <a:rPr lang="en-US"/>
            <a:t>Almost all of the activities implemented by the UK Government to address the migration crisis in the UK are widely opposed by legal entities, parliamentary entities, human rights groups and the UN</a:t>
          </a:r>
        </a:p>
      </dgm:t>
    </dgm:pt>
    <dgm:pt modelId="{948C724C-45DE-4739-9F3D-EDFE48B56CA4}" type="parTrans" cxnId="{AEA30C05-98B5-4E54-A6F4-D584B7179262}">
      <dgm:prSet/>
      <dgm:spPr/>
      <dgm:t>
        <a:bodyPr/>
        <a:lstStyle/>
        <a:p>
          <a:endParaRPr lang="en-US"/>
        </a:p>
      </dgm:t>
    </dgm:pt>
    <dgm:pt modelId="{87B30627-8577-44E1-922F-04666F5FD8F6}" type="sibTrans" cxnId="{AEA30C05-98B5-4E54-A6F4-D584B7179262}">
      <dgm:prSet/>
      <dgm:spPr/>
      <dgm:t>
        <a:bodyPr/>
        <a:lstStyle/>
        <a:p>
          <a:endParaRPr lang="en-US"/>
        </a:p>
      </dgm:t>
    </dgm:pt>
    <dgm:pt modelId="{2F45E424-C8EC-4CE3-B327-F94E8EC0763D}" type="pres">
      <dgm:prSet presAssocID="{31D016A0-311C-449D-AF42-DC6AA4E04159}" presName="vert0" presStyleCnt="0">
        <dgm:presLayoutVars>
          <dgm:dir/>
          <dgm:animOne val="branch"/>
          <dgm:animLvl val="lvl"/>
        </dgm:presLayoutVars>
      </dgm:prSet>
      <dgm:spPr/>
    </dgm:pt>
    <dgm:pt modelId="{F1262764-C741-4401-9EC8-9FA155FFF19F}" type="pres">
      <dgm:prSet presAssocID="{5AB3845E-2B41-4A93-AC77-6235D1DAF48A}" presName="thickLine" presStyleLbl="alignNode1" presStyleIdx="0" presStyleCnt="4"/>
      <dgm:spPr/>
    </dgm:pt>
    <dgm:pt modelId="{8B7B59DF-BC10-4245-92A5-2B287D62846B}" type="pres">
      <dgm:prSet presAssocID="{5AB3845E-2B41-4A93-AC77-6235D1DAF48A}" presName="horz1" presStyleCnt="0"/>
      <dgm:spPr/>
    </dgm:pt>
    <dgm:pt modelId="{6BBD27C5-5DF1-4F5A-86A7-CB257BE38089}" type="pres">
      <dgm:prSet presAssocID="{5AB3845E-2B41-4A93-AC77-6235D1DAF48A}" presName="tx1" presStyleLbl="revTx" presStyleIdx="0" presStyleCnt="4"/>
      <dgm:spPr/>
    </dgm:pt>
    <dgm:pt modelId="{34A76CBF-EDF4-4E4C-B2BA-6B10DF45465F}" type="pres">
      <dgm:prSet presAssocID="{5AB3845E-2B41-4A93-AC77-6235D1DAF48A}" presName="vert1" presStyleCnt="0"/>
      <dgm:spPr/>
    </dgm:pt>
    <dgm:pt modelId="{46A234C2-21A3-4499-B31C-F673EBE2E69B}" type="pres">
      <dgm:prSet presAssocID="{BF150071-72B8-4D3B-AAE1-56348CB84B4A}" presName="thickLine" presStyleLbl="alignNode1" presStyleIdx="1" presStyleCnt="4"/>
      <dgm:spPr/>
    </dgm:pt>
    <dgm:pt modelId="{0A33EBB8-3A66-4239-9B9C-79FCBE384304}" type="pres">
      <dgm:prSet presAssocID="{BF150071-72B8-4D3B-AAE1-56348CB84B4A}" presName="horz1" presStyleCnt="0"/>
      <dgm:spPr/>
    </dgm:pt>
    <dgm:pt modelId="{76DE3649-F53A-40DB-B0E9-C715D47A92AD}" type="pres">
      <dgm:prSet presAssocID="{BF150071-72B8-4D3B-AAE1-56348CB84B4A}" presName="tx1" presStyleLbl="revTx" presStyleIdx="1" presStyleCnt="4"/>
      <dgm:spPr/>
    </dgm:pt>
    <dgm:pt modelId="{205D5EBF-2D91-43EA-9764-28E865FC7344}" type="pres">
      <dgm:prSet presAssocID="{BF150071-72B8-4D3B-AAE1-56348CB84B4A}" presName="vert1" presStyleCnt="0"/>
      <dgm:spPr/>
    </dgm:pt>
    <dgm:pt modelId="{29046BD3-B01A-4A90-9665-2071A4648D9F}" type="pres">
      <dgm:prSet presAssocID="{8F11C9BD-BFC0-45F4-A2B0-8B5B317A9081}" presName="thickLine" presStyleLbl="alignNode1" presStyleIdx="2" presStyleCnt="4"/>
      <dgm:spPr/>
    </dgm:pt>
    <dgm:pt modelId="{0FDD57CD-F7FC-4632-8146-5DA8854B0BCC}" type="pres">
      <dgm:prSet presAssocID="{8F11C9BD-BFC0-45F4-A2B0-8B5B317A9081}" presName="horz1" presStyleCnt="0"/>
      <dgm:spPr/>
    </dgm:pt>
    <dgm:pt modelId="{1A164BE0-1498-42B1-9F3D-F6060AB8E1E4}" type="pres">
      <dgm:prSet presAssocID="{8F11C9BD-BFC0-45F4-A2B0-8B5B317A9081}" presName="tx1" presStyleLbl="revTx" presStyleIdx="2" presStyleCnt="4"/>
      <dgm:spPr/>
    </dgm:pt>
    <dgm:pt modelId="{D502254F-F9E1-4130-A36B-560B6D9DACB2}" type="pres">
      <dgm:prSet presAssocID="{8F11C9BD-BFC0-45F4-A2B0-8B5B317A9081}" presName="vert1" presStyleCnt="0"/>
      <dgm:spPr/>
    </dgm:pt>
    <dgm:pt modelId="{34F76E0A-1FE7-42CD-A4BA-080332625BCE}" type="pres">
      <dgm:prSet presAssocID="{CF4F7BD9-BB20-4CE4-AE1C-55168562F2D2}" presName="thickLine" presStyleLbl="alignNode1" presStyleIdx="3" presStyleCnt="4"/>
      <dgm:spPr/>
    </dgm:pt>
    <dgm:pt modelId="{C1C25AAE-CF92-473D-A72C-1DBC6E7F3979}" type="pres">
      <dgm:prSet presAssocID="{CF4F7BD9-BB20-4CE4-AE1C-55168562F2D2}" presName="horz1" presStyleCnt="0"/>
      <dgm:spPr/>
    </dgm:pt>
    <dgm:pt modelId="{24BA73A0-2C49-469F-BDA6-C731F123A78F}" type="pres">
      <dgm:prSet presAssocID="{CF4F7BD9-BB20-4CE4-AE1C-55168562F2D2}" presName="tx1" presStyleLbl="revTx" presStyleIdx="3" presStyleCnt="4"/>
      <dgm:spPr/>
    </dgm:pt>
    <dgm:pt modelId="{0C2AA385-FEDB-4267-8CA1-33F0F5C18017}" type="pres">
      <dgm:prSet presAssocID="{CF4F7BD9-BB20-4CE4-AE1C-55168562F2D2}" presName="vert1" presStyleCnt="0"/>
      <dgm:spPr/>
    </dgm:pt>
  </dgm:ptLst>
  <dgm:cxnLst>
    <dgm:cxn modelId="{AEA30C05-98B5-4E54-A6F4-D584B7179262}" srcId="{31D016A0-311C-449D-AF42-DC6AA4E04159}" destId="{CF4F7BD9-BB20-4CE4-AE1C-55168562F2D2}" srcOrd="3" destOrd="0" parTransId="{948C724C-45DE-4739-9F3D-EDFE48B56CA4}" sibTransId="{87B30627-8577-44E1-922F-04666F5FD8F6}"/>
    <dgm:cxn modelId="{60A9380A-F46D-4D6D-A71B-9560916986BC}" type="presOf" srcId="{5AB3845E-2B41-4A93-AC77-6235D1DAF48A}" destId="{6BBD27C5-5DF1-4F5A-86A7-CB257BE38089}" srcOrd="0" destOrd="0" presId="urn:microsoft.com/office/officeart/2008/layout/LinedList"/>
    <dgm:cxn modelId="{84B78574-D44D-4BAA-827E-0162EACAA41F}" type="presOf" srcId="{31D016A0-311C-449D-AF42-DC6AA4E04159}" destId="{2F45E424-C8EC-4CE3-B327-F94E8EC0763D}" srcOrd="0" destOrd="0" presId="urn:microsoft.com/office/officeart/2008/layout/LinedList"/>
    <dgm:cxn modelId="{52A8F67E-2F91-4A86-A9F8-7F1678E47E4E}" srcId="{31D016A0-311C-449D-AF42-DC6AA4E04159}" destId="{BF150071-72B8-4D3B-AAE1-56348CB84B4A}" srcOrd="1" destOrd="0" parTransId="{E61CD942-0CC0-43D7-A6EA-EDA410C9D627}" sibTransId="{98E010FA-AF37-4463-A2A9-2BDAF71EC03A}"/>
    <dgm:cxn modelId="{F794C48F-3A6F-4CEE-996C-1AA3D3446938}" srcId="{31D016A0-311C-449D-AF42-DC6AA4E04159}" destId="{8F11C9BD-BFC0-45F4-A2B0-8B5B317A9081}" srcOrd="2" destOrd="0" parTransId="{8466B801-CF4E-4156-BF22-B12220E1EDA9}" sibTransId="{829A021F-C81E-49EE-820D-A205B66A2EB1}"/>
    <dgm:cxn modelId="{4BFCDDDC-63B0-4CC6-9C09-1AD4FC31BCA9}" srcId="{31D016A0-311C-449D-AF42-DC6AA4E04159}" destId="{5AB3845E-2B41-4A93-AC77-6235D1DAF48A}" srcOrd="0" destOrd="0" parTransId="{0CA18198-80B9-468A-89A3-75A12FC3256B}" sibTransId="{AA16DF20-1E0A-4484-AF14-9ADDCD9161C2}"/>
    <dgm:cxn modelId="{2908A8E2-0997-4414-A1E0-0B336BF2B511}" type="presOf" srcId="{BF150071-72B8-4D3B-AAE1-56348CB84B4A}" destId="{76DE3649-F53A-40DB-B0E9-C715D47A92AD}" srcOrd="0" destOrd="0" presId="urn:microsoft.com/office/officeart/2008/layout/LinedList"/>
    <dgm:cxn modelId="{70CB1DEC-4942-4788-8D25-BB0226C92E8B}" type="presOf" srcId="{8F11C9BD-BFC0-45F4-A2B0-8B5B317A9081}" destId="{1A164BE0-1498-42B1-9F3D-F6060AB8E1E4}" srcOrd="0" destOrd="0" presId="urn:microsoft.com/office/officeart/2008/layout/LinedList"/>
    <dgm:cxn modelId="{073775EE-21FA-4736-86BE-41E0EE9AC1F5}" type="presOf" srcId="{CF4F7BD9-BB20-4CE4-AE1C-55168562F2D2}" destId="{24BA73A0-2C49-469F-BDA6-C731F123A78F}" srcOrd="0" destOrd="0" presId="urn:microsoft.com/office/officeart/2008/layout/LinedList"/>
    <dgm:cxn modelId="{BEECE1B1-0D01-44E2-9BBD-6821743E3A4A}" type="presParOf" srcId="{2F45E424-C8EC-4CE3-B327-F94E8EC0763D}" destId="{F1262764-C741-4401-9EC8-9FA155FFF19F}" srcOrd="0" destOrd="0" presId="urn:microsoft.com/office/officeart/2008/layout/LinedList"/>
    <dgm:cxn modelId="{44F783E5-4691-44C3-B5BF-6B88F0F621D4}" type="presParOf" srcId="{2F45E424-C8EC-4CE3-B327-F94E8EC0763D}" destId="{8B7B59DF-BC10-4245-92A5-2B287D62846B}" srcOrd="1" destOrd="0" presId="urn:microsoft.com/office/officeart/2008/layout/LinedList"/>
    <dgm:cxn modelId="{34F3AED2-1E58-4D0F-91D1-15AD1496DA77}" type="presParOf" srcId="{8B7B59DF-BC10-4245-92A5-2B287D62846B}" destId="{6BBD27C5-5DF1-4F5A-86A7-CB257BE38089}" srcOrd="0" destOrd="0" presId="urn:microsoft.com/office/officeart/2008/layout/LinedList"/>
    <dgm:cxn modelId="{0CB4F693-B880-4471-9FAC-BED096C2EE38}" type="presParOf" srcId="{8B7B59DF-BC10-4245-92A5-2B287D62846B}" destId="{34A76CBF-EDF4-4E4C-B2BA-6B10DF45465F}" srcOrd="1" destOrd="0" presId="urn:microsoft.com/office/officeart/2008/layout/LinedList"/>
    <dgm:cxn modelId="{6AA245C2-0988-4A6B-8E28-9806A6D812A2}" type="presParOf" srcId="{2F45E424-C8EC-4CE3-B327-F94E8EC0763D}" destId="{46A234C2-21A3-4499-B31C-F673EBE2E69B}" srcOrd="2" destOrd="0" presId="urn:microsoft.com/office/officeart/2008/layout/LinedList"/>
    <dgm:cxn modelId="{217FC819-287B-487D-AAFB-2BEF1C2C242E}" type="presParOf" srcId="{2F45E424-C8EC-4CE3-B327-F94E8EC0763D}" destId="{0A33EBB8-3A66-4239-9B9C-79FCBE384304}" srcOrd="3" destOrd="0" presId="urn:microsoft.com/office/officeart/2008/layout/LinedList"/>
    <dgm:cxn modelId="{0BCB1893-738A-439D-A2F6-7E23ACF5389B}" type="presParOf" srcId="{0A33EBB8-3A66-4239-9B9C-79FCBE384304}" destId="{76DE3649-F53A-40DB-B0E9-C715D47A92AD}" srcOrd="0" destOrd="0" presId="urn:microsoft.com/office/officeart/2008/layout/LinedList"/>
    <dgm:cxn modelId="{0114E409-1CF1-468B-BDC2-9FCFE9E7975C}" type="presParOf" srcId="{0A33EBB8-3A66-4239-9B9C-79FCBE384304}" destId="{205D5EBF-2D91-43EA-9764-28E865FC7344}" srcOrd="1" destOrd="0" presId="urn:microsoft.com/office/officeart/2008/layout/LinedList"/>
    <dgm:cxn modelId="{3862A780-BD53-497A-AE76-FA4746971215}" type="presParOf" srcId="{2F45E424-C8EC-4CE3-B327-F94E8EC0763D}" destId="{29046BD3-B01A-4A90-9665-2071A4648D9F}" srcOrd="4" destOrd="0" presId="urn:microsoft.com/office/officeart/2008/layout/LinedList"/>
    <dgm:cxn modelId="{AF6CCC5C-978F-4523-A5C9-01DCA59F3F3D}" type="presParOf" srcId="{2F45E424-C8EC-4CE3-B327-F94E8EC0763D}" destId="{0FDD57CD-F7FC-4632-8146-5DA8854B0BCC}" srcOrd="5" destOrd="0" presId="urn:microsoft.com/office/officeart/2008/layout/LinedList"/>
    <dgm:cxn modelId="{9702E4FE-D2F8-44E6-8D8D-6EDD1E43C39D}" type="presParOf" srcId="{0FDD57CD-F7FC-4632-8146-5DA8854B0BCC}" destId="{1A164BE0-1498-42B1-9F3D-F6060AB8E1E4}" srcOrd="0" destOrd="0" presId="urn:microsoft.com/office/officeart/2008/layout/LinedList"/>
    <dgm:cxn modelId="{253D52F6-DA86-4C51-BDBA-2690F8311B29}" type="presParOf" srcId="{0FDD57CD-F7FC-4632-8146-5DA8854B0BCC}" destId="{D502254F-F9E1-4130-A36B-560B6D9DACB2}" srcOrd="1" destOrd="0" presId="urn:microsoft.com/office/officeart/2008/layout/LinedList"/>
    <dgm:cxn modelId="{47DE7D6A-80E7-4448-BEF2-2F1462003C0F}" type="presParOf" srcId="{2F45E424-C8EC-4CE3-B327-F94E8EC0763D}" destId="{34F76E0A-1FE7-42CD-A4BA-080332625BCE}" srcOrd="6" destOrd="0" presId="urn:microsoft.com/office/officeart/2008/layout/LinedList"/>
    <dgm:cxn modelId="{93C4FFB9-0D37-44A9-81F4-4729DB5C4093}" type="presParOf" srcId="{2F45E424-C8EC-4CE3-B327-F94E8EC0763D}" destId="{C1C25AAE-CF92-473D-A72C-1DBC6E7F3979}" srcOrd="7" destOrd="0" presId="urn:microsoft.com/office/officeart/2008/layout/LinedList"/>
    <dgm:cxn modelId="{1BD33856-BC47-44A8-9A51-13A5BDB949D7}" type="presParOf" srcId="{C1C25AAE-CF92-473D-A72C-1DBC6E7F3979}" destId="{24BA73A0-2C49-469F-BDA6-C731F123A78F}" srcOrd="0" destOrd="0" presId="urn:microsoft.com/office/officeart/2008/layout/LinedList"/>
    <dgm:cxn modelId="{D73040D0-2F3C-4DFC-935C-C0B4C1E3548D}" type="presParOf" srcId="{C1C25AAE-CF92-473D-A72C-1DBC6E7F3979}" destId="{0C2AA385-FEDB-4267-8CA1-33F0F5C180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D7BC2-41A3-459E-B219-A2B6DDBE21F4}"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3E0F16FB-04F9-435C-8E9B-E119CD11BEFB}">
      <dgm:prSet/>
      <dgm:spPr/>
      <dgm:t>
        <a:bodyPr/>
        <a:lstStyle/>
        <a:p>
          <a:r>
            <a:rPr lang="en-US"/>
            <a:t>Both the UK Government and those focused on breaches in human rights need to improve considerations and understanding of the other’s ‘side’. This will reduce polarizing rhetoric and politicization of the issue and will allow for better processes to be implemented</a:t>
          </a:r>
        </a:p>
      </dgm:t>
    </dgm:pt>
    <dgm:pt modelId="{D842C7B6-AD12-432B-AC5E-32B6D2AF7151}" type="parTrans" cxnId="{1C425D9D-75CD-4BF9-ACBF-62B098C001B2}">
      <dgm:prSet/>
      <dgm:spPr/>
      <dgm:t>
        <a:bodyPr/>
        <a:lstStyle/>
        <a:p>
          <a:endParaRPr lang="en-US"/>
        </a:p>
      </dgm:t>
    </dgm:pt>
    <dgm:pt modelId="{2D896717-4F27-487C-A6F8-2EA31025F669}" type="sibTrans" cxnId="{1C425D9D-75CD-4BF9-ACBF-62B098C001B2}">
      <dgm:prSet/>
      <dgm:spPr/>
      <dgm:t>
        <a:bodyPr/>
        <a:lstStyle/>
        <a:p>
          <a:endParaRPr lang="en-US"/>
        </a:p>
      </dgm:t>
    </dgm:pt>
    <dgm:pt modelId="{C2BFB0E9-C24D-4B35-859A-1BDB65D1FF42}">
      <dgm:prSet/>
      <dgm:spPr/>
      <dgm:t>
        <a:bodyPr/>
        <a:lstStyle/>
        <a:p>
          <a:r>
            <a:rPr lang="en-US" dirty="0"/>
            <a:t>I propose that an inter-agency collaborative risk analysis is essential to provide better oversight on how much security risk is worth the breaching of international law in terms of human rights, particularly refugees</a:t>
          </a:r>
        </a:p>
      </dgm:t>
    </dgm:pt>
    <dgm:pt modelId="{C98266D8-D6AE-4096-BF39-38BC548699FA}" type="parTrans" cxnId="{3E30E233-4B60-44FE-A21B-B4675EC848CE}">
      <dgm:prSet/>
      <dgm:spPr/>
      <dgm:t>
        <a:bodyPr/>
        <a:lstStyle/>
        <a:p>
          <a:endParaRPr lang="en-US"/>
        </a:p>
      </dgm:t>
    </dgm:pt>
    <dgm:pt modelId="{F155733F-7BDC-4ADE-8BA8-4E61EBB1CD1C}" type="sibTrans" cxnId="{3E30E233-4B60-44FE-A21B-B4675EC848CE}">
      <dgm:prSet/>
      <dgm:spPr/>
      <dgm:t>
        <a:bodyPr/>
        <a:lstStyle/>
        <a:p>
          <a:endParaRPr lang="en-US"/>
        </a:p>
      </dgm:t>
    </dgm:pt>
    <dgm:pt modelId="{C2429255-4BC5-4EB6-9E7A-6D6B21EE91EB}" type="pres">
      <dgm:prSet presAssocID="{8C2D7BC2-41A3-459E-B219-A2B6DDBE21F4}" presName="vert0" presStyleCnt="0">
        <dgm:presLayoutVars>
          <dgm:dir/>
          <dgm:animOne val="branch"/>
          <dgm:animLvl val="lvl"/>
        </dgm:presLayoutVars>
      </dgm:prSet>
      <dgm:spPr/>
    </dgm:pt>
    <dgm:pt modelId="{751D9522-733F-42F5-95C7-9339EC861E0A}" type="pres">
      <dgm:prSet presAssocID="{3E0F16FB-04F9-435C-8E9B-E119CD11BEFB}" presName="thickLine" presStyleLbl="alignNode1" presStyleIdx="0" presStyleCnt="2"/>
      <dgm:spPr/>
    </dgm:pt>
    <dgm:pt modelId="{D598CE09-6E3D-4799-B3EC-BCD0D881DAD2}" type="pres">
      <dgm:prSet presAssocID="{3E0F16FB-04F9-435C-8E9B-E119CD11BEFB}" presName="horz1" presStyleCnt="0"/>
      <dgm:spPr/>
    </dgm:pt>
    <dgm:pt modelId="{926E678A-968F-42BD-AA1B-72FA8F037335}" type="pres">
      <dgm:prSet presAssocID="{3E0F16FB-04F9-435C-8E9B-E119CD11BEFB}" presName="tx1" presStyleLbl="revTx" presStyleIdx="0" presStyleCnt="2"/>
      <dgm:spPr/>
    </dgm:pt>
    <dgm:pt modelId="{86F506CD-DCA2-4942-AF47-28C1CD19859A}" type="pres">
      <dgm:prSet presAssocID="{3E0F16FB-04F9-435C-8E9B-E119CD11BEFB}" presName="vert1" presStyleCnt="0"/>
      <dgm:spPr/>
    </dgm:pt>
    <dgm:pt modelId="{F1848B0C-897F-44AF-8508-D93615B0EDD1}" type="pres">
      <dgm:prSet presAssocID="{C2BFB0E9-C24D-4B35-859A-1BDB65D1FF42}" presName="thickLine" presStyleLbl="alignNode1" presStyleIdx="1" presStyleCnt="2"/>
      <dgm:spPr/>
    </dgm:pt>
    <dgm:pt modelId="{9C60BFBA-6B59-4435-B4EA-12F628DE0DD2}" type="pres">
      <dgm:prSet presAssocID="{C2BFB0E9-C24D-4B35-859A-1BDB65D1FF42}" presName="horz1" presStyleCnt="0"/>
      <dgm:spPr/>
    </dgm:pt>
    <dgm:pt modelId="{3F7EA56F-4348-40E6-A9A8-78AE34CB802E}" type="pres">
      <dgm:prSet presAssocID="{C2BFB0E9-C24D-4B35-859A-1BDB65D1FF42}" presName="tx1" presStyleLbl="revTx" presStyleIdx="1" presStyleCnt="2"/>
      <dgm:spPr/>
    </dgm:pt>
    <dgm:pt modelId="{8FC14E61-4905-4536-8D05-7A320772DF8A}" type="pres">
      <dgm:prSet presAssocID="{C2BFB0E9-C24D-4B35-859A-1BDB65D1FF42}" presName="vert1" presStyleCnt="0"/>
      <dgm:spPr/>
    </dgm:pt>
  </dgm:ptLst>
  <dgm:cxnLst>
    <dgm:cxn modelId="{3E30E233-4B60-44FE-A21B-B4675EC848CE}" srcId="{8C2D7BC2-41A3-459E-B219-A2B6DDBE21F4}" destId="{C2BFB0E9-C24D-4B35-859A-1BDB65D1FF42}" srcOrd="1" destOrd="0" parTransId="{C98266D8-D6AE-4096-BF39-38BC548699FA}" sibTransId="{F155733F-7BDC-4ADE-8BA8-4E61EBB1CD1C}"/>
    <dgm:cxn modelId="{E4C26449-7414-495F-81FE-BCF198F8FD96}" type="presOf" srcId="{3E0F16FB-04F9-435C-8E9B-E119CD11BEFB}" destId="{926E678A-968F-42BD-AA1B-72FA8F037335}" srcOrd="0" destOrd="0" presId="urn:microsoft.com/office/officeart/2008/layout/LinedList"/>
    <dgm:cxn modelId="{1C425D9D-75CD-4BF9-ACBF-62B098C001B2}" srcId="{8C2D7BC2-41A3-459E-B219-A2B6DDBE21F4}" destId="{3E0F16FB-04F9-435C-8E9B-E119CD11BEFB}" srcOrd="0" destOrd="0" parTransId="{D842C7B6-AD12-432B-AC5E-32B6D2AF7151}" sibTransId="{2D896717-4F27-487C-A6F8-2EA31025F669}"/>
    <dgm:cxn modelId="{6E8267A1-6C33-45CA-B7FE-DA342644997D}" type="presOf" srcId="{C2BFB0E9-C24D-4B35-859A-1BDB65D1FF42}" destId="{3F7EA56F-4348-40E6-A9A8-78AE34CB802E}" srcOrd="0" destOrd="0" presId="urn:microsoft.com/office/officeart/2008/layout/LinedList"/>
    <dgm:cxn modelId="{657056EE-F5EB-4E59-946C-87167F307932}" type="presOf" srcId="{8C2D7BC2-41A3-459E-B219-A2B6DDBE21F4}" destId="{C2429255-4BC5-4EB6-9E7A-6D6B21EE91EB}" srcOrd="0" destOrd="0" presId="urn:microsoft.com/office/officeart/2008/layout/LinedList"/>
    <dgm:cxn modelId="{4D688D24-5EB8-4DAE-AC91-AE03A9526615}" type="presParOf" srcId="{C2429255-4BC5-4EB6-9E7A-6D6B21EE91EB}" destId="{751D9522-733F-42F5-95C7-9339EC861E0A}" srcOrd="0" destOrd="0" presId="urn:microsoft.com/office/officeart/2008/layout/LinedList"/>
    <dgm:cxn modelId="{964F79B0-1B00-4684-B6EC-146BE46110B5}" type="presParOf" srcId="{C2429255-4BC5-4EB6-9E7A-6D6B21EE91EB}" destId="{D598CE09-6E3D-4799-B3EC-BCD0D881DAD2}" srcOrd="1" destOrd="0" presId="urn:microsoft.com/office/officeart/2008/layout/LinedList"/>
    <dgm:cxn modelId="{AF6E32C6-FE7E-4741-A538-0413C9B0CCF6}" type="presParOf" srcId="{D598CE09-6E3D-4799-B3EC-BCD0D881DAD2}" destId="{926E678A-968F-42BD-AA1B-72FA8F037335}" srcOrd="0" destOrd="0" presId="urn:microsoft.com/office/officeart/2008/layout/LinedList"/>
    <dgm:cxn modelId="{0D8135D0-205B-4172-B15C-8D343C81D8CC}" type="presParOf" srcId="{D598CE09-6E3D-4799-B3EC-BCD0D881DAD2}" destId="{86F506CD-DCA2-4942-AF47-28C1CD19859A}" srcOrd="1" destOrd="0" presId="urn:microsoft.com/office/officeart/2008/layout/LinedList"/>
    <dgm:cxn modelId="{5A018A36-E240-44BE-B034-C93BE9A0D1ED}" type="presParOf" srcId="{C2429255-4BC5-4EB6-9E7A-6D6B21EE91EB}" destId="{F1848B0C-897F-44AF-8508-D93615B0EDD1}" srcOrd="2" destOrd="0" presId="urn:microsoft.com/office/officeart/2008/layout/LinedList"/>
    <dgm:cxn modelId="{8DA8A11B-578E-4EB2-BD2D-09562D65B6D8}" type="presParOf" srcId="{C2429255-4BC5-4EB6-9E7A-6D6B21EE91EB}" destId="{9C60BFBA-6B59-4435-B4EA-12F628DE0DD2}" srcOrd="3" destOrd="0" presId="urn:microsoft.com/office/officeart/2008/layout/LinedList"/>
    <dgm:cxn modelId="{7B1C265E-641D-4ABB-9F1A-FF9452DFD5A3}" type="presParOf" srcId="{9C60BFBA-6B59-4435-B4EA-12F628DE0DD2}" destId="{3F7EA56F-4348-40E6-A9A8-78AE34CB802E}" srcOrd="0" destOrd="0" presId="urn:microsoft.com/office/officeart/2008/layout/LinedList"/>
    <dgm:cxn modelId="{A036648A-0A23-43C1-9F5B-E17B64206FDA}" type="presParOf" srcId="{9C60BFBA-6B59-4435-B4EA-12F628DE0DD2}" destId="{8FC14E61-4905-4536-8D05-7A320772DF8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62764-C741-4401-9EC8-9FA155FFF19F}">
      <dsp:nvSpPr>
        <dsp:cNvPr id="0" name=""/>
        <dsp:cNvSpPr/>
      </dsp:nvSpPr>
      <dsp:spPr>
        <a:xfrm>
          <a:off x="0" y="0"/>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D27C5-5DF1-4F5A-86A7-CB257BE38089}">
      <dsp:nvSpPr>
        <dsp:cNvPr id="0" name=""/>
        <dsp:cNvSpPr/>
      </dsp:nvSpPr>
      <dsp:spPr>
        <a:xfrm>
          <a:off x="0" y="0"/>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There is a risk that terrorists enter the UK through the inflow of those who are considered ‘illegal’ or ‘irregular’ migrants </a:t>
          </a:r>
        </a:p>
      </dsp:txBody>
      <dsp:txXfrm>
        <a:off x="0" y="0"/>
        <a:ext cx="5906181" cy="1307679"/>
      </dsp:txXfrm>
    </dsp:sp>
    <dsp:sp modelId="{46A234C2-21A3-4499-B31C-F673EBE2E69B}">
      <dsp:nvSpPr>
        <dsp:cNvPr id="0" name=""/>
        <dsp:cNvSpPr/>
      </dsp:nvSpPr>
      <dsp:spPr>
        <a:xfrm>
          <a:off x="0" y="1307679"/>
          <a:ext cx="5906181" cy="0"/>
        </a:xfrm>
        <a:prstGeom prst="line">
          <a:avLst/>
        </a:prstGeom>
        <a:solidFill>
          <a:schemeClr val="accent2">
            <a:hueOff val="-294232"/>
            <a:satOff val="1406"/>
            <a:lumOff val="1961"/>
            <a:alphaOff val="0"/>
          </a:schemeClr>
        </a:solidFill>
        <a:ln w="12700" cap="flat" cmpd="sng" algn="ctr">
          <a:solidFill>
            <a:schemeClr val="accent2">
              <a:hueOff val="-294232"/>
              <a:satOff val="1406"/>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E3649-F53A-40DB-B0E9-C715D47A92AD}">
      <dsp:nvSpPr>
        <dsp:cNvPr id="0" name=""/>
        <dsp:cNvSpPr/>
      </dsp:nvSpPr>
      <dsp:spPr>
        <a:xfrm>
          <a:off x="0" y="1307679"/>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However, that number is incredibly small in the wider context of asylum seeker numbers and other security threats are more urgent (including self-starting terrorists, far right extremism) </a:t>
          </a:r>
        </a:p>
      </dsp:txBody>
      <dsp:txXfrm>
        <a:off x="0" y="1307679"/>
        <a:ext cx="5906181" cy="1307679"/>
      </dsp:txXfrm>
    </dsp:sp>
    <dsp:sp modelId="{29046BD3-B01A-4A90-9665-2071A4648D9F}">
      <dsp:nvSpPr>
        <dsp:cNvPr id="0" name=""/>
        <dsp:cNvSpPr/>
      </dsp:nvSpPr>
      <dsp:spPr>
        <a:xfrm>
          <a:off x="0" y="2615358"/>
          <a:ext cx="5906181" cy="0"/>
        </a:xfrm>
        <a:prstGeom prst="line">
          <a:avLst/>
        </a:prstGeom>
        <a:solidFill>
          <a:schemeClr val="accent2">
            <a:hueOff val="-588464"/>
            <a:satOff val="2812"/>
            <a:lumOff val="3922"/>
            <a:alphaOff val="0"/>
          </a:schemeClr>
        </a:solidFill>
        <a:ln w="12700" cap="flat" cmpd="sng" algn="ctr">
          <a:solidFill>
            <a:schemeClr val="accent2">
              <a:hueOff val="-588464"/>
              <a:satOff val="2812"/>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64BE0-1498-42B1-9F3D-F6060AB8E1E4}">
      <dsp:nvSpPr>
        <dsp:cNvPr id="0" name=""/>
        <dsp:cNvSpPr/>
      </dsp:nvSpPr>
      <dsp:spPr>
        <a:xfrm>
          <a:off x="0" y="2615359"/>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The ability of asylum seekers to enter the UK through “safe routes” is either impossible or highly limited – therefore the breaches in legality do not correspond with international human rights obligations</a:t>
          </a:r>
        </a:p>
      </dsp:txBody>
      <dsp:txXfrm>
        <a:off x="0" y="2615359"/>
        <a:ext cx="5906181" cy="1307679"/>
      </dsp:txXfrm>
    </dsp:sp>
    <dsp:sp modelId="{34F76E0A-1FE7-42CD-A4BA-080332625BCE}">
      <dsp:nvSpPr>
        <dsp:cNvPr id="0" name=""/>
        <dsp:cNvSpPr/>
      </dsp:nvSpPr>
      <dsp:spPr>
        <a:xfrm>
          <a:off x="0" y="3923038"/>
          <a:ext cx="5906181" cy="0"/>
        </a:xfrm>
        <a:prstGeom prst="line">
          <a:avLst/>
        </a:prstGeom>
        <a:solidFill>
          <a:schemeClr val="accent2">
            <a:hueOff val="-882696"/>
            <a:satOff val="4218"/>
            <a:lumOff val="5883"/>
            <a:alphaOff val="0"/>
          </a:schemeClr>
        </a:solidFill>
        <a:ln w="12700" cap="flat" cmpd="sng" algn="ctr">
          <a:solidFill>
            <a:schemeClr val="accent2">
              <a:hueOff val="-882696"/>
              <a:satOff val="4218"/>
              <a:lumOff val="5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BA73A0-2C49-469F-BDA6-C731F123A78F}">
      <dsp:nvSpPr>
        <dsp:cNvPr id="0" name=""/>
        <dsp:cNvSpPr/>
      </dsp:nvSpPr>
      <dsp:spPr>
        <a:xfrm>
          <a:off x="0" y="3923038"/>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Almost all of the activities implemented by the UK Government to address the migration crisis in the UK are widely opposed by legal entities, parliamentary entities, human rights groups and the UN</a:t>
          </a:r>
        </a:p>
      </dsp:txBody>
      <dsp:txXfrm>
        <a:off x="0" y="3923038"/>
        <a:ext cx="5906181" cy="1307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D9522-733F-42F5-95C7-9339EC861E0A}">
      <dsp:nvSpPr>
        <dsp:cNvPr id="0" name=""/>
        <dsp:cNvSpPr/>
      </dsp:nvSpPr>
      <dsp:spPr>
        <a:xfrm>
          <a:off x="0" y="0"/>
          <a:ext cx="590618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E678A-968F-42BD-AA1B-72FA8F037335}">
      <dsp:nvSpPr>
        <dsp:cNvPr id="0" name=""/>
        <dsp:cNvSpPr/>
      </dsp:nvSpPr>
      <dsp:spPr>
        <a:xfrm>
          <a:off x="0" y="0"/>
          <a:ext cx="5906181" cy="2615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Both the UK Government and those focused on breaches in human rights need to improve considerations and understanding of the other’s ‘side’. This will reduce polarizing rhetoric and politicization of the issue and will allow for better processes to be implemented</a:t>
          </a:r>
        </a:p>
      </dsp:txBody>
      <dsp:txXfrm>
        <a:off x="0" y="0"/>
        <a:ext cx="5906181" cy="2615359"/>
      </dsp:txXfrm>
    </dsp:sp>
    <dsp:sp modelId="{F1848B0C-897F-44AF-8508-D93615B0EDD1}">
      <dsp:nvSpPr>
        <dsp:cNvPr id="0" name=""/>
        <dsp:cNvSpPr/>
      </dsp:nvSpPr>
      <dsp:spPr>
        <a:xfrm>
          <a:off x="0" y="2615359"/>
          <a:ext cx="590618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EA56F-4348-40E6-A9A8-78AE34CB802E}">
      <dsp:nvSpPr>
        <dsp:cNvPr id="0" name=""/>
        <dsp:cNvSpPr/>
      </dsp:nvSpPr>
      <dsp:spPr>
        <a:xfrm>
          <a:off x="0" y="2615359"/>
          <a:ext cx="5906181" cy="2615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 propose that an inter-agency collaborative risk analysis is essential to provide better oversight on how much security risk is worth the breaching of international law in terms of human rights, particularly refugees</a:t>
          </a:r>
        </a:p>
      </dsp:txBody>
      <dsp:txXfrm>
        <a:off x="0" y="2615359"/>
        <a:ext cx="5906181" cy="261535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294C9-6BE6-4B42-88E2-8FD84B00E5AA}" type="datetimeFigureOut">
              <a:rPr lang="en-GB" smtClean="0"/>
              <a:t>21/06/2023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0AF95-6F0A-4D06-A5CF-3CD61FEF1ED5}" type="slidenum">
              <a:rPr lang="en-GB" smtClean="0"/>
              <a:t>‹#›</a:t>
            </a:fld>
            <a:endParaRPr lang="en-GB"/>
          </a:p>
        </p:txBody>
      </p:sp>
    </p:spTree>
    <p:extLst>
      <p:ext uri="{BB962C8B-B14F-4D97-AF65-F5344CB8AC3E}">
        <p14:creationId xmlns:p14="http://schemas.microsoft.com/office/powerpoint/2010/main" val="21777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ogle.com/url?sa=i&amp;url=https%3A%2F%2Fwww.coolmed.co.uk%2Fknowledge%2Fnews%2Fcovid-19-vaccination-update-the-increased-need-for-medical-fridges%2F&amp;psig=AOvVaw16Ylr9ZAUHpxrO8QQF-R_c&amp;ust=1687361354573000&amp;source=images&amp;cd=vfe&amp;ved=0CBIQjhxqFwoTCODUx4KV0v8CFQAAAAAdAAAAABAE</a:t>
            </a:r>
          </a:p>
          <a:p>
            <a:endParaRPr lang="en-GB" dirty="0"/>
          </a:p>
          <a:p>
            <a:r>
              <a:rPr lang="en-GB" dirty="0"/>
              <a:t>https://www.google.com/url?sa=i&amp;url=https%3A%2F%2Fwww.standard.co.uk%2Fnews%2Fpolitics%2Feu-referendum-nigel-farage-slammed-over-brexit-poster-showing-queue-of-migrants-a3273836.html&amp;psig=AOvVaw2f2y-vFSWtT6341i0ssm3O&amp;ust=1687361253459000&amp;source=images&amp;cd=vfe&amp;ved=0CBIQjhxqFwoTCIiM_5uV0v8CFQAAAAAdAAAAABAE</a:t>
            </a:r>
          </a:p>
          <a:p>
            <a:endParaRPr lang="en-GB" dirty="0"/>
          </a:p>
          <a:p>
            <a:r>
              <a:rPr lang="en-GB" dirty="0"/>
              <a:t>https://www.google.com/url?sa=i&amp;url=https%3A%2F%2Fthefulcrum.us%2Fbig-picture%2FLeadership%2Fboris-johnson-uk-prime-minister&amp;psig=AOvVaw19cMBU_W6RKWQc3810_nn5&amp;ust=1687361432560000&amp;source=images&amp;cd=vfe&amp;ved=0CBIQjhxqFwoTCMj6y6eV0v8CFQAAAAAdAAAAABAE</a:t>
            </a:r>
          </a:p>
          <a:p>
            <a:endParaRPr lang="en-GB" dirty="0"/>
          </a:p>
          <a:p>
            <a:r>
              <a:rPr lang="en-GB" dirty="0"/>
              <a:t>https://www.google.com/url?sa=i&amp;url=https%3A%2F%2Fwww.glamourmagazine.co.uk%2Farticle%2Fcost-of-living-crisis-tips-to-survive&amp;psig=AOvVaw1XrUGN6QR03Jr-sbCMyTtf&amp;ust=1687361496114000&amp;source=images&amp;cd=vfe&amp;ved=0CBIQjhxqFwoTCJj8xsaV0v8CFQAAAAAdAAAAABAE</a:t>
            </a:r>
          </a:p>
        </p:txBody>
      </p:sp>
      <p:sp>
        <p:nvSpPr>
          <p:cNvPr id="4" name="Slide Number Placeholder 3"/>
          <p:cNvSpPr>
            <a:spLocks noGrp="1"/>
          </p:cNvSpPr>
          <p:nvPr>
            <p:ph type="sldNum" sz="quarter" idx="5"/>
          </p:nvPr>
        </p:nvSpPr>
        <p:spPr/>
        <p:txBody>
          <a:bodyPr/>
          <a:lstStyle/>
          <a:p>
            <a:fld id="{DF90AF95-6F0A-4D06-A5CF-3CD61FEF1ED5}" type="slidenum">
              <a:rPr lang="en-GB" smtClean="0"/>
              <a:t>5</a:t>
            </a:fld>
            <a:endParaRPr lang="en-GB"/>
          </a:p>
        </p:txBody>
      </p:sp>
    </p:spTree>
    <p:extLst>
      <p:ext uri="{BB962C8B-B14F-4D97-AF65-F5344CB8AC3E}">
        <p14:creationId xmlns:p14="http://schemas.microsoft.com/office/powerpoint/2010/main" val="137377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https://www.bbc.co.uk/news/explainers-63456015</a:t>
            </a:r>
          </a:p>
        </p:txBody>
      </p:sp>
      <p:sp>
        <p:nvSpPr>
          <p:cNvPr id="4" name="Slide Number Placeholder 3"/>
          <p:cNvSpPr>
            <a:spLocks noGrp="1"/>
          </p:cNvSpPr>
          <p:nvPr>
            <p:ph type="sldNum" sz="quarter" idx="5"/>
          </p:nvPr>
        </p:nvSpPr>
        <p:spPr/>
        <p:txBody>
          <a:bodyPr/>
          <a:lstStyle/>
          <a:p>
            <a:fld id="{DF90AF95-6F0A-4D06-A5CF-3CD61FEF1ED5}" type="slidenum">
              <a:rPr lang="en-GB" smtClean="0"/>
              <a:t>9</a:t>
            </a:fld>
            <a:endParaRPr lang="en-GB"/>
          </a:p>
        </p:txBody>
      </p:sp>
    </p:spTree>
    <p:extLst>
      <p:ext uri="{BB962C8B-B14F-4D97-AF65-F5344CB8AC3E}">
        <p14:creationId xmlns:p14="http://schemas.microsoft.com/office/powerpoint/2010/main" val="353866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between terrorism and migration: an exploration Schmid 2016, ICCT Research Paper</a:t>
            </a:r>
            <a:endParaRPr lang="en-GB" dirty="0"/>
          </a:p>
        </p:txBody>
      </p:sp>
      <p:sp>
        <p:nvSpPr>
          <p:cNvPr id="4" name="Slide Number Placeholder 3"/>
          <p:cNvSpPr>
            <a:spLocks noGrp="1"/>
          </p:cNvSpPr>
          <p:nvPr>
            <p:ph type="sldNum" sz="quarter" idx="5"/>
          </p:nvPr>
        </p:nvSpPr>
        <p:spPr/>
        <p:txBody>
          <a:bodyPr/>
          <a:lstStyle/>
          <a:p>
            <a:fld id="{DF90AF95-6F0A-4D06-A5CF-3CD61FEF1ED5}" type="slidenum">
              <a:rPr lang="en-GB" smtClean="0"/>
              <a:t>11</a:t>
            </a:fld>
            <a:endParaRPr lang="en-GB"/>
          </a:p>
        </p:txBody>
      </p:sp>
    </p:spTree>
    <p:extLst>
      <p:ext uri="{BB962C8B-B14F-4D97-AF65-F5344CB8AC3E}">
        <p14:creationId xmlns:p14="http://schemas.microsoft.com/office/powerpoint/2010/main" val="145979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https://www.google.com/url?sa=i&amp;url=https%3A%2F%2Fmigrants-refugees.va%2F&amp;psig=AOvVaw09t-5giO_w1sI6lUJAnXVi&amp;ust=1687457681329000&amp;source=images&amp;cd=vfe&amp;ved=0CBEQjhxqFwoTCKiy5_H71P8CFQAAAAAdAAAAABAJ</a:t>
            </a:r>
          </a:p>
          <a:p>
            <a:endParaRPr lang="en-GB" dirty="0"/>
          </a:p>
          <a:p>
            <a:r>
              <a:rPr lang="en-GB" dirty="0"/>
              <a:t>https://www.google.com/url?sa=i&amp;url=https%3A%2F%2Fwww.migrationwatchuk.org%2Fnews%2F2022%2F02%2F24%2Fgovernment-admits-illegal-immigration-nearly-tripled-in-four-years&amp;psig=AOvVaw3pPVQW-uCZ0zr6GW6qFqAZ&amp;ust=1687457752480000&amp;source=images&amp;cd=vfe&amp;ved=0CBIQjhxqFwoTCKjgy5H81P8CFQAAAAAdAAAAABAE</a:t>
            </a:r>
          </a:p>
        </p:txBody>
      </p:sp>
      <p:sp>
        <p:nvSpPr>
          <p:cNvPr id="4" name="Slide Number Placeholder 3"/>
          <p:cNvSpPr>
            <a:spLocks noGrp="1"/>
          </p:cNvSpPr>
          <p:nvPr>
            <p:ph type="sldNum" sz="quarter" idx="5"/>
          </p:nvPr>
        </p:nvSpPr>
        <p:spPr/>
        <p:txBody>
          <a:bodyPr/>
          <a:lstStyle/>
          <a:p>
            <a:fld id="{DF90AF95-6F0A-4D06-A5CF-3CD61FEF1ED5}" type="slidenum">
              <a:rPr lang="en-GB" smtClean="0"/>
              <a:t>18</a:t>
            </a:fld>
            <a:endParaRPr lang="en-GB"/>
          </a:p>
        </p:txBody>
      </p:sp>
    </p:spTree>
    <p:extLst>
      <p:ext uri="{BB962C8B-B14F-4D97-AF65-F5344CB8AC3E}">
        <p14:creationId xmlns:p14="http://schemas.microsoft.com/office/powerpoint/2010/main" val="2518601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C8E8DDD8-EE60-4F4F-AF05-93D522E72C97}" type="datetimeFigureOut">
              <a:rPr lang="en-GB" smtClean="0"/>
              <a:t>21/06/2023</a:t>
            </a:fld>
            <a:endParaRPr lang="en-GB"/>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276654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389889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1905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420011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8E8DDD8-EE60-4F4F-AF05-93D522E72C97}" type="datetimeFigureOut">
              <a:rPr lang="en-GB" smtClean="0"/>
              <a:t>21/06/2023</a:t>
            </a:fld>
            <a:endParaRPr lang="en-GB"/>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GB"/>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260868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974689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250616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137634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427452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C8E8DDD8-EE60-4F4F-AF05-93D522E72C97}" type="datetimeFigureOut">
              <a:rPr lang="en-GB" smtClean="0"/>
              <a:t>21/06/2023</a:t>
            </a:fld>
            <a:endParaRPr lang="en-GB"/>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E78D7126-EA2E-43FF-94CD-8F414EB9B935}" type="slidenum">
              <a:rPr lang="en-GB" smtClean="0"/>
              <a:t>‹#›</a:t>
            </a:fld>
            <a:endParaRPr lang="en-GB"/>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37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C8E8DDD8-EE60-4F4F-AF05-93D522E72C97}" type="datetimeFigureOut">
              <a:rPr lang="en-GB" smtClean="0"/>
              <a:t>21/06/2023</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2345402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C8E8DDD8-EE60-4F4F-AF05-93D522E72C97}" type="datetimeFigureOut">
              <a:rPr lang="en-GB" smtClean="0"/>
              <a:t>21/06/2023</a:t>
            </a:fld>
            <a:endParaRPr lang="en-GB"/>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GB"/>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E78D7126-EA2E-43FF-94CD-8F414EB9B935}" type="slidenum">
              <a:rPr lang="en-GB" smtClean="0"/>
              <a:t>‹#›</a:t>
            </a:fld>
            <a:endParaRPr lang="en-GB"/>
          </a:p>
        </p:txBody>
      </p:sp>
    </p:spTree>
    <p:extLst>
      <p:ext uri="{BB962C8B-B14F-4D97-AF65-F5344CB8AC3E}">
        <p14:creationId xmlns:p14="http://schemas.microsoft.com/office/powerpoint/2010/main" val="31639170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ka.brady@canterbury.acuk" TargetMode="External"/><Relationship Id="rId2" Type="http://schemas.openxmlformats.org/officeDocument/2006/relationships/image" Target="../media/image2.b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bmp"/><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4" name="Rectangle 13">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2"/>
          </a:solidFill>
          <a:ln w="9525" cap="sq" cmpd="sng" algn="ctr">
            <a:noFill/>
            <a:prstDash val="solid"/>
            <a:miter lim="800000"/>
          </a:ln>
          <a:effectLst/>
        </p:spPr>
      </p:sp>
      <p:sp>
        <p:nvSpPr>
          <p:cNvPr id="2" name="Title 1">
            <a:extLst>
              <a:ext uri="{FF2B5EF4-FFF2-40B4-BE49-F238E27FC236}">
                <a16:creationId xmlns:a16="http://schemas.microsoft.com/office/drawing/2014/main" id="{94B289C0-F087-93A3-964E-17EC20F5A0A7}"/>
              </a:ext>
            </a:extLst>
          </p:cNvPr>
          <p:cNvSpPr>
            <a:spLocks noGrp="1"/>
          </p:cNvSpPr>
          <p:nvPr>
            <p:ph type="ctrTitle"/>
          </p:nvPr>
        </p:nvSpPr>
        <p:spPr>
          <a:xfrm>
            <a:off x="1259347" y="1615800"/>
            <a:ext cx="9673306" cy="2733106"/>
          </a:xfrm>
        </p:spPr>
        <p:txBody>
          <a:bodyPr anchor="ctr">
            <a:normAutofit/>
          </a:bodyPr>
          <a:lstStyle/>
          <a:p>
            <a:r>
              <a:rPr lang="en-US" sz="4400" b="1" i="0" dirty="0">
                <a:effectLst/>
                <a:latin typeface="Inter"/>
              </a:rPr>
              <a:t>Exploring the Connection between Migration and Terrorism: </a:t>
            </a:r>
            <a:br>
              <a:rPr lang="en-US" sz="4400" b="1" i="0" dirty="0">
                <a:effectLst/>
                <a:latin typeface="Inter"/>
              </a:rPr>
            </a:br>
            <a:r>
              <a:rPr lang="en-US" sz="4400" b="1" i="0" dirty="0">
                <a:effectLst/>
                <a:latin typeface="Inter"/>
              </a:rPr>
              <a:t>Does the risk justify potential human rights abuses</a:t>
            </a:r>
            <a:endParaRPr lang="en-GB" sz="4400" dirty="0"/>
          </a:p>
        </p:txBody>
      </p:sp>
      <p:sp>
        <p:nvSpPr>
          <p:cNvPr id="3" name="Subtitle 2">
            <a:extLst>
              <a:ext uri="{FF2B5EF4-FFF2-40B4-BE49-F238E27FC236}">
                <a16:creationId xmlns:a16="http://schemas.microsoft.com/office/drawing/2014/main" id="{459CA5F8-CB34-FD8E-25EF-AA0F3B735A81}"/>
              </a:ext>
            </a:extLst>
          </p:cNvPr>
          <p:cNvSpPr>
            <a:spLocks noGrp="1"/>
          </p:cNvSpPr>
          <p:nvPr>
            <p:ph type="subTitle" idx="1"/>
          </p:nvPr>
        </p:nvSpPr>
        <p:spPr>
          <a:xfrm>
            <a:off x="1260204" y="4622231"/>
            <a:ext cx="9673306" cy="1245169"/>
          </a:xfrm>
        </p:spPr>
        <p:txBody>
          <a:bodyPr>
            <a:normAutofit/>
          </a:bodyPr>
          <a:lstStyle/>
          <a:p>
            <a:r>
              <a:rPr lang="en-US"/>
              <a:t>Dr Erika Brady</a:t>
            </a:r>
          </a:p>
          <a:p>
            <a:r>
              <a:rPr lang="en-US">
                <a:hlinkClick r:id="rId3"/>
              </a:rPr>
              <a:t>erika.brady@canterbury.acuk</a:t>
            </a:r>
            <a:endParaRPr lang="en-US"/>
          </a:p>
          <a:p>
            <a:r>
              <a:rPr lang="en-US"/>
              <a:t>22 June 2023</a:t>
            </a:r>
          </a:p>
          <a:p>
            <a:r>
              <a:rPr lang="en-US"/>
              <a:t>BISA Conference, Glasgow UK</a:t>
            </a:r>
            <a:endParaRPr lang="en-GB" dirty="0"/>
          </a:p>
        </p:txBody>
      </p:sp>
      <p:sp>
        <p:nvSpPr>
          <p:cNvPr id="16" name="Rectangle 15">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8" name="Straight Connector 17">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49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559C-3AA5-3714-61EC-0D4FB20C2463}"/>
              </a:ext>
            </a:extLst>
          </p:cNvPr>
          <p:cNvSpPr>
            <a:spLocks noGrp="1"/>
          </p:cNvSpPr>
          <p:nvPr>
            <p:ph type="title"/>
          </p:nvPr>
        </p:nvSpPr>
        <p:spPr/>
        <p:txBody>
          <a:bodyPr/>
          <a:lstStyle/>
          <a:p>
            <a:r>
              <a:rPr lang="en-US" sz="6000" dirty="0"/>
              <a:t>Immigration and terrorism in the UK</a:t>
            </a:r>
            <a:endParaRPr lang="en-GB" sz="6000" dirty="0"/>
          </a:p>
        </p:txBody>
      </p:sp>
      <p:sp>
        <p:nvSpPr>
          <p:cNvPr id="3" name="Text Placeholder 2">
            <a:extLst>
              <a:ext uri="{FF2B5EF4-FFF2-40B4-BE49-F238E27FC236}">
                <a16:creationId xmlns:a16="http://schemas.microsoft.com/office/drawing/2014/main" id="{B159E15B-83BF-966B-EDC8-24A65AE055A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3364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DD65-5EEA-B76A-8E17-4AD5FF0AEE9F}"/>
              </a:ext>
            </a:extLst>
          </p:cNvPr>
          <p:cNvSpPr>
            <a:spLocks noGrp="1"/>
          </p:cNvSpPr>
          <p:nvPr>
            <p:ph type="title"/>
          </p:nvPr>
        </p:nvSpPr>
        <p:spPr/>
        <p:txBody>
          <a:bodyPr/>
          <a:lstStyle/>
          <a:p>
            <a:r>
              <a:rPr lang="en-US" dirty="0"/>
              <a:t>The Migration-Terrorism Nexus</a:t>
            </a:r>
            <a:endParaRPr lang="en-GB" dirty="0"/>
          </a:p>
        </p:txBody>
      </p:sp>
      <p:sp>
        <p:nvSpPr>
          <p:cNvPr id="3" name="Content Placeholder 2">
            <a:extLst>
              <a:ext uri="{FF2B5EF4-FFF2-40B4-BE49-F238E27FC236}">
                <a16:creationId xmlns:a16="http://schemas.microsoft.com/office/drawing/2014/main" id="{EC45CC94-FEAD-5370-8ACC-A59A9C1BEF88}"/>
              </a:ext>
            </a:extLst>
          </p:cNvPr>
          <p:cNvSpPr>
            <a:spLocks noGrp="1"/>
          </p:cNvSpPr>
          <p:nvPr>
            <p:ph idx="1"/>
          </p:nvPr>
        </p:nvSpPr>
        <p:spPr/>
        <p:txBody>
          <a:bodyPr/>
          <a:lstStyle/>
          <a:p>
            <a:pPr marL="0" indent="0">
              <a:buNone/>
            </a:pPr>
            <a:r>
              <a:rPr lang="en-US" sz="2000" dirty="0"/>
              <a:t>“The study of terrorism and the study of migration have been two separate fields. While there is a huge literature on both, migration and on terrorism, there are no in-depth studies on the intersection of the two phenomena.” </a:t>
            </a:r>
          </a:p>
          <a:p>
            <a:pPr marL="0" indent="0" algn="l">
              <a:buNone/>
            </a:pPr>
            <a:r>
              <a:rPr lang="en-US" sz="2000" dirty="0"/>
              <a:t>“The arrival of large refugee populations, when not properly handled, increases the risk of attacks in the recipient country by both domestic and transnational </a:t>
            </a:r>
            <a:r>
              <a:rPr lang="en-GB" sz="2000" dirty="0"/>
              <a:t>terrorists.”</a:t>
            </a:r>
          </a:p>
          <a:p>
            <a:pPr marL="0" indent="0" algn="l">
              <a:buNone/>
            </a:pPr>
            <a:r>
              <a:rPr lang="en-US" sz="2000" dirty="0"/>
              <a:t>“Historically, the number of criminals and terrorists in mass migration movements has been low - but terrorists often have a criminal background to begin with.”</a:t>
            </a:r>
          </a:p>
          <a:p>
            <a:pPr marL="0" indent="0" algn="r">
              <a:buNone/>
            </a:pPr>
            <a:endParaRPr lang="en-US" dirty="0"/>
          </a:p>
          <a:p>
            <a:pPr marL="0" indent="0" algn="r">
              <a:buNone/>
            </a:pPr>
            <a:r>
              <a:rPr lang="en-US" dirty="0"/>
              <a:t>(Schmid 2016)</a:t>
            </a:r>
            <a:endParaRPr lang="en-GB" dirty="0"/>
          </a:p>
        </p:txBody>
      </p:sp>
    </p:spTree>
    <p:extLst>
      <p:ext uri="{BB962C8B-B14F-4D97-AF65-F5344CB8AC3E}">
        <p14:creationId xmlns:p14="http://schemas.microsoft.com/office/powerpoint/2010/main" val="318407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AB523F34-EB46-7C09-241F-CF9E4434EF6F}"/>
              </a:ext>
            </a:extLst>
          </p:cNvPr>
          <p:cNvSpPr>
            <a:spLocks noGrp="1"/>
          </p:cNvSpPr>
          <p:nvPr>
            <p:ph type="title"/>
          </p:nvPr>
        </p:nvSpPr>
        <p:spPr>
          <a:xfrm>
            <a:off x="1066798" y="536724"/>
            <a:ext cx="10058400" cy="1371600"/>
          </a:xfrm>
        </p:spPr>
        <p:txBody>
          <a:bodyPr vert="horz" lIns="91440" tIns="45720" rIns="91440" bIns="45720" rtlCol="0" anchor="ctr">
            <a:normAutofit/>
          </a:bodyPr>
          <a:lstStyle/>
          <a:p>
            <a:pPr algn="ctr"/>
            <a:r>
              <a:rPr lang="en-US" sz="2800" dirty="0">
                <a:solidFill>
                  <a:schemeClr val="tx1">
                    <a:lumMod val="85000"/>
                    <a:lumOff val="15000"/>
                  </a:schemeClr>
                </a:solidFill>
              </a:rPr>
              <a:t>Of the 22 successful attacks in the UK since 2005 (regardless of ideology), six have been carried out by those who were refugees or asylum seekers</a:t>
            </a:r>
          </a:p>
        </p:txBody>
      </p:sp>
      <p:graphicFrame>
        <p:nvGraphicFramePr>
          <p:cNvPr id="4" name="Content Placeholder 3">
            <a:extLst>
              <a:ext uri="{FF2B5EF4-FFF2-40B4-BE49-F238E27FC236}">
                <a16:creationId xmlns:a16="http://schemas.microsoft.com/office/drawing/2014/main" id="{0BE7F4BE-7B64-76B0-7FB6-8BE1F9FE372B}"/>
              </a:ext>
            </a:extLst>
          </p:cNvPr>
          <p:cNvGraphicFramePr>
            <a:graphicFrameLocks noGrp="1"/>
          </p:cNvGraphicFramePr>
          <p:nvPr>
            <p:ph idx="4294967295"/>
            <p:extLst>
              <p:ext uri="{D42A27DB-BD31-4B8C-83A1-F6EECF244321}">
                <p14:modId xmlns:p14="http://schemas.microsoft.com/office/powerpoint/2010/main" val="1856104940"/>
              </p:ext>
            </p:extLst>
          </p:nvPr>
        </p:nvGraphicFramePr>
        <p:xfrm>
          <a:off x="778213" y="2120630"/>
          <a:ext cx="10696393" cy="4200644"/>
        </p:xfrm>
        <a:graphic>
          <a:graphicData uri="http://schemas.openxmlformats.org/drawingml/2006/table">
            <a:tbl>
              <a:tblPr firstRow="1" firstCol="1" bandRow="1">
                <a:tableStyleId>{3B4B98B0-60AC-42C2-AFA5-B58CD77FA1E5}</a:tableStyleId>
              </a:tblPr>
              <a:tblGrid>
                <a:gridCol w="1885506">
                  <a:extLst>
                    <a:ext uri="{9D8B030D-6E8A-4147-A177-3AD203B41FA5}">
                      <a16:colId xmlns:a16="http://schemas.microsoft.com/office/drawing/2014/main" val="577766209"/>
                    </a:ext>
                  </a:extLst>
                </a:gridCol>
                <a:gridCol w="2484236">
                  <a:extLst>
                    <a:ext uri="{9D8B030D-6E8A-4147-A177-3AD203B41FA5}">
                      <a16:colId xmlns:a16="http://schemas.microsoft.com/office/drawing/2014/main" val="1457236520"/>
                    </a:ext>
                  </a:extLst>
                </a:gridCol>
                <a:gridCol w="3330985">
                  <a:extLst>
                    <a:ext uri="{9D8B030D-6E8A-4147-A177-3AD203B41FA5}">
                      <a16:colId xmlns:a16="http://schemas.microsoft.com/office/drawing/2014/main" val="3314147805"/>
                    </a:ext>
                  </a:extLst>
                </a:gridCol>
                <a:gridCol w="2995666">
                  <a:extLst>
                    <a:ext uri="{9D8B030D-6E8A-4147-A177-3AD203B41FA5}">
                      <a16:colId xmlns:a16="http://schemas.microsoft.com/office/drawing/2014/main" val="3077393314"/>
                    </a:ext>
                  </a:extLst>
                </a:gridCol>
              </a:tblGrid>
              <a:tr h="348909">
                <a:tc>
                  <a:txBody>
                    <a:bodyPr/>
                    <a:lstStyle/>
                    <a:p>
                      <a:pPr>
                        <a:lnSpc>
                          <a:spcPct val="150000"/>
                        </a:lnSpc>
                        <a:spcAft>
                          <a:spcPts val="800"/>
                        </a:spcAft>
                      </a:pPr>
                      <a:r>
                        <a:rPr lang="en-GB" sz="1400" kern="100">
                          <a:effectLst/>
                        </a:rPr>
                        <a:t>Month and Year</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50000"/>
                        </a:lnSpc>
                        <a:spcAft>
                          <a:spcPts val="800"/>
                        </a:spcAft>
                      </a:pPr>
                      <a:r>
                        <a:rPr lang="en-GB" sz="1400" kern="100">
                          <a:effectLst/>
                        </a:rPr>
                        <a:t>Name of Perpetrator</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50000"/>
                        </a:lnSpc>
                        <a:spcAft>
                          <a:spcPts val="800"/>
                        </a:spcAft>
                      </a:pPr>
                      <a:r>
                        <a:rPr lang="en-GB" sz="1400" kern="100">
                          <a:effectLst/>
                        </a:rPr>
                        <a:t>Attack Information</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50000"/>
                        </a:lnSpc>
                        <a:spcAft>
                          <a:spcPts val="800"/>
                        </a:spcAft>
                      </a:pPr>
                      <a:r>
                        <a:rPr lang="en-GB" sz="1400" kern="100">
                          <a:effectLst/>
                        </a:rPr>
                        <a:t>Status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207218393"/>
                  </a:ext>
                </a:extLst>
              </a:tr>
              <a:tr h="348909">
                <a:tc>
                  <a:txBody>
                    <a:bodyPr/>
                    <a:lstStyle/>
                    <a:p>
                      <a:pPr>
                        <a:lnSpc>
                          <a:spcPct val="150000"/>
                        </a:lnSpc>
                        <a:spcAft>
                          <a:spcPts val="800"/>
                        </a:spcAft>
                      </a:pPr>
                      <a:r>
                        <a:rPr lang="en-GB" sz="1400" kern="100">
                          <a:effectLst/>
                        </a:rPr>
                        <a:t>November 2021</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Emad Al-Swealmeen</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Liverpool Womens Hospital</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Failed asylum seeker</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842951216"/>
                  </a:ext>
                </a:extLst>
              </a:tr>
              <a:tr h="348909">
                <a:tc>
                  <a:txBody>
                    <a:bodyPr/>
                    <a:lstStyle/>
                    <a:p>
                      <a:pPr>
                        <a:lnSpc>
                          <a:spcPct val="150000"/>
                        </a:lnSpc>
                        <a:spcAft>
                          <a:spcPts val="800"/>
                        </a:spcAft>
                      </a:pPr>
                      <a:r>
                        <a:rPr lang="en-GB" sz="1400" kern="100">
                          <a:effectLst/>
                        </a:rPr>
                        <a:t>June 2020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Khairi Saadallah </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Reading Stabbings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Libyan Refugee</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3391663289"/>
                  </a:ext>
                </a:extLst>
              </a:tr>
              <a:tr h="1403876">
                <a:tc>
                  <a:txBody>
                    <a:bodyPr/>
                    <a:lstStyle/>
                    <a:p>
                      <a:pPr>
                        <a:lnSpc>
                          <a:spcPct val="150000"/>
                        </a:lnSpc>
                        <a:spcAft>
                          <a:spcPts val="800"/>
                        </a:spcAft>
                      </a:pPr>
                      <a:r>
                        <a:rPr lang="en-GB" sz="1400" kern="100" dirty="0">
                          <a:effectLst/>
                        </a:rPr>
                        <a:t>December 2019</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Mahdi Mohamud</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Manchester Victoria Stabbing </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Originally from Somalia – ten years in UK at time of the attack (Mental Health Act)</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4284863625"/>
                  </a:ext>
                </a:extLst>
              </a:tr>
              <a:tr h="348909">
                <a:tc>
                  <a:txBody>
                    <a:bodyPr/>
                    <a:lstStyle/>
                    <a:p>
                      <a:pPr>
                        <a:lnSpc>
                          <a:spcPct val="150000"/>
                        </a:lnSpc>
                        <a:spcAft>
                          <a:spcPts val="800"/>
                        </a:spcAft>
                      </a:pPr>
                      <a:r>
                        <a:rPr lang="en-GB" sz="1400" kern="100">
                          <a:effectLst/>
                        </a:rPr>
                        <a:t>August 2018</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Salih Khater</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Westminster car attack</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Refugee from Sudan</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1461935139"/>
                  </a:ext>
                </a:extLst>
              </a:tr>
              <a:tr h="700566">
                <a:tc>
                  <a:txBody>
                    <a:bodyPr/>
                    <a:lstStyle/>
                    <a:p>
                      <a:pPr>
                        <a:lnSpc>
                          <a:spcPct val="150000"/>
                        </a:lnSpc>
                        <a:spcAft>
                          <a:spcPts val="800"/>
                        </a:spcAft>
                      </a:pPr>
                      <a:r>
                        <a:rPr lang="en-GB" sz="1400" kern="100">
                          <a:effectLst/>
                        </a:rPr>
                        <a:t>September 2017</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Ahmed Hassan</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Parson’s Green Attack</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Arrived illegally in October 2015</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239494416"/>
                  </a:ext>
                </a:extLst>
              </a:tr>
              <a:tr h="700566">
                <a:tc>
                  <a:txBody>
                    <a:bodyPr/>
                    <a:lstStyle/>
                    <a:p>
                      <a:pPr>
                        <a:lnSpc>
                          <a:spcPct val="150000"/>
                        </a:lnSpc>
                        <a:spcAft>
                          <a:spcPts val="800"/>
                        </a:spcAft>
                      </a:pPr>
                      <a:r>
                        <a:rPr lang="en-GB" sz="1400" kern="100">
                          <a:effectLst/>
                        </a:rPr>
                        <a:t>June 2017</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Rachid Redoune</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a:effectLst/>
                        </a:rPr>
                        <a:t>One of the London Bridge Attackers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tc>
                  <a:txBody>
                    <a:bodyPr/>
                    <a:lstStyle/>
                    <a:p>
                      <a:pPr>
                        <a:lnSpc>
                          <a:spcPct val="100000"/>
                        </a:lnSpc>
                        <a:spcAft>
                          <a:spcPts val="800"/>
                        </a:spcAft>
                      </a:pPr>
                      <a:r>
                        <a:rPr lang="en-GB" sz="1400" kern="100" dirty="0">
                          <a:effectLst/>
                        </a:rPr>
                        <a:t>Failed asylum seeker</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425" marR="66425" marT="0" marB="0"/>
                </a:tc>
                <a:extLst>
                  <a:ext uri="{0D108BD9-81ED-4DB2-BD59-A6C34878D82A}">
                    <a16:rowId xmlns:a16="http://schemas.microsoft.com/office/drawing/2014/main" val="197720708"/>
                  </a:ext>
                </a:extLst>
              </a:tr>
            </a:tbl>
          </a:graphicData>
        </a:graphic>
      </p:graphicFrame>
    </p:spTree>
    <p:extLst>
      <p:ext uri="{BB962C8B-B14F-4D97-AF65-F5344CB8AC3E}">
        <p14:creationId xmlns:p14="http://schemas.microsoft.com/office/powerpoint/2010/main" val="677855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811" y="403509"/>
            <a:ext cx="4087368" cy="6050982"/>
          </a:xfrm>
          <a:prstGeom prst="rect">
            <a:avLst/>
          </a:prstGeom>
          <a:solidFill>
            <a:schemeClr val="tx2"/>
          </a:solid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B358F429-EE32-2E26-B929-801657A9573F}"/>
              </a:ext>
            </a:extLst>
          </p:cNvPr>
          <p:cNvSpPr>
            <a:spLocks noGrp="1"/>
          </p:cNvSpPr>
          <p:nvPr>
            <p:ph type="title"/>
          </p:nvPr>
        </p:nvSpPr>
        <p:spPr>
          <a:xfrm>
            <a:off x="573409" y="568575"/>
            <a:ext cx="3765200" cy="5457366"/>
          </a:xfrm>
        </p:spPr>
        <p:txBody>
          <a:bodyPr>
            <a:normAutofit/>
          </a:bodyPr>
          <a:lstStyle/>
          <a:p>
            <a:pPr algn="ctr"/>
            <a:r>
              <a:rPr lang="en-US" sz="4400">
                <a:solidFill>
                  <a:schemeClr val="bg1"/>
                </a:solidFill>
              </a:rPr>
              <a:t>The Migration-Terrorism Nexus</a:t>
            </a:r>
            <a:endParaRPr lang="en-GB" sz="4400">
              <a:solidFill>
                <a:schemeClr val="bg1"/>
              </a:solidFill>
            </a:endParaRPr>
          </a:p>
        </p:txBody>
      </p:sp>
      <p:sp>
        <p:nvSpPr>
          <p:cNvPr id="15" name="Content Placeholder 2">
            <a:extLst>
              <a:ext uri="{FF2B5EF4-FFF2-40B4-BE49-F238E27FC236}">
                <a16:creationId xmlns:a16="http://schemas.microsoft.com/office/drawing/2014/main" id="{4E95E93F-BF43-D49B-D60F-F1B4A8C4696F}"/>
              </a:ext>
            </a:extLst>
          </p:cNvPr>
          <p:cNvSpPr>
            <a:spLocks noGrp="1"/>
          </p:cNvSpPr>
          <p:nvPr>
            <p:ph idx="1"/>
          </p:nvPr>
        </p:nvSpPr>
        <p:spPr>
          <a:xfrm>
            <a:off x="5478124" y="559477"/>
            <a:ext cx="5647076" cy="5475563"/>
          </a:xfrm>
        </p:spPr>
        <p:txBody>
          <a:bodyPr anchor="ctr">
            <a:normAutofit/>
          </a:bodyPr>
          <a:lstStyle/>
          <a:p>
            <a:r>
              <a:rPr lang="en-US"/>
              <a:t>There is no doubt that there is a risk that criminals and terrorists might come into the UK embedded within large refugee flows</a:t>
            </a:r>
          </a:p>
          <a:p>
            <a:r>
              <a:rPr lang="en-US"/>
              <a:t>ISIS itself sewed some of these seeds of concerns when it claimed it would embed its terrorists in the refugee flows</a:t>
            </a:r>
          </a:p>
          <a:p>
            <a:r>
              <a:rPr lang="en-US"/>
              <a:t>And yet, while 6 out of 22 attacks is high, 6 out of more than 541,200 asylum applications made in the UK during that time period is not (0.0011%) </a:t>
            </a:r>
          </a:p>
          <a:p>
            <a:r>
              <a:rPr lang="en-US"/>
              <a:t>The UK Government itself steers clear of saying that terrorists are coming in amongst the asylum seeking population, instead focusing on criminality and the legality of the routes taken to get here</a:t>
            </a:r>
            <a:endParaRPr lang="en-GB"/>
          </a:p>
        </p:txBody>
      </p:sp>
    </p:spTree>
    <p:extLst>
      <p:ext uri="{BB962C8B-B14F-4D97-AF65-F5344CB8AC3E}">
        <p14:creationId xmlns:p14="http://schemas.microsoft.com/office/powerpoint/2010/main" val="400585446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F15-C3E6-CB07-2124-1CD8791160CC}"/>
              </a:ext>
            </a:extLst>
          </p:cNvPr>
          <p:cNvSpPr>
            <a:spLocks noGrp="1"/>
          </p:cNvSpPr>
          <p:nvPr>
            <p:ph type="title"/>
          </p:nvPr>
        </p:nvSpPr>
        <p:spPr/>
        <p:txBody>
          <a:bodyPr/>
          <a:lstStyle/>
          <a:p>
            <a:r>
              <a:rPr lang="en-US" sz="6000" dirty="0"/>
              <a:t>Proposed framework and Conclusions</a:t>
            </a:r>
            <a:endParaRPr lang="en-GB" sz="6000" dirty="0"/>
          </a:p>
        </p:txBody>
      </p:sp>
      <p:sp>
        <p:nvSpPr>
          <p:cNvPr id="3" name="Text Placeholder 2">
            <a:extLst>
              <a:ext uri="{FF2B5EF4-FFF2-40B4-BE49-F238E27FC236}">
                <a16:creationId xmlns:a16="http://schemas.microsoft.com/office/drawing/2014/main" id="{CE1270B5-9C43-F859-23E9-0B05D0AE846D}"/>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47877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09EE64C5-58A7-47AA-A1F2-FA07DE93F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0082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3B2FAE0B-AEC0-4659-982E-957683B7D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1157" y="237744"/>
            <a:ext cx="342614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9" name="Rectangle 14">
            <a:extLst>
              <a:ext uri="{FF2B5EF4-FFF2-40B4-BE49-F238E27FC236}">
                <a16:creationId xmlns:a16="http://schemas.microsoft.com/office/drawing/2014/main" id="{E37AC2B4-0F64-42FF-AFB4-62DAFFD48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3826" y="372498"/>
            <a:ext cx="3127248" cy="61130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3C4FA-F63C-C80D-6BE3-DAB20A383DB0}"/>
              </a:ext>
            </a:extLst>
          </p:cNvPr>
          <p:cNvSpPr>
            <a:spLocks noGrp="1"/>
          </p:cNvSpPr>
          <p:nvPr>
            <p:ph type="title"/>
          </p:nvPr>
        </p:nvSpPr>
        <p:spPr>
          <a:xfrm>
            <a:off x="8881352" y="892121"/>
            <a:ext cx="2704290" cy="2129860"/>
          </a:xfrm>
        </p:spPr>
        <p:txBody>
          <a:bodyPr anchor="b">
            <a:normAutofit fontScale="90000"/>
          </a:bodyPr>
          <a:lstStyle/>
          <a:p>
            <a:r>
              <a:rPr lang="en-US" sz="2800" dirty="0"/>
              <a:t>Proposed Framework for Improving the Response to Asylum Seekers in the UK</a:t>
            </a:r>
            <a:endParaRPr lang="en-GB" sz="2800" dirty="0"/>
          </a:p>
        </p:txBody>
      </p:sp>
      <p:pic>
        <p:nvPicPr>
          <p:cNvPr id="4" name="Content Placeholder 3">
            <a:extLst>
              <a:ext uri="{FF2B5EF4-FFF2-40B4-BE49-F238E27FC236}">
                <a16:creationId xmlns:a16="http://schemas.microsoft.com/office/drawing/2014/main" id="{140EFB9C-6324-48CA-059E-FCE7576B05B7}"/>
              </a:ext>
            </a:extLst>
          </p:cNvPr>
          <p:cNvPicPr>
            <a:picLocks noChangeAspect="1"/>
          </p:cNvPicPr>
          <p:nvPr/>
        </p:nvPicPr>
        <p:blipFill rotWithShape="1">
          <a:blip r:embed="rId2"/>
          <a:srcRect l="10469" r="13576"/>
          <a:stretch/>
        </p:blipFill>
        <p:spPr>
          <a:xfrm>
            <a:off x="234696" y="471317"/>
            <a:ext cx="8150231" cy="6035818"/>
          </a:xfrm>
          <a:prstGeom prst="rect">
            <a:avLst/>
          </a:prstGeom>
        </p:spPr>
      </p:pic>
      <p:sp>
        <p:nvSpPr>
          <p:cNvPr id="20" name="Content Placeholder 7">
            <a:extLst>
              <a:ext uri="{FF2B5EF4-FFF2-40B4-BE49-F238E27FC236}">
                <a16:creationId xmlns:a16="http://schemas.microsoft.com/office/drawing/2014/main" id="{D837FA02-266C-3679-2BB2-4A8C80B66A01}"/>
              </a:ext>
            </a:extLst>
          </p:cNvPr>
          <p:cNvSpPr>
            <a:spLocks noGrp="1"/>
          </p:cNvSpPr>
          <p:nvPr>
            <p:ph idx="1"/>
          </p:nvPr>
        </p:nvSpPr>
        <p:spPr>
          <a:xfrm>
            <a:off x="8881351" y="3429000"/>
            <a:ext cx="2704291" cy="2804532"/>
          </a:xfrm>
        </p:spPr>
        <p:txBody>
          <a:bodyPr>
            <a:normAutofit lnSpcReduction="10000"/>
          </a:bodyPr>
          <a:lstStyle/>
          <a:p>
            <a:r>
              <a:rPr lang="en-US" dirty="0"/>
              <a:t>Key themes: </a:t>
            </a:r>
          </a:p>
          <a:p>
            <a:pPr lvl="1"/>
            <a:r>
              <a:rPr lang="en-US" dirty="0"/>
              <a:t>Consultation and genuine learning</a:t>
            </a:r>
          </a:p>
          <a:p>
            <a:pPr lvl="1"/>
            <a:r>
              <a:rPr lang="en-US" dirty="0"/>
              <a:t>Transparency</a:t>
            </a:r>
          </a:p>
          <a:p>
            <a:pPr lvl="1"/>
            <a:r>
              <a:rPr lang="en-US" dirty="0"/>
              <a:t>Shift in narratives resulting in better understanding across the two main actors concerned with refugee populations</a:t>
            </a:r>
          </a:p>
        </p:txBody>
      </p:sp>
    </p:spTree>
    <p:extLst>
      <p:ext uri="{BB962C8B-B14F-4D97-AF65-F5344CB8AC3E}">
        <p14:creationId xmlns:p14="http://schemas.microsoft.com/office/powerpoint/2010/main" val="146067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8E90402B-F829-48C3-8037-7738137F2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35CCD1-2093-4AC0-AABD-494F51FE8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solidFill>
          <a:ln w="6350" cap="flat" cmpd="sng" algn="ctr">
            <a:solidFill>
              <a:schemeClr val="tx1">
                <a:lumMod val="75000"/>
              </a:schemeClr>
            </a:solidFill>
            <a:prstDash val="solid"/>
          </a:ln>
          <a:effectLst>
            <a:softEdge rad="0"/>
          </a:effectLst>
        </p:spPr>
      </p:sp>
      <p:sp>
        <p:nvSpPr>
          <p:cNvPr id="22" name="Rectangle 21">
            <a:extLst>
              <a:ext uri="{FF2B5EF4-FFF2-40B4-BE49-F238E27FC236}">
                <a16:creationId xmlns:a16="http://schemas.microsoft.com/office/drawing/2014/main" id="{EB32BAC1-5F58-428B-A1B8-B0BBB38A6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78373" cy="6108192"/>
          </a:xfrm>
          <a:prstGeom prst="rect">
            <a:avLst/>
          </a:prstGeom>
          <a:solidFill>
            <a:schemeClr val="tx2"/>
          </a:solidFill>
          <a:ln w="6350" cap="sq" cmpd="sng" algn="ctr">
            <a:noFill/>
            <a:prstDash val="solid"/>
            <a:miter lim="800000"/>
          </a:ln>
          <a:effectLst/>
        </p:spPr>
      </p:sp>
      <p:sp>
        <p:nvSpPr>
          <p:cNvPr id="2" name="Title 1">
            <a:extLst>
              <a:ext uri="{FF2B5EF4-FFF2-40B4-BE49-F238E27FC236}">
                <a16:creationId xmlns:a16="http://schemas.microsoft.com/office/drawing/2014/main" id="{A8DBB0EF-D070-FFCC-7C5B-9A4783C2660C}"/>
              </a:ext>
            </a:extLst>
          </p:cNvPr>
          <p:cNvSpPr>
            <a:spLocks noGrp="1"/>
          </p:cNvSpPr>
          <p:nvPr>
            <p:ph type="title"/>
          </p:nvPr>
        </p:nvSpPr>
        <p:spPr>
          <a:xfrm>
            <a:off x="573409" y="674915"/>
            <a:ext cx="3765200" cy="5479056"/>
          </a:xfrm>
        </p:spPr>
        <p:txBody>
          <a:bodyPr>
            <a:normAutofit/>
          </a:bodyPr>
          <a:lstStyle/>
          <a:p>
            <a:pPr algn="ctr"/>
            <a:r>
              <a:rPr lang="en-US" dirty="0">
                <a:solidFill>
                  <a:schemeClr val="bg1"/>
                </a:solidFill>
              </a:rPr>
              <a:t>Summary</a:t>
            </a:r>
            <a:endParaRPr lang="en-GB" dirty="0">
              <a:solidFill>
                <a:schemeClr val="bg1"/>
              </a:solidFill>
            </a:endParaRPr>
          </a:p>
        </p:txBody>
      </p:sp>
      <p:graphicFrame>
        <p:nvGraphicFramePr>
          <p:cNvPr id="23" name="Content Placeholder 2">
            <a:extLst>
              <a:ext uri="{FF2B5EF4-FFF2-40B4-BE49-F238E27FC236}">
                <a16:creationId xmlns:a16="http://schemas.microsoft.com/office/drawing/2014/main" id="{E8904D6A-2B09-6164-B817-B60F5A0C0090}"/>
              </a:ext>
            </a:extLst>
          </p:cNvPr>
          <p:cNvGraphicFramePr>
            <a:graphicFrameLocks noGrp="1"/>
          </p:cNvGraphicFramePr>
          <p:nvPr>
            <p:ph idx="1"/>
            <p:extLst>
              <p:ext uri="{D42A27DB-BD31-4B8C-83A1-F6EECF244321}">
                <p14:modId xmlns:p14="http://schemas.microsoft.com/office/powerpoint/2010/main" val="314916680"/>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630665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E90402B-F829-48C3-8037-7738137F2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35CCD1-2093-4AC0-AABD-494F51FE8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solidFill>
          <a:ln w="6350" cap="flat" cmpd="sng" algn="ctr">
            <a:solidFill>
              <a:schemeClr val="tx1">
                <a:lumMod val="75000"/>
              </a:schemeClr>
            </a:solidFill>
            <a:prstDash val="solid"/>
          </a:ln>
          <a:effectLst>
            <a:softEdge rad="0"/>
          </a:effectLst>
        </p:spPr>
      </p:sp>
      <p:sp>
        <p:nvSpPr>
          <p:cNvPr id="22" name="Rectangle 21">
            <a:extLst>
              <a:ext uri="{FF2B5EF4-FFF2-40B4-BE49-F238E27FC236}">
                <a16:creationId xmlns:a16="http://schemas.microsoft.com/office/drawing/2014/main" id="{EB32BAC1-5F58-428B-A1B8-B0BBB38A6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78373" cy="6108192"/>
          </a:xfrm>
          <a:prstGeom prst="rect">
            <a:avLst/>
          </a:prstGeom>
          <a:solidFill>
            <a:schemeClr val="tx2"/>
          </a:solidFill>
          <a:ln w="6350" cap="sq" cmpd="sng" algn="ctr">
            <a:noFill/>
            <a:prstDash val="solid"/>
            <a:miter lim="800000"/>
          </a:ln>
          <a:effectLst/>
        </p:spPr>
      </p:sp>
      <p:sp>
        <p:nvSpPr>
          <p:cNvPr id="2" name="Title 1">
            <a:extLst>
              <a:ext uri="{FF2B5EF4-FFF2-40B4-BE49-F238E27FC236}">
                <a16:creationId xmlns:a16="http://schemas.microsoft.com/office/drawing/2014/main" id="{5325B666-47EC-D1DD-56F0-CD4908FF0CE6}"/>
              </a:ext>
            </a:extLst>
          </p:cNvPr>
          <p:cNvSpPr>
            <a:spLocks noGrp="1"/>
          </p:cNvSpPr>
          <p:nvPr>
            <p:ph type="title"/>
          </p:nvPr>
        </p:nvSpPr>
        <p:spPr>
          <a:xfrm>
            <a:off x="573409" y="674915"/>
            <a:ext cx="3765200" cy="5479056"/>
          </a:xfrm>
        </p:spPr>
        <p:txBody>
          <a:bodyPr>
            <a:normAutofit/>
          </a:bodyPr>
          <a:lstStyle/>
          <a:p>
            <a:pPr algn="ctr"/>
            <a:r>
              <a:rPr lang="en-US" sz="3000" dirty="0">
                <a:solidFill>
                  <a:schemeClr val="bg1"/>
                </a:solidFill>
              </a:rPr>
              <a:t>Recommendations</a:t>
            </a:r>
            <a:endParaRPr lang="en-GB" sz="3000" dirty="0">
              <a:solidFill>
                <a:schemeClr val="bg1"/>
              </a:solidFill>
            </a:endParaRPr>
          </a:p>
        </p:txBody>
      </p:sp>
      <p:graphicFrame>
        <p:nvGraphicFramePr>
          <p:cNvPr id="5" name="Content Placeholder 2">
            <a:extLst>
              <a:ext uri="{FF2B5EF4-FFF2-40B4-BE49-F238E27FC236}">
                <a16:creationId xmlns:a16="http://schemas.microsoft.com/office/drawing/2014/main" id="{324DAAC5-B8A9-8223-539C-493CE3B10514}"/>
              </a:ext>
            </a:extLst>
          </p:cNvPr>
          <p:cNvGraphicFramePr>
            <a:graphicFrameLocks noGrp="1"/>
          </p:cNvGraphicFramePr>
          <p:nvPr>
            <p:ph idx="1"/>
            <p:extLst>
              <p:ext uri="{D42A27DB-BD31-4B8C-83A1-F6EECF244321}">
                <p14:modId xmlns:p14="http://schemas.microsoft.com/office/powerpoint/2010/main" val="436826017"/>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99573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36491AF2-F637-4458-8B7A-BF788BA75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694E5FC1-7299-4180-BC75-631D0C2BD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tx1"/>
          </a:solidFill>
          <a:ln w="6350" cap="flat" cmpd="sng" algn="ctr">
            <a:solidFill>
              <a:schemeClr val="tx1">
                <a:lumMod val="75000"/>
              </a:schemeClr>
            </a:solid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 name="Rectangle 14">
            <a:extLst>
              <a:ext uri="{FF2B5EF4-FFF2-40B4-BE49-F238E27FC236}">
                <a16:creationId xmlns:a16="http://schemas.microsoft.com/office/drawing/2014/main" id="{27D770CB-6E46-4B1E-9B06-FD55FF2B9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571" y="415055"/>
            <a:ext cx="5336217" cy="6058223"/>
          </a:xfrm>
          <a:prstGeom prst="rect">
            <a:avLst/>
          </a:prstGeom>
          <a:solidFill>
            <a:schemeClr val="bg2"/>
          </a:solidFill>
          <a:ln w="6350" cap="sq" cmpd="sng" algn="ctr">
            <a:noFill/>
            <a:prstDash val="solid"/>
            <a:miter lim="800000"/>
          </a:ln>
          <a:effectLst/>
        </p:spPr>
      </p:sp>
      <p:sp>
        <p:nvSpPr>
          <p:cNvPr id="2" name="Title 1">
            <a:extLst>
              <a:ext uri="{FF2B5EF4-FFF2-40B4-BE49-F238E27FC236}">
                <a16:creationId xmlns:a16="http://schemas.microsoft.com/office/drawing/2014/main" id="{B3303440-9C5B-6FFB-9468-963BEE603C7A}"/>
              </a:ext>
            </a:extLst>
          </p:cNvPr>
          <p:cNvSpPr>
            <a:spLocks noGrp="1"/>
          </p:cNvSpPr>
          <p:nvPr>
            <p:ph type="title"/>
          </p:nvPr>
        </p:nvSpPr>
        <p:spPr>
          <a:xfrm>
            <a:off x="737486" y="727626"/>
            <a:ext cx="4602152" cy="1718225"/>
          </a:xfrm>
        </p:spPr>
        <p:txBody>
          <a:bodyPr>
            <a:normAutofit/>
          </a:bodyPr>
          <a:lstStyle/>
          <a:p>
            <a:r>
              <a:rPr lang="en-US" dirty="0"/>
              <a:t>Conclusion</a:t>
            </a:r>
            <a:endParaRPr lang="en-GB" dirty="0"/>
          </a:p>
        </p:txBody>
      </p:sp>
      <p:sp>
        <p:nvSpPr>
          <p:cNvPr id="3" name="Content Placeholder 2">
            <a:extLst>
              <a:ext uri="{FF2B5EF4-FFF2-40B4-BE49-F238E27FC236}">
                <a16:creationId xmlns:a16="http://schemas.microsoft.com/office/drawing/2014/main" id="{9D5775CF-1D22-B5FD-3B15-259E7778BEF3}"/>
              </a:ext>
            </a:extLst>
          </p:cNvPr>
          <p:cNvSpPr>
            <a:spLocks noGrp="1"/>
          </p:cNvSpPr>
          <p:nvPr>
            <p:ph idx="1"/>
          </p:nvPr>
        </p:nvSpPr>
        <p:spPr>
          <a:xfrm>
            <a:off x="737486" y="2538919"/>
            <a:ext cx="4602152" cy="3596880"/>
          </a:xfrm>
        </p:spPr>
        <p:txBody>
          <a:bodyPr>
            <a:normAutofit/>
          </a:bodyPr>
          <a:lstStyle/>
          <a:p>
            <a:r>
              <a:rPr lang="en-US" dirty="0"/>
              <a:t>At the heart of the matter are hundreds of thousands of men, women and children who are desperate for a safe and better life</a:t>
            </a:r>
          </a:p>
          <a:p>
            <a:endParaRPr lang="en-US" dirty="0"/>
          </a:p>
          <a:p>
            <a:r>
              <a:rPr lang="en-US" dirty="0"/>
              <a:t>The UK needs to protect British people from terrorist and criminal threats, but it needs to do so in a way that upholds its obligations as a signatory of the 1951 Refugee Convention</a:t>
            </a:r>
            <a:endParaRPr lang="en-GB" dirty="0"/>
          </a:p>
        </p:txBody>
      </p:sp>
      <p:sp>
        <p:nvSpPr>
          <p:cNvPr id="17" name="Rectangle 16">
            <a:extLst>
              <a:ext uri="{FF2B5EF4-FFF2-40B4-BE49-F238E27FC236}">
                <a16:creationId xmlns:a16="http://schemas.microsoft.com/office/drawing/2014/main" id="{3C1F5257-35BE-473F-AD7A-B99A8363B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6A0DAA8-E9CE-456D-A6BF-3F046C566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1FA63E-4F53-5189-9F0B-561244479DEA}"/>
              </a:ext>
            </a:extLst>
          </p:cNvPr>
          <p:cNvPicPr>
            <a:picLocks noChangeAspect="1"/>
          </p:cNvPicPr>
          <p:nvPr/>
        </p:nvPicPr>
        <p:blipFill rotWithShape="1">
          <a:blip r:embed="rId3"/>
          <a:srcRect l="7435" r="19517" b="-3"/>
          <a:stretch/>
        </p:blipFill>
        <p:spPr>
          <a:xfrm>
            <a:off x="8245165" y="3209731"/>
            <a:ext cx="3716680" cy="3396343"/>
          </a:xfrm>
          <a:prstGeom prst="rect">
            <a:avLst/>
          </a:prstGeom>
        </p:spPr>
      </p:pic>
      <p:pic>
        <p:nvPicPr>
          <p:cNvPr id="4" name="Picture 3">
            <a:extLst>
              <a:ext uri="{FF2B5EF4-FFF2-40B4-BE49-F238E27FC236}">
                <a16:creationId xmlns:a16="http://schemas.microsoft.com/office/drawing/2014/main" id="{ACA8B454-BD00-5849-F782-142D8941F741}"/>
              </a:ext>
            </a:extLst>
          </p:cNvPr>
          <p:cNvPicPr>
            <a:picLocks noChangeAspect="1"/>
          </p:cNvPicPr>
          <p:nvPr/>
        </p:nvPicPr>
        <p:blipFill rotWithShape="1">
          <a:blip r:embed="rId4"/>
          <a:srcRect l="1858" r="10446" b="2"/>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spTree>
    <p:extLst>
      <p:ext uri="{BB962C8B-B14F-4D97-AF65-F5344CB8AC3E}">
        <p14:creationId xmlns:p14="http://schemas.microsoft.com/office/powerpoint/2010/main" val="195053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7">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38" name="Rectangle 9">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39" name="Rectangle 11">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sp>
        <p:nvSpPr>
          <p:cNvPr id="40" name="Rectangle 13">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1" name="Group 15">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7" name="Straight Connector 16">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42" name="Rectangle 20">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2">
            <a:extLst>
              <a:ext uri="{FF2B5EF4-FFF2-40B4-BE49-F238E27FC236}">
                <a16:creationId xmlns:a16="http://schemas.microsoft.com/office/drawing/2014/main" id="{1AA55ABF-213F-4B65-8B7E-1ED8609F2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945072"/>
            <a:ext cx="10339129" cy="4055144"/>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44" name="Rectangle 24">
            <a:extLst>
              <a:ext uri="{FF2B5EF4-FFF2-40B4-BE49-F238E27FC236}">
                <a16:creationId xmlns:a16="http://schemas.microsoft.com/office/drawing/2014/main" id="{F8DB4189-B5C4-45EA-AFC5-6739032B8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624" y="1107268"/>
            <a:ext cx="10012680" cy="3730752"/>
          </a:xfrm>
          <a:prstGeom prst="rect">
            <a:avLst/>
          </a:prstGeom>
          <a:solidFill>
            <a:schemeClr val="tx2"/>
          </a:solid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91884417-AE82-B2B9-72AC-99C65E8F3F7B}"/>
              </a:ext>
            </a:extLst>
          </p:cNvPr>
          <p:cNvSpPr>
            <a:spLocks noGrp="1"/>
          </p:cNvSpPr>
          <p:nvPr>
            <p:ph type="title"/>
          </p:nvPr>
        </p:nvSpPr>
        <p:spPr>
          <a:xfrm>
            <a:off x="1399357" y="1447184"/>
            <a:ext cx="9369214" cy="3069103"/>
          </a:xfrm>
        </p:spPr>
        <p:txBody>
          <a:bodyPr vert="horz" lIns="91440" tIns="45720" rIns="91440" bIns="45720" rtlCol="0" anchor="ctr">
            <a:normAutofit/>
          </a:bodyPr>
          <a:lstStyle/>
          <a:p>
            <a:pPr algn="ctr">
              <a:lnSpc>
                <a:spcPct val="83000"/>
              </a:lnSpc>
            </a:pPr>
            <a:r>
              <a:rPr lang="en-US" sz="7200" b="0" kern="1200" cap="all" spc="-100" baseline="0">
                <a:solidFill>
                  <a:schemeClr val="bg1"/>
                </a:solidFill>
                <a:effectLst>
                  <a:outerShdw blurRad="38100" dist="12700" dir="2700000" algn="tl" rotWithShape="0">
                    <a:prstClr val="black">
                      <a:alpha val="40000"/>
                    </a:prstClr>
                  </a:outerShdw>
                </a:effectLst>
                <a:latin typeface="+mj-lt"/>
                <a:ea typeface="+mn-ea"/>
                <a:cs typeface="+mn-cs"/>
              </a:rPr>
              <a:t>Thank you</a:t>
            </a:r>
          </a:p>
        </p:txBody>
      </p:sp>
      <p:sp>
        <p:nvSpPr>
          <p:cNvPr id="3" name="Content Placeholder 2">
            <a:extLst>
              <a:ext uri="{FF2B5EF4-FFF2-40B4-BE49-F238E27FC236}">
                <a16:creationId xmlns:a16="http://schemas.microsoft.com/office/drawing/2014/main" id="{388AAF43-D18E-242C-7674-575CA110BA85}"/>
              </a:ext>
            </a:extLst>
          </p:cNvPr>
          <p:cNvSpPr>
            <a:spLocks noGrp="1"/>
          </p:cNvSpPr>
          <p:nvPr>
            <p:ph idx="1"/>
          </p:nvPr>
        </p:nvSpPr>
        <p:spPr>
          <a:xfrm>
            <a:off x="1399358" y="5232126"/>
            <a:ext cx="9369214" cy="870463"/>
          </a:xfrm>
        </p:spPr>
        <p:txBody>
          <a:bodyPr vert="horz" lIns="91440" tIns="45720" rIns="91440" bIns="45720" rtlCol="0">
            <a:normAutofit/>
          </a:bodyPr>
          <a:lstStyle/>
          <a:p>
            <a:pPr marL="0" indent="0" algn="ctr">
              <a:spcBef>
                <a:spcPts val="0"/>
              </a:spcBef>
              <a:spcAft>
                <a:spcPts val="600"/>
              </a:spcAft>
              <a:buNone/>
            </a:pPr>
            <a:r>
              <a:rPr lang="en-US" sz="2400" spc="80">
                <a:solidFill>
                  <a:schemeClr val="tx1">
                    <a:lumMod val="85000"/>
                    <a:lumOff val="15000"/>
                  </a:schemeClr>
                </a:solidFill>
              </a:rPr>
              <a:t>Any questions: erika.brady@canterbury.ac.uk</a:t>
            </a:r>
          </a:p>
        </p:txBody>
      </p:sp>
    </p:spTree>
    <p:extLst>
      <p:ext uri="{BB962C8B-B14F-4D97-AF65-F5344CB8AC3E}">
        <p14:creationId xmlns:p14="http://schemas.microsoft.com/office/powerpoint/2010/main" val="219585915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sp>
      <p:sp>
        <p:nvSpPr>
          <p:cNvPr id="2" name="Title 1">
            <a:extLst>
              <a:ext uri="{FF2B5EF4-FFF2-40B4-BE49-F238E27FC236}">
                <a16:creationId xmlns:a16="http://schemas.microsoft.com/office/drawing/2014/main" id="{C31B8439-7029-5840-6B50-97C7104ACD65}"/>
              </a:ext>
            </a:extLst>
          </p:cNvPr>
          <p:cNvSpPr>
            <a:spLocks noGrp="1"/>
          </p:cNvSpPr>
          <p:nvPr>
            <p:ph type="title"/>
          </p:nvPr>
        </p:nvSpPr>
        <p:spPr>
          <a:xfrm>
            <a:off x="3844616" y="881210"/>
            <a:ext cx="7417925" cy="1517035"/>
          </a:xfrm>
        </p:spPr>
        <p:txBody>
          <a:bodyPr>
            <a:normAutofit/>
          </a:bodyPr>
          <a:lstStyle/>
          <a:p>
            <a:r>
              <a:rPr lang="en-US" sz="5400" dirty="0">
                <a:solidFill>
                  <a:schemeClr val="tx1">
                    <a:lumMod val="75000"/>
                    <a:lumOff val="25000"/>
                  </a:schemeClr>
                </a:solidFill>
              </a:rPr>
              <a:t>Contents</a:t>
            </a:r>
            <a:endParaRPr lang="en-GB" sz="54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E0380FF7-C391-F33C-9E47-492C8645CA77}"/>
              </a:ext>
            </a:extLst>
          </p:cNvPr>
          <p:cNvSpPr>
            <a:spLocks noGrp="1"/>
          </p:cNvSpPr>
          <p:nvPr>
            <p:ph idx="1"/>
          </p:nvPr>
        </p:nvSpPr>
        <p:spPr>
          <a:xfrm>
            <a:off x="3844616" y="2626840"/>
            <a:ext cx="7245103" cy="3131777"/>
          </a:xfrm>
        </p:spPr>
        <p:txBody>
          <a:bodyPr>
            <a:normAutofit/>
          </a:bodyPr>
          <a:lstStyle/>
          <a:p>
            <a:r>
              <a:rPr lang="en-US" sz="2400" dirty="0">
                <a:solidFill>
                  <a:schemeClr val="tx1">
                    <a:lumMod val="75000"/>
                    <a:lumOff val="25000"/>
                  </a:schemeClr>
                </a:solidFill>
              </a:rPr>
              <a:t>Key Issues</a:t>
            </a:r>
          </a:p>
          <a:p>
            <a:r>
              <a:rPr lang="en-US" sz="2400" dirty="0">
                <a:solidFill>
                  <a:schemeClr val="tx1">
                    <a:lumMod val="75000"/>
                    <a:lumOff val="25000"/>
                  </a:schemeClr>
                </a:solidFill>
              </a:rPr>
              <a:t>UK Migration in Focus </a:t>
            </a:r>
          </a:p>
          <a:p>
            <a:r>
              <a:rPr lang="en-US" sz="2400" dirty="0">
                <a:solidFill>
                  <a:schemeClr val="tx1">
                    <a:lumMod val="75000"/>
                    <a:lumOff val="25000"/>
                  </a:schemeClr>
                </a:solidFill>
              </a:rPr>
              <a:t>Immigration and Terrorism in the UK</a:t>
            </a:r>
          </a:p>
          <a:p>
            <a:r>
              <a:rPr lang="en-US" sz="2400" dirty="0">
                <a:solidFill>
                  <a:schemeClr val="tx1">
                    <a:lumMod val="75000"/>
                    <a:lumOff val="25000"/>
                  </a:schemeClr>
                </a:solidFill>
              </a:rPr>
              <a:t>Proposed Framework and Conclusions</a:t>
            </a:r>
            <a:endParaRPr lang="en-GB" sz="2400" dirty="0">
              <a:solidFill>
                <a:schemeClr val="tx1">
                  <a:lumMod val="75000"/>
                  <a:lumOff val="25000"/>
                </a:schemeClr>
              </a:solidFill>
            </a:endParaRPr>
          </a:p>
        </p:txBody>
      </p:sp>
    </p:spTree>
    <p:extLst>
      <p:ext uri="{BB962C8B-B14F-4D97-AF65-F5344CB8AC3E}">
        <p14:creationId xmlns:p14="http://schemas.microsoft.com/office/powerpoint/2010/main" val="58083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37A4-A7E7-65F6-5F6F-D90A539C8AEE}"/>
              </a:ext>
            </a:extLst>
          </p:cNvPr>
          <p:cNvSpPr>
            <a:spLocks noGrp="1"/>
          </p:cNvSpPr>
          <p:nvPr>
            <p:ph type="title"/>
          </p:nvPr>
        </p:nvSpPr>
        <p:spPr/>
        <p:txBody>
          <a:bodyPr/>
          <a:lstStyle/>
          <a:p>
            <a:r>
              <a:rPr lang="en-US" sz="6600" dirty="0"/>
              <a:t>Key Issues</a:t>
            </a:r>
            <a:endParaRPr lang="en-GB" sz="6600" dirty="0"/>
          </a:p>
        </p:txBody>
      </p:sp>
      <p:sp>
        <p:nvSpPr>
          <p:cNvPr id="3" name="Text Placeholder 2">
            <a:extLst>
              <a:ext uri="{FF2B5EF4-FFF2-40B4-BE49-F238E27FC236}">
                <a16:creationId xmlns:a16="http://schemas.microsoft.com/office/drawing/2014/main" id="{6E82EA0B-A57E-F352-839E-8DF8AFDACE4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22003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C88B6-6C67-1D81-99A6-5FF2ADC98658}"/>
              </a:ext>
            </a:extLst>
          </p:cNvPr>
          <p:cNvSpPr>
            <a:spLocks noGrp="1"/>
          </p:cNvSpPr>
          <p:nvPr>
            <p:ph type="title"/>
          </p:nvPr>
        </p:nvSpPr>
        <p:spPr/>
        <p:txBody>
          <a:bodyPr>
            <a:normAutofit fontScale="90000"/>
          </a:bodyPr>
          <a:lstStyle/>
          <a:p>
            <a:r>
              <a:rPr lang="en-US" dirty="0"/>
              <a:t>Legal, Illegal and Irregular Migration</a:t>
            </a:r>
            <a:endParaRPr lang="en-GB" dirty="0"/>
          </a:p>
        </p:txBody>
      </p:sp>
      <p:sp>
        <p:nvSpPr>
          <p:cNvPr id="3" name="Content Placeholder 2">
            <a:extLst>
              <a:ext uri="{FF2B5EF4-FFF2-40B4-BE49-F238E27FC236}">
                <a16:creationId xmlns:a16="http://schemas.microsoft.com/office/drawing/2014/main" id="{33C25823-EC45-3D0F-174F-F8B603983F1B}"/>
              </a:ext>
            </a:extLst>
          </p:cNvPr>
          <p:cNvSpPr>
            <a:spLocks noGrp="1"/>
          </p:cNvSpPr>
          <p:nvPr>
            <p:ph idx="1"/>
          </p:nvPr>
        </p:nvSpPr>
        <p:spPr>
          <a:xfrm>
            <a:off x="1066800" y="2431915"/>
            <a:ext cx="10058400" cy="3476666"/>
          </a:xfrm>
        </p:spPr>
        <p:txBody>
          <a:bodyPr>
            <a:normAutofit/>
          </a:bodyPr>
          <a:lstStyle/>
          <a:p>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“To claim asylum in the UK, a person must be physically in the UK. It is not possible to apply from outside the country, and there is no asylum visa. A person cannot obtain a visa with the explicit purpose of seeking asylum. Claiming asylum is not illegal but entering or remaining in the UK without the required permission has been an offence for many </a:t>
            </a:r>
            <a:r>
              <a:rPr lang="en-US" sz="2400" kern="100" dirty="0">
                <a:latin typeface="Calibri" panose="020F0502020204030204" pitchFamily="34" charset="0"/>
                <a:cs typeface="Times New Roman" panose="02020603050405020304" pitchFamily="18" charset="0"/>
              </a:rPr>
              <a:t>years.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Therefore, for individuals who do not have visa-free travel to the UK, they must enter either irregularly, such as by a small boat; by using false documents; or on a visa for some other purpose, such as tourism or study.” </a:t>
            </a:r>
          </a:p>
          <a:p>
            <a:pPr marL="0" indent="0" algn="r">
              <a:buNone/>
            </a:pPr>
            <a:r>
              <a:rPr lang="en-US" kern="100" dirty="0">
                <a:latin typeface="Calibri" panose="020F0502020204030204" pitchFamily="34" charset="0"/>
                <a:cs typeface="Times New Roman" panose="02020603050405020304" pitchFamily="18" charset="0"/>
              </a:rPr>
              <a:t>(House of Lords 2022)</a:t>
            </a:r>
            <a:endParaRPr lang="en-GB" kern="100" dirty="0">
              <a:latin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11060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FCE2C6-B1B1-4E73-9B82-1DA1889A9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14">
            <a:extLst>
              <a:ext uri="{FF2B5EF4-FFF2-40B4-BE49-F238E27FC236}">
                <a16:creationId xmlns:a16="http://schemas.microsoft.com/office/drawing/2014/main" id="{D49357E9-25AC-4208-A078-3CAF3F719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6">
            <a:extLst>
              <a:ext uri="{FF2B5EF4-FFF2-40B4-BE49-F238E27FC236}">
                <a16:creationId xmlns:a16="http://schemas.microsoft.com/office/drawing/2014/main" id="{6BCF364B-623F-4205-81C3-D1F76BCBB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4" name="Rectangle 18">
            <a:extLst>
              <a:ext uri="{FF2B5EF4-FFF2-40B4-BE49-F238E27FC236}">
                <a16:creationId xmlns:a16="http://schemas.microsoft.com/office/drawing/2014/main" id="{46D34F6E-AC04-495D-8648-53F487413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16" name="Group 20">
            <a:extLst>
              <a:ext uri="{FF2B5EF4-FFF2-40B4-BE49-F238E27FC236}">
                <a16:creationId xmlns:a16="http://schemas.microsoft.com/office/drawing/2014/main" id="{00A29776-C7EF-410B-BAC3-6D0688A3EE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2" name="Straight Connector 21">
              <a:extLst>
                <a:ext uri="{FF2B5EF4-FFF2-40B4-BE49-F238E27FC236}">
                  <a16:creationId xmlns:a16="http://schemas.microsoft.com/office/drawing/2014/main" id="{17D2445D-D5FB-48BE-9EEF-A710652C4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CE9FA65B-BF4B-471A-A647-B4EF446E11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103EBA-CACC-48EB-9FAF-D9074C32F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DA4E4158-D7BB-4BA0-AB86-24B6D79C3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6CAC11-92AB-4AEF-9D26-586AC5976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1019" y="643464"/>
            <a:ext cx="4814784" cy="5566305"/>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a16="http://schemas.microsoft.com/office/drawing/2014/main" id="{E4A69C2F-FF6B-4984-B1D0-FCADD7F3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8264" y="806860"/>
            <a:ext cx="4500295" cy="5239512"/>
          </a:xfrm>
          <a:prstGeom prst="rect">
            <a:avLst/>
          </a:prstGeom>
          <a:solidFill>
            <a:schemeClr val="bg2"/>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3EE1E8CA-E985-F91B-5B3A-D0391D2A8F71}"/>
              </a:ext>
            </a:extLst>
          </p:cNvPr>
          <p:cNvSpPr>
            <a:spLocks noGrp="1"/>
          </p:cNvSpPr>
          <p:nvPr>
            <p:ph type="title"/>
          </p:nvPr>
        </p:nvSpPr>
        <p:spPr>
          <a:xfrm>
            <a:off x="7289683" y="1559768"/>
            <a:ext cx="3677456" cy="3135379"/>
          </a:xfrm>
        </p:spPr>
        <p:txBody>
          <a:bodyPr vert="horz" lIns="91440" tIns="45720" rIns="91440" bIns="45720" rtlCol="0" anchor="ctr">
            <a:normAutofit/>
          </a:bodyPr>
          <a:lstStyle/>
          <a:p>
            <a:pPr algn="ctr">
              <a:lnSpc>
                <a:spcPct val="83000"/>
              </a:lnSpc>
            </a:pPr>
            <a:r>
              <a:rPr lang="en-US" cap="all" spc="-100" dirty="0">
                <a:effectLst>
                  <a:outerShdw blurRad="38100" dist="12700" dir="2700000" algn="tl" rotWithShape="0">
                    <a:prstClr val="black">
                      <a:alpha val="40000"/>
                    </a:prstClr>
                  </a:outerShdw>
                </a:effectLst>
              </a:rPr>
              <a:t>Contexts</a:t>
            </a:r>
          </a:p>
        </p:txBody>
      </p:sp>
      <p:sp>
        <p:nvSpPr>
          <p:cNvPr id="32" name="Snip Diagonal Corner Rectangle 19">
            <a:extLst>
              <a:ext uri="{FF2B5EF4-FFF2-40B4-BE49-F238E27FC236}">
                <a16:creationId xmlns:a16="http://schemas.microsoft.com/office/drawing/2014/main" id="{CD9E1A5E-13BA-42E2-83AB-8B82B894A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2"/>
            <a:ext cx="6084115"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F87EE7-6446-4CF3-84D6-D1B0D8427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8291"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E1C5A9C2-2DEA-4C76-82AE-C2BB9CA110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44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0AB337-A303-4FBE-B92C-D8BFD6E335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61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4AAFF6-4B49-4310-A3D3-CF73A732C1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44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F364FF2-1E01-D6B1-C2A8-C6C1551CD940}"/>
              </a:ext>
            </a:extLst>
          </p:cNvPr>
          <p:cNvPicPr>
            <a:picLocks noChangeAspect="1"/>
          </p:cNvPicPr>
          <p:nvPr/>
        </p:nvPicPr>
        <p:blipFill rotWithShape="1">
          <a:blip r:embed="rId4"/>
          <a:srcRect l="20886" r="17217" b="3"/>
          <a:stretch/>
        </p:blipFill>
        <p:spPr>
          <a:xfrm>
            <a:off x="2534144" y="3209544"/>
            <a:ext cx="3383280" cy="3648456"/>
          </a:xfrm>
          <a:prstGeom prst="rect">
            <a:avLst/>
          </a:prstGeom>
        </p:spPr>
      </p:pic>
      <p:pic>
        <p:nvPicPr>
          <p:cNvPr id="4" name="Content Placeholder 3">
            <a:extLst>
              <a:ext uri="{FF2B5EF4-FFF2-40B4-BE49-F238E27FC236}">
                <a16:creationId xmlns:a16="http://schemas.microsoft.com/office/drawing/2014/main" id="{4C314E49-B0CF-1240-4DEC-EE3A97D3D949}"/>
              </a:ext>
            </a:extLst>
          </p:cNvPr>
          <p:cNvPicPr>
            <a:picLocks noChangeAspect="1"/>
          </p:cNvPicPr>
          <p:nvPr/>
        </p:nvPicPr>
        <p:blipFill rotWithShape="1">
          <a:blip r:embed="rId5"/>
          <a:srcRect l="14264" r="20086" b="1"/>
          <a:stretch/>
        </p:blipFill>
        <p:spPr>
          <a:xfrm>
            <a:off x="-499" y="10"/>
            <a:ext cx="3835570" cy="3899748"/>
          </a:xfrm>
          <a:custGeom>
            <a:avLst/>
            <a:gdLst/>
            <a:ahLst/>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pic>
        <p:nvPicPr>
          <p:cNvPr id="6" name="Picture 5">
            <a:extLst>
              <a:ext uri="{FF2B5EF4-FFF2-40B4-BE49-F238E27FC236}">
                <a16:creationId xmlns:a16="http://schemas.microsoft.com/office/drawing/2014/main" id="{EA47089F-4E08-7B1D-9D98-E5BD2B29E98A}"/>
              </a:ext>
            </a:extLst>
          </p:cNvPr>
          <p:cNvPicPr>
            <a:picLocks noChangeAspect="1"/>
          </p:cNvPicPr>
          <p:nvPr/>
        </p:nvPicPr>
        <p:blipFill rotWithShape="1">
          <a:blip r:embed="rId6"/>
          <a:srcRect l="47905" r="9389" b="1"/>
          <a:stretch/>
        </p:blipFill>
        <p:spPr>
          <a:xfrm>
            <a:off x="3959679" y="-268"/>
            <a:ext cx="1972162" cy="3082474"/>
          </a:xfrm>
          <a:prstGeom prst="rect">
            <a:avLst/>
          </a:prstGeom>
        </p:spPr>
      </p:pic>
      <p:pic>
        <p:nvPicPr>
          <p:cNvPr id="8" name="Picture 7">
            <a:extLst>
              <a:ext uri="{FF2B5EF4-FFF2-40B4-BE49-F238E27FC236}">
                <a16:creationId xmlns:a16="http://schemas.microsoft.com/office/drawing/2014/main" id="{76EA7280-DADD-4FE2-69BC-EC3F81890BFE}"/>
              </a:ext>
            </a:extLst>
          </p:cNvPr>
          <p:cNvPicPr>
            <a:picLocks noChangeAspect="1"/>
          </p:cNvPicPr>
          <p:nvPr/>
        </p:nvPicPr>
        <p:blipFill rotWithShape="1">
          <a:blip r:embed="rId7"/>
          <a:srcRect l="25409" r="26492" b="-1"/>
          <a:stretch/>
        </p:blipFill>
        <p:spPr>
          <a:xfrm>
            <a:off x="-6347" y="4041648"/>
            <a:ext cx="2408181" cy="2816352"/>
          </a:xfrm>
          <a:prstGeom prst="rect">
            <a:avLst/>
          </a:prstGeom>
        </p:spPr>
      </p:pic>
    </p:spTree>
    <p:extLst>
      <p:ext uri="{BB962C8B-B14F-4D97-AF65-F5344CB8AC3E}">
        <p14:creationId xmlns:p14="http://schemas.microsoft.com/office/powerpoint/2010/main" val="19929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9DE4D3-EE33-494F-9666-659F94323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AC50C2-3E97-41E1-8224-527233C0A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8" name="Rectangle 17">
            <a:extLst>
              <a:ext uri="{FF2B5EF4-FFF2-40B4-BE49-F238E27FC236}">
                <a16:creationId xmlns:a16="http://schemas.microsoft.com/office/drawing/2014/main" id="{3EBA3BE2-D4FF-46FE-80EE-D3A533C20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2560" y="374904"/>
            <a:ext cx="5117584" cy="6108192"/>
          </a:xfrm>
          <a:prstGeom prst="rect">
            <a:avLst/>
          </a:prstGeom>
          <a:solidFill>
            <a:schemeClr val="bg2"/>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7BF5815-4E2B-482F-CA6F-7A8289EEE941}"/>
              </a:ext>
            </a:extLst>
          </p:cNvPr>
          <p:cNvSpPr>
            <a:spLocks noGrp="1"/>
          </p:cNvSpPr>
          <p:nvPr>
            <p:ph type="title"/>
          </p:nvPr>
        </p:nvSpPr>
        <p:spPr>
          <a:xfrm>
            <a:off x="7064082" y="642594"/>
            <a:ext cx="4472921" cy="1371600"/>
          </a:xfrm>
        </p:spPr>
        <p:txBody>
          <a:bodyPr>
            <a:normAutofit/>
          </a:bodyPr>
          <a:lstStyle/>
          <a:p>
            <a:r>
              <a:rPr lang="en-US" sz="4000" dirty="0"/>
              <a:t>Terminology and Narratives</a:t>
            </a:r>
            <a:endParaRPr lang="en-GB" sz="4000" dirty="0"/>
          </a:p>
        </p:txBody>
      </p:sp>
      <p:pic>
        <p:nvPicPr>
          <p:cNvPr id="6" name="Picture 5">
            <a:extLst>
              <a:ext uri="{FF2B5EF4-FFF2-40B4-BE49-F238E27FC236}">
                <a16:creationId xmlns:a16="http://schemas.microsoft.com/office/drawing/2014/main" id="{F4BEA20B-0C8F-F136-6417-E6F7F6247DBB}"/>
              </a:ext>
            </a:extLst>
          </p:cNvPr>
          <p:cNvPicPr>
            <a:picLocks noChangeAspect="1"/>
          </p:cNvPicPr>
          <p:nvPr/>
        </p:nvPicPr>
        <p:blipFill rotWithShape="1">
          <a:blip r:embed="rId2"/>
          <a:srcRect l="27529" r="22681" b="2"/>
          <a:stretch/>
        </p:blipFill>
        <p:spPr>
          <a:xfrm>
            <a:off x="233264" y="233264"/>
            <a:ext cx="3324388" cy="3755625"/>
          </a:xfrm>
          <a:prstGeom prst="rect">
            <a:avLst/>
          </a:prstGeom>
        </p:spPr>
      </p:pic>
      <p:pic>
        <p:nvPicPr>
          <p:cNvPr id="7" name="Picture 6">
            <a:extLst>
              <a:ext uri="{FF2B5EF4-FFF2-40B4-BE49-F238E27FC236}">
                <a16:creationId xmlns:a16="http://schemas.microsoft.com/office/drawing/2014/main" id="{E9C97150-F597-0537-3EC9-95AB7947DBC7}"/>
              </a:ext>
            </a:extLst>
          </p:cNvPr>
          <p:cNvPicPr>
            <a:picLocks noChangeAspect="1"/>
          </p:cNvPicPr>
          <p:nvPr/>
        </p:nvPicPr>
        <p:blipFill rotWithShape="1">
          <a:blip r:embed="rId3"/>
          <a:srcRect l="28697" r="11106" b="4"/>
          <a:stretch/>
        </p:blipFill>
        <p:spPr>
          <a:xfrm>
            <a:off x="3719534" y="229026"/>
            <a:ext cx="2695380" cy="2484964"/>
          </a:xfrm>
          <a:prstGeom prst="rect">
            <a:avLst/>
          </a:prstGeom>
        </p:spPr>
      </p:pic>
      <p:pic>
        <p:nvPicPr>
          <p:cNvPr id="4" name="Picture 2" descr="Suella Braverman's dangerous and deranged rant on migrant crisis - YouTube">
            <a:extLst>
              <a:ext uri="{FF2B5EF4-FFF2-40B4-BE49-F238E27FC236}">
                <a16:creationId xmlns:a16="http://schemas.microsoft.com/office/drawing/2014/main" id="{E28B9648-58DA-98F2-4FB0-E31822532C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78" r="2601"/>
          <a:stretch/>
        </p:blipFill>
        <p:spPr bwMode="auto">
          <a:xfrm>
            <a:off x="232594" y="4154696"/>
            <a:ext cx="3325058" cy="24700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926203-0EB7-8D07-3067-7BAAC596B7E0}"/>
              </a:ext>
            </a:extLst>
          </p:cNvPr>
          <p:cNvPicPr>
            <a:picLocks noChangeAspect="1"/>
          </p:cNvPicPr>
          <p:nvPr/>
        </p:nvPicPr>
        <p:blipFill rotWithShape="1">
          <a:blip r:embed="rId5"/>
          <a:srcRect l="16865" r="17369" b="4"/>
          <a:stretch/>
        </p:blipFill>
        <p:spPr>
          <a:xfrm>
            <a:off x="3719534" y="2874856"/>
            <a:ext cx="2695380" cy="3749878"/>
          </a:xfrm>
          <a:prstGeom prst="rect">
            <a:avLst/>
          </a:prstGeom>
        </p:spPr>
      </p:pic>
      <p:sp>
        <p:nvSpPr>
          <p:cNvPr id="11" name="Content Placeholder 10">
            <a:extLst>
              <a:ext uri="{FF2B5EF4-FFF2-40B4-BE49-F238E27FC236}">
                <a16:creationId xmlns:a16="http://schemas.microsoft.com/office/drawing/2014/main" id="{C65D29F7-0362-7FB2-35A6-CAEBD0F117A8}"/>
              </a:ext>
            </a:extLst>
          </p:cNvPr>
          <p:cNvSpPr>
            <a:spLocks noGrp="1"/>
          </p:cNvSpPr>
          <p:nvPr>
            <p:ph idx="1"/>
          </p:nvPr>
        </p:nvSpPr>
        <p:spPr>
          <a:xfrm>
            <a:off x="7064082" y="2500008"/>
            <a:ext cx="4472922" cy="3535031"/>
          </a:xfrm>
        </p:spPr>
        <p:txBody>
          <a:bodyPr>
            <a:normAutofit/>
          </a:bodyPr>
          <a:lstStyle/>
          <a:p>
            <a:r>
              <a:rPr lang="en-US" dirty="0"/>
              <a:t>The context of Brexit and COVID-19 has empowered populist narratives in the UK</a:t>
            </a:r>
          </a:p>
          <a:p>
            <a:r>
              <a:rPr lang="en-US" dirty="0"/>
              <a:t>It is difficult to know if the UK Government’s narratives and rhetoric have impacted the wider understanding of the issue of migration, or if the Government’s policies and narratives are responding to the far right, nationalist and populist narratives</a:t>
            </a:r>
          </a:p>
        </p:txBody>
      </p:sp>
    </p:spTree>
    <p:extLst>
      <p:ext uri="{BB962C8B-B14F-4D97-AF65-F5344CB8AC3E}">
        <p14:creationId xmlns:p14="http://schemas.microsoft.com/office/powerpoint/2010/main" val="287394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12AB-E395-1B29-6183-21711C475D76}"/>
              </a:ext>
            </a:extLst>
          </p:cNvPr>
          <p:cNvSpPr>
            <a:spLocks noGrp="1"/>
          </p:cNvSpPr>
          <p:nvPr>
            <p:ph type="title"/>
          </p:nvPr>
        </p:nvSpPr>
        <p:spPr/>
        <p:txBody>
          <a:bodyPr/>
          <a:lstStyle/>
          <a:p>
            <a:r>
              <a:rPr lang="en-US" dirty="0"/>
              <a:t>UK Migration in focus</a:t>
            </a:r>
            <a:endParaRPr lang="en-GB" dirty="0"/>
          </a:p>
        </p:txBody>
      </p:sp>
      <p:sp>
        <p:nvSpPr>
          <p:cNvPr id="3" name="Text Placeholder 2">
            <a:extLst>
              <a:ext uri="{FF2B5EF4-FFF2-40B4-BE49-F238E27FC236}">
                <a16:creationId xmlns:a16="http://schemas.microsoft.com/office/drawing/2014/main" id="{BE4E4F9D-0B55-8984-9F30-708FC636457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8611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D98463-06DE-4ABD-A77A-7CE0536C5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BC7385-2924-4113-B7E5-C2D8CBB67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421520"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5" name="Rectangle 14">
            <a:extLst>
              <a:ext uri="{FF2B5EF4-FFF2-40B4-BE49-F238E27FC236}">
                <a16:creationId xmlns:a16="http://schemas.microsoft.com/office/drawing/2014/main" id="{0351BF96-5FF6-46E6-8AA6-62C54AA03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144533" cy="6108192"/>
          </a:xfrm>
          <a:prstGeom prst="rect">
            <a:avLst/>
          </a:prstGeom>
          <a:solidFill>
            <a:schemeClr val="bg2"/>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6580A4A-5517-66FD-D2DA-220F8F14B2B7}"/>
              </a:ext>
            </a:extLst>
          </p:cNvPr>
          <p:cNvSpPr>
            <a:spLocks noGrp="1"/>
          </p:cNvSpPr>
          <p:nvPr>
            <p:ph type="title"/>
          </p:nvPr>
        </p:nvSpPr>
        <p:spPr>
          <a:xfrm>
            <a:off x="868680" y="642594"/>
            <a:ext cx="6281928" cy="1088930"/>
          </a:xfrm>
        </p:spPr>
        <p:txBody>
          <a:bodyPr>
            <a:normAutofit/>
          </a:bodyPr>
          <a:lstStyle/>
          <a:p>
            <a:r>
              <a:rPr lang="en-US" sz="3600" dirty="0"/>
              <a:t>UK Legislation (migration)</a:t>
            </a:r>
            <a:endParaRPr lang="en-GB" sz="3600" dirty="0"/>
          </a:p>
        </p:txBody>
      </p:sp>
      <p:sp>
        <p:nvSpPr>
          <p:cNvPr id="3" name="Content Placeholder 2">
            <a:extLst>
              <a:ext uri="{FF2B5EF4-FFF2-40B4-BE49-F238E27FC236}">
                <a16:creationId xmlns:a16="http://schemas.microsoft.com/office/drawing/2014/main" id="{6E6182D7-5DB4-AE8F-EE80-2577A2FD8164}"/>
              </a:ext>
            </a:extLst>
          </p:cNvPr>
          <p:cNvSpPr>
            <a:spLocks noGrp="1"/>
          </p:cNvSpPr>
          <p:nvPr>
            <p:ph idx="1"/>
          </p:nvPr>
        </p:nvSpPr>
        <p:spPr>
          <a:xfrm>
            <a:off x="868680" y="1999214"/>
            <a:ext cx="6281928" cy="4216192"/>
          </a:xfrm>
        </p:spPr>
        <p:txBody>
          <a:bodyPr>
            <a:normAutofit fontScale="92500" lnSpcReduction="10000"/>
          </a:bodyPr>
          <a:lstStyle/>
          <a:p>
            <a:pPr marL="0" indent="0">
              <a:lnSpc>
                <a:spcPct val="90000"/>
              </a:lnSpc>
              <a:buNone/>
            </a:pPr>
            <a:r>
              <a:rPr lang="en-GB" b="1" dirty="0">
                <a:effectLst/>
                <a:ea typeface="Calibri" panose="020F0502020204030204" pitchFamily="34" charset="0"/>
                <a:cs typeface="Times New Roman" panose="02020603050405020304" pitchFamily="18" charset="0"/>
              </a:rPr>
              <a:t>UK Migration Legislation</a:t>
            </a:r>
          </a:p>
          <a:p>
            <a:pPr>
              <a:lnSpc>
                <a:spcPct val="90000"/>
              </a:lnSpc>
            </a:pPr>
            <a:r>
              <a:rPr lang="en-GB" dirty="0">
                <a:effectLst/>
                <a:ea typeface="Calibri" panose="020F0502020204030204" pitchFamily="34" charset="0"/>
                <a:cs typeface="Times New Roman" panose="02020603050405020304" pitchFamily="18" charset="0"/>
              </a:rPr>
              <a:t>Nationality and Borders Act 2022</a:t>
            </a:r>
          </a:p>
          <a:p>
            <a:pPr>
              <a:lnSpc>
                <a:spcPct val="90000"/>
              </a:lnSpc>
            </a:pPr>
            <a:r>
              <a:rPr lang="en-GB" dirty="0">
                <a:cs typeface="Times New Roman" panose="02020603050405020304" pitchFamily="18" charset="0"/>
              </a:rPr>
              <a:t>Illegal Migration Bill (2023)</a:t>
            </a:r>
          </a:p>
          <a:p>
            <a:pPr>
              <a:lnSpc>
                <a:spcPct val="90000"/>
              </a:lnSpc>
            </a:pPr>
            <a:endParaRPr lang="en-GB" dirty="0">
              <a:cs typeface="Times New Roman" panose="02020603050405020304" pitchFamily="18" charset="0"/>
            </a:endParaRPr>
          </a:p>
          <a:p>
            <a:pPr marL="0" indent="0">
              <a:lnSpc>
                <a:spcPct val="90000"/>
              </a:lnSpc>
              <a:buNone/>
            </a:pPr>
            <a:r>
              <a:rPr lang="en-GB" b="1" dirty="0">
                <a:cs typeface="Times New Roman" panose="02020603050405020304" pitchFamily="18" charset="0"/>
              </a:rPr>
              <a:t>Detention Centres and the Small Boats Crisis</a:t>
            </a:r>
          </a:p>
          <a:p>
            <a:pPr>
              <a:lnSpc>
                <a:spcPct val="90000"/>
              </a:lnSpc>
            </a:pPr>
            <a:r>
              <a:rPr lang="en-GB" dirty="0">
                <a:cs typeface="Times New Roman" panose="02020603050405020304" pitchFamily="18" charset="0"/>
              </a:rPr>
              <a:t>Manston Detention Centre in Kent </a:t>
            </a:r>
          </a:p>
          <a:p>
            <a:pPr>
              <a:lnSpc>
                <a:spcPct val="90000"/>
              </a:lnSpc>
            </a:pPr>
            <a:r>
              <a:rPr lang="en-GB" dirty="0">
                <a:cs typeface="Times New Roman" panose="02020603050405020304" pitchFamily="18" charset="0"/>
              </a:rPr>
              <a:t>Slow processing times, overcrowding, lack of appropriate training</a:t>
            </a:r>
          </a:p>
          <a:p>
            <a:pPr>
              <a:lnSpc>
                <a:spcPct val="90000"/>
              </a:lnSpc>
            </a:pPr>
            <a:endParaRPr lang="en-GB" dirty="0">
              <a:cs typeface="Times New Roman" panose="02020603050405020304" pitchFamily="18" charset="0"/>
            </a:endParaRPr>
          </a:p>
          <a:p>
            <a:pPr marL="0" indent="0">
              <a:lnSpc>
                <a:spcPct val="90000"/>
              </a:lnSpc>
              <a:buNone/>
            </a:pPr>
            <a:r>
              <a:rPr lang="en-GB" b="1" dirty="0">
                <a:cs typeface="Times New Roman" panose="02020603050405020304" pitchFamily="18" charset="0"/>
              </a:rPr>
              <a:t>Memorandum of Understanding with Rwanda</a:t>
            </a:r>
          </a:p>
          <a:p>
            <a:pPr>
              <a:lnSpc>
                <a:spcPct val="90000"/>
              </a:lnSpc>
            </a:pPr>
            <a:r>
              <a:rPr lang="en-GB" dirty="0">
                <a:cs typeface="Times New Roman" panose="02020603050405020304" pitchFamily="18" charset="0"/>
              </a:rPr>
              <a:t>Received criticism from a wide range of actors including the House of Lords</a:t>
            </a:r>
          </a:p>
          <a:p>
            <a:pPr>
              <a:lnSpc>
                <a:spcPct val="90000"/>
              </a:lnSpc>
            </a:pPr>
            <a:r>
              <a:rPr lang="en-GB" dirty="0">
                <a:cs typeface="Times New Roman" panose="02020603050405020304" pitchFamily="18" charset="0"/>
              </a:rPr>
              <a:t>Intended to act as a deterrence, but this does not seem to be working</a:t>
            </a:r>
          </a:p>
        </p:txBody>
      </p:sp>
      <p:sp useBgFill="1">
        <p:nvSpPr>
          <p:cNvPr id="17" name="Rectangle 16">
            <a:extLst>
              <a:ext uri="{FF2B5EF4-FFF2-40B4-BE49-F238E27FC236}">
                <a16:creationId xmlns:a16="http://schemas.microsoft.com/office/drawing/2014/main" id="{139D2FF0-CF42-40B9-988B-D09237944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4989" y="0"/>
            <a:ext cx="4447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04245B-58E9-31DA-C913-AF0EAD9FAF10}"/>
              </a:ext>
            </a:extLst>
          </p:cNvPr>
          <p:cNvPicPr>
            <a:picLocks noChangeAspect="1"/>
          </p:cNvPicPr>
          <p:nvPr/>
        </p:nvPicPr>
        <p:blipFill rotWithShape="1">
          <a:blip r:embed="rId2"/>
          <a:srcRect l="4587" r="24706" b="-5"/>
          <a:stretch/>
        </p:blipFill>
        <p:spPr>
          <a:xfrm>
            <a:off x="7833571" y="237744"/>
            <a:ext cx="2024804" cy="3217773"/>
          </a:xfrm>
          <a:prstGeom prst="rect">
            <a:avLst/>
          </a:prstGeom>
        </p:spPr>
      </p:pic>
      <p:pic>
        <p:nvPicPr>
          <p:cNvPr id="5" name="Picture 4">
            <a:extLst>
              <a:ext uri="{FF2B5EF4-FFF2-40B4-BE49-F238E27FC236}">
                <a16:creationId xmlns:a16="http://schemas.microsoft.com/office/drawing/2014/main" id="{867972F5-C0B3-14F2-92A9-BB3E754ADBB1}"/>
              </a:ext>
            </a:extLst>
          </p:cNvPr>
          <p:cNvPicPr>
            <a:picLocks noChangeAspect="1"/>
          </p:cNvPicPr>
          <p:nvPr/>
        </p:nvPicPr>
        <p:blipFill rotWithShape="1">
          <a:blip r:embed="rId3"/>
          <a:srcRect l="15387" r="13900" b="-5"/>
          <a:stretch/>
        </p:blipFill>
        <p:spPr>
          <a:xfrm>
            <a:off x="9944100" y="237744"/>
            <a:ext cx="2019300" cy="3217773"/>
          </a:xfrm>
          <a:prstGeom prst="rect">
            <a:avLst/>
          </a:prstGeom>
        </p:spPr>
      </p:pic>
      <p:pic>
        <p:nvPicPr>
          <p:cNvPr id="6" name="Picture 5">
            <a:extLst>
              <a:ext uri="{FF2B5EF4-FFF2-40B4-BE49-F238E27FC236}">
                <a16:creationId xmlns:a16="http://schemas.microsoft.com/office/drawing/2014/main" id="{72991191-95BE-AD2C-4951-55747F06FC7C}"/>
              </a:ext>
            </a:extLst>
          </p:cNvPr>
          <p:cNvPicPr>
            <a:picLocks noChangeAspect="1"/>
          </p:cNvPicPr>
          <p:nvPr/>
        </p:nvPicPr>
        <p:blipFill rotWithShape="1">
          <a:blip r:embed="rId4"/>
          <a:srcRect l="5166" r="5521" b="1"/>
          <a:stretch/>
        </p:blipFill>
        <p:spPr>
          <a:xfrm>
            <a:off x="7833572" y="3533774"/>
            <a:ext cx="4129828" cy="3086481"/>
          </a:xfrm>
          <a:prstGeom prst="rect">
            <a:avLst/>
          </a:prstGeom>
        </p:spPr>
      </p:pic>
    </p:spTree>
    <p:extLst>
      <p:ext uri="{BB962C8B-B14F-4D97-AF65-F5344CB8AC3E}">
        <p14:creationId xmlns:p14="http://schemas.microsoft.com/office/powerpoint/2010/main" val="332504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E499DDB0-F27A-44CC-8E62-15E86AF9E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811" y="403509"/>
            <a:ext cx="4087368" cy="6050982"/>
          </a:xfrm>
          <a:prstGeom prst="rect">
            <a:avLst/>
          </a:prstGeom>
          <a:solidFill>
            <a:schemeClr val="tx2"/>
          </a:solid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6C72D77B-3D41-5EA4-9A58-D433A296F1C2}"/>
              </a:ext>
            </a:extLst>
          </p:cNvPr>
          <p:cNvSpPr>
            <a:spLocks noGrp="1"/>
          </p:cNvSpPr>
          <p:nvPr>
            <p:ph type="title"/>
          </p:nvPr>
        </p:nvSpPr>
        <p:spPr>
          <a:xfrm>
            <a:off x="573409" y="568575"/>
            <a:ext cx="3765200" cy="5457366"/>
          </a:xfrm>
        </p:spPr>
        <p:txBody>
          <a:bodyPr>
            <a:normAutofit/>
          </a:bodyPr>
          <a:lstStyle/>
          <a:p>
            <a:pPr algn="ctr"/>
            <a:r>
              <a:rPr lang="en-US" sz="4400" dirty="0">
                <a:solidFill>
                  <a:schemeClr val="bg1"/>
                </a:solidFill>
              </a:rPr>
              <a:t>Issues with </a:t>
            </a:r>
            <a:r>
              <a:rPr lang="en-US" sz="4400" dirty="0" err="1">
                <a:solidFill>
                  <a:schemeClr val="bg1"/>
                </a:solidFill>
              </a:rPr>
              <a:t>Manston</a:t>
            </a:r>
            <a:r>
              <a:rPr lang="en-US" sz="4400" dirty="0">
                <a:solidFill>
                  <a:schemeClr val="bg1"/>
                </a:solidFill>
              </a:rPr>
              <a:t> Detention Centre</a:t>
            </a:r>
            <a:endParaRPr lang="en-GB" sz="4400" dirty="0">
              <a:solidFill>
                <a:schemeClr val="bg1"/>
              </a:solidFill>
            </a:endParaRPr>
          </a:p>
        </p:txBody>
      </p:sp>
      <p:sp>
        <p:nvSpPr>
          <p:cNvPr id="3" name="Content Placeholder 2">
            <a:extLst>
              <a:ext uri="{FF2B5EF4-FFF2-40B4-BE49-F238E27FC236}">
                <a16:creationId xmlns:a16="http://schemas.microsoft.com/office/drawing/2014/main" id="{A296E233-55AC-7A27-CA54-F52D81B8EF6B}"/>
              </a:ext>
            </a:extLst>
          </p:cNvPr>
          <p:cNvSpPr>
            <a:spLocks noGrp="1"/>
          </p:cNvSpPr>
          <p:nvPr>
            <p:ph idx="1"/>
          </p:nvPr>
        </p:nvSpPr>
        <p:spPr>
          <a:xfrm>
            <a:off x="5478124" y="559477"/>
            <a:ext cx="5647076" cy="5895014"/>
          </a:xfrm>
        </p:spPr>
        <p:txBody>
          <a:bodyPr anchor="ctr">
            <a:normAutofit fontScale="92500" lnSpcReduction="20000"/>
          </a:bodyPr>
          <a:lstStyle/>
          <a:p>
            <a:pPr fontAlgn="base"/>
            <a:r>
              <a:rPr lang="en-US" sz="2400" b="0" i="0" dirty="0">
                <a:effectLst/>
                <a:latin typeface="ReithSans"/>
              </a:rPr>
              <a:t>"I spoke to an Afghan family who had been in a marquee for 32 days.“ (Independent Chief Inspector of Borders and Immigration, David Neal)</a:t>
            </a:r>
          </a:p>
          <a:p>
            <a:pPr fontAlgn="base"/>
            <a:r>
              <a:rPr lang="en-US" sz="2400" b="0" i="0" dirty="0">
                <a:effectLst/>
                <a:latin typeface="ReithSans"/>
              </a:rPr>
              <a:t>He </a:t>
            </a:r>
            <a:r>
              <a:rPr lang="en-US" sz="2400" dirty="0">
                <a:latin typeface="ReithSans"/>
              </a:rPr>
              <a:t>reported that migrants were being guarded by untrained custody officers and </a:t>
            </a:r>
            <a:r>
              <a:rPr lang="en-US" sz="2400" b="0" i="0" dirty="0">
                <a:effectLst/>
                <a:latin typeface="ReithSans"/>
              </a:rPr>
              <a:t>said: "What is really concerning and alarming is that the numbers, as described, are clearly outstripping the capacity of the site."</a:t>
            </a:r>
          </a:p>
          <a:p>
            <a:pPr fontAlgn="base"/>
            <a:r>
              <a:rPr lang="en-US" sz="2400" b="0" i="0" dirty="0">
                <a:effectLst/>
                <a:latin typeface="ReithSans"/>
              </a:rPr>
              <a:t>Lucy Moreton, head of the Immigration Services Union, which represented some staff at </a:t>
            </a:r>
            <a:r>
              <a:rPr lang="en-US" sz="2400" b="0" i="0" dirty="0" err="1">
                <a:effectLst/>
                <a:latin typeface="ReithSans"/>
              </a:rPr>
              <a:t>Manston</a:t>
            </a:r>
            <a:r>
              <a:rPr lang="en-US" sz="2400" b="0" i="0" dirty="0">
                <a:effectLst/>
                <a:latin typeface="ReithSans"/>
              </a:rPr>
              <a:t>, told Today on BBC Radio 4 on 27 October: "Staff face on a daily basis sit-down protests, being shouted at... improvised weapons are always being found... no prison in the UK has over 4,000 people uncontained, face-to-face with those who are responsible for controlling them."</a:t>
            </a:r>
          </a:p>
          <a:p>
            <a:endParaRPr lang="en-GB" dirty="0"/>
          </a:p>
          <a:p>
            <a:pPr marL="0" indent="0" algn="r">
              <a:buNone/>
            </a:pPr>
            <a:r>
              <a:rPr lang="en-GB" dirty="0"/>
              <a:t>(BBC, 2022)</a:t>
            </a:r>
          </a:p>
        </p:txBody>
      </p:sp>
    </p:spTree>
    <p:extLst>
      <p:ext uri="{BB962C8B-B14F-4D97-AF65-F5344CB8AC3E}">
        <p14:creationId xmlns:p14="http://schemas.microsoft.com/office/powerpoint/2010/main" val="3423203976"/>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4509</TotalTime>
  <Words>1485</Words>
  <Application>Microsoft Office PowerPoint</Application>
  <PresentationFormat>Widescreen</PresentationFormat>
  <Paragraphs>114</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Inter</vt:lpstr>
      <vt:lpstr>ReithSans</vt:lpstr>
      <vt:lpstr>Savon</vt:lpstr>
      <vt:lpstr>Exploring the Connection between Migration and Terrorism:  Does the risk justify potential human rights abuses</vt:lpstr>
      <vt:lpstr>Contents</vt:lpstr>
      <vt:lpstr>Key Issues</vt:lpstr>
      <vt:lpstr>Legal, Illegal and Irregular Migration</vt:lpstr>
      <vt:lpstr>Contexts</vt:lpstr>
      <vt:lpstr>Terminology and Narratives</vt:lpstr>
      <vt:lpstr>UK Migration in focus</vt:lpstr>
      <vt:lpstr>UK Legislation (migration)</vt:lpstr>
      <vt:lpstr>Issues with Manston Detention Centre</vt:lpstr>
      <vt:lpstr>Immigration and terrorism in the UK</vt:lpstr>
      <vt:lpstr>The Migration-Terrorism Nexus</vt:lpstr>
      <vt:lpstr>Of the 22 successful attacks in the UK since 2005 (regardless of ideology), six have been carried out by those who were refugees or asylum seekers</vt:lpstr>
      <vt:lpstr>The Migration-Terrorism Nexus</vt:lpstr>
      <vt:lpstr>Proposed framework and Conclusions</vt:lpstr>
      <vt:lpstr>Proposed Framework for Improving the Response to Asylum Seekers in the UK</vt:lpstr>
      <vt:lpstr>Summary</vt:lpstr>
      <vt:lpstr>Recommendations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Erika Brady</dc:creator>
  <cp:lastModifiedBy>Erika Brady</cp:lastModifiedBy>
  <cp:revision>38</cp:revision>
  <dcterms:created xsi:type="dcterms:W3CDTF">2023-06-04T10:29:21Z</dcterms:created>
  <dcterms:modified xsi:type="dcterms:W3CDTF">2023-06-21T18:25:21Z</dcterms:modified>
</cp:coreProperties>
</file>