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8" r:id="rId3"/>
    <p:sldId id="261" r:id="rId4"/>
    <p:sldId id="270" r:id="rId5"/>
    <p:sldId id="269" r:id="rId6"/>
    <p:sldId id="268" r:id="rId7"/>
    <p:sldId id="27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114" d="100"/>
          <a:sy n="114" d="100"/>
        </p:scale>
        <p:origin x="35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CFE9488D-98FC-4129-8FC3-E04980A16A97}" type="datetimeFigureOut">
              <a:rPr lang="en-GB" smtClean="0"/>
              <a:t>15/07/2019</a:t>
            </a:fld>
            <a:endParaRPr lang="en-GB"/>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2380837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E9488D-98FC-4129-8FC3-E04980A16A97}" type="datetimeFigureOut">
              <a:rPr lang="en-GB" smtClean="0"/>
              <a:t>15/07/2019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336430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CFE9488D-98FC-4129-8FC3-E04980A16A97}" type="datetimeFigureOut">
              <a:rPr lang="en-GB" smtClean="0"/>
              <a:t>15/07/2019</a:t>
            </a:fld>
            <a:endParaRPr lang="en-GB"/>
          </a:p>
        </p:txBody>
      </p:sp>
      <p:sp>
        <p:nvSpPr>
          <p:cNvPr id="5" name="Footer Placeholder 4"/>
          <p:cNvSpPr>
            <a:spLocks noGrp="1"/>
          </p:cNvSpPr>
          <p:nvPr>
            <p:ph type="ftr" sz="quarter" idx="11"/>
          </p:nvPr>
        </p:nvSpPr>
        <p:spPr>
          <a:xfrm>
            <a:off x="804672" y="6227064"/>
            <a:ext cx="10588752" cy="320040"/>
          </a:xfrm>
        </p:spPr>
        <p:txBody>
          <a:body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76391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E9488D-98FC-4129-8FC3-E04980A16A97}" type="datetimeFigureOut">
              <a:rPr lang="en-GB" smtClean="0"/>
              <a:t>15/07/2019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263484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CFE9488D-98FC-4129-8FC3-E04980A16A97}" type="datetimeFigureOut">
              <a:rPr lang="en-GB" smtClean="0"/>
              <a:t>15/07/2019</a:t>
            </a:fld>
            <a:endParaRPr lang="en-GB"/>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393093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CFE9488D-98FC-4129-8FC3-E04980A16A97}" type="datetimeFigureOut">
              <a:rPr lang="en-GB" smtClean="0"/>
              <a:t>15/07/2019</a:t>
            </a:fld>
            <a:endParaRPr lang="en-GB"/>
          </a:p>
        </p:txBody>
      </p:sp>
      <p:sp>
        <p:nvSpPr>
          <p:cNvPr id="6" name="Footer Placeholder 5"/>
          <p:cNvSpPr>
            <a:spLocks noGrp="1"/>
          </p:cNvSpPr>
          <p:nvPr>
            <p:ph type="ftr" sz="quarter" idx="11"/>
          </p:nvPr>
        </p:nvSpPr>
        <p:spPr>
          <a:xfrm>
            <a:off x="804672" y="6227064"/>
            <a:ext cx="10588752" cy="320040"/>
          </a:xfrm>
        </p:spPr>
        <p:txBody>
          <a:bodyPr/>
          <a:lstStyle/>
          <a:p>
            <a:endParaRPr lang="en-GB"/>
          </a:p>
        </p:txBody>
      </p:sp>
      <p:sp>
        <p:nvSpPr>
          <p:cNvPr id="7" name="Slide Number Placeholder 6"/>
          <p:cNvSpPr>
            <a:spLocks noGrp="1"/>
          </p:cNvSpPr>
          <p:nvPr>
            <p:ph type="sldNum" sz="quarter" idx="12"/>
          </p:nvPr>
        </p:nvSpPr>
        <p:spPr>
          <a:xfrm>
            <a:off x="10469880" y="320040"/>
            <a:ext cx="914400" cy="320040"/>
          </a:xfrm>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3264304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CFE9488D-98FC-4129-8FC3-E04980A16A97}" type="datetimeFigureOut">
              <a:rPr lang="en-GB" smtClean="0"/>
              <a:t>15/07/2019</a:t>
            </a:fld>
            <a:endParaRPr lang="en-GB"/>
          </a:p>
        </p:txBody>
      </p:sp>
      <p:sp>
        <p:nvSpPr>
          <p:cNvPr id="8" name="Footer Placeholder 7"/>
          <p:cNvSpPr>
            <a:spLocks noGrp="1"/>
          </p:cNvSpPr>
          <p:nvPr>
            <p:ph type="ftr" sz="quarter" idx="11"/>
          </p:nvPr>
        </p:nvSpPr>
        <p:spPr>
          <a:xfrm>
            <a:off x="804672" y="6227064"/>
            <a:ext cx="10588752" cy="320040"/>
          </a:xfrm>
        </p:spPr>
        <p:txBody>
          <a:bodyPr/>
          <a:lstStyle/>
          <a:p>
            <a:endParaRPr lang="en-GB"/>
          </a:p>
        </p:txBody>
      </p:sp>
      <p:sp>
        <p:nvSpPr>
          <p:cNvPr id="9" name="Slide Number Placeholder 8"/>
          <p:cNvSpPr>
            <a:spLocks noGrp="1"/>
          </p:cNvSpPr>
          <p:nvPr>
            <p:ph type="sldNum" sz="quarter" idx="12"/>
          </p:nvPr>
        </p:nvSpPr>
        <p:spPr>
          <a:xfrm>
            <a:off x="10469880" y="320040"/>
            <a:ext cx="914400" cy="320040"/>
          </a:xfrm>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1039929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E9488D-98FC-4129-8FC3-E04980A16A97}" type="datetimeFigureOut">
              <a:rPr lang="en-GB" smtClean="0"/>
              <a:t>15/07/2019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4037231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CFE9488D-98FC-4129-8FC3-E04980A16A97}" type="datetimeFigureOut">
              <a:rPr lang="en-GB" smtClean="0"/>
              <a:t>15/07/2019</a:t>
            </a:fld>
            <a:endParaRPr lang="en-GB"/>
          </a:p>
        </p:txBody>
      </p:sp>
      <p:sp>
        <p:nvSpPr>
          <p:cNvPr id="3" name="Footer Placeholder 2"/>
          <p:cNvSpPr>
            <a:spLocks noGrp="1"/>
          </p:cNvSpPr>
          <p:nvPr>
            <p:ph type="ftr" sz="quarter" idx="11"/>
          </p:nvPr>
        </p:nvSpPr>
        <p:spPr>
          <a:xfrm>
            <a:off x="804672" y="6227064"/>
            <a:ext cx="10588752" cy="320040"/>
          </a:xfrm>
        </p:spPr>
        <p:txBody>
          <a:bodyPr/>
          <a:lstStyle/>
          <a:p>
            <a:endParaRPr lang="en-GB"/>
          </a:p>
        </p:txBody>
      </p:sp>
      <p:sp>
        <p:nvSpPr>
          <p:cNvPr id="4" name="Slide Number Placeholder 3"/>
          <p:cNvSpPr>
            <a:spLocks noGrp="1"/>
          </p:cNvSpPr>
          <p:nvPr>
            <p:ph type="sldNum" sz="quarter" idx="12"/>
          </p:nvPr>
        </p:nvSpPr>
        <p:spPr>
          <a:xfrm>
            <a:off x="10469880" y="320040"/>
            <a:ext cx="914400" cy="320040"/>
          </a:xfrm>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326616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E9488D-98FC-4129-8FC3-E04980A16A97}" type="datetimeFigureOut">
              <a:rPr lang="en-GB" smtClean="0"/>
              <a:t>15/07/2019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2234232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CFE9488D-98FC-4129-8FC3-E04980A16A97}" type="datetimeFigureOut">
              <a:rPr lang="en-GB" smtClean="0"/>
              <a:t>15/07/2019</a:t>
            </a:fld>
            <a:endParaRPr lang="en-GB"/>
          </a:p>
        </p:txBody>
      </p:sp>
      <p:sp>
        <p:nvSpPr>
          <p:cNvPr id="6" name="Footer Placeholder 5"/>
          <p:cNvSpPr>
            <a:spLocks noGrp="1"/>
          </p:cNvSpPr>
          <p:nvPr>
            <p:ph type="ftr" sz="quarter" idx="11"/>
          </p:nvPr>
        </p:nvSpPr>
        <p:spPr>
          <a:xfrm>
            <a:off x="804672" y="6227064"/>
            <a:ext cx="5942203" cy="320040"/>
          </a:xfrm>
        </p:spPr>
        <p:txBody>
          <a:bodyPr/>
          <a:lstStyle/>
          <a:p>
            <a:endParaRPr lang="en-GB"/>
          </a:p>
        </p:txBody>
      </p:sp>
      <p:sp>
        <p:nvSpPr>
          <p:cNvPr id="7" name="Slide Number Placeholder 6"/>
          <p:cNvSpPr>
            <a:spLocks noGrp="1"/>
          </p:cNvSpPr>
          <p:nvPr>
            <p:ph type="sldNum" sz="quarter" idx="12"/>
          </p:nvPr>
        </p:nvSpPr>
        <p:spPr>
          <a:xfrm>
            <a:off x="5828377" y="320040"/>
            <a:ext cx="914400" cy="320040"/>
          </a:xfrm>
        </p:spPr>
        <p:txBody>
          <a:bodyPr/>
          <a:lstStyle/>
          <a:p>
            <a:fld id="{8067D591-9265-47E5-8D7E-1AC8B6A6A59B}" type="slidenum">
              <a:rPr lang="en-GB" smtClean="0"/>
              <a:t>‹#›</a:t>
            </a:fld>
            <a:endParaRPr lang="en-GB"/>
          </a:p>
        </p:txBody>
      </p:sp>
    </p:spTree>
    <p:extLst>
      <p:ext uri="{BB962C8B-B14F-4D97-AF65-F5344CB8AC3E}">
        <p14:creationId xmlns:p14="http://schemas.microsoft.com/office/powerpoint/2010/main" val="55848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CFE9488D-98FC-4129-8FC3-E04980A16A97}" type="datetimeFigureOut">
              <a:rPr lang="en-GB" smtClean="0"/>
              <a:t>15/07/2019</a:t>
            </a:fld>
            <a:endParaRPr lang="en-GB"/>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8067D591-9265-47E5-8D7E-1AC8B6A6A59B}" type="slidenum">
              <a:rPr lang="en-GB" smtClean="0"/>
              <a:t>‹#›</a:t>
            </a:fld>
            <a:endParaRPr lang="en-GB"/>
          </a:p>
        </p:txBody>
      </p:sp>
    </p:spTree>
    <p:extLst>
      <p:ext uri="{BB962C8B-B14F-4D97-AF65-F5344CB8AC3E}">
        <p14:creationId xmlns:p14="http://schemas.microsoft.com/office/powerpoint/2010/main" val="198634781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8" Type="http://schemas.openxmlformats.org/officeDocument/2006/relationships/audio" Target="../media/media6.m4a"/><Relationship Id="rId13" Type="http://schemas.microsoft.com/office/2007/relationships/media" Target="../media/media9.m4a"/><Relationship Id="rId18" Type="http://schemas.openxmlformats.org/officeDocument/2006/relationships/audio" Target="../media/media11.m4a"/><Relationship Id="rId3" Type="http://schemas.microsoft.com/office/2007/relationships/media" Target="../media/media4.m4a"/><Relationship Id="rId21" Type="http://schemas.openxmlformats.org/officeDocument/2006/relationships/slideLayout" Target="../slideLayouts/slideLayout2.xml"/><Relationship Id="rId7" Type="http://schemas.microsoft.com/office/2007/relationships/media" Target="../media/media6.m4a"/><Relationship Id="rId12" Type="http://schemas.openxmlformats.org/officeDocument/2006/relationships/audio" Target="../media/media8.m4a"/><Relationship Id="rId17" Type="http://schemas.microsoft.com/office/2007/relationships/media" Target="../media/media11.m4a"/><Relationship Id="rId2" Type="http://schemas.openxmlformats.org/officeDocument/2006/relationships/audio" Target="../media/media3.m4a"/><Relationship Id="rId16" Type="http://schemas.openxmlformats.org/officeDocument/2006/relationships/audio" Target="../media/media10.m4a"/><Relationship Id="rId20" Type="http://schemas.openxmlformats.org/officeDocument/2006/relationships/audio" Target="../media/media12.m4a"/><Relationship Id="rId1" Type="http://schemas.microsoft.com/office/2007/relationships/media" Target="../media/media3.m4a"/><Relationship Id="rId6" Type="http://schemas.openxmlformats.org/officeDocument/2006/relationships/audio" Target="../media/media5.m4a"/><Relationship Id="rId11" Type="http://schemas.microsoft.com/office/2007/relationships/media" Target="../media/media8.m4a"/><Relationship Id="rId5" Type="http://schemas.microsoft.com/office/2007/relationships/media" Target="../media/media5.m4a"/><Relationship Id="rId15" Type="http://schemas.microsoft.com/office/2007/relationships/media" Target="../media/media10.m4a"/><Relationship Id="rId10" Type="http://schemas.openxmlformats.org/officeDocument/2006/relationships/audio" Target="../media/media7.m4a"/><Relationship Id="rId19" Type="http://schemas.microsoft.com/office/2007/relationships/media" Target="../media/media12.m4a"/><Relationship Id="rId4" Type="http://schemas.openxmlformats.org/officeDocument/2006/relationships/audio" Target="../media/media4.m4a"/><Relationship Id="rId9" Type="http://schemas.microsoft.com/office/2007/relationships/media" Target="../media/media7.m4a"/><Relationship Id="rId14" Type="http://schemas.openxmlformats.org/officeDocument/2006/relationships/audio" Target="../media/media9.m4a"/><Relationship Id="rId22"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audio" Target="../media/media16.m4a"/><Relationship Id="rId3" Type="http://schemas.microsoft.com/office/2007/relationships/media" Target="../media/media14.m4a"/><Relationship Id="rId7" Type="http://schemas.microsoft.com/office/2007/relationships/media" Target="../media/media16.m4a"/><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audio" Target="../media/media15.m4a"/><Relationship Id="rId5" Type="http://schemas.microsoft.com/office/2007/relationships/media" Target="../media/media15.m4a"/><Relationship Id="rId10" Type="http://schemas.openxmlformats.org/officeDocument/2006/relationships/image" Target="../media/image1.png"/><Relationship Id="rId4" Type="http://schemas.openxmlformats.org/officeDocument/2006/relationships/audio" Target="../media/media14.m4a"/><Relationship Id="rId9"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media" Target="../media/media21.m4a"/><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7.xml.rels><?xml version="1.0" encoding="UTF-8" standalone="yes"?>
<Relationships xmlns="http://schemas.openxmlformats.org/package/2006/relationships"><Relationship Id="rId3" Type="http://schemas.microsoft.com/office/2007/relationships/media" Target="../media/media23.m4a"/><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3.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4400" i="1" dirty="0">
                <a:solidFill>
                  <a:schemeClr val="tx1"/>
                </a:solidFill>
              </a:rPr>
              <a:t>The Graduate Generation: </a:t>
            </a:r>
            <a:br>
              <a:rPr lang="en-GB" sz="4400" i="1" dirty="0">
                <a:solidFill>
                  <a:schemeClr val="tx1"/>
                </a:solidFill>
              </a:rPr>
            </a:br>
            <a:r>
              <a:rPr lang="en-GB" sz="4400" i="1" dirty="0">
                <a:solidFill>
                  <a:schemeClr val="tx1"/>
                </a:solidFill>
              </a:rPr>
              <a:t>How students navigate the contradictions of Higher Education</a:t>
            </a:r>
          </a:p>
        </p:txBody>
      </p:sp>
      <p:sp>
        <p:nvSpPr>
          <p:cNvPr id="3" name="Subtitle 2"/>
          <p:cNvSpPr>
            <a:spLocks noGrp="1"/>
          </p:cNvSpPr>
          <p:nvPr>
            <p:ph type="subTitle" idx="1"/>
          </p:nvPr>
        </p:nvSpPr>
        <p:spPr/>
        <p:txBody>
          <a:bodyPr/>
          <a:lstStyle/>
          <a:p>
            <a:endParaRPr lang="en-GB" dirty="0"/>
          </a:p>
          <a:p>
            <a:r>
              <a:rPr lang="en-GB" dirty="0"/>
              <a:t>Jennie Bristow, Sociology</a:t>
            </a:r>
          </a:p>
          <a:p>
            <a:r>
              <a:rPr lang="en-GB" dirty="0"/>
              <a:t>Faculty workshop, CCCU, 5 June 2019 </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48495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04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the graduate generation? </a:t>
            </a:r>
          </a:p>
        </p:txBody>
      </p:sp>
      <p:sp>
        <p:nvSpPr>
          <p:cNvPr id="3" name="Content Placeholder 2"/>
          <p:cNvSpPr>
            <a:spLocks noGrp="1"/>
          </p:cNvSpPr>
          <p:nvPr>
            <p:ph idx="1"/>
          </p:nvPr>
        </p:nvSpPr>
        <p:spPr/>
        <p:txBody>
          <a:bodyPr>
            <a:normAutofit/>
          </a:bodyPr>
          <a:lstStyle/>
          <a:p>
            <a:r>
              <a:rPr lang="en-GB" dirty="0"/>
              <a:t>Changes to the scope, organisation, and purpose of Higher Education: </a:t>
            </a:r>
          </a:p>
          <a:p>
            <a:pPr lvl="1"/>
            <a:r>
              <a:rPr lang="en-GB" dirty="0"/>
              <a:t>University as a normative experience – yet framed as a personal choice</a:t>
            </a:r>
          </a:p>
          <a:p>
            <a:pPr lvl="1"/>
            <a:endParaRPr lang="en-GB" dirty="0"/>
          </a:p>
          <a:p>
            <a:r>
              <a:rPr lang="en-GB" dirty="0"/>
              <a:t>Policy construction of the ‘student as consumer’</a:t>
            </a:r>
          </a:p>
          <a:p>
            <a:pPr lvl="1"/>
            <a:r>
              <a:rPr lang="en-GB" dirty="0"/>
              <a:t>How does this reflect or shape their relationship with the University?</a:t>
            </a:r>
          </a:p>
          <a:p>
            <a:pPr lvl="1"/>
            <a:endParaRPr lang="en-GB" dirty="0"/>
          </a:p>
          <a:p>
            <a:pPr lvl="1"/>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5791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5791200" y="3124200"/>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5791200" y="3124200"/>
            <a:ext cx="609600" cy="609600"/>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5791200" y="3124200"/>
            <a:ext cx="609600" cy="609600"/>
          </a:xfrm>
          <a:prstGeom prst="rect">
            <a:avLst/>
          </a:prstGeom>
        </p:spPr>
      </p:pic>
      <p:pic>
        <p:nvPicPr>
          <p:cNvPr id="9"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5791200" y="3124200"/>
            <a:ext cx="609600" cy="609600"/>
          </a:xfrm>
          <a:prstGeom prst="rect">
            <a:avLst/>
          </a:prstGeom>
        </p:spPr>
      </p:pic>
      <p:pic>
        <p:nvPicPr>
          <p:cNvPr id="10"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5791200" y="3124200"/>
            <a:ext cx="609600" cy="609600"/>
          </a:xfrm>
          <a:prstGeom prst="rect">
            <a:avLst/>
          </a:prstGeom>
        </p:spPr>
      </p:pic>
      <p:pic>
        <p:nvPicPr>
          <p:cNvPr id="11"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2"/>
          <a:stretch>
            <a:fillRect/>
          </a:stretch>
        </p:blipFill>
        <p:spPr>
          <a:xfrm>
            <a:off x="5791200" y="3124200"/>
            <a:ext cx="609600" cy="609600"/>
          </a:xfrm>
          <a:prstGeom prst="rect">
            <a:avLst/>
          </a:prstGeom>
        </p:spPr>
      </p:pic>
      <p:pic>
        <p:nvPicPr>
          <p:cNvPr id="12" name="Recorded Soun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2"/>
          <a:stretch>
            <a:fillRect/>
          </a:stretch>
        </p:blipFill>
        <p:spPr>
          <a:xfrm>
            <a:off x="5791200" y="3124200"/>
            <a:ext cx="609600" cy="609600"/>
          </a:xfrm>
          <a:prstGeom prst="rect">
            <a:avLst/>
          </a:prstGeom>
        </p:spPr>
      </p:pic>
      <p:pic>
        <p:nvPicPr>
          <p:cNvPr id="13" name="Recorded Sound">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58880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122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2772"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5280"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5001"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931"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15350" fill="hold"/>
                                        <p:tgtEl>
                                          <p:spTgt spid="10"/>
                                        </p:tgtEl>
                                      </p:cBhvr>
                                    </p:cmd>
                                  </p:childTnLst>
                                </p:cTn>
                              </p:par>
                            </p:childTnLst>
                          </p:cTn>
                        </p:par>
                      </p:childTnLst>
                    </p:cTn>
                  </p:par>
                </p:childTnLst>
              </p:cTn>
              <p:nextCondLst>
                <p:cond evt="onClick" delay="0">
                  <p:tgtEl>
                    <p:spTgt spid="10"/>
                  </p:tgtEl>
                </p:cond>
              </p:nextCondLst>
            </p:seq>
            <p:audio>
              <p:cMediaNode vol="80000">
                <p:cTn id="43" fill="hold" display="0">
                  <p:stCondLst>
                    <p:cond delay="indefinite"/>
                  </p:stCondLst>
                  <p:endCondLst>
                    <p:cond evt="onStopAudio" delay="0">
                      <p:tgtEl>
                        <p:sldTgt/>
                      </p:tgtEl>
                    </p:cond>
                  </p:endCondLst>
                </p:cTn>
                <p:tgtEl>
                  <p:spTgt spid="10"/>
                </p:tgtEl>
              </p:cMediaNode>
            </p:audio>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0829" fill="hold"/>
                                        <p:tgtEl>
                                          <p:spTgt spid="11"/>
                                        </p:tgtEl>
                                      </p:cBhvr>
                                    </p:cmd>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11"/>
                </p:tgtEl>
              </p:cMediaNode>
            </p:audio>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5558" fill="hold"/>
                                        <p:tgtEl>
                                          <p:spTgt spid="12"/>
                                        </p:tgtEl>
                                      </p:cBhvr>
                                    </p:cmd>
                                  </p:childTnLst>
                                </p:cTn>
                              </p:par>
                            </p:childTnLst>
                          </p:cTn>
                        </p:par>
                      </p:childTnLst>
                    </p:cTn>
                  </p:par>
                </p:childTnLst>
              </p:cTn>
              <p:nextCondLst>
                <p:cond evt="onClick" delay="0">
                  <p:tgtEl>
                    <p:spTgt spid="12"/>
                  </p:tgtEl>
                </p:cond>
              </p:nextCondLst>
            </p:seq>
            <p:audio>
              <p:cMediaNode vol="80000">
                <p:cTn id="55" fill="hold" display="0">
                  <p:stCondLst>
                    <p:cond delay="indefinite"/>
                  </p:stCondLst>
                  <p:endCondLst>
                    <p:cond evt="onStopAudio" delay="0">
                      <p:tgtEl>
                        <p:sldTgt/>
                      </p:tgtEl>
                    </p:cond>
                  </p:endCondLst>
                </p:cTn>
                <p:tgtEl>
                  <p:spTgt spid="12"/>
                </p:tgtEl>
              </p:cMediaNode>
            </p:audio>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58159" fill="hold"/>
                                        <p:tgtEl>
                                          <p:spTgt spid="13"/>
                                        </p:tgtEl>
                                      </p:cBhvr>
                                    </p:cmd>
                                  </p:childTnLst>
                                </p:cTn>
                              </p:par>
                            </p:childTnLst>
                          </p:cTn>
                        </p:par>
                      </p:childTnLst>
                    </p:cTn>
                  </p:par>
                </p:childTnLst>
              </p:cTn>
              <p:nextCondLst>
                <p:cond evt="onClick" delay="0">
                  <p:tgtEl>
                    <p:spTgt spid="13"/>
                  </p:tgtEl>
                </p:cond>
              </p:nextCondLst>
            </p:seq>
            <p:audio>
              <p:cMediaNode vol="80000">
                <p:cTn id="61"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err="1"/>
              <a:t>Schoolification</a:t>
            </a:r>
            <a:r>
              <a:rPr lang="en-GB" b="1" dirty="0"/>
              <a:t> of the University</a:t>
            </a:r>
          </a:p>
        </p:txBody>
      </p:sp>
      <p:sp>
        <p:nvSpPr>
          <p:cNvPr id="3" name="Content Placeholder 2"/>
          <p:cNvSpPr>
            <a:spLocks noGrp="1"/>
          </p:cNvSpPr>
          <p:nvPr>
            <p:ph idx="1"/>
          </p:nvPr>
        </p:nvSpPr>
        <p:spPr/>
        <p:txBody>
          <a:bodyPr>
            <a:normAutofit/>
          </a:bodyPr>
          <a:lstStyle/>
          <a:p>
            <a:pPr marL="228600" lvl="1">
              <a:spcBef>
                <a:spcPts val="1000"/>
              </a:spcBef>
            </a:pPr>
            <a:endParaRPr lang="en-GB" dirty="0"/>
          </a:p>
          <a:p>
            <a:pPr marL="228600" lvl="1">
              <a:spcBef>
                <a:spcPts val="1000"/>
              </a:spcBef>
            </a:pPr>
            <a:endParaRPr lang="en-GB" dirty="0"/>
          </a:p>
          <a:p>
            <a:pPr marL="228600" lvl="1">
              <a:spcBef>
                <a:spcPts val="1000"/>
              </a:spcBef>
            </a:pPr>
            <a:r>
              <a:rPr lang="en-GB" dirty="0"/>
              <a:t>‘I mean we had … UCAS sessions once a week and that went on for, whoa ... and it’s, like, at what stage do students start thinking “oh I need to go to University”, because it wasn’t like who wants to go ... who’s planning to go, everybody in the form, you go to the UCAS session and you learn how to apply to University and what to put in your personal statement. It’s like there were people in there that didn’t want to go, but they kind of felt that pressure.’ (Focus Group 6, UG, post-1992 University)</a:t>
            </a:r>
          </a:p>
          <a:p>
            <a:endParaRPr lang="en-GB" dirty="0"/>
          </a:p>
          <a:p>
            <a:endParaRPr lang="en-GB" dirty="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791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791200" y="3124200"/>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04022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24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8236"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7540"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Academic instrumentalism</a:t>
            </a:r>
          </a:p>
        </p:txBody>
      </p:sp>
      <p:sp>
        <p:nvSpPr>
          <p:cNvPr id="3" name="Content Placeholder 2"/>
          <p:cNvSpPr>
            <a:spLocks noGrp="1"/>
          </p:cNvSpPr>
          <p:nvPr>
            <p:ph idx="1"/>
          </p:nvPr>
        </p:nvSpPr>
        <p:spPr/>
        <p:txBody>
          <a:bodyPr>
            <a:normAutofit fontScale="92500" lnSpcReduction="20000"/>
          </a:bodyPr>
          <a:lstStyle/>
          <a:p>
            <a:r>
              <a:rPr lang="en-US" dirty="0"/>
              <a:t> ‘I think for a lot of them ... you are just an authority figure that is something like school teacher, they expect to get the answer from you about what they need to do. And they think that you will always have the right answers, rather than that you might be kind of open to discussions about it. You are not a teacher in that sense you are there for a different purpose, to facilitate their thinking … There is an element of their wanting to undermine your authority as well, which is a hangover from school.’ (</a:t>
            </a:r>
            <a:r>
              <a:rPr lang="en-GB" dirty="0"/>
              <a:t>Academic, </a:t>
            </a:r>
            <a:r>
              <a:rPr lang="en-US" dirty="0"/>
              <a:t>R1)</a:t>
            </a:r>
            <a:endParaRPr lang="en-GB" dirty="0"/>
          </a:p>
          <a:p>
            <a:r>
              <a:rPr lang="en-GB" dirty="0"/>
              <a:t>‘I don’t necessarily enjoy independent research and studies and things like that I'd rather just get given a question and just do it, because I'm spoon fed and that’s how I've always have been and that’s how I work, so … my dissertation just freaked me, I didn’t really like doing a dissertation at all and I definitely wouldn’t like doing a masters, where I would have to think of something myself to research and stuff like that, cause … I'd much rather be spoon fed.’ (Focus Group 8, UG, Russell Group University)</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99580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353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Excitement about independence</a:t>
            </a:r>
          </a:p>
        </p:txBody>
      </p:sp>
      <p:sp>
        <p:nvSpPr>
          <p:cNvPr id="3" name="Content Placeholder 2"/>
          <p:cNvSpPr>
            <a:spLocks noGrp="1"/>
          </p:cNvSpPr>
          <p:nvPr>
            <p:ph idx="1"/>
          </p:nvPr>
        </p:nvSpPr>
        <p:spPr/>
        <p:txBody>
          <a:bodyPr>
            <a:normAutofit fontScale="77500" lnSpcReduction="20000"/>
          </a:bodyPr>
          <a:lstStyle/>
          <a:p>
            <a:r>
              <a:rPr lang="en-GB" dirty="0"/>
              <a:t>‘But it would be really nice to like move away from text book learning ... I think you do like two sides a week of just copying out of the book and, like, it’s so dull ... so it’s going to be such a nice change going and learning in a different way ...’</a:t>
            </a:r>
          </a:p>
          <a:p>
            <a:r>
              <a:rPr lang="en-GB" dirty="0"/>
              <a:t>‘It is scary though’ </a:t>
            </a:r>
          </a:p>
          <a:p>
            <a:r>
              <a:rPr lang="en-GB" dirty="0"/>
              <a:t>‘It’s scary but it’s a good scare’</a:t>
            </a:r>
          </a:p>
          <a:p>
            <a:r>
              <a:rPr lang="en-GB" dirty="0"/>
              <a:t>‘It’s scary </a:t>
            </a:r>
            <a:r>
              <a:rPr lang="en-GB" dirty="0" err="1"/>
              <a:t>‘cause</a:t>
            </a:r>
            <a:r>
              <a:rPr lang="en-GB" dirty="0"/>
              <a:t> you also are supported in school’ </a:t>
            </a:r>
          </a:p>
          <a:p>
            <a:r>
              <a:rPr lang="en-GB" dirty="0"/>
              <a:t>‘I think it’s good for yourself to find out in deeper…’</a:t>
            </a:r>
          </a:p>
          <a:p>
            <a:r>
              <a:rPr lang="en-GB" dirty="0"/>
              <a:t>‘You are being naive if you think life's going to be like… life's going to have that structure ... you are going to be so independent at </a:t>
            </a:r>
            <a:r>
              <a:rPr lang="en-GB" dirty="0" err="1"/>
              <a:t>Uni</a:t>
            </a:r>
            <a:r>
              <a:rPr lang="en-GB" dirty="0"/>
              <a:t> and to be honest that excites the hell out of me  ... I love that’  </a:t>
            </a:r>
          </a:p>
          <a:p>
            <a:r>
              <a:rPr lang="en-GB" dirty="0"/>
              <a:t>‘Me too’ </a:t>
            </a:r>
          </a:p>
          <a:p>
            <a:r>
              <a:rPr lang="en-GB" dirty="0"/>
              <a:t>‘I think we do worse at A-level because there is a kind of safety net, like I don’t really have to do my homework for next week … because I know I can just copy off someone else and because I kind of know it’s more kind of dependent on, like, teachers teaching you stuff rather than you doing more stuff yourself ... you don’t really work as hard.’ (Focus Group 1, 6th form, grammar school)</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6471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academic-student relationship</a:t>
            </a:r>
          </a:p>
        </p:txBody>
      </p:sp>
      <p:sp>
        <p:nvSpPr>
          <p:cNvPr id="3" name="Content Placeholder 2"/>
          <p:cNvSpPr>
            <a:spLocks noGrp="1"/>
          </p:cNvSpPr>
          <p:nvPr>
            <p:ph idx="1"/>
          </p:nvPr>
        </p:nvSpPr>
        <p:spPr/>
        <p:txBody>
          <a:bodyPr>
            <a:normAutofit fontScale="92500" lnSpcReduction="20000"/>
          </a:bodyPr>
          <a:lstStyle/>
          <a:p>
            <a:r>
              <a:rPr lang="en-GB" dirty="0"/>
              <a:t>‘I think I've never heard a student say that “oh they really liked such and such because there was a PowerPoint or because there wasn't a PowerPoint”, I mean apart from these people who want the notes, if the PowerPoints are really good then they might like it, but I think this whole learning technology thing is a distraction to be honest, I mean you see it in the educational policies … we are putting in millions of pounds into gamification of assessment so that the game is on their iPhone.’ (Academic, R4)</a:t>
            </a:r>
          </a:p>
          <a:p>
            <a:r>
              <a:rPr lang="en-US" dirty="0"/>
              <a:t>‘I think you kind of end up being </a:t>
            </a:r>
            <a:r>
              <a:rPr lang="en-US" dirty="0" err="1"/>
              <a:t>polarised</a:t>
            </a:r>
            <a:r>
              <a:rPr lang="en-US" dirty="0"/>
              <a:t>, people kind of really resist because they think oh this is the </a:t>
            </a:r>
            <a:r>
              <a:rPr lang="en-US" dirty="0" err="1"/>
              <a:t>babyfying</a:t>
            </a:r>
            <a:r>
              <a:rPr lang="en-US" dirty="0"/>
              <a:t> of things, and then these people say oh all these lecturers they don’t care, they are not interested in teaching, they don’t care about their students, they don’t understand students and I think I do understand, quite a lot of us do. But I want that discussion, and I don’t think the answer, I don’t think treating students like little children is helping them in the long run.’ (</a:t>
            </a:r>
            <a:r>
              <a:rPr lang="en-GB" dirty="0"/>
              <a:t>Academic, </a:t>
            </a:r>
            <a:r>
              <a:rPr lang="en-US" dirty="0"/>
              <a:t>R6)</a:t>
            </a:r>
            <a:endParaRPr lang="en-GB" dirty="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96755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03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a:t>
            </a:r>
          </a:p>
        </p:txBody>
      </p:sp>
      <p:sp>
        <p:nvSpPr>
          <p:cNvPr id="3" name="Content Placeholder 2"/>
          <p:cNvSpPr>
            <a:spLocks noGrp="1"/>
          </p:cNvSpPr>
          <p:nvPr>
            <p:ph idx="1"/>
          </p:nvPr>
        </p:nvSpPr>
        <p:spPr/>
        <p:txBody>
          <a:bodyPr/>
          <a:lstStyle/>
          <a:p>
            <a:r>
              <a:rPr lang="en-GB" dirty="0"/>
              <a:t>Student voice – who is speaking? </a:t>
            </a:r>
          </a:p>
          <a:p>
            <a:r>
              <a:rPr lang="en-GB" dirty="0"/>
              <a:t>A generational responsibility to develop undergraduates, rather than simply adapt to their demands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31063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08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Atlas">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Atlas</Template>
  <TotalTime>3115</TotalTime>
  <Words>870</Words>
  <Application>Microsoft Office PowerPoint</Application>
  <PresentationFormat>Widescreen</PresentationFormat>
  <Paragraphs>33</Paragraphs>
  <Slides>7</Slides>
  <Notes>0</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Calibri Light</vt:lpstr>
      <vt:lpstr>Rockwell</vt:lpstr>
      <vt:lpstr>Wingdings</vt:lpstr>
      <vt:lpstr>Atlas</vt:lpstr>
      <vt:lpstr>The Graduate Generation:  How students navigate the contradictions of Higher Education</vt:lpstr>
      <vt:lpstr>Why the graduate generation? </vt:lpstr>
      <vt:lpstr>Schoolification of the University</vt:lpstr>
      <vt:lpstr>Academic instrumentalism</vt:lpstr>
      <vt:lpstr>Excitement about independence</vt:lpstr>
      <vt:lpstr>The academic-student relationship</vt:lpstr>
      <vt:lpstr>Conclusion</vt:lpstr>
    </vt:vector>
  </TitlesOfParts>
  <Company>Canterbury Christ Church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Bristow, Jennie (jennie.bristow@canterbury.ac.uk)</dc:creator>
  <cp:lastModifiedBy>Jennie Bristow</cp:lastModifiedBy>
  <cp:revision>24</cp:revision>
  <dcterms:created xsi:type="dcterms:W3CDTF">2019-05-08T12:50:10Z</dcterms:created>
  <dcterms:modified xsi:type="dcterms:W3CDTF">2019-07-15T11:51:31Z</dcterms:modified>
</cp:coreProperties>
</file>