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3" r:id="rId2"/>
    <p:sldId id="257" r:id="rId3"/>
    <p:sldId id="270" r:id="rId4"/>
    <p:sldId id="264" r:id="rId5"/>
    <p:sldId id="266" r:id="rId6"/>
    <p:sldId id="267" r:id="rId7"/>
    <p:sldId id="268" r:id="rId8"/>
    <p:sldId id="271" r:id="rId9"/>
    <p:sldId id="274" r:id="rId10"/>
    <p:sldId id="275" r:id="rId11"/>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47" autoAdjust="0"/>
    <p:restoredTop sz="82226" autoAdjust="0"/>
  </p:normalViewPr>
  <p:slideViewPr>
    <p:cSldViewPr>
      <p:cViewPr varScale="1">
        <p:scale>
          <a:sx n="95" d="100"/>
          <a:sy n="95" d="100"/>
        </p:scale>
        <p:origin x="-2586" y="-108"/>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7D9FEDDB-0A57-4EF0-B656-49B32BF60D56}" type="datetimeFigureOut">
              <a:rPr lang="en-GB" smtClean="0"/>
              <a:pPr/>
              <a:t>14/12/2015</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DBFD92F4-1102-4B6D-9140-1C375EF116D9}" type="slidenum">
              <a:rPr lang="en-GB" smtClean="0"/>
              <a:pPr/>
              <a:t>‹#›</a:t>
            </a:fld>
            <a:endParaRPr lang="en-GB"/>
          </a:p>
        </p:txBody>
      </p:sp>
    </p:spTree>
    <p:extLst>
      <p:ext uri="{BB962C8B-B14F-4D97-AF65-F5344CB8AC3E}">
        <p14:creationId xmlns:p14="http://schemas.microsoft.com/office/powerpoint/2010/main" val="3601296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FD92F4-1102-4B6D-9140-1C375EF116D9}" type="slidenum">
              <a:rPr lang="en-GB" smtClean="0"/>
              <a:pPr/>
              <a:t>1</a:t>
            </a:fld>
            <a:endParaRPr lang="en-GB"/>
          </a:p>
        </p:txBody>
      </p:sp>
    </p:spTree>
    <p:extLst>
      <p:ext uri="{BB962C8B-B14F-4D97-AF65-F5344CB8AC3E}">
        <p14:creationId xmlns:p14="http://schemas.microsoft.com/office/powerpoint/2010/main" val="906379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FD92F4-1102-4B6D-9140-1C375EF116D9}" type="slidenum">
              <a:rPr lang="en-GB" smtClean="0"/>
              <a:pPr/>
              <a:t>10</a:t>
            </a:fld>
            <a:endParaRPr lang="en-GB"/>
          </a:p>
        </p:txBody>
      </p:sp>
    </p:spTree>
    <p:extLst>
      <p:ext uri="{BB962C8B-B14F-4D97-AF65-F5344CB8AC3E}">
        <p14:creationId xmlns:p14="http://schemas.microsoft.com/office/powerpoint/2010/main" val="195393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paper is concerned with understanding organisational culture within local news media organisations. It explores the conflict faced by local news organisations between journalistic values and commercial imperatives. The paper considers how cultural beliefs within organisations shape strategic decisions and is based on the theoretical approach that the cultural paradigm of an organisation shapes its future strategies in the digital age. </a:t>
            </a:r>
          </a:p>
          <a:p>
            <a:r>
              <a:rPr lang="en-GB" dirty="0" smtClean="0"/>
              <a:t>(Kung</a:t>
            </a:r>
            <a:r>
              <a:rPr lang="en-GB" baseline="0" dirty="0" smtClean="0"/>
              <a:t> and Picard reference on importance of cultural strategy) (Quote on importance of regional media within the study of media)</a:t>
            </a:r>
            <a:endParaRPr lang="en-GB" dirty="0" smtClean="0"/>
          </a:p>
          <a:p>
            <a:r>
              <a:rPr lang="en-GB" dirty="0" smtClean="0"/>
              <a:t>Empirical study carried out in the south east of England using case study analysis of two local media organisations:</a:t>
            </a:r>
            <a:r>
              <a:rPr lang="en-GB" baseline="0" dirty="0" smtClean="0"/>
              <a:t> </a:t>
            </a:r>
            <a:r>
              <a:rPr lang="en-GB" dirty="0" smtClean="0"/>
              <a:t>Interviews with stakeholders working within the media organisations</a:t>
            </a:r>
            <a:r>
              <a:rPr lang="en-GB" baseline="0" dirty="0" smtClean="0"/>
              <a:t> </a:t>
            </a:r>
            <a:r>
              <a:rPr lang="en-GB" dirty="0" smtClean="0"/>
              <a:t>Freely accessible company data </a:t>
            </a:r>
          </a:p>
          <a:p>
            <a:r>
              <a:rPr lang="en-GB" dirty="0" smtClean="0"/>
              <a:t>Observational data (office location, branding). Based on Schein’s theory on Organisational Culture and Leadership and </a:t>
            </a:r>
            <a:r>
              <a:rPr lang="en-GB" dirty="0" err="1" smtClean="0"/>
              <a:t>Kung’s</a:t>
            </a:r>
            <a:r>
              <a:rPr lang="en-GB" dirty="0" smtClean="0"/>
              <a:t> work on the BBC and CNN there is the theoretical approach that the cultural paradigm of an organisation shapes its future strategies . </a:t>
            </a:r>
            <a:r>
              <a:rPr lang="en-GB" baseline="0" dirty="0" smtClean="0"/>
              <a:t> </a:t>
            </a:r>
            <a:r>
              <a:rPr lang="en-GB" dirty="0" smtClean="0"/>
              <a:t>The methodological approach was based on case study analysis looking at two regional media organisations. Mainly</a:t>
            </a:r>
            <a:r>
              <a:rPr lang="en-GB" baseline="0" dirty="0" smtClean="0"/>
              <a:t> qualitative with some quantitative secondary data and triangulation. </a:t>
            </a:r>
            <a:r>
              <a:rPr lang="en-GB" dirty="0" smtClean="0"/>
              <a:t>The theoretical approach is not to compare and contrast the organisations but to give insight into how different legacy elements, management and ownership models have shaped the organisations digital transformation and strategies today. To try and understand how the hidden or unconscious or hidden beliefs shape the business and ultimately the strategic decisions made. Data was</a:t>
            </a:r>
            <a:r>
              <a:rPr lang="en-GB" baseline="0" dirty="0" smtClean="0"/>
              <a:t> analysed using grounded theory identifying key themes that emerged from qualitative data. </a:t>
            </a:r>
            <a:r>
              <a:rPr lang="en-GB" dirty="0" smtClean="0"/>
              <a:t>Interviews participants were recruited from across both organisations in commercial, journalistic and support roles to develop insight into sub cultural differences within an organisation. In addition interviewees were selection to represent the views of new joiners v ‘old timers’.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BFD92F4-1102-4B6D-9140-1C375EF116D9}" type="slidenum">
              <a:rPr lang="en-GB" smtClean="0"/>
              <a:pPr/>
              <a:t>2</a:t>
            </a:fld>
            <a:endParaRPr lang="en-GB"/>
          </a:p>
        </p:txBody>
      </p:sp>
    </p:spTree>
    <p:extLst>
      <p:ext uri="{BB962C8B-B14F-4D97-AF65-F5344CB8AC3E}">
        <p14:creationId xmlns:p14="http://schemas.microsoft.com/office/powerpoint/2010/main" val="238724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Understanding</a:t>
            </a:r>
            <a:r>
              <a:rPr lang="en-GB" baseline="0" dirty="0" smtClean="0"/>
              <a:t> the cultural layers within an organisation helps – cultural overview, sub cultures. One key emerging theme is that digital adoption varies by sub-cultural or occupational group. So whilst the organisation as a whole will be driving the digital sale, renaming and repositioning themselves as Media Groups or multi-media companies rather than press companies, digital take up varies enormously within from occupational group to occupational group, as well as from location to location. In smaller towns and communities where the paper is firmly embedded within the community and copy sales ratio are higher amongst the local population digital adoption has been slower that in larger towns where the relationship is not so tight and the population may be more transient. The journalists get it now! They are all multimedia, they write copy for the web, they tweet, they use Facebook to gather stories and develop leads. For some the paper is now the after thought. As a collective body they have brought into digital they understand the potential it gives them as journalists to move quickly and gather stories and community news. The commercial teams are still getting there – this may be because they are not such a tight occupational group, they have been slower to adopt the multimedia practices. One organisation still have paper and digital sales teams with the digital sales team as educators as much for the sales team as for the advertiser. The commercial drive seems to be slower with digital seen as ‘bolt on’ for some. An example of this could be the new branded car livery which still favour prominently the papers name with the mere tagline line of online rather than the website URL.</a:t>
            </a:r>
          </a:p>
        </p:txBody>
      </p:sp>
      <p:sp>
        <p:nvSpPr>
          <p:cNvPr id="4" name="Slide Number Placeholder 3"/>
          <p:cNvSpPr>
            <a:spLocks noGrp="1"/>
          </p:cNvSpPr>
          <p:nvPr>
            <p:ph type="sldNum" sz="quarter" idx="10"/>
          </p:nvPr>
        </p:nvSpPr>
        <p:spPr/>
        <p:txBody>
          <a:bodyPr/>
          <a:lstStyle/>
          <a:p>
            <a:fld id="{DBFD92F4-1102-4B6D-9140-1C375EF116D9}" type="slidenum">
              <a:rPr lang="en-GB" smtClean="0"/>
              <a:pPr/>
              <a:t>3</a:t>
            </a:fld>
            <a:endParaRPr lang="en-GB"/>
          </a:p>
        </p:txBody>
      </p:sp>
    </p:spTree>
    <p:extLst>
      <p:ext uri="{BB962C8B-B14F-4D97-AF65-F5344CB8AC3E}">
        <p14:creationId xmlns:p14="http://schemas.microsoft.com/office/powerpoint/2010/main" val="2682406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There can be no doubt</a:t>
            </a:r>
            <a:r>
              <a:rPr lang="en-GB" baseline="0" dirty="0" smtClean="0"/>
              <a:t> that across both organisations driving the digital audience has been seen as crucial but there are cracks appearing within some of the occupational groups about that strategy. The organisational strategies are the same for both organisations to drive online audience so that this can be monetarised there the strategy falls down. Varying levels of digital adoption within the sales team means there is no clear strategy to drive revenue.</a:t>
            </a:r>
            <a:endParaRPr lang="en-GB" dirty="0" smtClean="0"/>
          </a:p>
        </p:txBody>
      </p:sp>
      <p:sp>
        <p:nvSpPr>
          <p:cNvPr id="4" name="Slide Number Placeholder 3"/>
          <p:cNvSpPr>
            <a:spLocks noGrp="1"/>
          </p:cNvSpPr>
          <p:nvPr>
            <p:ph type="sldNum" sz="quarter" idx="10"/>
          </p:nvPr>
        </p:nvSpPr>
        <p:spPr/>
        <p:txBody>
          <a:bodyPr/>
          <a:lstStyle/>
          <a:p>
            <a:fld id="{DBFD92F4-1102-4B6D-9140-1C375EF116D9}" type="slidenum">
              <a:rPr lang="en-GB" smtClean="0"/>
              <a:pPr/>
              <a:t>4</a:t>
            </a:fld>
            <a:endParaRPr lang="en-GB"/>
          </a:p>
        </p:txBody>
      </p:sp>
    </p:spTree>
    <p:extLst>
      <p:ext uri="{BB962C8B-B14F-4D97-AF65-F5344CB8AC3E}">
        <p14:creationId xmlns:p14="http://schemas.microsoft.com/office/powerpoint/2010/main" val="44699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Importantly the core values of a local newspaper to support the local community are now being undermined. Readers are quite open about the stupidity of some of these stories and quite freely, more freely, now they can quote online push back. The journalistic values are also under minded – sensational stories are not what local journalism is about. Are they listening to their readers and audience and how do stories like this undermine journalistic values and principles.</a:t>
            </a:r>
          </a:p>
          <a:p>
            <a:endParaRPr lang="en-GB" dirty="0"/>
          </a:p>
        </p:txBody>
      </p:sp>
      <p:sp>
        <p:nvSpPr>
          <p:cNvPr id="4" name="Slide Number Placeholder 3"/>
          <p:cNvSpPr>
            <a:spLocks noGrp="1"/>
          </p:cNvSpPr>
          <p:nvPr>
            <p:ph type="sldNum" sz="quarter" idx="10"/>
          </p:nvPr>
        </p:nvSpPr>
        <p:spPr/>
        <p:txBody>
          <a:bodyPr/>
          <a:lstStyle/>
          <a:p>
            <a:fld id="{DBFD92F4-1102-4B6D-9140-1C375EF116D9}" type="slidenum">
              <a:rPr lang="en-GB" smtClean="0"/>
              <a:pPr/>
              <a:t>5</a:t>
            </a:fld>
            <a:endParaRPr lang="en-GB"/>
          </a:p>
        </p:txBody>
      </p:sp>
    </p:spTree>
    <p:extLst>
      <p:ext uri="{BB962C8B-B14F-4D97-AF65-F5344CB8AC3E}">
        <p14:creationId xmlns:p14="http://schemas.microsoft.com/office/powerpoint/2010/main" val="90974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Strategic decisions are managed</a:t>
            </a:r>
            <a:r>
              <a:rPr lang="en-GB" baseline="0" dirty="0" smtClean="0"/>
              <a:t> centrally for digital change, but traditional press decisions and strategies are controlled locally or even </a:t>
            </a:r>
            <a:r>
              <a:rPr lang="en-GB" baseline="0" dirty="0" err="1" smtClean="0"/>
              <a:t>hyperlocally</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DBFD92F4-1102-4B6D-9140-1C375EF116D9}" type="slidenum">
              <a:rPr lang="en-GB" smtClean="0"/>
              <a:pPr/>
              <a:t>6</a:t>
            </a:fld>
            <a:endParaRPr lang="en-GB"/>
          </a:p>
        </p:txBody>
      </p:sp>
    </p:spTree>
    <p:extLst>
      <p:ext uri="{BB962C8B-B14F-4D97-AF65-F5344CB8AC3E}">
        <p14:creationId xmlns:p14="http://schemas.microsoft.com/office/powerpoint/2010/main" val="65242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Paid for copy sale is crucial and is currently underpinning revenues for both organisations whilst they try to monetarise the digital audience. However this area is managed very locally within one occupational group – the Newspaper Sales Managers for both organisations weld quite consider power and budgets to support this sale, in many ways left to their own ‘devices’ to continue to support this important revenue stream. Their loyalty is as much to the retailers – newsagents as it is to the media organisations. Both organisations are using newsagent shop windows are billboards for brand exposure and returning to old fashioned community newspaper techniques to keep the brand alive. Marquees in the High Streets, mascot costumes and </a:t>
            </a:r>
            <a:r>
              <a:rPr lang="en-GB" dirty="0" err="1" smtClean="0"/>
              <a:t>prescence</a:t>
            </a:r>
            <a:r>
              <a:rPr lang="en-GB" dirty="0" smtClean="0"/>
              <a:t> at county shows, school fetes are all there. Traditional newspaper sales drivers like first class school photos and mothers day portraits are still being used. One commented ‘I’ve got more promotional money’ than I’ve ever had.</a:t>
            </a:r>
          </a:p>
          <a:p>
            <a:endParaRPr lang="en-GB" dirty="0"/>
          </a:p>
        </p:txBody>
      </p:sp>
      <p:sp>
        <p:nvSpPr>
          <p:cNvPr id="4" name="Slide Number Placeholder 3"/>
          <p:cNvSpPr>
            <a:spLocks noGrp="1"/>
          </p:cNvSpPr>
          <p:nvPr>
            <p:ph type="sldNum" sz="quarter" idx="10"/>
          </p:nvPr>
        </p:nvSpPr>
        <p:spPr/>
        <p:txBody>
          <a:bodyPr/>
          <a:lstStyle/>
          <a:p>
            <a:fld id="{DBFD92F4-1102-4B6D-9140-1C375EF116D9}" type="slidenum">
              <a:rPr lang="en-GB" smtClean="0"/>
              <a:pPr/>
              <a:t>7</a:t>
            </a:fld>
            <a:endParaRPr lang="en-GB"/>
          </a:p>
        </p:txBody>
      </p:sp>
    </p:spTree>
    <p:extLst>
      <p:ext uri="{BB962C8B-B14F-4D97-AF65-F5344CB8AC3E}">
        <p14:creationId xmlns:p14="http://schemas.microsoft.com/office/powerpoint/2010/main" val="1753354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Core values of the occupational groups and changing and working practices made more difficult. Multimedia journalist have constant deadlines and the organisations are reliant on good will. Journalist report and tweet I their own time, or </a:t>
            </a:r>
            <a:r>
              <a:rPr lang="en-GB" dirty="0" err="1" smtClean="0"/>
              <a:t>pretimed</a:t>
            </a:r>
            <a:r>
              <a:rPr lang="en-GB" dirty="0" smtClean="0"/>
              <a:t> tweets with little or no local interest. In some way these sub cultural groups are driving organisational strategy more than the exec teams. At a local level still they tweak a story or decide whether to go live online or hold for the paper. The slow adoption of digital within the sales teams in one organisation means it is still headcount heavy, whereas in the other sales people are now consultants, managing a consultancy service. These are very different skill sets than those requires to sell a 3x1 recruitment advertisement which used to be the backbone for local media.</a:t>
            </a:r>
          </a:p>
          <a:p>
            <a:endParaRPr lang="en-GB" dirty="0"/>
          </a:p>
        </p:txBody>
      </p:sp>
      <p:sp>
        <p:nvSpPr>
          <p:cNvPr id="4" name="Slide Number Placeholder 3"/>
          <p:cNvSpPr>
            <a:spLocks noGrp="1"/>
          </p:cNvSpPr>
          <p:nvPr>
            <p:ph type="sldNum" sz="quarter" idx="10"/>
          </p:nvPr>
        </p:nvSpPr>
        <p:spPr/>
        <p:txBody>
          <a:bodyPr/>
          <a:lstStyle/>
          <a:p>
            <a:fld id="{DBFD92F4-1102-4B6D-9140-1C375EF116D9}" type="slidenum">
              <a:rPr lang="en-GB" smtClean="0"/>
              <a:pPr/>
              <a:t>8</a:t>
            </a:fld>
            <a:endParaRPr lang="en-GB"/>
          </a:p>
        </p:txBody>
      </p:sp>
    </p:spTree>
    <p:extLst>
      <p:ext uri="{BB962C8B-B14F-4D97-AF65-F5344CB8AC3E}">
        <p14:creationId xmlns:p14="http://schemas.microsoft.com/office/powerpoint/2010/main" val="2996106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still work in progress, there are other key themes emerging from the case studies and they continue to change as the organisations evolve and restructure. The importance of occupational cultures within regional organisations is crucial and the need to break down these ‘silo’ type so management was a core comment that came up in the interviews. Are journalists working for the greater good of the organisation they work for, their local audience or the world wide online audience. Do we seem the same patterns in local media companies in other parts of the country or have other organisations been better at pulling together organisational culture? Do we still the same themes within other areas of local media like radio where the presenter is different from the news editor. The research have produced a lot of data and insight but there is still the need to develop better frameworks to analysis and understand organisational culture with many of its hidden </a:t>
            </a:r>
            <a:r>
              <a:rPr lang="en-GB" dirty="0" err="1" smtClean="0"/>
              <a:t>artifacts</a:t>
            </a:r>
            <a:r>
              <a:rPr lang="en-GB" dirty="0" smtClean="0"/>
              <a:t>.</a:t>
            </a:r>
          </a:p>
          <a:p>
            <a:endParaRPr lang="en-GB" dirty="0"/>
          </a:p>
        </p:txBody>
      </p:sp>
      <p:sp>
        <p:nvSpPr>
          <p:cNvPr id="4" name="Slide Number Placeholder 3"/>
          <p:cNvSpPr>
            <a:spLocks noGrp="1"/>
          </p:cNvSpPr>
          <p:nvPr>
            <p:ph type="sldNum" sz="quarter" idx="10"/>
          </p:nvPr>
        </p:nvSpPr>
        <p:spPr/>
        <p:txBody>
          <a:bodyPr/>
          <a:lstStyle/>
          <a:p>
            <a:fld id="{DBFD92F4-1102-4B6D-9140-1C375EF116D9}" type="slidenum">
              <a:rPr lang="en-GB" smtClean="0"/>
              <a:pPr/>
              <a:t>9</a:t>
            </a:fld>
            <a:endParaRPr lang="en-GB"/>
          </a:p>
        </p:txBody>
      </p:sp>
    </p:spTree>
    <p:extLst>
      <p:ext uri="{BB962C8B-B14F-4D97-AF65-F5344CB8AC3E}">
        <p14:creationId xmlns:p14="http://schemas.microsoft.com/office/powerpoint/2010/main" val="4175382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376235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340846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130063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86928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372817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31393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128951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3125295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182731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285309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223831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985B6-7F3A-42DD-A3F3-B470B71821CE}" type="datetimeFigureOut">
              <a:rPr lang="en-GB" smtClean="0"/>
              <a:pPr/>
              <a:t>14/12/2015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C1143-210A-4D0E-882C-66B1105F659C}" type="slidenum">
              <a:rPr lang="en-GB" smtClean="0"/>
              <a:pPr/>
              <a:t>‹#›</a:t>
            </a:fld>
            <a:endParaRPr lang="en-GB"/>
          </a:p>
        </p:txBody>
      </p:sp>
    </p:spTree>
    <p:extLst>
      <p:ext uri="{BB962C8B-B14F-4D97-AF65-F5344CB8AC3E}">
        <p14:creationId xmlns:p14="http://schemas.microsoft.com/office/powerpoint/2010/main" val="355910761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Organisational culture within local media and how cultural beliefs shape strategic decisions</a:t>
            </a:r>
          </a:p>
        </p:txBody>
      </p:sp>
      <p:sp>
        <p:nvSpPr>
          <p:cNvPr id="3" name="Subtitle 2"/>
          <p:cNvSpPr>
            <a:spLocks noGrp="1"/>
          </p:cNvSpPr>
          <p:nvPr>
            <p:ph type="subTitle" idx="1"/>
          </p:nvPr>
        </p:nvSpPr>
        <p:spPr>
          <a:xfrm>
            <a:off x="1371600" y="4365104"/>
            <a:ext cx="6400800" cy="1273696"/>
          </a:xfrm>
        </p:spPr>
        <p:txBody>
          <a:bodyPr>
            <a:normAutofit/>
          </a:bodyPr>
          <a:lstStyle/>
          <a:p>
            <a:r>
              <a:rPr lang="en-GB" dirty="0" smtClean="0"/>
              <a:t>Sarah O’Hara</a:t>
            </a:r>
          </a:p>
          <a:p>
            <a:r>
              <a:rPr lang="en-GB" dirty="0" smtClean="0"/>
              <a:t>Canterbury Christ Church University</a:t>
            </a:r>
            <a:endParaRPr lang="en-GB" dirty="0"/>
          </a:p>
        </p:txBody>
      </p:sp>
    </p:spTree>
    <p:extLst>
      <p:ext uri="{BB962C8B-B14F-4D97-AF65-F5344CB8AC3E}">
        <p14:creationId xmlns:p14="http://schemas.microsoft.com/office/powerpoint/2010/main" val="1598581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dirty="0" smtClean="0"/>
              <a:t>Different regional groups across the UK</a:t>
            </a:r>
          </a:p>
          <a:p>
            <a:r>
              <a:rPr lang="en-GB" dirty="0" smtClean="0"/>
              <a:t>International </a:t>
            </a:r>
            <a:r>
              <a:rPr lang="en-GB" dirty="0" smtClean="0"/>
              <a:t>comparisons</a:t>
            </a:r>
            <a:endParaRPr lang="en-GB" dirty="0" smtClean="0"/>
          </a:p>
          <a:p>
            <a:r>
              <a:rPr lang="en-GB" dirty="0" smtClean="0"/>
              <a:t>Different platforms – radio?</a:t>
            </a:r>
            <a:endParaRPr lang="en-GB" dirty="0"/>
          </a:p>
        </p:txBody>
      </p:sp>
    </p:spTree>
    <p:extLst>
      <p:ext uri="{BB962C8B-B14F-4D97-AF65-F5344CB8AC3E}">
        <p14:creationId xmlns:p14="http://schemas.microsoft.com/office/powerpoint/2010/main" val="1250764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GB" sz="3200" dirty="0"/>
              <a:t/>
            </a:r>
            <a:br>
              <a:rPr lang="en-GB" sz="3200" dirty="0"/>
            </a:br>
            <a:r>
              <a:rPr lang="en-GB" sz="3200" dirty="0"/>
              <a:t>The key research questions</a:t>
            </a:r>
            <a:r>
              <a:rPr lang="en-GB" sz="3200" dirty="0" smtClean="0"/>
              <a:t> set out </a:t>
            </a:r>
            <a:r>
              <a:rPr lang="en-GB" sz="3200" dirty="0"/>
              <a:t>to understand:</a:t>
            </a:r>
            <a:br>
              <a:rPr lang="en-GB" sz="3200" dirty="0"/>
            </a:br>
            <a:r>
              <a:rPr lang="en-GB" sz="3200" dirty="0"/>
              <a:t> </a:t>
            </a:r>
          </a:p>
        </p:txBody>
      </p:sp>
      <p:sp>
        <p:nvSpPr>
          <p:cNvPr id="3" name="Content Placeholder 2"/>
          <p:cNvSpPr>
            <a:spLocks noGrp="1"/>
          </p:cNvSpPr>
          <p:nvPr>
            <p:ph idx="1"/>
          </p:nvPr>
        </p:nvSpPr>
        <p:spPr>
          <a:xfrm>
            <a:off x="467544" y="1052736"/>
            <a:ext cx="8280920" cy="5073427"/>
          </a:xfrm>
        </p:spPr>
        <p:txBody>
          <a:bodyPr>
            <a:normAutofit fontScale="92500" lnSpcReduction="10000"/>
          </a:bodyPr>
          <a:lstStyle/>
          <a:p>
            <a:pPr marL="0" indent="0">
              <a:buNone/>
            </a:pPr>
            <a:endParaRPr lang="en-GB" dirty="0" smtClean="0"/>
          </a:p>
          <a:p>
            <a:pPr marL="971550" lvl="1" indent="-514350">
              <a:buFont typeface="+mj-lt"/>
              <a:buAutoNum type="arabicPeriod"/>
            </a:pPr>
            <a:r>
              <a:rPr lang="en-GB" dirty="0" smtClean="0"/>
              <a:t>Organisational culture within local news media companies. </a:t>
            </a:r>
          </a:p>
          <a:p>
            <a:pPr marL="971550" lvl="1" indent="-514350">
              <a:buFont typeface="+mj-lt"/>
              <a:buAutoNum type="arabicPeriod"/>
            </a:pPr>
            <a:r>
              <a:rPr lang="en-GB" dirty="0" smtClean="0"/>
              <a:t>The conflict faced by local news companies between commercial and non-commercial imperatives. </a:t>
            </a:r>
          </a:p>
          <a:p>
            <a:pPr marL="971550" lvl="1" indent="-514350">
              <a:buFont typeface="+mj-lt"/>
              <a:buAutoNum type="arabicPeriod"/>
            </a:pPr>
            <a:r>
              <a:rPr lang="en-GB" dirty="0"/>
              <a:t>H</a:t>
            </a:r>
            <a:r>
              <a:rPr lang="en-GB" dirty="0" smtClean="0"/>
              <a:t>ow cultural beliefs within organisations shape strategic decisions.</a:t>
            </a:r>
          </a:p>
          <a:p>
            <a:pPr lvl="1"/>
            <a:endParaRPr lang="en-GB" dirty="0" smtClean="0"/>
          </a:p>
          <a:p>
            <a:pPr marL="0" indent="0">
              <a:buNone/>
            </a:pPr>
            <a:r>
              <a:rPr lang="en-GB" dirty="0" smtClean="0"/>
              <a:t>Taking Schein’s theoretical approach that the cultural paradigm of an organisation could shapes its future strategies in the digital age.</a:t>
            </a:r>
            <a:endParaRPr lang="en-GB" dirty="0"/>
          </a:p>
        </p:txBody>
      </p:sp>
    </p:spTree>
    <p:extLst>
      <p:ext uri="{BB962C8B-B14F-4D97-AF65-F5344CB8AC3E}">
        <p14:creationId xmlns:p14="http://schemas.microsoft.com/office/powerpoint/2010/main" val="626398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D</a:t>
            </a:r>
            <a:r>
              <a:rPr lang="en-GB" sz="3200" dirty="0" smtClean="0"/>
              <a:t>igital adoption strategies vary by sub-cultural (occupational) group</a:t>
            </a:r>
            <a:endParaRPr lang="en-GB" sz="3200" dirty="0"/>
          </a:p>
        </p:txBody>
      </p:sp>
      <p:sp>
        <p:nvSpPr>
          <p:cNvPr id="8" name="Content Placeholder 7"/>
          <p:cNvSpPr>
            <a:spLocks noGrp="1"/>
          </p:cNvSpPr>
          <p:nvPr>
            <p:ph idx="1"/>
          </p:nvPr>
        </p:nvSpPr>
        <p:spPr>
          <a:xfrm>
            <a:off x="2267744" y="5301208"/>
            <a:ext cx="6120680" cy="1368152"/>
          </a:xfrm>
        </p:spPr>
        <p:txBody>
          <a:bodyPr>
            <a:normAutofit fontScale="70000" lnSpcReduction="20000"/>
          </a:bodyPr>
          <a:lstStyle/>
          <a:p>
            <a:pPr marL="0" indent="0">
              <a:buNone/>
            </a:pPr>
            <a:r>
              <a:rPr lang="en-GB" dirty="0"/>
              <a:t>‘They </a:t>
            </a:r>
            <a:r>
              <a:rPr lang="en-GB" dirty="0" smtClean="0"/>
              <a:t>(editorial) </a:t>
            </a:r>
            <a:r>
              <a:rPr lang="en-GB" dirty="0"/>
              <a:t>didn’t really get it </a:t>
            </a:r>
            <a:r>
              <a:rPr lang="en-GB" dirty="0" smtClean="0"/>
              <a:t>when </a:t>
            </a:r>
            <a:r>
              <a:rPr lang="en-GB" dirty="0"/>
              <a:t>I first </a:t>
            </a:r>
            <a:r>
              <a:rPr lang="en-GB" dirty="0" smtClean="0"/>
              <a:t>joined, </a:t>
            </a:r>
            <a:r>
              <a:rPr lang="en-GB" dirty="0"/>
              <a:t>they didn’t want to put copy online but we’ve worked at </a:t>
            </a:r>
            <a:r>
              <a:rPr lang="en-GB" dirty="0" smtClean="0"/>
              <a:t>that, </a:t>
            </a:r>
            <a:r>
              <a:rPr lang="en-GB" dirty="0"/>
              <a:t>learning to write something for online and then ‘copy and paste’ for the paper’</a:t>
            </a:r>
          </a:p>
        </p:txBody>
      </p:sp>
      <p:sp>
        <p:nvSpPr>
          <p:cNvPr id="4" name="Oval Callout 3"/>
          <p:cNvSpPr/>
          <p:nvPr/>
        </p:nvSpPr>
        <p:spPr>
          <a:xfrm>
            <a:off x="4860032" y="1559651"/>
            <a:ext cx="4032448" cy="20162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My team (journalists) get it now – they had to, we had to ….it was the reader pushing us to move online – we didn’t really want to do it’</a:t>
            </a:r>
            <a:endParaRPr lang="en-GB" dirty="0"/>
          </a:p>
        </p:txBody>
      </p:sp>
      <p:sp>
        <p:nvSpPr>
          <p:cNvPr id="5" name="Rounded Rectangular Callout 4"/>
          <p:cNvSpPr/>
          <p:nvPr/>
        </p:nvSpPr>
        <p:spPr>
          <a:xfrm>
            <a:off x="395536" y="2060848"/>
            <a:ext cx="3384376" cy="12241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‘Digital is the way forward – the sales team aren’t there yet – they’re moving towards it, but they still aren’t there yet’</a:t>
            </a:r>
            <a:endParaRPr lang="en-GB" dirty="0"/>
          </a:p>
        </p:txBody>
      </p:sp>
      <p:sp>
        <p:nvSpPr>
          <p:cNvPr id="6" name="Oval Callout 5"/>
          <p:cNvSpPr/>
          <p:nvPr/>
        </p:nvSpPr>
        <p:spPr>
          <a:xfrm>
            <a:off x="35496" y="3429000"/>
            <a:ext cx="3528392" cy="151216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‘They wouldn’t need me (specialist digital rep) …if people understood the digital sale’</a:t>
            </a:r>
            <a:endParaRPr lang="en-GB" dirty="0"/>
          </a:p>
        </p:txBody>
      </p:sp>
      <p:sp>
        <p:nvSpPr>
          <p:cNvPr id="7" name="Rounded Rectangular Callout 6"/>
          <p:cNvSpPr/>
          <p:nvPr/>
        </p:nvSpPr>
        <p:spPr>
          <a:xfrm>
            <a:off x="5508104" y="3717032"/>
            <a:ext cx="3240360" cy="12241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‘We were trained last week on SEO – the need to make the headline searchable’</a:t>
            </a:r>
            <a:endParaRPr lang="en-GB" dirty="0"/>
          </a:p>
        </p:txBody>
      </p:sp>
    </p:spTree>
    <p:extLst>
      <p:ext uri="{BB962C8B-B14F-4D97-AF65-F5344CB8AC3E}">
        <p14:creationId xmlns:p14="http://schemas.microsoft.com/office/powerpoint/2010/main" val="3521894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3600" dirty="0" smtClean="0"/>
              <a:t>Digital newsroom driven by the digital audience </a:t>
            </a:r>
            <a:r>
              <a:rPr lang="en-GB" sz="4000" dirty="0" smtClean="0"/>
              <a:t/>
            </a:r>
            <a:br>
              <a:rPr lang="en-GB" sz="4000" dirty="0" smtClean="0"/>
            </a:b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					</a:t>
            </a:r>
            <a:r>
              <a:rPr lang="en-GB" dirty="0"/>
              <a:t/>
            </a:r>
            <a:br>
              <a:rPr lang="en-GB" dirty="0"/>
            </a:br>
            <a:endParaRPr lang="en-GB" dirty="0" smtClean="0"/>
          </a:p>
          <a:p>
            <a:pPr marL="0" indent="0">
              <a:buNone/>
            </a:pPr>
            <a:endParaRPr lang="en-GB" dirty="0"/>
          </a:p>
          <a:p>
            <a:pPr marL="0" indent="0">
              <a:buNone/>
            </a:pPr>
            <a:endParaRPr lang="en-GB" dirty="0" smtClean="0"/>
          </a:p>
          <a:p>
            <a:pPr marL="0" indent="0">
              <a:buNone/>
            </a:pPr>
            <a:r>
              <a:rPr lang="en-GB" sz="3000" dirty="0"/>
              <a:t>Building the </a:t>
            </a:r>
            <a:endParaRPr lang="en-GB" sz="3000" dirty="0" smtClean="0"/>
          </a:p>
          <a:p>
            <a:pPr marL="0" indent="0">
              <a:buNone/>
            </a:pPr>
            <a:r>
              <a:rPr lang="en-GB" sz="3000" dirty="0" smtClean="0"/>
              <a:t>online </a:t>
            </a:r>
          </a:p>
          <a:p>
            <a:pPr marL="0" indent="0">
              <a:buNone/>
            </a:pPr>
            <a:r>
              <a:rPr lang="en-GB" sz="3000" dirty="0" smtClean="0"/>
              <a:t>audience </a:t>
            </a:r>
            <a:r>
              <a:rPr lang="en-GB" sz="3000" dirty="0"/>
              <a:t>is </a:t>
            </a:r>
            <a:endParaRPr lang="en-GB" sz="3000" dirty="0" smtClean="0"/>
          </a:p>
          <a:p>
            <a:pPr marL="0" indent="0">
              <a:buNone/>
            </a:pPr>
            <a:r>
              <a:rPr lang="en-GB" sz="3000" dirty="0" smtClean="0"/>
              <a:t>seen </a:t>
            </a:r>
            <a:r>
              <a:rPr lang="en-GB" sz="3000" dirty="0"/>
              <a:t>as the </a:t>
            </a:r>
            <a:endParaRPr lang="en-GB" sz="3000" dirty="0" smtClean="0"/>
          </a:p>
          <a:p>
            <a:pPr marL="0" indent="0">
              <a:buNone/>
            </a:pPr>
            <a:r>
              <a:rPr lang="en-GB" sz="3000" dirty="0" smtClean="0"/>
              <a:t>core </a:t>
            </a:r>
            <a:r>
              <a:rPr lang="en-GB" sz="3000" dirty="0"/>
              <a:t>strategy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720" y="3140968"/>
            <a:ext cx="515428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3861048"/>
            <a:ext cx="300528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611560" y="1863116"/>
            <a:ext cx="3378160" cy="134986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‘Crabzilla was our biggest story yet – it was only a sandbank but we got coverage from all over the world’ </a:t>
            </a:r>
            <a:endParaRPr lang="en-GB" dirty="0"/>
          </a:p>
        </p:txBody>
      </p:sp>
    </p:spTree>
    <p:extLst>
      <p:ext uri="{BB962C8B-B14F-4D97-AF65-F5344CB8AC3E}">
        <p14:creationId xmlns:p14="http://schemas.microsoft.com/office/powerpoint/2010/main" val="1239026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normAutofit/>
          </a:bodyPr>
          <a:lstStyle/>
          <a:p>
            <a:r>
              <a:rPr lang="en-GB" sz="3200" dirty="0" smtClean="0"/>
              <a:t>Digital imperatives v journalistic values</a:t>
            </a:r>
            <a:endParaRPr lang="en-GB" sz="32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910" b="7641"/>
          <a:stretch>
            <a:fillRect/>
          </a:stretch>
        </p:blipFill>
        <p:spPr bwMode="auto">
          <a:xfrm>
            <a:off x="395536" y="2925484"/>
            <a:ext cx="6762750" cy="286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4724400" y="1468016"/>
            <a:ext cx="3816424" cy="16561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director thought ‘</a:t>
            </a:r>
            <a:r>
              <a:rPr lang="en-GB" dirty="0" err="1" smtClean="0"/>
              <a:t>crabzilla</a:t>
            </a:r>
            <a:r>
              <a:rPr lang="en-GB" dirty="0" smtClean="0"/>
              <a:t>’ was stupid and not what local media is about…the digital sales team were happy though!</a:t>
            </a:r>
            <a:endParaRPr lang="en-GB" dirty="0"/>
          </a:p>
        </p:txBody>
      </p:sp>
      <p:sp>
        <p:nvSpPr>
          <p:cNvPr id="8" name="Oval Callout 7"/>
          <p:cNvSpPr/>
          <p:nvPr/>
        </p:nvSpPr>
        <p:spPr>
          <a:xfrm>
            <a:off x="290736" y="1379240"/>
            <a:ext cx="2376264" cy="144016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 longer called journalist, now we’re content curators’</a:t>
            </a:r>
            <a:endParaRPr lang="en-GB" dirty="0"/>
          </a:p>
        </p:txBody>
      </p:sp>
      <p:sp>
        <p:nvSpPr>
          <p:cNvPr id="4" name="Rectangle 3"/>
          <p:cNvSpPr/>
          <p:nvPr/>
        </p:nvSpPr>
        <p:spPr>
          <a:xfrm>
            <a:off x="7236296" y="3861048"/>
            <a:ext cx="1512168" cy="1754326"/>
          </a:xfrm>
          <a:prstGeom prst="rect">
            <a:avLst/>
          </a:prstGeom>
        </p:spPr>
        <p:txBody>
          <a:bodyPr wrap="square">
            <a:spAutoFit/>
          </a:bodyPr>
          <a:lstStyle/>
          <a:p>
            <a:r>
              <a:rPr lang="en-GB" dirty="0"/>
              <a:t>‘Sometimes we forget to actually put it in the paper once it’s gone online’</a:t>
            </a:r>
          </a:p>
        </p:txBody>
      </p:sp>
      <p:sp>
        <p:nvSpPr>
          <p:cNvPr id="7" name="Rectangle 6"/>
          <p:cNvSpPr/>
          <p:nvPr/>
        </p:nvSpPr>
        <p:spPr>
          <a:xfrm>
            <a:off x="457200" y="5943600"/>
            <a:ext cx="6705600" cy="646331"/>
          </a:xfrm>
          <a:prstGeom prst="rect">
            <a:avLst/>
          </a:prstGeom>
        </p:spPr>
        <p:txBody>
          <a:bodyPr wrap="square">
            <a:spAutoFit/>
          </a:bodyPr>
          <a:lstStyle/>
          <a:p>
            <a:r>
              <a:rPr lang="en-GB" dirty="0"/>
              <a:t>‘Tweets are pre-timed to send out stories</a:t>
            </a:r>
            <a:r>
              <a:rPr lang="en-GB" dirty="0" smtClean="0"/>
              <a:t> </a:t>
            </a:r>
          </a:p>
          <a:p>
            <a:r>
              <a:rPr lang="en-GB" dirty="0" smtClean="0"/>
              <a:t>whether </a:t>
            </a:r>
            <a:r>
              <a:rPr lang="en-GB" dirty="0"/>
              <a:t>they are relevant or not’</a:t>
            </a:r>
          </a:p>
        </p:txBody>
      </p:sp>
    </p:spTree>
    <p:extLst>
      <p:ext uri="{BB962C8B-B14F-4D97-AF65-F5344CB8AC3E}">
        <p14:creationId xmlns:p14="http://schemas.microsoft.com/office/powerpoint/2010/main" val="231702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a:t>
            </a:r>
            <a:r>
              <a:rPr lang="en-GB" dirty="0" smtClean="0"/>
              <a:t>igital audience strategy is driven by ‘top-down’ </a:t>
            </a:r>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p>
          <a:p>
            <a:endParaRPr lang="en-GB" dirty="0"/>
          </a:p>
          <a:p>
            <a:endParaRPr lang="en-GB" dirty="0" smtClean="0"/>
          </a:p>
          <a:p>
            <a:pPr marL="0" indent="0">
              <a:buNone/>
            </a:pPr>
            <a:endParaRPr lang="en-GB" dirty="0"/>
          </a:p>
        </p:txBody>
      </p:sp>
      <p:sp>
        <p:nvSpPr>
          <p:cNvPr id="4" name="Rounded Rectangular Callout 3"/>
          <p:cNvSpPr/>
          <p:nvPr/>
        </p:nvSpPr>
        <p:spPr>
          <a:xfrm>
            <a:off x="251520" y="2145432"/>
            <a:ext cx="4392488" cy="151216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‘They send down an email with the top 10 stories or lists we could cover – we try and find a local angle on them’</a:t>
            </a:r>
            <a:endParaRPr lang="en-GB" dirty="0"/>
          </a:p>
        </p:txBody>
      </p:sp>
      <p:sp>
        <p:nvSpPr>
          <p:cNvPr id="5" name="Oval Callout 4"/>
          <p:cNvSpPr/>
          <p:nvPr/>
        </p:nvSpPr>
        <p:spPr>
          <a:xfrm>
            <a:off x="4522912" y="3266728"/>
            <a:ext cx="4392488" cy="244827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‘I was asked why was I bothering to attend council meetings which might only bring in a few hits. Show more videos of fluffy kittens…..people like fluffy kittens</a:t>
            </a:r>
            <a:endParaRPr lang="en-GB" dirty="0"/>
          </a:p>
        </p:txBody>
      </p:sp>
      <p:sp>
        <p:nvSpPr>
          <p:cNvPr id="7" name="Rectangle 6"/>
          <p:cNvSpPr/>
          <p:nvPr/>
        </p:nvSpPr>
        <p:spPr>
          <a:xfrm>
            <a:off x="827584" y="4009072"/>
            <a:ext cx="2753816" cy="1477328"/>
          </a:xfrm>
          <a:prstGeom prst="rect">
            <a:avLst/>
          </a:prstGeom>
        </p:spPr>
        <p:txBody>
          <a:bodyPr wrap="square">
            <a:spAutoFit/>
          </a:bodyPr>
          <a:lstStyle/>
          <a:p>
            <a:r>
              <a:rPr lang="en-GB" dirty="0"/>
              <a:t>‘We get a daily email about hits and coverage on the website from head office and our hits are recorded hourly’</a:t>
            </a:r>
          </a:p>
        </p:txBody>
      </p:sp>
    </p:spTree>
    <p:extLst>
      <p:ext uri="{BB962C8B-B14F-4D97-AF65-F5344CB8AC3E}">
        <p14:creationId xmlns:p14="http://schemas.microsoft.com/office/powerpoint/2010/main" val="4291537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GB" sz="2800" dirty="0" smtClean="0"/>
              <a:t>Paid for newspaper sales revenue is crucial but strategy is managed ‘locally’ </a:t>
            </a:r>
            <a:endParaRPr lang="en-GB" sz="28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1673173"/>
            <a:ext cx="4285859" cy="206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576" y="2828836"/>
            <a:ext cx="3312368" cy="1754326"/>
          </a:xfrm>
          <a:prstGeom prst="rect">
            <a:avLst/>
          </a:prstGeom>
        </p:spPr>
        <p:txBody>
          <a:bodyPr wrap="square">
            <a:spAutoFit/>
          </a:bodyPr>
          <a:lstStyle/>
          <a:p>
            <a:r>
              <a:rPr lang="en-GB" dirty="0"/>
              <a:t>‘My main stakeholder for the paper is the newspaper sales manager – she knows what the community wants and she will say whether a front page works or not’</a:t>
            </a:r>
          </a:p>
        </p:txBody>
      </p:sp>
      <p:sp>
        <p:nvSpPr>
          <p:cNvPr id="4" name="Rectangle 3"/>
          <p:cNvSpPr/>
          <p:nvPr/>
        </p:nvSpPr>
        <p:spPr>
          <a:xfrm>
            <a:off x="4644008" y="3847743"/>
            <a:ext cx="3816424" cy="2677656"/>
          </a:xfrm>
          <a:prstGeom prst="rect">
            <a:avLst/>
          </a:prstGeom>
        </p:spPr>
        <p:txBody>
          <a:bodyPr wrap="square">
            <a:spAutoFit/>
          </a:bodyPr>
          <a:lstStyle/>
          <a:p>
            <a:r>
              <a:rPr lang="en-GB" dirty="0"/>
              <a:t>‘The paper sales accounts for a big revenue </a:t>
            </a:r>
            <a:r>
              <a:rPr lang="en-GB" dirty="0" smtClean="0"/>
              <a:t>stream. </a:t>
            </a:r>
            <a:r>
              <a:rPr lang="en-GB" dirty="0"/>
              <a:t>W</a:t>
            </a:r>
            <a:r>
              <a:rPr lang="en-GB" dirty="0" smtClean="0"/>
              <a:t>e </a:t>
            </a:r>
            <a:r>
              <a:rPr lang="en-GB" dirty="0"/>
              <a:t>make nearly as much in that as we do advertising so maintaining that sale is important</a:t>
            </a:r>
            <a:r>
              <a:rPr lang="en-GB" dirty="0" smtClean="0"/>
              <a:t>’</a:t>
            </a:r>
          </a:p>
          <a:p>
            <a:endParaRPr lang="en-GB" dirty="0"/>
          </a:p>
          <a:p>
            <a:r>
              <a:rPr lang="en-GB" sz="2000" dirty="0"/>
              <a:t>‘The </a:t>
            </a:r>
            <a:r>
              <a:rPr lang="en-GB" sz="2000" dirty="0" smtClean="0"/>
              <a:t>papers are </a:t>
            </a:r>
            <a:r>
              <a:rPr lang="en-GB" sz="2000" dirty="0"/>
              <a:t>£1.10 </a:t>
            </a:r>
            <a:r>
              <a:rPr lang="en-GB" sz="2000" dirty="0" smtClean="0"/>
              <a:t>now. </a:t>
            </a:r>
            <a:r>
              <a:rPr lang="en-GB" sz="2000" dirty="0"/>
              <a:t>W</a:t>
            </a:r>
            <a:r>
              <a:rPr lang="en-GB" sz="2000" dirty="0" smtClean="0"/>
              <a:t>e </a:t>
            </a:r>
            <a:r>
              <a:rPr lang="en-GB" sz="2000" dirty="0"/>
              <a:t>make a lot of money from the copy sale’</a:t>
            </a:r>
          </a:p>
        </p:txBody>
      </p:sp>
    </p:spTree>
    <p:extLst>
      <p:ext uri="{BB962C8B-B14F-4D97-AF65-F5344CB8AC3E}">
        <p14:creationId xmlns:p14="http://schemas.microsoft.com/office/powerpoint/2010/main" val="875611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Digital  has changed the regional media  newsrooms</a:t>
            </a:r>
            <a:endParaRPr lang="en-GB" sz="2800" dirty="0"/>
          </a:p>
        </p:txBody>
      </p:sp>
      <p:sp>
        <p:nvSpPr>
          <p:cNvPr id="4" name="Rectangular Callout 3"/>
          <p:cNvSpPr/>
          <p:nvPr/>
        </p:nvSpPr>
        <p:spPr>
          <a:xfrm>
            <a:off x="395536" y="1905000"/>
            <a:ext cx="3816424" cy="14995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get up early so I’m tweeting from 6am, my News Editor is a night bird so he’ll take over after I’ve gone to bed and tweet into the early hours’</a:t>
            </a:r>
            <a:endParaRPr lang="en-GB" dirty="0"/>
          </a:p>
        </p:txBody>
      </p:sp>
      <p:sp>
        <p:nvSpPr>
          <p:cNvPr id="5" name="Rectangular Callout 4"/>
          <p:cNvSpPr/>
          <p:nvPr/>
        </p:nvSpPr>
        <p:spPr>
          <a:xfrm>
            <a:off x="4499992" y="3048000"/>
            <a:ext cx="4032448" cy="186308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‘We don’t have sales reps anymore they are not out there selling 3x1 and collecting cheques they are managing territories, selling websites, twitter campaigns and providing a consultancy service’</a:t>
            </a:r>
            <a:endParaRPr lang="en-GB" dirty="0"/>
          </a:p>
        </p:txBody>
      </p:sp>
      <p:sp>
        <p:nvSpPr>
          <p:cNvPr id="6" name="Content Placeholder 5"/>
          <p:cNvSpPr>
            <a:spLocks noGrp="1"/>
          </p:cNvSpPr>
          <p:nvPr>
            <p:ph idx="1"/>
          </p:nvPr>
        </p:nvSpPr>
        <p:spPr>
          <a:xfrm>
            <a:off x="5220072" y="1863081"/>
            <a:ext cx="3466728" cy="1108719"/>
          </a:xfrm>
        </p:spPr>
        <p:txBody>
          <a:bodyPr>
            <a:normAutofit fontScale="77500" lnSpcReduction="20000"/>
          </a:bodyPr>
          <a:lstStyle/>
          <a:p>
            <a:pPr marL="0" indent="0">
              <a:buNone/>
            </a:pPr>
            <a:r>
              <a:rPr lang="en-GB" dirty="0"/>
              <a:t>‘I was no longer working for a newspaper but a website’</a:t>
            </a:r>
          </a:p>
          <a:p>
            <a:endParaRPr lang="en-GB" dirty="0"/>
          </a:p>
        </p:txBody>
      </p:sp>
      <p:sp>
        <p:nvSpPr>
          <p:cNvPr id="7" name="Rectangle 6"/>
          <p:cNvSpPr/>
          <p:nvPr/>
        </p:nvSpPr>
        <p:spPr>
          <a:xfrm>
            <a:off x="827584" y="3933056"/>
            <a:ext cx="3024336" cy="2308324"/>
          </a:xfrm>
          <a:prstGeom prst="rect">
            <a:avLst/>
          </a:prstGeom>
        </p:spPr>
        <p:txBody>
          <a:bodyPr wrap="square">
            <a:spAutoFit/>
          </a:bodyPr>
          <a:lstStyle/>
          <a:p>
            <a:r>
              <a:rPr lang="en-GB" dirty="0"/>
              <a:t>‘We’ve changed a lot since the bad </a:t>
            </a:r>
            <a:r>
              <a:rPr lang="en-GB" dirty="0" smtClean="0"/>
              <a:t>times, </a:t>
            </a:r>
            <a:r>
              <a:rPr lang="en-GB" dirty="0"/>
              <a:t>we’ve had </a:t>
            </a:r>
            <a:r>
              <a:rPr lang="en-GB" dirty="0" smtClean="0"/>
              <a:t>to. Our </a:t>
            </a:r>
            <a:r>
              <a:rPr lang="en-GB" dirty="0"/>
              <a:t>sales team are dedicated and </a:t>
            </a:r>
            <a:r>
              <a:rPr lang="en-GB" dirty="0" smtClean="0"/>
              <a:t>motivated. If </a:t>
            </a:r>
            <a:r>
              <a:rPr lang="en-GB" dirty="0"/>
              <a:t>they want to be still out there collecting cheques everyday they left to join the </a:t>
            </a:r>
            <a:r>
              <a:rPr lang="en-GB" dirty="0" smtClean="0"/>
              <a:t>others…’</a:t>
            </a:r>
            <a:endParaRPr lang="en-GB" dirty="0"/>
          </a:p>
        </p:txBody>
      </p:sp>
      <p:sp>
        <p:nvSpPr>
          <p:cNvPr id="8" name="Rectangle 7"/>
          <p:cNvSpPr/>
          <p:nvPr/>
        </p:nvSpPr>
        <p:spPr>
          <a:xfrm>
            <a:off x="5220072" y="4999672"/>
            <a:ext cx="3672408" cy="1477328"/>
          </a:xfrm>
          <a:prstGeom prst="rect">
            <a:avLst/>
          </a:prstGeom>
        </p:spPr>
        <p:txBody>
          <a:bodyPr wrap="square">
            <a:spAutoFit/>
          </a:bodyPr>
          <a:lstStyle/>
          <a:p>
            <a:endParaRPr lang="en-GB" dirty="0"/>
          </a:p>
          <a:p>
            <a:r>
              <a:rPr lang="en-GB" dirty="0"/>
              <a:t>‘Copy sales don’t come out for two weeks, I can look on the phone and see which story people are looking at and tweak it now’</a:t>
            </a:r>
          </a:p>
        </p:txBody>
      </p:sp>
    </p:spTree>
    <p:extLst>
      <p:ext uri="{BB962C8B-B14F-4D97-AF65-F5344CB8AC3E}">
        <p14:creationId xmlns:p14="http://schemas.microsoft.com/office/powerpoint/2010/main" val="2320915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fontScale="92500" lnSpcReduction="10000"/>
          </a:bodyPr>
          <a:lstStyle/>
          <a:p>
            <a:pPr>
              <a:lnSpc>
                <a:spcPct val="120000"/>
              </a:lnSpc>
            </a:pPr>
            <a:r>
              <a:rPr lang="en-GB" dirty="0" smtClean="0"/>
              <a:t>Digital is fully embedded and now second nature in regional news rooms</a:t>
            </a:r>
          </a:p>
          <a:p>
            <a:pPr>
              <a:lnSpc>
                <a:spcPct val="120000"/>
              </a:lnSpc>
            </a:pPr>
            <a:r>
              <a:rPr lang="en-GB" dirty="0" smtClean="0"/>
              <a:t>Paper is not dead but is managed locally</a:t>
            </a:r>
          </a:p>
          <a:p>
            <a:pPr>
              <a:lnSpc>
                <a:spcPct val="120000"/>
              </a:lnSpc>
            </a:pPr>
            <a:r>
              <a:rPr lang="en-GB" dirty="0" smtClean="0"/>
              <a:t>Commercial teams are not digitally ‘ambidextrous’</a:t>
            </a:r>
          </a:p>
          <a:p>
            <a:pPr>
              <a:lnSpc>
                <a:spcPct val="120000"/>
              </a:lnSpc>
            </a:pPr>
            <a:r>
              <a:rPr lang="en-GB" dirty="0" smtClean="0"/>
              <a:t>Grass roots local journalism values still exist and conflict with the ‘click bait’ addiction</a:t>
            </a:r>
          </a:p>
          <a:p>
            <a:pPr>
              <a:lnSpc>
                <a:spcPct val="120000"/>
              </a:lnSpc>
            </a:pPr>
            <a:r>
              <a:rPr lang="en-GB" dirty="0" smtClean="0"/>
              <a:t>Local cultures drive </a:t>
            </a:r>
            <a:r>
              <a:rPr lang="en-GB" smtClean="0"/>
              <a:t>local strategies </a:t>
            </a:r>
            <a:endParaRPr lang="en-GB" dirty="0" smtClean="0"/>
          </a:p>
          <a:p>
            <a:pPr marL="0" indent="0">
              <a:lnSpc>
                <a:spcPct val="120000"/>
              </a:lnSpc>
              <a:buNone/>
            </a:pPr>
            <a:endParaRPr lang="en-GB" dirty="0" smtClean="0"/>
          </a:p>
          <a:p>
            <a:endParaRPr lang="en-GB" dirty="0" smtClean="0"/>
          </a:p>
        </p:txBody>
      </p:sp>
    </p:spTree>
    <p:extLst>
      <p:ext uri="{BB962C8B-B14F-4D97-AF65-F5344CB8AC3E}">
        <p14:creationId xmlns:p14="http://schemas.microsoft.com/office/powerpoint/2010/main" val="2834336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7756</TotalTime>
  <Words>2002</Words>
  <Application>Microsoft Office PowerPoint</Application>
  <PresentationFormat>On-screen Show (4:3)</PresentationFormat>
  <Paragraphs>81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Organisational culture within local media and how cultural beliefs shape strategic decisions</vt:lpstr>
      <vt:lpstr> The key research questions set out to understand:  </vt:lpstr>
      <vt:lpstr>Digital adoption strategies vary by sub-cultural (occupational) group</vt:lpstr>
      <vt:lpstr> Digital newsroom driven by the digital audience  </vt:lpstr>
      <vt:lpstr>Digital imperatives v journalistic values</vt:lpstr>
      <vt:lpstr>Digital audience strategy is driven by ‘top-down’ </vt:lpstr>
      <vt:lpstr>Paid for newspaper sales revenue is crucial but strategy is managed ‘locally’ </vt:lpstr>
      <vt:lpstr>Digital  has changed the regional media  newsrooms</vt:lpstr>
      <vt:lpstr>Conclusion</vt:lpstr>
      <vt:lpstr>Next steps</vt:lpstr>
    </vt:vector>
  </TitlesOfParts>
  <Company>Canterbury Christ Church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Organisational culture within local media and how how cultural beliefs shape strategic decisions</dc:title>
  <dc:creator>O'Hara, Sarah (sarah.ohara@canterbury.ac.uk)</dc:creator>
  <cp:lastModifiedBy>O'Hara, Sarah (sarah.ohara@canterbury.ac.uk)</cp:lastModifiedBy>
  <cp:revision>31</cp:revision>
  <cp:lastPrinted>2015-12-14T13:37:34Z</cp:lastPrinted>
  <dcterms:created xsi:type="dcterms:W3CDTF">2015-10-08T14:24:44Z</dcterms:created>
  <dcterms:modified xsi:type="dcterms:W3CDTF">2015-12-14T13:38:06Z</dcterms:modified>
</cp:coreProperties>
</file>