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1" r:id="rId3"/>
    <p:sldId id="258" r:id="rId4"/>
    <p:sldId id="259" r:id="rId5"/>
    <p:sldId id="275" r:id="rId6"/>
    <p:sldId id="276" r:id="rId7"/>
    <p:sldId id="279" r:id="rId8"/>
    <p:sldId id="292" r:id="rId9"/>
    <p:sldId id="290" r:id="rId10"/>
    <p:sldId id="277" r:id="rId11"/>
    <p:sldId id="281" r:id="rId12"/>
    <p:sldId id="295" r:id="rId13"/>
    <p:sldId id="294" r:id="rId14"/>
    <p:sldId id="284" r:id="rId15"/>
    <p:sldId id="278" r:id="rId16"/>
    <p:sldId id="301" r:id="rId17"/>
    <p:sldId id="309" r:id="rId18"/>
    <p:sldId id="282" r:id="rId19"/>
    <p:sldId id="291" r:id="rId20"/>
    <p:sldId id="300" r:id="rId21"/>
    <p:sldId id="306" r:id="rId22"/>
    <p:sldId id="307" r:id="rId23"/>
    <p:sldId id="303" r:id="rId24"/>
    <p:sldId id="310" r:id="rId25"/>
    <p:sldId id="31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3BD4BB-8581-49F8-B7DC-F4FA0C24CA2E}" v="17" dt="2024-01-23T16:10:39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52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Watts" userId="f2b090ca-8402-4112-956f-f5d8a7917ce1" providerId="ADAL" clId="{E33BD4BB-8581-49F8-B7DC-F4FA0C24CA2E}"/>
    <pc:docChg chg="custSel addSld delSld modSld sldOrd">
      <pc:chgData name="Martin Watts" userId="f2b090ca-8402-4112-956f-f5d8a7917ce1" providerId="ADAL" clId="{E33BD4BB-8581-49F8-B7DC-F4FA0C24CA2E}" dt="2024-01-23T16:11:50.225" v="140" actId="2696"/>
      <pc:docMkLst>
        <pc:docMk/>
      </pc:docMkLst>
      <pc:sldChg chg="modSp mod">
        <pc:chgData name="Martin Watts" userId="f2b090ca-8402-4112-956f-f5d8a7917ce1" providerId="ADAL" clId="{E33BD4BB-8581-49F8-B7DC-F4FA0C24CA2E}" dt="2024-01-23T16:06:08.368" v="102" actId="27636"/>
        <pc:sldMkLst>
          <pc:docMk/>
          <pc:sldMk cId="345932555" sldId="257"/>
        </pc:sldMkLst>
        <pc:spChg chg="mod">
          <ac:chgData name="Martin Watts" userId="f2b090ca-8402-4112-956f-f5d8a7917ce1" providerId="ADAL" clId="{E33BD4BB-8581-49F8-B7DC-F4FA0C24CA2E}" dt="2024-01-23T16:06:08.368" v="102" actId="27636"/>
          <ac:spMkLst>
            <pc:docMk/>
            <pc:sldMk cId="345932555" sldId="257"/>
            <ac:spMk id="3" creationId="{00000000-0000-0000-0000-000000000000}"/>
          </ac:spMkLst>
        </pc:spChg>
      </pc:sldChg>
      <pc:sldChg chg="modSp mod ord">
        <pc:chgData name="Martin Watts" userId="f2b090ca-8402-4112-956f-f5d8a7917ce1" providerId="ADAL" clId="{E33BD4BB-8581-49F8-B7DC-F4FA0C24CA2E}" dt="2024-01-23T16:07:20.011" v="105"/>
        <pc:sldMkLst>
          <pc:docMk/>
          <pc:sldMk cId="4078228019" sldId="277"/>
        </pc:sldMkLst>
        <pc:spChg chg="mod">
          <ac:chgData name="Martin Watts" userId="f2b090ca-8402-4112-956f-f5d8a7917ce1" providerId="ADAL" clId="{E33BD4BB-8581-49F8-B7DC-F4FA0C24CA2E}" dt="2024-01-23T16:07:11.826" v="103" actId="20577"/>
          <ac:spMkLst>
            <pc:docMk/>
            <pc:sldMk cId="4078228019" sldId="277"/>
            <ac:spMk id="4" creationId="{00000000-0000-0000-0000-000000000000}"/>
          </ac:spMkLst>
        </pc:spChg>
      </pc:sldChg>
      <pc:sldChg chg="ord">
        <pc:chgData name="Martin Watts" userId="f2b090ca-8402-4112-956f-f5d8a7917ce1" providerId="ADAL" clId="{E33BD4BB-8581-49F8-B7DC-F4FA0C24CA2E}" dt="2024-01-23T15:59:52.853" v="12"/>
        <pc:sldMkLst>
          <pc:docMk/>
          <pc:sldMk cId="3047103936" sldId="279"/>
        </pc:sldMkLst>
      </pc:sldChg>
      <pc:sldChg chg="modSp del mod">
        <pc:chgData name="Martin Watts" userId="f2b090ca-8402-4112-956f-f5d8a7917ce1" providerId="ADAL" clId="{E33BD4BB-8581-49F8-B7DC-F4FA0C24CA2E}" dt="2024-01-23T16:05:08.474" v="54" actId="2696"/>
        <pc:sldMkLst>
          <pc:docMk/>
          <pc:sldMk cId="1135056097" sldId="280"/>
        </pc:sldMkLst>
        <pc:spChg chg="mod">
          <ac:chgData name="Martin Watts" userId="f2b090ca-8402-4112-956f-f5d8a7917ce1" providerId="ADAL" clId="{E33BD4BB-8581-49F8-B7DC-F4FA0C24CA2E}" dt="2024-01-23T16:04:39.491" v="53" actId="20577"/>
          <ac:spMkLst>
            <pc:docMk/>
            <pc:sldMk cId="1135056097" sldId="280"/>
            <ac:spMk id="3" creationId="{00000000-0000-0000-0000-000000000000}"/>
          </ac:spMkLst>
        </pc:spChg>
      </pc:sldChg>
      <pc:sldChg chg="addSp modSp new">
        <pc:chgData name="Martin Watts" userId="f2b090ca-8402-4112-956f-f5d8a7917ce1" providerId="ADAL" clId="{E33BD4BB-8581-49F8-B7DC-F4FA0C24CA2E}" dt="2024-01-23T15:58:29.570" v="6"/>
        <pc:sldMkLst>
          <pc:docMk/>
          <pc:sldMk cId="2462110690" sldId="281"/>
        </pc:sldMkLst>
        <pc:picChg chg="add mod">
          <ac:chgData name="Martin Watts" userId="f2b090ca-8402-4112-956f-f5d8a7917ce1" providerId="ADAL" clId="{E33BD4BB-8581-49F8-B7DC-F4FA0C24CA2E}" dt="2024-01-23T15:58:29.570" v="6"/>
          <ac:picMkLst>
            <pc:docMk/>
            <pc:sldMk cId="2462110690" sldId="281"/>
            <ac:picMk id="4" creationId="{C2A4ABB1-CB1B-35C5-8D67-B1ABA6DF2851}"/>
          </ac:picMkLst>
        </pc:picChg>
      </pc:sldChg>
      <pc:sldChg chg="add ord">
        <pc:chgData name="Martin Watts" userId="f2b090ca-8402-4112-956f-f5d8a7917ce1" providerId="ADAL" clId="{E33BD4BB-8581-49F8-B7DC-F4FA0C24CA2E}" dt="2024-01-23T16:09:49.519" v="116"/>
        <pc:sldMkLst>
          <pc:docMk/>
          <pc:sldMk cId="1203753233" sldId="282"/>
        </pc:sldMkLst>
      </pc:sldChg>
      <pc:sldChg chg="add">
        <pc:chgData name="Martin Watts" userId="f2b090ca-8402-4112-956f-f5d8a7917ce1" providerId="ADAL" clId="{E33BD4BB-8581-49F8-B7DC-F4FA0C24CA2E}" dt="2024-01-23T15:58:13.073" v="5"/>
        <pc:sldMkLst>
          <pc:docMk/>
          <pc:sldMk cId="2735542604" sldId="284"/>
        </pc:sldMkLst>
      </pc:sldChg>
      <pc:sldChg chg="add ord">
        <pc:chgData name="Martin Watts" userId="f2b090ca-8402-4112-956f-f5d8a7917ce1" providerId="ADAL" clId="{E33BD4BB-8581-49F8-B7DC-F4FA0C24CA2E}" dt="2024-01-23T16:07:48.860" v="109"/>
        <pc:sldMkLst>
          <pc:docMk/>
          <pc:sldMk cId="3393840452" sldId="290"/>
        </pc:sldMkLst>
      </pc:sldChg>
      <pc:sldChg chg="add ord">
        <pc:chgData name="Martin Watts" userId="f2b090ca-8402-4112-956f-f5d8a7917ce1" providerId="ADAL" clId="{E33BD4BB-8581-49F8-B7DC-F4FA0C24CA2E}" dt="2024-01-23T16:09:51.530" v="118"/>
        <pc:sldMkLst>
          <pc:docMk/>
          <pc:sldMk cId="1919924262" sldId="291"/>
        </pc:sldMkLst>
      </pc:sldChg>
      <pc:sldChg chg="add ord">
        <pc:chgData name="Martin Watts" userId="f2b090ca-8402-4112-956f-f5d8a7917ce1" providerId="ADAL" clId="{E33BD4BB-8581-49F8-B7DC-F4FA0C24CA2E}" dt="2024-01-23T16:07:40.204" v="107"/>
        <pc:sldMkLst>
          <pc:docMk/>
          <pc:sldMk cId="985635066" sldId="292"/>
        </pc:sldMkLst>
      </pc:sldChg>
      <pc:sldChg chg="new del ord">
        <pc:chgData name="Martin Watts" userId="f2b090ca-8402-4112-956f-f5d8a7917ce1" providerId="ADAL" clId="{E33BD4BB-8581-49F8-B7DC-F4FA0C24CA2E}" dt="2024-01-23T16:04:03.697" v="52" actId="2696"/>
        <pc:sldMkLst>
          <pc:docMk/>
          <pc:sldMk cId="848887015" sldId="293"/>
        </pc:sldMkLst>
      </pc:sldChg>
      <pc:sldChg chg="modSp add mod">
        <pc:chgData name="Martin Watts" userId="f2b090ca-8402-4112-956f-f5d8a7917ce1" providerId="ADAL" clId="{E33BD4BB-8581-49F8-B7DC-F4FA0C24CA2E}" dt="2024-01-23T15:58:57.053" v="9" actId="27636"/>
        <pc:sldMkLst>
          <pc:docMk/>
          <pc:sldMk cId="3822784635" sldId="294"/>
        </pc:sldMkLst>
        <pc:spChg chg="mod">
          <ac:chgData name="Martin Watts" userId="f2b090ca-8402-4112-956f-f5d8a7917ce1" providerId="ADAL" clId="{E33BD4BB-8581-49F8-B7DC-F4FA0C24CA2E}" dt="2024-01-23T15:58:57.053" v="9" actId="27636"/>
          <ac:spMkLst>
            <pc:docMk/>
            <pc:sldMk cId="3822784635" sldId="294"/>
            <ac:spMk id="2" creationId="{00000000-0000-0000-0000-000000000000}"/>
          </ac:spMkLst>
        </pc:spChg>
      </pc:sldChg>
      <pc:sldChg chg="add">
        <pc:chgData name="Martin Watts" userId="f2b090ca-8402-4112-956f-f5d8a7917ce1" providerId="ADAL" clId="{E33BD4BB-8581-49F8-B7DC-F4FA0C24CA2E}" dt="2024-01-23T15:59:08.465" v="10"/>
        <pc:sldMkLst>
          <pc:docMk/>
          <pc:sldMk cId="1465832538" sldId="295"/>
        </pc:sldMkLst>
      </pc:sldChg>
      <pc:sldChg chg="add ord">
        <pc:chgData name="Martin Watts" userId="f2b090ca-8402-4112-956f-f5d8a7917ce1" providerId="ADAL" clId="{E33BD4BB-8581-49F8-B7DC-F4FA0C24CA2E}" dt="2024-01-23T16:11:23.252" v="125"/>
        <pc:sldMkLst>
          <pc:docMk/>
          <pc:sldMk cId="3195723592" sldId="300"/>
        </pc:sldMkLst>
      </pc:sldChg>
      <pc:sldChg chg="add ord">
        <pc:chgData name="Martin Watts" userId="f2b090ca-8402-4112-956f-f5d8a7917ce1" providerId="ADAL" clId="{E33BD4BB-8581-49F8-B7DC-F4FA0C24CA2E}" dt="2024-01-23T16:01:41.855" v="19"/>
        <pc:sldMkLst>
          <pc:docMk/>
          <pc:sldMk cId="1127700540" sldId="301"/>
        </pc:sldMkLst>
      </pc:sldChg>
      <pc:sldChg chg="modSp add mod ord">
        <pc:chgData name="Martin Watts" userId="f2b090ca-8402-4112-956f-f5d8a7917ce1" providerId="ADAL" clId="{E33BD4BB-8581-49F8-B7DC-F4FA0C24CA2E}" dt="2024-01-23T16:11:36.872" v="133"/>
        <pc:sldMkLst>
          <pc:docMk/>
          <pc:sldMk cId="2319584544" sldId="303"/>
        </pc:sldMkLst>
        <pc:spChg chg="mod">
          <ac:chgData name="Martin Watts" userId="f2b090ca-8402-4112-956f-f5d8a7917ce1" providerId="ADAL" clId="{E33BD4BB-8581-49F8-B7DC-F4FA0C24CA2E}" dt="2024-01-23T16:03:13.968" v="41" actId="27636"/>
          <ac:spMkLst>
            <pc:docMk/>
            <pc:sldMk cId="2319584544" sldId="303"/>
            <ac:spMk id="3" creationId="{00000000-0000-0000-0000-000000000000}"/>
          </ac:spMkLst>
        </pc:spChg>
      </pc:sldChg>
      <pc:sldChg chg="modSp add mod ord">
        <pc:chgData name="Martin Watts" userId="f2b090ca-8402-4112-956f-f5d8a7917ce1" providerId="ADAL" clId="{E33BD4BB-8581-49F8-B7DC-F4FA0C24CA2E}" dt="2024-01-23T16:11:26.649" v="127"/>
        <pc:sldMkLst>
          <pc:docMk/>
          <pc:sldMk cId="2889918726" sldId="306"/>
        </pc:sldMkLst>
        <pc:spChg chg="mod">
          <ac:chgData name="Martin Watts" userId="f2b090ca-8402-4112-956f-f5d8a7917ce1" providerId="ADAL" clId="{E33BD4BB-8581-49F8-B7DC-F4FA0C24CA2E}" dt="2024-01-23T16:02:51.725" v="34" actId="27636"/>
          <ac:spMkLst>
            <pc:docMk/>
            <pc:sldMk cId="2889918726" sldId="306"/>
            <ac:spMk id="2" creationId="{00000000-0000-0000-0000-000000000000}"/>
          </ac:spMkLst>
        </pc:spChg>
        <pc:spChg chg="mod">
          <ac:chgData name="Martin Watts" userId="f2b090ca-8402-4112-956f-f5d8a7917ce1" providerId="ADAL" clId="{E33BD4BB-8581-49F8-B7DC-F4FA0C24CA2E}" dt="2024-01-23T16:02:51.741" v="35" actId="27636"/>
          <ac:spMkLst>
            <pc:docMk/>
            <pc:sldMk cId="2889918726" sldId="306"/>
            <ac:spMk id="3" creationId="{00000000-0000-0000-0000-000000000000}"/>
          </ac:spMkLst>
        </pc:spChg>
      </pc:sldChg>
      <pc:sldChg chg="modSp add mod ord">
        <pc:chgData name="Martin Watts" userId="f2b090ca-8402-4112-956f-f5d8a7917ce1" providerId="ADAL" clId="{E33BD4BB-8581-49F8-B7DC-F4FA0C24CA2E}" dt="2024-01-23T16:11:29.310" v="129"/>
        <pc:sldMkLst>
          <pc:docMk/>
          <pc:sldMk cId="114861856" sldId="307"/>
        </pc:sldMkLst>
        <pc:spChg chg="mod">
          <ac:chgData name="Martin Watts" userId="f2b090ca-8402-4112-956f-f5d8a7917ce1" providerId="ADAL" clId="{E33BD4BB-8581-49F8-B7DC-F4FA0C24CA2E}" dt="2024-01-23T16:02:12.963" v="25" actId="27636"/>
          <ac:spMkLst>
            <pc:docMk/>
            <pc:sldMk cId="114861856" sldId="307"/>
            <ac:spMk id="2" creationId="{00000000-0000-0000-0000-000000000000}"/>
          </ac:spMkLst>
        </pc:spChg>
      </pc:sldChg>
      <pc:sldChg chg="modSp add mod ord">
        <pc:chgData name="Martin Watts" userId="f2b090ca-8402-4112-956f-f5d8a7917ce1" providerId="ADAL" clId="{E33BD4BB-8581-49F8-B7DC-F4FA0C24CA2E}" dt="2024-01-23T16:09:01.622" v="112"/>
        <pc:sldMkLst>
          <pc:docMk/>
          <pc:sldMk cId="698632267" sldId="309"/>
        </pc:sldMkLst>
        <pc:spChg chg="mod">
          <ac:chgData name="Martin Watts" userId="f2b090ca-8402-4112-956f-f5d8a7917ce1" providerId="ADAL" clId="{E33BD4BB-8581-49F8-B7DC-F4FA0C24CA2E}" dt="2024-01-23T16:01:55.471" v="21" actId="27636"/>
          <ac:spMkLst>
            <pc:docMk/>
            <pc:sldMk cId="698632267" sldId="309"/>
            <ac:spMk id="2" creationId="{00000000-0000-0000-0000-000000000000}"/>
          </ac:spMkLst>
        </pc:spChg>
      </pc:sldChg>
      <pc:sldChg chg="add ord">
        <pc:chgData name="Martin Watts" userId="f2b090ca-8402-4112-956f-f5d8a7917ce1" providerId="ADAL" clId="{E33BD4BB-8581-49F8-B7DC-F4FA0C24CA2E}" dt="2024-01-23T16:11:42.450" v="137"/>
        <pc:sldMkLst>
          <pc:docMk/>
          <pc:sldMk cId="2187472100" sldId="310"/>
        </pc:sldMkLst>
      </pc:sldChg>
      <pc:sldChg chg="add ord">
        <pc:chgData name="Martin Watts" userId="f2b090ca-8402-4112-956f-f5d8a7917ce1" providerId="ADAL" clId="{E33BD4BB-8581-49F8-B7DC-F4FA0C24CA2E}" dt="2024-01-23T16:11:44.577" v="139"/>
        <pc:sldMkLst>
          <pc:docMk/>
          <pc:sldMk cId="2508533768" sldId="311"/>
        </pc:sldMkLst>
      </pc:sldChg>
      <pc:sldChg chg="new del">
        <pc:chgData name="Martin Watts" userId="f2b090ca-8402-4112-956f-f5d8a7917ce1" providerId="ADAL" clId="{E33BD4BB-8581-49F8-B7DC-F4FA0C24CA2E}" dt="2024-01-23T16:11:50.225" v="140" actId="2696"/>
        <pc:sldMkLst>
          <pc:docMk/>
          <pc:sldMk cId="2493147240" sldId="312"/>
        </pc:sldMkLst>
      </pc:sldChg>
      <pc:sldChg chg="modSp add del mod">
        <pc:chgData name="Martin Watts" userId="f2b090ca-8402-4112-956f-f5d8a7917ce1" providerId="ADAL" clId="{E33BD4BB-8581-49F8-B7DC-F4FA0C24CA2E}" dt="2024-01-23T16:11:09.505" v="121" actId="2696"/>
        <pc:sldMkLst>
          <pc:docMk/>
          <pc:sldMk cId="2230994492" sldId="313"/>
        </pc:sldMkLst>
        <pc:spChg chg="mod">
          <ac:chgData name="Martin Watts" userId="f2b090ca-8402-4112-956f-f5d8a7917ce1" providerId="ADAL" clId="{E33BD4BB-8581-49F8-B7DC-F4FA0C24CA2E}" dt="2024-01-23T16:10:39.981" v="120" actId="27636"/>
          <ac:spMkLst>
            <pc:docMk/>
            <pc:sldMk cId="2230994492" sldId="313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F06E-979A-F647-9E07-F67BB3BE38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AD7D-1FB7-1245-8D9C-4C0530A4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39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F06E-979A-F647-9E07-F67BB3BE38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AD7D-1FB7-1245-8D9C-4C0530A4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F06E-979A-F647-9E07-F67BB3BE38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AD7D-1FB7-1245-8D9C-4C0530A4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77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872000" y="900000"/>
            <a:ext cx="5400000" cy="3600000"/>
          </a:xfrm>
        </p:spPr>
        <p:txBody>
          <a:bodyPr tIns="900000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872000" y="4860000"/>
            <a:ext cx="2340000" cy="169277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sz="1100"/>
            </a:lvl1pPr>
            <a:lvl2pPr marL="0" indent="0">
              <a:spcAft>
                <a:spcPts val="0"/>
              </a:spcAft>
              <a:buFontTx/>
              <a:buNone/>
              <a:defRPr sz="1100"/>
            </a:lvl2pPr>
            <a:lvl3pPr marL="0" indent="0">
              <a:spcAft>
                <a:spcPts val="0"/>
              </a:spcAft>
              <a:buFontTx/>
              <a:buNone/>
              <a:defRPr sz="1100"/>
            </a:lvl3pPr>
            <a:lvl4pPr marL="0" indent="0">
              <a:spcAft>
                <a:spcPts val="0"/>
              </a:spcAft>
              <a:buFontTx/>
              <a:buNone/>
              <a:defRPr sz="1100"/>
            </a:lvl4pPr>
            <a:lvl5pPr marL="0" indent="0">
              <a:spcAft>
                <a:spcPts val="0"/>
              </a:spcAft>
              <a:buFontTx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13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F06E-979A-F647-9E07-F67BB3BE38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AD7D-1FB7-1245-8D9C-4C0530A4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F06E-979A-F647-9E07-F67BB3BE38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AD7D-1FB7-1245-8D9C-4C0530A4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9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F06E-979A-F647-9E07-F67BB3BE38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AD7D-1FB7-1245-8D9C-4C0530A4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6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F06E-979A-F647-9E07-F67BB3BE38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AD7D-1FB7-1245-8D9C-4C0530A4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1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F06E-979A-F647-9E07-F67BB3BE38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AD7D-1FB7-1245-8D9C-4C0530A4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3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F06E-979A-F647-9E07-F67BB3BE38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AD7D-1FB7-1245-8D9C-4C0530A4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F06E-979A-F647-9E07-F67BB3BE38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AD7D-1FB7-1245-8D9C-4C0530A4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6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F06E-979A-F647-9E07-F67BB3BE38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AD7D-1FB7-1245-8D9C-4C0530A4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8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1F06E-979A-F647-9E07-F67BB3BE38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9AD7D-1FB7-1245-8D9C-4C0530A4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5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5281"/>
            <a:ext cx="7772400" cy="1564445"/>
          </a:xfrm>
        </p:spPr>
        <p:txBody>
          <a:bodyPr>
            <a:normAutofit/>
          </a:bodyPr>
          <a:lstStyle/>
          <a:p>
            <a:r>
              <a:rPr lang="en-US" dirty="0">
                <a:latin typeface="Cambria"/>
                <a:cs typeface="Cambria"/>
              </a:rPr>
              <a:t>WHY RICHBOROUGH?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887" y="1889726"/>
            <a:ext cx="7496415" cy="3749074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3100" dirty="0">
                <a:solidFill>
                  <a:schemeClr val="tx1"/>
                </a:solidFill>
                <a:latin typeface="Cambria"/>
                <a:cs typeface="Cambria"/>
              </a:rPr>
              <a:t>LOGISTICS LOG JAM BY 1916</a:t>
            </a:r>
          </a:p>
          <a:p>
            <a:pPr marL="457200" indent="-457200" algn="l">
              <a:buFont typeface="Arial"/>
              <a:buChar char="•"/>
            </a:pPr>
            <a:r>
              <a:rPr lang="en-US" sz="3100" dirty="0">
                <a:solidFill>
                  <a:schemeClr val="tx1"/>
                </a:solidFill>
                <a:latin typeface="Cambria"/>
                <a:cs typeface="Cambria"/>
              </a:rPr>
              <a:t>SHIPPING PRIORITY FOR USA MANPOWER</a:t>
            </a:r>
          </a:p>
          <a:p>
            <a:pPr marL="457200" indent="-457200" algn="l">
              <a:buFont typeface="Arial"/>
              <a:buChar char="•"/>
            </a:pPr>
            <a:r>
              <a:rPr lang="en-US" sz="3100" dirty="0">
                <a:solidFill>
                  <a:schemeClr val="tx1"/>
                </a:solidFill>
                <a:latin typeface="Cambria"/>
                <a:cs typeface="Cambria"/>
              </a:rPr>
              <a:t>SECRET, SHELTERED &amp; SECURE LOCATION</a:t>
            </a:r>
          </a:p>
          <a:p>
            <a:pPr marL="457200" indent="-457200" algn="l">
              <a:buFont typeface="Arial"/>
              <a:buChar char="•"/>
            </a:pPr>
            <a:r>
              <a:rPr lang="en-US" sz="3100" dirty="0">
                <a:solidFill>
                  <a:schemeClr val="tx1"/>
                </a:solidFill>
                <a:latin typeface="Cambria"/>
                <a:cs typeface="Cambria"/>
              </a:rPr>
              <a:t>ROMAN &amp; MEDIAEVAL</a:t>
            </a:r>
          </a:p>
          <a:p>
            <a:pPr marL="457200" indent="-457200" algn="l">
              <a:buFont typeface="Arial"/>
              <a:buChar char="•"/>
            </a:pPr>
            <a:r>
              <a:rPr lang="en-US" sz="3100" dirty="0">
                <a:solidFill>
                  <a:schemeClr val="tx1"/>
                </a:solidFill>
                <a:latin typeface="Cambria"/>
                <a:cs typeface="Cambria"/>
              </a:rPr>
              <a:t>RIVER STOUR – LOW TIDAL RANGE</a:t>
            </a:r>
          </a:p>
          <a:p>
            <a:pPr marL="457200" indent="-457200" algn="l">
              <a:buFont typeface="Arial"/>
              <a:buChar char="•"/>
            </a:pPr>
            <a:r>
              <a:rPr lang="en-US" sz="3100" dirty="0">
                <a:solidFill>
                  <a:schemeClr val="tx1"/>
                </a:solidFill>
                <a:latin typeface="Cambria"/>
                <a:cs typeface="Cambria"/>
              </a:rPr>
              <a:t>SUITABLE FOR BARGES</a:t>
            </a:r>
          </a:p>
          <a:p>
            <a:pPr marL="457200" indent="-457200" algn="l">
              <a:buFont typeface="Arial"/>
              <a:buChar char="•"/>
            </a:pPr>
            <a:r>
              <a:rPr lang="en-US" sz="3100" dirty="0">
                <a:solidFill>
                  <a:schemeClr val="tx1"/>
                </a:solidFill>
                <a:latin typeface="Cambria"/>
                <a:cs typeface="Cambria"/>
              </a:rPr>
              <a:t>LARGE GRAVEL BEDS - BUILDING</a:t>
            </a:r>
          </a:p>
          <a:p>
            <a:pPr marL="457200" indent="-457200" algn="l">
              <a:buFont typeface="Arial"/>
              <a:buChar char="•"/>
            </a:pPr>
            <a:r>
              <a:rPr lang="en-US" sz="3100" dirty="0">
                <a:solidFill>
                  <a:schemeClr val="tx1"/>
                </a:solidFill>
                <a:latin typeface="Cambria"/>
                <a:cs typeface="Cambria"/>
              </a:rPr>
              <a:t>AMPLE SPACE</a:t>
            </a:r>
          </a:p>
          <a:p>
            <a:pPr algn="l"/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593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ambria"/>
                <a:cs typeface="Cambria"/>
              </a:rPr>
              <a:t>RO RO FERRIES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200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93119" y="1814378"/>
            <a:ext cx="761941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THE WORLD’S FIRST – TRAINS &amp; VEHICLES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ORDERED JAN 17 IN SERVICE DEC 17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2 BUILT ON TYNE &amp; 2 BUILT ON CLYDE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BESPOKE DESIGN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LOA 363 FT 6 INS, BEAM 63 FT, CARGO 850 TONS, SPEED 12 KNOTS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54 FULLY LOADED 10 TON WAGONS -1080 FT OF TRACK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TRUCKS &amp; AMBULANCES</a:t>
            </a:r>
          </a:p>
          <a:p>
            <a:endParaRPr lang="en-US" sz="2400" dirty="0">
              <a:latin typeface="Cambria"/>
              <a:cs typeface="Cambria"/>
            </a:endParaRPr>
          </a:p>
          <a:p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78228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4C4F-19F9-9BE3-9A2A-388A125DF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C3C69-86B1-BE85-B61A-77A218BD5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A4ABB1-CB1B-35C5-8D67-B1ABA6DF2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67" y="1600200"/>
            <a:ext cx="713366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10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 RO TRAIN FERRY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40" y="1600200"/>
            <a:ext cx="5354320" cy="4871720"/>
          </a:xfrm>
        </p:spPr>
      </p:pic>
    </p:spTree>
    <p:extLst>
      <p:ext uri="{BB962C8B-B14F-4D97-AF65-F5344CB8AC3E}">
        <p14:creationId xmlns:p14="http://schemas.microsoft.com/office/powerpoint/2010/main" val="1465832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12858"/>
          </a:xfrm>
        </p:spPr>
        <p:txBody>
          <a:bodyPr>
            <a:normAutofit/>
          </a:bodyPr>
          <a:lstStyle/>
          <a:p>
            <a:r>
              <a:rPr lang="en-US" dirty="0"/>
              <a:t>RO RO TRAIN FERRY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1" y="1600200"/>
            <a:ext cx="7346357" cy="4525963"/>
          </a:xfrm>
        </p:spPr>
      </p:pic>
    </p:spTree>
    <p:extLst>
      <p:ext uri="{BB962C8B-B14F-4D97-AF65-F5344CB8AC3E}">
        <p14:creationId xmlns:p14="http://schemas.microsoft.com/office/powerpoint/2010/main" val="3822784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Cambria"/>
              </a:rPr>
              <a:t>RO-RO- TRAIN FERRY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4302760"/>
          </a:xfrm>
        </p:spPr>
      </p:pic>
    </p:spTree>
    <p:extLst>
      <p:ext uri="{BB962C8B-B14F-4D97-AF65-F5344CB8AC3E}">
        <p14:creationId xmlns:p14="http://schemas.microsoft.com/office/powerpoint/2010/main" val="2735542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ambria"/>
                <a:cs typeface="Cambria"/>
              </a:rPr>
              <a:t>RO RO FERRIES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200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93119" y="1814378"/>
            <a:ext cx="761941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SOUTHAMPTON – CHERBOURG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RICHBOROUGH – CALAIS &amp; DUNKIRK (35 &amp; 54 MILES)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OPERATED INDEPENDENTLY OF ADMIRALTY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NO LOSSES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200,000 TONS OF EXPORT CARGO TO END 1918.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IMPORTS 160,000 TONS</a:t>
            </a:r>
          </a:p>
          <a:p>
            <a:endParaRPr lang="en-US" sz="2400" dirty="0">
              <a:latin typeface="Cambria"/>
              <a:cs typeface="Cambria"/>
            </a:endParaRPr>
          </a:p>
          <a:p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2961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513" y="739708"/>
            <a:ext cx="8391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  <a:cs typeface="Cambria"/>
              </a:rPr>
              <a:t>  COMMAND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4065" y="1265673"/>
            <a:ext cx="742404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mbria"/>
                <a:cs typeface="Cambria"/>
              </a:rPr>
              <a:t>WHO COMMANDS? WAR OFFICE OR EASTERN COMMAND?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mbria"/>
                <a:cs typeface="Cambria"/>
              </a:rPr>
              <a:t>WAR CABINET SHIPPING PRIORITY FOR VESSELS TO CARRY US TROOPS &amp; SUPPLIES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mbria"/>
                <a:cs typeface="Cambria"/>
              </a:rPr>
              <a:t>INLAND WATERWAYS &amp; DOCKS (ROYAL ENGINEERS)– DEPUTY DIRECTOR OF IWD BRIG. ALLEN-WILLIAMS FROM 5 JUNE 1917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mbria"/>
                <a:cs typeface="Cambria"/>
              </a:rPr>
              <a:t>COL W.H.BRIGGS REGULAR STAFF OFFICER  LATE DLI RESERVES APPOINTED BY EASTERN COMMAND TO INVESTIGATE PORT  - SEPTEMBER 1918</a:t>
            </a:r>
          </a:p>
          <a:p>
            <a:pPr marL="342900" indent="-342900">
              <a:buFont typeface="Wingdings" charset="2"/>
              <a:buChar char="Ø"/>
            </a:pPr>
            <a:endParaRPr lang="en-US" sz="2000" dirty="0">
              <a:cs typeface="Cambria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cs typeface="Cambria"/>
            </a:endParaRPr>
          </a:p>
          <a:p>
            <a:r>
              <a:rPr lang="en-US" sz="2000" dirty="0">
                <a:cs typeface="Cambria"/>
              </a:rPr>
              <a:t>  </a:t>
            </a:r>
            <a:endParaRPr lang="en-US" sz="20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27700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Cambria"/>
              </a:rPr>
              <a:t>COL BRIGGS &amp; BRIG ALLEN-WILLIAMS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88987"/>
            <a:ext cx="5168349" cy="41275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27" y="1888987"/>
            <a:ext cx="29972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32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Cambria"/>
              </a:rPr>
              <a:t>HORACE &amp; HENRY COOK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1310640"/>
            <a:ext cx="6238240" cy="5059680"/>
          </a:xfrm>
        </p:spPr>
      </p:pic>
    </p:spTree>
    <p:extLst>
      <p:ext uri="{BB962C8B-B14F-4D97-AF65-F5344CB8AC3E}">
        <p14:creationId xmlns:p14="http://schemas.microsoft.com/office/powerpoint/2010/main" val="1203753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36811"/>
          </a:xfrm>
        </p:spPr>
        <p:txBody>
          <a:bodyPr>
            <a:noAutofit/>
          </a:bodyPr>
          <a:lstStyle/>
          <a:p>
            <a:r>
              <a:rPr lang="en-US" sz="4000" dirty="0"/>
              <a:t>RE IWT FOOTBALL TEAM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3" y="1094011"/>
            <a:ext cx="8544444" cy="5420923"/>
          </a:xfrm>
        </p:spPr>
      </p:pic>
    </p:spTree>
    <p:extLst>
      <p:ext uri="{BB962C8B-B14F-4D97-AF65-F5344CB8AC3E}">
        <p14:creationId xmlns:p14="http://schemas.microsoft.com/office/powerpoint/2010/main" val="191992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/>
                <a:cs typeface="Cambria"/>
              </a:rPr>
              <a:t>RICHBOROUGH PORT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03" y="1770723"/>
            <a:ext cx="6042393" cy="4184916"/>
          </a:xfrm>
        </p:spPr>
      </p:pic>
    </p:spTree>
    <p:extLst>
      <p:ext uri="{BB962C8B-B14F-4D97-AF65-F5344CB8AC3E}">
        <p14:creationId xmlns:p14="http://schemas.microsoft.com/office/powerpoint/2010/main" val="3319073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513" y="739708"/>
            <a:ext cx="8391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  <a:cs typeface="Cambria"/>
              </a:rPr>
              <a:t>  THE BRIGGS REPORT - OFFICIAL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4758" y="1447594"/>
            <a:ext cx="74240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latin typeface="Cambria"/>
                <a:cs typeface="Cambria"/>
              </a:rPr>
              <a:t>REPORT COVERS PERIOD 9 SEPTEMBER – 16 OCTOBER 1918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latin typeface="Cambria"/>
                <a:cs typeface="Cambria"/>
              </a:rPr>
              <a:t>ACKNOWLEDGES QUICK, EFFECTIVE CONSTRUCTION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latin typeface="Cambria"/>
                <a:cs typeface="Cambria"/>
              </a:rPr>
              <a:t>DESCRIBES OBSTRUCTION FROM INCUMBENTS, &amp; ANOMALIES IN PAY &amp; CLASSIFICATION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latin typeface="Cambria"/>
                <a:cs typeface="Cambria"/>
              </a:rPr>
              <a:t>MAKES DETAILED RECOMMENDATIONS FOR EFFICIENCY, TRAINING &amp; REORGANISATION – REFLECTING STAFF COLLEGE (1912)BACKGROUND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latin typeface="Cambria"/>
                <a:cs typeface="Cambria"/>
              </a:rPr>
              <a:t>NOTES ‘LUXURY’ WORK AS IF BASE TO BE PERMANENT RATHER THAN TEMPORARY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latin typeface="Cambria"/>
                <a:cs typeface="Cambria"/>
              </a:rPr>
              <a:t>THE OBJECTIVE IS TO COMB OUT OFFICERS &amp; MEN FOR FRANCE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2000" dirty="0">
              <a:latin typeface="Cambria"/>
              <a:cs typeface="Cambria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2000" dirty="0">
              <a:latin typeface="Cambria"/>
              <a:cs typeface="Cambria"/>
            </a:endParaRPr>
          </a:p>
          <a:p>
            <a:endParaRPr lang="en-US" sz="2000" dirty="0">
              <a:cs typeface="Cambria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cs typeface="Cambria"/>
            </a:endParaRPr>
          </a:p>
          <a:p>
            <a:r>
              <a:rPr lang="en-US" sz="2000" dirty="0">
                <a:cs typeface="Cambria"/>
              </a:rPr>
              <a:t>  </a:t>
            </a:r>
            <a:endParaRPr lang="en-US" sz="20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95723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3718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mbria"/>
              </a:rPr>
              <a:t>THE BRIGGS REPORT - CONFIDENTIAL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678" y="1533939"/>
            <a:ext cx="8229600" cy="4525963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</a:pPr>
            <a:r>
              <a:rPr lang="en-US" sz="2400" dirty="0">
                <a:latin typeface="Cambria"/>
                <a:cs typeface="Cambria"/>
              </a:rPr>
              <a:t>GIVES HISTORY &amp; COMMENTS ON THE LAVISHINGS &amp; ANOMALIES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Cambria"/>
                <a:cs typeface="Cambria"/>
              </a:rPr>
              <a:t>WO ROLE IN ALLOCATING MORE &amp; DIVERSE TASKS TO IWD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Cambria"/>
                <a:cs typeface="Cambria"/>
              </a:rPr>
              <a:t>NOTE RECRUITMENT OF NEW ARMY TECHNICAL OFFICERS FOR CONSTRUCTION, WHO ARE RETAINED AFTER COMPLETION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Cambria"/>
                <a:cs typeface="Cambria"/>
              </a:rPr>
              <a:t>‘OFFICERS SEEM TO HAVE A DIRECT LINE OVER THEIR CO’S HEAD TO THE WO AND THIS IS BAD FOR DISCIPLINE.’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Cambria"/>
                <a:cs typeface="Cambria"/>
              </a:rPr>
              <a:t>MANY JUNIOR OFFICERS ARE EITHER SURPLUS OR NS (NOT SATISFACTORY)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Cambria"/>
                <a:cs typeface="Cambria"/>
              </a:rPr>
              <a:t>THE MAIN OBJECTIVE IS TO COMB OUT OFFICERS &amp; MEN FOR FRANCE</a:t>
            </a:r>
          </a:p>
          <a:p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89918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96181"/>
          </a:xfrm>
        </p:spPr>
        <p:txBody>
          <a:bodyPr>
            <a:normAutofit/>
          </a:bodyPr>
          <a:lstStyle/>
          <a:p>
            <a:r>
              <a:rPr lang="en-US" sz="4000" dirty="0"/>
              <a:t>INITIAL JUDGEMENT SEPTEMBER 1918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mbria"/>
                <a:cs typeface="Cambria"/>
              </a:rPr>
              <a:t>SIR MAURICE FITZMAURICE, SIR R ELLIOTT COOPER &amp; BASIL MOTT – INSTITUTION OF CIVIL ENGINEERS </a:t>
            </a:r>
          </a:p>
          <a:p>
            <a:pPr marL="0" indent="0">
              <a:buNone/>
            </a:pPr>
            <a:endParaRPr lang="en-US" sz="2400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en-US" sz="2400" dirty="0">
                <a:latin typeface="Cambria"/>
                <a:cs typeface="Cambria"/>
              </a:rPr>
              <a:t>‘AS A WAR UNDERTAKING THE SERVICES RENDERED AT RICHBOROUGH ARE OF GREAT NATIONAL VALUE</a:t>
            </a:r>
            <a:r>
              <a:rPr lang="is-IS" sz="2400" dirty="0">
                <a:latin typeface="Cambria"/>
                <a:cs typeface="Cambria"/>
              </a:rPr>
              <a:t>; THERE HAS BEEN NO UNDUE EXTRAVAGANCE OR WASTE OF PUBLIC MONEY....’</a:t>
            </a:r>
            <a:endParaRPr lang="en-US" sz="2400" dirty="0">
              <a:latin typeface="Cambria"/>
              <a:cs typeface="Cambria"/>
            </a:endParaRPr>
          </a:p>
          <a:p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4861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75732"/>
          </a:xfrm>
        </p:spPr>
        <p:txBody>
          <a:bodyPr>
            <a:noAutofit/>
          </a:bodyPr>
          <a:lstStyle/>
          <a:p>
            <a:r>
              <a:rPr lang="en-US" sz="3200" dirty="0">
                <a:cs typeface="Cambria"/>
              </a:rPr>
              <a:t>THE BRIGGS REPORT - AFTERMATH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7165"/>
            <a:ext cx="8229600" cy="5592417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400" dirty="0">
                <a:latin typeface="Cambria"/>
                <a:cs typeface="Cambria"/>
              </a:rPr>
              <a:t>BRIGGS SUDDENLY POSTED TO IRELAND OCTOBER 16</a:t>
            </a:r>
            <a:r>
              <a:rPr lang="en-US" sz="2400" baseline="30000" dirty="0">
                <a:latin typeface="Cambria"/>
                <a:cs typeface="Cambria"/>
              </a:rPr>
              <a:t>TH</a:t>
            </a:r>
            <a:r>
              <a:rPr lang="en-US" sz="2400" dirty="0">
                <a:latin typeface="Cambria"/>
                <a:cs typeface="Cambria"/>
              </a:rPr>
              <a:t> 1918 BEFORE REPORT FULLY COMPLETED</a:t>
            </a:r>
          </a:p>
          <a:p>
            <a:pPr>
              <a:buFont typeface="Arial"/>
              <a:buChar char="•"/>
            </a:pPr>
            <a:r>
              <a:rPr lang="en-US" sz="2400" dirty="0">
                <a:latin typeface="Cambria"/>
                <a:cs typeface="Cambria"/>
              </a:rPr>
              <a:t>SUMMARY SENT TO SECRETARY OF STATE AT WO 3 NOVEMBER 1918 WITH COVERING LETTER FROM EASTERN COMMAND ARGUING FOR REMOVAL OF COMMAND AMBIGUITY</a:t>
            </a:r>
          </a:p>
          <a:p>
            <a:pPr>
              <a:buFont typeface="Arial"/>
              <a:buChar char="•"/>
            </a:pPr>
            <a:r>
              <a:rPr lang="en-US" sz="2400" dirty="0">
                <a:latin typeface="Cambria"/>
                <a:cs typeface="Cambria"/>
              </a:rPr>
              <a:t>WO MEMO TO BRIGGS – BASICALLY NOT INTERESTED ‘NOBODY BELONGING THERETO HAS ANY CONCERN WITH THE MYSTERIOUS WORK  WHICH WAS BEING CARRIED OUT BEHIND THE CONCRETE WALL THAT HID IT FROM PUBLIC VIEW’</a:t>
            </a:r>
          </a:p>
          <a:p>
            <a:pPr>
              <a:buFont typeface="Arial"/>
              <a:buChar char="•"/>
            </a:pPr>
            <a:r>
              <a:rPr lang="en-US" sz="2400" dirty="0">
                <a:latin typeface="Cambria"/>
                <a:cs typeface="Cambria"/>
              </a:rPr>
              <a:t>ARTHUR JOHN ALLEN-WILLIAMS MADE KBE (CIVIL DIVISION) 5 JUNE 1920 FOR ’WORK IN CONNECTION WITH MILITARY TRANSPORT AT THE PORT OF RICHBOROUGH’</a:t>
            </a:r>
          </a:p>
        </p:txBody>
      </p:sp>
    </p:spTree>
    <p:extLst>
      <p:ext uri="{BB962C8B-B14F-4D97-AF65-F5344CB8AC3E}">
        <p14:creationId xmlns:p14="http://schemas.microsoft.com/office/powerpoint/2010/main" val="2319584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cs typeface="Cambria"/>
              </a:rPr>
              <a:t>DISPOSAL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937"/>
            <a:ext cx="8229600" cy="547598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000" dirty="0">
                <a:latin typeface="Cambria"/>
                <a:cs typeface="Cambria"/>
              </a:rPr>
              <a:t>PARLIAMENT SELECT COMMITTEE AGREED TO KEEP RO-RO TRAIN FERRY WITH 10 YEAR TRANSITION PERIOD TO BE MANAGED BY SECR</a:t>
            </a:r>
          </a:p>
          <a:p>
            <a:r>
              <a:rPr lang="en-US" sz="2000" dirty="0">
                <a:latin typeface="Cambria"/>
                <a:cs typeface="Cambria"/>
              </a:rPr>
              <a:t>1919 RICHBOROUGH RO-ROs CARRIED 50% MORE IN 1918</a:t>
            </a:r>
          </a:p>
          <a:p>
            <a:r>
              <a:rPr lang="en-US" sz="2000" dirty="0">
                <a:latin typeface="Cambria"/>
                <a:cs typeface="Cambria"/>
              </a:rPr>
              <a:t>DECEMBER 1919 PORT TRANSFERRED FROM WO TO MINISTRY OF MUNITIONS &amp; PUT UP FOR SALE</a:t>
            </a:r>
          </a:p>
          <a:p>
            <a:r>
              <a:rPr lang="en-US" sz="2000" dirty="0">
                <a:latin typeface="Cambria"/>
                <a:cs typeface="Cambria"/>
              </a:rPr>
              <a:t>GOVERNMENT OWNED BUILDINGS AND ALL BUT 205 ACRES OF LAND OWNED BY INDEPENDENT LAND OWNERS</a:t>
            </a:r>
          </a:p>
          <a:p>
            <a:r>
              <a:rPr lang="en-US" sz="2000" dirty="0">
                <a:latin typeface="Cambria"/>
                <a:cs typeface="Cambria"/>
              </a:rPr>
              <a:t>WITH NO BUYERS PORT OFFERED IN PARTS &amp; AGREEMENT REACHED WITH QUEENBOROUGH CO. (SANDWICH HAVEN) 24 MARCH 1921. DEAL COLLAPSES IN 1922</a:t>
            </a:r>
          </a:p>
        </p:txBody>
      </p:sp>
    </p:spTree>
    <p:extLst>
      <p:ext uri="{BB962C8B-B14F-4D97-AF65-F5344CB8AC3E}">
        <p14:creationId xmlns:p14="http://schemas.microsoft.com/office/powerpoint/2010/main" val="2187472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Cambria"/>
              </a:rPr>
              <a:t>THE 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200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93119" y="1814378"/>
            <a:ext cx="761941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mbria"/>
                <a:cs typeface="Cambria"/>
              </a:rPr>
              <a:t>THREE TRAIN FERRIES – TF1 TF2 &amp; TF3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mbria"/>
                <a:cs typeface="Cambria"/>
              </a:rPr>
              <a:t>LAID UP  IN 1922 PURCHASED BY GREAT EASTERN 1923 AND SET ON HARWICH – ZEEBRUGGE ROUTE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mbria"/>
                <a:cs typeface="Cambria"/>
              </a:rPr>
              <a:t>1939- REQUISITIONED BY RN – TF2 SENT TO ST VALERY EN CAUX FOR HD BUT WAS SUNK BY SHELLING LOSING 50% CREW</a:t>
            </a:r>
          </a:p>
          <a:p>
            <a:endParaRPr lang="en-US" sz="20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mbria"/>
                <a:cs typeface="Cambria"/>
              </a:rPr>
              <a:t>TF1 AND TF3 CONVERTED TO LANDING CRAFT CARRIERS AS HMS IRIS </a:t>
            </a:r>
            <a:r>
              <a:rPr lang="en-US" sz="2000">
                <a:latin typeface="Cambria"/>
                <a:cs typeface="Cambria"/>
              </a:rPr>
              <a:t>AND HMS DAFFODIL </a:t>
            </a:r>
            <a:r>
              <a:rPr lang="en-US" sz="2000" dirty="0">
                <a:latin typeface="Cambria"/>
                <a:cs typeface="Cambria"/>
              </a:rPr>
              <a:t>TAKING PART IN D DAY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mbria"/>
                <a:cs typeface="Cambria"/>
              </a:rPr>
              <a:t>DAFFODIL LOST TO A MINE IRIS REFITTED IN 1946 AND CONTINUED ON THE HARWICH – ZEEBRUGGE ROUTE AS TSS ESSEX FERRY UNTIL SCRAPPED IN 1957 – A 40 YEAR CAREER.</a:t>
            </a:r>
          </a:p>
        </p:txBody>
      </p:sp>
    </p:spTree>
    <p:extLst>
      <p:ext uri="{BB962C8B-B14F-4D97-AF65-F5344CB8AC3E}">
        <p14:creationId xmlns:p14="http://schemas.microsoft.com/office/powerpoint/2010/main" val="2508533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ambria"/>
                <a:cs typeface="Cambria"/>
              </a:rPr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mbria"/>
                <a:cs typeface="Cambria"/>
              </a:rPr>
              <a:t>ESSENTIALLY A MILITARY FERRY TERMINAL</a:t>
            </a:r>
          </a:p>
          <a:p>
            <a:r>
              <a:rPr lang="en-US" sz="2800" dirty="0">
                <a:latin typeface="Cambria"/>
                <a:cs typeface="Cambria"/>
              </a:rPr>
              <a:t>LARGE TROOP &amp; STORES DEPOTS</a:t>
            </a:r>
          </a:p>
          <a:p>
            <a:r>
              <a:rPr lang="en-US" sz="2800" dirty="0">
                <a:latin typeface="Cambria"/>
                <a:cs typeface="Cambria"/>
              </a:rPr>
              <a:t>CONNECTION TO MAIN LINE – SE &amp; C RAILWAY</a:t>
            </a:r>
          </a:p>
          <a:p>
            <a:r>
              <a:rPr lang="en-US" sz="2800" dirty="0">
                <a:latin typeface="Cambria"/>
                <a:cs typeface="Cambria"/>
              </a:rPr>
              <a:t>RELIEVING PRESSURE ON SHIPPING – UBOAT LOSSES</a:t>
            </a:r>
          </a:p>
          <a:p>
            <a:r>
              <a:rPr lang="en-US" sz="2800" dirty="0">
                <a:latin typeface="Cambria"/>
                <a:cs typeface="Cambria"/>
              </a:rPr>
              <a:t>TROOPS &amp; EQUIPMENT OUT – CASUALTIES &amp; SCRAP BACK</a:t>
            </a:r>
          </a:p>
        </p:txBody>
      </p:sp>
    </p:spTree>
    <p:extLst>
      <p:ext uri="{BB962C8B-B14F-4D97-AF65-F5344CB8AC3E}">
        <p14:creationId xmlns:p14="http://schemas.microsoft.com/office/powerpoint/2010/main" val="536534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ambria"/>
                <a:cs typeface="Cambria"/>
              </a:rPr>
              <a:t>OPERATION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200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93119" y="1814378"/>
            <a:ext cx="761941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RICHBOROUGH RAILWAY WORKED OVER 1 MILLION TONS IN 1917 WITHOUT MAJOR ACCIDENT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35 LOCOMOTIVES ON INTERNAL TRAFFIC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WORKSHOPS &amp; BARGE BUILDING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TRAINING SCHOOLS ON SITE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MANY TRAINEES SENT TO FRANCE &amp; MIDDLE EAST FOR PORT CONSTRUCTION &amp; DOCK WORK</a:t>
            </a:r>
          </a:p>
          <a:p>
            <a:endParaRPr lang="en-US" sz="2400" dirty="0">
              <a:latin typeface="Cambria"/>
              <a:cs typeface="Cambria"/>
            </a:endParaRPr>
          </a:p>
          <a:p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0980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ambria"/>
                <a:cs typeface="Cambria"/>
              </a:rPr>
              <a:t>OPERATION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200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93119" y="1814378"/>
            <a:ext cx="761941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10,000 BARGES CARRYING1.3 MILLION TONS ENTERED CANAL SYSTEM IN FRANCE DEC16 – DEC18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750,000 TONS AMMUNITION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70,000 TONS OF SUPPLIES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25,000 TONS FOR RFC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18,000 TONS GUN CARRIAGES &amp; LIMBERS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SMALL LOSSES DUE TO WEATHER ONLY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IMPORTED 150,000 TONS OF SALVAGE FOR REPAIR OR SCRAP</a:t>
            </a:r>
          </a:p>
          <a:p>
            <a:endParaRPr lang="en-US" sz="2400" dirty="0">
              <a:latin typeface="Cambria"/>
              <a:cs typeface="Cambria"/>
            </a:endParaRPr>
          </a:p>
          <a:p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59212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ambria"/>
                <a:cs typeface="Cambria"/>
              </a:rPr>
              <a:t>OPERATION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200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93119" y="1814378"/>
            <a:ext cx="761941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SCRAP SORTED BY  LOCAL FEMALE WORKFORCE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TRANSHIPPED TO FACTORIES &amp; DEPOTS ACROSS UK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RECYCLING – ADDED VALUE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ACCOMODATION BUILT FOR 15,000 TROOPS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FULL MESSING &amp; RECREATIONAL FACILITIES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OWN POWER STATION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24 HR AVAILABILITY OF HOT MEALS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EXTENSIVE DRAINAGE SYSTEM</a:t>
            </a:r>
          </a:p>
          <a:p>
            <a:endParaRPr lang="en-US" sz="2400" dirty="0">
              <a:latin typeface="Cambria"/>
              <a:cs typeface="Cambria"/>
            </a:endParaRPr>
          </a:p>
          <a:p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49797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ambria"/>
                <a:cs typeface="Cambria"/>
              </a:rPr>
              <a:t>IN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200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93119" y="1814378"/>
            <a:ext cx="761941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AT PEAK RICHBOROUGH HOUSED AND FED 19,000 MEN &amp; 800 WOMEN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TELEPHONE EXCHANGE, HOSPITAL &amp; FIRE SERVICES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THE BIRTH OF THE ARMY CATERING CORPS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200,000 TONS OF EXPORT CARGO TO END 1918.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IMPORTS 160,000 TONS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£98, 000 POUNDS SPENT ON FERRY SPAN/BRIDGE – OPTIMUM TURNROUND TIME 20 MINUTES.</a:t>
            </a:r>
          </a:p>
          <a:p>
            <a:endParaRPr lang="en-US" sz="2400" dirty="0">
              <a:latin typeface="Cambria"/>
              <a:cs typeface="Cambria"/>
            </a:endParaRPr>
          </a:p>
          <a:p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47103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24236"/>
          </a:xfrm>
        </p:spPr>
        <p:txBody>
          <a:bodyPr>
            <a:noAutofit/>
          </a:bodyPr>
          <a:lstStyle/>
          <a:p>
            <a:r>
              <a:rPr lang="en-US" sz="4000" dirty="0"/>
              <a:t>BARGES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00187"/>
            <a:ext cx="8229600" cy="5110139"/>
          </a:xfrm>
        </p:spPr>
      </p:pic>
    </p:spTree>
    <p:extLst>
      <p:ext uri="{BB962C8B-B14F-4D97-AF65-F5344CB8AC3E}">
        <p14:creationId xmlns:p14="http://schemas.microsoft.com/office/powerpoint/2010/main" val="985635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36811"/>
          </a:xfrm>
        </p:spPr>
        <p:txBody>
          <a:bodyPr>
            <a:noAutofit/>
          </a:bodyPr>
          <a:lstStyle/>
          <a:p>
            <a:r>
              <a:rPr lang="en-US" sz="4000" dirty="0"/>
              <a:t>BARGES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1249"/>
            <a:ext cx="8229600" cy="5282602"/>
          </a:xfrm>
        </p:spPr>
      </p:pic>
    </p:spTree>
    <p:extLst>
      <p:ext uri="{BB962C8B-B14F-4D97-AF65-F5344CB8AC3E}">
        <p14:creationId xmlns:p14="http://schemas.microsoft.com/office/powerpoint/2010/main" val="3393840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953</Words>
  <Application>Microsoft Office PowerPoint</Application>
  <PresentationFormat>On-screen Show (4:3)</PresentationFormat>
  <Paragraphs>128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</vt:lpstr>
      <vt:lpstr>Wingdings</vt:lpstr>
      <vt:lpstr>Office Theme</vt:lpstr>
      <vt:lpstr>WHY RICHBOROUGH?</vt:lpstr>
      <vt:lpstr>RICHBOROUGH PORT</vt:lpstr>
      <vt:lpstr>PURPOSE</vt:lpstr>
      <vt:lpstr>OPERATION (1)</vt:lpstr>
      <vt:lpstr>OPERATION (2)</vt:lpstr>
      <vt:lpstr>OPERATION (3)</vt:lpstr>
      <vt:lpstr>IN SUMMARY</vt:lpstr>
      <vt:lpstr>BARGES</vt:lpstr>
      <vt:lpstr>BARGES</vt:lpstr>
      <vt:lpstr>RO RO FERRIES (1)</vt:lpstr>
      <vt:lpstr>PowerPoint Presentation</vt:lpstr>
      <vt:lpstr>RO RO TRAIN FERRY</vt:lpstr>
      <vt:lpstr>RO RO TRAIN FERRY</vt:lpstr>
      <vt:lpstr>RO-RO- TRAIN FERRY</vt:lpstr>
      <vt:lpstr>RO RO FERRIES (2)</vt:lpstr>
      <vt:lpstr>PowerPoint Presentation</vt:lpstr>
      <vt:lpstr>COL BRIGGS &amp; BRIG ALLEN-WILLIAMS</vt:lpstr>
      <vt:lpstr>HORACE &amp; HENRY COOK</vt:lpstr>
      <vt:lpstr>RE IWT FOOTBALL TEAM</vt:lpstr>
      <vt:lpstr>PowerPoint Presentation</vt:lpstr>
      <vt:lpstr>THE BRIGGS REPORT - CONFIDENTIAL</vt:lpstr>
      <vt:lpstr>INITIAL JUDGEMENT SEPTEMBER 1918</vt:lpstr>
      <vt:lpstr>THE BRIGGS REPORT - AFTERMATH</vt:lpstr>
      <vt:lpstr>DISPOSAL</vt:lpstr>
      <vt:lpstr>THE SHIPS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THE GREAT WAR CHANGED KENT</dc:title>
  <dc:creator>Martin Watts</dc:creator>
  <cp:lastModifiedBy>Martin Watts</cp:lastModifiedBy>
  <cp:revision>31</cp:revision>
  <dcterms:created xsi:type="dcterms:W3CDTF">2015-10-16T14:08:33Z</dcterms:created>
  <dcterms:modified xsi:type="dcterms:W3CDTF">2024-01-23T16:11:56Z</dcterms:modified>
</cp:coreProperties>
</file>