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zIyjmZHwgwmgBHcVLc+G6CjOa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7fab08ebc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a7fab08eb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a7fab08ebc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a7fab08eb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a7fab08ebc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a7fab08eb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a7fab08ebc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a7fab08eb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a7fab08ebc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a7fab08eb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a7fab08ebc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a7fab08eb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7fab08ebc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7fab08e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8429a636f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a8429a636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8429a636f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8429a636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8429a636f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8429a636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85f3be260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85f3be26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gshare.edgehill.ac.uk/subm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ntrepository.com/" TargetMode="External"/><Relationship Id="rId5" Type="http://schemas.openxmlformats.org/officeDocument/2006/relationships/hyperlink" Target="https://doi.org/10.25416/NTR.15152094.v2" TargetMode="External"/><Relationship Id="rId4" Type="http://schemas.openxmlformats.org/officeDocument/2006/relationships/hyperlink" Target="https://figshare.edgehill.ac.uk/articles/presentation/Curator_and_Critical_Friend_Affiliations/1282072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NTRepositor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dvance-he.ac.uk/reports-publications-and-resources/good-practice-grants-20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       National Teaching Repository &amp; Social Media </a:t>
            </a:r>
            <a:endParaRPr sz="10900"/>
          </a:p>
        </p:txBody>
      </p:sp>
      <p:sp>
        <p:nvSpPr>
          <p:cNvPr id="85" name="Google Shape;85;p1"/>
          <p:cNvSpPr txBox="1">
            <a:spLocks noGrp="1"/>
          </p:cNvSpPr>
          <p:nvPr>
            <p:ph type="subTitle" idx="1"/>
          </p:nvPr>
        </p:nvSpPr>
        <p:spPr>
          <a:xfrm>
            <a:off x="1601400" y="4262904"/>
            <a:ext cx="9513900" cy="21567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r>
              <a:rPr lang="en-US" sz="3103"/>
              <a:t>Authors</a:t>
            </a:r>
            <a:endParaRPr sz="3103"/>
          </a:p>
          <a:p>
            <a:pPr marL="0" lvl="0" indent="0" algn="ctr" rtl="0">
              <a:lnSpc>
                <a:spcPct val="90000"/>
              </a:lnSpc>
              <a:spcBef>
                <a:spcPts val="1000"/>
              </a:spcBef>
              <a:spcAft>
                <a:spcPts val="0"/>
              </a:spcAft>
              <a:buClr>
                <a:schemeClr val="dk1"/>
              </a:buClr>
              <a:buSzPts val="2400"/>
              <a:buNone/>
            </a:pPr>
            <a:r>
              <a:rPr lang="en-US" sz="2495"/>
              <a:t>Scott Turner (Canterbury Christ Church University)      @scotturneruon </a:t>
            </a:r>
            <a:endParaRPr sz="2495"/>
          </a:p>
          <a:p>
            <a:pPr marL="0" lvl="0" indent="0" algn="ctr" rtl="0">
              <a:lnSpc>
                <a:spcPct val="90000"/>
              </a:lnSpc>
              <a:spcBef>
                <a:spcPts val="1000"/>
              </a:spcBef>
              <a:spcAft>
                <a:spcPts val="0"/>
              </a:spcAft>
              <a:buClr>
                <a:schemeClr val="dk1"/>
              </a:buClr>
              <a:buSzPts val="2400"/>
              <a:buNone/>
            </a:pPr>
            <a:r>
              <a:rPr lang="en-US" sz="2495"/>
              <a:t>Suzanne Faulkner (University of Strathclyde)        @SFaulknerPandO</a:t>
            </a:r>
            <a:endParaRPr sz="2495"/>
          </a:p>
          <a:p>
            <a:pPr marL="0" lvl="0" indent="0" algn="ctr" rtl="0">
              <a:lnSpc>
                <a:spcPct val="90000"/>
              </a:lnSpc>
              <a:spcBef>
                <a:spcPts val="1000"/>
              </a:spcBef>
              <a:spcAft>
                <a:spcPts val="0"/>
              </a:spcAft>
              <a:buClr>
                <a:schemeClr val="dk1"/>
              </a:buClr>
              <a:buSzPts val="2400"/>
              <a:buNone/>
            </a:pPr>
            <a:r>
              <a:rPr lang="en-US" sz="2495"/>
              <a:t>Neil Withnell (University of Salford)       @neilwithnell</a:t>
            </a:r>
            <a:endParaRPr sz="2495"/>
          </a:p>
          <a:p>
            <a:pPr marL="0" lvl="0" indent="0" algn="l" rtl="0">
              <a:lnSpc>
                <a:spcPct val="90000"/>
              </a:lnSpc>
              <a:spcBef>
                <a:spcPts val="1000"/>
              </a:spcBef>
              <a:spcAft>
                <a:spcPts val="0"/>
              </a:spcAft>
              <a:buClr>
                <a:schemeClr val="dk1"/>
              </a:buClr>
              <a:buSzPts val="2400"/>
              <a:buNone/>
            </a:pPr>
            <a:endParaRPr/>
          </a:p>
        </p:txBody>
      </p:sp>
      <p:pic>
        <p:nvPicPr>
          <p:cNvPr id="86" name="Google Shape;86;p1"/>
          <p:cNvPicPr preferRelativeResize="0"/>
          <p:nvPr/>
        </p:nvPicPr>
        <p:blipFill>
          <a:blip r:embed="rId3">
            <a:alphaModFix/>
          </a:blip>
          <a:stretch>
            <a:fillRect/>
          </a:stretch>
        </p:blipFill>
        <p:spPr>
          <a:xfrm>
            <a:off x="8298300" y="4686176"/>
            <a:ext cx="339999" cy="347474"/>
          </a:xfrm>
          <a:prstGeom prst="rect">
            <a:avLst/>
          </a:prstGeom>
          <a:noFill/>
          <a:ln>
            <a:noFill/>
          </a:ln>
        </p:spPr>
      </p:pic>
      <p:pic>
        <p:nvPicPr>
          <p:cNvPr id="87" name="Google Shape;87;p1"/>
          <p:cNvPicPr preferRelativeResize="0"/>
          <p:nvPr/>
        </p:nvPicPr>
        <p:blipFill>
          <a:blip r:embed="rId3">
            <a:alphaModFix/>
          </a:blip>
          <a:stretch>
            <a:fillRect/>
          </a:stretch>
        </p:blipFill>
        <p:spPr>
          <a:xfrm>
            <a:off x="7800525" y="5105588"/>
            <a:ext cx="339999" cy="347474"/>
          </a:xfrm>
          <a:prstGeom prst="rect">
            <a:avLst/>
          </a:prstGeom>
          <a:noFill/>
          <a:ln>
            <a:noFill/>
          </a:ln>
        </p:spPr>
      </p:pic>
      <p:pic>
        <p:nvPicPr>
          <p:cNvPr id="88" name="Google Shape;88;p1"/>
          <p:cNvPicPr preferRelativeResize="0"/>
          <p:nvPr/>
        </p:nvPicPr>
        <p:blipFill>
          <a:blip r:embed="rId3">
            <a:alphaModFix/>
          </a:blip>
          <a:stretch>
            <a:fillRect/>
          </a:stretch>
        </p:blipFill>
        <p:spPr>
          <a:xfrm>
            <a:off x="7581375" y="5469738"/>
            <a:ext cx="339999" cy="347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a7fab08ebc_0_16"/>
          <p:cNvSpPr txBox="1">
            <a:spLocks noGrp="1"/>
          </p:cNvSpPr>
          <p:nvPr>
            <p:ph type="title"/>
          </p:nvPr>
        </p:nvSpPr>
        <p:spPr>
          <a:xfrm>
            <a:off x="626775" y="678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Why and How to take part </a:t>
            </a:r>
            <a:endParaRPr/>
          </a:p>
        </p:txBody>
      </p:sp>
      <p:sp>
        <p:nvSpPr>
          <p:cNvPr id="148" name="Google Shape;148;g2a7fab08ebc_0_16"/>
          <p:cNvSpPr txBox="1">
            <a:spLocks noGrp="1"/>
          </p:cNvSpPr>
          <p:nvPr>
            <p:ph type="body" idx="1"/>
          </p:nvPr>
        </p:nvSpPr>
        <p:spPr>
          <a:xfrm>
            <a:off x="838200" y="1610250"/>
            <a:ext cx="10515600" cy="47832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r>
              <a:rPr lang="en-US" sz="3000"/>
              <a:t>Submit something (hopefully more than one) </a:t>
            </a:r>
            <a:r>
              <a:rPr lang="en-US" sz="2600" u="sng">
                <a:solidFill>
                  <a:schemeClr val="hlink"/>
                </a:solidFill>
                <a:highlight>
                  <a:srgbClr val="F8F8F8"/>
                </a:highlight>
                <a:latin typeface="Arial"/>
                <a:ea typeface="Arial"/>
                <a:cs typeface="Arial"/>
                <a:sym typeface="Arial"/>
                <a:hlinkClick r:id="rId3"/>
              </a:rPr>
              <a:t>https://figshare.edgehill.ac.uk/submit</a:t>
            </a:r>
            <a:r>
              <a:rPr lang="en-US" sz="2600">
                <a:solidFill>
                  <a:srgbClr val="252525"/>
                </a:solidFill>
                <a:highlight>
                  <a:srgbClr val="F8F8F8"/>
                </a:highlight>
                <a:latin typeface="Arial"/>
                <a:ea typeface="Arial"/>
                <a:cs typeface="Arial"/>
                <a:sym typeface="Arial"/>
              </a:rPr>
              <a:t> </a:t>
            </a:r>
            <a:endParaRPr sz="2600">
              <a:solidFill>
                <a:srgbClr val="252525"/>
              </a:solidFill>
              <a:highlight>
                <a:srgbClr val="F8F8F8"/>
              </a:highlight>
              <a:latin typeface="Arial"/>
              <a:ea typeface="Arial"/>
              <a:cs typeface="Arial"/>
              <a:sym typeface="Arial"/>
            </a:endParaRPr>
          </a:p>
          <a:p>
            <a:pPr marL="0" lvl="0" indent="0" algn="l" rtl="0">
              <a:lnSpc>
                <a:spcPct val="70000"/>
              </a:lnSpc>
              <a:spcBef>
                <a:spcPts val="1000"/>
              </a:spcBef>
              <a:spcAft>
                <a:spcPts val="0"/>
              </a:spcAft>
              <a:buNone/>
            </a:pPr>
            <a:endParaRPr sz="2600">
              <a:solidFill>
                <a:srgbClr val="252525"/>
              </a:solidFill>
              <a:highlight>
                <a:srgbClr val="F8F8F8"/>
              </a:highlight>
              <a:latin typeface="Arial"/>
              <a:ea typeface="Arial"/>
              <a:cs typeface="Arial"/>
              <a:sym typeface="Arial"/>
            </a:endParaRPr>
          </a:p>
          <a:p>
            <a:pPr marL="0" lvl="0" indent="0" algn="l" rtl="0">
              <a:lnSpc>
                <a:spcPct val="70000"/>
              </a:lnSpc>
              <a:spcBef>
                <a:spcPts val="1000"/>
              </a:spcBef>
              <a:spcAft>
                <a:spcPts val="0"/>
              </a:spcAft>
              <a:buNone/>
            </a:pPr>
            <a:r>
              <a:rPr lang="en-US" sz="2600">
                <a:solidFill>
                  <a:srgbClr val="252525"/>
                </a:solidFill>
                <a:highlight>
                  <a:srgbClr val="F8F8F8"/>
                </a:highlight>
                <a:latin typeface="Arial"/>
                <a:ea typeface="Arial"/>
                <a:cs typeface="Arial"/>
                <a:sym typeface="Arial"/>
              </a:rPr>
              <a:t>You could be a critical friend </a:t>
            </a:r>
            <a:r>
              <a:rPr lang="en-US" sz="2600" u="sng">
                <a:solidFill>
                  <a:schemeClr val="hlink"/>
                </a:solidFill>
                <a:highlight>
                  <a:srgbClr val="F8F8F8"/>
                </a:highlight>
                <a:latin typeface="Arial"/>
                <a:ea typeface="Arial"/>
                <a:cs typeface="Arial"/>
                <a:sym typeface="Arial"/>
                <a:hlinkClick r:id="rId4"/>
              </a:rPr>
              <a:t>https://figshare.edgehill.ac.uk/articles/presentation/Curator_and_Critical_Friend_Affiliations/12820727</a:t>
            </a:r>
            <a:r>
              <a:rPr lang="en-US" sz="2600">
                <a:solidFill>
                  <a:srgbClr val="252525"/>
                </a:solidFill>
                <a:highlight>
                  <a:srgbClr val="F8F8F8"/>
                </a:highlight>
                <a:latin typeface="Arial"/>
                <a:ea typeface="Arial"/>
                <a:cs typeface="Arial"/>
                <a:sym typeface="Arial"/>
              </a:rPr>
              <a:t> </a:t>
            </a:r>
            <a:endParaRPr sz="2600">
              <a:solidFill>
                <a:srgbClr val="252525"/>
              </a:solidFill>
              <a:highlight>
                <a:srgbClr val="F8F8F8"/>
              </a:highlight>
              <a:latin typeface="Arial"/>
              <a:ea typeface="Arial"/>
              <a:cs typeface="Arial"/>
              <a:sym typeface="Arial"/>
            </a:endParaRPr>
          </a:p>
          <a:p>
            <a:pPr marL="0" lvl="0" indent="0" algn="l" rtl="0">
              <a:lnSpc>
                <a:spcPct val="70000"/>
              </a:lnSpc>
              <a:spcBef>
                <a:spcPts val="1000"/>
              </a:spcBef>
              <a:spcAft>
                <a:spcPts val="0"/>
              </a:spcAft>
              <a:buNone/>
            </a:pPr>
            <a:endParaRPr sz="2600">
              <a:solidFill>
                <a:srgbClr val="252525"/>
              </a:solidFill>
              <a:highlight>
                <a:srgbClr val="F8F8F8"/>
              </a:highlight>
              <a:latin typeface="Arial"/>
              <a:ea typeface="Arial"/>
              <a:cs typeface="Arial"/>
              <a:sym typeface="Arial"/>
            </a:endParaRPr>
          </a:p>
          <a:p>
            <a:pPr marL="0" lvl="0" indent="0" algn="l" rtl="0">
              <a:lnSpc>
                <a:spcPct val="70000"/>
              </a:lnSpc>
              <a:spcBef>
                <a:spcPts val="1000"/>
              </a:spcBef>
              <a:spcAft>
                <a:spcPts val="0"/>
              </a:spcAft>
              <a:buNone/>
            </a:pPr>
            <a:r>
              <a:rPr lang="en-US" sz="2400">
                <a:solidFill>
                  <a:srgbClr val="252525"/>
                </a:solidFill>
                <a:highlight>
                  <a:srgbClr val="F8F8F8"/>
                </a:highlight>
                <a:latin typeface="Arial"/>
                <a:ea typeface="Arial"/>
                <a:cs typeface="Arial"/>
                <a:sym typeface="Arial"/>
              </a:rPr>
              <a:t>To find out more:</a:t>
            </a:r>
            <a:endParaRPr sz="2400">
              <a:solidFill>
                <a:srgbClr val="252525"/>
              </a:solidFill>
              <a:highlight>
                <a:srgbClr val="F8F8F8"/>
              </a:highlight>
              <a:latin typeface="Arial"/>
              <a:ea typeface="Arial"/>
              <a:cs typeface="Arial"/>
              <a:sym typeface="Arial"/>
            </a:endParaRPr>
          </a:p>
          <a:p>
            <a:pPr marL="0" lvl="0" indent="0" algn="l" rtl="0">
              <a:lnSpc>
                <a:spcPct val="70000"/>
              </a:lnSpc>
              <a:spcBef>
                <a:spcPts val="1000"/>
              </a:spcBef>
              <a:spcAft>
                <a:spcPts val="0"/>
              </a:spcAft>
              <a:buNone/>
            </a:pPr>
            <a:r>
              <a:rPr lang="en-US" sz="2400">
                <a:latin typeface="Arial"/>
                <a:ea typeface="Arial"/>
                <a:cs typeface="Arial"/>
                <a:sym typeface="Arial"/>
              </a:rPr>
              <a:t>Irving-Bell, Dawne; Irving-Bell, Dawne (2021). The National Teaching Repository Explained - An Advance HE Presentation. National Teaching Repository. Media. </a:t>
            </a:r>
            <a:r>
              <a:rPr lang="en-US" sz="2400" u="sng">
                <a:solidFill>
                  <a:schemeClr val="hlink"/>
                </a:solidFill>
                <a:latin typeface="Arial"/>
                <a:ea typeface="Arial"/>
                <a:cs typeface="Arial"/>
                <a:sym typeface="Arial"/>
                <a:hlinkClick r:id="rId5"/>
              </a:rPr>
              <a:t>https://doi.org/10.25416/NTR.15152094.v2</a:t>
            </a:r>
            <a:r>
              <a:rPr lang="en-US" sz="2400">
                <a:latin typeface="Arial"/>
                <a:ea typeface="Arial"/>
                <a:cs typeface="Arial"/>
                <a:sym typeface="Arial"/>
              </a:rPr>
              <a:t> </a:t>
            </a:r>
            <a:endParaRPr sz="2400">
              <a:latin typeface="Arial"/>
              <a:ea typeface="Arial"/>
              <a:cs typeface="Arial"/>
              <a:sym typeface="Arial"/>
            </a:endParaRPr>
          </a:p>
          <a:p>
            <a:pPr marL="0" lvl="0" indent="0" algn="l" rtl="0">
              <a:lnSpc>
                <a:spcPct val="70000"/>
              </a:lnSpc>
              <a:spcBef>
                <a:spcPts val="1000"/>
              </a:spcBef>
              <a:spcAft>
                <a:spcPts val="0"/>
              </a:spcAft>
              <a:buNone/>
            </a:pPr>
            <a:endParaRPr sz="2000"/>
          </a:p>
          <a:p>
            <a:pPr marL="0" lvl="0" indent="0" algn="l" rtl="0">
              <a:lnSpc>
                <a:spcPct val="70000"/>
              </a:lnSpc>
              <a:spcBef>
                <a:spcPts val="1000"/>
              </a:spcBef>
              <a:spcAft>
                <a:spcPts val="0"/>
              </a:spcAft>
              <a:buNone/>
            </a:pPr>
            <a:r>
              <a:rPr lang="en-US" sz="2400" u="sng">
                <a:solidFill>
                  <a:schemeClr val="hlink"/>
                </a:solidFill>
                <a:hlinkClick r:id="rId6"/>
              </a:rPr>
              <a:t>https://ntrepository.com/</a:t>
            </a:r>
            <a:endParaRPr sz="2400"/>
          </a:p>
          <a:p>
            <a:pPr marL="0" lvl="0" indent="0" algn="l" rtl="0">
              <a:lnSpc>
                <a:spcPct val="70000"/>
              </a:lnSpc>
              <a:spcBef>
                <a:spcPts val="100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a7fab08ebc_0_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Social Media</a:t>
            </a:r>
            <a:endParaRPr/>
          </a:p>
        </p:txBody>
      </p:sp>
      <p:sp>
        <p:nvSpPr>
          <p:cNvPr id="154" name="Google Shape;154;g2a7fab08ebc_0_40"/>
          <p:cNvSpPr txBox="1">
            <a:spLocks noGrp="1"/>
          </p:cNvSpPr>
          <p:nvPr>
            <p:ph type="body" idx="1"/>
          </p:nvPr>
        </p:nvSpPr>
        <p:spPr>
          <a:xfrm>
            <a:off x="838200" y="1690825"/>
            <a:ext cx="10515600" cy="43512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sz="10000"/>
          </a:p>
          <a:p>
            <a:pPr marL="0" lvl="0" indent="0" algn="l" rtl="0">
              <a:spcBef>
                <a:spcPts val="1000"/>
              </a:spcBef>
              <a:spcAft>
                <a:spcPts val="0"/>
              </a:spcAft>
              <a:buNone/>
            </a:pPr>
            <a:r>
              <a:rPr lang="en-US" sz="10000" u="sng">
                <a:solidFill>
                  <a:schemeClr val="hlink"/>
                </a:solidFill>
                <a:hlinkClick r:id="rId3"/>
              </a:rPr>
              <a:t>https://twitter.com/NTRepository</a:t>
            </a:r>
            <a:endParaRPr sz="10000"/>
          </a:p>
          <a:p>
            <a:pPr marL="0" lvl="0" indent="0" algn="l" rtl="0">
              <a:spcBef>
                <a:spcPts val="1000"/>
              </a:spcBef>
              <a:spcAft>
                <a:spcPts val="0"/>
              </a:spcAft>
              <a:buNone/>
            </a:pPr>
            <a:endParaRPr sz="10000"/>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155" name="Google Shape;155;g2a7fab08ebc_0_40"/>
          <p:cNvPicPr preferRelativeResize="0"/>
          <p:nvPr/>
        </p:nvPicPr>
        <p:blipFill>
          <a:blip r:embed="rId4">
            <a:alphaModFix/>
          </a:blip>
          <a:stretch>
            <a:fillRect/>
          </a:stretch>
        </p:blipFill>
        <p:spPr>
          <a:xfrm>
            <a:off x="1218925" y="1690825"/>
            <a:ext cx="8667750" cy="3959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a7fab08ebc_0_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Some stats</a:t>
            </a:r>
            <a:endParaRPr/>
          </a:p>
        </p:txBody>
      </p:sp>
      <p:sp>
        <p:nvSpPr>
          <p:cNvPr id="161" name="Google Shape;161;g2a7fab08ebc_0_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a:solidFill>
                  <a:srgbClr val="252525"/>
                </a:solidFill>
                <a:highlight>
                  <a:srgbClr val="F8F8F8"/>
                </a:highlight>
                <a:latin typeface="Arial"/>
                <a:ea typeface="Arial"/>
                <a:cs typeface="Arial"/>
                <a:sym typeface="Arial"/>
              </a:rPr>
              <a:t>As of 18th December 2023 there has been</a:t>
            </a:r>
            <a:endParaRPr>
              <a:solidFill>
                <a:srgbClr val="252525"/>
              </a:solidFill>
              <a:highlight>
                <a:srgbClr val="F8F8F8"/>
              </a:highlight>
              <a:latin typeface="Arial"/>
              <a:ea typeface="Arial"/>
              <a:cs typeface="Arial"/>
              <a:sym typeface="Arial"/>
            </a:endParaRPr>
          </a:p>
          <a:p>
            <a:pPr marL="0" lvl="0" indent="0" algn="l" rtl="0">
              <a:spcBef>
                <a:spcPts val="1000"/>
              </a:spcBef>
              <a:spcAft>
                <a:spcPts val="0"/>
              </a:spcAft>
              <a:buNone/>
            </a:pPr>
            <a:r>
              <a:rPr lang="en-US" b="1">
                <a:solidFill>
                  <a:srgbClr val="252525"/>
                </a:solidFill>
                <a:highlight>
                  <a:srgbClr val="F8F8F8"/>
                </a:highlight>
                <a:latin typeface="Arial"/>
                <a:ea typeface="Arial"/>
                <a:cs typeface="Arial"/>
                <a:sym typeface="Arial"/>
              </a:rPr>
              <a:t>546,271</a:t>
            </a:r>
            <a:r>
              <a:rPr lang="en-US">
                <a:solidFill>
                  <a:srgbClr val="252525"/>
                </a:solidFill>
                <a:highlight>
                  <a:srgbClr val="F8F8F8"/>
                </a:highlight>
                <a:latin typeface="Arial"/>
                <a:ea typeface="Arial"/>
                <a:cs typeface="Arial"/>
                <a:sym typeface="Arial"/>
              </a:rPr>
              <a:t> views</a:t>
            </a:r>
            <a:endParaRPr>
              <a:solidFill>
                <a:srgbClr val="252525"/>
              </a:solidFill>
              <a:highlight>
                <a:srgbClr val="F8F8F8"/>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b="1">
                <a:solidFill>
                  <a:srgbClr val="252525"/>
                </a:solidFill>
                <a:highlight>
                  <a:srgbClr val="F8F8F8"/>
                </a:highlight>
                <a:latin typeface="Arial"/>
                <a:ea typeface="Arial"/>
                <a:cs typeface="Arial"/>
                <a:sym typeface="Arial"/>
              </a:rPr>
              <a:t>162,158</a:t>
            </a:r>
            <a:r>
              <a:rPr lang="en-US">
                <a:solidFill>
                  <a:srgbClr val="252525"/>
                </a:solidFill>
                <a:highlight>
                  <a:srgbClr val="F8F8F8"/>
                </a:highlight>
                <a:latin typeface="Arial"/>
                <a:ea typeface="Arial"/>
                <a:cs typeface="Arial"/>
                <a:sym typeface="Arial"/>
              </a:rPr>
              <a:t> downloads</a:t>
            </a:r>
            <a:endParaRPr>
              <a:solidFill>
                <a:srgbClr val="252525"/>
              </a:solidFill>
              <a:highlight>
                <a:srgbClr val="F8F8F8"/>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a:solidFill>
                <a:srgbClr val="252525"/>
              </a:solidFill>
              <a:highlight>
                <a:srgbClr val="F8F8F8"/>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a:solidFill>
                  <a:srgbClr val="252525"/>
                </a:solidFill>
                <a:highlight>
                  <a:srgbClr val="F8F8F8"/>
                </a:highlight>
                <a:latin typeface="Arial"/>
                <a:ea typeface="Arial"/>
                <a:cs typeface="Arial"/>
                <a:sym typeface="Arial"/>
              </a:rPr>
              <a:t>Up to the beginning of November 2023</a:t>
            </a:r>
            <a:endParaRPr>
              <a:solidFill>
                <a:srgbClr val="252525"/>
              </a:solidFill>
              <a:highlight>
                <a:srgbClr val="F8F8F8"/>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b="1">
                <a:solidFill>
                  <a:srgbClr val="252525"/>
                </a:solidFill>
                <a:highlight>
                  <a:srgbClr val="F8F8F8"/>
                </a:highlight>
                <a:latin typeface="Arial"/>
                <a:ea typeface="Arial"/>
                <a:cs typeface="Arial"/>
                <a:sym typeface="Arial"/>
              </a:rPr>
              <a:t>488</a:t>
            </a:r>
            <a:r>
              <a:rPr lang="en-US">
                <a:solidFill>
                  <a:srgbClr val="252525"/>
                </a:solidFill>
                <a:highlight>
                  <a:srgbClr val="F8F8F8"/>
                </a:highlight>
                <a:latin typeface="Arial"/>
                <a:ea typeface="Arial"/>
                <a:cs typeface="Arial"/>
                <a:sym typeface="Arial"/>
              </a:rPr>
              <a:t> authors or organisations (some posted as organisations)</a:t>
            </a:r>
            <a:endParaRPr>
              <a:solidFill>
                <a:srgbClr val="252525"/>
              </a:solidFill>
              <a:highlight>
                <a:srgbClr val="F8F8F8"/>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b="1">
                <a:solidFill>
                  <a:srgbClr val="252525"/>
                </a:solidFill>
                <a:highlight>
                  <a:srgbClr val="F8F8F8"/>
                </a:highlight>
                <a:latin typeface="Arial"/>
                <a:ea typeface="Arial"/>
                <a:cs typeface="Arial"/>
                <a:sym typeface="Arial"/>
              </a:rPr>
              <a:t>902</a:t>
            </a:r>
            <a:r>
              <a:rPr lang="en-US">
                <a:solidFill>
                  <a:srgbClr val="252525"/>
                </a:solidFill>
                <a:highlight>
                  <a:srgbClr val="F8F8F8"/>
                </a:highlight>
                <a:latin typeface="Arial"/>
                <a:ea typeface="Arial"/>
                <a:cs typeface="Arial"/>
                <a:sym typeface="Arial"/>
              </a:rPr>
              <a:t> connections between them</a:t>
            </a:r>
            <a:endParaRPr>
              <a:solidFill>
                <a:srgbClr val="252525"/>
              </a:solidFill>
              <a:highlight>
                <a:srgbClr val="F8F8F8"/>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b="1">
                <a:solidFill>
                  <a:srgbClr val="252525"/>
                </a:solidFill>
                <a:highlight>
                  <a:srgbClr val="F8F8F8"/>
                </a:highlight>
                <a:latin typeface="Arial"/>
                <a:ea typeface="Arial"/>
                <a:cs typeface="Arial"/>
                <a:sym typeface="Arial"/>
              </a:rPr>
              <a:t>186</a:t>
            </a:r>
            <a:r>
              <a:rPr lang="en-US">
                <a:solidFill>
                  <a:srgbClr val="252525"/>
                </a:solidFill>
                <a:highlight>
                  <a:srgbClr val="F8F8F8"/>
                </a:highlight>
                <a:latin typeface="Arial"/>
                <a:ea typeface="Arial"/>
                <a:cs typeface="Arial"/>
                <a:sym typeface="Arial"/>
              </a:rPr>
              <a:t> groupings identified (a lot single author in a group)</a:t>
            </a:r>
            <a:endParaRPr>
              <a:solidFill>
                <a:srgbClr val="252525"/>
              </a:solidFill>
              <a:highlight>
                <a:srgbClr val="F8F8F8"/>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1200">
              <a:solidFill>
                <a:srgbClr val="252525"/>
              </a:solidFill>
              <a:highlight>
                <a:srgbClr val="F8F8F8"/>
              </a:highlight>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Method – authors connected by collaboration</a:t>
            </a:r>
            <a:endParaRPr/>
          </a:p>
        </p:txBody>
      </p:sp>
      <p:sp>
        <p:nvSpPr>
          <p:cNvPr id="167" name="Google Shape;167;p3"/>
          <p:cNvSpPr txBox="1">
            <a:spLocks noGrp="1"/>
          </p:cNvSpPr>
          <p:nvPr>
            <p:ph type="body" idx="1"/>
          </p:nvPr>
        </p:nvSpPr>
        <p:spPr>
          <a:xfrm>
            <a:off x="838200" y="2506650"/>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Aim to investigate links between authors to see the connections</a:t>
            </a:r>
            <a:endParaRPr/>
          </a:p>
          <a:p>
            <a:pPr marL="228600" lvl="0" indent="-228600" algn="l" rtl="0">
              <a:lnSpc>
                <a:spcPct val="90000"/>
              </a:lnSpc>
              <a:spcBef>
                <a:spcPts val="1000"/>
              </a:spcBef>
              <a:spcAft>
                <a:spcPts val="0"/>
              </a:spcAft>
              <a:buClr>
                <a:schemeClr val="dk1"/>
              </a:buClr>
              <a:buSzPts val="2800"/>
              <a:buChar char="•"/>
            </a:pPr>
            <a:r>
              <a:rPr lang="en-US"/>
              <a:t>Method</a:t>
            </a:r>
            <a:endParaRPr/>
          </a:p>
          <a:p>
            <a:pPr marL="685800" lvl="1" indent="-254000" algn="l" rtl="0">
              <a:lnSpc>
                <a:spcPct val="90000"/>
              </a:lnSpc>
              <a:spcBef>
                <a:spcPts val="500"/>
              </a:spcBef>
              <a:spcAft>
                <a:spcPts val="0"/>
              </a:spcAft>
              <a:buClr>
                <a:schemeClr val="dk1"/>
              </a:buClr>
              <a:buSzPts val="2800"/>
              <a:buChar char="•"/>
            </a:pPr>
            <a:r>
              <a:rPr lang="en-US" sz="2800"/>
              <a:t>Going through all submissions in the NTR.</a:t>
            </a:r>
            <a:endParaRPr sz="2800"/>
          </a:p>
          <a:p>
            <a:pPr marL="685800" lvl="1" indent="-254000" algn="l" rtl="0">
              <a:lnSpc>
                <a:spcPct val="90000"/>
              </a:lnSpc>
              <a:spcBef>
                <a:spcPts val="500"/>
              </a:spcBef>
              <a:spcAft>
                <a:spcPts val="0"/>
              </a:spcAft>
              <a:buClr>
                <a:schemeClr val="dk1"/>
              </a:buClr>
              <a:buSzPts val="2800"/>
              <a:buChar char="•"/>
            </a:pPr>
            <a:r>
              <a:rPr lang="en-US" sz="2800"/>
              <a:t>Any author – author relationship is counted once</a:t>
            </a:r>
            <a:endParaRPr sz="2800"/>
          </a:p>
          <a:p>
            <a:pPr marL="685800" lvl="1" indent="-254000" algn="l" rtl="0">
              <a:lnSpc>
                <a:spcPct val="90000"/>
              </a:lnSpc>
              <a:spcBef>
                <a:spcPts val="500"/>
              </a:spcBef>
              <a:spcAft>
                <a:spcPts val="0"/>
              </a:spcAft>
              <a:buClr>
                <a:schemeClr val="dk1"/>
              </a:buClr>
              <a:buSzPts val="2800"/>
              <a:buChar char="•"/>
            </a:pPr>
            <a:r>
              <a:rPr lang="en-US" sz="2800"/>
              <a:t>Size of a node (author) linked to number of connections</a:t>
            </a:r>
            <a:endParaRPr sz="2800"/>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
          <p:cNvPicPr preferRelativeResize="0"/>
          <p:nvPr/>
        </p:nvPicPr>
        <p:blipFill>
          <a:blip r:embed="rId3">
            <a:alphaModFix/>
          </a:blip>
          <a:stretch>
            <a:fillRect/>
          </a:stretch>
        </p:blipFill>
        <p:spPr>
          <a:xfrm>
            <a:off x="1733925" y="302750"/>
            <a:ext cx="9030726" cy="6555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7012" algn="l" rtl="0">
              <a:lnSpc>
                <a:spcPct val="90000"/>
              </a:lnSpc>
              <a:spcBef>
                <a:spcPts val="0"/>
              </a:spcBef>
              <a:spcAft>
                <a:spcPts val="0"/>
              </a:spcAft>
              <a:buClr>
                <a:schemeClr val="dk1"/>
              </a:buClr>
              <a:buSzPct val="100000"/>
              <a:buChar char="•"/>
            </a:pPr>
            <a:r>
              <a:rPr lang="en-US" sz="3000"/>
              <a:t>Yellow is the biggest group – links often centred around people connecting groups</a:t>
            </a:r>
            <a:endParaRPr sz="3000"/>
          </a:p>
          <a:p>
            <a:pPr marL="228600" lvl="0" indent="0" algn="l" rtl="0">
              <a:lnSpc>
                <a:spcPct val="90000"/>
              </a:lnSpc>
              <a:spcBef>
                <a:spcPts val="0"/>
              </a:spcBef>
              <a:spcAft>
                <a:spcPts val="0"/>
              </a:spcAft>
              <a:buNone/>
            </a:pPr>
            <a:endParaRPr sz="3000"/>
          </a:p>
          <a:p>
            <a:pPr marL="228600" lvl="0" indent="-227012" algn="l" rtl="0">
              <a:lnSpc>
                <a:spcPct val="90000"/>
              </a:lnSpc>
              <a:spcBef>
                <a:spcPts val="0"/>
              </a:spcBef>
              <a:spcAft>
                <a:spcPts val="0"/>
              </a:spcAft>
              <a:buClr>
                <a:schemeClr val="dk1"/>
              </a:buClr>
              <a:buSzPct val="100000"/>
              <a:buChar char="•"/>
            </a:pPr>
            <a:r>
              <a:rPr lang="en-US" sz="3000"/>
              <a:t>Most in black are single authored work.</a:t>
            </a:r>
            <a:endParaRPr sz="3000"/>
          </a:p>
          <a:p>
            <a:pPr marL="228600" lvl="0" indent="-227012" algn="l" rtl="0">
              <a:lnSpc>
                <a:spcPct val="90000"/>
              </a:lnSpc>
              <a:spcBef>
                <a:spcPts val="1000"/>
              </a:spcBef>
              <a:spcAft>
                <a:spcPts val="0"/>
              </a:spcAft>
              <a:buClr>
                <a:schemeClr val="dk1"/>
              </a:buClr>
              <a:buSzPct val="100000"/>
              <a:buChar char="•"/>
            </a:pPr>
            <a:r>
              <a:rPr lang="en-US" sz="3000"/>
              <a:t>Red group and Green group is largely linked by one person in each group.</a:t>
            </a:r>
            <a:endParaRPr sz="3000"/>
          </a:p>
          <a:p>
            <a:pPr marL="228600" lvl="0" indent="-50800" algn="l" rtl="0">
              <a:lnSpc>
                <a:spcPct val="90000"/>
              </a:lnSpc>
              <a:spcBef>
                <a:spcPts val="1000"/>
              </a:spcBef>
              <a:spcAft>
                <a:spcPts val="0"/>
              </a:spcAft>
              <a:buClr>
                <a:schemeClr val="dk1"/>
              </a:buClr>
              <a:buSzPct val="93333"/>
              <a:buNone/>
            </a:pPr>
            <a:endParaRPr sz="3000"/>
          </a:p>
          <a:p>
            <a:pPr marL="228600" lvl="0" indent="-227012" algn="l" rtl="0">
              <a:lnSpc>
                <a:spcPct val="90000"/>
              </a:lnSpc>
              <a:spcBef>
                <a:spcPts val="1000"/>
              </a:spcBef>
              <a:spcAft>
                <a:spcPts val="0"/>
              </a:spcAft>
              <a:buClr>
                <a:schemeClr val="dk1"/>
              </a:buClr>
              <a:buSzPct val="100000"/>
              <a:buChar char="•"/>
            </a:pPr>
            <a:r>
              <a:rPr lang="en-US" sz="3000"/>
              <a:t>Conclusion: As seen by the Yellow, Red and Green groups – NTR does have the potential ability to increase connections.</a:t>
            </a:r>
            <a:endParaRPr sz="3000"/>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a7fab08ebc_0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Overall</a:t>
            </a:r>
            <a:endParaRPr/>
          </a:p>
        </p:txBody>
      </p:sp>
      <p:sp>
        <p:nvSpPr>
          <p:cNvPr id="183" name="Google Shape;183;g2a7fab08ebc_0_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Like SocMedHE23, it is a friendly community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Potential for connections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Get stats that you can use for promotion</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Sharing is caring.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a7fab08ebc_0_35"/>
          <p:cNvSpPr txBox="1">
            <a:spLocks noGrp="1"/>
          </p:cNvSpPr>
          <p:nvPr>
            <p:ph type="ctrTitle"/>
          </p:nvPr>
        </p:nvSpPr>
        <p:spPr>
          <a:xfrm>
            <a:off x="548700" y="1523050"/>
            <a:ext cx="4823100" cy="23877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Clr>
                <a:schemeClr val="dk1"/>
              </a:buClr>
              <a:buSzPts val="1100"/>
              <a:buFont typeface="Arial"/>
              <a:buNone/>
            </a:pPr>
            <a:r>
              <a:rPr lang="en-US" sz="5500"/>
              <a:t>or……..Sharing is Caring</a:t>
            </a:r>
            <a:endParaRPr sz="9100"/>
          </a:p>
        </p:txBody>
      </p:sp>
      <p:pic>
        <p:nvPicPr>
          <p:cNvPr id="94" name="Google Shape;94;g2a7fab08ebc_0_35"/>
          <p:cNvPicPr preferRelativeResize="0"/>
          <p:nvPr/>
        </p:nvPicPr>
        <p:blipFill>
          <a:blip r:embed="rId3">
            <a:alphaModFix/>
          </a:blip>
          <a:stretch>
            <a:fillRect/>
          </a:stretch>
        </p:blipFill>
        <p:spPr>
          <a:xfrm>
            <a:off x="6349959" y="0"/>
            <a:ext cx="5164931"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it?</a:t>
            </a:r>
            <a:endParaRPr/>
          </a:p>
        </p:txBody>
      </p:sp>
      <p:sp>
        <p:nvSpPr>
          <p:cNvPr id="100" name="Google Shape;100;p2"/>
          <p:cNvSpPr txBox="1">
            <a:spLocks noGrp="1"/>
          </p:cNvSpPr>
          <p:nvPr>
            <p:ph type="body" idx="1"/>
          </p:nvPr>
        </p:nvSpPr>
        <p:spPr>
          <a:xfrm>
            <a:off x="760800" y="3296300"/>
            <a:ext cx="10515600" cy="4351200"/>
          </a:xfrm>
          <a:prstGeom prst="rect">
            <a:avLst/>
          </a:prstGeom>
          <a:noFill/>
          <a:ln>
            <a:noFill/>
          </a:ln>
        </p:spPr>
        <p:txBody>
          <a:bodyPr spcFirstLastPara="1" wrap="square" lIns="91425" tIns="45700" rIns="91425" bIns="45700" anchor="t" anchorCtr="0">
            <a:normAutofit/>
          </a:bodyPr>
          <a:lstStyle/>
          <a:p>
            <a:pPr marL="457200" lvl="0" indent="-374650" algn="l" rtl="0">
              <a:lnSpc>
                <a:spcPct val="90000"/>
              </a:lnSpc>
              <a:spcBef>
                <a:spcPts val="0"/>
              </a:spcBef>
              <a:spcAft>
                <a:spcPts val="0"/>
              </a:spcAft>
              <a:buSzPts val="2300"/>
              <a:buFont typeface="Arial"/>
              <a:buChar char="•"/>
            </a:pPr>
            <a:r>
              <a:rPr lang="en-US" sz="2300">
                <a:latin typeface="Arial"/>
                <a:ea typeface="Arial"/>
                <a:cs typeface="Arial"/>
                <a:sym typeface="Arial"/>
              </a:rPr>
              <a:t>This project is part of the </a:t>
            </a:r>
            <a:r>
              <a:rPr lang="en-US" sz="2300">
                <a:solidFill>
                  <a:srgbClr val="00587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2020 Good Practice Grants</a:t>
            </a:r>
            <a:r>
              <a:rPr lang="en-US" sz="2300">
                <a:latin typeface="Arial"/>
                <a:ea typeface="Arial"/>
                <a:cs typeface="Arial"/>
                <a:sym typeface="Arial"/>
              </a:rPr>
              <a:t>, which helped Advance HE members to develop and share innovative practice.</a:t>
            </a:r>
            <a:endParaRPr sz="2300">
              <a:latin typeface="Arial"/>
              <a:ea typeface="Arial"/>
              <a:cs typeface="Arial"/>
              <a:sym typeface="Arial"/>
            </a:endParaRPr>
          </a:p>
          <a:p>
            <a:pPr marL="457200" lvl="0" indent="0" algn="l" rtl="0">
              <a:lnSpc>
                <a:spcPct val="90000"/>
              </a:lnSpc>
              <a:spcBef>
                <a:spcPts val="0"/>
              </a:spcBef>
              <a:spcAft>
                <a:spcPts val="0"/>
              </a:spcAft>
              <a:buNone/>
            </a:pPr>
            <a:endParaRPr sz="2300">
              <a:latin typeface="Arial"/>
              <a:ea typeface="Arial"/>
              <a:cs typeface="Arial"/>
              <a:sym typeface="Arial"/>
            </a:endParaRPr>
          </a:p>
          <a:p>
            <a:pPr marL="457200" lvl="0" indent="-374650" algn="l" rtl="0">
              <a:lnSpc>
                <a:spcPct val="90000"/>
              </a:lnSpc>
              <a:spcBef>
                <a:spcPts val="0"/>
              </a:spcBef>
              <a:spcAft>
                <a:spcPts val="0"/>
              </a:spcAft>
              <a:buSzPts val="2300"/>
              <a:buFont typeface="Arial"/>
              <a:buChar char="•"/>
            </a:pPr>
            <a:r>
              <a:rPr lang="en-US" sz="2300">
                <a:latin typeface="Arial"/>
                <a:ea typeface="Arial"/>
                <a:cs typeface="Arial"/>
                <a:sym typeface="Arial"/>
              </a:rPr>
              <a:t>The idea behind the National Teaching Repository is to create a central space where anyone with an interest in teaching and learning or supporting developments can view, download and share the very best ideas either to use off the shelf or with some slight adaptation to meet their needs as teachers, lecturers or researchers.</a:t>
            </a:r>
            <a:endParaRPr sz="2300">
              <a:latin typeface="Arial"/>
              <a:ea typeface="Arial"/>
              <a:cs typeface="Arial"/>
              <a:sym typeface="Arial"/>
            </a:endParaRPr>
          </a:p>
          <a:p>
            <a:pPr marL="457200" lvl="0" indent="0" algn="l" rtl="0">
              <a:lnSpc>
                <a:spcPct val="90000"/>
              </a:lnSpc>
              <a:spcBef>
                <a:spcPts val="0"/>
              </a:spcBef>
              <a:spcAft>
                <a:spcPts val="0"/>
              </a:spcAft>
              <a:buNone/>
            </a:pPr>
            <a:endParaRPr sz="2300">
              <a:latin typeface="Arial"/>
              <a:ea typeface="Arial"/>
              <a:cs typeface="Arial"/>
              <a:sym typeface="Arial"/>
            </a:endParaRPr>
          </a:p>
          <a:p>
            <a:pPr marL="457200" lvl="0" indent="0" algn="l" rtl="0">
              <a:lnSpc>
                <a:spcPct val="90000"/>
              </a:lnSpc>
              <a:spcBef>
                <a:spcPts val="0"/>
              </a:spcBef>
              <a:spcAft>
                <a:spcPts val="0"/>
              </a:spcAft>
              <a:buNone/>
            </a:pPr>
            <a:endParaRPr sz="2300">
              <a:latin typeface="Arial"/>
              <a:ea typeface="Arial"/>
              <a:cs typeface="Arial"/>
              <a:sym typeface="Arial"/>
            </a:endParaRPr>
          </a:p>
          <a:p>
            <a:pPr marL="457200" lvl="0" indent="-374650" algn="l" rtl="0">
              <a:lnSpc>
                <a:spcPct val="90000"/>
              </a:lnSpc>
              <a:spcBef>
                <a:spcPts val="0"/>
              </a:spcBef>
              <a:spcAft>
                <a:spcPts val="0"/>
              </a:spcAft>
              <a:buSzPts val="2300"/>
              <a:buFont typeface="Arial"/>
              <a:buChar char="•"/>
            </a:pPr>
            <a:r>
              <a:rPr lang="en-US" sz="2300">
                <a:latin typeface="Arial"/>
                <a:ea typeface="Arial"/>
                <a:cs typeface="Arial"/>
                <a:sym typeface="Arial"/>
              </a:rPr>
              <a:t>Led by Professor Dawne Irving-Bell.</a:t>
            </a:r>
            <a:endParaRPr sz="2300">
              <a:latin typeface="Arial"/>
              <a:ea typeface="Arial"/>
              <a:cs typeface="Arial"/>
              <a:sym typeface="Arial"/>
            </a:endParaRPr>
          </a:p>
        </p:txBody>
      </p:sp>
      <p:pic>
        <p:nvPicPr>
          <p:cNvPr id="101" name="Google Shape;101;p2"/>
          <p:cNvPicPr preferRelativeResize="0"/>
          <p:nvPr/>
        </p:nvPicPr>
        <p:blipFill rotWithShape="1">
          <a:blip r:embed="rId4">
            <a:alphaModFix/>
          </a:blip>
          <a:srcRect t="12711" b="10110"/>
          <a:stretch/>
        </p:blipFill>
        <p:spPr>
          <a:xfrm>
            <a:off x="3829275" y="216775"/>
            <a:ext cx="7010400" cy="2631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a7fab08ebc_0_2"/>
          <p:cNvSpPr txBox="1">
            <a:spLocks noGrp="1"/>
          </p:cNvSpPr>
          <p:nvPr>
            <p:ph type="title"/>
          </p:nvPr>
        </p:nvSpPr>
        <p:spPr>
          <a:xfrm>
            <a:off x="218975" y="1019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is it in reality?</a:t>
            </a:r>
            <a:endParaRPr/>
          </a:p>
        </p:txBody>
      </p:sp>
      <p:sp>
        <p:nvSpPr>
          <p:cNvPr id="107" name="Google Shape;107;g2a7fab08ebc_0_2"/>
          <p:cNvSpPr txBox="1">
            <a:spLocks noGrp="1"/>
          </p:cNvSpPr>
          <p:nvPr>
            <p:ph type="body" idx="1"/>
          </p:nvPr>
        </p:nvSpPr>
        <p:spPr>
          <a:xfrm>
            <a:off x="404725" y="1808275"/>
            <a:ext cx="4131900" cy="4833000"/>
          </a:xfrm>
          <a:prstGeom prst="rect">
            <a:avLst/>
          </a:prstGeom>
        </p:spPr>
        <p:txBody>
          <a:bodyPr spcFirstLastPara="1" wrap="square" lIns="91425" tIns="45700" rIns="91425" bIns="45700" anchor="t" anchorCtr="0">
            <a:normAutofit fontScale="25000" lnSpcReduction="20000"/>
          </a:bodyPr>
          <a:lstStyle/>
          <a:p>
            <a:pPr marL="457200" lvl="0" indent="-406400" algn="l" rtl="0">
              <a:spcBef>
                <a:spcPts val="1000"/>
              </a:spcBef>
              <a:spcAft>
                <a:spcPts val="0"/>
              </a:spcAft>
              <a:buSzPct val="100000"/>
              <a:buChar char="•"/>
            </a:pPr>
            <a:r>
              <a:rPr lang="en-US" sz="11200"/>
              <a:t>A friendly place to share your resources.</a:t>
            </a:r>
            <a:endParaRPr sz="11200"/>
          </a:p>
          <a:p>
            <a:pPr marL="457200" lvl="0" indent="0" algn="l" rtl="0">
              <a:spcBef>
                <a:spcPts val="1000"/>
              </a:spcBef>
              <a:spcAft>
                <a:spcPts val="0"/>
              </a:spcAft>
              <a:buNone/>
            </a:pPr>
            <a:endParaRPr sz="11200"/>
          </a:p>
          <a:p>
            <a:pPr marL="457200" lvl="0" indent="-406400" algn="l" rtl="0">
              <a:spcBef>
                <a:spcPts val="1000"/>
              </a:spcBef>
              <a:spcAft>
                <a:spcPts val="0"/>
              </a:spcAft>
              <a:buSzPct val="100000"/>
              <a:buChar char="•"/>
            </a:pPr>
            <a:r>
              <a:rPr lang="en-US" sz="11200"/>
              <a:t>Built on Figshare so every resource gets a DOI so you can track it’s impact in terms of downloads, etc. </a:t>
            </a:r>
            <a:endParaRPr sz="11200"/>
          </a:p>
          <a:p>
            <a:pPr marL="0" lvl="0" indent="0" algn="l" rtl="0">
              <a:spcBef>
                <a:spcPts val="1000"/>
              </a:spcBef>
              <a:spcAft>
                <a:spcPts val="0"/>
              </a:spcAft>
              <a:buNone/>
            </a:pPr>
            <a:endParaRPr sz="11200"/>
          </a:p>
          <a:p>
            <a:pPr marL="457200" lvl="0" indent="-406400" algn="l" rtl="0">
              <a:spcBef>
                <a:spcPts val="1000"/>
              </a:spcBef>
              <a:spcAft>
                <a:spcPts val="0"/>
              </a:spcAft>
              <a:buSzPct val="100000"/>
              <a:buChar char="•"/>
            </a:pPr>
            <a:r>
              <a:rPr lang="en-US" sz="11200"/>
              <a:t>With Figshare research outputs are citabale, sharable and importantly discoverable. </a:t>
            </a:r>
            <a:endParaRPr sz="11200"/>
          </a:p>
          <a:p>
            <a:pPr marL="457200" lvl="0" indent="0" algn="l" rtl="0">
              <a:spcBef>
                <a:spcPts val="1000"/>
              </a:spcBef>
              <a:spcAft>
                <a:spcPts val="0"/>
              </a:spcAft>
              <a:buNone/>
            </a:pPr>
            <a:endParaRPr sz="3133"/>
          </a:p>
          <a:p>
            <a:pPr marL="0" lvl="0" indent="0" algn="l" rtl="0">
              <a:spcBef>
                <a:spcPts val="1000"/>
              </a:spcBef>
              <a:spcAft>
                <a:spcPts val="0"/>
              </a:spcAft>
              <a:buNone/>
            </a:pPr>
            <a:endParaRPr sz="3133"/>
          </a:p>
          <a:p>
            <a:pPr marL="0" lvl="0" indent="0" algn="l" rtl="0">
              <a:spcBef>
                <a:spcPts val="1000"/>
              </a:spcBef>
              <a:spcAft>
                <a:spcPts val="0"/>
              </a:spcAft>
              <a:buNone/>
            </a:pPr>
            <a:endParaRPr sz="3133"/>
          </a:p>
          <a:p>
            <a:pPr marL="0" lvl="0" indent="0" algn="l" rtl="0">
              <a:spcBef>
                <a:spcPts val="1000"/>
              </a:spcBef>
              <a:spcAft>
                <a:spcPts val="0"/>
              </a:spcAft>
              <a:buNone/>
            </a:pPr>
            <a:endParaRPr sz="3133"/>
          </a:p>
          <a:p>
            <a:pPr marL="0" lvl="0" indent="0" algn="l" rtl="0">
              <a:spcBef>
                <a:spcPts val="1000"/>
              </a:spcBef>
              <a:spcAft>
                <a:spcPts val="0"/>
              </a:spcAft>
              <a:buNone/>
            </a:pPr>
            <a:endParaRPr sz="3133">
              <a:highlight>
                <a:srgbClr val="F5F4F1"/>
              </a:highlight>
            </a:endParaRPr>
          </a:p>
          <a:p>
            <a:pPr marL="457200" lvl="0" indent="0" algn="l" rtl="0">
              <a:spcBef>
                <a:spcPts val="1000"/>
              </a:spcBef>
              <a:spcAft>
                <a:spcPts val="0"/>
              </a:spcAft>
              <a:buNone/>
            </a:pPr>
            <a:endParaRPr sz="2400"/>
          </a:p>
        </p:txBody>
      </p:sp>
      <p:pic>
        <p:nvPicPr>
          <p:cNvPr id="108" name="Google Shape;108;g2a7fab08ebc_0_2"/>
          <p:cNvPicPr preferRelativeResize="0"/>
          <p:nvPr/>
        </p:nvPicPr>
        <p:blipFill>
          <a:blip r:embed="rId3">
            <a:alphaModFix/>
          </a:blip>
          <a:stretch>
            <a:fillRect/>
          </a:stretch>
        </p:blipFill>
        <p:spPr>
          <a:xfrm>
            <a:off x="5133926" y="797275"/>
            <a:ext cx="7058074" cy="6060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a7fab08ebc_1_0"/>
          <p:cNvSpPr txBox="1">
            <a:spLocks noGrp="1"/>
          </p:cNvSpPr>
          <p:nvPr>
            <p:ph type="title"/>
          </p:nvPr>
        </p:nvSpPr>
        <p:spPr>
          <a:xfrm>
            <a:off x="305850" y="-161225"/>
            <a:ext cx="11580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types of resources are shared on the NTR? </a:t>
            </a:r>
            <a:endParaRPr/>
          </a:p>
        </p:txBody>
      </p:sp>
      <p:pic>
        <p:nvPicPr>
          <p:cNvPr id="114" name="Google Shape;114;g2a7fab08ebc_1_0"/>
          <p:cNvPicPr preferRelativeResize="0"/>
          <p:nvPr/>
        </p:nvPicPr>
        <p:blipFill>
          <a:blip r:embed="rId3">
            <a:alphaModFix/>
          </a:blip>
          <a:stretch>
            <a:fillRect/>
          </a:stretch>
        </p:blipFill>
        <p:spPr>
          <a:xfrm>
            <a:off x="-177450" y="4492175"/>
            <a:ext cx="3745402" cy="2747601"/>
          </a:xfrm>
          <a:prstGeom prst="rect">
            <a:avLst/>
          </a:prstGeom>
          <a:noFill/>
          <a:ln>
            <a:noFill/>
          </a:ln>
        </p:spPr>
      </p:pic>
      <p:pic>
        <p:nvPicPr>
          <p:cNvPr id="115" name="Google Shape;115;g2a7fab08ebc_1_0"/>
          <p:cNvPicPr preferRelativeResize="0"/>
          <p:nvPr/>
        </p:nvPicPr>
        <p:blipFill rotWithShape="1">
          <a:blip r:embed="rId4">
            <a:alphaModFix/>
          </a:blip>
          <a:srcRect l="34584" t="19139" b="4331"/>
          <a:stretch/>
        </p:blipFill>
        <p:spPr>
          <a:xfrm>
            <a:off x="7458375" y="939750"/>
            <a:ext cx="4427776" cy="3204525"/>
          </a:xfrm>
          <a:prstGeom prst="rect">
            <a:avLst/>
          </a:prstGeom>
          <a:noFill/>
          <a:ln>
            <a:noFill/>
          </a:ln>
        </p:spPr>
      </p:pic>
      <p:pic>
        <p:nvPicPr>
          <p:cNvPr id="116" name="Google Shape;116;g2a7fab08ebc_1_0"/>
          <p:cNvPicPr preferRelativeResize="0"/>
          <p:nvPr/>
        </p:nvPicPr>
        <p:blipFill rotWithShape="1">
          <a:blip r:embed="rId5">
            <a:alphaModFix/>
          </a:blip>
          <a:srcRect t="50541" r="22015"/>
          <a:stretch/>
        </p:blipFill>
        <p:spPr>
          <a:xfrm>
            <a:off x="7478450" y="3574135"/>
            <a:ext cx="4427776" cy="3217891"/>
          </a:xfrm>
          <a:prstGeom prst="rect">
            <a:avLst/>
          </a:prstGeom>
          <a:noFill/>
          <a:ln>
            <a:noFill/>
          </a:ln>
        </p:spPr>
      </p:pic>
      <p:pic>
        <p:nvPicPr>
          <p:cNvPr id="117" name="Google Shape;117;g2a7fab08ebc_1_0"/>
          <p:cNvPicPr preferRelativeResize="0"/>
          <p:nvPr/>
        </p:nvPicPr>
        <p:blipFill>
          <a:blip r:embed="rId6">
            <a:alphaModFix/>
          </a:blip>
          <a:stretch>
            <a:fillRect/>
          </a:stretch>
        </p:blipFill>
        <p:spPr>
          <a:xfrm>
            <a:off x="590500" y="939757"/>
            <a:ext cx="2663225" cy="3797494"/>
          </a:xfrm>
          <a:prstGeom prst="rect">
            <a:avLst/>
          </a:prstGeom>
          <a:noFill/>
          <a:ln>
            <a:noFill/>
          </a:ln>
        </p:spPr>
      </p:pic>
      <p:pic>
        <p:nvPicPr>
          <p:cNvPr id="118" name="Google Shape;118;g2a7fab08ebc_1_0"/>
          <p:cNvPicPr preferRelativeResize="0"/>
          <p:nvPr/>
        </p:nvPicPr>
        <p:blipFill>
          <a:blip r:embed="rId7">
            <a:alphaModFix/>
          </a:blip>
          <a:stretch>
            <a:fillRect/>
          </a:stretch>
        </p:blipFill>
        <p:spPr>
          <a:xfrm>
            <a:off x="3381530" y="1009675"/>
            <a:ext cx="3949033" cy="5249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a8429a636f_0_17"/>
          <p:cNvSpPr txBox="1">
            <a:spLocks noGrp="1"/>
          </p:cNvSpPr>
          <p:nvPr>
            <p:ph type="title"/>
          </p:nvPr>
        </p:nvSpPr>
        <p:spPr>
          <a:xfrm>
            <a:off x="729850" y="603575"/>
            <a:ext cx="4750500" cy="51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The NTR is Award Winning </a:t>
            </a:r>
            <a:endParaRPr/>
          </a:p>
          <a:p>
            <a:pPr marL="0" lvl="0" indent="0" algn="l" rtl="0">
              <a:spcBef>
                <a:spcPts val="0"/>
              </a:spcBef>
              <a:spcAft>
                <a:spcPts val="0"/>
              </a:spcAft>
              <a:buNone/>
            </a:pPr>
            <a:endParaRPr/>
          </a:p>
          <a:p>
            <a:pPr marL="0" lvl="0" indent="0" algn="l" rtl="0">
              <a:spcBef>
                <a:spcPts val="0"/>
              </a:spcBef>
              <a:spcAft>
                <a:spcPts val="0"/>
              </a:spcAft>
              <a:buNone/>
            </a:pPr>
            <a:r>
              <a:rPr lang="en-US" sz="3133"/>
              <a:t>awarded the Open Education Global (OEGlobal) International Award for Excellence in Open Collaboration. Described by the judges as a </a:t>
            </a:r>
            <a:r>
              <a:rPr lang="en-US" sz="3133" i="1"/>
              <a:t>‘truly exemplary initiative,’</a:t>
            </a:r>
            <a:endParaRPr sz="3133">
              <a:highlight>
                <a:srgbClr val="F5F4F1"/>
              </a:highlight>
            </a:endParaRPr>
          </a:p>
          <a:p>
            <a:pPr marL="0" lvl="0" indent="0" algn="l" rtl="0">
              <a:spcBef>
                <a:spcPts val="1000"/>
              </a:spcBef>
              <a:spcAft>
                <a:spcPts val="0"/>
              </a:spcAft>
              <a:buClr>
                <a:schemeClr val="dk1"/>
              </a:buClr>
              <a:buSzPct val="45833"/>
              <a:buFont typeface="Arial"/>
              <a:buNone/>
            </a:pPr>
            <a:endParaRPr sz="2400"/>
          </a:p>
          <a:p>
            <a:pPr marL="0" lvl="0" indent="0" algn="l" rtl="0">
              <a:spcBef>
                <a:spcPts val="0"/>
              </a:spcBef>
              <a:spcAft>
                <a:spcPts val="0"/>
              </a:spcAft>
              <a:buNone/>
            </a:pPr>
            <a:endParaRPr/>
          </a:p>
        </p:txBody>
      </p:sp>
      <p:pic>
        <p:nvPicPr>
          <p:cNvPr id="124" name="Google Shape;124;g2a8429a636f_0_17"/>
          <p:cNvPicPr preferRelativeResize="0"/>
          <p:nvPr/>
        </p:nvPicPr>
        <p:blipFill>
          <a:blip r:embed="rId3">
            <a:alphaModFix/>
          </a:blip>
          <a:stretch>
            <a:fillRect/>
          </a:stretch>
        </p:blipFill>
        <p:spPr>
          <a:xfrm>
            <a:off x="5696000" y="168874"/>
            <a:ext cx="6259175" cy="6580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a8429a636f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NTR awards!</a:t>
            </a:r>
            <a:endParaRPr/>
          </a:p>
        </p:txBody>
      </p:sp>
      <p:sp>
        <p:nvSpPr>
          <p:cNvPr id="130" name="Google Shape;130;g2a8429a636f_0_27"/>
          <p:cNvSpPr txBox="1">
            <a:spLocks noGrp="1"/>
          </p:cNvSpPr>
          <p:nvPr>
            <p:ph type="body" idx="1"/>
          </p:nvPr>
        </p:nvSpPr>
        <p:spPr>
          <a:xfrm>
            <a:off x="838200" y="2321000"/>
            <a:ext cx="50289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OER Outstanding Contribution</a:t>
            </a:r>
            <a:endParaRPr/>
          </a:p>
          <a:p>
            <a:pPr marL="457200" lvl="0" indent="-342900" algn="l" rtl="0">
              <a:spcBef>
                <a:spcPts val="0"/>
              </a:spcBef>
              <a:spcAft>
                <a:spcPts val="0"/>
              </a:spcAft>
              <a:buSzPts val="1800"/>
              <a:buChar char="•"/>
            </a:pPr>
            <a:r>
              <a:rPr lang="en-US"/>
              <a:t>OER Champions Award</a:t>
            </a:r>
            <a:endParaRPr/>
          </a:p>
          <a:p>
            <a:pPr marL="457200" lvl="0" indent="-342900" algn="l" rtl="0">
              <a:spcBef>
                <a:spcPts val="0"/>
              </a:spcBef>
              <a:spcAft>
                <a:spcPts val="0"/>
              </a:spcAft>
              <a:buSzPts val="1800"/>
              <a:buChar char="•"/>
            </a:pPr>
            <a:r>
              <a:rPr lang="en-US"/>
              <a:t>Innovation</a:t>
            </a:r>
            <a:endParaRPr/>
          </a:p>
          <a:p>
            <a:pPr marL="457200" lvl="0" indent="-342900" algn="l" rtl="0">
              <a:spcBef>
                <a:spcPts val="0"/>
              </a:spcBef>
              <a:spcAft>
                <a:spcPts val="0"/>
              </a:spcAft>
              <a:buSzPts val="1800"/>
              <a:buChar char="•"/>
            </a:pPr>
            <a:r>
              <a:rPr lang="en-US"/>
              <a:t>Award for Excellence</a:t>
            </a:r>
            <a:endParaRPr/>
          </a:p>
          <a:p>
            <a:pPr marL="457200" lvl="0" indent="-342900" algn="l" rtl="0">
              <a:spcBef>
                <a:spcPts val="0"/>
              </a:spcBef>
              <a:spcAft>
                <a:spcPts val="0"/>
              </a:spcAft>
              <a:buSzPts val="1800"/>
              <a:buChar char="•"/>
            </a:pPr>
            <a:r>
              <a:rPr lang="en-US"/>
              <a:t>Award for Global Reach and Impact</a:t>
            </a:r>
            <a:endParaRPr/>
          </a:p>
          <a:p>
            <a:pPr marL="457200" lvl="0" indent="-342900" algn="l" rtl="0">
              <a:spcBef>
                <a:spcPts val="0"/>
              </a:spcBef>
              <a:spcAft>
                <a:spcPts val="0"/>
              </a:spcAft>
              <a:buSzPts val="1800"/>
              <a:buChar char="•"/>
            </a:pPr>
            <a:r>
              <a:rPr lang="en-US"/>
              <a:t>Distinguished Service Award </a:t>
            </a:r>
            <a:endParaRPr/>
          </a:p>
        </p:txBody>
      </p:sp>
      <p:pic>
        <p:nvPicPr>
          <p:cNvPr id="131" name="Google Shape;131;g2a8429a636f_0_27"/>
          <p:cNvPicPr preferRelativeResize="0"/>
          <p:nvPr/>
        </p:nvPicPr>
        <p:blipFill rotWithShape="1">
          <a:blip r:embed="rId3">
            <a:alphaModFix/>
          </a:blip>
          <a:srcRect t="3389" b="40405"/>
          <a:stretch/>
        </p:blipFill>
        <p:spPr>
          <a:xfrm>
            <a:off x="6631350" y="1346825"/>
            <a:ext cx="4660324" cy="4582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a8429a636f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NTR board members: </a:t>
            </a:r>
            <a:endParaRPr/>
          </a:p>
        </p:txBody>
      </p:sp>
      <p:sp>
        <p:nvSpPr>
          <p:cNvPr id="137" name="Google Shape;137;g2a8429a636f_0_7"/>
          <p:cNvSpPr txBox="1">
            <a:spLocks noGrp="1"/>
          </p:cNvSpPr>
          <p:nvPr>
            <p:ph type="body" idx="1"/>
          </p:nvPr>
        </p:nvSpPr>
        <p:spPr>
          <a:xfrm>
            <a:off x="838200" y="1214675"/>
            <a:ext cx="10515600" cy="4962000"/>
          </a:xfrm>
          <a:prstGeom prst="rect">
            <a:avLst/>
          </a:prstGeom>
        </p:spPr>
        <p:txBody>
          <a:bodyPr spcFirstLastPara="1" wrap="square" lIns="91425" tIns="45700" rIns="91425" bIns="45700" anchor="t" anchorCtr="0">
            <a:normAutofit/>
          </a:bodyPr>
          <a:lstStyle/>
          <a:p>
            <a:pPr marL="0" lvl="0" indent="0" algn="l" rtl="0">
              <a:lnSpc>
                <a:spcPct val="140000"/>
              </a:lnSpc>
              <a:spcBef>
                <a:spcPts val="0"/>
              </a:spcBef>
              <a:spcAft>
                <a:spcPts val="0"/>
              </a:spcAft>
              <a:buClr>
                <a:schemeClr val="dk1"/>
              </a:buClr>
              <a:buSzPts val="1100"/>
              <a:buFont typeface="Arial"/>
              <a:buNone/>
            </a:pPr>
            <a:endParaRPr sz="2500">
              <a:solidFill>
                <a:srgbClr val="33649D"/>
              </a:solidFill>
              <a:highlight>
                <a:srgbClr val="FFFFFF"/>
              </a:highlight>
              <a:latin typeface="Arial"/>
              <a:ea typeface="Arial"/>
              <a:cs typeface="Arial"/>
              <a:sym typeface="Arial"/>
            </a:endParaRPr>
          </a:p>
          <a:p>
            <a:pPr marL="457200" lvl="0" indent="-355600" algn="l" rtl="0">
              <a:lnSpc>
                <a:spcPct val="115000"/>
              </a:lnSpc>
              <a:spcBef>
                <a:spcPts val="130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Professor Dawne Irving-Bell, BPP University (Founder)</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Dr Scott Turner, Canterbury Christ Church University (Data Analytics)</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Dr Nathalie Tasler, University of Glasgow (Impact and Practice)</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Dr Kate Cuthbert, Staffordshire University (Community and future)</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Laura Stinson, Nottingham Trent University (Organisation and Events)</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Sue Beckingham, Sheffield Hallam University (Social Media)</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Professor Peter Hartley, Edge Hill University (Historian)</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Neil Withnell, University of Salford (Awards and Recognition)</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David Wooff, BPP University (Chair)</a:t>
            </a:r>
            <a:endParaRPr sz="2000">
              <a:solidFill>
                <a:srgbClr val="555555"/>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555555"/>
              </a:buClr>
              <a:buSzPts val="2000"/>
              <a:buChar char="●"/>
            </a:pPr>
            <a:r>
              <a:rPr lang="en-US" sz="2000">
                <a:solidFill>
                  <a:srgbClr val="555555"/>
                </a:solidFill>
                <a:highlight>
                  <a:srgbClr val="FFFFFF"/>
                </a:highlight>
                <a:latin typeface="Arial"/>
                <a:ea typeface="Arial"/>
                <a:cs typeface="Arial"/>
                <a:sym typeface="Arial"/>
              </a:rPr>
              <a:t>Liam Bullingham, University of Essex (Technical)</a:t>
            </a:r>
            <a:endParaRPr sz="2000">
              <a:solidFill>
                <a:srgbClr val="555555"/>
              </a:solidFill>
              <a:highlight>
                <a:srgbClr val="FFFFFF"/>
              </a:highlight>
              <a:latin typeface="Arial"/>
              <a:ea typeface="Arial"/>
              <a:cs typeface="Arial"/>
              <a:sym typeface="Arial"/>
            </a:endParaRPr>
          </a:p>
          <a:p>
            <a:pPr marL="0" lvl="0" indent="0" algn="l" rtl="0">
              <a:spcBef>
                <a:spcPts val="1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2a85f3be260_0_1"/>
          <p:cNvPicPr preferRelativeResize="0"/>
          <p:nvPr/>
        </p:nvPicPr>
        <p:blipFill>
          <a:blip r:embed="rId3">
            <a:alphaModFix/>
          </a:blip>
          <a:stretch>
            <a:fillRect/>
          </a:stretch>
        </p:blipFill>
        <p:spPr>
          <a:xfrm>
            <a:off x="596025" y="347600"/>
            <a:ext cx="11022599" cy="62538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Widescreen</PresentationFormat>
  <Paragraphs>120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       National Teaching Repository &amp; Social Media </vt:lpstr>
      <vt:lpstr>or……..Sharing is Caring</vt:lpstr>
      <vt:lpstr>What is it?</vt:lpstr>
      <vt:lpstr>What is it in reality?</vt:lpstr>
      <vt:lpstr>What types of resources are shared on the NTR? </vt:lpstr>
      <vt:lpstr>         The NTR is Award Winning   awarded the Open Education Global (OEGlobal) International Award for Excellence in Open Collaboration. Described by the judges as a ‘truly exemplary initiative,’  </vt:lpstr>
      <vt:lpstr>NTR awards!</vt:lpstr>
      <vt:lpstr>The NTR board members: </vt:lpstr>
      <vt:lpstr>PowerPoint Presentation</vt:lpstr>
      <vt:lpstr>Why and How to take part </vt:lpstr>
      <vt:lpstr>Social Media</vt:lpstr>
      <vt:lpstr>Some stats</vt:lpstr>
      <vt:lpstr>Method – authors connected by collaboration</vt:lpstr>
      <vt:lpstr>PowerPoint Presentation</vt:lpstr>
      <vt:lpstr>PowerPoint Presentation</vt:lpstr>
      <vt:lpstr>Overall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Teaching Repository &amp; Social Media </dc:title>
  <dc:creator>Scott Turner</dc:creator>
  <cp:lastModifiedBy>Scott Turner</cp:lastModifiedBy>
  <cp:revision>1</cp:revision>
  <dcterms:created xsi:type="dcterms:W3CDTF">2023-12-08T16:08:43Z</dcterms:created>
  <dcterms:modified xsi:type="dcterms:W3CDTF">2024-01-04T12:15:25Z</dcterms:modified>
</cp:coreProperties>
</file>