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sldIdLst>
    <p:sldId id="256" r:id="rId6"/>
    <p:sldId id="257" r:id="rId7"/>
    <p:sldId id="258" r:id="rId8"/>
    <p:sldId id="264" r:id="rId9"/>
    <p:sldId id="266" r:id="rId10"/>
    <p:sldId id="265" r:id="rId11"/>
    <p:sldId id="267" r:id="rId12"/>
    <p:sldId id="278" r:id="rId13"/>
    <p:sldId id="259" r:id="rId14"/>
    <p:sldId id="279" r:id="rId15"/>
    <p:sldId id="269" r:id="rId16"/>
    <p:sldId id="273" r:id="rId17"/>
    <p:sldId id="277" r:id="rId18"/>
    <p:sldId id="274" r:id="rId19"/>
    <p:sldId id="275" r:id="rId20"/>
    <p:sldId id="276" r:id="rId21"/>
    <p:sldId id="282" r:id="rId22"/>
    <p:sldId id="281" r:id="rId2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264DF6-33FA-5161-1D8F-9D7BAC0EC7EC}" name="Alyx Robinson" initials="AR" userId="S::ar686@canterbury.ac.uk::6bf8b00e-1f68-4201-92b8-ccb89551c94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175EF6-B528-82EB-C978-54B09B68F5F3}" v="6" dt="2023-06-19T16:56:42.766"/>
    <p1510:client id="{BD4668E2-8B8D-45C3-B704-615BA7598CF0}" v="3" dt="2024-02-28T14:20:05.984"/>
    <p1510:client id="{D6714110-D6AD-2D8E-3103-995CD50EF4A2}" v="6" dt="2023-10-16T13:03:54.922"/>
    <p1510:client id="{FA46EF44-D0CD-4741-9867-CF1CC6ECB8E6}" v="2440" dt="2023-06-19T17:24:48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7D3B03-F763-4D18-B9A0-073F4F2F432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6969EF3-A4D7-48BD-BB6B-8D20921F1430}">
      <dgm:prSet/>
      <dgm:spPr/>
      <dgm:t>
        <a:bodyPr/>
        <a:lstStyle/>
        <a:p>
          <a:pPr>
            <a:defRPr cap="all"/>
          </a:pPr>
          <a:r>
            <a:rPr lang="en-GB"/>
            <a:t>Food is always provided at Rounds as it demonstrates that the organisation values its staff and their time</a:t>
          </a:r>
          <a:endParaRPr lang="en-US"/>
        </a:p>
      </dgm:t>
    </dgm:pt>
    <dgm:pt modelId="{085BB786-3CA8-439A-84CA-0D6927C8CAF3}" type="parTrans" cxnId="{88155229-38C1-40D9-9468-51D793734987}">
      <dgm:prSet/>
      <dgm:spPr/>
      <dgm:t>
        <a:bodyPr/>
        <a:lstStyle/>
        <a:p>
          <a:endParaRPr lang="en-US"/>
        </a:p>
      </dgm:t>
    </dgm:pt>
    <dgm:pt modelId="{E1823CAD-7F5E-4E46-91DF-C6323D19B738}" type="sibTrans" cxnId="{88155229-38C1-40D9-9468-51D793734987}">
      <dgm:prSet/>
      <dgm:spPr/>
      <dgm:t>
        <a:bodyPr/>
        <a:lstStyle/>
        <a:p>
          <a:endParaRPr lang="en-US"/>
        </a:p>
      </dgm:t>
    </dgm:pt>
    <dgm:pt modelId="{403D1BCC-6D1B-4377-89E8-B7C40C17272C}">
      <dgm:prSet/>
      <dgm:spPr/>
      <dgm:t>
        <a:bodyPr/>
        <a:lstStyle/>
        <a:p>
          <a:pPr>
            <a:defRPr cap="all"/>
          </a:pPr>
          <a:r>
            <a:rPr lang="en-GB"/>
            <a:t>Rounds last for 1 hour</a:t>
          </a:r>
          <a:endParaRPr lang="en-US"/>
        </a:p>
      </dgm:t>
    </dgm:pt>
    <dgm:pt modelId="{FBA67C91-4D81-4C23-BF50-2A8FA600DCD9}" type="parTrans" cxnId="{811D20D2-45F9-4B4B-A7AA-36DE76EBFE01}">
      <dgm:prSet/>
      <dgm:spPr/>
      <dgm:t>
        <a:bodyPr/>
        <a:lstStyle/>
        <a:p>
          <a:endParaRPr lang="en-US"/>
        </a:p>
      </dgm:t>
    </dgm:pt>
    <dgm:pt modelId="{9597D21D-0233-4195-A35D-50D4F411D1CA}" type="sibTrans" cxnId="{811D20D2-45F9-4B4B-A7AA-36DE76EBFE01}">
      <dgm:prSet/>
      <dgm:spPr/>
      <dgm:t>
        <a:bodyPr/>
        <a:lstStyle/>
        <a:p>
          <a:endParaRPr lang="en-US"/>
        </a:p>
      </dgm:t>
    </dgm:pt>
    <dgm:pt modelId="{82EE4C59-DD24-46DB-A692-588E60F64B55}">
      <dgm:prSet/>
      <dgm:spPr/>
      <dgm:t>
        <a:bodyPr/>
        <a:lstStyle/>
        <a:p>
          <a:pPr>
            <a:defRPr cap="all"/>
          </a:pPr>
          <a:r>
            <a:rPr lang="en-GB"/>
            <a:t>The presenting panel share their experiences for 10-15 minutes </a:t>
          </a:r>
          <a:endParaRPr lang="en-US"/>
        </a:p>
      </dgm:t>
    </dgm:pt>
    <dgm:pt modelId="{C67B21FB-AA81-4C61-AD78-EBF386C78E6E}" type="parTrans" cxnId="{56AE44E7-B3E6-4511-8907-2C463F4CACC6}">
      <dgm:prSet/>
      <dgm:spPr/>
      <dgm:t>
        <a:bodyPr/>
        <a:lstStyle/>
        <a:p>
          <a:endParaRPr lang="en-US"/>
        </a:p>
      </dgm:t>
    </dgm:pt>
    <dgm:pt modelId="{5995EB69-2D68-4E30-BAAD-DF47507D77CD}" type="sibTrans" cxnId="{56AE44E7-B3E6-4511-8907-2C463F4CACC6}">
      <dgm:prSet/>
      <dgm:spPr/>
      <dgm:t>
        <a:bodyPr/>
        <a:lstStyle/>
        <a:p>
          <a:endParaRPr lang="en-US"/>
        </a:p>
      </dgm:t>
    </dgm:pt>
    <dgm:pt modelId="{5CF9CAAF-50E7-4230-833E-BA02B1EED701}">
      <dgm:prSet/>
      <dgm:spPr/>
      <dgm:t>
        <a:bodyPr/>
        <a:lstStyle/>
        <a:p>
          <a:pPr>
            <a:defRPr cap="all"/>
          </a:pPr>
          <a:r>
            <a:rPr lang="en-GB"/>
            <a:t>Trained facilitators then moderate a reflective discussion</a:t>
          </a:r>
          <a:endParaRPr lang="en-US"/>
        </a:p>
      </dgm:t>
    </dgm:pt>
    <dgm:pt modelId="{E1476310-EF8A-4CB6-9CC8-81315682C4E1}" type="parTrans" cxnId="{B93502C8-42D0-480C-814C-A39BFB267E83}">
      <dgm:prSet/>
      <dgm:spPr/>
      <dgm:t>
        <a:bodyPr/>
        <a:lstStyle/>
        <a:p>
          <a:endParaRPr lang="en-US"/>
        </a:p>
      </dgm:t>
    </dgm:pt>
    <dgm:pt modelId="{E4F2EACE-174E-41BD-8FBA-2B334AA76F12}" type="sibTrans" cxnId="{B93502C8-42D0-480C-814C-A39BFB267E83}">
      <dgm:prSet/>
      <dgm:spPr/>
      <dgm:t>
        <a:bodyPr/>
        <a:lstStyle/>
        <a:p>
          <a:endParaRPr lang="en-US"/>
        </a:p>
      </dgm:t>
    </dgm:pt>
    <dgm:pt modelId="{2E1ADB43-64BB-4DDA-8281-348D704B3ED2}">
      <dgm:prSet/>
      <dgm:spPr/>
      <dgm:t>
        <a:bodyPr/>
        <a:lstStyle/>
        <a:p>
          <a:pPr>
            <a:defRPr cap="all"/>
          </a:pPr>
          <a:r>
            <a:rPr lang="en-GB"/>
            <a:t>The audience share their thoughts, ask questions, offer similar experiences </a:t>
          </a:r>
          <a:endParaRPr lang="en-US"/>
        </a:p>
      </dgm:t>
    </dgm:pt>
    <dgm:pt modelId="{95BE5212-89AB-4273-A549-2F0883DD945F}" type="parTrans" cxnId="{6FAD96E0-DA77-4E0F-8A5D-B81CCAA8EF45}">
      <dgm:prSet/>
      <dgm:spPr/>
      <dgm:t>
        <a:bodyPr/>
        <a:lstStyle/>
        <a:p>
          <a:endParaRPr lang="en-US"/>
        </a:p>
      </dgm:t>
    </dgm:pt>
    <dgm:pt modelId="{968B9E5F-87BB-472F-AE2A-2F6643B85212}" type="sibTrans" cxnId="{6FAD96E0-DA77-4E0F-8A5D-B81CCAA8EF45}">
      <dgm:prSet/>
      <dgm:spPr/>
      <dgm:t>
        <a:bodyPr/>
        <a:lstStyle/>
        <a:p>
          <a:endParaRPr lang="en-US"/>
        </a:p>
      </dgm:t>
    </dgm:pt>
    <dgm:pt modelId="{24A16A23-1D8B-4A6A-9B9A-9D195CB670A7}">
      <dgm:prSet/>
      <dgm:spPr/>
      <dgm:t>
        <a:bodyPr/>
        <a:lstStyle/>
        <a:p>
          <a:pPr>
            <a:defRPr cap="all"/>
          </a:pPr>
          <a:r>
            <a:rPr lang="en-GB"/>
            <a:t>The discussion does not aim to problem-solve or find solutions, but just reflect on the emotional experience of delivering care. This can feel counter-cultural. </a:t>
          </a:r>
          <a:endParaRPr lang="en-US"/>
        </a:p>
      </dgm:t>
    </dgm:pt>
    <dgm:pt modelId="{6062734D-BD47-4251-A773-B3AA7E4F1A14}" type="parTrans" cxnId="{3F797284-0A14-4FF1-B94A-3A5E95A63E8A}">
      <dgm:prSet/>
      <dgm:spPr/>
      <dgm:t>
        <a:bodyPr/>
        <a:lstStyle/>
        <a:p>
          <a:endParaRPr lang="en-US"/>
        </a:p>
      </dgm:t>
    </dgm:pt>
    <dgm:pt modelId="{846BD6D5-832D-4680-AEA3-26EA20DA7D6A}" type="sibTrans" cxnId="{3F797284-0A14-4FF1-B94A-3A5E95A63E8A}">
      <dgm:prSet/>
      <dgm:spPr/>
      <dgm:t>
        <a:bodyPr/>
        <a:lstStyle/>
        <a:p>
          <a:endParaRPr lang="en-US"/>
        </a:p>
      </dgm:t>
    </dgm:pt>
    <dgm:pt modelId="{E59A5D6C-4F60-4B4B-AF0D-EC651890AD51}" type="pres">
      <dgm:prSet presAssocID="{537D3B03-F763-4D18-B9A0-073F4F2F4323}" presName="root" presStyleCnt="0">
        <dgm:presLayoutVars>
          <dgm:dir/>
          <dgm:resizeHandles val="exact"/>
        </dgm:presLayoutVars>
      </dgm:prSet>
      <dgm:spPr/>
    </dgm:pt>
    <dgm:pt modelId="{626032DF-3AB5-4690-A1AC-810348DB7486}" type="pres">
      <dgm:prSet presAssocID="{46969EF3-A4D7-48BD-BB6B-8D20921F1430}" presName="compNode" presStyleCnt="0"/>
      <dgm:spPr/>
    </dgm:pt>
    <dgm:pt modelId="{139D2674-D8E9-4D90-96B0-880E7145BCD6}" type="pres">
      <dgm:prSet presAssocID="{46969EF3-A4D7-48BD-BB6B-8D20921F1430}" presName="iconBgRect" presStyleLbl="bgShp" presStyleIdx="0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41EE267C-EEFA-46A2-B883-DC6136FFB0B6}" type="pres">
      <dgm:prSet presAssocID="{46969EF3-A4D7-48BD-BB6B-8D20921F143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iter"/>
        </a:ext>
      </dgm:extLst>
    </dgm:pt>
    <dgm:pt modelId="{AE17657C-55F3-411A-9AF3-EAE45BACAFEE}" type="pres">
      <dgm:prSet presAssocID="{46969EF3-A4D7-48BD-BB6B-8D20921F1430}" presName="spaceRect" presStyleCnt="0"/>
      <dgm:spPr/>
    </dgm:pt>
    <dgm:pt modelId="{49F0181F-E11B-4B01-AEC0-CDA04BEF2BB9}" type="pres">
      <dgm:prSet presAssocID="{46969EF3-A4D7-48BD-BB6B-8D20921F1430}" presName="textRect" presStyleLbl="revTx" presStyleIdx="0" presStyleCnt="6">
        <dgm:presLayoutVars>
          <dgm:chMax val="1"/>
          <dgm:chPref val="1"/>
        </dgm:presLayoutVars>
      </dgm:prSet>
      <dgm:spPr/>
    </dgm:pt>
    <dgm:pt modelId="{39FE3C8D-2823-45B9-9360-52476E2D02DA}" type="pres">
      <dgm:prSet presAssocID="{E1823CAD-7F5E-4E46-91DF-C6323D19B738}" presName="sibTrans" presStyleCnt="0"/>
      <dgm:spPr/>
    </dgm:pt>
    <dgm:pt modelId="{94EA1209-F362-493E-9F59-48B048DA6A9F}" type="pres">
      <dgm:prSet presAssocID="{403D1BCC-6D1B-4377-89E8-B7C40C17272C}" presName="compNode" presStyleCnt="0"/>
      <dgm:spPr/>
    </dgm:pt>
    <dgm:pt modelId="{6C276D62-5528-4498-A881-C488517D5FAC}" type="pres">
      <dgm:prSet presAssocID="{403D1BCC-6D1B-4377-89E8-B7C40C17272C}" presName="iconBgRect" presStyleLbl="bgShp" presStyleIdx="1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C082C86F-6AE7-4229-951E-69104F5B9042}" type="pres">
      <dgm:prSet presAssocID="{403D1BCC-6D1B-4377-89E8-B7C40C17272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94735B0B-EB5C-4A59-AE06-21B3A1D6593A}" type="pres">
      <dgm:prSet presAssocID="{403D1BCC-6D1B-4377-89E8-B7C40C17272C}" presName="spaceRect" presStyleCnt="0"/>
      <dgm:spPr/>
    </dgm:pt>
    <dgm:pt modelId="{D7A7D7CD-DAC4-486B-9B70-782AD35A0136}" type="pres">
      <dgm:prSet presAssocID="{403D1BCC-6D1B-4377-89E8-B7C40C17272C}" presName="textRect" presStyleLbl="revTx" presStyleIdx="1" presStyleCnt="6">
        <dgm:presLayoutVars>
          <dgm:chMax val="1"/>
          <dgm:chPref val="1"/>
        </dgm:presLayoutVars>
      </dgm:prSet>
      <dgm:spPr/>
    </dgm:pt>
    <dgm:pt modelId="{31F4CAC1-854B-406F-B5BC-0215F0A67847}" type="pres">
      <dgm:prSet presAssocID="{9597D21D-0233-4195-A35D-50D4F411D1CA}" presName="sibTrans" presStyleCnt="0"/>
      <dgm:spPr/>
    </dgm:pt>
    <dgm:pt modelId="{C3FE7C5C-D06F-43D7-9ABC-B39E5E579BD4}" type="pres">
      <dgm:prSet presAssocID="{82EE4C59-DD24-46DB-A692-588E60F64B55}" presName="compNode" presStyleCnt="0"/>
      <dgm:spPr/>
    </dgm:pt>
    <dgm:pt modelId="{691EC2D1-ABF3-45CE-8764-8CD9527D49F7}" type="pres">
      <dgm:prSet presAssocID="{82EE4C59-DD24-46DB-A692-588E60F64B55}" presName="iconBgRect" presStyleLbl="bgShp" presStyleIdx="2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4490D8A6-ECAA-4D79-BF41-023E789EFA40}" type="pres">
      <dgm:prSet presAssocID="{82EE4C59-DD24-46DB-A692-588E60F64B5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64C60D11-68FD-4F6C-9E12-454D75D744B5}" type="pres">
      <dgm:prSet presAssocID="{82EE4C59-DD24-46DB-A692-588E60F64B55}" presName="spaceRect" presStyleCnt="0"/>
      <dgm:spPr/>
    </dgm:pt>
    <dgm:pt modelId="{B427E925-FD99-4981-A8BC-DAD643CA2D27}" type="pres">
      <dgm:prSet presAssocID="{82EE4C59-DD24-46DB-A692-588E60F64B55}" presName="textRect" presStyleLbl="revTx" presStyleIdx="2" presStyleCnt="6">
        <dgm:presLayoutVars>
          <dgm:chMax val="1"/>
          <dgm:chPref val="1"/>
        </dgm:presLayoutVars>
      </dgm:prSet>
      <dgm:spPr/>
    </dgm:pt>
    <dgm:pt modelId="{6679D4D2-A920-45D6-9D00-B00DD8D0FAAE}" type="pres">
      <dgm:prSet presAssocID="{5995EB69-2D68-4E30-BAAD-DF47507D77CD}" presName="sibTrans" presStyleCnt="0"/>
      <dgm:spPr/>
    </dgm:pt>
    <dgm:pt modelId="{D850CDA1-7BCF-4A05-BC36-C569EF95D28F}" type="pres">
      <dgm:prSet presAssocID="{5CF9CAAF-50E7-4230-833E-BA02B1EED701}" presName="compNode" presStyleCnt="0"/>
      <dgm:spPr/>
    </dgm:pt>
    <dgm:pt modelId="{D2D7A237-E884-4C50-8ECC-157D83EF6ABA}" type="pres">
      <dgm:prSet presAssocID="{5CF9CAAF-50E7-4230-833E-BA02B1EED701}" presName="iconBgRect" presStyleLbl="bgShp" presStyleIdx="3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91568AB2-BD3C-48DE-AF61-617CE338D7B6}" type="pres">
      <dgm:prSet presAssocID="{5CF9CAAF-50E7-4230-833E-BA02B1EED70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F236937-6011-4C97-8F44-002E1A71C688}" type="pres">
      <dgm:prSet presAssocID="{5CF9CAAF-50E7-4230-833E-BA02B1EED701}" presName="spaceRect" presStyleCnt="0"/>
      <dgm:spPr/>
    </dgm:pt>
    <dgm:pt modelId="{FDB04671-7CD1-4A57-807F-BDC568FB7EC4}" type="pres">
      <dgm:prSet presAssocID="{5CF9CAAF-50E7-4230-833E-BA02B1EED701}" presName="textRect" presStyleLbl="revTx" presStyleIdx="3" presStyleCnt="6">
        <dgm:presLayoutVars>
          <dgm:chMax val="1"/>
          <dgm:chPref val="1"/>
        </dgm:presLayoutVars>
      </dgm:prSet>
      <dgm:spPr/>
    </dgm:pt>
    <dgm:pt modelId="{D540BE5C-5AEF-4862-837D-6C43DCD883FF}" type="pres">
      <dgm:prSet presAssocID="{E4F2EACE-174E-41BD-8FBA-2B334AA76F12}" presName="sibTrans" presStyleCnt="0"/>
      <dgm:spPr/>
    </dgm:pt>
    <dgm:pt modelId="{0405516F-651C-4A71-BB4D-A43565BB9FB1}" type="pres">
      <dgm:prSet presAssocID="{2E1ADB43-64BB-4DDA-8281-348D704B3ED2}" presName="compNode" presStyleCnt="0"/>
      <dgm:spPr/>
    </dgm:pt>
    <dgm:pt modelId="{D6966B35-325A-42A6-B9B6-80D734519B39}" type="pres">
      <dgm:prSet presAssocID="{2E1ADB43-64BB-4DDA-8281-348D704B3ED2}" presName="iconBgRect" presStyleLbl="bgShp" presStyleIdx="4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103ED6F2-EE73-443A-BE9F-12B55C6BC38D}" type="pres">
      <dgm:prSet presAssocID="{2E1ADB43-64BB-4DDA-8281-348D704B3ED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31E75B01-3A19-4A50-B17D-FA125F279AFB}" type="pres">
      <dgm:prSet presAssocID="{2E1ADB43-64BB-4DDA-8281-348D704B3ED2}" presName="spaceRect" presStyleCnt="0"/>
      <dgm:spPr/>
    </dgm:pt>
    <dgm:pt modelId="{8C2057F5-3DD8-4588-8658-D6547F2D8206}" type="pres">
      <dgm:prSet presAssocID="{2E1ADB43-64BB-4DDA-8281-348D704B3ED2}" presName="textRect" presStyleLbl="revTx" presStyleIdx="4" presStyleCnt="6">
        <dgm:presLayoutVars>
          <dgm:chMax val="1"/>
          <dgm:chPref val="1"/>
        </dgm:presLayoutVars>
      </dgm:prSet>
      <dgm:spPr/>
    </dgm:pt>
    <dgm:pt modelId="{B153FEE0-EA35-4A12-9939-EFDA9A4C5D85}" type="pres">
      <dgm:prSet presAssocID="{968B9E5F-87BB-472F-AE2A-2F6643B85212}" presName="sibTrans" presStyleCnt="0"/>
      <dgm:spPr/>
    </dgm:pt>
    <dgm:pt modelId="{505E3682-5434-4C2D-966A-55920EC283C9}" type="pres">
      <dgm:prSet presAssocID="{24A16A23-1D8B-4A6A-9B9A-9D195CB670A7}" presName="compNode" presStyleCnt="0"/>
      <dgm:spPr/>
    </dgm:pt>
    <dgm:pt modelId="{3F2B031A-BD5A-4EDD-BCCE-405525650A9C}" type="pres">
      <dgm:prSet presAssocID="{24A16A23-1D8B-4A6A-9B9A-9D195CB670A7}" presName="iconBgRect" presStyleLbl="bgShp" presStyleIdx="5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56594100-BDC0-4CF4-B670-6AB0E5BF27B4}" type="pres">
      <dgm:prSet presAssocID="{24A16A23-1D8B-4A6A-9B9A-9D195CB670A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BA31CA1E-FD67-4C9B-AFB6-EFCD9DB4227D}" type="pres">
      <dgm:prSet presAssocID="{24A16A23-1D8B-4A6A-9B9A-9D195CB670A7}" presName="spaceRect" presStyleCnt="0"/>
      <dgm:spPr/>
    </dgm:pt>
    <dgm:pt modelId="{74BF4747-C55F-46DF-95C4-EB65E04CBDFA}" type="pres">
      <dgm:prSet presAssocID="{24A16A23-1D8B-4A6A-9B9A-9D195CB670A7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ACCC1904-1E2E-4C59-86D1-090A4E32E18F}" type="presOf" srcId="{537D3B03-F763-4D18-B9A0-073F4F2F4323}" destId="{E59A5D6C-4F60-4B4B-AF0D-EC651890AD51}" srcOrd="0" destOrd="0" presId="urn:microsoft.com/office/officeart/2018/5/layout/IconLeafLabelList"/>
    <dgm:cxn modelId="{0B622622-04CF-406C-8EE9-78B26EC0D410}" type="presOf" srcId="{24A16A23-1D8B-4A6A-9B9A-9D195CB670A7}" destId="{74BF4747-C55F-46DF-95C4-EB65E04CBDFA}" srcOrd="0" destOrd="0" presId="urn:microsoft.com/office/officeart/2018/5/layout/IconLeafLabelList"/>
    <dgm:cxn modelId="{88155229-38C1-40D9-9468-51D793734987}" srcId="{537D3B03-F763-4D18-B9A0-073F4F2F4323}" destId="{46969EF3-A4D7-48BD-BB6B-8D20921F1430}" srcOrd="0" destOrd="0" parTransId="{085BB786-3CA8-439A-84CA-0D6927C8CAF3}" sibTransId="{E1823CAD-7F5E-4E46-91DF-C6323D19B738}"/>
    <dgm:cxn modelId="{D7A62C74-B0DD-43E8-83FB-6BE553E24AC8}" type="presOf" srcId="{82EE4C59-DD24-46DB-A692-588E60F64B55}" destId="{B427E925-FD99-4981-A8BC-DAD643CA2D27}" srcOrd="0" destOrd="0" presId="urn:microsoft.com/office/officeart/2018/5/layout/IconLeafLabelList"/>
    <dgm:cxn modelId="{7440D95A-EFF3-46E0-838E-C94DCDAAD241}" type="presOf" srcId="{403D1BCC-6D1B-4377-89E8-B7C40C17272C}" destId="{D7A7D7CD-DAC4-486B-9B70-782AD35A0136}" srcOrd="0" destOrd="0" presId="urn:microsoft.com/office/officeart/2018/5/layout/IconLeafLabelList"/>
    <dgm:cxn modelId="{3F797284-0A14-4FF1-B94A-3A5E95A63E8A}" srcId="{537D3B03-F763-4D18-B9A0-073F4F2F4323}" destId="{24A16A23-1D8B-4A6A-9B9A-9D195CB670A7}" srcOrd="5" destOrd="0" parTransId="{6062734D-BD47-4251-A773-B3AA7E4F1A14}" sibTransId="{846BD6D5-832D-4680-AEA3-26EA20DA7D6A}"/>
    <dgm:cxn modelId="{C6D540C6-ED42-4AF4-818C-42D0223240D9}" type="presOf" srcId="{5CF9CAAF-50E7-4230-833E-BA02B1EED701}" destId="{FDB04671-7CD1-4A57-807F-BDC568FB7EC4}" srcOrd="0" destOrd="0" presId="urn:microsoft.com/office/officeart/2018/5/layout/IconLeafLabelList"/>
    <dgm:cxn modelId="{B93502C8-42D0-480C-814C-A39BFB267E83}" srcId="{537D3B03-F763-4D18-B9A0-073F4F2F4323}" destId="{5CF9CAAF-50E7-4230-833E-BA02B1EED701}" srcOrd="3" destOrd="0" parTransId="{E1476310-EF8A-4CB6-9CC8-81315682C4E1}" sibTransId="{E4F2EACE-174E-41BD-8FBA-2B334AA76F12}"/>
    <dgm:cxn modelId="{80C7B2CD-FED9-4DF1-8B53-EFFE56AD1790}" type="presOf" srcId="{2E1ADB43-64BB-4DDA-8281-348D704B3ED2}" destId="{8C2057F5-3DD8-4588-8658-D6547F2D8206}" srcOrd="0" destOrd="0" presId="urn:microsoft.com/office/officeart/2018/5/layout/IconLeafLabelList"/>
    <dgm:cxn modelId="{811D20D2-45F9-4B4B-A7AA-36DE76EBFE01}" srcId="{537D3B03-F763-4D18-B9A0-073F4F2F4323}" destId="{403D1BCC-6D1B-4377-89E8-B7C40C17272C}" srcOrd="1" destOrd="0" parTransId="{FBA67C91-4D81-4C23-BF50-2A8FA600DCD9}" sibTransId="{9597D21D-0233-4195-A35D-50D4F411D1CA}"/>
    <dgm:cxn modelId="{64D9EDD3-CC8A-4524-A691-FB1AD0D16068}" type="presOf" srcId="{46969EF3-A4D7-48BD-BB6B-8D20921F1430}" destId="{49F0181F-E11B-4B01-AEC0-CDA04BEF2BB9}" srcOrd="0" destOrd="0" presId="urn:microsoft.com/office/officeart/2018/5/layout/IconLeafLabelList"/>
    <dgm:cxn modelId="{6FAD96E0-DA77-4E0F-8A5D-B81CCAA8EF45}" srcId="{537D3B03-F763-4D18-B9A0-073F4F2F4323}" destId="{2E1ADB43-64BB-4DDA-8281-348D704B3ED2}" srcOrd="4" destOrd="0" parTransId="{95BE5212-89AB-4273-A549-2F0883DD945F}" sibTransId="{968B9E5F-87BB-472F-AE2A-2F6643B85212}"/>
    <dgm:cxn modelId="{56AE44E7-B3E6-4511-8907-2C463F4CACC6}" srcId="{537D3B03-F763-4D18-B9A0-073F4F2F4323}" destId="{82EE4C59-DD24-46DB-A692-588E60F64B55}" srcOrd="2" destOrd="0" parTransId="{C67B21FB-AA81-4C61-AD78-EBF386C78E6E}" sibTransId="{5995EB69-2D68-4E30-BAAD-DF47507D77CD}"/>
    <dgm:cxn modelId="{590878ED-BF7B-4F5C-9F89-DD7A3EBD83F5}" type="presParOf" srcId="{E59A5D6C-4F60-4B4B-AF0D-EC651890AD51}" destId="{626032DF-3AB5-4690-A1AC-810348DB7486}" srcOrd="0" destOrd="0" presId="urn:microsoft.com/office/officeart/2018/5/layout/IconLeafLabelList"/>
    <dgm:cxn modelId="{872E162C-1BA3-42E5-B97B-F29293DBDED2}" type="presParOf" srcId="{626032DF-3AB5-4690-A1AC-810348DB7486}" destId="{139D2674-D8E9-4D90-96B0-880E7145BCD6}" srcOrd="0" destOrd="0" presId="urn:microsoft.com/office/officeart/2018/5/layout/IconLeafLabelList"/>
    <dgm:cxn modelId="{EB30D1D4-1E08-475A-8FBD-4587FA2247D1}" type="presParOf" srcId="{626032DF-3AB5-4690-A1AC-810348DB7486}" destId="{41EE267C-EEFA-46A2-B883-DC6136FFB0B6}" srcOrd="1" destOrd="0" presId="urn:microsoft.com/office/officeart/2018/5/layout/IconLeafLabelList"/>
    <dgm:cxn modelId="{F2873442-B057-4AC9-90B8-2553D29E974D}" type="presParOf" srcId="{626032DF-3AB5-4690-A1AC-810348DB7486}" destId="{AE17657C-55F3-411A-9AF3-EAE45BACAFEE}" srcOrd="2" destOrd="0" presId="urn:microsoft.com/office/officeart/2018/5/layout/IconLeafLabelList"/>
    <dgm:cxn modelId="{C79871B2-02C3-46D2-ABE8-1DFAF50C7F75}" type="presParOf" srcId="{626032DF-3AB5-4690-A1AC-810348DB7486}" destId="{49F0181F-E11B-4B01-AEC0-CDA04BEF2BB9}" srcOrd="3" destOrd="0" presId="urn:microsoft.com/office/officeart/2018/5/layout/IconLeafLabelList"/>
    <dgm:cxn modelId="{9D1E6053-550B-47CE-9C8D-3F5A8402E5C7}" type="presParOf" srcId="{E59A5D6C-4F60-4B4B-AF0D-EC651890AD51}" destId="{39FE3C8D-2823-45B9-9360-52476E2D02DA}" srcOrd="1" destOrd="0" presId="urn:microsoft.com/office/officeart/2018/5/layout/IconLeafLabelList"/>
    <dgm:cxn modelId="{F864BCC5-48FA-4583-BAED-44784D4C3675}" type="presParOf" srcId="{E59A5D6C-4F60-4B4B-AF0D-EC651890AD51}" destId="{94EA1209-F362-493E-9F59-48B048DA6A9F}" srcOrd="2" destOrd="0" presId="urn:microsoft.com/office/officeart/2018/5/layout/IconLeafLabelList"/>
    <dgm:cxn modelId="{F184A0AF-4A16-4152-9CED-2FC2962AFD5A}" type="presParOf" srcId="{94EA1209-F362-493E-9F59-48B048DA6A9F}" destId="{6C276D62-5528-4498-A881-C488517D5FAC}" srcOrd="0" destOrd="0" presId="urn:microsoft.com/office/officeart/2018/5/layout/IconLeafLabelList"/>
    <dgm:cxn modelId="{F86315A1-9FF5-4F3F-B5A3-D6B259EACC2A}" type="presParOf" srcId="{94EA1209-F362-493E-9F59-48B048DA6A9F}" destId="{C082C86F-6AE7-4229-951E-69104F5B9042}" srcOrd="1" destOrd="0" presId="urn:microsoft.com/office/officeart/2018/5/layout/IconLeafLabelList"/>
    <dgm:cxn modelId="{5DED85F7-11F7-4D35-ACD3-C23846ACB486}" type="presParOf" srcId="{94EA1209-F362-493E-9F59-48B048DA6A9F}" destId="{94735B0B-EB5C-4A59-AE06-21B3A1D6593A}" srcOrd="2" destOrd="0" presId="urn:microsoft.com/office/officeart/2018/5/layout/IconLeafLabelList"/>
    <dgm:cxn modelId="{AAF0E840-FBBD-4985-BFC1-CA2A1F77039F}" type="presParOf" srcId="{94EA1209-F362-493E-9F59-48B048DA6A9F}" destId="{D7A7D7CD-DAC4-486B-9B70-782AD35A0136}" srcOrd="3" destOrd="0" presId="urn:microsoft.com/office/officeart/2018/5/layout/IconLeafLabelList"/>
    <dgm:cxn modelId="{139748F6-1961-4FFC-851F-B1C6D4A89E13}" type="presParOf" srcId="{E59A5D6C-4F60-4B4B-AF0D-EC651890AD51}" destId="{31F4CAC1-854B-406F-B5BC-0215F0A67847}" srcOrd="3" destOrd="0" presId="urn:microsoft.com/office/officeart/2018/5/layout/IconLeafLabelList"/>
    <dgm:cxn modelId="{DCA653B0-BD1A-4B07-A8D1-10A2BB90543F}" type="presParOf" srcId="{E59A5D6C-4F60-4B4B-AF0D-EC651890AD51}" destId="{C3FE7C5C-D06F-43D7-9ABC-B39E5E579BD4}" srcOrd="4" destOrd="0" presId="urn:microsoft.com/office/officeart/2018/5/layout/IconLeafLabelList"/>
    <dgm:cxn modelId="{8B883462-268A-4D33-BE38-0B1850C9143D}" type="presParOf" srcId="{C3FE7C5C-D06F-43D7-9ABC-B39E5E579BD4}" destId="{691EC2D1-ABF3-45CE-8764-8CD9527D49F7}" srcOrd="0" destOrd="0" presId="urn:microsoft.com/office/officeart/2018/5/layout/IconLeafLabelList"/>
    <dgm:cxn modelId="{84FB489D-20D1-441E-870B-D45870239BE0}" type="presParOf" srcId="{C3FE7C5C-D06F-43D7-9ABC-B39E5E579BD4}" destId="{4490D8A6-ECAA-4D79-BF41-023E789EFA40}" srcOrd="1" destOrd="0" presId="urn:microsoft.com/office/officeart/2018/5/layout/IconLeafLabelList"/>
    <dgm:cxn modelId="{0D3A9D99-27F2-4090-8FE2-626151316046}" type="presParOf" srcId="{C3FE7C5C-D06F-43D7-9ABC-B39E5E579BD4}" destId="{64C60D11-68FD-4F6C-9E12-454D75D744B5}" srcOrd="2" destOrd="0" presId="urn:microsoft.com/office/officeart/2018/5/layout/IconLeafLabelList"/>
    <dgm:cxn modelId="{70673F36-9FDC-438B-B947-19B94D99B0CB}" type="presParOf" srcId="{C3FE7C5C-D06F-43D7-9ABC-B39E5E579BD4}" destId="{B427E925-FD99-4981-A8BC-DAD643CA2D27}" srcOrd="3" destOrd="0" presId="urn:microsoft.com/office/officeart/2018/5/layout/IconLeafLabelList"/>
    <dgm:cxn modelId="{8015B47D-6B16-4410-8787-DAFC05319792}" type="presParOf" srcId="{E59A5D6C-4F60-4B4B-AF0D-EC651890AD51}" destId="{6679D4D2-A920-45D6-9D00-B00DD8D0FAAE}" srcOrd="5" destOrd="0" presId="urn:microsoft.com/office/officeart/2018/5/layout/IconLeafLabelList"/>
    <dgm:cxn modelId="{FA3A3151-3532-46CA-8F49-EE36DAB90705}" type="presParOf" srcId="{E59A5D6C-4F60-4B4B-AF0D-EC651890AD51}" destId="{D850CDA1-7BCF-4A05-BC36-C569EF95D28F}" srcOrd="6" destOrd="0" presId="urn:microsoft.com/office/officeart/2018/5/layout/IconLeafLabelList"/>
    <dgm:cxn modelId="{C5F31AF7-2E40-4CC9-B453-3D1F4EF81AFD}" type="presParOf" srcId="{D850CDA1-7BCF-4A05-BC36-C569EF95D28F}" destId="{D2D7A237-E884-4C50-8ECC-157D83EF6ABA}" srcOrd="0" destOrd="0" presId="urn:microsoft.com/office/officeart/2018/5/layout/IconLeafLabelList"/>
    <dgm:cxn modelId="{2894EE23-5AD1-45D3-96FC-FCF4D5412B4E}" type="presParOf" srcId="{D850CDA1-7BCF-4A05-BC36-C569EF95D28F}" destId="{91568AB2-BD3C-48DE-AF61-617CE338D7B6}" srcOrd="1" destOrd="0" presId="urn:microsoft.com/office/officeart/2018/5/layout/IconLeafLabelList"/>
    <dgm:cxn modelId="{475FCE3F-5C6C-4E35-8288-4492A8C9A536}" type="presParOf" srcId="{D850CDA1-7BCF-4A05-BC36-C569EF95D28F}" destId="{9F236937-6011-4C97-8F44-002E1A71C688}" srcOrd="2" destOrd="0" presId="urn:microsoft.com/office/officeart/2018/5/layout/IconLeafLabelList"/>
    <dgm:cxn modelId="{CB5B3FB8-69EE-4964-A6A2-E5D4E3EBFB68}" type="presParOf" srcId="{D850CDA1-7BCF-4A05-BC36-C569EF95D28F}" destId="{FDB04671-7CD1-4A57-807F-BDC568FB7EC4}" srcOrd="3" destOrd="0" presId="urn:microsoft.com/office/officeart/2018/5/layout/IconLeafLabelList"/>
    <dgm:cxn modelId="{3F5FCA2F-4C4B-4458-B6A0-03E20542BC09}" type="presParOf" srcId="{E59A5D6C-4F60-4B4B-AF0D-EC651890AD51}" destId="{D540BE5C-5AEF-4862-837D-6C43DCD883FF}" srcOrd="7" destOrd="0" presId="urn:microsoft.com/office/officeart/2018/5/layout/IconLeafLabelList"/>
    <dgm:cxn modelId="{86183EDF-8483-4667-BC7C-66FD198249B9}" type="presParOf" srcId="{E59A5D6C-4F60-4B4B-AF0D-EC651890AD51}" destId="{0405516F-651C-4A71-BB4D-A43565BB9FB1}" srcOrd="8" destOrd="0" presId="urn:microsoft.com/office/officeart/2018/5/layout/IconLeafLabelList"/>
    <dgm:cxn modelId="{9FB4D9E8-0134-4B18-A107-24949D039C26}" type="presParOf" srcId="{0405516F-651C-4A71-BB4D-A43565BB9FB1}" destId="{D6966B35-325A-42A6-B9B6-80D734519B39}" srcOrd="0" destOrd="0" presId="urn:microsoft.com/office/officeart/2018/5/layout/IconLeafLabelList"/>
    <dgm:cxn modelId="{40755FE3-2D3F-4F3D-A062-3B5C04A9FC7F}" type="presParOf" srcId="{0405516F-651C-4A71-BB4D-A43565BB9FB1}" destId="{103ED6F2-EE73-443A-BE9F-12B55C6BC38D}" srcOrd="1" destOrd="0" presId="urn:microsoft.com/office/officeart/2018/5/layout/IconLeafLabelList"/>
    <dgm:cxn modelId="{545AF957-12B6-4B30-8E9F-2047B7087059}" type="presParOf" srcId="{0405516F-651C-4A71-BB4D-A43565BB9FB1}" destId="{31E75B01-3A19-4A50-B17D-FA125F279AFB}" srcOrd="2" destOrd="0" presId="urn:microsoft.com/office/officeart/2018/5/layout/IconLeafLabelList"/>
    <dgm:cxn modelId="{7AF975E7-70E9-4F4F-A015-75CF0B22EFDE}" type="presParOf" srcId="{0405516F-651C-4A71-BB4D-A43565BB9FB1}" destId="{8C2057F5-3DD8-4588-8658-D6547F2D8206}" srcOrd="3" destOrd="0" presId="urn:microsoft.com/office/officeart/2018/5/layout/IconLeafLabelList"/>
    <dgm:cxn modelId="{B9A2F3F6-892B-4DF1-8479-2F670247BA07}" type="presParOf" srcId="{E59A5D6C-4F60-4B4B-AF0D-EC651890AD51}" destId="{B153FEE0-EA35-4A12-9939-EFDA9A4C5D85}" srcOrd="9" destOrd="0" presId="urn:microsoft.com/office/officeart/2018/5/layout/IconLeafLabelList"/>
    <dgm:cxn modelId="{8D92D105-4F27-4C38-803F-5BF46AA7121A}" type="presParOf" srcId="{E59A5D6C-4F60-4B4B-AF0D-EC651890AD51}" destId="{505E3682-5434-4C2D-966A-55920EC283C9}" srcOrd="10" destOrd="0" presId="urn:microsoft.com/office/officeart/2018/5/layout/IconLeafLabelList"/>
    <dgm:cxn modelId="{AB078AB5-3D74-4A4E-AA4B-CB1FBCE91308}" type="presParOf" srcId="{505E3682-5434-4C2D-966A-55920EC283C9}" destId="{3F2B031A-BD5A-4EDD-BCCE-405525650A9C}" srcOrd="0" destOrd="0" presId="urn:microsoft.com/office/officeart/2018/5/layout/IconLeafLabelList"/>
    <dgm:cxn modelId="{902B7914-BF63-44FA-9761-181DCFC25468}" type="presParOf" srcId="{505E3682-5434-4C2D-966A-55920EC283C9}" destId="{56594100-BDC0-4CF4-B670-6AB0E5BF27B4}" srcOrd="1" destOrd="0" presId="urn:microsoft.com/office/officeart/2018/5/layout/IconLeafLabelList"/>
    <dgm:cxn modelId="{94EABFE3-EA42-4553-B311-ACAFC550CD64}" type="presParOf" srcId="{505E3682-5434-4C2D-966A-55920EC283C9}" destId="{BA31CA1E-FD67-4C9B-AFB6-EFCD9DB4227D}" srcOrd="2" destOrd="0" presId="urn:microsoft.com/office/officeart/2018/5/layout/IconLeafLabelList"/>
    <dgm:cxn modelId="{A03C8C24-1F9D-460A-87E2-224959526E90}" type="presParOf" srcId="{505E3682-5434-4C2D-966A-55920EC283C9}" destId="{74BF4747-C55F-46DF-95C4-EB65E04CBDF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D92B82-5962-4550-B4C5-E885A40C843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554B67D-A4B7-4B87-A31C-5B031A778BC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What works? How? When?</a:t>
          </a:r>
          <a:endParaRPr lang="en-US"/>
        </a:p>
      </dgm:t>
    </dgm:pt>
    <dgm:pt modelId="{A81DD217-9C05-465A-8B8F-D91833ED61EF}" type="parTrans" cxnId="{BFBE60A4-E2ED-43BB-A3EE-3ACD538CFEE0}">
      <dgm:prSet/>
      <dgm:spPr/>
      <dgm:t>
        <a:bodyPr/>
        <a:lstStyle/>
        <a:p>
          <a:endParaRPr lang="en-US"/>
        </a:p>
      </dgm:t>
    </dgm:pt>
    <dgm:pt modelId="{AF2999F8-3C83-4133-89B3-C44D27A7287C}" type="sibTrans" cxnId="{BFBE60A4-E2ED-43BB-A3EE-3ACD538CFEE0}">
      <dgm:prSet/>
      <dgm:spPr/>
      <dgm:t>
        <a:bodyPr/>
        <a:lstStyle/>
        <a:p>
          <a:endParaRPr lang="en-US"/>
        </a:p>
      </dgm:t>
    </dgm:pt>
    <dgm:pt modelId="{34E637D8-6328-4F81-AF51-2E287474611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What needs to be different for our</a:t>
          </a:r>
          <a:r>
            <a:rPr lang="en-GB">
              <a:latin typeface="Calibri Light" panose="020F0302020204030204"/>
            </a:rPr>
            <a:t> different contexts (working alongside NHS Trusts)?</a:t>
          </a:r>
        </a:p>
      </dgm:t>
    </dgm:pt>
    <dgm:pt modelId="{27ADB207-D759-4053-9C0C-8D7FCB694DE8}" type="parTrans" cxnId="{C238E0C3-EB9E-44B5-BA8C-682A9922158A}">
      <dgm:prSet/>
      <dgm:spPr/>
      <dgm:t>
        <a:bodyPr/>
        <a:lstStyle/>
        <a:p>
          <a:endParaRPr lang="en-US"/>
        </a:p>
      </dgm:t>
    </dgm:pt>
    <dgm:pt modelId="{F9AA535C-48B1-4F97-AC01-47257101C80A}" type="sibTrans" cxnId="{C238E0C3-EB9E-44B5-BA8C-682A9922158A}">
      <dgm:prSet/>
      <dgm:spPr/>
      <dgm:t>
        <a:bodyPr/>
        <a:lstStyle/>
        <a:p>
          <a:endParaRPr lang="en-US"/>
        </a:p>
      </dgm:t>
    </dgm:pt>
    <dgm:pt modelId="{0BB8B00E-7D89-400E-8DEC-D6C82CD02EE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What are the needs of our CCCU students and preceptees?</a:t>
          </a:r>
          <a:endParaRPr lang="en-US"/>
        </a:p>
      </dgm:t>
    </dgm:pt>
    <dgm:pt modelId="{87A1F476-9FCC-4588-8545-9ADE56135F28}" type="parTrans" cxnId="{AA1DA635-7043-44E8-B050-843B5B9EC77C}">
      <dgm:prSet/>
      <dgm:spPr/>
      <dgm:t>
        <a:bodyPr/>
        <a:lstStyle/>
        <a:p>
          <a:endParaRPr lang="en-US"/>
        </a:p>
      </dgm:t>
    </dgm:pt>
    <dgm:pt modelId="{BCBE6F89-EFAA-4A65-80C2-D46B0C990AA9}" type="sibTrans" cxnId="{AA1DA635-7043-44E8-B050-843B5B9EC77C}">
      <dgm:prSet/>
      <dgm:spPr/>
      <dgm:t>
        <a:bodyPr/>
        <a:lstStyle/>
        <a:p>
          <a:endParaRPr lang="en-US"/>
        </a:p>
      </dgm:t>
    </dgm:pt>
    <dgm:pt modelId="{365FC341-DFE6-4831-878F-C101738E98D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What do we need to replicate?</a:t>
          </a:r>
          <a:endParaRPr lang="en-US"/>
        </a:p>
      </dgm:t>
    </dgm:pt>
    <dgm:pt modelId="{282DCF99-0F11-4872-96B7-D8DD875067A1}" type="parTrans" cxnId="{4FA8B597-EF0D-4D57-9859-EF3A3F63BEA3}">
      <dgm:prSet/>
      <dgm:spPr/>
      <dgm:t>
        <a:bodyPr/>
        <a:lstStyle/>
        <a:p>
          <a:endParaRPr lang="en-US"/>
        </a:p>
      </dgm:t>
    </dgm:pt>
    <dgm:pt modelId="{D26E8493-868D-44AF-85DD-72BE1F08A5F8}" type="sibTrans" cxnId="{4FA8B597-EF0D-4D57-9859-EF3A3F63BEA3}">
      <dgm:prSet/>
      <dgm:spPr/>
      <dgm:t>
        <a:bodyPr/>
        <a:lstStyle/>
        <a:p>
          <a:endParaRPr lang="en-US"/>
        </a:p>
      </dgm:t>
    </dgm:pt>
    <dgm:pt modelId="{025CC950-490C-474E-B4DD-282878915A2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What do we need to adapt?</a:t>
          </a:r>
          <a:endParaRPr lang="en-US"/>
        </a:p>
      </dgm:t>
    </dgm:pt>
    <dgm:pt modelId="{AFBDF690-E138-4295-977C-05D950D226F6}" type="parTrans" cxnId="{81802FE9-921D-487C-892F-7BFA32B09454}">
      <dgm:prSet/>
      <dgm:spPr/>
      <dgm:t>
        <a:bodyPr/>
        <a:lstStyle/>
        <a:p>
          <a:endParaRPr lang="en-US"/>
        </a:p>
      </dgm:t>
    </dgm:pt>
    <dgm:pt modelId="{9D913A20-8EBF-49AA-8E60-74559AA85837}" type="sibTrans" cxnId="{81802FE9-921D-487C-892F-7BFA32B09454}">
      <dgm:prSet/>
      <dgm:spPr/>
      <dgm:t>
        <a:bodyPr/>
        <a:lstStyle/>
        <a:p>
          <a:endParaRPr lang="en-US"/>
        </a:p>
      </dgm:t>
    </dgm:pt>
    <dgm:pt modelId="{A48208DB-9E05-4C5F-89F3-A513048BE31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What angles require more evidence?</a:t>
          </a:r>
          <a:endParaRPr lang="en-US"/>
        </a:p>
      </dgm:t>
    </dgm:pt>
    <dgm:pt modelId="{24B6DA44-3B66-4217-BA92-3ABF6B24C127}" type="parTrans" cxnId="{BCD0203F-0D89-4A41-A7F4-AF03E0C98CFD}">
      <dgm:prSet/>
      <dgm:spPr/>
      <dgm:t>
        <a:bodyPr/>
        <a:lstStyle/>
        <a:p>
          <a:endParaRPr lang="en-US"/>
        </a:p>
      </dgm:t>
    </dgm:pt>
    <dgm:pt modelId="{B7B19EA8-F62C-4059-878D-55C6DE5206A8}" type="sibTrans" cxnId="{BCD0203F-0D89-4A41-A7F4-AF03E0C98CFD}">
      <dgm:prSet/>
      <dgm:spPr/>
      <dgm:t>
        <a:bodyPr/>
        <a:lstStyle/>
        <a:p>
          <a:endParaRPr lang="en-US"/>
        </a:p>
      </dgm:t>
    </dgm:pt>
    <dgm:pt modelId="{1C014037-5F2F-4996-B012-DB86CA8BFC57}" type="pres">
      <dgm:prSet presAssocID="{5FD92B82-5962-4550-B4C5-E885A40C843E}" presName="root" presStyleCnt="0">
        <dgm:presLayoutVars>
          <dgm:dir/>
          <dgm:resizeHandles val="exact"/>
        </dgm:presLayoutVars>
      </dgm:prSet>
      <dgm:spPr/>
    </dgm:pt>
    <dgm:pt modelId="{30BD5830-42AB-4FD0-AAF9-A58C3FBD3B17}" type="pres">
      <dgm:prSet presAssocID="{4554B67D-A4B7-4B87-A31C-5B031A778BC3}" presName="compNode" presStyleCnt="0"/>
      <dgm:spPr/>
    </dgm:pt>
    <dgm:pt modelId="{B1465BAD-6599-46F4-807D-FAD5162AAE2E}" type="pres">
      <dgm:prSet presAssocID="{4554B67D-A4B7-4B87-A31C-5B031A778BC3}" presName="bgRect" presStyleLbl="bgShp" presStyleIdx="0" presStyleCnt="6"/>
      <dgm:spPr/>
    </dgm:pt>
    <dgm:pt modelId="{9474CB75-237C-45EB-9ADB-9A94B345567B}" type="pres">
      <dgm:prSet presAssocID="{4554B67D-A4B7-4B87-A31C-5B031A778BC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ED9EBCE2-86A6-4406-942D-04960476F716}" type="pres">
      <dgm:prSet presAssocID="{4554B67D-A4B7-4B87-A31C-5B031A778BC3}" presName="spaceRect" presStyleCnt="0"/>
      <dgm:spPr/>
    </dgm:pt>
    <dgm:pt modelId="{84669957-7544-4EA8-AB4F-84648BAAB904}" type="pres">
      <dgm:prSet presAssocID="{4554B67D-A4B7-4B87-A31C-5B031A778BC3}" presName="parTx" presStyleLbl="revTx" presStyleIdx="0" presStyleCnt="6">
        <dgm:presLayoutVars>
          <dgm:chMax val="0"/>
          <dgm:chPref val="0"/>
        </dgm:presLayoutVars>
      </dgm:prSet>
      <dgm:spPr/>
    </dgm:pt>
    <dgm:pt modelId="{57A452D1-762A-4DAC-BB3A-69168A0823F7}" type="pres">
      <dgm:prSet presAssocID="{AF2999F8-3C83-4133-89B3-C44D27A7287C}" presName="sibTrans" presStyleCnt="0"/>
      <dgm:spPr/>
    </dgm:pt>
    <dgm:pt modelId="{CB646C73-AB27-4979-B0A3-C16FC6145169}" type="pres">
      <dgm:prSet presAssocID="{34E637D8-6328-4F81-AF51-2E2874746111}" presName="compNode" presStyleCnt="0"/>
      <dgm:spPr/>
    </dgm:pt>
    <dgm:pt modelId="{D6519EEC-0A02-4A41-A80F-742FB805FECC}" type="pres">
      <dgm:prSet presAssocID="{34E637D8-6328-4F81-AF51-2E2874746111}" presName="bgRect" presStyleLbl="bgShp" presStyleIdx="1" presStyleCnt="6"/>
      <dgm:spPr/>
    </dgm:pt>
    <dgm:pt modelId="{343A8237-77F0-4E43-B154-CB343EAD3B52}" type="pres">
      <dgm:prSet presAssocID="{34E637D8-6328-4F81-AF51-2E287474611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C493CD2-265F-4198-ABC6-E0E57071AF89}" type="pres">
      <dgm:prSet presAssocID="{34E637D8-6328-4F81-AF51-2E2874746111}" presName="spaceRect" presStyleCnt="0"/>
      <dgm:spPr/>
    </dgm:pt>
    <dgm:pt modelId="{18B75ACC-CEB3-490A-9A65-9AF0B56FFCE5}" type="pres">
      <dgm:prSet presAssocID="{34E637D8-6328-4F81-AF51-2E2874746111}" presName="parTx" presStyleLbl="revTx" presStyleIdx="1" presStyleCnt="6">
        <dgm:presLayoutVars>
          <dgm:chMax val="0"/>
          <dgm:chPref val="0"/>
        </dgm:presLayoutVars>
      </dgm:prSet>
      <dgm:spPr/>
    </dgm:pt>
    <dgm:pt modelId="{55DB56D1-EB34-4373-B454-B021BDD9FDEC}" type="pres">
      <dgm:prSet presAssocID="{F9AA535C-48B1-4F97-AC01-47257101C80A}" presName="sibTrans" presStyleCnt="0"/>
      <dgm:spPr/>
    </dgm:pt>
    <dgm:pt modelId="{45F46A4E-A8B4-4838-B046-835B33144001}" type="pres">
      <dgm:prSet presAssocID="{0BB8B00E-7D89-400E-8DEC-D6C82CD02EEA}" presName="compNode" presStyleCnt="0"/>
      <dgm:spPr/>
    </dgm:pt>
    <dgm:pt modelId="{31B67420-BA05-46D7-80F8-3FFD6FCDC932}" type="pres">
      <dgm:prSet presAssocID="{0BB8B00E-7D89-400E-8DEC-D6C82CD02EEA}" presName="bgRect" presStyleLbl="bgShp" presStyleIdx="2" presStyleCnt="6"/>
      <dgm:spPr/>
    </dgm:pt>
    <dgm:pt modelId="{168D3EAB-2348-4070-9D0D-301863B3C027}" type="pres">
      <dgm:prSet presAssocID="{0BB8B00E-7D89-400E-8DEC-D6C82CD02EE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FA16B11-583A-4530-99BD-0ED15FE58504}" type="pres">
      <dgm:prSet presAssocID="{0BB8B00E-7D89-400E-8DEC-D6C82CD02EEA}" presName="spaceRect" presStyleCnt="0"/>
      <dgm:spPr/>
    </dgm:pt>
    <dgm:pt modelId="{207CEFA7-DA0A-4687-AD99-BC7EA7E6E130}" type="pres">
      <dgm:prSet presAssocID="{0BB8B00E-7D89-400E-8DEC-D6C82CD02EEA}" presName="parTx" presStyleLbl="revTx" presStyleIdx="2" presStyleCnt="6">
        <dgm:presLayoutVars>
          <dgm:chMax val="0"/>
          <dgm:chPref val="0"/>
        </dgm:presLayoutVars>
      </dgm:prSet>
      <dgm:spPr/>
    </dgm:pt>
    <dgm:pt modelId="{4BEEF6E9-0C31-4108-ADF1-776DE795DF47}" type="pres">
      <dgm:prSet presAssocID="{BCBE6F89-EFAA-4A65-80C2-D46B0C990AA9}" presName="sibTrans" presStyleCnt="0"/>
      <dgm:spPr/>
    </dgm:pt>
    <dgm:pt modelId="{091CFAEC-D861-4069-9A4A-60500B52A265}" type="pres">
      <dgm:prSet presAssocID="{365FC341-DFE6-4831-878F-C101738E98D9}" presName="compNode" presStyleCnt="0"/>
      <dgm:spPr/>
    </dgm:pt>
    <dgm:pt modelId="{449D7437-CF0E-4602-927C-4AFAA59F9C6B}" type="pres">
      <dgm:prSet presAssocID="{365FC341-DFE6-4831-878F-C101738E98D9}" presName="bgRect" presStyleLbl="bgShp" presStyleIdx="3" presStyleCnt="6"/>
      <dgm:spPr/>
    </dgm:pt>
    <dgm:pt modelId="{2571450E-1619-408A-A225-DF190DF75CEF}" type="pres">
      <dgm:prSet presAssocID="{365FC341-DFE6-4831-878F-C101738E98D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9B1BF366-6692-4B19-874E-7E95F1D6F288}" type="pres">
      <dgm:prSet presAssocID="{365FC341-DFE6-4831-878F-C101738E98D9}" presName="spaceRect" presStyleCnt="0"/>
      <dgm:spPr/>
    </dgm:pt>
    <dgm:pt modelId="{8B40B1F6-FE87-4DEB-8D12-12521ED6EDE6}" type="pres">
      <dgm:prSet presAssocID="{365FC341-DFE6-4831-878F-C101738E98D9}" presName="parTx" presStyleLbl="revTx" presStyleIdx="3" presStyleCnt="6">
        <dgm:presLayoutVars>
          <dgm:chMax val="0"/>
          <dgm:chPref val="0"/>
        </dgm:presLayoutVars>
      </dgm:prSet>
      <dgm:spPr/>
    </dgm:pt>
    <dgm:pt modelId="{706A9B61-8E35-44C6-AD69-0BB2037DDA90}" type="pres">
      <dgm:prSet presAssocID="{D26E8493-868D-44AF-85DD-72BE1F08A5F8}" presName="sibTrans" presStyleCnt="0"/>
      <dgm:spPr/>
    </dgm:pt>
    <dgm:pt modelId="{AA137FD2-22D6-4F51-A754-E7A4CCF7833D}" type="pres">
      <dgm:prSet presAssocID="{025CC950-490C-474E-B4DD-282878915A20}" presName="compNode" presStyleCnt="0"/>
      <dgm:spPr/>
    </dgm:pt>
    <dgm:pt modelId="{F7085026-4A9C-461C-85C0-44C731D49F6E}" type="pres">
      <dgm:prSet presAssocID="{025CC950-490C-474E-B4DD-282878915A20}" presName="bgRect" presStyleLbl="bgShp" presStyleIdx="4" presStyleCnt="6"/>
      <dgm:spPr/>
    </dgm:pt>
    <dgm:pt modelId="{B7DF5CB0-FDA6-40AB-BEFE-45621F25294B}" type="pres">
      <dgm:prSet presAssocID="{025CC950-490C-474E-B4DD-282878915A2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C94CFFDF-6852-42C8-A527-52BE7E39100E}" type="pres">
      <dgm:prSet presAssocID="{025CC950-490C-474E-B4DD-282878915A20}" presName="spaceRect" presStyleCnt="0"/>
      <dgm:spPr/>
    </dgm:pt>
    <dgm:pt modelId="{264AE852-257D-4EF5-8961-E07EBC3ADCEB}" type="pres">
      <dgm:prSet presAssocID="{025CC950-490C-474E-B4DD-282878915A20}" presName="parTx" presStyleLbl="revTx" presStyleIdx="4" presStyleCnt="6">
        <dgm:presLayoutVars>
          <dgm:chMax val="0"/>
          <dgm:chPref val="0"/>
        </dgm:presLayoutVars>
      </dgm:prSet>
      <dgm:spPr/>
    </dgm:pt>
    <dgm:pt modelId="{B4171B42-02D5-4E45-B353-C491173CE2B2}" type="pres">
      <dgm:prSet presAssocID="{9D913A20-8EBF-49AA-8E60-74559AA85837}" presName="sibTrans" presStyleCnt="0"/>
      <dgm:spPr/>
    </dgm:pt>
    <dgm:pt modelId="{5E7C530C-DEB6-4939-BE89-267DA8AD392B}" type="pres">
      <dgm:prSet presAssocID="{A48208DB-9E05-4C5F-89F3-A513048BE317}" presName="compNode" presStyleCnt="0"/>
      <dgm:spPr/>
    </dgm:pt>
    <dgm:pt modelId="{AC2F7547-17B7-4FF3-BE64-B55CB497C07D}" type="pres">
      <dgm:prSet presAssocID="{A48208DB-9E05-4C5F-89F3-A513048BE317}" presName="bgRect" presStyleLbl="bgShp" presStyleIdx="5" presStyleCnt="6"/>
      <dgm:spPr/>
    </dgm:pt>
    <dgm:pt modelId="{75A37156-93D1-4679-BF1E-B619940CA0AE}" type="pres">
      <dgm:prSet presAssocID="{A48208DB-9E05-4C5F-89F3-A513048BE31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41908FC9-933D-4A49-9A11-BEBF1371E90B}" type="pres">
      <dgm:prSet presAssocID="{A48208DB-9E05-4C5F-89F3-A513048BE317}" presName="spaceRect" presStyleCnt="0"/>
      <dgm:spPr/>
    </dgm:pt>
    <dgm:pt modelId="{2569C26F-211F-4BEC-BFCE-6A65CF6AA978}" type="pres">
      <dgm:prSet presAssocID="{A48208DB-9E05-4C5F-89F3-A513048BE31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1D2B602-CB08-4E61-9D8F-557C4C78191D}" type="presOf" srcId="{4554B67D-A4B7-4B87-A31C-5B031A778BC3}" destId="{84669957-7544-4EA8-AB4F-84648BAAB904}" srcOrd="0" destOrd="0" presId="urn:microsoft.com/office/officeart/2018/2/layout/IconVerticalSolidList"/>
    <dgm:cxn modelId="{BFB89D17-8745-4F30-932A-A8BC69C2896C}" type="presOf" srcId="{0BB8B00E-7D89-400E-8DEC-D6C82CD02EEA}" destId="{207CEFA7-DA0A-4687-AD99-BC7EA7E6E130}" srcOrd="0" destOrd="0" presId="urn:microsoft.com/office/officeart/2018/2/layout/IconVerticalSolidList"/>
    <dgm:cxn modelId="{AA1DA635-7043-44E8-B050-843B5B9EC77C}" srcId="{5FD92B82-5962-4550-B4C5-E885A40C843E}" destId="{0BB8B00E-7D89-400E-8DEC-D6C82CD02EEA}" srcOrd="2" destOrd="0" parTransId="{87A1F476-9FCC-4588-8545-9ADE56135F28}" sibTransId="{BCBE6F89-EFAA-4A65-80C2-D46B0C990AA9}"/>
    <dgm:cxn modelId="{BCD0203F-0D89-4A41-A7F4-AF03E0C98CFD}" srcId="{5FD92B82-5962-4550-B4C5-E885A40C843E}" destId="{A48208DB-9E05-4C5F-89F3-A513048BE317}" srcOrd="5" destOrd="0" parTransId="{24B6DA44-3B66-4217-BA92-3ABF6B24C127}" sibTransId="{B7B19EA8-F62C-4059-878D-55C6DE5206A8}"/>
    <dgm:cxn modelId="{B1EF457B-EE68-4FA2-9C95-15A870857947}" type="presOf" srcId="{34E637D8-6328-4F81-AF51-2E2874746111}" destId="{18B75ACC-CEB3-490A-9A65-9AF0B56FFCE5}" srcOrd="0" destOrd="0" presId="urn:microsoft.com/office/officeart/2018/2/layout/IconVerticalSolidList"/>
    <dgm:cxn modelId="{8E6CF287-85A8-4BFE-B6F1-65A64A2BFA63}" type="presOf" srcId="{365FC341-DFE6-4831-878F-C101738E98D9}" destId="{8B40B1F6-FE87-4DEB-8D12-12521ED6EDE6}" srcOrd="0" destOrd="0" presId="urn:microsoft.com/office/officeart/2018/2/layout/IconVerticalSolidList"/>
    <dgm:cxn modelId="{4FA8B597-EF0D-4D57-9859-EF3A3F63BEA3}" srcId="{5FD92B82-5962-4550-B4C5-E885A40C843E}" destId="{365FC341-DFE6-4831-878F-C101738E98D9}" srcOrd="3" destOrd="0" parTransId="{282DCF99-0F11-4872-96B7-D8DD875067A1}" sibTransId="{D26E8493-868D-44AF-85DD-72BE1F08A5F8}"/>
    <dgm:cxn modelId="{BFBE60A4-E2ED-43BB-A3EE-3ACD538CFEE0}" srcId="{5FD92B82-5962-4550-B4C5-E885A40C843E}" destId="{4554B67D-A4B7-4B87-A31C-5B031A778BC3}" srcOrd="0" destOrd="0" parTransId="{A81DD217-9C05-465A-8B8F-D91833ED61EF}" sibTransId="{AF2999F8-3C83-4133-89B3-C44D27A7287C}"/>
    <dgm:cxn modelId="{6B2078AD-F2A7-44A3-A874-70288EF8DF87}" type="presOf" srcId="{A48208DB-9E05-4C5F-89F3-A513048BE317}" destId="{2569C26F-211F-4BEC-BFCE-6A65CF6AA978}" srcOrd="0" destOrd="0" presId="urn:microsoft.com/office/officeart/2018/2/layout/IconVerticalSolidList"/>
    <dgm:cxn modelId="{8E1431AE-6417-4C63-A8B7-CA2759815D7F}" type="presOf" srcId="{025CC950-490C-474E-B4DD-282878915A20}" destId="{264AE852-257D-4EF5-8961-E07EBC3ADCEB}" srcOrd="0" destOrd="0" presId="urn:microsoft.com/office/officeart/2018/2/layout/IconVerticalSolidList"/>
    <dgm:cxn modelId="{C238E0C3-EB9E-44B5-BA8C-682A9922158A}" srcId="{5FD92B82-5962-4550-B4C5-E885A40C843E}" destId="{34E637D8-6328-4F81-AF51-2E2874746111}" srcOrd="1" destOrd="0" parTransId="{27ADB207-D759-4053-9C0C-8D7FCB694DE8}" sibTransId="{F9AA535C-48B1-4F97-AC01-47257101C80A}"/>
    <dgm:cxn modelId="{6B8085C7-562F-41D3-B685-61B4AD7F9EE6}" type="presOf" srcId="{5FD92B82-5962-4550-B4C5-E885A40C843E}" destId="{1C014037-5F2F-4996-B012-DB86CA8BFC57}" srcOrd="0" destOrd="0" presId="urn:microsoft.com/office/officeart/2018/2/layout/IconVerticalSolidList"/>
    <dgm:cxn modelId="{81802FE9-921D-487C-892F-7BFA32B09454}" srcId="{5FD92B82-5962-4550-B4C5-E885A40C843E}" destId="{025CC950-490C-474E-B4DD-282878915A20}" srcOrd="4" destOrd="0" parTransId="{AFBDF690-E138-4295-977C-05D950D226F6}" sibTransId="{9D913A20-8EBF-49AA-8E60-74559AA85837}"/>
    <dgm:cxn modelId="{976BC958-A857-4DC2-8724-DFEEACF5EAF6}" type="presParOf" srcId="{1C014037-5F2F-4996-B012-DB86CA8BFC57}" destId="{30BD5830-42AB-4FD0-AAF9-A58C3FBD3B17}" srcOrd="0" destOrd="0" presId="urn:microsoft.com/office/officeart/2018/2/layout/IconVerticalSolidList"/>
    <dgm:cxn modelId="{FFBBFB18-D07F-49D9-87E5-709FDC5CFC5C}" type="presParOf" srcId="{30BD5830-42AB-4FD0-AAF9-A58C3FBD3B17}" destId="{B1465BAD-6599-46F4-807D-FAD5162AAE2E}" srcOrd="0" destOrd="0" presId="urn:microsoft.com/office/officeart/2018/2/layout/IconVerticalSolidList"/>
    <dgm:cxn modelId="{01A1E401-5848-4B89-9F6A-4EF89DCE3AB9}" type="presParOf" srcId="{30BD5830-42AB-4FD0-AAF9-A58C3FBD3B17}" destId="{9474CB75-237C-45EB-9ADB-9A94B345567B}" srcOrd="1" destOrd="0" presId="urn:microsoft.com/office/officeart/2018/2/layout/IconVerticalSolidList"/>
    <dgm:cxn modelId="{CC6ED088-A0F4-46B9-8D33-D3FB973FC5A8}" type="presParOf" srcId="{30BD5830-42AB-4FD0-AAF9-A58C3FBD3B17}" destId="{ED9EBCE2-86A6-4406-942D-04960476F716}" srcOrd="2" destOrd="0" presId="urn:microsoft.com/office/officeart/2018/2/layout/IconVerticalSolidList"/>
    <dgm:cxn modelId="{CC1F8361-7DFD-4E2A-8CDA-C641CE1BBF3C}" type="presParOf" srcId="{30BD5830-42AB-4FD0-AAF9-A58C3FBD3B17}" destId="{84669957-7544-4EA8-AB4F-84648BAAB904}" srcOrd="3" destOrd="0" presId="urn:microsoft.com/office/officeart/2018/2/layout/IconVerticalSolidList"/>
    <dgm:cxn modelId="{1D818773-8351-4460-91EC-6E1127E28094}" type="presParOf" srcId="{1C014037-5F2F-4996-B012-DB86CA8BFC57}" destId="{57A452D1-762A-4DAC-BB3A-69168A0823F7}" srcOrd="1" destOrd="0" presId="urn:microsoft.com/office/officeart/2018/2/layout/IconVerticalSolidList"/>
    <dgm:cxn modelId="{F709DA8B-50FD-4C6E-A95E-E8192AB67F20}" type="presParOf" srcId="{1C014037-5F2F-4996-B012-DB86CA8BFC57}" destId="{CB646C73-AB27-4979-B0A3-C16FC6145169}" srcOrd="2" destOrd="0" presId="urn:microsoft.com/office/officeart/2018/2/layout/IconVerticalSolidList"/>
    <dgm:cxn modelId="{A30C368F-BB82-42F5-8795-59706148FD61}" type="presParOf" srcId="{CB646C73-AB27-4979-B0A3-C16FC6145169}" destId="{D6519EEC-0A02-4A41-A80F-742FB805FECC}" srcOrd="0" destOrd="0" presId="urn:microsoft.com/office/officeart/2018/2/layout/IconVerticalSolidList"/>
    <dgm:cxn modelId="{8A2ED9BE-4295-4C94-A86E-FED0F0C82379}" type="presParOf" srcId="{CB646C73-AB27-4979-B0A3-C16FC6145169}" destId="{343A8237-77F0-4E43-B154-CB343EAD3B52}" srcOrd="1" destOrd="0" presId="urn:microsoft.com/office/officeart/2018/2/layout/IconVerticalSolidList"/>
    <dgm:cxn modelId="{D8C96E97-8854-4484-B270-EA28DA4BAED2}" type="presParOf" srcId="{CB646C73-AB27-4979-B0A3-C16FC6145169}" destId="{6C493CD2-265F-4198-ABC6-E0E57071AF89}" srcOrd="2" destOrd="0" presId="urn:microsoft.com/office/officeart/2018/2/layout/IconVerticalSolidList"/>
    <dgm:cxn modelId="{C00CA95B-4A4A-422B-88B0-3014F7FD1C2E}" type="presParOf" srcId="{CB646C73-AB27-4979-B0A3-C16FC6145169}" destId="{18B75ACC-CEB3-490A-9A65-9AF0B56FFCE5}" srcOrd="3" destOrd="0" presId="urn:microsoft.com/office/officeart/2018/2/layout/IconVerticalSolidList"/>
    <dgm:cxn modelId="{F8FF925E-F6B6-4DC4-87D8-88B72DFA3A42}" type="presParOf" srcId="{1C014037-5F2F-4996-B012-DB86CA8BFC57}" destId="{55DB56D1-EB34-4373-B454-B021BDD9FDEC}" srcOrd="3" destOrd="0" presId="urn:microsoft.com/office/officeart/2018/2/layout/IconVerticalSolidList"/>
    <dgm:cxn modelId="{CC91A30F-D291-4B51-8EF7-EB314A1BB6D8}" type="presParOf" srcId="{1C014037-5F2F-4996-B012-DB86CA8BFC57}" destId="{45F46A4E-A8B4-4838-B046-835B33144001}" srcOrd="4" destOrd="0" presId="urn:microsoft.com/office/officeart/2018/2/layout/IconVerticalSolidList"/>
    <dgm:cxn modelId="{6CDB9678-12AA-43DC-9B1F-421EF0D38CE1}" type="presParOf" srcId="{45F46A4E-A8B4-4838-B046-835B33144001}" destId="{31B67420-BA05-46D7-80F8-3FFD6FCDC932}" srcOrd="0" destOrd="0" presId="urn:microsoft.com/office/officeart/2018/2/layout/IconVerticalSolidList"/>
    <dgm:cxn modelId="{A4858171-5888-48C7-ACEA-3FEB456E59E4}" type="presParOf" srcId="{45F46A4E-A8B4-4838-B046-835B33144001}" destId="{168D3EAB-2348-4070-9D0D-301863B3C027}" srcOrd="1" destOrd="0" presId="urn:microsoft.com/office/officeart/2018/2/layout/IconVerticalSolidList"/>
    <dgm:cxn modelId="{F15FC3B1-6D88-4E84-B262-2E04D1E9AA7D}" type="presParOf" srcId="{45F46A4E-A8B4-4838-B046-835B33144001}" destId="{3FA16B11-583A-4530-99BD-0ED15FE58504}" srcOrd="2" destOrd="0" presId="urn:microsoft.com/office/officeart/2018/2/layout/IconVerticalSolidList"/>
    <dgm:cxn modelId="{561C35BB-25CB-49CD-BFAA-5DD465AB931F}" type="presParOf" srcId="{45F46A4E-A8B4-4838-B046-835B33144001}" destId="{207CEFA7-DA0A-4687-AD99-BC7EA7E6E130}" srcOrd="3" destOrd="0" presId="urn:microsoft.com/office/officeart/2018/2/layout/IconVerticalSolidList"/>
    <dgm:cxn modelId="{7BA5FF1D-C998-4179-805F-967080235C7B}" type="presParOf" srcId="{1C014037-5F2F-4996-B012-DB86CA8BFC57}" destId="{4BEEF6E9-0C31-4108-ADF1-776DE795DF47}" srcOrd="5" destOrd="0" presId="urn:microsoft.com/office/officeart/2018/2/layout/IconVerticalSolidList"/>
    <dgm:cxn modelId="{6BE576BA-6401-436E-882F-5493FC52180F}" type="presParOf" srcId="{1C014037-5F2F-4996-B012-DB86CA8BFC57}" destId="{091CFAEC-D861-4069-9A4A-60500B52A265}" srcOrd="6" destOrd="0" presId="urn:microsoft.com/office/officeart/2018/2/layout/IconVerticalSolidList"/>
    <dgm:cxn modelId="{47992081-2404-4103-8EAF-8D3A6BA732CD}" type="presParOf" srcId="{091CFAEC-D861-4069-9A4A-60500B52A265}" destId="{449D7437-CF0E-4602-927C-4AFAA59F9C6B}" srcOrd="0" destOrd="0" presId="urn:microsoft.com/office/officeart/2018/2/layout/IconVerticalSolidList"/>
    <dgm:cxn modelId="{B31F36EA-0393-431D-9580-402EF303A86B}" type="presParOf" srcId="{091CFAEC-D861-4069-9A4A-60500B52A265}" destId="{2571450E-1619-408A-A225-DF190DF75CEF}" srcOrd="1" destOrd="0" presId="urn:microsoft.com/office/officeart/2018/2/layout/IconVerticalSolidList"/>
    <dgm:cxn modelId="{1DBC27B0-BFCF-44EE-B838-F9C83A9A7903}" type="presParOf" srcId="{091CFAEC-D861-4069-9A4A-60500B52A265}" destId="{9B1BF366-6692-4B19-874E-7E95F1D6F288}" srcOrd="2" destOrd="0" presId="urn:microsoft.com/office/officeart/2018/2/layout/IconVerticalSolidList"/>
    <dgm:cxn modelId="{FE461A2B-966F-4378-B3D5-B136BE0AB402}" type="presParOf" srcId="{091CFAEC-D861-4069-9A4A-60500B52A265}" destId="{8B40B1F6-FE87-4DEB-8D12-12521ED6EDE6}" srcOrd="3" destOrd="0" presId="urn:microsoft.com/office/officeart/2018/2/layout/IconVerticalSolidList"/>
    <dgm:cxn modelId="{401F6965-DDC4-4B8B-A04D-8FF022E53936}" type="presParOf" srcId="{1C014037-5F2F-4996-B012-DB86CA8BFC57}" destId="{706A9B61-8E35-44C6-AD69-0BB2037DDA90}" srcOrd="7" destOrd="0" presId="urn:microsoft.com/office/officeart/2018/2/layout/IconVerticalSolidList"/>
    <dgm:cxn modelId="{32963011-5C41-4DE2-8F56-1CB4B9FE6D76}" type="presParOf" srcId="{1C014037-5F2F-4996-B012-DB86CA8BFC57}" destId="{AA137FD2-22D6-4F51-A754-E7A4CCF7833D}" srcOrd="8" destOrd="0" presId="urn:microsoft.com/office/officeart/2018/2/layout/IconVerticalSolidList"/>
    <dgm:cxn modelId="{A119CA93-A6A3-495C-9266-597DBC41D1C1}" type="presParOf" srcId="{AA137FD2-22D6-4F51-A754-E7A4CCF7833D}" destId="{F7085026-4A9C-461C-85C0-44C731D49F6E}" srcOrd="0" destOrd="0" presId="urn:microsoft.com/office/officeart/2018/2/layout/IconVerticalSolidList"/>
    <dgm:cxn modelId="{1950D545-1F81-4F28-B5FF-9EF5CE22C27A}" type="presParOf" srcId="{AA137FD2-22D6-4F51-A754-E7A4CCF7833D}" destId="{B7DF5CB0-FDA6-40AB-BEFE-45621F25294B}" srcOrd="1" destOrd="0" presId="urn:microsoft.com/office/officeart/2018/2/layout/IconVerticalSolidList"/>
    <dgm:cxn modelId="{BAF625C3-D713-4C6F-81A0-8896AC93DE4F}" type="presParOf" srcId="{AA137FD2-22D6-4F51-A754-E7A4CCF7833D}" destId="{C94CFFDF-6852-42C8-A527-52BE7E39100E}" srcOrd="2" destOrd="0" presId="urn:microsoft.com/office/officeart/2018/2/layout/IconVerticalSolidList"/>
    <dgm:cxn modelId="{26B56C53-32AC-4C23-A56D-AF15FE30DD1B}" type="presParOf" srcId="{AA137FD2-22D6-4F51-A754-E7A4CCF7833D}" destId="{264AE852-257D-4EF5-8961-E07EBC3ADCEB}" srcOrd="3" destOrd="0" presId="urn:microsoft.com/office/officeart/2018/2/layout/IconVerticalSolidList"/>
    <dgm:cxn modelId="{C8CFD7D1-0FEC-4882-8A50-CF3BEEBD1380}" type="presParOf" srcId="{1C014037-5F2F-4996-B012-DB86CA8BFC57}" destId="{B4171B42-02D5-4E45-B353-C491173CE2B2}" srcOrd="9" destOrd="0" presId="urn:microsoft.com/office/officeart/2018/2/layout/IconVerticalSolidList"/>
    <dgm:cxn modelId="{A41A611B-49A5-47EF-B434-DA78EBFE1CD1}" type="presParOf" srcId="{1C014037-5F2F-4996-B012-DB86CA8BFC57}" destId="{5E7C530C-DEB6-4939-BE89-267DA8AD392B}" srcOrd="10" destOrd="0" presId="urn:microsoft.com/office/officeart/2018/2/layout/IconVerticalSolidList"/>
    <dgm:cxn modelId="{C5249AD6-39E1-4731-A871-2810E03616F1}" type="presParOf" srcId="{5E7C530C-DEB6-4939-BE89-267DA8AD392B}" destId="{AC2F7547-17B7-4FF3-BE64-B55CB497C07D}" srcOrd="0" destOrd="0" presId="urn:microsoft.com/office/officeart/2018/2/layout/IconVerticalSolidList"/>
    <dgm:cxn modelId="{B6F181AC-0FD4-496C-B494-F8C7C294CEF8}" type="presParOf" srcId="{5E7C530C-DEB6-4939-BE89-267DA8AD392B}" destId="{75A37156-93D1-4679-BF1E-B619940CA0AE}" srcOrd="1" destOrd="0" presId="urn:microsoft.com/office/officeart/2018/2/layout/IconVerticalSolidList"/>
    <dgm:cxn modelId="{9E78EA64-F72D-43A8-A73D-7AE46D29FD14}" type="presParOf" srcId="{5E7C530C-DEB6-4939-BE89-267DA8AD392B}" destId="{41908FC9-933D-4A49-9A11-BEBF1371E90B}" srcOrd="2" destOrd="0" presId="urn:microsoft.com/office/officeart/2018/2/layout/IconVerticalSolidList"/>
    <dgm:cxn modelId="{7FD4F1D2-3A9C-4FA8-985F-1F3D4613CF8D}" type="presParOf" srcId="{5E7C530C-DEB6-4939-BE89-267DA8AD392B}" destId="{2569C26F-211F-4BEC-BFCE-6A65CF6AA97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D2674-D8E9-4D90-96B0-880E7145BCD6}">
      <dsp:nvSpPr>
        <dsp:cNvPr id="0" name=""/>
        <dsp:cNvSpPr/>
      </dsp:nvSpPr>
      <dsp:spPr>
        <a:xfrm>
          <a:off x="325608" y="1126575"/>
          <a:ext cx="1011146" cy="1011146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E267C-EEFA-46A2-B883-DC6136FFB0B6}">
      <dsp:nvSpPr>
        <dsp:cNvPr id="0" name=""/>
        <dsp:cNvSpPr/>
      </dsp:nvSpPr>
      <dsp:spPr>
        <a:xfrm>
          <a:off x="541098" y="1342065"/>
          <a:ext cx="580166" cy="5801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0181F-E11B-4B01-AEC0-CDA04BEF2BB9}">
      <dsp:nvSpPr>
        <dsp:cNvPr id="0" name=""/>
        <dsp:cNvSpPr/>
      </dsp:nvSpPr>
      <dsp:spPr>
        <a:xfrm>
          <a:off x="2372" y="2452669"/>
          <a:ext cx="1657617" cy="997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Food is always provided at Rounds as it demonstrates that the organisation values its staff and their time</a:t>
          </a:r>
          <a:endParaRPr lang="en-US" sz="1100" kern="1200"/>
        </a:p>
      </dsp:txBody>
      <dsp:txXfrm>
        <a:off x="2372" y="2452669"/>
        <a:ext cx="1657617" cy="997160"/>
      </dsp:txXfrm>
    </dsp:sp>
    <dsp:sp modelId="{6C276D62-5528-4498-A881-C488517D5FAC}">
      <dsp:nvSpPr>
        <dsp:cNvPr id="0" name=""/>
        <dsp:cNvSpPr/>
      </dsp:nvSpPr>
      <dsp:spPr>
        <a:xfrm>
          <a:off x="2273308" y="1126575"/>
          <a:ext cx="1011146" cy="1011146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2C86F-6AE7-4229-951E-69104F5B9042}">
      <dsp:nvSpPr>
        <dsp:cNvPr id="0" name=""/>
        <dsp:cNvSpPr/>
      </dsp:nvSpPr>
      <dsp:spPr>
        <a:xfrm>
          <a:off x="2488798" y="1342065"/>
          <a:ext cx="580166" cy="5801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7D7CD-DAC4-486B-9B70-782AD35A0136}">
      <dsp:nvSpPr>
        <dsp:cNvPr id="0" name=""/>
        <dsp:cNvSpPr/>
      </dsp:nvSpPr>
      <dsp:spPr>
        <a:xfrm>
          <a:off x="1950073" y="2452669"/>
          <a:ext cx="1657617" cy="997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Rounds last for 1 hour</a:t>
          </a:r>
          <a:endParaRPr lang="en-US" sz="1100" kern="1200"/>
        </a:p>
      </dsp:txBody>
      <dsp:txXfrm>
        <a:off x="1950073" y="2452669"/>
        <a:ext cx="1657617" cy="997160"/>
      </dsp:txXfrm>
    </dsp:sp>
    <dsp:sp modelId="{691EC2D1-ABF3-45CE-8764-8CD9527D49F7}">
      <dsp:nvSpPr>
        <dsp:cNvPr id="0" name=""/>
        <dsp:cNvSpPr/>
      </dsp:nvSpPr>
      <dsp:spPr>
        <a:xfrm>
          <a:off x="4221008" y="1126575"/>
          <a:ext cx="1011146" cy="1011146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90D8A6-ECAA-4D79-BF41-023E789EFA40}">
      <dsp:nvSpPr>
        <dsp:cNvPr id="0" name=""/>
        <dsp:cNvSpPr/>
      </dsp:nvSpPr>
      <dsp:spPr>
        <a:xfrm>
          <a:off x="4436498" y="1342065"/>
          <a:ext cx="580166" cy="5801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7E925-FD99-4981-A8BC-DAD643CA2D27}">
      <dsp:nvSpPr>
        <dsp:cNvPr id="0" name=""/>
        <dsp:cNvSpPr/>
      </dsp:nvSpPr>
      <dsp:spPr>
        <a:xfrm>
          <a:off x="3897773" y="2452669"/>
          <a:ext cx="1657617" cy="997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The presenting panel share their experiences for 10-15 minutes </a:t>
          </a:r>
          <a:endParaRPr lang="en-US" sz="1100" kern="1200"/>
        </a:p>
      </dsp:txBody>
      <dsp:txXfrm>
        <a:off x="3897773" y="2452669"/>
        <a:ext cx="1657617" cy="997160"/>
      </dsp:txXfrm>
    </dsp:sp>
    <dsp:sp modelId="{D2D7A237-E884-4C50-8ECC-157D83EF6ABA}">
      <dsp:nvSpPr>
        <dsp:cNvPr id="0" name=""/>
        <dsp:cNvSpPr/>
      </dsp:nvSpPr>
      <dsp:spPr>
        <a:xfrm>
          <a:off x="6168708" y="1126575"/>
          <a:ext cx="1011146" cy="1011146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68AB2-BD3C-48DE-AF61-617CE338D7B6}">
      <dsp:nvSpPr>
        <dsp:cNvPr id="0" name=""/>
        <dsp:cNvSpPr/>
      </dsp:nvSpPr>
      <dsp:spPr>
        <a:xfrm>
          <a:off x="6384199" y="1342065"/>
          <a:ext cx="580166" cy="58016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04671-7CD1-4A57-807F-BDC568FB7EC4}">
      <dsp:nvSpPr>
        <dsp:cNvPr id="0" name=""/>
        <dsp:cNvSpPr/>
      </dsp:nvSpPr>
      <dsp:spPr>
        <a:xfrm>
          <a:off x="5845473" y="2452669"/>
          <a:ext cx="1657617" cy="997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Trained facilitators then moderate a reflective discussion</a:t>
          </a:r>
          <a:endParaRPr lang="en-US" sz="1100" kern="1200"/>
        </a:p>
      </dsp:txBody>
      <dsp:txXfrm>
        <a:off x="5845473" y="2452669"/>
        <a:ext cx="1657617" cy="997160"/>
      </dsp:txXfrm>
    </dsp:sp>
    <dsp:sp modelId="{D6966B35-325A-42A6-B9B6-80D734519B39}">
      <dsp:nvSpPr>
        <dsp:cNvPr id="0" name=""/>
        <dsp:cNvSpPr/>
      </dsp:nvSpPr>
      <dsp:spPr>
        <a:xfrm>
          <a:off x="8116409" y="1126575"/>
          <a:ext cx="1011146" cy="1011146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ED6F2-EE73-443A-BE9F-12B55C6BC38D}">
      <dsp:nvSpPr>
        <dsp:cNvPr id="0" name=""/>
        <dsp:cNvSpPr/>
      </dsp:nvSpPr>
      <dsp:spPr>
        <a:xfrm>
          <a:off x="8331899" y="1342065"/>
          <a:ext cx="580166" cy="58016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057F5-3DD8-4588-8658-D6547F2D8206}">
      <dsp:nvSpPr>
        <dsp:cNvPr id="0" name=""/>
        <dsp:cNvSpPr/>
      </dsp:nvSpPr>
      <dsp:spPr>
        <a:xfrm>
          <a:off x="7793173" y="2452669"/>
          <a:ext cx="1657617" cy="997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The audience share their thoughts, ask questions, offer similar experiences </a:t>
          </a:r>
          <a:endParaRPr lang="en-US" sz="1100" kern="1200"/>
        </a:p>
      </dsp:txBody>
      <dsp:txXfrm>
        <a:off x="7793173" y="2452669"/>
        <a:ext cx="1657617" cy="997160"/>
      </dsp:txXfrm>
    </dsp:sp>
    <dsp:sp modelId="{3F2B031A-BD5A-4EDD-BCCE-405525650A9C}">
      <dsp:nvSpPr>
        <dsp:cNvPr id="0" name=""/>
        <dsp:cNvSpPr/>
      </dsp:nvSpPr>
      <dsp:spPr>
        <a:xfrm>
          <a:off x="10064109" y="1126575"/>
          <a:ext cx="1011146" cy="1011146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94100-BDC0-4CF4-B670-6AB0E5BF27B4}">
      <dsp:nvSpPr>
        <dsp:cNvPr id="0" name=""/>
        <dsp:cNvSpPr/>
      </dsp:nvSpPr>
      <dsp:spPr>
        <a:xfrm>
          <a:off x="10279599" y="1342065"/>
          <a:ext cx="580166" cy="58016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F4747-C55F-46DF-95C4-EB65E04CBDFA}">
      <dsp:nvSpPr>
        <dsp:cNvPr id="0" name=""/>
        <dsp:cNvSpPr/>
      </dsp:nvSpPr>
      <dsp:spPr>
        <a:xfrm>
          <a:off x="9740873" y="2452669"/>
          <a:ext cx="1657617" cy="997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The discussion does not aim to problem-solve or find solutions, but just reflect on the emotional experience of delivering care. This can feel counter-cultural. </a:t>
          </a:r>
          <a:endParaRPr lang="en-US" sz="1100" kern="1200"/>
        </a:p>
      </dsp:txBody>
      <dsp:txXfrm>
        <a:off x="9740873" y="2452669"/>
        <a:ext cx="1657617" cy="997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65BAD-6599-46F4-807D-FAD5162AAE2E}">
      <dsp:nvSpPr>
        <dsp:cNvPr id="0" name=""/>
        <dsp:cNvSpPr/>
      </dsp:nvSpPr>
      <dsp:spPr>
        <a:xfrm>
          <a:off x="0" y="1783"/>
          <a:ext cx="6364224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4CB75-237C-45EB-9ADB-9A94B345567B}">
      <dsp:nvSpPr>
        <dsp:cNvPr id="0" name=""/>
        <dsp:cNvSpPr/>
      </dsp:nvSpPr>
      <dsp:spPr>
        <a:xfrm>
          <a:off x="229911" y="172791"/>
          <a:ext cx="418020" cy="4180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69957-7544-4EA8-AB4F-84648BAAB904}">
      <dsp:nvSpPr>
        <dsp:cNvPr id="0" name=""/>
        <dsp:cNvSpPr/>
      </dsp:nvSpPr>
      <dsp:spPr>
        <a:xfrm>
          <a:off x="877842" y="1783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What works? How? When?</a:t>
          </a:r>
          <a:endParaRPr lang="en-US" sz="1900" kern="1200"/>
        </a:p>
      </dsp:txBody>
      <dsp:txXfrm>
        <a:off x="877842" y="1783"/>
        <a:ext cx="5486381" cy="760036"/>
      </dsp:txXfrm>
    </dsp:sp>
    <dsp:sp modelId="{D6519EEC-0A02-4A41-A80F-742FB805FECC}">
      <dsp:nvSpPr>
        <dsp:cNvPr id="0" name=""/>
        <dsp:cNvSpPr/>
      </dsp:nvSpPr>
      <dsp:spPr>
        <a:xfrm>
          <a:off x="0" y="951829"/>
          <a:ext cx="6364224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A8237-77F0-4E43-B154-CB343EAD3B52}">
      <dsp:nvSpPr>
        <dsp:cNvPr id="0" name=""/>
        <dsp:cNvSpPr/>
      </dsp:nvSpPr>
      <dsp:spPr>
        <a:xfrm>
          <a:off x="229911" y="1122837"/>
          <a:ext cx="418020" cy="4180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75ACC-CEB3-490A-9A65-9AF0B56FFCE5}">
      <dsp:nvSpPr>
        <dsp:cNvPr id="0" name=""/>
        <dsp:cNvSpPr/>
      </dsp:nvSpPr>
      <dsp:spPr>
        <a:xfrm>
          <a:off x="877842" y="951829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What needs to be different for our</a:t>
          </a:r>
          <a:r>
            <a:rPr lang="en-GB" sz="1900" kern="1200">
              <a:latin typeface="Calibri Light" panose="020F0302020204030204"/>
            </a:rPr>
            <a:t> different contexts (working alongside NHS Trusts)?</a:t>
          </a:r>
        </a:p>
      </dsp:txBody>
      <dsp:txXfrm>
        <a:off x="877842" y="951829"/>
        <a:ext cx="5486381" cy="760036"/>
      </dsp:txXfrm>
    </dsp:sp>
    <dsp:sp modelId="{31B67420-BA05-46D7-80F8-3FFD6FCDC932}">
      <dsp:nvSpPr>
        <dsp:cNvPr id="0" name=""/>
        <dsp:cNvSpPr/>
      </dsp:nvSpPr>
      <dsp:spPr>
        <a:xfrm>
          <a:off x="0" y="1901874"/>
          <a:ext cx="6364224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D3EAB-2348-4070-9D0D-301863B3C027}">
      <dsp:nvSpPr>
        <dsp:cNvPr id="0" name=""/>
        <dsp:cNvSpPr/>
      </dsp:nvSpPr>
      <dsp:spPr>
        <a:xfrm>
          <a:off x="229911" y="2072883"/>
          <a:ext cx="418020" cy="4180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CEFA7-DA0A-4687-AD99-BC7EA7E6E130}">
      <dsp:nvSpPr>
        <dsp:cNvPr id="0" name=""/>
        <dsp:cNvSpPr/>
      </dsp:nvSpPr>
      <dsp:spPr>
        <a:xfrm>
          <a:off x="877842" y="1901874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What are the needs of our CCCU students and preceptees?</a:t>
          </a:r>
          <a:endParaRPr lang="en-US" sz="1900" kern="1200"/>
        </a:p>
      </dsp:txBody>
      <dsp:txXfrm>
        <a:off x="877842" y="1901874"/>
        <a:ext cx="5486381" cy="760036"/>
      </dsp:txXfrm>
    </dsp:sp>
    <dsp:sp modelId="{449D7437-CF0E-4602-927C-4AFAA59F9C6B}">
      <dsp:nvSpPr>
        <dsp:cNvPr id="0" name=""/>
        <dsp:cNvSpPr/>
      </dsp:nvSpPr>
      <dsp:spPr>
        <a:xfrm>
          <a:off x="0" y="2851920"/>
          <a:ext cx="6364224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1450E-1619-408A-A225-DF190DF75CEF}">
      <dsp:nvSpPr>
        <dsp:cNvPr id="0" name=""/>
        <dsp:cNvSpPr/>
      </dsp:nvSpPr>
      <dsp:spPr>
        <a:xfrm>
          <a:off x="229911" y="3022928"/>
          <a:ext cx="418020" cy="4180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0B1F6-FE87-4DEB-8D12-12521ED6EDE6}">
      <dsp:nvSpPr>
        <dsp:cNvPr id="0" name=""/>
        <dsp:cNvSpPr/>
      </dsp:nvSpPr>
      <dsp:spPr>
        <a:xfrm>
          <a:off x="877842" y="2851920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What do we need to replicate?</a:t>
          </a:r>
          <a:endParaRPr lang="en-US" sz="1900" kern="1200"/>
        </a:p>
      </dsp:txBody>
      <dsp:txXfrm>
        <a:off x="877842" y="2851920"/>
        <a:ext cx="5486381" cy="760036"/>
      </dsp:txXfrm>
    </dsp:sp>
    <dsp:sp modelId="{F7085026-4A9C-461C-85C0-44C731D49F6E}">
      <dsp:nvSpPr>
        <dsp:cNvPr id="0" name=""/>
        <dsp:cNvSpPr/>
      </dsp:nvSpPr>
      <dsp:spPr>
        <a:xfrm>
          <a:off x="0" y="3801966"/>
          <a:ext cx="6364224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F5CB0-FDA6-40AB-BEFE-45621F25294B}">
      <dsp:nvSpPr>
        <dsp:cNvPr id="0" name=""/>
        <dsp:cNvSpPr/>
      </dsp:nvSpPr>
      <dsp:spPr>
        <a:xfrm>
          <a:off x="229911" y="3972974"/>
          <a:ext cx="418020" cy="41802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AE852-257D-4EF5-8961-E07EBC3ADCEB}">
      <dsp:nvSpPr>
        <dsp:cNvPr id="0" name=""/>
        <dsp:cNvSpPr/>
      </dsp:nvSpPr>
      <dsp:spPr>
        <a:xfrm>
          <a:off x="877842" y="3801966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What do we need to adapt?</a:t>
          </a:r>
          <a:endParaRPr lang="en-US" sz="1900" kern="1200"/>
        </a:p>
      </dsp:txBody>
      <dsp:txXfrm>
        <a:off x="877842" y="3801966"/>
        <a:ext cx="5486381" cy="760036"/>
      </dsp:txXfrm>
    </dsp:sp>
    <dsp:sp modelId="{AC2F7547-17B7-4FF3-BE64-B55CB497C07D}">
      <dsp:nvSpPr>
        <dsp:cNvPr id="0" name=""/>
        <dsp:cNvSpPr/>
      </dsp:nvSpPr>
      <dsp:spPr>
        <a:xfrm>
          <a:off x="0" y="4752011"/>
          <a:ext cx="6364224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37156-93D1-4679-BF1E-B619940CA0AE}">
      <dsp:nvSpPr>
        <dsp:cNvPr id="0" name=""/>
        <dsp:cNvSpPr/>
      </dsp:nvSpPr>
      <dsp:spPr>
        <a:xfrm>
          <a:off x="229911" y="4923020"/>
          <a:ext cx="418020" cy="41802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9C26F-211F-4BEC-BFCE-6A65CF6AA978}">
      <dsp:nvSpPr>
        <dsp:cNvPr id="0" name=""/>
        <dsp:cNvSpPr/>
      </dsp:nvSpPr>
      <dsp:spPr>
        <a:xfrm>
          <a:off x="877842" y="4752011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What angles require more evidence?</a:t>
          </a:r>
          <a:endParaRPr lang="en-US" sz="1900" kern="1200"/>
        </a:p>
      </dsp:txBody>
      <dsp:txXfrm>
        <a:off x="877842" y="4752011"/>
        <a:ext cx="5486381" cy="760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1CD4B-6D5D-9043-6944-83F8B289D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E5F671-7FAF-BABF-E95C-43B82106C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0B4A6-95BD-D0C7-3669-06EF3A4FD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E3AD-18A7-4977-ACD3-787B0BC895B0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91F08-208A-C130-DAC1-7ADCCA3F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0CFDB-51FA-C2DB-C58C-4F025E3E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4DF1-273B-4C93-9787-7F0BB8305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952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24F0D-02E5-FE4A-817F-EA5E7F21F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67E83-3AA9-1D65-3606-03CBFE8E5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92287-7C13-E249-C64D-5F552E7C0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E3AD-18A7-4977-ACD3-787B0BC895B0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EF74B-2E0E-4CCF-42E6-FE1C79C84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4035C-E5B9-3253-3A97-CC0DDE191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4DF1-273B-4C93-9787-7F0BB8305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325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91E5E-E9B6-DE21-7503-91BBE6B5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43375-C562-A845-9785-301C60E37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E035D-9305-EBAF-C30D-99B187ED2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E3AD-18A7-4977-ACD3-787B0BC895B0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4903C-961B-92AC-903A-E085AE38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0F374-BFDA-149D-DBB9-6C7DC44E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4DF1-273B-4C93-9787-7F0BB8305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918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7C7AE-4813-86EC-647B-63FEB9885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8E180-E64C-F6BF-EFCF-DAD0CA984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73021-86C3-636D-461D-4DC5AED5F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1DB38-1B9E-8A5D-BB06-124EECB9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E3AD-18A7-4977-ACD3-787B0BC895B0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E7F65-19E4-900D-A893-EFC4A4850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4CD99-6776-BC4D-B277-0E9EA37E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4DF1-273B-4C93-9787-7F0BB8305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013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FF9D6-0D27-30D0-9581-ECB387AE3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57716-57EE-8311-2469-31D5ED14A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63BF24-52EE-F2DD-892E-678A433CC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2CD437-CE67-6B46-0006-A3B2CFCDD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D1A6D7-897E-2777-3BA1-93DEE7A7F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DA115E-C374-4E87-6961-54A303666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E3AD-18A7-4977-ACD3-787B0BC895B0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A15CE4-D040-0675-DCD4-E24BBD07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F2E440-3AB8-F1C5-15AD-5822BD05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4DF1-273B-4C93-9787-7F0BB8305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782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73A54-4BFA-3C5A-BE88-2277E0C7B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27A7B6-7DBD-B981-8DE4-4A0773131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E3AD-18A7-4977-ACD3-787B0BC895B0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1CA63-D4B7-121A-2E3C-833CE013B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53177-969D-C4F9-AEE3-3F98B0FF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4DF1-273B-4C93-9787-7F0BB8305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328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259509-61E7-5659-C1F2-C9FDB6F25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E3AD-18A7-4977-ACD3-787B0BC895B0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66B0F3-F722-A531-1851-E83D0D540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B00C2-14A0-F907-C439-1A2C72C1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4DF1-273B-4C93-9787-7F0BB8305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233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1F0BD-29A5-2C0C-9E72-66BF4894B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57669-9E5C-B227-8FE3-97FF94F77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C9435-9413-E4E0-6857-600416F7C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EF3E4-777E-9A85-888E-F4A26D39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E3AD-18A7-4977-ACD3-787B0BC895B0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1C305-4ABD-27DF-8440-9B8F637F3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698FD-B4CE-3B1F-6DBE-E5A70744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4DF1-273B-4C93-9787-7F0BB8305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84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CFD5-742B-EB58-F18A-E355F25AC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467F8E-B868-FE15-7A9B-F07C519F3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4DCB3-F720-6ACB-B43B-DCD080EA9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121B3-A9D1-ABFA-6E14-4DB27CDA4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E3AD-18A7-4977-ACD3-787B0BC895B0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9FA42-926A-E07B-A0C2-53CFCC001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B8E16-8182-FCE3-F53C-755CEA121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4DF1-273B-4C93-9787-7F0BB8305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320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6F4A9-7CBB-0159-77D5-2306E6144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1EAED4-F178-503F-2A52-C52C64FF0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E0B64-4866-E381-CE7E-C27DAF83D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E3AD-18A7-4977-ACD3-787B0BC895B0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5AB5F-D533-D4BA-8193-9F6964F1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F5128-FC3F-15E7-F563-952B26E1C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4DF1-273B-4C93-9787-7F0BB8305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600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4944C5-DA21-102D-B6B6-A9A5EDE1FC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43A21-5362-031B-64FD-8E2823D76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BC396-F8BA-9975-2A1B-7622FFB22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E3AD-18A7-4977-ACD3-787B0BC895B0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DE382-169E-5E66-C3A6-AA9397B76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5D832-391A-7060-BCF9-F19DC8F9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4DF1-273B-4C93-9787-7F0BB8305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49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EF9E66-1E10-751F-ECF9-3A525EAD8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D8380-C135-3869-D1D6-ECD9446A4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7186B-92E7-54E8-DC7F-49E706D40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8E3AD-18A7-4977-ACD3-787B0BC895B0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A1B14-2CFD-0A00-9DC3-765AF01B4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B32BE-2360-DEAD-B4AA-ECDB36957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A4DF1-273B-4C93-9787-7F0BB8305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14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helen.carr@canterbury.ac.uk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heschwartzcenter.org/members/media/patients_story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en-GB" sz="8000">
                <a:cs typeface="Calibri Light"/>
              </a:rPr>
              <a:t>Schwartz Rounds</a:t>
            </a:r>
            <a:endParaRPr lang="en-GB" sz="8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5031" y="3729420"/>
            <a:ext cx="5561938" cy="15345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at Canterbury Christ Church University</a:t>
            </a:r>
          </a:p>
          <a:p>
            <a:endParaRPr lang="en-GB" dirty="0">
              <a:ea typeface="Calibri"/>
              <a:cs typeface="Calibri"/>
            </a:endParaRPr>
          </a:p>
          <a:p>
            <a:r>
              <a:rPr lang="en-GB" sz="1800" dirty="0">
                <a:ea typeface="Calibri"/>
                <a:cs typeface="Calibri"/>
              </a:rPr>
              <a:t>Helen Carr &amp; Alyx Robinson</a:t>
            </a: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E9C961E-C206-087E-CB46-1C4DAC560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3" y="5204851"/>
            <a:ext cx="2619375" cy="88582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D016537-E775-F58F-99FB-D3B7D9708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0" y="476531"/>
            <a:ext cx="22860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6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B6EC2-2BB5-67C8-D64D-0735B9248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36" y="548155"/>
            <a:ext cx="5707125" cy="593136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0">
              <a:spcBef>
                <a:spcPct val="0"/>
              </a:spcBef>
              <a:buNone/>
            </a:pPr>
            <a:r>
              <a:rPr lang="en-GB" sz="2000" dirty="0">
                <a:latin typeface="Arial"/>
                <a:cs typeface="Arial"/>
              </a:rPr>
              <a:t>If staff are unsupported, they are more likely to:</a:t>
            </a:r>
            <a:br>
              <a:rPr lang="en-GB" sz="2000" dirty="0">
                <a:latin typeface="Arial"/>
                <a:cs typeface="Arial"/>
              </a:rPr>
            </a:br>
            <a:endParaRPr lang="en-US" sz="2000">
              <a:latin typeface="Arial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en-GB" sz="2000" dirty="0">
                <a:latin typeface="Arial"/>
                <a:cs typeface="Arial"/>
              </a:rPr>
              <a:t>Withdraw from their work for emotional protection</a:t>
            </a:r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en-GB" sz="2000" dirty="0">
                <a:latin typeface="Arial"/>
                <a:cs typeface="Arial"/>
              </a:rPr>
              <a:t>Feel more isolated and stressed</a:t>
            </a:r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en-GB" sz="2000" dirty="0">
                <a:latin typeface="Arial"/>
                <a:cs typeface="Arial"/>
              </a:rPr>
              <a:t>Have a lowered sense of personal effectiveness</a:t>
            </a:r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en-GB" sz="2000" dirty="0">
                <a:latin typeface="Arial"/>
                <a:cs typeface="Arial"/>
              </a:rPr>
              <a:t>Feel emotionally exhausted</a:t>
            </a:r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en-GB" sz="2000" dirty="0">
                <a:latin typeface="Arial"/>
                <a:cs typeface="Arial"/>
              </a:rPr>
              <a:t>Depersonalise care.</a:t>
            </a: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2000" dirty="0">
              <a:latin typeface="Arial"/>
              <a:cs typeface="Arial"/>
            </a:endParaRPr>
          </a:p>
          <a:p>
            <a:pPr indent="0">
              <a:buNone/>
            </a:pPr>
            <a:r>
              <a:rPr lang="en-GB" sz="2000" dirty="0">
                <a:latin typeface="Arial"/>
                <a:cs typeface="Arial"/>
              </a:rPr>
              <a:t>These responses are likely to have a negative onward impact on the safety and quality of patient care (Maben et al, 2010; Raleigh et al. 2009). </a:t>
            </a:r>
            <a:br>
              <a:rPr lang="en-GB" sz="2000" dirty="0">
                <a:latin typeface="Arial"/>
                <a:cs typeface="Arial"/>
              </a:rPr>
            </a:br>
            <a:endParaRPr lang="en-US" sz="2000" b="1">
              <a:latin typeface="Arial"/>
              <a:cs typeface="Arial"/>
            </a:endParaRPr>
          </a:p>
          <a:p>
            <a:pPr indent="0">
              <a:buNone/>
            </a:pPr>
            <a:r>
              <a:rPr lang="en-GB" sz="2000" b="1" dirty="0">
                <a:latin typeface="Arial"/>
                <a:cs typeface="Arial"/>
              </a:rPr>
              <a:t>‘All NHS organisations will understand the positive impact that happy and engaged staff have on patient outcomes, including mortality rates, and will be making this a key part of their quality improvement strategy.’ (Keogh, 2013)</a:t>
            </a:r>
            <a:endParaRPr lang="en-GB" dirty="0"/>
          </a:p>
          <a:p>
            <a:pPr>
              <a:buFont typeface="Arial"/>
              <a:buChar char="•"/>
            </a:pPr>
            <a:endParaRPr lang="en-GB" sz="1800">
              <a:latin typeface="Arial"/>
              <a:cs typeface="Arial"/>
            </a:endParaRPr>
          </a:p>
        </p:txBody>
      </p:sp>
      <p:pic>
        <p:nvPicPr>
          <p:cNvPr id="16" name="Picture 15" descr="Glasses on top of a book">
            <a:extLst>
              <a:ext uri="{FF2B5EF4-FFF2-40B4-BE49-F238E27FC236}">
                <a16:creationId xmlns:a16="http://schemas.microsoft.com/office/drawing/2014/main" id="{33D9E7CF-E4AB-82D6-B51D-B1D0CF833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5" r="29195" b="-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6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768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AE97E-B7B4-BD0B-921D-6C993767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en-GB">
                <a:latin typeface="Arial"/>
                <a:cs typeface="Arial"/>
              </a:rPr>
              <a:t>Who are we?</a:t>
            </a:r>
            <a:br>
              <a:rPr lang="en-GB" b="1">
                <a:latin typeface="Arial"/>
                <a:cs typeface="Arial"/>
              </a:rPr>
            </a:br>
            <a:r>
              <a:rPr lang="en-GB" b="1">
                <a:latin typeface="Arial"/>
                <a:cs typeface="Arial"/>
              </a:rPr>
              <a:t>The Schwartz Team</a:t>
            </a:r>
            <a:endParaRPr lang="en-US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B6EC2-2BB5-67C8-D64D-0735B9248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524" y="2038537"/>
            <a:ext cx="662600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600" b="1">
                <a:latin typeface="Arial"/>
                <a:cs typeface="Arial"/>
              </a:rPr>
              <a:t>Helen Carr</a:t>
            </a:r>
            <a:r>
              <a:rPr lang="en-GB" sz="1600">
                <a:latin typeface="Arial"/>
                <a:cs typeface="Arial"/>
              </a:rPr>
              <a:t>, Project Lead &amp; Facilitator </a:t>
            </a:r>
            <a:endParaRPr lang="en-US" sz="16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1600" b="1">
                <a:latin typeface="Arial"/>
                <a:cs typeface="Arial"/>
              </a:rPr>
              <a:t>Prof Chris Burton, </a:t>
            </a:r>
            <a:r>
              <a:rPr lang="en-GB" sz="1600">
                <a:latin typeface="Arial"/>
                <a:cs typeface="Arial"/>
              </a:rPr>
              <a:t>Head of School of Allied and Public Health Professions</a:t>
            </a:r>
            <a:endParaRPr lang="en-US" sz="16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1600">
                <a:latin typeface="Arial"/>
                <a:cs typeface="Arial"/>
              </a:rPr>
              <a:t>Facilitators </a:t>
            </a:r>
            <a:endParaRPr lang="en-US" sz="1600">
              <a:latin typeface="Arial"/>
              <a:cs typeface="Arial"/>
            </a:endParaRPr>
          </a:p>
          <a:p>
            <a:pPr marL="971550" lvl="1" indent="-285750">
              <a:buFont typeface="Arial"/>
              <a:buChar char="•"/>
            </a:pPr>
            <a:r>
              <a:rPr lang="en-GB" sz="1600" b="1">
                <a:latin typeface="Arial"/>
                <a:cs typeface="Arial"/>
              </a:rPr>
              <a:t>Sarah Harvey </a:t>
            </a:r>
            <a:r>
              <a:rPr lang="en-GB" sz="1600">
                <a:latin typeface="Arial"/>
                <a:cs typeface="Arial"/>
              </a:rPr>
              <a:t>(Occupational Therapy)</a:t>
            </a:r>
            <a:endParaRPr lang="en-US" sz="1600">
              <a:latin typeface="Arial"/>
              <a:cs typeface="Arial"/>
            </a:endParaRPr>
          </a:p>
          <a:p>
            <a:pPr marL="971550" lvl="1" indent="-285750">
              <a:buFont typeface="Arial"/>
              <a:buChar char="•"/>
            </a:pPr>
            <a:r>
              <a:rPr lang="en-GB" sz="1600" b="1">
                <a:latin typeface="Arial"/>
                <a:cs typeface="Arial"/>
              </a:rPr>
              <a:t>Vicky King </a:t>
            </a:r>
            <a:r>
              <a:rPr lang="en-GB" sz="1600">
                <a:latin typeface="Arial"/>
                <a:cs typeface="Arial"/>
              </a:rPr>
              <a:t>(Nursing/Senior Lecturer in Practice Learning)</a:t>
            </a:r>
            <a:endParaRPr lang="en-US" sz="1600">
              <a:latin typeface="Arial"/>
              <a:cs typeface="Arial"/>
            </a:endParaRPr>
          </a:p>
          <a:p>
            <a:pPr marL="971550" lvl="1" indent="-285750">
              <a:buFont typeface="Arial"/>
              <a:buChar char="•"/>
            </a:pPr>
            <a:r>
              <a:rPr lang="en-GB" sz="1600" b="1">
                <a:latin typeface="Arial"/>
                <a:cs typeface="Arial"/>
              </a:rPr>
              <a:t>Alyx Robinson </a:t>
            </a:r>
            <a:r>
              <a:rPr lang="en-GB" sz="1600">
                <a:latin typeface="Arial"/>
                <a:cs typeface="Arial"/>
              </a:rPr>
              <a:t>(Ethics background)</a:t>
            </a:r>
            <a:endParaRPr lang="en-US" sz="1600">
              <a:latin typeface="Arial"/>
              <a:cs typeface="Arial"/>
            </a:endParaRPr>
          </a:p>
          <a:p>
            <a:pPr marL="971550" lvl="1" indent="-285750">
              <a:buFont typeface="Arial"/>
              <a:buChar char="•"/>
            </a:pPr>
            <a:r>
              <a:rPr lang="en-GB" sz="1600" b="1">
                <a:latin typeface="Arial"/>
                <a:cs typeface="Arial"/>
              </a:rPr>
              <a:t>Sophie Faulkner </a:t>
            </a:r>
            <a:r>
              <a:rPr lang="en-GB" sz="1600">
                <a:latin typeface="Arial"/>
                <a:cs typeface="Arial"/>
              </a:rPr>
              <a:t>(Paramedic Science)</a:t>
            </a:r>
            <a:br>
              <a:rPr lang="en-GB" sz="1600">
                <a:latin typeface="Arial"/>
                <a:cs typeface="Arial"/>
              </a:rPr>
            </a:br>
            <a:endParaRPr lang="en-US" sz="16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1600">
                <a:latin typeface="Arial"/>
                <a:cs typeface="Arial"/>
              </a:rPr>
              <a:t>Also, Student partners.</a:t>
            </a:r>
            <a:endParaRPr lang="en-US" sz="16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1600">
                <a:latin typeface="Arial"/>
                <a:cs typeface="Arial"/>
              </a:rPr>
              <a:t>Support from our Student Support &amp; Wellbeing Team</a:t>
            </a:r>
            <a:endParaRPr lang="en-GB" sz="160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GB" sz="1600">
                <a:latin typeface="Arial"/>
                <a:ea typeface="Calibri"/>
                <a:cs typeface="Arial"/>
              </a:rPr>
              <a:t>Support and guidance from our Point of Care Foundation Mentor.</a:t>
            </a:r>
            <a:endParaRPr lang="en-GB" sz="1600">
              <a:latin typeface="Calibri" panose="020F0502020204030204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600">
                <a:latin typeface="Arial"/>
                <a:ea typeface="Calibri"/>
                <a:cs typeface="Arial"/>
              </a:rPr>
              <a:t>Support and input from our Steering Group of colleagues.</a:t>
            </a:r>
          </a:p>
          <a:p>
            <a:pPr marL="0" indent="0">
              <a:buNone/>
            </a:pPr>
            <a:endParaRPr lang="en-GB" sz="1000">
              <a:latin typeface="Arial"/>
              <a:cs typeface="Arial"/>
            </a:endParaRPr>
          </a:p>
          <a:p>
            <a:pPr>
              <a:buFont typeface="Arial"/>
            </a:pPr>
            <a:endParaRPr lang="en-GB" sz="1000">
              <a:latin typeface="Arial"/>
              <a:cs typeface="Arial"/>
            </a:endParaRPr>
          </a:p>
          <a:p>
            <a:endParaRPr lang="en-GB" sz="1000">
              <a:latin typeface="Calibri" panose="020F0502020204030204"/>
              <a:ea typeface="Calibri" panose="020F0502020204030204"/>
              <a:cs typeface="Calibri"/>
            </a:endParaRPr>
          </a:p>
        </p:txBody>
      </p:sp>
      <p:pic>
        <p:nvPicPr>
          <p:cNvPr id="16" name="Picture 15" descr="White puzzle with one red piece">
            <a:extLst>
              <a:ext uri="{FF2B5EF4-FFF2-40B4-BE49-F238E27FC236}">
                <a16:creationId xmlns:a16="http://schemas.microsoft.com/office/drawing/2014/main" id="{CFEC5CBB-0ABF-AFD3-E6AE-A95EF7CAC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55" r="21096" b="2"/>
          <a:stretch/>
        </p:blipFill>
        <p:spPr>
          <a:xfrm>
            <a:off x="6848918" y="1771078"/>
            <a:ext cx="450488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6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390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59">
            <a:extLst>
              <a:ext uri="{FF2B5EF4-FFF2-40B4-BE49-F238E27FC236}">
                <a16:creationId xmlns:a16="http://schemas.microsoft.com/office/drawing/2014/main" id="{D0461F72-A27E-48C5-A99A-B5EEDA745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728D4-535D-3FCC-D16A-3B6156AD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49167"/>
            <a:ext cx="9144000" cy="17483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Carrying Out Student 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93831-C279-9A43-31AE-77411B65D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5189616"/>
            <a:ext cx="9144000" cy="91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latin typeface="+mn-lt"/>
                <a:ea typeface="+mn-ea"/>
                <a:cs typeface="+mn-cs"/>
              </a:rPr>
              <a:t>Our findings and reflections so far</a:t>
            </a:r>
            <a:r>
              <a:rPr lang="en-US" sz="2400"/>
              <a:t>.</a:t>
            </a: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Graphic 6" descr="Comment">
            <a:extLst>
              <a:ext uri="{FF2B5EF4-FFF2-40B4-BE49-F238E27FC236}">
                <a16:creationId xmlns:a16="http://schemas.microsoft.com/office/drawing/2014/main" id="{D8CF320C-133B-BA6A-94A9-FA4E2F068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9584" y="643467"/>
            <a:ext cx="2452830" cy="2452830"/>
          </a:xfrm>
          <a:custGeom>
            <a:avLst/>
            <a:gdLst/>
            <a:ahLst/>
            <a:cxnLst/>
            <a:rect l="l" t="t" r="r" b="b"/>
            <a:pathLst>
              <a:path w="9143998" h="2473607">
                <a:moveTo>
                  <a:pt x="64634" y="0"/>
                </a:moveTo>
                <a:lnTo>
                  <a:pt x="9079363" y="0"/>
                </a:lnTo>
                <a:cubicBezTo>
                  <a:pt x="9115060" y="0"/>
                  <a:pt x="9143998" y="28938"/>
                  <a:pt x="9143998" y="64635"/>
                </a:cubicBezTo>
                <a:lnTo>
                  <a:pt x="9143998" y="2408972"/>
                </a:lnTo>
                <a:cubicBezTo>
                  <a:pt x="9143998" y="2444669"/>
                  <a:pt x="9115060" y="2473607"/>
                  <a:pt x="9079363" y="2473607"/>
                </a:cubicBezTo>
                <a:lnTo>
                  <a:pt x="64634" y="2473607"/>
                </a:lnTo>
                <a:cubicBezTo>
                  <a:pt x="46786" y="2473607"/>
                  <a:pt x="30627" y="2466373"/>
                  <a:pt x="18930" y="2454676"/>
                </a:cubicBezTo>
                <a:lnTo>
                  <a:pt x="0" y="2408974"/>
                </a:lnTo>
                <a:lnTo>
                  <a:pt x="0" y="64633"/>
                </a:lnTo>
                <a:lnTo>
                  <a:pt x="18930" y="18931"/>
                </a:lnTo>
                <a:cubicBezTo>
                  <a:pt x="30627" y="7235"/>
                  <a:pt x="46786" y="0"/>
                  <a:pt x="64634" y="0"/>
                </a:cubicBezTo>
                <a:close/>
              </a:path>
            </a:pathLst>
          </a:custGeom>
        </p:spPr>
      </p:pic>
      <p:sp>
        <p:nvSpPr>
          <p:cNvPr id="85" name="Oval 61">
            <a:extLst>
              <a:ext uri="{FF2B5EF4-FFF2-40B4-BE49-F238E27FC236}">
                <a16:creationId xmlns:a16="http://schemas.microsoft.com/office/drawing/2014/main" id="{DF382E8D-312B-4792-A211-0BDE37F6F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5562" y="262321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solidFill>
                <a:schemeClr val="accent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Arc 63">
            <a:extLst>
              <a:ext uri="{FF2B5EF4-FFF2-40B4-BE49-F238E27FC236}">
                <a16:creationId xmlns:a16="http://schemas.microsoft.com/office/drawing/2014/main" id="{036F9B07-02BE-4BD5-BA9D-E91B8A456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8539" y="361268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687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886" y="0"/>
            <a:ext cx="7538114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728D4-535D-3FCC-D16A-3B6156AD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609600"/>
            <a:ext cx="5310116" cy="1322887"/>
          </a:xfrm>
        </p:spPr>
        <p:txBody>
          <a:bodyPr>
            <a:normAutofit/>
          </a:bodyPr>
          <a:lstStyle/>
          <a:p>
            <a:pPr algn="r"/>
            <a:r>
              <a:rPr lang="en-GB" sz="3700">
                <a:ea typeface="Calibri Light"/>
                <a:cs typeface="Calibri Light"/>
              </a:rPr>
              <a:t>First CCCU Schwartz Round</a:t>
            </a:r>
            <a:br>
              <a:rPr lang="en-GB" sz="3700">
                <a:ea typeface="Calibri Light"/>
                <a:cs typeface="Calibri Light"/>
              </a:rPr>
            </a:br>
            <a:r>
              <a:rPr lang="en-GB" sz="3700">
                <a:ea typeface="Calibri Light"/>
                <a:cs typeface="Calibri Light"/>
              </a:rPr>
              <a:t>27th April 2023</a:t>
            </a:r>
            <a:endParaRPr lang="en-US"/>
          </a:p>
        </p:txBody>
      </p:sp>
      <p:pic>
        <p:nvPicPr>
          <p:cNvPr id="7" name="Graphic 6" descr="Comment">
            <a:extLst>
              <a:ext uri="{FF2B5EF4-FFF2-40B4-BE49-F238E27FC236}">
                <a16:creationId xmlns:a16="http://schemas.microsoft.com/office/drawing/2014/main" id="{D8CF320C-133B-BA6A-94A9-FA4E2F068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27" y="1573971"/>
            <a:ext cx="3720152" cy="37201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93831-C279-9A43-31AE-77411B65D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136" y="2194102"/>
            <a:ext cx="6397085" cy="422234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ea typeface="Calibri"/>
                <a:cs typeface="Calibri"/>
              </a:rPr>
              <a:t>Topic of Round: The Power of a Thank You</a:t>
            </a:r>
          </a:p>
          <a:p>
            <a:pPr marL="0" indent="0">
              <a:buNone/>
            </a:pPr>
            <a:endParaRPr lang="en-GB" sz="1900">
              <a:ea typeface="Calibri"/>
              <a:cs typeface="Calibri"/>
            </a:endParaRPr>
          </a:p>
          <a:p>
            <a:r>
              <a:rPr lang="en-GB" sz="1900" dirty="0">
                <a:ea typeface="Calibri"/>
                <a:cs typeface="Calibri"/>
              </a:rPr>
              <a:t>There were more than 30 participants.</a:t>
            </a:r>
          </a:p>
          <a:p>
            <a:r>
              <a:rPr lang="en-GB" sz="1900" dirty="0">
                <a:ea typeface="Calibri"/>
                <a:cs typeface="Calibri"/>
              </a:rPr>
              <a:t>The storytellers were very positive about their experiences of being on the Panel, during the Round and in debrief.</a:t>
            </a:r>
          </a:p>
          <a:p>
            <a:r>
              <a:rPr lang="en-GB" sz="1900" dirty="0">
                <a:ea typeface="Calibri"/>
                <a:cs typeface="Calibri"/>
              </a:rPr>
              <a:t>Room and layout was a slight challenge as it was not always easy to hear others speak. </a:t>
            </a:r>
          </a:p>
          <a:p>
            <a:r>
              <a:rPr lang="en-GB" sz="1900" dirty="0">
                <a:ea typeface="Calibri"/>
                <a:cs typeface="Calibri"/>
              </a:rPr>
              <a:t>From this Round, we learned that the impact of Schwartz is immediate! Some of the experiences in the room were very powerful, and about 1/3 of the attendees spoke during the session. </a:t>
            </a:r>
          </a:p>
          <a:p>
            <a:r>
              <a:rPr lang="en-GB" sz="1900" dirty="0">
                <a:ea typeface="Calibri"/>
                <a:cs typeface="Calibri"/>
              </a:rPr>
              <a:t>Many attendees remarked on how many 'thank </a:t>
            </a:r>
            <a:r>
              <a:rPr lang="en-GB" sz="1900" dirty="0" err="1">
                <a:ea typeface="Calibri"/>
                <a:cs typeface="Calibri"/>
              </a:rPr>
              <a:t>you's</a:t>
            </a:r>
            <a:r>
              <a:rPr lang="en-GB" sz="1900" dirty="0">
                <a:ea typeface="Calibri"/>
                <a:cs typeface="Calibri"/>
              </a:rPr>
              <a:t> were offered during and after the session!</a:t>
            </a:r>
          </a:p>
        </p:txBody>
      </p:sp>
    </p:spTree>
    <p:extLst>
      <p:ext uri="{BB962C8B-B14F-4D97-AF65-F5344CB8AC3E}">
        <p14:creationId xmlns:p14="http://schemas.microsoft.com/office/powerpoint/2010/main" val="2024337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728D4-535D-3FCC-D16A-3B6156AD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81026" cy="1322887"/>
          </a:xfrm>
        </p:spPr>
        <p:txBody>
          <a:bodyPr>
            <a:normAutofit/>
          </a:bodyPr>
          <a:lstStyle/>
          <a:p>
            <a:r>
              <a:rPr lang="en-GB">
                <a:ea typeface="Calibri Light"/>
                <a:cs typeface="Calibri Light"/>
              </a:rPr>
              <a:t>CCCU Schwartz Round</a:t>
            </a:r>
            <a:br>
              <a:rPr lang="en-GB">
                <a:ea typeface="Calibri Light"/>
                <a:cs typeface="Calibri Light"/>
              </a:rPr>
            </a:br>
            <a:r>
              <a:rPr lang="en-GB" sz="3200">
                <a:ea typeface="Calibri Light"/>
                <a:cs typeface="Calibri Light"/>
              </a:rPr>
              <a:t>23rd May 2023</a:t>
            </a:r>
            <a:endParaRPr lang="en-GB" sz="400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93831-C279-9A43-31AE-77411B65D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6573951" cy="390858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ea typeface="Calibri"/>
                <a:cs typeface="Calibri"/>
              </a:rPr>
              <a:t>Topic of Round: Being Part of a Team</a:t>
            </a:r>
          </a:p>
          <a:p>
            <a:pPr marL="0" indent="0">
              <a:buNone/>
            </a:pPr>
            <a:endParaRPr lang="en-GB" sz="2000">
              <a:ea typeface="Calibri"/>
              <a:cs typeface="Calibri"/>
            </a:endParaRPr>
          </a:p>
          <a:p>
            <a:r>
              <a:rPr lang="en-GB" sz="2000" dirty="0">
                <a:ea typeface="Calibri"/>
                <a:cs typeface="Calibri"/>
              </a:rPr>
              <a:t>There were 8 participants (plus the panel, a member of the steering group, and the Schwartz/facilitation team)</a:t>
            </a:r>
          </a:p>
          <a:p>
            <a:r>
              <a:rPr lang="en-GB" sz="2000" dirty="0">
                <a:ea typeface="Calibri"/>
                <a:cs typeface="Calibri"/>
              </a:rPr>
              <a:t>Room and layout were very conducive to good interactions during the session, despite being a lecture theatre layout (which we had initially been uncertain about using)</a:t>
            </a:r>
          </a:p>
          <a:p>
            <a:r>
              <a:rPr lang="en-GB" sz="2000" dirty="0">
                <a:ea typeface="Calibri"/>
                <a:cs typeface="Calibri"/>
              </a:rPr>
              <a:t>We hit 'Schwartz Gold' during this Round, with the impact of one story becoming very clear on one of the attendees who responded to a story with their own very powerful experience. </a:t>
            </a:r>
          </a:p>
          <a:p>
            <a:r>
              <a:rPr lang="en-GB" sz="2000" dirty="0">
                <a:ea typeface="Calibri"/>
                <a:cs typeface="Calibri"/>
              </a:rPr>
              <a:t>There was some potentially triggering content, but the atmosphere in the Round was very supportive and nurturing.</a:t>
            </a:r>
          </a:p>
        </p:txBody>
      </p:sp>
      <p:pic>
        <p:nvPicPr>
          <p:cNvPr id="7" name="Graphic 6" descr="Comment">
            <a:extLst>
              <a:ext uri="{FF2B5EF4-FFF2-40B4-BE49-F238E27FC236}">
                <a16:creationId xmlns:a16="http://schemas.microsoft.com/office/drawing/2014/main" id="{D8CF320C-133B-BA6A-94A9-FA4E2F068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5981" y="1990229"/>
            <a:ext cx="2906973" cy="290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83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886" y="0"/>
            <a:ext cx="7538114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728D4-535D-3FCC-D16A-3B6156AD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609600"/>
            <a:ext cx="5310116" cy="1322887"/>
          </a:xfrm>
        </p:spPr>
        <p:txBody>
          <a:bodyPr>
            <a:normAutofit/>
          </a:bodyPr>
          <a:lstStyle/>
          <a:p>
            <a:pPr algn="r"/>
            <a:r>
              <a:rPr lang="en-GB">
                <a:ea typeface="Calibri Light"/>
                <a:cs typeface="Calibri Light"/>
              </a:rPr>
              <a:t>CCCU Schwartz Round</a:t>
            </a:r>
            <a:br>
              <a:rPr lang="en-GB">
                <a:ea typeface="Calibri Light"/>
                <a:cs typeface="Calibri Light"/>
              </a:rPr>
            </a:br>
            <a:r>
              <a:rPr lang="en-GB" sz="2800">
                <a:ea typeface="Calibri Light"/>
                <a:cs typeface="Calibri Light"/>
              </a:rPr>
              <a:t>25th May 2023</a:t>
            </a:r>
            <a:endParaRPr lang="en-US"/>
          </a:p>
        </p:txBody>
      </p:sp>
      <p:pic>
        <p:nvPicPr>
          <p:cNvPr id="7" name="Graphic 6" descr="Comment">
            <a:extLst>
              <a:ext uri="{FF2B5EF4-FFF2-40B4-BE49-F238E27FC236}">
                <a16:creationId xmlns:a16="http://schemas.microsoft.com/office/drawing/2014/main" id="{D8CF320C-133B-BA6A-94A9-FA4E2F068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27" y="1573971"/>
            <a:ext cx="3720152" cy="37201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93831-C279-9A43-31AE-77411B65D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2430" y="2194102"/>
            <a:ext cx="6105733" cy="4518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ea typeface="Calibri"/>
                <a:cs typeface="Calibri"/>
              </a:rPr>
              <a:t>Topic of Round: Why I Do What I Do</a:t>
            </a:r>
          </a:p>
          <a:p>
            <a:pPr marL="0" indent="0">
              <a:buNone/>
            </a:pPr>
            <a:endParaRPr lang="en-GB" sz="1700">
              <a:ea typeface="Calibri"/>
              <a:cs typeface="Calibri"/>
            </a:endParaRPr>
          </a:p>
          <a:p>
            <a:r>
              <a:rPr lang="en-GB" sz="2000" dirty="0">
                <a:ea typeface="Calibri"/>
                <a:cs typeface="Calibri"/>
              </a:rPr>
              <a:t>There were many more participants at this Round than the in-person Round held earlier in this week. </a:t>
            </a:r>
          </a:p>
          <a:p>
            <a:r>
              <a:rPr lang="en-GB" sz="2000" dirty="0">
                <a:ea typeface="Calibri"/>
                <a:cs typeface="Calibri"/>
              </a:rPr>
              <a:t>We discovered how challenging it is to arrange two Rounds in one week.</a:t>
            </a:r>
          </a:p>
          <a:p>
            <a:r>
              <a:rPr lang="en-GB" sz="2000" dirty="0">
                <a:ea typeface="Calibri"/>
                <a:cs typeface="Calibri"/>
              </a:rPr>
              <a:t>We have revised our schedule for future Rounds to avoid this next time!</a:t>
            </a:r>
          </a:p>
          <a:p>
            <a:r>
              <a:rPr lang="en-GB" sz="2000" dirty="0">
                <a:ea typeface="Calibri"/>
                <a:cs typeface="Calibri"/>
              </a:rPr>
              <a:t>The online Round felt accessible, and there were only minimal technical issues (i.e., music didn't play during the intro presentation, harder to judge well when participants leave the session/ need to re-join the room because of connection trouble)</a:t>
            </a:r>
          </a:p>
        </p:txBody>
      </p:sp>
    </p:spTree>
    <p:extLst>
      <p:ext uri="{BB962C8B-B14F-4D97-AF65-F5344CB8AC3E}">
        <p14:creationId xmlns:p14="http://schemas.microsoft.com/office/powerpoint/2010/main" val="3006488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728D4-535D-3FCC-D16A-3B6156AD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81026" cy="1322887"/>
          </a:xfrm>
        </p:spPr>
        <p:txBody>
          <a:bodyPr>
            <a:normAutofit/>
          </a:bodyPr>
          <a:lstStyle/>
          <a:p>
            <a:r>
              <a:rPr lang="en-GB">
                <a:ea typeface="Calibri Light"/>
                <a:cs typeface="Calibri Light"/>
              </a:rPr>
              <a:t>CCCU Schwartz Round</a:t>
            </a:r>
            <a:br>
              <a:rPr lang="en-GB">
                <a:ea typeface="Calibri Light"/>
                <a:cs typeface="Calibri Light"/>
              </a:rPr>
            </a:br>
            <a:r>
              <a:rPr lang="en-GB" sz="3200">
                <a:ea typeface="Calibri Light"/>
                <a:cs typeface="Calibri Light"/>
              </a:rPr>
              <a:t>27th June 2023</a:t>
            </a:r>
            <a:endParaRPr lang="en-GB" sz="400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93831-C279-9A43-31AE-77411B65D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182" y="2194102"/>
            <a:ext cx="7560067" cy="44240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>
                <a:ea typeface="Calibri"/>
                <a:cs typeface="Calibri"/>
              </a:rPr>
              <a:t>Topic of Round: Standing Strong, Finding My Voice</a:t>
            </a:r>
          </a:p>
          <a:p>
            <a:pPr marL="0" indent="0">
              <a:buNone/>
            </a:pPr>
            <a:endParaRPr lang="en-GB" sz="2000">
              <a:ea typeface="Calibri"/>
              <a:cs typeface="Calibri"/>
            </a:endParaRPr>
          </a:p>
          <a:p>
            <a:r>
              <a:rPr lang="en-GB" sz="2000">
                <a:ea typeface="Calibri"/>
                <a:cs typeface="Calibri"/>
              </a:rPr>
              <a:t>This Round is upcoming at the time of preparing this presentation. We have prepared two storytellers so far, of the three needed for the model. 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r>
              <a:rPr lang="en-GB" sz="2000">
                <a:ea typeface="Calibri"/>
                <a:cs typeface="Calibri"/>
              </a:rPr>
              <a:t>We are becoming aware of the increased challenge of student attendance at Rounds in Higher Education during 'off-peak' and out of term-time periods.</a:t>
            </a:r>
          </a:p>
          <a:p>
            <a:r>
              <a:rPr lang="en-GB" sz="2000">
                <a:ea typeface="Calibri"/>
                <a:cs typeface="Calibri"/>
              </a:rPr>
              <a:t>Our </a:t>
            </a:r>
            <a:r>
              <a:rPr lang="en-GB" sz="2000" err="1">
                <a:ea typeface="Calibri"/>
                <a:cs typeface="Calibri"/>
              </a:rPr>
              <a:t>PoCF</a:t>
            </a:r>
            <a:r>
              <a:rPr lang="en-GB" sz="2000">
                <a:ea typeface="Calibri"/>
                <a:cs typeface="Calibri"/>
              </a:rPr>
              <a:t> mentor has reminded us of the value and necessity of appealing to our Steering Group for support in finding storytellers and circulating materials to publicise the Rounds. </a:t>
            </a:r>
          </a:p>
        </p:txBody>
      </p:sp>
      <p:pic>
        <p:nvPicPr>
          <p:cNvPr id="7" name="Graphic 6" descr="Comment">
            <a:extLst>
              <a:ext uri="{FF2B5EF4-FFF2-40B4-BE49-F238E27FC236}">
                <a16:creationId xmlns:a16="http://schemas.microsoft.com/office/drawing/2014/main" id="{D8CF320C-133B-BA6A-94A9-FA4E2F068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5981" y="1990229"/>
            <a:ext cx="2906973" cy="290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02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EC593D-19C6-0633-FBCB-204012D1F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27" y="336575"/>
            <a:ext cx="4715984" cy="195684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z="4000" dirty="0">
                <a:ea typeface="Calibri Light"/>
                <a:cs typeface="Calibri Light"/>
              </a:rPr>
              <a:t>General Observations and Common Themes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EF5F4-67B7-A509-0996-2BAC9815A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62" y="2608441"/>
            <a:ext cx="4776988" cy="39549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1600" dirty="0">
                <a:ea typeface="Calibri"/>
                <a:cs typeface="Calibri"/>
              </a:rPr>
              <a:t>Practicalities (time, place, marketing &amp; social media, remembering the script)</a:t>
            </a:r>
            <a:endParaRPr lang="en-US" sz="1600">
              <a:cs typeface="Calibri"/>
            </a:endParaRPr>
          </a:p>
          <a:p>
            <a:endParaRPr lang="en-GB" sz="1600" dirty="0">
              <a:ea typeface="Calibri"/>
              <a:cs typeface="Calibri"/>
            </a:endParaRPr>
          </a:p>
          <a:p>
            <a:r>
              <a:rPr lang="en-GB" sz="1600" dirty="0">
                <a:ea typeface="Calibri"/>
                <a:cs typeface="Calibri"/>
              </a:rPr>
              <a:t>Impostor syndrome</a:t>
            </a:r>
            <a:endParaRPr lang="en-GB" sz="1600">
              <a:cs typeface="Calibri"/>
            </a:endParaRPr>
          </a:p>
          <a:p>
            <a:endParaRPr lang="en-GB" sz="1600" dirty="0">
              <a:ea typeface="Calibri"/>
              <a:cs typeface="Calibri"/>
            </a:endParaRPr>
          </a:p>
          <a:p>
            <a:r>
              <a:rPr lang="en-GB" sz="1600" dirty="0">
                <a:ea typeface="Calibri"/>
                <a:cs typeface="Calibri"/>
              </a:rPr>
              <a:t>Handling triggering content</a:t>
            </a:r>
          </a:p>
          <a:p>
            <a:endParaRPr lang="en-GB" sz="1600" dirty="0">
              <a:ea typeface="Calibri"/>
              <a:cs typeface="Calibri"/>
            </a:endParaRPr>
          </a:p>
          <a:p>
            <a:r>
              <a:rPr lang="en-GB" sz="1600" dirty="0">
                <a:ea typeface="Calibri"/>
                <a:cs typeface="Calibri"/>
              </a:rPr>
              <a:t>Opportunities to show gratitude to colleagues</a:t>
            </a:r>
          </a:p>
          <a:p>
            <a:endParaRPr lang="en-GB" sz="1600" dirty="0">
              <a:ea typeface="Calibri"/>
              <a:cs typeface="Calibri"/>
            </a:endParaRPr>
          </a:p>
          <a:p>
            <a:r>
              <a:rPr lang="en-GB" sz="1600" dirty="0">
                <a:ea typeface="Calibri"/>
                <a:cs typeface="Calibri"/>
              </a:rPr>
              <a:t>The struggle to get in touch with feelings </a:t>
            </a:r>
          </a:p>
          <a:p>
            <a:endParaRPr lang="en-GB" sz="1600" dirty="0">
              <a:ea typeface="Calibri"/>
              <a:cs typeface="Calibri"/>
            </a:endParaRPr>
          </a:p>
          <a:p>
            <a:r>
              <a:rPr lang="en-GB" sz="1600" dirty="0">
                <a:ea typeface="Calibri"/>
                <a:cs typeface="Calibri"/>
              </a:rPr>
              <a:t>The realities of 'bringing your whole self' to work/practice/study.</a:t>
            </a:r>
          </a:p>
          <a:p>
            <a:endParaRPr lang="en-GB" sz="2200">
              <a:ea typeface="Calibri"/>
              <a:cs typeface="Calibri"/>
            </a:endParaRPr>
          </a:p>
          <a:p>
            <a:endParaRPr lang="en-GB" sz="2200">
              <a:ea typeface="Calibri"/>
              <a:cs typeface="Calibri"/>
            </a:endParaRPr>
          </a:p>
        </p:txBody>
      </p:sp>
      <p:pic>
        <p:nvPicPr>
          <p:cNvPr id="5" name="Picture 4" descr="White stones balanced in a stack">
            <a:extLst>
              <a:ext uri="{FF2B5EF4-FFF2-40B4-BE49-F238E27FC236}">
                <a16:creationId xmlns:a16="http://schemas.microsoft.com/office/drawing/2014/main" id="{F7523137-29F3-B009-165E-3414EE5D2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49" r="-3" b="-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1742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2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anterbury Christ Church University - Welcome to the WISE Campaign">
            <a:extLst>
              <a:ext uri="{FF2B5EF4-FFF2-40B4-BE49-F238E27FC236}">
                <a16:creationId xmlns:a16="http://schemas.microsoft.com/office/drawing/2014/main" id="{37B6F5AB-7449-64A1-A341-3BAC2A2F4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6565" y="861739"/>
            <a:ext cx="1725485" cy="58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DF746-2B60-DAE2-77CE-24B297F0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295" y="1107907"/>
            <a:ext cx="10692234" cy="51977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200">
                <a:latin typeface="Arial"/>
                <a:cs typeface="Arial"/>
              </a:rPr>
              <a:t>Thank you for listening!</a:t>
            </a:r>
            <a:endParaRPr lang="en-GB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700">
                <a:latin typeface="Arial"/>
                <a:cs typeface="Arial"/>
              </a:rPr>
              <a:t>Please contact Helen Carr (Project Lead) for further information </a:t>
            </a:r>
          </a:p>
          <a:p>
            <a:pPr marL="0" indent="0">
              <a:buNone/>
            </a:pPr>
            <a:endParaRPr lang="en-GB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700">
                <a:latin typeface="Arial"/>
                <a:cs typeface="Arial"/>
                <a:hlinkClick r:id="rId3"/>
              </a:rPr>
              <a:t>helen.carr@canterbury.ac.uk</a:t>
            </a:r>
            <a:endParaRPr lang="en-GB" sz="1700">
              <a:latin typeface="Arial"/>
              <a:cs typeface="Arial"/>
            </a:endParaRPr>
          </a:p>
          <a:p>
            <a:pPr marL="0" indent="0">
              <a:buNone/>
            </a:pPr>
            <a:endParaRPr lang="en-GB" sz="17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97457-DE7A-D5AC-E755-A699578A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16135814" y="-1524001"/>
            <a:ext cx="519327" cy="598449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46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Picture 4" descr="Abstract blurred public library with bookshelves">
            <a:extLst>
              <a:ext uri="{FF2B5EF4-FFF2-40B4-BE49-F238E27FC236}">
                <a16:creationId xmlns:a16="http://schemas.microsoft.com/office/drawing/2014/main" id="{8A543651-AE68-6858-4643-D3DAF816F3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9" r="37334" b="4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AE97E-B7B4-BD0B-921D-6C993767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GB">
                <a:cs typeface="Calibri Light"/>
              </a:rPr>
              <a:t>Talk Overview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B6EC2-2BB5-67C8-D64D-0735B9248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136" y="2103811"/>
            <a:ext cx="57214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en-GB" sz="2000">
                <a:latin typeface="Arial"/>
                <a:cs typeface="Arial"/>
              </a:rPr>
              <a:t>Context: Schwartz Rounds in Health Care and the benefits of Rounds. </a:t>
            </a:r>
            <a:br>
              <a:rPr lang="en-GB" sz="2000">
                <a:latin typeface="Arial"/>
                <a:cs typeface="Arial"/>
              </a:rPr>
            </a:br>
            <a:endParaRPr lang="en-GB" sz="200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GB" sz="2000">
                <a:latin typeface="Arial"/>
                <a:cs typeface="Arial"/>
              </a:rPr>
              <a:t>Rounds in Higher Education: How we are implementing Schwartz Rounds at Canterbury Christ Church University. </a:t>
            </a:r>
            <a:br>
              <a:rPr lang="en-GB" sz="2000">
                <a:latin typeface="Arial"/>
                <a:cs typeface="Arial"/>
              </a:rPr>
            </a:br>
            <a:endParaRPr lang="en-GB" sz="2000">
              <a:latin typeface="Arial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GB" sz="2000">
                <a:latin typeface="Arial"/>
                <a:cs typeface="Arial"/>
              </a:rPr>
              <a:t>Key points from our learning so far – Our experience of setting up Rounds and the importance of student co-construction and engagement.</a:t>
            </a:r>
          </a:p>
        </p:txBody>
      </p:sp>
    </p:spTree>
    <p:extLst>
      <p:ext uri="{BB962C8B-B14F-4D97-AF65-F5344CB8AC3E}">
        <p14:creationId xmlns:p14="http://schemas.microsoft.com/office/powerpoint/2010/main" val="380430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F2B9AE-FE70-B661-4762-20C5A52D8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GB">
                <a:cs typeface="Calibri Light"/>
              </a:rPr>
              <a:t>Abstract</a:t>
            </a:r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98B3A-EC75-5C17-85D1-735C57F52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500">
                <a:latin typeface="Arial"/>
                <a:cs typeface="Arial"/>
              </a:rPr>
              <a:t>Canterbury Christ Church University is introducing Schwartz Rounds across the Faculty of Medicine, Health and Social Care. </a:t>
            </a:r>
            <a:br>
              <a:rPr lang="en-GB" sz="1500">
                <a:latin typeface="Arial"/>
                <a:cs typeface="Arial"/>
              </a:rPr>
            </a:br>
            <a:br>
              <a:rPr lang="en-GB" sz="1500">
                <a:latin typeface="Arial"/>
                <a:cs typeface="Arial"/>
              </a:rPr>
            </a:br>
            <a:r>
              <a:rPr lang="en-GB" sz="1500">
                <a:latin typeface="Arial"/>
                <a:cs typeface="Arial"/>
              </a:rPr>
              <a:t>Schwartz Rounds are increasingly being run within HEIs to enable students and newly qualified practitioners to share their emotional experiences from practice through storytelling.</a:t>
            </a:r>
            <a:br>
              <a:rPr lang="en-GB" sz="1500">
                <a:latin typeface="Arial"/>
                <a:cs typeface="Arial"/>
              </a:rPr>
            </a:br>
            <a:br>
              <a:rPr lang="en-GB" sz="1500">
                <a:latin typeface="Arial"/>
                <a:cs typeface="Arial"/>
              </a:rPr>
            </a:br>
            <a:r>
              <a:rPr lang="en-GB" sz="1500">
                <a:latin typeface="Arial"/>
                <a:cs typeface="Arial"/>
              </a:rPr>
              <a:t>Our students spend 50% of their time on practice placements and sharing stories can lessen the emotional burden of caring, help validate and normalise feelings and provide support. </a:t>
            </a:r>
            <a:br>
              <a:rPr lang="en-GB" sz="1500">
                <a:latin typeface="Arial"/>
                <a:cs typeface="Arial"/>
              </a:rPr>
            </a:br>
            <a:br>
              <a:rPr lang="en-GB" sz="1500">
                <a:latin typeface="Arial"/>
                <a:cs typeface="Arial"/>
              </a:rPr>
            </a:br>
            <a:r>
              <a:rPr lang="en-GB" sz="1500">
                <a:latin typeface="Arial"/>
                <a:cs typeface="Arial"/>
              </a:rPr>
              <a:t>Schwartz Rounds can also help academic staff to share the emotional impact of their work. </a:t>
            </a:r>
            <a:br>
              <a:rPr lang="en-GB" sz="1500">
                <a:latin typeface="Arial"/>
                <a:cs typeface="Arial"/>
              </a:rPr>
            </a:br>
            <a:br>
              <a:rPr lang="en-GB" sz="1500">
                <a:latin typeface="Arial"/>
                <a:cs typeface="Arial"/>
              </a:rPr>
            </a:br>
            <a:r>
              <a:rPr lang="en-GB" sz="1500">
                <a:latin typeface="Arial"/>
                <a:cs typeface="Arial"/>
              </a:rPr>
              <a:t>This session explores our experience of setting up Rounds and the importance of student co-construction and engagement. </a:t>
            </a:r>
            <a:endParaRPr lang="en-GB" sz="1500">
              <a:cs typeface="Calibri" panose="020F0502020204030204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7" name="Picture 4" descr="Large skydiving group mid-air">
            <a:extLst>
              <a:ext uri="{FF2B5EF4-FFF2-40B4-BE49-F238E27FC236}">
                <a16:creationId xmlns:a16="http://schemas.microsoft.com/office/drawing/2014/main" id="{6273A355-EAE7-1AD4-0DF8-D6F4ED29B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76" r="16324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84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9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1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15D3B-B885-177A-9CD9-3896A213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81" y="322729"/>
            <a:ext cx="6881026" cy="1322887"/>
          </a:xfrm>
        </p:spPr>
        <p:txBody>
          <a:bodyPr>
            <a:normAutofit/>
          </a:bodyPr>
          <a:lstStyle/>
          <a:p>
            <a:r>
              <a:rPr lang="en-GB" sz="4100">
                <a:cs typeface="Calibri Light"/>
              </a:rPr>
              <a:t>Context: </a:t>
            </a:r>
            <a:br>
              <a:rPr lang="en-GB" sz="4100">
                <a:cs typeface="Calibri Light"/>
              </a:rPr>
            </a:br>
            <a:r>
              <a:rPr lang="en-GB" sz="4100">
                <a:cs typeface="Calibri Light"/>
              </a:rPr>
              <a:t>Schwartz Rounds in Healthcare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FAC0E-BE8B-3DB6-E0B5-C0A2B34CF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58" y="2068597"/>
            <a:ext cx="7685574" cy="49126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600" dirty="0">
                <a:latin typeface="Arial"/>
                <a:cs typeface="Arial"/>
              </a:rPr>
              <a:t>Inter-professional meetings to discuss the emotional and psychosocial aspects of cases, to promote compassionate care by supporting the carers</a:t>
            </a:r>
            <a:endParaRPr lang="en-US" sz="1600" dirty="0">
              <a:latin typeface="Arial"/>
              <a:cs typeface="Arial"/>
            </a:endParaRPr>
          </a:p>
          <a:p>
            <a:endParaRPr lang="en-GB" sz="1600" dirty="0">
              <a:latin typeface="Arial"/>
              <a:cs typeface="Arial"/>
            </a:endParaRPr>
          </a:p>
          <a:p>
            <a:r>
              <a:rPr lang="en-GB" sz="1600" dirty="0">
                <a:latin typeface="Arial"/>
                <a:cs typeface="Arial"/>
              </a:rPr>
              <a:t>Kenneth Schwartz – health care lawyer, diagnosed with terminal lung cancer in 1994, Boston, USA. See his story here: </a:t>
            </a:r>
            <a:br>
              <a:rPr lang="en-GB" sz="1600" dirty="0">
                <a:latin typeface="Arial"/>
                <a:cs typeface="Arial"/>
              </a:rPr>
            </a:br>
            <a:r>
              <a:rPr lang="en-GB" sz="1600" dirty="0">
                <a:cs typeface="Calibri"/>
                <a:hlinkClick r:id="rId2"/>
              </a:rPr>
              <a:t>https://www.theschwartzcenter.org/members/media/patients_story.pdf</a:t>
            </a:r>
            <a:r>
              <a:rPr lang="en-GB" sz="1600" dirty="0">
                <a:cs typeface="Calibri"/>
              </a:rPr>
              <a:t> </a:t>
            </a:r>
            <a:endParaRPr lang="en-US" sz="1600" dirty="0">
              <a:cs typeface="Calibri"/>
            </a:endParaRPr>
          </a:p>
          <a:p>
            <a:endParaRPr lang="en-GB" sz="1600" dirty="0">
              <a:latin typeface="Calibri"/>
              <a:ea typeface="Calibri"/>
              <a:cs typeface="Calibri"/>
            </a:endParaRPr>
          </a:p>
          <a:p>
            <a:r>
              <a:rPr lang="en-GB" sz="1600" i="1" dirty="0">
                <a:latin typeface="Arial"/>
                <a:cs typeface="Arial"/>
              </a:rPr>
              <a:t>‘small acts of kindness made the unbearable bearable’</a:t>
            </a:r>
            <a:endParaRPr lang="en-US" sz="1600" dirty="0">
              <a:latin typeface="Arial"/>
              <a:cs typeface="Arial"/>
            </a:endParaRPr>
          </a:p>
          <a:p>
            <a:endParaRPr lang="en-GB" sz="1600" i="1" dirty="0">
              <a:latin typeface="Arial"/>
              <a:cs typeface="Arial"/>
            </a:endParaRPr>
          </a:p>
          <a:p>
            <a:r>
              <a:rPr lang="en-GB" sz="1600" dirty="0">
                <a:latin typeface="Arial"/>
                <a:cs typeface="Arial"/>
              </a:rPr>
              <a:t>Schwartz Center for Compassionate Care founded in 1995 by Kenneth Schwartz, with Schwartz Rounds starting in the US in 1997</a:t>
            </a:r>
            <a:endParaRPr lang="en-US" sz="1600" dirty="0">
              <a:latin typeface="Arial"/>
              <a:cs typeface="Arial"/>
            </a:endParaRPr>
          </a:p>
          <a:p>
            <a:endParaRPr lang="en-GB" sz="1600" dirty="0">
              <a:latin typeface="Arial"/>
              <a:cs typeface="Arial"/>
            </a:endParaRPr>
          </a:p>
          <a:p>
            <a:r>
              <a:rPr lang="en-GB" sz="1600" dirty="0">
                <a:latin typeface="Arial"/>
                <a:cs typeface="Arial"/>
              </a:rPr>
              <a:t>Recommended in the Francis Report (</a:t>
            </a:r>
            <a:r>
              <a:rPr lang="en-GB" sz="1600" err="1">
                <a:latin typeface="Arial"/>
                <a:cs typeface="Arial"/>
              </a:rPr>
              <a:t>DoH</a:t>
            </a:r>
            <a:r>
              <a:rPr lang="en-GB" sz="1600" dirty="0">
                <a:latin typeface="Arial"/>
                <a:cs typeface="Arial"/>
              </a:rPr>
              <a:t>, 2013) - teamwork </a:t>
            </a:r>
            <a:endParaRPr lang="en-US" sz="1600" dirty="0">
              <a:latin typeface="Arial"/>
              <a:cs typeface="Arial"/>
            </a:endParaRPr>
          </a:p>
          <a:p>
            <a:endParaRPr lang="en-GB" sz="1600" dirty="0">
              <a:latin typeface="Arial"/>
              <a:cs typeface="Arial"/>
            </a:endParaRPr>
          </a:p>
          <a:p>
            <a:r>
              <a:rPr lang="en-GB" sz="1600">
                <a:latin typeface="Arial"/>
                <a:cs typeface="Arial"/>
              </a:rPr>
              <a:t>The Point of Care Foundation hold the contract and copyright in the UK</a:t>
            </a:r>
            <a:endParaRPr lang="en-GB" sz="1600"/>
          </a:p>
        </p:txBody>
      </p:sp>
      <p:pic>
        <p:nvPicPr>
          <p:cNvPr id="20" name="Graphic 19" descr="Fingerprint">
            <a:extLst>
              <a:ext uri="{FF2B5EF4-FFF2-40B4-BE49-F238E27FC236}">
                <a16:creationId xmlns:a16="http://schemas.microsoft.com/office/drawing/2014/main" id="{E57BA56B-E23E-3A23-11AA-21A57008D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95981" y="1990229"/>
            <a:ext cx="2906973" cy="290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23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15D3B-B885-177A-9CD9-3896A213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200">
                <a:ea typeface="Calibri Light"/>
                <a:cs typeface="Calibri Light"/>
              </a:rPr>
              <a:t>Structure of Rounds</a:t>
            </a:r>
            <a:endParaRPr lang="en-US"/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BED5D407-5F9A-4C1B-49F0-7D3DBAB850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231403"/>
              </p:ext>
            </p:extLst>
          </p:nvPr>
        </p:nvGraphicFramePr>
        <p:xfrm>
          <a:off x="345141" y="2160852"/>
          <a:ext cx="11400864" cy="4576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246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886" y="0"/>
            <a:ext cx="7538114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15D3B-B885-177A-9CD9-3896A213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1326776"/>
            <a:ext cx="5310116" cy="1322887"/>
          </a:xfrm>
        </p:spPr>
        <p:txBody>
          <a:bodyPr>
            <a:normAutofit/>
          </a:bodyPr>
          <a:lstStyle/>
          <a:p>
            <a:r>
              <a:rPr lang="en-GB" sz="3100" dirty="0">
                <a:cs typeface="Calibri Light"/>
              </a:rPr>
              <a:t>Schwartz Rounds in Healthcare</a:t>
            </a:r>
          </a:p>
        </p:txBody>
      </p:sp>
      <p:pic>
        <p:nvPicPr>
          <p:cNvPr id="20" name="Graphic 19" descr="Health">
            <a:extLst>
              <a:ext uri="{FF2B5EF4-FFF2-40B4-BE49-F238E27FC236}">
                <a16:creationId xmlns:a16="http://schemas.microsoft.com/office/drawing/2014/main" id="{D2E2440D-BA31-2501-2FD9-5E8A9BC00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27" y="1573971"/>
            <a:ext cx="3720152" cy="37201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FAC0E-BE8B-3DB6-E0B5-C0A2B34CF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2944896"/>
            <a:ext cx="5310116" cy="39085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The mission of the project is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24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"</a:t>
            </a:r>
            <a:r>
              <a:rPr lang="en-US" sz="2400" i="1" dirty="0">
                <a:latin typeface="Arial"/>
                <a:cs typeface="Arial"/>
              </a:rPr>
              <a:t>To promote compassionate care so that patients and their caregivers relate to one another in a way that provides hope to the patient, support to caregivers and sustenance to the healing process."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918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41393E-C764-4C6F-8886-35CFF2E48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90890DC-37FF-4B49-BD4C-FE4232F69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52708" cy="6858000"/>
          </a:xfrm>
          <a:custGeom>
            <a:avLst/>
            <a:gdLst>
              <a:gd name="connsiteX0" fmla="*/ 0 w 5552708"/>
              <a:gd name="connsiteY0" fmla="*/ 0 h 6858000"/>
              <a:gd name="connsiteX1" fmla="*/ 5443651 w 5552708"/>
              <a:gd name="connsiteY1" fmla="*/ 0 h 6858000"/>
              <a:gd name="connsiteX2" fmla="*/ 5443781 w 5552708"/>
              <a:gd name="connsiteY2" fmla="*/ 512 h 6858000"/>
              <a:gd name="connsiteX3" fmla="*/ 5444033 w 5552708"/>
              <a:gd name="connsiteY3" fmla="*/ 20501 h 6858000"/>
              <a:gd name="connsiteX4" fmla="*/ 5439390 w 5552708"/>
              <a:gd name="connsiteY4" fmla="*/ 44768 h 6858000"/>
              <a:gd name="connsiteX5" fmla="*/ 5443913 w 5552708"/>
              <a:gd name="connsiteY5" fmla="*/ 104988 h 6858000"/>
              <a:gd name="connsiteX6" fmla="*/ 5458241 w 5552708"/>
              <a:gd name="connsiteY6" fmla="*/ 204162 h 6858000"/>
              <a:gd name="connsiteX7" fmla="*/ 5459763 w 5552708"/>
              <a:gd name="connsiteY7" fmla="*/ 225360 h 6858000"/>
              <a:gd name="connsiteX8" fmla="*/ 5454996 w 5552708"/>
              <a:gd name="connsiteY8" fmla="*/ 243902 h 6858000"/>
              <a:gd name="connsiteX9" fmla="*/ 5448597 w 5552708"/>
              <a:gd name="connsiteY9" fmla="*/ 248483 h 6858000"/>
              <a:gd name="connsiteX10" fmla="*/ 5448458 w 5552708"/>
              <a:gd name="connsiteY10" fmla="*/ 260196 h 6858000"/>
              <a:gd name="connsiteX11" fmla="*/ 5447150 w 5552708"/>
              <a:gd name="connsiteY11" fmla="*/ 263377 h 6858000"/>
              <a:gd name="connsiteX12" fmla="*/ 5459187 w 5552708"/>
              <a:gd name="connsiteY12" fmla="*/ 318691 h 6858000"/>
              <a:gd name="connsiteX13" fmla="*/ 5455708 w 5552708"/>
              <a:gd name="connsiteY13" fmla="*/ 365759 h 6858000"/>
              <a:gd name="connsiteX14" fmla="*/ 5473651 w 5552708"/>
              <a:gd name="connsiteY14" fmla="*/ 492182 h 6858000"/>
              <a:gd name="connsiteX15" fmla="*/ 5481453 w 5552708"/>
              <a:gd name="connsiteY15" fmla="*/ 689666 h 6858000"/>
              <a:gd name="connsiteX16" fmla="*/ 5488233 w 5552708"/>
              <a:gd name="connsiteY16" fmla="*/ 816332 h 6858000"/>
              <a:gd name="connsiteX17" fmla="*/ 5529718 w 5552708"/>
              <a:gd name="connsiteY17" fmla="*/ 891550 h 6858000"/>
              <a:gd name="connsiteX18" fmla="*/ 5536104 w 5552708"/>
              <a:gd name="connsiteY18" fmla="*/ 903318 h 6858000"/>
              <a:gd name="connsiteX19" fmla="*/ 5535257 w 5552708"/>
              <a:gd name="connsiteY19" fmla="*/ 905308 h 6858000"/>
              <a:gd name="connsiteX20" fmla="*/ 5537840 w 5552708"/>
              <a:gd name="connsiteY20" fmla="*/ 920621 h 6858000"/>
              <a:gd name="connsiteX21" fmla="*/ 5541663 w 5552708"/>
              <a:gd name="connsiteY21" fmla="*/ 922876 h 6858000"/>
              <a:gd name="connsiteX22" fmla="*/ 5544456 w 5552708"/>
              <a:gd name="connsiteY22" fmla="*/ 933037 h 6858000"/>
              <a:gd name="connsiteX23" fmla="*/ 5552708 w 5552708"/>
              <a:gd name="connsiteY23" fmla="*/ 952132 h 6858000"/>
              <a:gd name="connsiteX24" fmla="*/ 5551675 w 5552708"/>
              <a:gd name="connsiteY24" fmla="*/ 956570 h 6858000"/>
              <a:gd name="connsiteX25" fmla="*/ 5531341 w 5552708"/>
              <a:gd name="connsiteY25" fmla="*/ 1064863 h 6858000"/>
              <a:gd name="connsiteX26" fmla="*/ 5539998 w 5552708"/>
              <a:gd name="connsiteY26" fmla="*/ 1096340 h 6858000"/>
              <a:gd name="connsiteX27" fmla="*/ 5541075 w 5552708"/>
              <a:gd name="connsiteY27" fmla="*/ 1102915 h 6858000"/>
              <a:gd name="connsiteX28" fmla="*/ 5540822 w 5552708"/>
              <a:gd name="connsiteY28" fmla="*/ 1103143 h 6858000"/>
              <a:gd name="connsiteX29" fmla="*/ 5541413 w 5552708"/>
              <a:gd name="connsiteY29" fmla="*/ 1110274 h 6858000"/>
              <a:gd name="connsiteX30" fmla="*/ 5543038 w 5552708"/>
              <a:gd name="connsiteY30" fmla="*/ 1114901 h 6858000"/>
              <a:gd name="connsiteX31" fmla="*/ 5545128 w 5552708"/>
              <a:gd name="connsiteY31" fmla="*/ 1127652 h 6858000"/>
              <a:gd name="connsiteX32" fmla="*/ 5544028 w 5552708"/>
              <a:gd name="connsiteY32" fmla="*/ 1132698 h 6858000"/>
              <a:gd name="connsiteX33" fmla="*/ 5514811 w 5552708"/>
              <a:gd name="connsiteY33" fmla="*/ 1177140 h 6858000"/>
              <a:gd name="connsiteX34" fmla="*/ 5496402 w 5552708"/>
              <a:gd name="connsiteY34" fmla="*/ 1265293 h 6858000"/>
              <a:gd name="connsiteX35" fmla="*/ 5481620 w 5552708"/>
              <a:gd name="connsiteY35" fmla="*/ 1353039 h 6858000"/>
              <a:gd name="connsiteX36" fmla="*/ 5477938 w 5552708"/>
              <a:gd name="connsiteY36" fmla="*/ 1385038 h 6858000"/>
              <a:gd name="connsiteX37" fmla="*/ 5464009 w 5552708"/>
              <a:gd name="connsiteY37" fmla="*/ 1441067 h 6858000"/>
              <a:gd name="connsiteX38" fmla="*/ 5453063 w 5552708"/>
              <a:gd name="connsiteY38" fmla="*/ 1466104 h 6858000"/>
              <a:gd name="connsiteX39" fmla="*/ 5453368 w 5552708"/>
              <a:gd name="connsiteY39" fmla="*/ 1467310 h 6858000"/>
              <a:gd name="connsiteX40" fmla="*/ 5449849 w 5552708"/>
              <a:gd name="connsiteY40" fmla="*/ 1469198 h 6858000"/>
              <a:gd name="connsiteX41" fmla="*/ 5447717 w 5552708"/>
              <a:gd name="connsiteY41" fmla="*/ 1473816 h 6858000"/>
              <a:gd name="connsiteX42" fmla="*/ 5446906 w 5552708"/>
              <a:gd name="connsiteY42" fmla="*/ 1487106 h 6858000"/>
              <a:gd name="connsiteX43" fmla="*/ 5447429 w 5552708"/>
              <a:gd name="connsiteY43" fmla="*/ 1492218 h 6858000"/>
              <a:gd name="connsiteX44" fmla="*/ 5446434 w 5552708"/>
              <a:gd name="connsiteY44" fmla="*/ 1499455 h 6858000"/>
              <a:gd name="connsiteX45" fmla="*/ 5446146 w 5552708"/>
              <a:gd name="connsiteY45" fmla="*/ 1499600 h 6858000"/>
              <a:gd name="connsiteX46" fmla="*/ 5445728 w 5552708"/>
              <a:gd name="connsiteY46" fmla="*/ 1506449 h 6858000"/>
              <a:gd name="connsiteX47" fmla="*/ 5447013 w 5552708"/>
              <a:gd name="connsiteY47" fmla="*/ 1540420 h 6858000"/>
              <a:gd name="connsiteX48" fmla="*/ 5416036 w 5552708"/>
              <a:gd name="connsiteY48" fmla="*/ 1580834 h 6858000"/>
              <a:gd name="connsiteX49" fmla="*/ 5409252 w 5552708"/>
              <a:gd name="connsiteY49" fmla="*/ 1598373 h 6858000"/>
              <a:gd name="connsiteX50" fmla="*/ 5404223 w 5552708"/>
              <a:gd name="connsiteY50" fmla="*/ 1607549 h 6858000"/>
              <a:gd name="connsiteX51" fmla="*/ 5403003 w 5552708"/>
              <a:gd name="connsiteY51" fmla="*/ 1607994 h 6858000"/>
              <a:gd name="connsiteX52" fmla="*/ 5404366 w 5552708"/>
              <a:gd name="connsiteY52" fmla="*/ 1640580 h 6858000"/>
              <a:gd name="connsiteX53" fmla="*/ 5402429 w 5552708"/>
              <a:gd name="connsiteY53" fmla="*/ 1644617 h 6858000"/>
              <a:gd name="connsiteX54" fmla="*/ 5406027 w 5552708"/>
              <a:gd name="connsiteY54" fmla="*/ 1666228 h 6858000"/>
              <a:gd name="connsiteX55" fmla="*/ 5409538 w 5552708"/>
              <a:gd name="connsiteY55" fmla="*/ 1680703 h 6858000"/>
              <a:gd name="connsiteX56" fmla="*/ 5405582 w 5552708"/>
              <a:gd name="connsiteY56" fmla="*/ 1870222 h 6858000"/>
              <a:gd name="connsiteX57" fmla="*/ 5418948 w 5552708"/>
              <a:gd name="connsiteY57" fmla="*/ 1979530 h 6858000"/>
              <a:gd name="connsiteX58" fmla="*/ 5405060 w 5552708"/>
              <a:gd name="connsiteY58" fmla="*/ 2051964 h 6858000"/>
              <a:gd name="connsiteX59" fmla="*/ 5378701 w 5552708"/>
              <a:gd name="connsiteY59" fmla="*/ 2073120 h 6858000"/>
              <a:gd name="connsiteX60" fmla="*/ 5366006 w 5552708"/>
              <a:gd name="connsiteY60" fmla="*/ 2256053 h 6858000"/>
              <a:gd name="connsiteX61" fmla="*/ 5352501 w 5552708"/>
              <a:gd name="connsiteY61" fmla="*/ 2301374 h 6858000"/>
              <a:gd name="connsiteX62" fmla="*/ 5361572 w 5552708"/>
              <a:gd name="connsiteY62" fmla="*/ 2344135 h 6858000"/>
              <a:gd name="connsiteX63" fmla="*/ 5351776 w 5552708"/>
              <a:gd name="connsiteY63" fmla="*/ 2360013 h 6858000"/>
              <a:gd name="connsiteX64" fmla="*/ 5349856 w 5552708"/>
              <a:gd name="connsiteY64" fmla="*/ 2362723 h 6858000"/>
              <a:gd name="connsiteX65" fmla="*/ 5347182 w 5552708"/>
              <a:gd name="connsiteY65" fmla="*/ 2374239 h 6858000"/>
              <a:gd name="connsiteX66" fmla="*/ 5340172 w 5552708"/>
              <a:gd name="connsiteY66" fmla="*/ 2376629 h 6858000"/>
              <a:gd name="connsiteX67" fmla="*/ 5331662 w 5552708"/>
              <a:gd name="connsiteY67" fmla="*/ 2393351 h 6858000"/>
              <a:gd name="connsiteX68" fmla="*/ 5328482 w 5552708"/>
              <a:gd name="connsiteY68" fmla="*/ 2414790 h 6858000"/>
              <a:gd name="connsiteX69" fmla="*/ 5316501 w 5552708"/>
              <a:gd name="connsiteY69" fmla="*/ 2490864 h 6858000"/>
              <a:gd name="connsiteX70" fmla="*/ 5318378 w 5552708"/>
              <a:gd name="connsiteY70" fmla="*/ 2503797 h 6858000"/>
              <a:gd name="connsiteX71" fmla="*/ 5307008 w 5552708"/>
              <a:gd name="connsiteY71" fmla="*/ 2543608 h 6858000"/>
              <a:gd name="connsiteX72" fmla="*/ 5300817 w 5552708"/>
              <a:gd name="connsiteY72" fmla="*/ 2579627 h 6858000"/>
              <a:gd name="connsiteX73" fmla="*/ 5300491 w 5552708"/>
              <a:gd name="connsiteY73" fmla="*/ 2603469 h 6858000"/>
              <a:gd name="connsiteX74" fmla="*/ 5297327 w 5552708"/>
              <a:gd name="connsiteY74" fmla="*/ 2609298 h 6858000"/>
              <a:gd name="connsiteX75" fmla="*/ 5292648 w 5552708"/>
              <a:gd name="connsiteY75" fmla="*/ 2632709 h 6858000"/>
              <a:gd name="connsiteX76" fmla="*/ 5294499 w 5552708"/>
              <a:gd name="connsiteY76" fmla="*/ 2645215 h 6858000"/>
              <a:gd name="connsiteX77" fmla="*/ 5284921 w 5552708"/>
              <a:gd name="connsiteY77" fmla="*/ 2655995 h 6858000"/>
              <a:gd name="connsiteX78" fmla="*/ 5278681 w 5552708"/>
              <a:gd name="connsiteY78" fmla="*/ 2658097 h 6858000"/>
              <a:gd name="connsiteX79" fmla="*/ 5279052 w 5552708"/>
              <a:gd name="connsiteY79" fmla="*/ 2675265 h 6858000"/>
              <a:gd name="connsiteX80" fmla="*/ 5271485 w 5552708"/>
              <a:gd name="connsiteY80" fmla="*/ 2688260 h 6858000"/>
              <a:gd name="connsiteX81" fmla="*/ 5273609 w 5552708"/>
              <a:gd name="connsiteY81" fmla="*/ 2700785 h 6858000"/>
              <a:gd name="connsiteX82" fmla="*/ 5272098 w 5552708"/>
              <a:gd name="connsiteY82" fmla="*/ 2705655 h 6858000"/>
              <a:gd name="connsiteX83" fmla="*/ 5267605 w 5552708"/>
              <a:gd name="connsiteY83" fmla="*/ 2717660 h 6858000"/>
              <a:gd name="connsiteX84" fmla="*/ 5258449 w 5552708"/>
              <a:gd name="connsiteY84" fmla="*/ 2738177 h 6858000"/>
              <a:gd name="connsiteX85" fmla="*/ 5256679 w 5552708"/>
              <a:gd name="connsiteY85" fmla="*/ 2744727 h 6858000"/>
              <a:gd name="connsiteX86" fmla="*/ 5245116 w 5552708"/>
              <a:gd name="connsiteY86" fmla="*/ 2757932 h 6858000"/>
              <a:gd name="connsiteX87" fmla="*/ 5233122 w 5552708"/>
              <a:gd name="connsiteY87" fmla="*/ 2784915 h 6858000"/>
              <a:gd name="connsiteX88" fmla="*/ 5197792 w 5552708"/>
              <a:gd name="connsiteY88" fmla="*/ 2830475 h 6858000"/>
              <a:gd name="connsiteX89" fmla="*/ 5180199 w 5552708"/>
              <a:gd name="connsiteY89" fmla="*/ 2857691 h 6858000"/>
              <a:gd name="connsiteX90" fmla="*/ 5164940 w 5552708"/>
              <a:gd name="connsiteY90" fmla="*/ 2875644 h 6858000"/>
              <a:gd name="connsiteX91" fmla="*/ 5139323 w 5552708"/>
              <a:gd name="connsiteY91" fmla="*/ 2931296 h 6858000"/>
              <a:gd name="connsiteX92" fmla="*/ 5102390 w 5552708"/>
              <a:gd name="connsiteY92" fmla="*/ 3027705 h 6858000"/>
              <a:gd name="connsiteX93" fmla="*/ 5093321 w 5552708"/>
              <a:gd name="connsiteY93" fmla="*/ 3047244 h 6858000"/>
              <a:gd name="connsiteX94" fmla="*/ 5080729 w 5552708"/>
              <a:gd name="connsiteY94" fmla="*/ 3060118 h 6858000"/>
              <a:gd name="connsiteX95" fmla="*/ 5073626 w 5552708"/>
              <a:gd name="connsiteY95" fmla="*/ 3059690 h 6858000"/>
              <a:gd name="connsiteX96" fmla="*/ 5067867 w 5552708"/>
              <a:gd name="connsiteY96" fmla="*/ 3069806 h 6858000"/>
              <a:gd name="connsiteX97" fmla="*/ 5065335 w 5552708"/>
              <a:gd name="connsiteY97" fmla="*/ 3071678 h 6858000"/>
              <a:gd name="connsiteX98" fmla="*/ 5051806 w 5552708"/>
              <a:gd name="connsiteY98" fmla="*/ 3083233 h 6858000"/>
              <a:gd name="connsiteX99" fmla="*/ 5047824 w 5552708"/>
              <a:gd name="connsiteY99" fmla="*/ 3128247 h 6858000"/>
              <a:gd name="connsiteX100" fmla="*/ 5022444 w 5552708"/>
              <a:gd name="connsiteY100" fmla="*/ 3166893 h 6858000"/>
              <a:gd name="connsiteX101" fmla="*/ 4961916 w 5552708"/>
              <a:gd name="connsiteY101" fmla="*/ 3312149 h 6858000"/>
              <a:gd name="connsiteX102" fmla="*/ 4928070 w 5552708"/>
              <a:gd name="connsiteY102" fmla="*/ 3349450 h 6858000"/>
              <a:gd name="connsiteX103" fmla="*/ 4858652 w 5552708"/>
              <a:gd name="connsiteY103" fmla="*/ 3443841 h 6858000"/>
              <a:gd name="connsiteX104" fmla="*/ 4821392 w 5552708"/>
              <a:gd name="connsiteY104" fmla="*/ 3661714 h 6858000"/>
              <a:gd name="connsiteX105" fmla="*/ 4825147 w 5552708"/>
              <a:gd name="connsiteY105" fmla="*/ 3676668 h 6858000"/>
              <a:gd name="connsiteX106" fmla="*/ 4824341 w 5552708"/>
              <a:gd name="connsiteY106" fmla="*/ 3691352 h 6858000"/>
              <a:gd name="connsiteX107" fmla="*/ 4822735 w 5552708"/>
              <a:gd name="connsiteY107" fmla="*/ 3692500 h 6858000"/>
              <a:gd name="connsiteX108" fmla="*/ 4817318 w 5552708"/>
              <a:gd name="connsiteY108" fmla="*/ 3707640 h 6858000"/>
              <a:gd name="connsiteX109" fmla="*/ 4819146 w 5552708"/>
              <a:gd name="connsiteY109" fmla="*/ 3712253 h 6858000"/>
              <a:gd name="connsiteX110" fmla="*/ 4816373 w 5552708"/>
              <a:gd name="connsiteY110" fmla="*/ 3723048 h 6858000"/>
              <a:gd name="connsiteX111" fmla="*/ 4813460 w 5552708"/>
              <a:gd name="connsiteY111" fmla="*/ 3745409 h 6858000"/>
              <a:gd name="connsiteX112" fmla="*/ 4810527 w 5552708"/>
              <a:gd name="connsiteY112" fmla="*/ 3748566 h 6858000"/>
              <a:gd name="connsiteX113" fmla="*/ 4742720 w 5552708"/>
              <a:gd name="connsiteY113" fmla="*/ 3828954 h 6858000"/>
              <a:gd name="connsiteX114" fmla="*/ 4731784 w 5552708"/>
              <a:gd name="connsiteY114" fmla="*/ 3868871 h 6858000"/>
              <a:gd name="connsiteX115" fmla="*/ 4731481 w 5552708"/>
              <a:gd name="connsiteY115" fmla="*/ 3868898 h 6858000"/>
              <a:gd name="connsiteX116" fmla="*/ 4728490 w 5552708"/>
              <a:gd name="connsiteY116" fmla="*/ 3875525 h 6858000"/>
              <a:gd name="connsiteX117" fmla="*/ 4727500 w 5552708"/>
              <a:gd name="connsiteY117" fmla="*/ 3880683 h 6858000"/>
              <a:gd name="connsiteX118" fmla="*/ 4719663 w 5552708"/>
              <a:gd name="connsiteY118" fmla="*/ 3896892 h 6858000"/>
              <a:gd name="connsiteX119" fmla="*/ 4715899 w 5552708"/>
              <a:gd name="connsiteY119" fmla="*/ 3897345 h 6858000"/>
              <a:gd name="connsiteX120" fmla="*/ 4715832 w 5552708"/>
              <a:gd name="connsiteY120" fmla="*/ 3898632 h 6858000"/>
              <a:gd name="connsiteX121" fmla="*/ 4618476 w 5552708"/>
              <a:gd name="connsiteY121" fmla="*/ 4076334 h 6858000"/>
              <a:gd name="connsiteX122" fmla="*/ 4576303 w 5552708"/>
              <a:gd name="connsiteY122" fmla="*/ 4154580 h 6858000"/>
              <a:gd name="connsiteX123" fmla="*/ 4536795 w 5552708"/>
              <a:gd name="connsiteY123" fmla="*/ 4186216 h 6858000"/>
              <a:gd name="connsiteX124" fmla="*/ 4534335 w 5552708"/>
              <a:gd name="connsiteY124" fmla="*/ 4190678 h 6858000"/>
              <a:gd name="connsiteX125" fmla="*/ 4532585 w 5552708"/>
              <a:gd name="connsiteY125" fmla="*/ 4203860 h 6858000"/>
              <a:gd name="connsiteX126" fmla="*/ 4532745 w 5552708"/>
              <a:gd name="connsiteY126" fmla="*/ 4208983 h 6858000"/>
              <a:gd name="connsiteX127" fmla="*/ 4531239 w 5552708"/>
              <a:gd name="connsiteY127" fmla="*/ 4216126 h 6858000"/>
              <a:gd name="connsiteX128" fmla="*/ 4530941 w 5552708"/>
              <a:gd name="connsiteY128" fmla="*/ 4216251 h 6858000"/>
              <a:gd name="connsiteX129" fmla="*/ 4530039 w 5552708"/>
              <a:gd name="connsiteY129" fmla="*/ 4223045 h 6858000"/>
              <a:gd name="connsiteX130" fmla="*/ 4528920 w 5552708"/>
              <a:gd name="connsiteY130" fmla="*/ 4256957 h 6858000"/>
              <a:gd name="connsiteX131" fmla="*/ 4495092 w 5552708"/>
              <a:gd name="connsiteY131" fmla="*/ 4295227 h 6858000"/>
              <a:gd name="connsiteX132" fmla="*/ 4487069 w 5552708"/>
              <a:gd name="connsiteY132" fmla="*/ 4312260 h 6858000"/>
              <a:gd name="connsiteX133" fmla="*/ 4481391 w 5552708"/>
              <a:gd name="connsiteY133" fmla="*/ 4321074 h 6858000"/>
              <a:gd name="connsiteX134" fmla="*/ 4480140 w 5552708"/>
              <a:gd name="connsiteY134" fmla="*/ 4321443 h 6858000"/>
              <a:gd name="connsiteX135" fmla="*/ 4479199 w 5552708"/>
              <a:gd name="connsiteY135" fmla="*/ 4353976 h 6858000"/>
              <a:gd name="connsiteX136" fmla="*/ 4476976 w 5552708"/>
              <a:gd name="connsiteY136" fmla="*/ 4357874 h 6858000"/>
              <a:gd name="connsiteX137" fmla="*/ 4479044 w 5552708"/>
              <a:gd name="connsiteY137" fmla="*/ 4379621 h 6858000"/>
              <a:gd name="connsiteX138" fmla="*/ 4478683 w 5552708"/>
              <a:gd name="connsiteY138" fmla="*/ 4390568 h 6858000"/>
              <a:gd name="connsiteX139" fmla="*/ 4481532 w 5552708"/>
              <a:gd name="connsiteY139" fmla="*/ 4394254 h 6858000"/>
              <a:gd name="connsiteX140" fmla="*/ 4479499 w 5552708"/>
              <a:gd name="connsiteY140" fmla="*/ 4410114 h 6858000"/>
              <a:gd name="connsiteX141" fmla="*/ 4478153 w 5552708"/>
              <a:gd name="connsiteY141" fmla="*/ 4411710 h 6858000"/>
              <a:gd name="connsiteX142" fmla="*/ 4480616 w 5552708"/>
              <a:gd name="connsiteY142" fmla="*/ 4425622 h 6858000"/>
              <a:gd name="connsiteX143" fmla="*/ 4487688 w 5552708"/>
              <a:gd name="connsiteY143" fmla="*/ 4438292 h 6858000"/>
              <a:gd name="connsiteX144" fmla="*/ 4454727 w 5552708"/>
              <a:gd name="connsiteY144" fmla="*/ 4569970 h 6858000"/>
              <a:gd name="connsiteX145" fmla="*/ 4469804 w 5552708"/>
              <a:gd name="connsiteY145" fmla="*/ 4692415 h 6858000"/>
              <a:gd name="connsiteX146" fmla="*/ 4450795 w 5552708"/>
              <a:gd name="connsiteY146" fmla="*/ 4763659 h 6858000"/>
              <a:gd name="connsiteX147" fmla="*/ 4422945 w 5552708"/>
              <a:gd name="connsiteY147" fmla="*/ 4783049 h 6858000"/>
              <a:gd name="connsiteX148" fmla="*/ 4397314 w 5552708"/>
              <a:gd name="connsiteY148" fmla="*/ 4964397 h 6858000"/>
              <a:gd name="connsiteX149" fmla="*/ 4380606 w 5552708"/>
              <a:gd name="connsiteY149" fmla="*/ 5008665 h 6858000"/>
              <a:gd name="connsiteX150" fmla="*/ 4386649 w 5552708"/>
              <a:gd name="connsiteY150" fmla="*/ 5051823 h 6858000"/>
              <a:gd name="connsiteX151" fmla="*/ 4375733 w 5552708"/>
              <a:gd name="connsiteY151" fmla="*/ 5067011 h 6858000"/>
              <a:gd name="connsiteX152" fmla="*/ 4373624 w 5552708"/>
              <a:gd name="connsiteY152" fmla="*/ 5069584 h 6858000"/>
              <a:gd name="connsiteX153" fmla="*/ 4370134 w 5552708"/>
              <a:gd name="connsiteY153" fmla="*/ 5080883 h 6858000"/>
              <a:gd name="connsiteX154" fmla="*/ 4362957 w 5552708"/>
              <a:gd name="connsiteY154" fmla="*/ 5082819 h 6858000"/>
              <a:gd name="connsiteX155" fmla="*/ 4333195 w 5552708"/>
              <a:gd name="connsiteY155" fmla="*/ 5221840 h 6858000"/>
              <a:gd name="connsiteX156" fmla="*/ 4320037 w 5552708"/>
              <a:gd name="connsiteY156" fmla="*/ 5281999 h 6858000"/>
              <a:gd name="connsiteX157" fmla="*/ 4308816 w 5552708"/>
              <a:gd name="connsiteY157" fmla="*/ 5303704 h 6858000"/>
              <a:gd name="connsiteX158" fmla="*/ 4272244 w 5552708"/>
              <a:gd name="connsiteY158" fmla="*/ 5388756 h 6858000"/>
              <a:gd name="connsiteX159" fmla="*/ 4246915 w 5552708"/>
              <a:gd name="connsiteY159" fmla="*/ 5462809 h 6858000"/>
              <a:gd name="connsiteX160" fmla="*/ 4255030 w 5552708"/>
              <a:gd name="connsiteY160" fmla="*/ 5521632 h 6858000"/>
              <a:gd name="connsiteX161" fmla="*/ 4249277 w 5552708"/>
              <a:gd name="connsiteY161" fmla="*/ 5525636 h 6858000"/>
              <a:gd name="connsiteX162" fmla="*/ 4241924 w 5552708"/>
              <a:gd name="connsiteY162" fmla="*/ 5563850 h 6858000"/>
              <a:gd name="connsiteX163" fmla="*/ 4248240 w 5552708"/>
              <a:gd name="connsiteY163" fmla="*/ 5703386 h 6858000"/>
              <a:gd name="connsiteX164" fmla="*/ 4232982 w 5552708"/>
              <a:gd name="connsiteY164" fmla="*/ 5777907 h 6858000"/>
              <a:gd name="connsiteX165" fmla="*/ 4222394 w 5552708"/>
              <a:gd name="connsiteY165" fmla="*/ 5803443 h 6858000"/>
              <a:gd name="connsiteX166" fmla="*/ 4204974 w 5552708"/>
              <a:gd name="connsiteY166" fmla="*/ 5846279 h 6858000"/>
              <a:gd name="connsiteX167" fmla="*/ 4179217 w 5552708"/>
              <a:gd name="connsiteY167" fmla="*/ 5876046 h 6858000"/>
              <a:gd name="connsiteX168" fmla="*/ 4169698 w 5552708"/>
              <a:gd name="connsiteY168" fmla="*/ 5912761 h 6858000"/>
              <a:gd name="connsiteX169" fmla="*/ 4183963 w 5552708"/>
              <a:gd name="connsiteY169" fmla="*/ 5924201 h 6858000"/>
              <a:gd name="connsiteX170" fmla="*/ 4143073 w 5552708"/>
              <a:gd name="connsiteY170" fmla="*/ 6020347 h 6858000"/>
              <a:gd name="connsiteX171" fmla="*/ 4132699 w 5552708"/>
              <a:gd name="connsiteY171" fmla="*/ 6054447 h 6858000"/>
              <a:gd name="connsiteX172" fmla="*/ 4099744 w 5552708"/>
              <a:gd name="connsiteY172" fmla="*/ 6146773 h 6858000"/>
              <a:gd name="connsiteX173" fmla="*/ 4063216 w 5552708"/>
              <a:gd name="connsiteY173" fmla="*/ 6238624 h 6858000"/>
              <a:gd name="connsiteX174" fmla="*/ 4021696 w 5552708"/>
              <a:gd name="connsiteY174" fmla="*/ 6289517 h 6858000"/>
              <a:gd name="connsiteX175" fmla="*/ 3993817 w 5552708"/>
              <a:gd name="connsiteY175" fmla="*/ 6365399 h 6858000"/>
              <a:gd name="connsiteX176" fmla="*/ 3986236 w 5552708"/>
              <a:gd name="connsiteY176" fmla="*/ 6377584 h 6858000"/>
              <a:gd name="connsiteX177" fmla="*/ 3911599 w 5552708"/>
              <a:gd name="connsiteY177" fmla="*/ 6509659 h 6858000"/>
              <a:gd name="connsiteX178" fmla="*/ 3858869 w 5552708"/>
              <a:gd name="connsiteY178" fmla="*/ 6582751 h 6858000"/>
              <a:gd name="connsiteX179" fmla="*/ 3770950 w 5552708"/>
              <a:gd name="connsiteY179" fmla="*/ 6757987 h 6858000"/>
              <a:gd name="connsiteX180" fmla="*/ 3749766 w 5552708"/>
              <a:gd name="connsiteY180" fmla="*/ 6858000 h 6858000"/>
              <a:gd name="connsiteX181" fmla="*/ 12348 w 5552708"/>
              <a:gd name="connsiteY181" fmla="*/ 6858000 h 6858000"/>
              <a:gd name="connsiteX182" fmla="*/ 0 w 5552708"/>
              <a:gd name="connsiteY182" fmla="*/ 67256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5552708" h="6858000">
                <a:moveTo>
                  <a:pt x="0" y="0"/>
                </a:moveTo>
                <a:lnTo>
                  <a:pt x="5443651" y="0"/>
                </a:lnTo>
                <a:lnTo>
                  <a:pt x="5443781" y="512"/>
                </a:lnTo>
                <a:cubicBezTo>
                  <a:pt x="5446206" y="7309"/>
                  <a:pt x="5449083" y="15278"/>
                  <a:pt x="5444033" y="20501"/>
                </a:cubicBezTo>
                <a:cubicBezTo>
                  <a:pt x="5435420" y="27795"/>
                  <a:pt x="5439966" y="35996"/>
                  <a:pt x="5439390" y="44768"/>
                </a:cubicBezTo>
                <a:cubicBezTo>
                  <a:pt x="5431962" y="55410"/>
                  <a:pt x="5437588" y="94208"/>
                  <a:pt x="5443913" y="104988"/>
                </a:cubicBezTo>
                <a:cubicBezTo>
                  <a:pt x="5467308" y="131885"/>
                  <a:pt x="5440518" y="182050"/>
                  <a:pt x="5458241" y="204162"/>
                </a:cubicBezTo>
                <a:cubicBezTo>
                  <a:pt x="5460281" y="211583"/>
                  <a:pt x="5460566" y="218611"/>
                  <a:pt x="5459763" y="225360"/>
                </a:cubicBezTo>
                <a:lnTo>
                  <a:pt x="5454996" y="243902"/>
                </a:lnTo>
                <a:lnTo>
                  <a:pt x="5448597" y="248483"/>
                </a:lnTo>
                <a:lnTo>
                  <a:pt x="5448458" y="260196"/>
                </a:lnTo>
                <a:lnTo>
                  <a:pt x="5447150" y="263377"/>
                </a:lnTo>
                <a:cubicBezTo>
                  <a:pt x="5448938" y="273127"/>
                  <a:pt x="5457762" y="301628"/>
                  <a:pt x="5459187" y="318691"/>
                </a:cubicBezTo>
                <a:cubicBezTo>
                  <a:pt x="5456617" y="351374"/>
                  <a:pt x="5481393" y="329570"/>
                  <a:pt x="5455708" y="365759"/>
                </a:cubicBezTo>
                <a:cubicBezTo>
                  <a:pt x="5472236" y="419311"/>
                  <a:pt x="5443611" y="447897"/>
                  <a:pt x="5473651" y="492182"/>
                </a:cubicBezTo>
                <a:cubicBezTo>
                  <a:pt x="5483259" y="556102"/>
                  <a:pt x="5473858" y="624576"/>
                  <a:pt x="5481453" y="689666"/>
                </a:cubicBezTo>
                <a:cubicBezTo>
                  <a:pt x="5481825" y="737836"/>
                  <a:pt x="5505966" y="768312"/>
                  <a:pt x="5488233" y="816332"/>
                </a:cubicBezTo>
                <a:cubicBezTo>
                  <a:pt x="5492515" y="818482"/>
                  <a:pt x="5526923" y="887911"/>
                  <a:pt x="5529718" y="891550"/>
                </a:cubicBezTo>
                <a:lnTo>
                  <a:pt x="5536104" y="903318"/>
                </a:lnTo>
                <a:lnTo>
                  <a:pt x="5535257" y="905308"/>
                </a:lnTo>
                <a:cubicBezTo>
                  <a:pt x="5534066" y="913418"/>
                  <a:pt x="5535399" y="917837"/>
                  <a:pt x="5537840" y="920621"/>
                </a:cubicBezTo>
                <a:lnTo>
                  <a:pt x="5541663" y="922876"/>
                </a:lnTo>
                <a:lnTo>
                  <a:pt x="5544456" y="933037"/>
                </a:lnTo>
                <a:lnTo>
                  <a:pt x="5552708" y="952132"/>
                </a:lnTo>
                <a:lnTo>
                  <a:pt x="5551675" y="956570"/>
                </a:lnTo>
                <a:lnTo>
                  <a:pt x="5531341" y="1064863"/>
                </a:lnTo>
                <a:cubicBezTo>
                  <a:pt x="5534620" y="1074818"/>
                  <a:pt x="5537566" y="1085372"/>
                  <a:pt x="5539998" y="1096340"/>
                </a:cubicBezTo>
                <a:lnTo>
                  <a:pt x="5541075" y="1102915"/>
                </a:lnTo>
                <a:lnTo>
                  <a:pt x="5540822" y="1103143"/>
                </a:lnTo>
                <a:cubicBezTo>
                  <a:pt x="5540471" y="1104784"/>
                  <a:pt x="5540605" y="1107024"/>
                  <a:pt x="5541413" y="1110274"/>
                </a:cubicBezTo>
                <a:lnTo>
                  <a:pt x="5543038" y="1114901"/>
                </a:lnTo>
                <a:cubicBezTo>
                  <a:pt x="5543735" y="1119151"/>
                  <a:pt x="5544432" y="1123402"/>
                  <a:pt x="5545128" y="1127652"/>
                </a:cubicBezTo>
                <a:lnTo>
                  <a:pt x="5544028" y="1132698"/>
                </a:lnTo>
                <a:cubicBezTo>
                  <a:pt x="5534609" y="1151029"/>
                  <a:pt x="5496304" y="1149042"/>
                  <a:pt x="5514811" y="1177140"/>
                </a:cubicBezTo>
                <a:cubicBezTo>
                  <a:pt x="5509719" y="1211798"/>
                  <a:pt x="5486957" y="1231445"/>
                  <a:pt x="5496402" y="1265293"/>
                </a:cubicBezTo>
                <a:cubicBezTo>
                  <a:pt x="5491550" y="1297727"/>
                  <a:pt x="5479431" y="1324727"/>
                  <a:pt x="5481620" y="1353039"/>
                </a:cubicBezTo>
                <a:cubicBezTo>
                  <a:pt x="5473631" y="1363324"/>
                  <a:pt x="5469597" y="1373497"/>
                  <a:pt x="5477938" y="1385038"/>
                </a:cubicBezTo>
                <a:cubicBezTo>
                  <a:pt x="5470625" y="1414924"/>
                  <a:pt x="5455771" y="1420367"/>
                  <a:pt x="5464009" y="1441067"/>
                </a:cubicBezTo>
                <a:cubicBezTo>
                  <a:pt x="5439287" y="1455035"/>
                  <a:pt x="5447714" y="1457216"/>
                  <a:pt x="5453063" y="1466104"/>
                </a:cubicBezTo>
                <a:cubicBezTo>
                  <a:pt x="5453164" y="1466506"/>
                  <a:pt x="5453267" y="1466908"/>
                  <a:pt x="5453368" y="1467310"/>
                </a:cubicBezTo>
                <a:lnTo>
                  <a:pt x="5449849" y="1469198"/>
                </a:lnTo>
                <a:lnTo>
                  <a:pt x="5447717" y="1473816"/>
                </a:lnTo>
                <a:lnTo>
                  <a:pt x="5446906" y="1487106"/>
                </a:lnTo>
                <a:cubicBezTo>
                  <a:pt x="5447081" y="1488810"/>
                  <a:pt x="5447254" y="1490514"/>
                  <a:pt x="5447429" y="1492218"/>
                </a:cubicBezTo>
                <a:cubicBezTo>
                  <a:pt x="5447480" y="1495695"/>
                  <a:pt x="5447119" y="1497953"/>
                  <a:pt x="5446434" y="1499455"/>
                </a:cubicBezTo>
                <a:lnTo>
                  <a:pt x="5446146" y="1499600"/>
                </a:lnTo>
                <a:lnTo>
                  <a:pt x="5445728" y="1506449"/>
                </a:lnTo>
                <a:cubicBezTo>
                  <a:pt x="5445627" y="1518090"/>
                  <a:pt x="5446096" y="1529498"/>
                  <a:pt x="5447013" y="1540420"/>
                </a:cubicBezTo>
                <a:cubicBezTo>
                  <a:pt x="5431084" y="1547368"/>
                  <a:pt x="5443219" y="1588924"/>
                  <a:pt x="5416036" y="1580834"/>
                </a:cubicBezTo>
                <a:cubicBezTo>
                  <a:pt x="5416447" y="1595454"/>
                  <a:pt x="5426812" y="1605684"/>
                  <a:pt x="5409252" y="1598373"/>
                </a:cubicBezTo>
                <a:cubicBezTo>
                  <a:pt x="5408864" y="1603115"/>
                  <a:pt x="5406927" y="1605804"/>
                  <a:pt x="5404223" y="1607549"/>
                </a:cubicBezTo>
                <a:lnTo>
                  <a:pt x="5403003" y="1607994"/>
                </a:lnTo>
                <a:lnTo>
                  <a:pt x="5404366" y="1640580"/>
                </a:lnTo>
                <a:lnTo>
                  <a:pt x="5402429" y="1644617"/>
                </a:lnTo>
                <a:cubicBezTo>
                  <a:pt x="5403628" y="1651821"/>
                  <a:pt x="5404828" y="1659024"/>
                  <a:pt x="5406027" y="1666228"/>
                </a:cubicBezTo>
                <a:lnTo>
                  <a:pt x="5409538" y="1680703"/>
                </a:lnTo>
                <a:lnTo>
                  <a:pt x="5405582" y="1870222"/>
                </a:lnTo>
                <a:cubicBezTo>
                  <a:pt x="5407505" y="1917082"/>
                  <a:pt x="5419912" y="1922890"/>
                  <a:pt x="5418948" y="1979530"/>
                </a:cubicBezTo>
                <a:cubicBezTo>
                  <a:pt x="5381653" y="1974789"/>
                  <a:pt x="5447295" y="2092994"/>
                  <a:pt x="5405060" y="2051964"/>
                </a:cubicBezTo>
                <a:cubicBezTo>
                  <a:pt x="5406099" y="2068965"/>
                  <a:pt x="5389286" y="2084064"/>
                  <a:pt x="5378701" y="2073120"/>
                </a:cubicBezTo>
                <a:cubicBezTo>
                  <a:pt x="5397285" y="2126878"/>
                  <a:pt x="5362129" y="2197651"/>
                  <a:pt x="5366006" y="2256053"/>
                </a:cubicBezTo>
                <a:cubicBezTo>
                  <a:pt x="5334011" y="2283221"/>
                  <a:pt x="5362023" y="2269954"/>
                  <a:pt x="5352501" y="2301374"/>
                </a:cubicBezTo>
                <a:cubicBezTo>
                  <a:pt x="5379308" y="2296096"/>
                  <a:pt x="5332887" y="2338416"/>
                  <a:pt x="5361572" y="2344135"/>
                </a:cubicBezTo>
                <a:cubicBezTo>
                  <a:pt x="5358931" y="2349671"/>
                  <a:pt x="5355467" y="2354856"/>
                  <a:pt x="5351776" y="2360013"/>
                </a:cubicBezTo>
                <a:lnTo>
                  <a:pt x="5349856" y="2362723"/>
                </a:lnTo>
                <a:lnTo>
                  <a:pt x="5347182" y="2374239"/>
                </a:lnTo>
                <a:lnTo>
                  <a:pt x="5340172" y="2376629"/>
                </a:lnTo>
                <a:lnTo>
                  <a:pt x="5331662" y="2393351"/>
                </a:lnTo>
                <a:cubicBezTo>
                  <a:pt x="5329441" y="2399746"/>
                  <a:pt x="5328181" y="2406782"/>
                  <a:pt x="5328482" y="2414790"/>
                </a:cubicBezTo>
                <a:cubicBezTo>
                  <a:pt x="5337359" y="2435605"/>
                  <a:pt x="5319289" y="2463646"/>
                  <a:pt x="5316501" y="2490864"/>
                </a:cubicBezTo>
                <a:cubicBezTo>
                  <a:pt x="5317127" y="2495175"/>
                  <a:pt x="5317754" y="2499486"/>
                  <a:pt x="5318378" y="2503797"/>
                </a:cubicBezTo>
                <a:lnTo>
                  <a:pt x="5307008" y="2543608"/>
                </a:lnTo>
                <a:cubicBezTo>
                  <a:pt x="5304307" y="2555015"/>
                  <a:pt x="5302094" y="2566933"/>
                  <a:pt x="5300817" y="2579627"/>
                </a:cubicBezTo>
                <a:lnTo>
                  <a:pt x="5300491" y="2603469"/>
                </a:lnTo>
                <a:lnTo>
                  <a:pt x="5297327" y="2609298"/>
                </a:lnTo>
                <a:cubicBezTo>
                  <a:pt x="5296149" y="2620041"/>
                  <a:pt x="5302481" y="2635343"/>
                  <a:pt x="5292648" y="2632709"/>
                </a:cubicBezTo>
                <a:lnTo>
                  <a:pt x="5294499" y="2645215"/>
                </a:lnTo>
                <a:lnTo>
                  <a:pt x="5284921" y="2655995"/>
                </a:lnTo>
                <a:cubicBezTo>
                  <a:pt x="5282893" y="2657043"/>
                  <a:pt x="5280790" y="2657749"/>
                  <a:pt x="5278681" y="2658097"/>
                </a:cubicBezTo>
                <a:lnTo>
                  <a:pt x="5279052" y="2675265"/>
                </a:lnTo>
                <a:lnTo>
                  <a:pt x="5271485" y="2688260"/>
                </a:lnTo>
                <a:cubicBezTo>
                  <a:pt x="5272192" y="2692435"/>
                  <a:pt x="5272901" y="2696610"/>
                  <a:pt x="5273609" y="2700785"/>
                </a:cubicBezTo>
                <a:lnTo>
                  <a:pt x="5272098" y="2705655"/>
                </a:lnTo>
                <a:lnTo>
                  <a:pt x="5267605" y="2717660"/>
                </a:lnTo>
                <a:cubicBezTo>
                  <a:pt x="5264770" y="2723740"/>
                  <a:pt x="5261426" y="2730522"/>
                  <a:pt x="5258449" y="2738177"/>
                </a:cubicBezTo>
                <a:lnTo>
                  <a:pt x="5256679" y="2744727"/>
                </a:lnTo>
                <a:lnTo>
                  <a:pt x="5245116" y="2757932"/>
                </a:lnTo>
                <a:cubicBezTo>
                  <a:pt x="5236430" y="2767502"/>
                  <a:pt x="5230416" y="2775146"/>
                  <a:pt x="5233122" y="2784915"/>
                </a:cubicBezTo>
                <a:cubicBezTo>
                  <a:pt x="5221620" y="2799359"/>
                  <a:pt x="5193828" y="2806744"/>
                  <a:pt x="5197792" y="2830475"/>
                </a:cubicBezTo>
                <a:cubicBezTo>
                  <a:pt x="5186798" y="2821932"/>
                  <a:pt x="5192955" y="2855565"/>
                  <a:pt x="5180199" y="2857691"/>
                </a:cubicBezTo>
                <a:cubicBezTo>
                  <a:pt x="5170100" y="2858096"/>
                  <a:pt x="5169614" y="2868393"/>
                  <a:pt x="5164940" y="2875644"/>
                </a:cubicBezTo>
                <a:cubicBezTo>
                  <a:pt x="5154127" y="2879787"/>
                  <a:pt x="5139696" y="2917521"/>
                  <a:pt x="5139323" y="2931296"/>
                </a:cubicBezTo>
                <a:cubicBezTo>
                  <a:pt x="5144210" y="2970932"/>
                  <a:pt x="5099528" y="2996158"/>
                  <a:pt x="5102390" y="3027705"/>
                </a:cubicBezTo>
                <a:cubicBezTo>
                  <a:pt x="5100365" y="3035586"/>
                  <a:pt x="5097192" y="3041915"/>
                  <a:pt x="5093321" y="3047244"/>
                </a:cubicBezTo>
                <a:lnTo>
                  <a:pt x="5080729" y="3060118"/>
                </a:lnTo>
                <a:lnTo>
                  <a:pt x="5073626" y="3059690"/>
                </a:lnTo>
                <a:lnTo>
                  <a:pt x="5067867" y="3069806"/>
                </a:lnTo>
                <a:lnTo>
                  <a:pt x="5065335" y="3071678"/>
                </a:lnTo>
                <a:cubicBezTo>
                  <a:pt x="5060475" y="3075234"/>
                  <a:pt x="5055815" y="3078901"/>
                  <a:pt x="5051806" y="3083233"/>
                </a:cubicBezTo>
                <a:cubicBezTo>
                  <a:pt x="5076417" y="3100024"/>
                  <a:pt x="5021773" y="3122856"/>
                  <a:pt x="5047824" y="3128247"/>
                </a:cubicBezTo>
                <a:cubicBezTo>
                  <a:pt x="5030083" y="3154978"/>
                  <a:pt x="5059535" y="3153095"/>
                  <a:pt x="5022444" y="3166893"/>
                </a:cubicBezTo>
                <a:cubicBezTo>
                  <a:pt x="5009215" y="3225035"/>
                  <a:pt x="4960350" y="3252747"/>
                  <a:pt x="4961916" y="3312149"/>
                </a:cubicBezTo>
                <a:cubicBezTo>
                  <a:pt x="4955371" y="3297387"/>
                  <a:pt x="4932004" y="3332561"/>
                  <a:pt x="4928070" y="3349450"/>
                </a:cubicBezTo>
                <a:cubicBezTo>
                  <a:pt x="4901199" y="3293116"/>
                  <a:pt x="4891428" y="3463059"/>
                  <a:pt x="4858652" y="3443841"/>
                </a:cubicBezTo>
                <a:cubicBezTo>
                  <a:pt x="4840872" y="3495884"/>
                  <a:pt x="4832958" y="3617975"/>
                  <a:pt x="4821392" y="3661714"/>
                </a:cubicBezTo>
                <a:cubicBezTo>
                  <a:pt x="4823621" y="3666551"/>
                  <a:pt x="4824768" y="3671561"/>
                  <a:pt x="4825147" y="3676668"/>
                </a:cubicBezTo>
                <a:lnTo>
                  <a:pt x="4824341" y="3691352"/>
                </a:lnTo>
                <a:lnTo>
                  <a:pt x="4822735" y="3692500"/>
                </a:lnTo>
                <a:cubicBezTo>
                  <a:pt x="4817912" y="3698748"/>
                  <a:pt x="4816795" y="3703524"/>
                  <a:pt x="4817318" y="3707640"/>
                </a:cubicBezTo>
                <a:lnTo>
                  <a:pt x="4819146" y="3712253"/>
                </a:lnTo>
                <a:lnTo>
                  <a:pt x="4816373" y="3723048"/>
                </a:lnTo>
                <a:lnTo>
                  <a:pt x="4813460" y="3745409"/>
                </a:lnTo>
                <a:lnTo>
                  <a:pt x="4810527" y="3748566"/>
                </a:lnTo>
                <a:cubicBezTo>
                  <a:pt x="4798737" y="3762490"/>
                  <a:pt x="4755451" y="3809983"/>
                  <a:pt x="4742720" y="3828954"/>
                </a:cubicBezTo>
                <a:lnTo>
                  <a:pt x="4731784" y="3868871"/>
                </a:lnTo>
                <a:lnTo>
                  <a:pt x="4731481" y="3868898"/>
                </a:lnTo>
                <a:cubicBezTo>
                  <a:pt x="4730422" y="3870084"/>
                  <a:pt x="4729442" y="3872132"/>
                  <a:pt x="4728490" y="3875525"/>
                </a:cubicBezTo>
                <a:lnTo>
                  <a:pt x="4727500" y="3880683"/>
                </a:lnTo>
                <a:lnTo>
                  <a:pt x="4719663" y="3896892"/>
                </a:lnTo>
                <a:lnTo>
                  <a:pt x="4715899" y="3897345"/>
                </a:lnTo>
                <a:cubicBezTo>
                  <a:pt x="4715876" y="3897775"/>
                  <a:pt x="4715854" y="3898203"/>
                  <a:pt x="4715832" y="3898632"/>
                </a:cubicBezTo>
                <a:lnTo>
                  <a:pt x="4618476" y="4076334"/>
                </a:lnTo>
                <a:cubicBezTo>
                  <a:pt x="4617399" y="4112851"/>
                  <a:pt x="4590920" y="4122978"/>
                  <a:pt x="4576303" y="4154580"/>
                </a:cubicBezTo>
                <a:cubicBezTo>
                  <a:pt x="4585172" y="4189077"/>
                  <a:pt x="4550681" y="4172136"/>
                  <a:pt x="4536795" y="4186216"/>
                </a:cubicBezTo>
                <a:lnTo>
                  <a:pt x="4534335" y="4190678"/>
                </a:lnTo>
                <a:lnTo>
                  <a:pt x="4532585" y="4203860"/>
                </a:lnTo>
                <a:cubicBezTo>
                  <a:pt x="4532638" y="4205567"/>
                  <a:pt x="4532692" y="4207276"/>
                  <a:pt x="4532745" y="4208983"/>
                </a:cubicBezTo>
                <a:cubicBezTo>
                  <a:pt x="4532551" y="4212450"/>
                  <a:pt x="4532031" y="4214675"/>
                  <a:pt x="4531239" y="4216126"/>
                </a:cubicBezTo>
                <a:lnTo>
                  <a:pt x="4530941" y="4216251"/>
                </a:lnTo>
                <a:lnTo>
                  <a:pt x="4530039" y="4223045"/>
                </a:lnTo>
                <a:cubicBezTo>
                  <a:pt x="4529114" y="4234633"/>
                  <a:pt x="4528779" y="4246020"/>
                  <a:pt x="4528920" y="4256957"/>
                </a:cubicBezTo>
                <a:cubicBezTo>
                  <a:pt x="4512505" y="4262858"/>
                  <a:pt x="4521695" y="4305010"/>
                  <a:pt x="4495092" y="4295227"/>
                </a:cubicBezTo>
                <a:cubicBezTo>
                  <a:pt x="4494469" y="4309813"/>
                  <a:pt x="4504108" y="4320656"/>
                  <a:pt x="4487069" y="4312260"/>
                </a:cubicBezTo>
                <a:cubicBezTo>
                  <a:pt x="4486347" y="4316957"/>
                  <a:pt x="4484219" y="4319510"/>
                  <a:pt x="4481391" y="4321074"/>
                </a:cubicBezTo>
                <a:lnTo>
                  <a:pt x="4480140" y="4321443"/>
                </a:lnTo>
                <a:lnTo>
                  <a:pt x="4479199" y="4353976"/>
                </a:lnTo>
                <a:lnTo>
                  <a:pt x="4476976" y="4357874"/>
                </a:lnTo>
                <a:cubicBezTo>
                  <a:pt x="4477666" y="4365122"/>
                  <a:pt x="4478355" y="4372372"/>
                  <a:pt x="4479044" y="4379621"/>
                </a:cubicBezTo>
                <a:lnTo>
                  <a:pt x="4478683" y="4390568"/>
                </a:lnTo>
                <a:lnTo>
                  <a:pt x="4481532" y="4394254"/>
                </a:lnTo>
                <a:cubicBezTo>
                  <a:pt x="4482969" y="4397909"/>
                  <a:pt x="4482918" y="4402720"/>
                  <a:pt x="4479499" y="4410114"/>
                </a:cubicBezTo>
                <a:lnTo>
                  <a:pt x="4478153" y="4411710"/>
                </a:lnTo>
                <a:lnTo>
                  <a:pt x="4480616" y="4425622"/>
                </a:lnTo>
                <a:cubicBezTo>
                  <a:pt x="4482131" y="4430247"/>
                  <a:pt x="4484387" y="4434528"/>
                  <a:pt x="4487688" y="4438292"/>
                </a:cubicBezTo>
                <a:cubicBezTo>
                  <a:pt x="4457664" y="4477897"/>
                  <a:pt x="4468221" y="4523123"/>
                  <a:pt x="4454727" y="4569970"/>
                </a:cubicBezTo>
                <a:cubicBezTo>
                  <a:pt x="4417898" y="4583966"/>
                  <a:pt x="4440689" y="4674230"/>
                  <a:pt x="4469804" y="4692415"/>
                </a:cubicBezTo>
                <a:cubicBezTo>
                  <a:pt x="4432851" y="4685322"/>
                  <a:pt x="4490117" y="4807198"/>
                  <a:pt x="4450795" y="4763659"/>
                </a:cubicBezTo>
                <a:cubicBezTo>
                  <a:pt x="4450628" y="4780652"/>
                  <a:pt x="4432755" y="4794620"/>
                  <a:pt x="4422945" y="4783049"/>
                </a:cubicBezTo>
                <a:cubicBezTo>
                  <a:pt x="4437721" y="4837759"/>
                  <a:pt x="4397569" y="4905997"/>
                  <a:pt x="4397314" y="4964397"/>
                </a:cubicBezTo>
                <a:cubicBezTo>
                  <a:pt x="4363407" y="4989414"/>
                  <a:pt x="4392349" y="4977986"/>
                  <a:pt x="4380606" y="5008665"/>
                </a:cubicBezTo>
                <a:cubicBezTo>
                  <a:pt x="4407778" y="5005114"/>
                  <a:pt x="4358378" y="5044304"/>
                  <a:pt x="4386649" y="5051823"/>
                </a:cubicBezTo>
                <a:cubicBezTo>
                  <a:pt x="4383620" y="5057169"/>
                  <a:pt x="4379789" y="5062109"/>
                  <a:pt x="4375733" y="5067011"/>
                </a:cubicBezTo>
                <a:lnTo>
                  <a:pt x="4373624" y="5069584"/>
                </a:lnTo>
                <a:lnTo>
                  <a:pt x="4370134" y="5080883"/>
                </a:lnTo>
                <a:lnTo>
                  <a:pt x="4362957" y="5082819"/>
                </a:lnTo>
                <a:lnTo>
                  <a:pt x="4333195" y="5221840"/>
                </a:lnTo>
                <a:cubicBezTo>
                  <a:pt x="4335888" y="5234770"/>
                  <a:pt x="4329894" y="5274591"/>
                  <a:pt x="4320037" y="5281999"/>
                </a:cubicBezTo>
                <a:cubicBezTo>
                  <a:pt x="4316990" y="5290274"/>
                  <a:pt x="4318795" y="5300010"/>
                  <a:pt x="4308816" y="5303704"/>
                </a:cubicBezTo>
                <a:cubicBezTo>
                  <a:pt x="4300851" y="5321498"/>
                  <a:pt x="4282560" y="5362240"/>
                  <a:pt x="4272244" y="5388756"/>
                </a:cubicBezTo>
                <a:cubicBezTo>
                  <a:pt x="4281980" y="5405143"/>
                  <a:pt x="4255067" y="5425092"/>
                  <a:pt x="4246915" y="5462809"/>
                </a:cubicBezTo>
                <a:cubicBezTo>
                  <a:pt x="4258299" y="5480842"/>
                  <a:pt x="4241233" y="5488203"/>
                  <a:pt x="4255030" y="5521632"/>
                </a:cubicBezTo>
                <a:cubicBezTo>
                  <a:pt x="4253005" y="5522647"/>
                  <a:pt x="4251068" y="5523996"/>
                  <a:pt x="4249277" y="5525636"/>
                </a:cubicBezTo>
                <a:cubicBezTo>
                  <a:pt x="4238872" y="5535166"/>
                  <a:pt x="4235581" y="5552275"/>
                  <a:pt x="4241924" y="5563850"/>
                </a:cubicBezTo>
                <a:cubicBezTo>
                  <a:pt x="4259047" y="5616453"/>
                  <a:pt x="4250256" y="5660812"/>
                  <a:pt x="4248240" y="5703386"/>
                </a:cubicBezTo>
                <a:cubicBezTo>
                  <a:pt x="4243085" y="5751111"/>
                  <a:pt x="4218929" y="5715189"/>
                  <a:pt x="4232982" y="5777907"/>
                </a:cubicBezTo>
                <a:cubicBezTo>
                  <a:pt x="4221558" y="5782651"/>
                  <a:pt x="4219728" y="5790057"/>
                  <a:pt x="4222394" y="5803443"/>
                </a:cubicBezTo>
                <a:cubicBezTo>
                  <a:pt x="4219121" y="5826511"/>
                  <a:pt x="4193576" y="5820653"/>
                  <a:pt x="4204974" y="5846279"/>
                </a:cubicBezTo>
                <a:cubicBezTo>
                  <a:pt x="4191825" y="5839931"/>
                  <a:pt x="4191753" y="5888934"/>
                  <a:pt x="4179217" y="5876046"/>
                </a:cubicBezTo>
                <a:cubicBezTo>
                  <a:pt x="4163863" y="5888983"/>
                  <a:pt x="4183376" y="5899672"/>
                  <a:pt x="4169698" y="5912761"/>
                </a:cubicBezTo>
                <a:cubicBezTo>
                  <a:pt x="4164113" y="5929085"/>
                  <a:pt x="4186281" y="5905514"/>
                  <a:pt x="4183963" y="5924201"/>
                </a:cubicBezTo>
                <a:lnTo>
                  <a:pt x="4143073" y="6020347"/>
                </a:lnTo>
                <a:cubicBezTo>
                  <a:pt x="4148635" y="6035084"/>
                  <a:pt x="4142583" y="6045204"/>
                  <a:pt x="4132699" y="6054447"/>
                </a:cubicBezTo>
                <a:cubicBezTo>
                  <a:pt x="4128762" y="6085993"/>
                  <a:pt x="4111337" y="6112491"/>
                  <a:pt x="4099744" y="6146773"/>
                </a:cubicBezTo>
                <a:cubicBezTo>
                  <a:pt x="4101611" y="6186210"/>
                  <a:pt x="4075513" y="6201974"/>
                  <a:pt x="4063216" y="6238624"/>
                </a:cubicBezTo>
                <a:cubicBezTo>
                  <a:pt x="4076714" y="6279119"/>
                  <a:pt x="4027194" y="6257865"/>
                  <a:pt x="4021696" y="6289517"/>
                </a:cubicBezTo>
                <a:cubicBezTo>
                  <a:pt x="4030060" y="6343907"/>
                  <a:pt x="4004638" y="6285373"/>
                  <a:pt x="3993817" y="6365399"/>
                </a:cubicBezTo>
                <a:cubicBezTo>
                  <a:pt x="3996125" y="6370415"/>
                  <a:pt x="3990553" y="6379380"/>
                  <a:pt x="3986236" y="6377584"/>
                </a:cubicBezTo>
                <a:cubicBezTo>
                  <a:pt x="3984044" y="6395147"/>
                  <a:pt x="3911719" y="6484083"/>
                  <a:pt x="3911599" y="6509659"/>
                </a:cubicBezTo>
                <a:cubicBezTo>
                  <a:pt x="3888028" y="6555694"/>
                  <a:pt x="3870378" y="6548451"/>
                  <a:pt x="3858869" y="6582751"/>
                </a:cubicBezTo>
                <a:cubicBezTo>
                  <a:pt x="3834576" y="6620569"/>
                  <a:pt x="3820634" y="6692927"/>
                  <a:pt x="3770950" y="6757987"/>
                </a:cubicBezTo>
                <a:lnTo>
                  <a:pt x="3749766" y="6858000"/>
                </a:lnTo>
                <a:lnTo>
                  <a:pt x="12348" y="6858000"/>
                </a:lnTo>
                <a:lnTo>
                  <a:pt x="0" y="6725668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15D3B-B885-177A-9CD9-3896A213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85" y="1927410"/>
            <a:ext cx="3820630" cy="3005643"/>
          </a:xfrm>
        </p:spPr>
        <p:txBody>
          <a:bodyPr anchor="t">
            <a:normAutofit/>
          </a:bodyPr>
          <a:lstStyle/>
          <a:p>
            <a:r>
              <a:rPr lang="en-GB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Calibri Light"/>
                <a:cs typeface="Arial"/>
              </a:rPr>
              <a:t>Benefits of Attendance at Rounds Include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FAC0E-BE8B-3DB6-E0B5-C0A2B34CF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9154" y="997322"/>
            <a:ext cx="6513042" cy="57049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Increased sense of community</a:t>
            </a: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Reduction in isolation</a:t>
            </a: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 sense of coherence– working together for the greater good</a:t>
            </a: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Increased compassion and understanding of the human cost of doing healthcare work</a:t>
            </a: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Reconnection to the values that motivated the decision to enter healthcare</a:t>
            </a: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 ‘peek behind the curtain’ of what happens elsewhere</a:t>
            </a: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New thoughts on negotiating relationships</a:t>
            </a: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Levelling the playing field – managers, students, qualified and unqualified staff, sit together</a:t>
            </a:r>
            <a:endParaRPr lang="en-GB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16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3ED004-9200-6315-6822-880FCAE7E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4158547" cy="4875903"/>
          </a:xfrm>
        </p:spPr>
        <p:txBody>
          <a:bodyPr>
            <a:normAutofit/>
          </a:bodyPr>
          <a:lstStyle/>
          <a:p>
            <a:pPr algn="ctr"/>
            <a:r>
              <a:rPr lang="en-GB">
                <a:ea typeface="Calibri Light"/>
                <a:cs typeface="Calibri Light"/>
              </a:rPr>
              <a:t>Implementing Rounds in Higher Education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07081B-116E-8613-321D-C84B977BD9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38886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0393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AE97E-B7B4-BD0B-921D-6C993767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en-GB" sz="3200" b="1">
                <a:latin typeface="Arial"/>
                <a:cs typeface="Arial"/>
              </a:rPr>
              <a:t>Implementing Rounds for Students in our Faculty. Why?</a:t>
            </a:r>
            <a:endParaRPr lang="en-GB" sz="1700" b="1">
              <a:latin typeface="Arial"/>
              <a:cs typeface="Arial"/>
            </a:endParaRPr>
          </a:p>
        </p:txBody>
      </p:sp>
      <p:pic>
        <p:nvPicPr>
          <p:cNvPr id="16" name="Picture 15" descr="Glasses on top of a book">
            <a:extLst>
              <a:ext uri="{FF2B5EF4-FFF2-40B4-BE49-F238E27FC236}">
                <a16:creationId xmlns:a16="http://schemas.microsoft.com/office/drawing/2014/main" id="{33D9E7CF-E4AB-82D6-B51D-B1D0CF833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43" r="42311" b="10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B6EC2-2BB5-67C8-D64D-0735B9248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1700" b="1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GB" sz="1700">
                <a:latin typeface="Arial"/>
                <a:cs typeface="Arial"/>
              </a:rPr>
              <a:t>To offer support at the very start of professional journeys.</a:t>
            </a:r>
            <a:endParaRPr lang="en-US" sz="170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GB" sz="1700">
                <a:latin typeface="Arial"/>
                <a:cs typeface="Arial"/>
              </a:rPr>
              <a:t>Beneficial outcomes to acknowledging the emotional aspects of providing care for others, when done in a supportive and safe environment.</a:t>
            </a:r>
            <a:endParaRPr lang="en-US" sz="170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GB" sz="1700">
                <a:latin typeface="Arial"/>
                <a:cs typeface="Arial"/>
              </a:rPr>
              <a:t>To provide a space to reflect.</a:t>
            </a:r>
            <a:endParaRPr lang="en-US" sz="170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GB" sz="1700">
                <a:latin typeface="Arial"/>
                <a:cs typeface="Arial"/>
              </a:rPr>
              <a:t>To help break down boundaries and hierarchies.</a:t>
            </a:r>
            <a:endParaRPr lang="en-US" sz="170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GB" sz="1700">
                <a:latin typeface="Arial"/>
                <a:cs typeface="Arial"/>
              </a:rPr>
              <a:t>To set the scene for future professional practice and lifelong learning.</a:t>
            </a:r>
            <a:endParaRPr lang="en-US" sz="170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GB" sz="1700">
                <a:latin typeface="Arial"/>
                <a:cs typeface="Arial"/>
              </a:rPr>
              <a:t>This is a growing project - Rounds were introduced to higher education in 2015 and by 2021, 18 universities were involved.</a:t>
            </a:r>
            <a:endParaRPr lang="en-GB" sz="17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87958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bbdb08-0f0c-4f2f-a09d-1f3196257638">
      <Terms xmlns="http://schemas.microsoft.com/office/infopath/2007/PartnerControls"/>
    </lcf76f155ced4ddcb4097134ff3c332f>
    <TaxCatchAll xmlns="15557422-f877-4088-a544-77531c1b0e3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1FF1977B835C459421C8FC0D04DE5E" ma:contentTypeVersion="18" ma:contentTypeDescription="Create a new document." ma:contentTypeScope="" ma:versionID="55e1b115b1783104e4949a84f04e99e8">
  <xsd:schema xmlns:xsd="http://www.w3.org/2001/XMLSchema" xmlns:xs="http://www.w3.org/2001/XMLSchema" xmlns:p="http://schemas.microsoft.com/office/2006/metadata/properties" xmlns:ns2="8dbbdb08-0f0c-4f2f-a09d-1f3196257638" xmlns:ns3="15557422-f877-4088-a544-77531c1b0e3d" targetNamespace="http://schemas.microsoft.com/office/2006/metadata/properties" ma:root="true" ma:fieldsID="de30c65426925a69ca2b3ef45510c8b6" ns2:_="" ns3:_="">
    <xsd:import namespace="8dbbdb08-0f0c-4f2f-a09d-1f3196257638"/>
    <xsd:import namespace="15557422-f877-4088-a544-77531c1b0e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bdb08-0f0c-4f2f-a09d-1f31962576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77d9163-87e0-4835-b57b-d419b43c90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557422-f877-4088-a544-77531c1b0e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4149023-9b39-4215-92df-3e28d50ee4dd}" ma:internalName="TaxCatchAll" ma:showField="CatchAllData" ma:web="15557422-f877-4088-a544-77531c1b0e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DA9E19-93A3-4190-99E4-8FC4D03911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628DF3-1E37-4245-8868-5E8B84975687}">
  <ds:schemaRefs>
    <ds:schemaRef ds:uri="15557422-f877-4088-a544-77531c1b0e3d"/>
    <ds:schemaRef ds:uri="8dbbdb08-0f0c-4f2f-a09d-1f3196257638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0FB34DC-96BD-4027-AB8D-04021CA16D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bbdb08-0f0c-4f2f-a09d-1f3196257638"/>
    <ds:schemaRef ds:uri="15557422-f877-4088-a544-77531c1b0e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1409</Words>
  <Application>Microsoft Office PowerPoint</Application>
  <PresentationFormat>Widescreen</PresentationFormat>
  <Paragraphs>127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Arial,Sans-Serif</vt:lpstr>
      <vt:lpstr>Calibri</vt:lpstr>
      <vt:lpstr>Calibri Light</vt:lpstr>
      <vt:lpstr>office theme</vt:lpstr>
      <vt:lpstr>Office Theme</vt:lpstr>
      <vt:lpstr>Schwartz Rounds</vt:lpstr>
      <vt:lpstr>Talk Overview</vt:lpstr>
      <vt:lpstr>Abstract</vt:lpstr>
      <vt:lpstr>Context:  Schwartz Rounds in Healthcare</vt:lpstr>
      <vt:lpstr>Structure of Rounds</vt:lpstr>
      <vt:lpstr>Schwartz Rounds in Healthcare</vt:lpstr>
      <vt:lpstr>Benefits of Attendance at Rounds Include</vt:lpstr>
      <vt:lpstr>Implementing Rounds in Higher Education</vt:lpstr>
      <vt:lpstr>Implementing Rounds for Students in our Faculty. Why?</vt:lpstr>
      <vt:lpstr>PowerPoint Presentation</vt:lpstr>
      <vt:lpstr>Who are we? The Schwartz Team</vt:lpstr>
      <vt:lpstr>Carrying Out Student Rounds</vt:lpstr>
      <vt:lpstr>First CCCU Schwartz Round 27th April 2023</vt:lpstr>
      <vt:lpstr>CCCU Schwartz Round 23rd May 2023</vt:lpstr>
      <vt:lpstr>CCCU Schwartz Round 25th May 2023</vt:lpstr>
      <vt:lpstr>CCCU Schwartz Round 27th June 2023</vt:lpstr>
      <vt:lpstr>General Observations and Common Themes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Carr</dc:creator>
  <cp:lastModifiedBy>Helen Carr</cp:lastModifiedBy>
  <cp:revision>75</cp:revision>
  <dcterms:created xsi:type="dcterms:W3CDTF">2023-06-19T12:26:51Z</dcterms:created>
  <dcterms:modified xsi:type="dcterms:W3CDTF">2024-02-28T14:20:06Z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0x010100E81FF1977B835C459421C8FC0D04DE5E</vt:lpwstr>
  </property>
  <property fmtid="{D5CDD505-2E9C-101B-9397-08002B2CF9AE}" pid="3" name="MediaServiceImageTags">
    <vt:lpwstr/>
  </property>
</Properties>
</file>