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29E"/>
    <a:srgbClr val="1B3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A3C83C-281B-4FF5-8176-3E25BEB6E26F}" v="1" dt="2024-12-12T17:11:58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54" autoAdjust="0"/>
    <p:restoredTop sz="94658"/>
  </p:normalViewPr>
  <p:slideViewPr>
    <p:cSldViewPr snapToGrid="0">
      <p:cViewPr varScale="1">
        <p:scale>
          <a:sx n="59" d="100"/>
          <a:sy n="59" d="100"/>
        </p:scale>
        <p:origin x="16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5" indent="0" algn="ctr">
              <a:buNone/>
              <a:defRPr sz="1500"/>
            </a:lvl2pPr>
            <a:lvl3pPr marL="685808" indent="0" algn="ctr">
              <a:buNone/>
              <a:defRPr sz="1350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6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5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7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12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56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8159050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5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8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2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99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6"/>
            <a:ext cx="5915025" cy="23565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8"/>
            <a:ext cx="2901255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8"/>
            <a:ext cx="2915543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08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16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65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7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50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7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5" indent="0">
              <a:buNone/>
              <a:defRPr sz="2100"/>
            </a:lvl2pPr>
            <a:lvl3pPr marL="685808" indent="0">
              <a:buNone/>
              <a:defRPr sz="1800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6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16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649116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4F37B4-EADF-4EFC-9973-D94DFA42ECF7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11300182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6872E7-ADC3-4A3D-90D1-71F5236C7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14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8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2" indent="-171452" algn="l" defTabSz="68580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6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61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5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69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2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8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AE6712-BD86-363F-A302-9299B83D12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1361" y="2317113"/>
            <a:ext cx="3210605" cy="9597104"/>
          </a:xfrm>
        </p:spPr>
        <p:txBody>
          <a:bodyPr>
            <a:normAutofit/>
          </a:bodyPr>
          <a:lstStyle/>
          <a:p>
            <a:r>
              <a:rPr lang="en-GB" sz="1600" b="1" i="1" dirty="0"/>
              <a:t>Issue Overview</a:t>
            </a:r>
          </a:p>
          <a:p>
            <a:pPr marL="0" indent="0">
              <a:buNone/>
            </a:pPr>
            <a:r>
              <a:rPr lang="en-GB" sz="1600" dirty="0"/>
              <a:t>Children are </a:t>
            </a:r>
            <a:r>
              <a:rPr lang="en-GB" sz="1600" b="1" dirty="0"/>
              <a:t>developmentally behind</a:t>
            </a:r>
            <a:r>
              <a:rPr lang="en-GB" sz="1600" dirty="0"/>
              <a:t> in motor competency (MC) levels for fine, gross motor skills plus in core strength and coordination.</a:t>
            </a:r>
          </a:p>
          <a:p>
            <a:pPr marL="0" indent="0">
              <a:buNone/>
            </a:pPr>
            <a:r>
              <a:rPr lang="en-GB" sz="1600" dirty="0"/>
              <a:t>Children with poor levels of motor competency have </a:t>
            </a:r>
            <a:r>
              <a:rPr lang="en-GB" sz="1600" b="1" dirty="0"/>
              <a:t>issues with learning to read and write</a:t>
            </a:r>
            <a:r>
              <a:rPr lang="en-GB" sz="1600" dirty="0"/>
              <a:t>, and playing sports, since they find it difficult to hit, kick or catch a ball. </a:t>
            </a:r>
          </a:p>
          <a:p>
            <a:pPr marL="0" indent="0">
              <a:buNone/>
            </a:pPr>
            <a:r>
              <a:rPr lang="en-GB" sz="1600" dirty="0"/>
              <a:t>Challenges from </a:t>
            </a:r>
            <a:r>
              <a:rPr lang="en-GB" sz="1600" b="1" dirty="0"/>
              <a:t>inadequate hand-eye coordination may impact behaviour</a:t>
            </a:r>
            <a:r>
              <a:rPr lang="en-GB" sz="1600" dirty="0"/>
              <a:t> and the ability to pay attention. </a:t>
            </a:r>
          </a:p>
          <a:p>
            <a:pPr marL="0" indent="0">
              <a:buNone/>
            </a:pPr>
            <a:r>
              <a:rPr lang="en-GB" sz="1600" dirty="0"/>
              <a:t>Motor competency is critical for development of healthy bodies as well as social emotional wellbeing.  </a:t>
            </a:r>
          </a:p>
          <a:p>
            <a:pPr marL="0" indent="0">
              <a:buNone/>
            </a:pPr>
            <a:endParaRPr lang="en-GB" sz="800" dirty="0"/>
          </a:p>
          <a:p>
            <a:r>
              <a:rPr lang="en-GB" sz="1600" b="1" i="1" dirty="0"/>
              <a:t>Evidence of Success</a:t>
            </a:r>
          </a:p>
          <a:p>
            <a:pPr marL="0" indent="0">
              <a:buNone/>
            </a:pPr>
            <a:r>
              <a:rPr lang="en-GB" sz="1600" dirty="0"/>
              <a:t>Motor competency levels </a:t>
            </a:r>
            <a:r>
              <a:rPr lang="en-GB" sz="1600" b="1" dirty="0"/>
              <a:t>can be improved and sustained </a:t>
            </a:r>
            <a:r>
              <a:rPr lang="en-GB" sz="1600" dirty="0"/>
              <a:t>through physical activity interventions within bespoke scheme of work.</a:t>
            </a:r>
          </a:p>
          <a:p>
            <a:pPr marL="0" indent="0">
              <a:buNone/>
            </a:pPr>
            <a:r>
              <a:rPr lang="en-GB" sz="1600" dirty="0"/>
              <a:t>Significant improvements for each of the success criteria for the skills: galloping, sliding, dribbling, underarm rolling, catching, use of scissors, hopping (see figure), running, climbing and kicking. 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A27C2F61-E0B6-D294-5DC7-3365641A9928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3100000">
            <a:off x="394412" y="3710297"/>
            <a:ext cx="5754853" cy="523217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130E809-F9D6-7DCD-4318-28A5CF32B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64" y="596623"/>
            <a:ext cx="6428932" cy="1769477"/>
          </a:xfrm>
        </p:spPr>
        <p:txBody>
          <a:bodyPr>
            <a:noAutofit/>
          </a:bodyPr>
          <a:lstStyle/>
          <a:p>
            <a:pPr algn="ctr"/>
            <a:r>
              <a:rPr lang="en-GB" sz="2400" dirty="0"/>
              <a:t>Supporting Young Children’s Physical Development through Tailored Motor Competency Interventions within a School Setting.</a:t>
            </a:r>
            <a:br>
              <a:rPr lang="en-GB" sz="2400" dirty="0"/>
            </a:br>
            <a:r>
              <a:rPr lang="en-GB" sz="2200" i="1" dirty="0"/>
              <a:t>Dr Kristy Howells and Ellie Huggett</a:t>
            </a:r>
          </a:p>
        </p:txBody>
      </p:sp>
      <p:pic>
        <p:nvPicPr>
          <p:cNvPr id="1028" name="Picture 4" descr="A blue sign with white text&#10;&#10;Description automatically generated">
            <a:extLst>
              <a:ext uri="{FF2B5EF4-FFF2-40B4-BE49-F238E27FC236}">
                <a16:creationId xmlns:a16="http://schemas.microsoft.com/office/drawing/2014/main" id="{5093C406-ABAF-F3AE-3EC9-5D7590923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123" y="169802"/>
            <a:ext cx="1687778" cy="60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787D04-6BB7-A607-BF36-A74EECC24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80012" y="2317113"/>
            <a:ext cx="3296627" cy="8371870"/>
          </a:xfrm>
        </p:spPr>
        <p:txBody>
          <a:bodyPr>
            <a:noAutofit/>
          </a:bodyPr>
          <a:lstStyle/>
          <a:p>
            <a:r>
              <a:rPr lang="en-GB" sz="1600" b="1" i="1" dirty="0"/>
              <a:t>Intervention Strategy</a:t>
            </a:r>
          </a:p>
          <a:p>
            <a:pPr marL="0" indent="0">
              <a:buNone/>
            </a:pPr>
            <a:r>
              <a:rPr lang="en-GB" sz="1600" dirty="0"/>
              <a:t>Tailored MC interventions embed within Scheme of Work, (SOW), warm up activities, as well as play times to enhance physical development.</a:t>
            </a:r>
          </a:p>
          <a:p>
            <a:pPr marL="0" indent="0">
              <a:buNone/>
            </a:pPr>
            <a:r>
              <a:rPr lang="en-GB" sz="1600" dirty="0"/>
              <a:t>Skills were tracked over 19 weeks, (3 academic terms, terms 4, 5 and 6 in Spring – Summer) and were assessed at start and end of each term. SOWs were adapted to challenge and support the children in their progressions.</a:t>
            </a:r>
          </a:p>
          <a:p>
            <a:pPr marL="0" indent="0">
              <a:buNone/>
            </a:pPr>
            <a:endParaRPr lang="en-GB" sz="800" dirty="0"/>
          </a:p>
          <a:p>
            <a:r>
              <a:rPr lang="en-GB" sz="1600" b="1" i="1" dirty="0"/>
              <a:t>Call to Action</a:t>
            </a:r>
          </a:p>
          <a:p>
            <a:pPr marL="0" indent="0">
              <a:buNone/>
            </a:pPr>
            <a:r>
              <a:rPr lang="en-GB" sz="1600" dirty="0"/>
              <a:t>1) </a:t>
            </a:r>
            <a:r>
              <a:rPr lang="en-GB" sz="1600" b="1" dirty="0"/>
              <a:t>Motor competency interventions </a:t>
            </a:r>
            <a:r>
              <a:rPr lang="en-GB" sz="1600" dirty="0"/>
              <a:t>need to be implemented in </a:t>
            </a:r>
            <a:r>
              <a:rPr lang="en-GB" sz="1600" i="1" dirty="0"/>
              <a:t>all </a:t>
            </a:r>
            <a:r>
              <a:rPr lang="en-GB" sz="1600" dirty="0"/>
              <a:t>schools with support from practitioner / teacher observations.</a:t>
            </a:r>
          </a:p>
          <a:p>
            <a:pPr marL="0" indent="0">
              <a:buNone/>
            </a:pPr>
            <a:r>
              <a:rPr lang="en-GB" sz="1600" dirty="0"/>
              <a:t>2) Implementation into policy for </a:t>
            </a:r>
            <a:r>
              <a:rPr lang="en-GB" sz="1600" b="1" dirty="0"/>
              <a:t>national level school-based interventions </a:t>
            </a:r>
            <a:r>
              <a:rPr lang="en-GB" sz="1600" dirty="0"/>
              <a:t>to develop fine motor skills, gross motor skills, coordination and core strength in all children to improve physical development nationally leading to greater physical activity participation levels.</a:t>
            </a:r>
          </a:p>
          <a:p>
            <a:pPr marL="0" indent="0">
              <a:buNone/>
            </a:pPr>
            <a:r>
              <a:rPr lang="en-GB" sz="1600" dirty="0"/>
              <a:t>3) </a:t>
            </a:r>
            <a:r>
              <a:rPr lang="en-GB" sz="1600" b="1" dirty="0"/>
              <a:t>More training in schools as CPD and university </a:t>
            </a:r>
            <a:r>
              <a:rPr lang="en-GB" sz="1600" dirty="0"/>
              <a:t>settings as initial training of how to develop motor competencies and how to observe motor competency.</a:t>
            </a:r>
          </a:p>
        </p:txBody>
      </p:sp>
      <p:pic>
        <p:nvPicPr>
          <p:cNvPr id="9" name="Picture 8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7F58B63F-DC5E-4123-DF46-813F34E6AD1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2999" b="4331"/>
          <a:stretch/>
        </p:blipFill>
        <p:spPr bwMode="auto">
          <a:xfrm>
            <a:off x="208920" y="10158310"/>
            <a:ext cx="2964945" cy="1860112"/>
          </a:xfrm>
          <a:prstGeom prst="rect">
            <a:avLst/>
          </a:prstGeom>
          <a:ln w="127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FD21AEF-8BCB-2B18-E469-AA925475C8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56605" y="10848387"/>
            <a:ext cx="1065830" cy="1065830"/>
          </a:xfrm>
          <a:prstGeom prst="rect">
            <a:avLst/>
          </a:prstGeom>
          <a:solidFill>
            <a:srgbClr val="1A329E">
              <a:alpha val="50000"/>
            </a:srgbClr>
          </a:solidFill>
          <a:ln>
            <a:solidFill>
              <a:srgbClr val="1B35A5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B83BE03-588C-B830-E67C-A9DD10877C69}"/>
              </a:ext>
            </a:extLst>
          </p:cNvPr>
          <p:cNvSpPr txBox="1"/>
          <p:nvPr/>
        </p:nvSpPr>
        <p:spPr>
          <a:xfrm>
            <a:off x="3422873" y="10687865"/>
            <a:ext cx="191657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000" u="sng" dirty="0"/>
              <a:t>Key Reference:</a:t>
            </a:r>
          </a:p>
          <a:p>
            <a:pPr marL="0" indent="0">
              <a:buNone/>
            </a:pPr>
            <a:r>
              <a:rPr lang="en-GB" sz="1000" dirty="0"/>
              <a:t>Huggett and Howells (2024)  Supporting Young Children’s Physical Development through Tailored Motor Competency  Interventions within a School Setting. </a:t>
            </a:r>
            <a:r>
              <a:rPr lang="en-GB" sz="1000" i="1" dirty="0"/>
              <a:t>Children 11 (9), 1122. Accessible via </a:t>
            </a:r>
            <a:r>
              <a:rPr lang="en-GB" sz="1200" i="1" dirty="0"/>
              <a:t>the QR Code.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75031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1A4B179-A7DF-4558-AFA8-DFADFFAE9550}">
  <we:reference id="wa104381063" version="1.0.0.1" store="en-US" storeType="OMEX"/>
  <we:alternateReferences>
    <we:reference id="wa104381063" version="1.0.0.1" store="en-US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374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Supporting Young Children’s Physical Development through Tailored Motor Competency Interventions within a School Setting. Dr Kristy Howells and Ellie Huggett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 Kristy Howells</dc:creator>
  <cp:lastModifiedBy>Dr Kristy Howells</cp:lastModifiedBy>
  <cp:revision>4</cp:revision>
  <dcterms:created xsi:type="dcterms:W3CDTF">2024-12-05T14:59:23Z</dcterms:created>
  <dcterms:modified xsi:type="dcterms:W3CDTF">2024-12-12T17:16:19Z</dcterms:modified>
</cp:coreProperties>
</file>