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77" r:id="rId4"/>
    <p:sldId id="278" r:id="rId5"/>
    <p:sldId id="264" r:id="rId6"/>
    <p:sldId id="259" r:id="rId7"/>
    <p:sldId id="268" r:id="rId8"/>
    <p:sldId id="270" r:id="rId9"/>
    <p:sldId id="266" r:id="rId10"/>
    <p:sldId id="267" r:id="rId11"/>
    <p:sldId id="262" r:id="rId12"/>
    <p:sldId id="273" r:id="rId13"/>
    <p:sldId id="272" r:id="rId14"/>
    <p:sldId id="279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225"/>
    <a:srgbClr val="FF9300"/>
    <a:srgbClr val="9CBBEC"/>
    <a:srgbClr val="8AB4F8"/>
    <a:srgbClr val="194569"/>
    <a:srgbClr val="4472C4"/>
    <a:srgbClr val="FFF3E8"/>
    <a:srgbClr val="F1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4816"/>
  </p:normalViewPr>
  <p:slideViewPr>
    <p:cSldViewPr snapToGrid="0">
      <p:cViewPr varScale="1">
        <p:scale>
          <a:sx n="93" d="100"/>
          <a:sy n="93" d="100"/>
        </p:scale>
        <p:origin x="21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mescurtis/Documents/KMMS/poster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amescurtis/Documents/KMMS/poster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Sheet2!$D$5</c:f>
              <c:strCache>
                <c:ptCount val="1"/>
                <c:pt idx="0">
                  <c:v>Completed 1 lesson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Sheet2!$E$4:$F$4</c:f>
              <c:strCache>
                <c:ptCount val="2"/>
                <c:pt idx="0">
                  <c:v>Year 1 </c:v>
                </c:pt>
                <c:pt idx="1">
                  <c:v>Year 2</c:v>
                </c:pt>
              </c:strCache>
            </c:strRef>
          </c:cat>
          <c:val>
            <c:numRef>
              <c:f>Sheet2!$E$5:$F$5</c:f>
              <c:numCache>
                <c:formatCode>0%</c:formatCode>
                <c:ptCount val="2"/>
                <c:pt idx="0">
                  <c:v>0.98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4B-E84B-90BB-76B9951BC5AF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Completed 6 lessons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Sheet2!$E$4:$F$4</c:f>
              <c:strCache>
                <c:ptCount val="2"/>
                <c:pt idx="0">
                  <c:v>Year 1 </c:v>
                </c:pt>
                <c:pt idx="1">
                  <c:v>Year 2</c:v>
                </c:pt>
              </c:strCache>
            </c:strRef>
          </c:cat>
          <c:val>
            <c:numRef>
              <c:f>Sheet2!$E$6:$F$6</c:f>
              <c:numCache>
                <c:formatCode>0%</c:formatCode>
                <c:ptCount val="2"/>
                <c:pt idx="0">
                  <c:v>0.86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4B-E84B-90BB-76B9951BC5A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7438992"/>
        <c:axId val="186274496"/>
      </c:barChart>
      <c:catAx>
        <c:axId val="86743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274496"/>
        <c:crosses val="autoZero"/>
        <c:auto val="1"/>
        <c:lblAlgn val="ctr"/>
        <c:lblOffset val="100"/>
        <c:noMultiLvlLbl val="0"/>
      </c:catAx>
      <c:valAx>
        <c:axId val="1862744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43899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dirty="0">
                <a:effectLst/>
              </a:rPr>
              <a:t>Student responses to statement 'The asynchronous material was helpful in supporting my learning’</a:t>
            </a:r>
            <a:endParaRPr lang="en-GB" sz="2800" dirty="0">
              <a:effectLst/>
            </a:endParaRPr>
          </a:p>
        </c:rich>
      </c:tx>
      <c:layout>
        <c:manualLayout>
          <c:xMode val="edge"/>
          <c:yMode val="edge"/>
          <c:x val="9.3329519518111539E-2"/>
          <c:y val="2.11416490486257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Strong agree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Sheet1!$C$18:$D$18</c:f>
              <c:strCache>
                <c:ptCount val="2"/>
                <c:pt idx="0">
                  <c:v>Year 2</c:v>
                </c:pt>
                <c:pt idx="1">
                  <c:v>Year 1</c:v>
                </c:pt>
              </c:strCache>
            </c:strRef>
          </c:cat>
          <c:val>
            <c:numRef>
              <c:f>Sheet1!$C$19:$D$19</c:f>
              <c:numCache>
                <c:formatCode>0.0%</c:formatCode>
                <c:ptCount val="2"/>
                <c:pt idx="0">
                  <c:v>0.27058823529411763</c:v>
                </c:pt>
                <c:pt idx="1">
                  <c:v>0.19230769230769232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00-4342-8D1B-B74D344D8153}"/>
            </c:ext>
          </c:extLst>
        </c:ser>
        <c:ser>
          <c:idx val="1"/>
          <c:order val="1"/>
          <c:tx>
            <c:strRef>
              <c:f>Sheet1!$B$20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Sheet1!$C$18:$D$18</c:f>
              <c:strCache>
                <c:ptCount val="2"/>
                <c:pt idx="0">
                  <c:v>Year 2</c:v>
                </c:pt>
                <c:pt idx="1">
                  <c:v>Year 1</c:v>
                </c:pt>
              </c:strCache>
            </c:strRef>
          </c:cat>
          <c:val>
            <c:numRef>
              <c:f>Sheet1!$C$20:$D$20</c:f>
              <c:numCache>
                <c:formatCode>0.0%</c:formatCode>
                <c:ptCount val="2"/>
                <c:pt idx="0">
                  <c:v>0.47058823529411764</c:v>
                </c:pt>
                <c:pt idx="1">
                  <c:v>0.47435897435897434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00-4342-8D1B-B74D344D8153}"/>
            </c:ext>
          </c:extLst>
        </c:ser>
        <c:ser>
          <c:idx val="2"/>
          <c:order val="2"/>
          <c:tx>
            <c:strRef>
              <c:f>Sheet1!$B$21</c:f>
              <c:strCache>
                <c:ptCount val="1"/>
                <c:pt idx="0">
                  <c:v>Neither agree nor disagree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Sheet1!$C$18:$D$18</c:f>
              <c:strCache>
                <c:ptCount val="2"/>
                <c:pt idx="0">
                  <c:v>Year 2</c:v>
                </c:pt>
                <c:pt idx="1">
                  <c:v>Year 1</c:v>
                </c:pt>
              </c:strCache>
            </c:strRef>
          </c:cat>
          <c:val>
            <c:numRef>
              <c:f>Sheet1!$C$21:$D$21</c:f>
              <c:numCache>
                <c:formatCode>0.0%</c:formatCode>
                <c:ptCount val="2"/>
                <c:pt idx="0">
                  <c:v>0.16470588235294117</c:v>
                </c:pt>
                <c:pt idx="1">
                  <c:v>0.10256410256410256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00-4342-8D1B-B74D344D8153}"/>
            </c:ext>
          </c:extLst>
        </c:ser>
        <c:ser>
          <c:idx val="3"/>
          <c:order val="3"/>
          <c:tx>
            <c:strRef>
              <c:f>Sheet1!$B$22</c:f>
              <c:strCache>
                <c:ptCount val="1"/>
                <c:pt idx="0">
                  <c:v>Disagree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Sheet1!$C$18:$D$18</c:f>
              <c:strCache>
                <c:ptCount val="2"/>
                <c:pt idx="0">
                  <c:v>Year 2</c:v>
                </c:pt>
                <c:pt idx="1">
                  <c:v>Year 1</c:v>
                </c:pt>
              </c:strCache>
            </c:strRef>
          </c:cat>
          <c:val>
            <c:numRef>
              <c:f>Sheet1!$C$22:$D$22</c:f>
              <c:numCache>
                <c:formatCode>0.0%</c:formatCode>
                <c:ptCount val="2"/>
                <c:pt idx="0">
                  <c:v>4.7058823529411764E-2</c:v>
                </c:pt>
                <c:pt idx="1">
                  <c:v>0.12820512820512819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00-4342-8D1B-B74D344D8153}"/>
            </c:ext>
          </c:extLst>
        </c:ser>
        <c:ser>
          <c:idx val="4"/>
          <c:order val="4"/>
          <c:tx>
            <c:strRef>
              <c:f>Sheet1!$B$23</c:f>
              <c:strCache>
                <c:ptCount val="1"/>
                <c:pt idx="0">
                  <c:v>Strongly disagree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Sheet1!$C$18:$D$18</c:f>
              <c:strCache>
                <c:ptCount val="2"/>
                <c:pt idx="0">
                  <c:v>Year 2</c:v>
                </c:pt>
                <c:pt idx="1">
                  <c:v>Year 1</c:v>
                </c:pt>
              </c:strCache>
            </c:strRef>
          </c:cat>
          <c:val>
            <c:numRef>
              <c:f>Sheet1!$C$23:$D$23</c:f>
              <c:numCache>
                <c:formatCode>0.0%</c:formatCode>
                <c:ptCount val="2"/>
                <c:pt idx="0">
                  <c:v>4.7058823529411764E-2</c:v>
                </c:pt>
                <c:pt idx="1">
                  <c:v>0.10256410256410256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00-4342-8D1B-B74D344D8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9392928"/>
        <c:axId val="1227595216"/>
      </c:barChart>
      <c:catAx>
        <c:axId val="849392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595216"/>
        <c:crosses val="autoZero"/>
        <c:auto val="1"/>
        <c:lblAlgn val="ctr"/>
        <c:lblOffset val="100"/>
        <c:noMultiLvlLbl val="0"/>
      </c:catAx>
      <c:valAx>
        <c:axId val="1227595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39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778455069685321E-2"/>
          <c:y val="0.80442676166536253"/>
          <c:w val="0.96033073586251438"/>
          <c:h val="0.130034126283897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8895F-EAE1-0349-9763-BC2D5288AE58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7E62E-DA35-B545-B9AE-04C2333768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12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Expansion of ARS staff </a:t>
            </a:r>
          </a:p>
          <a:p>
            <a:r>
              <a:rPr lang="en-GB" dirty="0"/>
              <a:t>Richard Darnton paper talks about ‘</a:t>
            </a:r>
            <a:r>
              <a:rPr lang="en-GB" b="1" dirty="0"/>
              <a:t>death spiral</a:t>
            </a:r>
            <a:r>
              <a:rPr lang="en-GB" dirty="0"/>
              <a:t>’ where poor placement experiences may result in worse GP recruitment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31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1.8 million people </a:t>
            </a:r>
          </a:p>
          <a:p>
            <a:r>
              <a:rPr lang="en-GB" dirty="0"/>
              <a:t>28 PCNs</a:t>
            </a:r>
          </a:p>
          <a:p>
            <a:r>
              <a:rPr lang="en-GB" dirty="0"/>
              <a:t>After London, the South East has the highest numbers of patients per GP and per practice nurse (2022) </a:t>
            </a:r>
          </a:p>
          <a:p>
            <a:r>
              <a:rPr lang="en-GB" dirty="0"/>
              <a:t>Deprivation, particularly along the  coast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534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Six one-week-long immersion weeks per year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Each corresponds with on-campus systems-based modules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22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Tailored content – can fit within systems-based modules to provide bridge between campus and placement teaching </a:t>
            </a:r>
          </a:p>
          <a:p>
            <a:r>
              <a:rPr lang="en-GB" dirty="0"/>
              <a:t>Can embed external resources (e.g. </a:t>
            </a:r>
            <a:r>
              <a:rPr lang="en-GB" dirty="0" err="1"/>
              <a:t>Youtube</a:t>
            </a:r>
            <a:r>
              <a:rPr lang="en-GB" dirty="0"/>
              <a:t> videos) within the lessons </a:t>
            </a:r>
          </a:p>
          <a:p>
            <a:r>
              <a:rPr lang="en-GB" dirty="0"/>
              <a:t>Interactive elements – e.g. quizzes, sorting exercises</a:t>
            </a:r>
          </a:p>
          <a:p>
            <a:r>
              <a:rPr lang="en-GB" dirty="0"/>
              <a:t>Students allocated time but asynchronous so can complete when suits them </a:t>
            </a:r>
          </a:p>
          <a:p>
            <a:r>
              <a:rPr lang="en-GB" dirty="0"/>
              <a:t>Aim to provide consistent primary care-themed learning – accounts for inherent variability between placements. Testable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08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129/131 (98%) year one students completed at least one asynchronous lesson and 113 (86%) completed all six. </a:t>
            </a:r>
          </a:p>
          <a:p>
            <a:endParaRPr lang="en-GB" dirty="0"/>
          </a:p>
          <a:p>
            <a:r>
              <a:rPr lang="en-GB" dirty="0"/>
              <a:t>106/106 (100%) year two students completed at least one asynchronous lesson and 84/106 (79%) completed all six. </a:t>
            </a:r>
          </a:p>
          <a:p>
            <a:endParaRPr lang="en-GB" dirty="0"/>
          </a:p>
          <a:p>
            <a:r>
              <a:rPr lang="en-GB" dirty="0"/>
              <a:t>Big drop off last two immersion weeks, </a:t>
            </a:r>
            <a:r>
              <a:rPr lang="en-GB" dirty="0" err="1"/>
              <a:t>esp</a:t>
            </a:r>
            <a:r>
              <a:rPr lang="en-GB" dirty="0"/>
              <a:t> for Y2. weeks 1-4 average 97% completion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00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*data from after 3rd IW*</a:t>
            </a:r>
          </a:p>
          <a:p>
            <a:r>
              <a:rPr lang="en-GB" dirty="0"/>
              <a:t>Y1 response rate 78/131 (60%)</a:t>
            </a:r>
          </a:p>
          <a:p>
            <a:r>
              <a:rPr lang="en-GB" dirty="0"/>
              <a:t>Y2  response rate 85/106 (80%) </a:t>
            </a:r>
          </a:p>
          <a:p>
            <a:endParaRPr lang="en-GB" dirty="0"/>
          </a:p>
          <a:p>
            <a:r>
              <a:rPr lang="en-GB" dirty="0"/>
              <a:t>Mostly positive - either agreed or strongly agreed: 52/78 (67%) of Y1 and 63/85 (74%) of Y2</a:t>
            </a:r>
          </a:p>
          <a:p>
            <a:endParaRPr lang="en-GB" dirty="0"/>
          </a:p>
          <a:p>
            <a:r>
              <a:rPr lang="en-GB" dirty="0"/>
              <a:t>Why did year 2 students prefer?</a:t>
            </a:r>
          </a:p>
          <a:p>
            <a:r>
              <a:rPr lang="en-GB" dirty="0"/>
              <a:t>?used to independent learning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?experience with previous immersion week format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?less ‘conceptual’ topics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53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Main limitation - </a:t>
            </a:r>
            <a:r>
              <a:rPr lang="en-GB" b="1" dirty="0"/>
              <a:t>IT issues </a:t>
            </a:r>
            <a:r>
              <a:rPr lang="en-GB" dirty="0"/>
              <a:t>- specifically integration with current virtual learning environment – inconsistent recording of ‘completion’ of learning. Moved mid-year to system where just recorded whether students accessed the resource, rather than evidence of ‘completion’ – eased issues however changing message to students caused uncertainty for some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Engagement</a:t>
            </a:r>
            <a:r>
              <a:rPr lang="en-GB" dirty="0"/>
              <a:t> – tick box vs useful learning resource -  no way to ensure students are completing as planned – some students in anonymous feedback listed the learning being ‘quick’ as a highlight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Relevance to primary care </a:t>
            </a:r>
            <a:r>
              <a:rPr lang="en-GB" dirty="0"/>
              <a:t>– at times ?duplication of on campus teaching – balance between providing primary care-specific info while broad enough to be applicable to wide range of PCNs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50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893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7E62E-DA35-B545-B9AE-04C2333768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32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BCB7-62F3-7718-5703-B06273745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D455F-03E7-86A5-AFBD-B2699277C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1F62A-5FB5-1532-3F0C-3B65F743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8DCAB-3224-0516-DEAE-6340B56D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5F119-59CD-EC5B-9D21-474C2784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63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1E51-96A5-20EF-2E77-F87C1552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3786B-3E30-21F1-060E-0BD8F2612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E8AA3-8074-E309-3971-D138130B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8EDE-2862-BDD2-7B18-4861E611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34B9F-9C79-B8EA-4F70-1D764A18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521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C8A67E-8768-5B94-C728-66B0727DE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2156F-669D-1BF4-38E6-94519C899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3A84-8579-7747-EDD1-57076AE7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E734A-BCE5-9BD2-2289-468D264F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C73E8-70B7-5001-5FD6-838AD488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0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C47F-7C8B-251B-91B5-715E224F7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1FBE9-7E43-0F4D-4B09-19CD3202F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C3FE5-B397-1808-C6A3-E0A0850F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CA1A5-F799-3FE4-B0C9-08207375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8F43A-AF36-1623-492A-974B5DCE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54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F459-FC43-0FC5-D2A7-BECC6BC1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5C0AA-45E3-C8F2-D314-703F85A7C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FFB03-5FCF-80B3-6BAF-39D96311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90FFB-46DA-0EB4-F797-32DAFE38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C4251-A217-4E90-4CEF-E32D51EF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85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F8BA-9E5B-3B04-2E5C-885F5249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F7051-0894-A42A-C4D1-3953E1DEF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599C4-F625-2423-C0E4-AD6A561B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6D50A-8152-47F9-C37C-DA7BA005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4CAB1-67C2-2B11-1669-9E24F29F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827B0-7C67-35F5-A054-02EA7F3D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95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48E29-2F02-EAF4-5941-6ABC606DF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731CB-CA52-B990-F3CA-2B668FA0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FC272-87FB-1A6A-90EC-627E2D2DE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3AD3D-DBD6-DD20-98F1-B2CFE6408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B0E925-9E8D-2918-8D79-5619EA4B6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E5E953-F346-C13F-2A2A-61E297A3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DACFB-010F-6E48-2D3C-FCA4B152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F375D6-5474-6797-BBFF-1988B2B3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0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1753-79C3-199E-3341-AB26FA32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F1EAD-88B7-672D-C475-0D511599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2C314-86AE-D20A-D77B-15FB5736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896D8-2C53-AB89-6416-9175F5F4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9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FE4E8-25C9-3C9F-7F07-E79DA354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F0E0D-AACD-4BEF-F6DC-813558E9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2C33A-9B94-F72A-6F7A-2009DF68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01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476-6340-D6D0-0EA5-DA01F0CD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2CD28-7A10-1DBF-B5AF-E7899C610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832DC-3D4D-7F87-B624-E1AA16CF5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20B98-C96E-643E-1288-F3A2C900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1DFDA-1C8E-0244-3D24-AFA491B0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97340-C8B4-6096-EF03-0A3F2E09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5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6F4B-E6EA-EE8E-A71E-D0B2F3AE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A86478-166C-0681-CC41-A9B6276C0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E9FC3-2A95-AB5D-33DC-CF71B52F5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48F57-5AFA-635C-B9E2-FC4997E1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51799-3D13-3E44-8934-7A137941F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5C2E2-AC3C-A085-C26C-7DB22C0E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35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712F5-6869-8D8E-1C57-94875BD0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46CBD-18EE-DD6B-4A5C-77FFFC4BD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6C749-4BEE-729F-0970-6C305E658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DBF5-6294-794B-B964-4154EEACA27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E493-1969-B692-D694-B6E4C3657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D74C4-DA3A-C1CB-810E-36A9EE4BD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37B0E-4E50-BA43-9176-EC70A47247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pulsetoday.co.uk/news/pulse-pcn/nearly-three-quarters-of-gps-cannot-house-arrs-staff-survey-fin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85A7-7495-6E46-FECC-134A90CFC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4183"/>
            <a:ext cx="9144000" cy="2387600"/>
          </a:xfrm>
        </p:spPr>
        <p:txBody>
          <a:bodyPr>
            <a:normAutofit/>
          </a:bodyPr>
          <a:lstStyle/>
          <a:p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‘Flipped Placement’: can blended learning enhance undergraduate general practice placements and alleviate capacity issues?</a:t>
            </a:r>
            <a:endParaRPr lang="en-GB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1384B-299F-A436-2D06-4E8A04AE6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001"/>
            <a:ext cx="9144000" cy="1655762"/>
          </a:xfrm>
        </p:spPr>
        <p:txBody>
          <a:bodyPr/>
          <a:lstStyle/>
          <a:p>
            <a:r>
              <a:rPr lang="en-GB" dirty="0"/>
              <a:t>James Curtis &amp; Catherine Neden </a:t>
            </a:r>
          </a:p>
          <a:p>
            <a:r>
              <a:rPr lang="en-GB" dirty="0"/>
              <a:t>Kent and Medway Medical School (KMMS) 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DCF7076-BE6F-48EE-7790-B9F8FA0E8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B5E05-53CE-9244-771F-08D9CD7CA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F315A5A-1CEC-75EA-CBD7-2ABD287CD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365118" y="66501"/>
            <a:ext cx="2516202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6"/>
    </mc:Choice>
    <mc:Fallback xmlns="">
      <p:transition spd="slow" advTm="137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D6A05-09ED-F452-E0DD-36B7A888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Positive Feedback  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6ACF3DE-9EB1-AD65-B4B4-FF94CBDFB969}"/>
              </a:ext>
            </a:extLst>
          </p:cNvPr>
          <p:cNvSpPr/>
          <p:nvPr/>
        </p:nvSpPr>
        <p:spPr>
          <a:xfrm>
            <a:off x="7215558" y="828469"/>
            <a:ext cx="3152848" cy="4394161"/>
          </a:xfrm>
          <a:prstGeom prst="wedgeRoundRectCallout">
            <a:avLst>
              <a:gd name="adj1" fmla="val 86148"/>
              <a:gd name="adj2" fmla="val -33448"/>
              <a:gd name="adj3" fmla="val 16667"/>
            </a:avLst>
          </a:prstGeom>
          <a:solidFill>
            <a:srgbClr val="FF9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‘The asynchronous learning was very helpful and standardised the teaching for all students despite it being glitchy sometimes’</a:t>
            </a:r>
            <a:r>
              <a:rPr lang="en-GB" sz="2800" i="1" dirty="0">
                <a:solidFill>
                  <a:schemeClr val="tx1"/>
                </a:solidFill>
              </a:rPr>
              <a:t> Year 2 student 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13A32FC-1644-ADA1-F4FD-6E2C52B0D23F}"/>
              </a:ext>
            </a:extLst>
          </p:cNvPr>
          <p:cNvSpPr/>
          <p:nvPr/>
        </p:nvSpPr>
        <p:spPr>
          <a:xfrm>
            <a:off x="419700" y="1591158"/>
            <a:ext cx="4556745" cy="3772150"/>
          </a:xfrm>
          <a:prstGeom prst="wedgeRoundRectCallout">
            <a:avLst>
              <a:gd name="adj1" fmla="val 69344"/>
              <a:gd name="adj2" fmla="val 49002"/>
              <a:gd name="adj3" fmla="val 16667"/>
            </a:avLst>
          </a:prstGeom>
          <a:solidFill>
            <a:srgbClr val="FF9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‘The interactive asynchronous learning is good and with relevant information and teaching to prepare us for the week and the topics of system based modules’ </a:t>
            </a:r>
            <a:r>
              <a:rPr lang="en-GB" sz="2800" i="1" dirty="0">
                <a:solidFill>
                  <a:schemeClr val="tx1"/>
                </a:solidFill>
              </a:rPr>
              <a:t>Year 2 student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B165F-5EAD-DCED-D5F3-EC8045490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3E5C2-97BD-8F4F-73E6-0EE015E66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437BB62-9312-711E-B423-4899D29F7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50397" y="0"/>
            <a:ext cx="1279828" cy="11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33"/>
    </mc:Choice>
    <mc:Fallback xmlns="">
      <p:transition spd="slow" advTm="6193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51AC-F413-7CF8-C0FA-A39A239C7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4894-6176-7B76-B4B4-9F65718FB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issues </a:t>
            </a:r>
          </a:p>
          <a:p>
            <a:endParaRPr lang="en-GB" dirty="0"/>
          </a:p>
          <a:p>
            <a:r>
              <a:rPr lang="en-GB" dirty="0"/>
              <a:t>Engagement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Relevance to primary care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E810597-27DE-2079-83F1-B76BFB8D2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2C150-FB85-9314-5F18-18C21FF36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4A7CBAEF-D2B4-E164-AE7E-F5454C3C4DD9}"/>
              </a:ext>
            </a:extLst>
          </p:cNvPr>
          <p:cNvSpPr/>
          <p:nvPr/>
        </p:nvSpPr>
        <p:spPr>
          <a:xfrm>
            <a:off x="4195370" y="543763"/>
            <a:ext cx="4442003" cy="1526317"/>
          </a:xfrm>
          <a:prstGeom prst="wedgeRoundRectCallout">
            <a:avLst>
              <a:gd name="adj1" fmla="val -40728"/>
              <a:gd name="adj2" fmla="val 70077"/>
              <a:gd name="adj3" fmla="val 16667"/>
            </a:avLst>
          </a:prstGeom>
          <a:solidFill>
            <a:srgbClr val="FF9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‘The asynchronous learning often freezes and crashes’ </a:t>
            </a:r>
            <a:r>
              <a:rPr lang="en-GB" sz="2400" i="1" dirty="0">
                <a:solidFill>
                  <a:schemeClr val="tx1"/>
                </a:solidFill>
              </a:rPr>
              <a:t>Year 1 student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EC26FAE-DDF0-FD30-66D4-3F4A400022A2}"/>
              </a:ext>
            </a:extLst>
          </p:cNvPr>
          <p:cNvSpPr/>
          <p:nvPr/>
        </p:nvSpPr>
        <p:spPr>
          <a:xfrm>
            <a:off x="6326991" y="2748115"/>
            <a:ext cx="4620763" cy="2007887"/>
          </a:xfrm>
          <a:prstGeom prst="wedgeRoundRectCallout">
            <a:avLst>
              <a:gd name="adj1" fmla="val -72390"/>
              <a:gd name="adj2" fmla="val 9356"/>
              <a:gd name="adj3" fmla="val 16667"/>
            </a:avLst>
          </a:prstGeom>
          <a:solidFill>
            <a:srgbClr val="FF9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effectLst/>
              </a:rPr>
              <a:t>‘Asynchronous learning sometimes feels like a repeat of what we’ve learnt in other modules’ </a:t>
            </a:r>
            <a:r>
              <a:rPr lang="en-GB" sz="2400" i="1" dirty="0">
                <a:solidFill>
                  <a:schemeClr val="tx1"/>
                </a:solidFill>
              </a:rPr>
              <a:t>Year 1 student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94F7DE-A926-1406-37C3-83798AC94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50397" y="0"/>
            <a:ext cx="1279828" cy="11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66"/>
    </mc:Choice>
    <mc:Fallback xmlns="">
      <p:transition spd="slow" advTm="1861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51AC-F413-7CF8-C0FA-A39A239C7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Home Messages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4894-6176-7B76-B4B4-9F65718FB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 anchor="ctr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3600" dirty="0"/>
              <a:t>A ‘flipped placement’ approach can provide a scaffold for learning in primary care placements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dirty="0"/>
              <a:t>This can ease the ever-increasing capacity issues in primary care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E810597-27DE-2079-83F1-B76BFB8D2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2C150-FB85-9314-5F18-18C21FF36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52504A2-BB67-5CE5-1C31-E25054317A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50397" y="0"/>
            <a:ext cx="1279828" cy="11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66"/>
    </mc:Choice>
    <mc:Fallback xmlns="">
      <p:transition spd="slow" advTm="18616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36CA-C111-86C2-1416-175CAFA4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97" y="558115"/>
            <a:ext cx="10515600" cy="2852737"/>
          </a:xfrm>
        </p:spPr>
        <p:txBody>
          <a:bodyPr/>
          <a:lstStyle/>
          <a:p>
            <a:pPr algn="ctr"/>
            <a:r>
              <a:rPr lang="en-GB" dirty="0"/>
              <a:t>Thank you </a:t>
            </a:r>
            <a:br>
              <a:rPr lang="en-GB" dirty="0"/>
            </a:br>
            <a:r>
              <a:rPr lang="en-GB" dirty="0"/>
              <a:t>james.curtis@kmms.ac.uk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7BCCEA4-C35E-2BC1-E7E5-8F24327D3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50397" y="0"/>
            <a:ext cx="1279828" cy="11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00"/>
    </mc:Choice>
    <mc:Fallback xmlns="">
      <p:transition spd="slow" advTm="279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51AC-F413-7CF8-C0FA-A39A239C7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4894-6176-7B76-B4B4-9F65718FB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54"/>
            <a:ext cx="10515600" cy="389788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Thank you to:</a:t>
            </a:r>
          </a:p>
          <a:p>
            <a:r>
              <a:rPr lang="en-GB" sz="3200" dirty="0"/>
              <a:t>Susan Driver - Digital Education Manager</a:t>
            </a:r>
          </a:p>
          <a:p>
            <a:r>
              <a:rPr lang="en-GB" sz="3200" dirty="0"/>
              <a:t>Dr Siobhan Cooke – Senior Lecturer in Medical Education</a:t>
            </a:r>
          </a:p>
          <a:p>
            <a:r>
              <a:rPr lang="en-GB" sz="3200" dirty="0"/>
              <a:t>KMMS GP Team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E810597-27DE-2079-83F1-B76BFB8D2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2C150-FB85-9314-5F18-18C21FF36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52504A2-BB67-5CE5-1C31-E25054317A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50397" y="0"/>
            <a:ext cx="1279828" cy="11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66"/>
    </mc:Choice>
    <mc:Fallback xmlns="">
      <p:transition spd="slow" advTm="18616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1214-A8A0-81C0-13F2-2A74906E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A0FD0-4CB8-9DC6-315C-BEEB55328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000" dirty="0"/>
              <a:t>Amin M, </a:t>
            </a:r>
            <a:r>
              <a:rPr lang="en-GB" sz="2000" dirty="0" err="1"/>
              <a:t>Chande</a:t>
            </a:r>
            <a:r>
              <a:rPr lang="en-GB" sz="2000" dirty="0"/>
              <a:t> S, Park S, Rosenthal J &amp; Jones J.  Do primary care placements influence career choice: What is the evidence? Education for Primary Care. 2018. 29:2, 64-67, DOI: 10.1080/14739879.2018.1427003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Wass V, Gregory S, Petty-</a:t>
            </a:r>
            <a:r>
              <a:rPr lang="en-GB" sz="2000" dirty="0" err="1"/>
              <a:t>Saphon</a:t>
            </a:r>
            <a:r>
              <a:rPr lang="en-GB" sz="2000" dirty="0"/>
              <a:t> K. By choice—not by chance: supporting medical students towards future careers in general practice. London: Health Education England and the Medical Schools Council. 2016 Mar 16.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Darnton R, </a:t>
            </a:r>
            <a:r>
              <a:rPr lang="en-GB" sz="2000" dirty="0" err="1"/>
              <a:t>Amey</a:t>
            </a:r>
            <a:r>
              <a:rPr lang="en-GB" sz="2000" dirty="0"/>
              <a:t> S, </a:t>
            </a:r>
            <a:r>
              <a:rPr lang="en-GB" sz="2000" dirty="0" err="1"/>
              <a:t>Brimicombe</a:t>
            </a:r>
            <a:r>
              <a:rPr lang="en-GB" sz="2000" dirty="0"/>
              <a:t> J. The nature and prevalence of threats to medical student placement capacity in primary care: a survey of East of England GP practices. BJGP Open [Internet]. 2022 Oct;6:BJGPO. DOI: 10.3399%2Fbjgpo.2022.0127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Hacker J. Nearly three quarters of GPs cannot house ARRS staff, survey finds. Pulse. March 28, 2023. Accessed June 30, 2023. </a:t>
            </a:r>
            <a:r>
              <a:rPr lang="en-GB" sz="2000" dirty="0">
                <a:hlinkClick r:id="rId2"/>
              </a:rPr>
              <a:t>https://www.pulsetoday.co.uk/news/pulse-pcn/nearly-three-quarters-of-gps-cannot-house-arrs-staff-survey-finds/</a:t>
            </a:r>
            <a:endParaRPr lang="en-GB" sz="2000" dirty="0"/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  <a:p>
            <a:pPr marL="514350" indent="-51435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6CD4AC0-B4FC-4C74-E3BC-5B19B61E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9EB47-E5BA-38A2-60ED-75F124D4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2936E46-0EEA-DDC6-AEFD-A2777B0B5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50397" y="0"/>
            <a:ext cx="1279828" cy="11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0"/>
    </mc:Choice>
    <mc:Fallback xmlns="">
      <p:transition spd="slow" advTm="10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D666BEF2-00F0-5A01-01C6-9BA8C60C5C76}"/>
              </a:ext>
            </a:extLst>
          </p:cNvPr>
          <p:cNvSpPr/>
          <p:nvPr/>
        </p:nvSpPr>
        <p:spPr>
          <a:xfrm>
            <a:off x="7399607" y="1690688"/>
            <a:ext cx="3954192" cy="325556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35E164-E46F-4C35-9B33-FC5552E26D0B}"/>
              </a:ext>
            </a:extLst>
          </p:cNvPr>
          <p:cNvSpPr/>
          <p:nvPr/>
        </p:nvSpPr>
        <p:spPr>
          <a:xfrm>
            <a:off x="7944016" y="1559139"/>
            <a:ext cx="2883877" cy="1286852"/>
          </a:xfrm>
          <a:prstGeom prst="roundRect">
            <a:avLst/>
          </a:prstGeom>
          <a:solidFill>
            <a:srgbClr val="F68225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Poor placement experiences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4FE11-27F2-38BB-C707-8C5B3770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168E0-3E47-C6E9-8A9E-ECA283EE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9085" cy="4351338"/>
          </a:xfrm>
        </p:spPr>
        <p:txBody>
          <a:bodyPr>
            <a:normAutofit/>
          </a:bodyPr>
          <a:lstStyle/>
          <a:p>
            <a:r>
              <a:rPr lang="en-GB" dirty="0"/>
              <a:t>Primary care placements positively influence student career choices</a:t>
            </a:r>
            <a:r>
              <a:rPr lang="en-GB" baseline="30000" dirty="0"/>
              <a:t>1,2</a:t>
            </a:r>
          </a:p>
          <a:p>
            <a:endParaRPr lang="en-GB" dirty="0"/>
          </a:p>
          <a:p>
            <a:r>
              <a:rPr lang="en-GB" dirty="0"/>
              <a:t>Practice workloads and lack of physical space are major challenges in delivery of placements</a:t>
            </a:r>
            <a:r>
              <a:rPr lang="en-GB" baseline="30000" dirty="0"/>
              <a:t>3,4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AA923-E93D-DF76-0B1D-405451F28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887AC5C-E4F9-CEFC-2C64-A3EB39578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827895" y="127701"/>
            <a:ext cx="1279828" cy="111623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4779CD4C-674B-A939-25E3-98907D704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222605D-D6C3-6501-55F1-ECC5CFB1A5FA}"/>
              </a:ext>
            </a:extLst>
          </p:cNvPr>
          <p:cNvSpPr/>
          <p:nvPr/>
        </p:nvSpPr>
        <p:spPr>
          <a:xfrm>
            <a:off x="7944015" y="3790950"/>
            <a:ext cx="2883877" cy="1286852"/>
          </a:xfrm>
          <a:prstGeom prst="roundRect">
            <a:avLst/>
          </a:prstGeom>
          <a:solidFill>
            <a:srgbClr val="F68225"/>
          </a:solidFill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Reduced GP recruitment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44334C-F59D-DDDC-5AB5-5C660B334AC8}"/>
              </a:ext>
            </a:extLst>
          </p:cNvPr>
          <p:cNvCxnSpPr>
            <a:cxnSpLocks/>
          </p:cNvCxnSpPr>
          <p:nvPr/>
        </p:nvCxnSpPr>
        <p:spPr>
          <a:xfrm rot="-8220000">
            <a:off x="7923480" y="2174676"/>
            <a:ext cx="0" cy="67586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1660FB-BEDC-4159-A5AA-C3D7613C0D50}"/>
              </a:ext>
            </a:extLst>
          </p:cNvPr>
          <p:cNvCxnSpPr>
            <a:cxnSpLocks/>
          </p:cNvCxnSpPr>
          <p:nvPr/>
        </p:nvCxnSpPr>
        <p:spPr>
          <a:xfrm flipH="1">
            <a:off x="10843002" y="4309608"/>
            <a:ext cx="98476" cy="116648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0"/>
    </mc:Choice>
    <mc:Fallback xmlns="">
      <p:transition spd="slow" advTm="624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F52165-C322-C255-0940-E967F286221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 descr="A map of the united kingdom&#10;&#10;Description automatically generated">
              <a:extLst>
                <a:ext uri="{FF2B5EF4-FFF2-40B4-BE49-F238E27FC236}">
                  <a16:creationId xmlns:a16="http://schemas.microsoft.com/office/drawing/2014/main" id="{9EF08DD8-35B1-EA4C-3FD2-064734866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65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A52A01-6EA2-2503-6243-4645FA4F2B6C}"/>
                </a:ext>
              </a:extLst>
            </p:cNvPr>
            <p:cNvSpPr/>
            <p:nvPr/>
          </p:nvSpPr>
          <p:spPr>
            <a:xfrm>
              <a:off x="44244" y="58992"/>
              <a:ext cx="3923071" cy="1002890"/>
            </a:xfrm>
            <a:prstGeom prst="rect">
              <a:avLst/>
            </a:prstGeom>
            <a:solidFill>
              <a:srgbClr val="8AB4F8"/>
            </a:solidFill>
            <a:ln>
              <a:solidFill>
                <a:srgbClr val="8AB4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C3A92C-600A-2F41-B823-6BB5EC0C0D40}"/>
                </a:ext>
              </a:extLst>
            </p:cNvPr>
            <p:cNvSpPr/>
            <p:nvPr/>
          </p:nvSpPr>
          <p:spPr>
            <a:xfrm>
              <a:off x="29495" y="5840362"/>
              <a:ext cx="3923071" cy="1002890"/>
            </a:xfrm>
            <a:prstGeom prst="rect">
              <a:avLst/>
            </a:prstGeom>
            <a:solidFill>
              <a:srgbClr val="8AB4F8"/>
            </a:solidFill>
            <a:ln>
              <a:solidFill>
                <a:srgbClr val="8AB4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8E8396A9-4C86-475C-ABD8-823E714EE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4115" y="1288928"/>
            <a:ext cx="1263770" cy="1263770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15B834D6-C356-A0E5-B576-16E996C7A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6428" y="4588704"/>
            <a:ext cx="1263770" cy="1263770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A92C24B-F5FD-B562-1093-873D4DB5F5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8544427" y="3796023"/>
            <a:ext cx="2918902" cy="2545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36EFD5-445D-E3B9-F4EC-1711BBF4A4AC}"/>
              </a:ext>
            </a:extLst>
          </p:cNvPr>
          <p:cNvSpPr txBox="1"/>
          <p:nvPr/>
        </p:nvSpPr>
        <p:spPr>
          <a:xfrm>
            <a:off x="2195078" y="1611619"/>
            <a:ext cx="3683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194569"/>
                </a:solidFill>
              </a:rPr>
              <a:t>AMEE Glasgow</a:t>
            </a:r>
            <a:endParaRPr lang="en-GB" b="1" dirty="0">
              <a:solidFill>
                <a:srgbClr val="194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0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0211D7-BC98-B69C-CFDE-9EB51A94F334}"/>
              </a:ext>
            </a:extLst>
          </p:cNvPr>
          <p:cNvSpPr/>
          <p:nvPr/>
        </p:nvSpPr>
        <p:spPr>
          <a:xfrm>
            <a:off x="9849853" y="16042"/>
            <a:ext cx="2487290" cy="593558"/>
          </a:xfrm>
          <a:prstGeom prst="rect">
            <a:avLst/>
          </a:prstGeom>
          <a:solidFill>
            <a:srgbClr val="8AB4F8"/>
          </a:solidFill>
          <a:ln>
            <a:solidFill>
              <a:srgbClr val="8AB4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 descr="Marker with solid fill">
            <a:extLst>
              <a:ext uri="{FF2B5EF4-FFF2-40B4-BE49-F238E27FC236}">
                <a16:creationId xmlns:a16="http://schemas.microsoft.com/office/drawing/2014/main" id="{EE18D3A6-0BC7-B4FE-E454-71CAFABB6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3544" y="1476536"/>
            <a:ext cx="1263770" cy="1263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6A03DE-0D5D-8A27-15C3-904854CF4A70}"/>
              </a:ext>
            </a:extLst>
          </p:cNvPr>
          <p:cNvGrpSpPr/>
          <p:nvPr/>
        </p:nvGrpSpPr>
        <p:grpSpPr>
          <a:xfrm>
            <a:off x="0" y="0"/>
            <a:ext cx="12337143" cy="6858000"/>
            <a:chOff x="0" y="0"/>
            <a:chExt cx="12337143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5C3C7C-4451-DC9C-74AF-3F94D21A66E2}"/>
                </a:ext>
              </a:extLst>
            </p:cNvPr>
            <p:cNvGrpSpPr/>
            <p:nvPr/>
          </p:nvGrpSpPr>
          <p:grpSpPr>
            <a:xfrm>
              <a:off x="0" y="0"/>
              <a:ext cx="12337143" cy="6858000"/>
              <a:chOff x="0" y="0"/>
              <a:chExt cx="12337143" cy="6858000"/>
            </a:xfrm>
          </p:grpSpPr>
          <p:pic>
            <p:nvPicPr>
              <p:cNvPr id="3" name="Picture 2" descr="A map of the country&#10;&#10;Description automatically generated">
                <a:extLst>
                  <a:ext uri="{FF2B5EF4-FFF2-40B4-BE49-F238E27FC236}">
                    <a16:creationId xmlns:a16="http://schemas.microsoft.com/office/drawing/2014/main" id="{A856BB62-A881-5F62-FC98-63925D3BE5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511"/>
              <a:stretch/>
            </p:blipFill>
            <p:spPr>
              <a:xfrm>
                <a:off x="0" y="0"/>
                <a:ext cx="12337143" cy="6858000"/>
              </a:xfrm>
              <a:prstGeom prst="rect">
                <a:avLst/>
              </a:prstGeom>
            </p:spPr>
          </p:pic>
          <p:pic>
            <p:nvPicPr>
              <p:cNvPr id="7" name="Picture 6" descr="A map of a country&#10;&#10;Description automatically generated">
                <a:extLst>
                  <a:ext uri="{FF2B5EF4-FFF2-40B4-BE49-F238E27FC236}">
                    <a16:creationId xmlns:a16="http://schemas.microsoft.com/office/drawing/2014/main" id="{35AFDBB8-647D-1070-5A70-225D2C2D7F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915" t="78126" r="73623" b="363"/>
              <a:stretch/>
            </p:blipFill>
            <p:spPr>
              <a:xfrm>
                <a:off x="0" y="5432259"/>
                <a:ext cx="1645544" cy="1425741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B3FFE9-47EB-F98C-8DF5-FAC2F642E55F}"/>
                </a:ext>
              </a:extLst>
            </p:cNvPr>
            <p:cNvSpPr/>
            <p:nvPr/>
          </p:nvSpPr>
          <p:spPr>
            <a:xfrm>
              <a:off x="9372601" y="17585"/>
              <a:ext cx="2907324" cy="1002890"/>
            </a:xfrm>
            <a:prstGeom prst="rect">
              <a:avLst/>
            </a:prstGeom>
            <a:solidFill>
              <a:srgbClr val="9CBBEC"/>
            </a:solidFill>
            <a:ln>
              <a:solidFill>
                <a:srgbClr val="8AB4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7162E578-08F0-C683-18F9-3AD91C930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3544" y="1454251"/>
            <a:ext cx="1263770" cy="126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0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1F84-0458-CF7C-D1FF-D3ED8F02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64D64-74A6-3DF2-B749-75C6FA29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3686" cy="4351338"/>
          </a:xfrm>
        </p:spPr>
        <p:txBody>
          <a:bodyPr wrap="square">
            <a:normAutofit/>
          </a:bodyPr>
          <a:lstStyle/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KMMS students undertake six ‘immersion weeks’ per year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Immersion week structure changed 2022/23 to bring Mondays on-campus</a:t>
            </a:r>
          </a:p>
          <a:p>
            <a:endParaRPr lang="en-GB" dirty="0"/>
          </a:p>
          <a:p>
            <a:r>
              <a:rPr lang="en-GB" dirty="0"/>
              <a:t>Introduction of ‘asynchronous learning’ Monday </a:t>
            </a:r>
          </a:p>
          <a:p>
            <a:pPr marL="0" indent="0">
              <a:buNone/>
            </a:pPr>
            <a:r>
              <a:rPr lang="en-GB" dirty="0"/>
              <a:t>   afternoons using Xerte software 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4712F5E-DFC0-21C7-2E49-EB29CD8CD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A3FF5-68F5-3ED9-2B54-CC3EF04D5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F9F372F-61CB-2F27-6907-DF947CAE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12172" y="0"/>
            <a:ext cx="1279828" cy="1116230"/>
          </a:xfrm>
          <a:prstGeom prst="rect">
            <a:avLst/>
          </a:prstGeom>
        </p:spPr>
      </p:pic>
      <p:pic>
        <p:nvPicPr>
          <p:cNvPr id="1026" name="Picture 2" descr="Xerte Online Toolkit - Digital Learning">
            <a:extLst>
              <a:ext uri="{FF2B5EF4-FFF2-40B4-BE49-F238E27FC236}">
                <a16:creationId xmlns:a16="http://schemas.microsoft.com/office/drawing/2014/main" id="{FEC6680C-969F-E5C8-709C-04110F12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25" y="3586010"/>
            <a:ext cx="4072661" cy="243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6"/>
    </mc:Choice>
    <mc:Fallback xmlns="">
      <p:transition spd="slow" advTm="4916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3-06-30 at 16.34.24.mov">
            <a:hlinkClick r:id="" action="ppaction://media"/>
            <a:extLst>
              <a:ext uri="{FF2B5EF4-FFF2-40B4-BE49-F238E27FC236}">
                <a16:creationId xmlns:a16="http://schemas.microsoft.com/office/drawing/2014/main" id="{7524E46E-2D58-864B-CF3D-8F57C2649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343.18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907" y="0"/>
            <a:ext cx="11132185" cy="6446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5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0"/>
    </mc:Choice>
    <mc:Fallback xmlns="">
      <p:transition spd="slow" advTm="2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19" objId="2"/>
        <p14:stopEvt time="2013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7CB03-CF95-7BC9-F190-92427605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Rationale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FEE9-1011-1988-001B-04229DD1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Tailored, primary-care specific content </a:t>
            </a:r>
          </a:p>
          <a:p>
            <a:endParaRPr lang="en-GB" dirty="0"/>
          </a:p>
          <a:p>
            <a:r>
              <a:rPr lang="en-GB" dirty="0"/>
              <a:t>Utilises multimedia &amp; interactive elements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Flexibility for students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Consistency of placement teaching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4E7977-DFDD-CA08-8AA8-55C54F49A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61468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www.kmms.ac.uk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84C4B-6840-7DD5-2F58-BB4CE8D02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6022762"/>
            <a:ext cx="6214697" cy="720290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77B3E02-CC1A-4EB8-CD69-37A5B39FF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2"/>
          <a:stretch/>
        </p:blipFill>
        <p:spPr>
          <a:xfrm>
            <a:off x="10912172" y="25400"/>
            <a:ext cx="1279828" cy="11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00"/>
    </mc:Choice>
    <mc:Fallback xmlns="">
      <p:transition spd="slow" advTm="1723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EEB14C-3495-1C55-C5C5-9FE7F00E576E}"/>
              </a:ext>
            </a:extLst>
          </p:cNvPr>
          <p:cNvSpPr txBox="1"/>
          <p:nvPr/>
        </p:nvSpPr>
        <p:spPr>
          <a:xfrm>
            <a:off x="2514400" y="6318884"/>
            <a:ext cx="7533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Proportion of students completing asynchronous lessons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791A0-B896-F5B9-6686-27C78394CC04}"/>
              </a:ext>
            </a:extLst>
          </p:cNvPr>
          <p:cNvSpPr txBox="1"/>
          <p:nvPr/>
        </p:nvSpPr>
        <p:spPr>
          <a:xfrm rot="16200000">
            <a:off x="-700808" y="3030528"/>
            <a:ext cx="3078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Proportion of students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CD5D81-30AB-19CA-B4B7-5482A5CDB4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513972"/>
              </p:ext>
            </p:extLst>
          </p:nvPr>
        </p:nvGraphicFramePr>
        <p:xfrm>
          <a:off x="1208088" y="1143951"/>
          <a:ext cx="10145712" cy="512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FE26CF6-6B8C-E193-A7F9-312A552B25A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41771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33"/>
    </mc:Choice>
    <mc:Fallback xmlns="">
      <p:transition spd="slow" advTm="7023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15C0CA2-BBF9-962E-AF4F-DF4D977B15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313009"/>
              </p:ext>
            </p:extLst>
          </p:nvPr>
        </p:nvGraphicFramePr>
        <p:xfrm>
          <a:off x="582613" y="336550"/>
          <a:ext cx="11218862" cy="600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34E841-C95A-A9FF-AD4A-9A83DF7AEBC9}"/>
              </a:ext>
            </a:extLst>
          </p:cNvPr>
          <p:cNvSpPr txBox="1"/>
          <p:nvPr/>
        </p:nvSpPr>
        <p:spPr>
          <a:xfrm>
            <a:off x="1900238" y="1906587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19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D6F21-0695-B88C-820D-84CB3AB54841}"/>
              </a:ext>
            </a:extLst>
          </p:cNvPr>
          <p:cNvSpPr txBox="1"/>
          <p:nvPr/>
        </p:nvSpPr>
        <p:spPr>
          <a:xfrm>
            <a:off x="3729037" y="1892299"/>
            <a:ext cx="444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47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0CFE1-EB71-AF7E-9971-71E4FD85D3D0}"/>
              </a:ext>
            </a:extLst>
          </p:cNvPr>
          <p:cNvSpPr txBox="1"/>
          <p:nvPr/>
        </p:nvSpPr>
        <p:spPr>
          <a:xfrm>
            <a:off x="8172450" y="1898349"/>
            <a:ext cx="96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10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9CC37-CEBC-977E-AB4F-C340B69F5B90}"/>
              </a:ext>
            </a:extLst>
          </p:cNvPr>
          <p:cNvSpPr txBox="1"/>
          <p:nvPr/>
        </p:nvSpPr>
        <p:spPr>
          <a:xfrm>
            <a:off x="10349893" y="1898349"/>
            <a:ext cx="968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10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1BA34-DA3A-4EDD-569F-27B06EC03917}"/>
              </a:ext>
            </a:extLst>
          </p:cNvPr>
          <p:cNvSpPr txBox="1"/>
          <p:nvPr/>
        </p:nvSpPr>
        <p:spPr>
          <a:xfrm>
            <a:off x="9149669" y="1892298"/>
            <a:ext cx="120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13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A20A2-76AA-35C3-AB79-EC6002D838A3}"/>
              </a:ext>
            </a:extLst>
          </p:cNvPr>
          <p:cNvSpPr txBox="1"/>
          <p:nvPr/>
        </p:nvSpPr>
        <p:spPr>
          <a:xfrm>
            <a:off x="1900237" y="3322089"/>
            <a:ext cx="2551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27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8FE7-3C00-91C0-BEC8-28FB667F7258}"/>
              </a:ext>
            </a:extLst>
          </p:cNvPr>
          <p:cNvSpPr txBox="1"/>
          <p:nvPr/>
        </p:nvSpPr>
        <p:spPr>
          <a:xfrm>
            <a:off x="4451684" y="3316036"/>
            <a:ext cx="4425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47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1B994-7F88-051A-0137-235F6426ECA9}"/>
              </a:ext>
            </a:extLst>
          </p:cNvPr>
          <p:cNvSpPr txBox="1"/>
          <p:nvPr/>
        </p:nvSpPr>
        <p:spPr>
          <a:xfrm>
            <a:off x="8883924" y="3307062"/>
            <a:ext cx="155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16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6EBB29-7F32-B010-3D27-C0C0FC72A901}"/>
              </a:ext>
            </a:extLst>
          </p:cNvPr>
          <p:cNvSpPr txBox="1"/>
          <p:nvPr/>
        </p:nvSpPr>
        <p:spPr>
          <a:xfrm>
            <a:off x="10434083" y="3320094"/>
            <a:ext cx="45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5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58239-6EFC-ECEB-CAE6-79908495C4D0}"/>
              </a:ext>
            </a:extLst>
          </p:cNvPr>
          <p:cNvSpPr txBox="1"/>
          <p:nvPr/>
        </p:nvSpPr>
        <p:spPr>
          <a:xfrm>
            <a:off x="10877107" y="3318836"/>
            <a:ext cx="45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5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268DB4-C831-4A50-679E-827B38E7A03E}"/>
              </a:ext>
            </a:extLst>
          </p:cNvPr>
          <p:cNvSpPr txBox="1"/>
          <p:nvPr/>
        </p:nvSpPr>
        <p:spPr>
          <a:xfrm>
            <a:off x="1049942" y="6244078"/>
            <a:ext cx="10092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Year 1 response rate 78/131 (60%)   		Year 2 response rate 85/106 (80%) </a:t>
            </a:r>
          </a:p>
        </p:txBody>
      </p:sp>
    </p:spTree>
    <p:extLst>
      <p:ext uri="{BB962C8B-B14F-4D97-AF65-F5344CB8AC3E}">
        <p14:creationId xmlns:p14="http://schemas.microsoft.com/office/powerpoint/2010/main" val="29512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00"/>
    </mc:Choice>
    <mc:Fallback xmlns="">
      <p:transition spd="slow" advTm="849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32179</TotalTime>
  <Words>960</Words>
  <Application>Microsoft Macintosh PowerPoint</Application>
  <PresentationFormat>Widescreen</PresentationFormat>
  <Paragraphs>116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The ‘Flipped Placement’: can blended learning enhance undergraduate general practice placements and alleviate capacity issues?</vt:lpstr>
      <vt:lpstr>Background </vt:lpstr>
      <vt:lpstr>PowerPoint Presentation</vt:lpstr>
      <vt:lpstr>PowerPoint Presentation</vt:lpstr>
      <vt:lpstr>The Approach</vt:lpstr>
      <vt:lpstr>PowerPoint Presentation</vt:lpstr>
      <vt:lpstr>Rationale </vt:lpstr>
      <vt:lpstr>PowerPoint Presentation</vt:lpstr>
      <vt:lpstr>PowerPoint Presentation</vt:lpstr>
      <vt:lpstr>Positive Feedback  </vt:lpstr>
      <vt:lpstr>Limitations </vt:lpstr>
      <vt:lpstr>Take Home Messages </vt:lpstr>
      <vt:lpstr>Thank you  james.curtis@kmms.ac.uk</vt:lpstr>
      <vt:lpstr>Acknowledgements 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‘Flipped Placement’: can blended learning enhance undergraduate general practice placements and alleviate capacity issues? </dc:title>
  <dc:creator>James Curtis</dc:creator>
  <cp:lastModifiedBy>James Curtis</cp:lastModifiedBy>
  <cp:revision>90</cp:revision>
  <dcterms:created xsi:type="dcterms:W3CDTF">2023-06-12T11:31:14Z</dcterms:created>
  <dcterms:modified xsi:type="dcterms:W3CDTF">2023-09-06T08:16:09Z</dcterms:modified>
</cp:coreProperties>
</file>