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notesMasterIdLst>
    <p:notesMasterId r:id="rId19"/>
  </p:notesMasterIdLst>
  <p:handoutMasterIdLst>
    <p:handoutMasterId r:id="rId20"/>
  </p:handoutMasterIdLst>
  <p:sldIdLst>
    <p:sldId id="278" r:id="rId2"/>
    <p:sldId id="277" r:id="rId3"/>
    <p:sldId id="284" r:id="rId4"/>
    <p:sldId id="272" r:id="rId5"/>
    <p:sldId id="285" r:id="rId6"/>
    <p:sldId id="259" r:id="rId7"/>
    <p:sldId id="260" r:id="rId8"/>
    <p:sldId id="261" r:id="rId9"/>
    <p:sldId id="266" r:id="rId10"/>
    <p:sldId id="262" r:id="rId11"/>
    <p:sldId id="263" r:id="rId12"/>
    <p:sldId id="264" r:id="rId13"/>
    <p:sldId id="265" r:id="rId14"/>
    <p:sldId id="267" r:id="rId15"/>
    <p:sldId id="268" r:id="rId16"/>
    <p:sldId id="269" r:id="rId17"/>
    <p:sldId id="258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clrMru>
    <a:srgbClr val="558E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4" autoAdjust="0"/>
    <p:restoredTop sz="77080" autoAdjust="0"/>
  </p:normalViewPr>
  <p:slideViewPr>
    <p:cSldViewPr>
      <p:cViewPr>
        <p:scale>
          <a:sx n="70" d="100"/>
          <a:sy n="70" d="100"/>
        </p:scale>
        <p:origin x="-2814" y="-5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29621E-D11E-544F-BB69-AE2792F2EEF0}" type="doc">
      <dgm:prSet loTypeId="urn:microsoft.com/office/officeart/2005/8/layout/cycle4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BABB9F6-0E12-2A48-8538-8E9AC6A91F6C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Student Experience</a:t>
          </a:r>
          <a:endParaRPr lang="en-US" dirty="0">
            <a:solidFill>
              <a:srgbClr val="000000"/>
            </a:solidFill>
          </a:endParaRPr>
        </a:p>
      </dgm:t>
    </dgm:pt>
    <dgm:pt modelId="{4434EFD3-E0EA-3643-A670-885EAC5123AD}" type="parTrans" cxnId="{2FAD2E4F-B3C0-AD4D-BD5B-C0E35D358937}">
      <dgm:prSet/>
      <dgm:spPr/>
      <dgm:t>
        <a:bodyPr/>
        <a:lstStyle/>
        <a:p>
          <a:endParaRPr lang="en-US"/>
        </a:p>
      </dgm:t>
    </dgm:pt>
    <dgm:pt modelId="{1D1D592B-9C78-3142-9F09-5ED306E3EC5F}" type="sibTrans" cxnId="{2FAD2E4F-B3C0-AD4D-BD5B-C0E35D358937}">
      <dgm:prSet/>
      <dgm:spPr/>
      <dgm:t>
        <a:bodyPr/>
        <a:lstStyle/>
        <a:p>
          <a:endParaRPr lang="en-US"/>
        </a:p>
      </dgm:t>
    </dgm:pt>
    <dgm:pt modelId="{61968DE2-4EF0-964E-B90F-F149F11649CD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100" dirty="0" smtClean="0"/>
            <a:t>opportunities for external engagement </a:t>
          </a:r>
          <a:endParaRPr lang="en-US" sz="1100" dirty="0"/>
        </a:p>
      </dgm:t>
    </dgm:pt>
    <dgm:pt modelId="{D2A9CA4C-A182-6D45-ABB1-BB0CB3C34F68}" type="parTrans" cxnId="{A41A46FD-3D92-CB44-820E-A64A1E2A6BF1}">
      <dgm:prSet/>
      <dgm:spPr/>
      <dgm:t>
        <a:bodyPr/>
        <a:lstStyle/>
        <a:p>
          <a:endParaRPr lang="en-US"/>
        </a:p>
      </dgm:t>
    </dgm:pt>
    <dgm:pt modelId="{A5E1C110-D63A-C34D-9D9F-8D52D3719B5E}" type="sibTrans" cxnId="{A41A46FD-3D92-CB44-820E-A64A1E2A6BF1}">
      <dgm:prSet/>
      <dgm:spPr/>
      <dgm:t>
        <a:bodyPr/>
        <a:lstStyle/>
        <a:p>
          <a:endParaRPr lang="en-US"/>
        </a:p>
      </dgm:t>
    </dgm:pt>
    <dgm:pt modelId="{AA039F73-DF3C-9D42-922F-DFF4F2027FA0}">
      <dgm:prSet phldrT="[Text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Resources</a:t>
          </a:r>
          <a:endParaRPr lang="en-US" dirty="0"/>
        </a:p>
      </dgm:t>
    </dgm:pt>
    <dgm:pt modelId="{12A9818E-0C48-C045-A886-8D6F26631BD1}" type="parTrans" cxnId="{6C76DE1E-96DF-EA41-A3DB-0F86DC52F6D5}">
      <dgm:prSet/>
      <dgm:spPr/>
      <dgm:t>
        <a:bodyPr/>
        <a:lstStyle/>
        <a:p>
          <a:endParaRPr lang="en-US"/>
        </a:p>
      </dgm:t>
    </dgm:pt>
    <dgm:pt modelId="{4B57E4E4-D04D-5B41-A8B0-3133BA8A0164}" type="sibTrans" cxnId="{6C76DE1E-96DF-EA41-A3DB-0F86DC52F6D5}">
      <dgm:prSet/>
      <dgm:spPr/>
      <dgm:t>
        <a:bodyPr/>
        <a:lstStyle/>
        <a:p>
          <a:endParaRPr lang="en-US"/>
        </a:p>
      </dgm:t>
    </dgm:pt>
    <dgm:pt modelId="{FB9F92AD-B8A6-B741-BF94-B3F85AD49EEC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100" dirty="0" smtClean="0"/>
            <a:t>infrastructure to support new innovations in teaching, learning, RKE in 24/7 environment</a:t>
          </a:r>
          <a:endParaRPr lang="en-US" sz="1100" dirty="0"/>
        </a:p>
      </dgm:t>
    </dgm:pt>
    <dgm:pt modelId="{663F39D1-7B23-2048-919D-0A4F4306BC63}" type="parTrans" cxnId="{7799B5DE-C5CB-E14D-81F5-DB8F4D9E62C9}">
      <dgm:prSet/>
      <dgm:spPr/>
      <dgm:t>
        <a:bodyPr/>
        <a:lstStyle/>
        <a:p>
          <a:endParaRPr lang="en-US"/>
        </a:p>
      </dgm:t>
    </dgm:pt>
    <dgm:pt modelId="{C328D93B-1334-724C-A9CF-1DC2C6BE3562}" type="sibTrans" cxnId="{7799B5DE-C5CB-E14D-81F5-DB8F4D9E62C9}">
      <dgm:prSet/>
      <dgm:spPr/>
      <dgm:t>
        <a:bodyPr/>
        <a:lstStyle/>
        <a:p>
          <a:endParaRPr lang="en-US"/>
        </a:p>
      </dgm:t>
    </dgm:pt>
    <dgm:pt modelId="{1143A59C-40C5-5840-85B3-16BC70BA302C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Research &amp; Knowledge Exchange</a:t>
          </a:r>
          <a:endParaRPr lang="en-US" dirty="0">
            <a:solidFill>
              <a:srgbClr val="000000"/>
            </a:solidFill>
          </a:endParaRPr>
        </a:p>
      </dgm:t>
    </dgm:pt>
    <dgm:pt modelId="{324BEBE9-00D7-5946-B504-16113A0EE86F}" type="parTrans" cxnId="{81466D75-6542-5E4E-83A0-2B26791EACDD}">
      <dgm:prSet/>
      <dgm:spPr/>
      <dgm:t>
        <a:bodyPr/>
        <a:lstStyle/>
        <a:p>
          <a:endParaRPr lang="en-US"/>
        </a:p>
      </dgm:t>
    </dgm:pt>
    <dgm:pt modelId="{444A44F9-D960-C348-8E1C-398871133483}" type="sibTrans" cxnId="{81466D75-6542-5E4E-83A0-2B26791EACDD}">
      <dgm:prSet/>
      <dgm:spPr/>
      <dgm:t>
        <a:bodyPr/>
        <a:lstStyle/>
        <a:p>
          <a:endParaRPr lang="en-US"/>
        </a:p>
      </dgm:t>
    </dgm:pt>
    <dgm:pt modelId="{5D621048-4119-3343-8026-219E21B6BE23}">
      <dgm:prSet phldrT="[Text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curricula and </a:t>
          </a:r>
          <a:r>
            <a:rPr lang="en-US" smtClean="0"/>
            <a:t>teaching methods </a:t>
          </a:r>
          <a:r>
            <a:rPr lang="en-US" dirty="0" smtClean="0"/>
            <a:t>informed by staff research and scholarly activity</a:t>
          </a:r>
          <a:endParaRPr lang="en-US" dirty="0"/>
        </a:p>
      </dgm:t>
    </dgm:pt>
    <dgm:pt modelId="{D6B8000F-06C8-3749-8207-B1087C3E55CC}" type="parTrans" cxnId="{B79ED5E5-FFAE-D84A-ACD4-A7DDD36127CC}">
      <dgm:prSet/>
      <dgm:spPr/>
      <dgm:t>
        <a:bodyPr/>
        <a:lstStyle/>
        <a:p>
          <a:endParaRPr lang="en-US"/>
        </a:p>
      </dgm:t>
    </dgm:pt>
    <dgm:pt modelId="{BB73EAED-F86B-B549-9EA4-68CAB4DDAC3A}" type="sibTrans" cxnId="{B79ED5E5-FFAE-D84A-ACD4-A7DDD36127CC}">
      <dgm:prSet/>
      <dgm:spPr/>
      <dgm:t>
        <a:bodyPr/>
        <a:lstStyle/>
        <a:p>
          <a:endParaRPr lang="en-US"/>
        </a:p>
      </dgm:t>
    </dgm:pt>
    <dgm:pt modelId="{CB853764-0085-CA4E-A8AF-AD5465D2679F}">
      <dgm:prSet phldrT="[Text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 dirty="0"/>
        </a:p>
      </dgm:t>
    </dgm:pt>
    <dgm:pt modelId="{6ED35D32-280B-B644-A8CF-BA8364FF94B2}" type="parTrans" cxnId="{D38C6689-DCFF-DD43-A628-00D9E94DF9B4}">
      <dgm:prSet/>
      <dgm:spPr/>
      <dgm:t>
        <a:bodyPr/>
        <a:lstStyle/>
        <a:p>
          <a:endParaRPr lang="en-US"/>
        </a:p>
      </dgm:t>
    </dgm:pt>
    <dgm:pt modelId="{463FF5D8-5AC9-AD47-A545-048F1D9247F1}" type="sibTrans" cxnId="{D38C6689-DCFF-DD43-A628-00D9E94DF9B4}">
      <dgm:prSet/>
      <dgm:spPr/>
      <dgm:t>
        <a:bodyPr/>
        <a:lstStyle/>
        <a:p>
          <a:endParaRPr lang="en-US"/>
        </a:p>
      </dgm:t>
    </dgm:pt>
    <dgm:pt modelId="{337A018F-908B-6140-834F-180F38018DAE}">
      <dgm:prSet phldrT="[Text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students are involved in research</a:t>
          </a:r>
          <a:endParaRPr lang="en-US" dirty="0"/>
        </a:p>
      </dgm:t>
    </dgm:pt>
    <dgm:pt modelId="{660EE1B0-363B-5E43-BC8E-9DCBAE2AE3FF}" type="parTrans" cxnId="{9B00675F-20C4-594E-BF2C-A363086BE4C1}">
      <dgm:prSet/>
      <dgm:spPr/>
      <dgm:t>
        <a:bodyPr/>
        <a:lstStyle/>
        <a:p>
          <a:endParaRPr lang="en-US"/>
        </a:p>
      </dgm:t>
    </dgm:pt>
    <dgm:pt modelId="{CD65792C-040B-9D4F-9F17-A141C7287E85}" type="sibTrans" cxnId="{9B00675F-20C4-594E-BF2C-A363086BE4C1}">
      <dgm:prSet/>
      <dgm:spPr/>
      <dgm:t>
        <a:bodyPr/>
        <a:lstStyle/>
        <a:p>
          <a:endParaRPr lang="en-US"/>
        </a:p>
      </dgm:t>
    </dgm:pt>
    <dgm:pt modelId="{5461333B-63D3-AC44-B290-B1B1E37ADD13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 sz="1100" dirty="0"/>
        </a:p>
      </dgm:t>
    </dgm:pt>
    <dgm:pt modelId="{3594BE86-C36C-624C-BE01-4BF20326A26F}" type="parTrans" cxnId="{EC3A986D-5136-3A44-BB40-CA95C66E2876}">
      <dgm:prSet/>
      <dgm:spPr/>
      <dgm:t>
        <a:bodyPr/>
        <a:lstStyle/>
        <a:p>
          <a:endParaRPr lang="en-US"/>
        </a:p>
      </dgm:t>
    </dgm:pt>
    <dgm:pt modelId="{FE595A2A-FD60-8941-8B00-52555D6A1C64}" type="sibTrans" cxnId="{EC3A986D-5136-3A44-BB40-CA95C66E2876}">
      <dgm:prSet/>
      <dgm:spPr/>
      <dgm:t>
        <a:bodyPr/>
        <a:lstStyle/>
        <a:p>
          <a:endParaRPr lang="en-US"/>
        </a:p>
      </dgm:t>
    </dgm:pt>
    <dgm:pt modelId="{E9E338F3-00D3-6349-8ADE-EAC8A6A28379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 sz="1100" dirty="0"/>
        </a:p>
      </dgm:t>
    </dgm:pt>
    <dgm:pt modelId="{E43A35E3-00E6-104D-BB07-59205DB399D3}" type="parTrans" cxnId="{3D35974F-30B8-2342-848D-A203C113B102}">
      <dgm:prSet/>
      <dgm:spPr/>
      <dgm:t>
        <a:bodyPr/>
        <a:lstStyle/>
        <a:p>
          <a:endParaRPr lang="en-US"/>
        </a:p>
      </dgm:t>
    </dgm:pt>
    <dgm:pt modelId="{E7C65213-63F8-E445-80A5-884530C842B7}" type="sibTrans" cxnId="{3D35974F-30B8-2342-848D-A203C113B102}">
      <dgm:prSet/>
      <dgm:spPr/>
      <dgm:t>
        <a:bodyPr/>
        <a:lstStyle/>
        <a:p>
          <a:endParaRPr lang="en-US"/>
        </a:p>
      </dgm:t>
    </dgm:pt>
    <dgm:pt modelId="{62DDD04A-CA14-E048-A830-69F01C6EBB81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100" dirty="0" smtClean="0"/>
            <a:t>provide stimulating subject teaching - research involved and research informed teaching</a:t>
          </a:r>
          <a:endParaRPr lang="en-US" sz="1100" dirty="0"/>
        </a:p>
      </dgm:t>
    </dgm:pt>
    <dgm:pt modelId="{946F6ED5-1418-B840-85CA-3C5BB3651049}" type="parTrans" cxnId="{1911818E-E3B1-7E45-B885-D79E3F01E86A}">
      <dgm:prSet/>
      <dgm:spPr/>
      <dgm:t>
        <a:bodyPr/>
        <a:lstStyle/>
        <a:p>
          <a:endParaRPr lang="en-US"/>
        </a:p>
      </dgm:t>
    </dgm:pt>
    <dgm:pt modelId="{DFD48C67-30FC-9742-B8F6-BDADBD790E52}" type="sibTrans" cxnId="{1911818E-E3B1-7E45-B885-D79E3F01E86A}">
      <dgm:prSet/>
      <dgm:spPr/>
      <dgm:t>
        <a:bodyPr/>
        <a:lstStyle/>
        <a:p>
          <a:endParaRPr lang="en-US"/>
        </a:p>
      </dgm:t>
    </dgm:pt>
    <dgm:pt modelId="{852BE11A-CDDF-CA44-9D86-FB0A13579A40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100" dirty="0" smtClean="0"/>
            <a:t>explore different models of curriculum delivery</a:t>
          </a:r>
          <a:endParaRPr lang="en-US" sz="1100" dirty="0"/>
        </a:p>
      </dgm:t>
    </dgm:pt>
    <dgm:pt modelId="{8838FA85-B510-7F4A-85A5-650E3EBB5284}" type="sibTrans" cxnId="{2DA31108-C1DC-694E-B57A-9BC53FF6AE4D}">
      <dgm:prSet/>
      <dgm:spPr/>
      <dgm:t>
        <a:bodyPr/>
        <a:lstStyle/>
        <a:p>
          <a:endParaRPr lang="en-US"/>
        </a:p>
      </dgm:t>
    </dgm:pt>
    <dgm:pt modelId="{D586A857-67BA-2447-BE72-3C8380B10F63}" type="parTrans" cxnId="{2DA31108-C1DC-694E-B57A-9BC53FF6AE4D}">
      <dgm:prSet/>
      <dgm:spPr/>
      <dgm:t>
        <a:bodyPr/>
        <a:lstStyle/>
        <a:p>
          <a:endParaRPr lang="en-US"/>
        </a:p>
      </dgm:t>
    </dgm:pt>
    <dgm:pt modelId="{A52B04CE-85B9-3644-8A60-E81CA82CADC6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Education</a:t>
          </a:r>
          <a:endParaRPr lang="en-US" dirty="0">
            <a:solidFill>
              <a:srgbClr val="000000"/>
            </a:solidFill>
          </a:endParaRPr>
        </a:p>
      </dgm:t>
    </dgm:pt>
    <dgm:pt modelId="{BC850565-F2F9-B249-85EE-ECD860359B94}" type="sibTrans" cxnId="{BEF0768C-068E-E045-AEC5-13A1F8B5F11C}">
      <dgm:prSet/>
      <dgm:spPr/>
      <dgm:t>
        <a:bodyPr/>
        <a:lstStyle/>
        <a:p>
          <a:endParaRPr lang="en-US"/>
        </a:p>
      </dgm:t>
    </dgm:pt>
    <dgm:pt modelId="{CF4DCE51-C1A5-1C41-A960-74680D603B2D}" type="parTrans" cxnId="{BEF0768C-068E-E045-AEC5-13A1F8B5F11C}">
      <dgm:prSet/>
      <dgm:spPr/>
      <dgm:t>
        <a:bodyPr/>
        <a:lstStyle/>
        <a:p>
          <a:endParaRPr lang="en-US"/>
        </a:p>
      </dgm:t>
    </dgm:pt>
    <dgm:pt modelId="{9766090A-DBF5-4E4E-85BE-60279DEBFD0E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100" dirty="0" smtClean="0"/>
            <a:t>act on student feedback</a:t>
          </a:r>
          <a:endParaRPr lang="en-US" sz="1100" dirty="0"/>
        </a:p>
      </dgm:t>
    </dgm:pt>
    <dgm:pt modelId="{33C8C26E-0DED-824B-BADE-73E8C5D5548D}" type="parTrans" cxnId="{641EA310-EBAE-8C40-B406-B7CCF07AE6E4}">
      <dgm:prSet/>
      <dgm:spPr/>
      <dgm:t>
        <a:bodyPr/>
        <a:lstStyle/>
        <a:p>
          <a:endParaRPr lang="en-US"/>
        </a:p>
      </dgm:t>
    </dgm:pt>
    <dgm:pt modelId="{D16948F5-63A0-CE4A-808B-329A2A2A162D}" type="sibTrans" cxnId="{641EA310-EBAE-8C40-B406-B7CCF07AE6E4}">
      <dgm:prSet/>
      <dgm:spPr/>
      <dgm:t>
        <a:bodyPr/>
        <a:lstStyle/>
        <a:p>
          <a:endParaRPr lang="en-US"/>
        </a:p>
      </dgm:t>
    </dgm:pt>
    <dgm:pt modelId="{06D447E2-95A0-4B40-9A15-5B7D38649B6C}">
      <dgm:prSet phldrT="[Text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 sz="900" dirty="0"/>
        </a:p>
      </dgm:t>
    </dgm:pt>
    <dgm:pt modelId="{160FDB84-D9DF-DF41-82E8-12141DAD070F}" type="parTrans" cxnId="{B813B243-E420-B64B-93DC-AF1175D5F4CA}">
      <dgm:prSet/>
      <dgm:spPr/>
      <dgm:t>
        <a:bodyPr/>
        <a:lstStyle/>
        <a:p>
          <a:endParaRPr lang="en-US"/>
        </a:p>
      </dgm:t>
    </dgm:pt>
    <dgm:pt modelId="{52639A7E-0A22-A347-9310-CB02197AB540}" type="sibTrans" cxnId="{B813B243-E420-B64B-93DC-AF1175D5F4CA}">
      <dgm:prSet/>
      <dgm:spPr/>
      <dgm:t>
        <a:bodyPr/>
        <a:lstStyle/>
        <a:p>
          <a:endParaRPr lang="en-US"/>
        </a:p>
      </dgm:t>
    </dgm:pt>
    <dgm:pt modelId="{8B302EBC-B439-E145-8D64-CEE933624198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100" dirty="0" smtClean="0"/>
            <a:t>24/7 access</a:t>
          </a:r>
          <a:endParaRPr lang="en-US" sz="1100" dirty="0"/>
        </a:p>
      </dgm:t>
    </dgm:pt>
    <dgm:pt modelId="{A2E3094F-91F7-F548-B782-85960352A523}" type="parTrans" cxnId="{8CAE1EAB-C380-9146-BD98-32D3036F8E39}">
      <dgm:prSet/>
      <dgm:spPr/>
      <dgm:t>
        <a:bodyPr/>
        <a:lstStyle/>
        <a:p>
          <a:endParaRPr lang="en-US"/>
        </a:p>
      </dgm:t>
    </dgm:pt>
    <dgm:pt modelId="{D27C5D2E-5D1E-434B-8364-8402FA9B94AE}" type="sibTrans" cxnId="{8CAE1EAB-C380-9146-BD98-32D3036F8E39}">
      <dgm:prSet/>
      <dgm:spPr/>
      <dgm:t>
        <a:bodyPr/>
        <a:lstStyle/>
        <a:p>
          <a:endParaRPr lang="en-US"/>
        </a:p>
      </dgm:t>
    </dgm:pt>
    <dgm:pt modelId="{3D948CEE-4152-BF49-94EB-717839CB82CD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100" dirty="0" smtClean="0"/>
            <a:t>distinctive curriculum experience</a:t>
          </a:r>
          <a:endParaRPr lang="en-US" sz="1100" dirty="0"/>
        </a:p>
      </dgm:t>
    </dgm:pt>
    <dgm:pt modelId="{F84DD729-FFB7-8140-8D41-3EAA28DFF889}" type="parTrans" cxnId="{9965652A-D4E2-994A-AD06-1C9C5252340D}">
      <dgm:prSet/>
      <dgm:spPr/>
      <dgm:t>
        <a:bodyPr/>
        <a:lstStyle/>
        <a:p>
          <a:endParaRPr lang="en-US"/>
        </a:p>
      </dgm:t>
    </dgm:pt>
    <dgm:pt modelId="{34AFC7F7-C2FF-3740-93BA-91BCC262BDFC}" type="sibTrans" cxnId="{9965652A-D4E2-994A-AD06-1C9C5252340D}">
      <dgm:prSet/>
      <dgm:spPr/>
      <dgm:t>
        <a:bodyPr/>
        <a:lstStyle/>
        <a:p>
          <a:endParaRPr lang="en-US"/>
        </a:p>
      </dgm:t>
    </dgm:pt>
    <dgm:pt modelId="{BEFE9D71-F7BB-DA4F-8024-3643EF08679C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100" dirty="0" smtClean="0"/>
            <a:t>flexible modes of delivery </a:t>
          </a:r>
          <a:endParaRPr lang="en-US" sz="1100" dirty="0"/>
        </a:p>
      </dgm:t>
    </dgm:pt>
    <dgm:pt modelId="{7EB4B6D1-0402-6A4C-BC49-CBC77034838F}" type="parTrans" cxnId="{58DCE22A-9E3E-2746-94BC-9869AE6DE2A1}">
      <dgm:prSet/>
      <dgm:spPr/>
      <dgm:t>
        <a:bodyPr/>
        <a:lstStyle/>
        <a:p>
          <a:endParaRPr lang="en-US"/>
        </a:p>
      </dgm:t>
    </dgm:pt>
    <dgm:pt modelId="{B8184D56-304E-4B42-9430-5843EB52E49E}" type="sibTrans" cxnId="{58DCE22A-9E3E-2746-94BC-9869AE6DE2A1}">
      <dgm:prSet/>
      <dgm:spPr/>
      <dgm:t>
        <a:bodyPr/>
        <a:lstStyle/>
        <a:p>
          <a:endParaRPr lang="en-US"/>
        </a:p>
      </dgm:t>
    </dgm:pt>
    <dgm:pt modelId="{127C32F3-2D06-0448-845C-9E208F7F658E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100" dirty="0" smtClean="0"/>
            <a:t>integration for progression</a:t>
          </a:r>
          <a:endParaRPr lang="en-US" sz="1100" dirty="0"/>
        </a:p>
      </dgm:t>
    </dgm:pt>
    <dgm:pt modelId="{9BABEB5C-65ED-F04A-8848-B7D91964403B}" type="parTrans" cxnId="{EF3DB2E5-FA3E-7F48-A5B3-114AC566386F}">
      <dgm:prSet/>
      <dgm:spPr/>
      <dgm:t>
        <a:bodyPr/>
        <a:lstStyle/>
        <a:p>
          <a:endParaRPr lang="en-US"/>
        </a:p>
      </dgm:t>
    </dgm:pt>
    <dgm:pt modelId="{5FA79D41-AB61-7340-9178-4EC064A44741}" type="sibTrans" cxnId="{EF3DB2E5-FA3E-7F48-A5B3-114AC566386F}">
      <dgm:prSet/>
      <dgm:spPr/>
      <dgm:t>
        <a:bodyPr/>
        <a:lstStyle/>
        <a:p>
          <a:endParaRPr lang="en-US"/>
        </a:p>
      </dgm:t>
    </dgm:pt>
    <dgm:pt modelId="{BDF8CE14-0190-1740-B22F-900DB1D72C9E}" type="pres">
      <dgm:prSet presAssocID="{A229621E-D11E-544F-BB69-AE2792F2EEF0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F0D01EF-1699-E542-A7CF-4130872D63C1}" type="pres">
      <dgm:prSet presAssocID="{A229621E-D11E-544F-BB69-AE2792F2EEF0}" presName="children" presStyleCnt="0"/>
      <dgm:spPr/>
    </dgm:pt>
    <dgm:pt modelId="{A43A4959-D062-394A-BBE5-0FCFDEEEAABB}" type="pres">
      <dgm:prSet presAssocID="{A229621E-D11E-544F-BB69-AE2792F2EEF0}" presName="child1group" presStyleCnt="0"/>
      <dgm:spPr/>
    </dgm:pt>
    <dgm:pt modelId="{93C9C343-E599-204E-96A9-4BF57785B3B7}" type="pres">
      <dgm:prSet presAssocID="{A229621E-D11E-544F-BB69-AE2792F2EEF0}" presName="child1" presStyleLbl="bgAcc1" presStyleIdx="0" presStyleCnt="4"/>
      <dgm:spPr/>
      <dgm:t>
        <a:bodyPr/>
        <a:lstStyle/>
        <a:p>
          <a:endParaRPr lang="en-US"/>
        </a:p>
      </dgm:t>
    </dgm:pt>
    <dgm:pt modelId="{01D129AB-2AD9-094B-B381-A12EFF000377}" type="pres">
      <dgm:prSet presAssocID="{A229621E-D11E-544F-BB69-AE2792F2EEF0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52B0AA-DF35-EE41-9E46-236C7BF2DE29}" type="pres">
      <dgm:prSet presAssocID="{A229621E-D11E-544F-BB69-AE2792F2EEF0}" presName="child2group" presStyleCnt="0"/>
      <dgm:spPr/>
    </dgm:pt>
    <dgm:pt modelId="{5CE44A36-2B8E-9945-97BB-E6AA32920480}" type="pres">
      <dgm:prSet presAssocID="{A229621E-D11E-544F-BB69-AE2792F2EEF0}" presName="child2" presStyleLbl="bgAcc1" presStyleIdx="1" presStyleCnt="4"/>
      <dgm:spPr/>
      <dgm:t>
        <a:bodyPr/>
        <a:lstStyle/>
        <a:p>
          <a:endParaRPr lang="en-US"/>
        </a:p>
      </dgm:t>
    </dgm:pt>
    <dgm:pt modelId="{6E78CF05-D2C0-9B46-BE12-6BD8398F5B71}" type="pres">
      <dgm:prSet presAssocID="{A229621E-D11E-544F-BB69-AE2792F2EEF0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1266D8-DE73-9043-996C-EC9D6C3CD7A9}" type="pres">
      <dgm:prSet presAssocID="{A229621E-D11E-544F-BB69-AE2792F2EEF0}" presName="child3group" presStyleCnt="0"/>
      <dgm:spPr/>
    </dgm:pt>
    <dgm:pt modelId="{BF9872F8-A0E8-4342-8C83-11BFB7D62634}" type="pres">
      <dgm:prSet presAssocID="{A229621E-D11E-544F-BB69-AE2792F2EEF0}" presName="child3" presStyleLbl="bgAcc1" presStyleIdx="2" presStyleCnt="4"/>
      <dgm:spPr/>
      <dgm:t>
        <a:bodyPr/>
        <a:lstStyle/>
        <a:p>
          <a:endParaRPr lang="en-US"/>
        </a:p>
      </dgm:t>
    </dgm:pt>
    <dgm:pt modelId="{E1CAB805-86DB-2E47-886E-1ACEE0F402FB}" type="pres">
      <dgm:prSet presAssocID="{A229621E-D11E-544F-BB69-AE2792F2EEF0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070B12-DA11-934B-92D7-5A13FF661758}" type="pres">
      <dgm:prSet presAssocID="{A229621E-D11E-544F-BB69-AE2792F2EEF0}" presName="child4group" presStyleCnt="0"/>
      <dgm:spPr/>
    </dgm:pt>
    <dgm:pt modelId="{5B9B9370-7ACD-6743-BBBA-5143B7FBC49C}" type="pres">
      <dgm:prSet presAssocID="{A229621E-D11E-544F-BB69-AE2792F2EEF0}" presName="child4" presStyleLbl="bgAcc1" presStyleIdx="3" presStyleCnt="4"/>
      <dgm:spPr/>
      <dgm:t>
        <a:bodyPr/>
        <a:lstStyle/>
        <a:p>
          <a:endParaRPr lang="en-US"/>
        </a:p>
      </dgm:t>
    </dgm:pt>
    <dgm:pt modelId="{F9A28AC7-966E-654D-BAA9-DB2F7145FA8A}" type="pres">
      <dgm:prSet presAssocID="{A229621E-D11E-544F-BB69-AE2792F2EEF0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D37140-4BC4-6C48-B063-D9AF164E3254}" type="pres">
      <dgm:prSet presAssocID="{A229621E-D11E-544F-BB69-AE2792F2EEF0}" presName="childPlaceholder" presStyleCnt="0"/>
      <dgm:spPr/>
    </dgm:pt>
    <dgm:pt modelId="{465CA7EE-C6D1-BE4B-952E-887DD89271EE}" type="pres">
      <dgm:prSet presAssocID="{A229621E-D11E-544F-BB69-AE2792F2EEF0}" presName="circle" presStyleCnt="0"/>
      <dgm:spPr/>
    </dgm:pt>
    <dgm:pt modelId="{740D55A0-6028-274C-9F1E-C6C7AF45FD89}" type="pres">
      <dgm:prSet presAssocID="{A229621E-D11E-544F-BB69-AE2792F2EEF0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6A536D-F908-A249-B382-B1026DF2AE1C}" type="pres">
      <dgm:prSet presAssocID="{A229621E-D11E-544F-BB69-AE2792F2EEF0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12A99F-DD43-C142-99E2-FBB023B6EA7A}" type="pres">
      <dgm:prSet presAssocID="{A229621E-D11E-544F-BB69-AE2792F2EEF0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91929A-D7FB-9648-A7EC-8ABCFFD70122}" type="pres">
      <dgm:prSet presAssocID="{A229621E-D11E-544F-BB69-AE2792F2EEF0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75A9FD-2188-024F-81EC-8AEDA7589E1D}" type="pres">
      <dgm:prSet presAssocID="{A229621E-D11E-544F-BB69-AE2792F2EEF0}" presName="quadrantPlaceholder" presStyleCnt="0"/>
      <dgm:spPr/>
    </dgm:pt>
    <dgm:pt modelId="{ACA35798-9675-B744-B230-B996BA1A6113}" type="pres">
      <dgm:prSet presAssocID="{A229621E-D11E-544F-BB69-AE2792F2EEF0}" presName="center1" presStyleLbl="fgShp" presStyleIdx="0" presStyleCnt="2"/>
      <dgm:spPr/>
    </dgm:pt>
    <dgm:pt modelId="{628BFD78-845C-E84E-AB29-39E92E98CC6B}" type="pres">
      <dgm:prSet presAssocID="{A229621E-D11E-544F-BB69-AE2792F2EEF0}" presName="center2" presStyleLbl="fgShp" presStyleIdx="1" presStyleCnt="2"/>
      <dgm:spPr/>
    </dgm:pt>
  </dgm:ptLst>
  <dgm:cxnLst>
    <dgm:cxn modelId="{E47D89BA-963D-8F4B-BB08-6018C3CEACF5}" type="presOf" srcId="{9766090A-DBF5-4E4E-85BE-60279DEBFD0E}" destId="{93C9C343-E599-204E-96A9-4BF57785B3B7}" srcOrd="0" destOrd="2" presId="urn:microsoft.com/office/officeart/2005/8/layout/cycle4"/>
    <dgm:cxn modelId="{9965652A-D4E2-994A-AD06-1C9C5252340D}" srcId="{A52B04CE-85B9-3644-8A60-E81CA82CADC6}" destId="{3D948CEE-4152-BF49-94EB-717839CB82CD}" srcOrd="1" destOrd="0" parTransId="{F84DD729-FFB7-8140-8D41-3EAA28DFF889}" sibTransId="{34AFC7F7-C2FF-3740-93BA-91BCC262BDFC}"/>
    <dgm:cxn modelId="{A34FE913-6658-0047-B6E0-0A734FC62B99}" type="presOf" srcId="{5D621048-4119-3343-8026-219E21B6BE23}" destId="{5B9B9370-7ACD-6743-BBBA-5143B7FBC49C}" srcOrd="0" destOrd="0" presId="urn:microsoft.com/office/officeart/2005/8/layout/cycle4"/>
    <dgm:cxn modelId="{9B00675F-20C4-594E-BF2C-A363086BE4C1}" srcId="{1143A59C-40C5-5840-85B3-16BC70BA302C}" destId="{337A018F-908B-6140-834F-180F38018DAE}" srcOrd="1" destOrd="0" parTransId="{660EE1B0-363B-5E43-BC8E-9DCBAE2AE3FF}" sibTransId="{CD65792C-040B-9D4F-9F17-A141C7287E85}"/>
    <dgm:cxn modelId="{F5CBD572-AE01-3B4C-9A49-8D10DE297170}" type="presOf" srcId="{127C32F3-2D06-0448-845C-9E208F7F658E}" destId="{6E78CF05-D2C0-9B46-BE12-6BD8398F5B71}" srcOrd="1" destOrd="3" presId="urn:microsoft.com/office/officeart/2005/8/layout/cycle4"/>
    <dgm:cxn modelId="{D38C6689-DCFF-DD43-A628-00D9E94DF9B4}" srcId="{1143A59C-40C5-5840-85B3-16BC70BA302C}" destId="{CB853764-0085-CA4E-A8AF-AD5465D2679F}" srcOrd="2" destOrd="0" parTransId="{6ED35D32-280B-B644-A8CF-BA8364FF94B2}" sibTransId="{463FF5D8-5AC9-AD47-A545-048F1D9247F1}"/>
    <dgm:cxn modelId="{A3E40EC1-81F1-4248-845B-6343A4396A2B}" type="presOf" srcId="{8B302EBC-B439-E145-8D64-CEE933624198}" destId="{01D129AB-2AD9-094B-B381-A12EFF000377}" srcOrd="1" destOrd="3" presId="urn:microsoft.com/office/officeart/2005/8/layout/cycle4"/>
    <dgm:cxn modelId="{6C76DE1E-96DF-EA41-A3DB-0F86DC52F6D5}" srcId="{A229621E-D11E-544F-BB69-AE2792F2EEF0}" destId="{AA039F73-DF3C-9D42-922F-DFF4F2027FA0}" srcOrd="2" destOrd="0" parTransId="{12A9818E-0C48-C045-A886-8D6F26631BD1}" sibTransId="{4B57E4E4-D04D-5B41-A8B0-3133BA8A0164}"/>
    <dgm:cxn modelId="{E041913D-931C-3647-8797-C21FD9C0DD3B}" type="presOf" srcId="{CB853764-0085-CA4E-A8AF-AD5465D2679F}" destId="{5B9B9370-7ACD-6743-BBBA-5143B7FBC49C}" srcOrd="0" destOrd="2" presId="urn:microsoft.com/office/officeart/2005/8/layout/cycle4"/>
    <dgm:cxn modelId="{63514EA0-CFD7-0A41-A0EC-A4129FD561F7}" type="presOf" srcId="{5461333B-63D3-AC44-B290-B1B1E37ADD13}" destId="{E1CAB805-86DB-2E47-886E-1ACEE0F402FB}" srcOrd="1" destOrd="0" presId="urn:microsoft.com/office/officeart/2005/8/layout/cycle4"/>
    <dgm:cxn modelId="{D0B23813-780B-F943-A5B0-EB0AAFAB2851}" type="presOf" srcId="{3D948CEE-4152-BF49-94EB-717839CB82CD}" destId="{6E78CF05-D2C0-9B46-BE12-6BD8398F5B71}" srcOrd="1" destOrd="1" presId="urn:microsoft.com/office/officeart/2005/8/layout/cycle4"/>
    <dgm:cxn modelId="{41DCA267-2987-BD43-AF1C-DFE2B0CFA0F0}" type="presOf" srcId="{61968DE2-4EF0-964E-B90F-F149F11649CD}" destId="{93C9C343-E599-204E-96A9-4BF57785B3B7}" srcOrd="0" destOrd="0" presId="urn:microsoft.com/office/officeart/2005/8/layout/cycle4"/>
    <dgm:cxn modelId="{2FAD2E4F-B3C0-AD4D-BD5B-C0E35D358937}" srcId="{A229621E-D11E-544F-BB69-AE2792F2EEF0}" destId="{4BABB9F6-0E12-2A48-8538-8E9AC6A91F6C}" srcOrd="0" destOrd="0" parTransId="{4434EFD3-E0EA-3643-A670-885EAC5123AD}" sibTransId="{1D1D592B-9C78-3142-9F09-5ED306E3EC5F}"/>
    <dgm:cxn modelId="{58DCE22A-9E3E-2746-94BC-9869AE6DE2A1}" srcId="{A52B04CE-85B9-3644-8A60-E81CA82CADC6}" destId="{BEFE9D71-F7BB-DA4F-8024-3643EF08679C}" srcOrd="2" destOrd="0" parTransId="{7EB4B6D1-0402-6A4C-BC49-CBC77034838F}" sibTransId="{B8184D56-304E-4B42-9430-5843EB52E49E}"/>
    <dgm:cxn modelId="{ECC812D1-E0D2-B24D-B06D-8B2B11A9A38E}" type="presOf" srcId="{61968DE2-4EF0-964E-B90F-F149F11649CD}" destId="{01D129AB-2AD9-094B-B381-A12EFF000377}" srcOrd="1" destOrd="0" presId="urn:microsoft.com/office/officeart/2005/8/layout/cycle4"/>
    <dgm:cxn modelId="{708B6CFD-7766-6748-BD45-BF01C5944F20}" type="presOf" srcId="{CB853764-0085-CA4E-A8AF-AD5465D2679F}" destId="{F9A28AC7-966E-654D-BAA9-DB2F7145FA8A}" srcOrd="1" destOrd="2" presId="urn:microsoft.com/office/officeart/2005/8/layout/cycle4"/>
    <dgm:cxn modelId="{CFB85386-EB32-9F41-8DCA-02CAB6BE5D44}" type="presOf" srcId="{8B302EBC-B439-E145-8D64-CEE933624198}" destId="{93C9C343-E599-204E-96A9-4BF57785B3B7}" srcOrd="0" destOrd="3" presId="urn:microsoft.com/office/officeart/2005/8/layout/cycle4"/>
    <dgm:cxn modelId="{BEF0768C-068E-E045-AEC5-13A1F8B5F11C}" srcId="{A229621E-D11E-544F-BB69-AE2792F2EEF0}" destId="{A52B04CE-85B9-3644-8A60-E81CA82CADC6}" srcOrd="1" destOrd="0" parTransId="{CF4DCE51-C1A5-1C41-A960-74680D603B2D}" sibTransId="{BC850565-F2F9-B249-85EE-ECD860359B94}"/>
    <dgm:cxn modelId="{B813B243-E420-B64B-93DC-AF1175D5F4CA}" srcId="{4BABB9F6-0E12-2A48-8538-8E9AC6A91F6C}" destId="{06D447E2-95A0-4B40-9A15-5B7D38649B6C}" srcOrd="4" destOrd="0" parTransId="{160FDB84-D9DF-DF41-82E8-12141DAD070F}" sibTransId="{52639A7E-0A22-A347-9310-CB02197AB540}"/>
    <dgm:cxn modelId="{7799B5DE-C5CB-E14D-81F5-DB8F4D9E62C9}" srcId="{AA039F73-DF3C-9D42-922F-DFF4F2027FA0}" destId="{FB9F92AD-B8A6-B741-BF94-B3F85AD49EEC}" srcOrd="2" destOrd="0" parTransId="{663F39D1-7B23-2048-919D-0A4F4306BC63}" sibTransId="{C328D93B-1334-724C-A9CF-1DC2C6BE3562}"/>
    <dgm:cxn modelId="{7F5135D9-F61D-E94F-9709-BE797EE5DF93}" type="presOf" srcId="{337A018F-908B-6140-834F-180F38018DAE}" destId="{5B9B9370-7ACD-6743-BBBA-5143B7FBC49C}" srcOrd="0" destOrd="1" presId="urn:microsoft.com/office/officeart/2005/8/layout/cycle4"/>
    <dgm:cxn modelId="{832480C2-86D7-9C47-8754-46DF8193FE3C}" type="presOf" srcId="{E9E338F3-00D3-6349-8ADE-EAC8A6A28379}" destId="{E1CAB805-86DB-2E47-886E-1ACEE0F402FB}" srcOrd="1" destOrd="1" presId="urn:microsoft.com/office/officeart/2005/8/layout/cycle4"/>
    <dgm:cxn modelId="{A2B07D83-4F57-E745-85FD-5EB135CB6947}" type="presOf" srcId="{FB9F92AD-B8A6-B741-BF94-B3F85AD49EEC}" destId="{E1CAB805-86DB-2E47-886E-1ACEE0F402FB}" srcOrd="1" destOrd="2" presId="urn:microsoft.com/office/officeart/2005/8/layout/cycle4"/>
    <dgm:cxn modelId="{2DA31108-C1DC-694E-B57A-9BC53FF6AE4D}" srcId="{A52B04CE-85B9-3644-8A60-E81CA82CADC6}" destId="{852BE11A-CDDF-CA44-9D86-FB0A13579A40}" srcOrd="0" destOrd="0" parTransId="{D586A857-67BA-2447-BE72-3C8380B10F63}" sibTransId="{8838FA85-B510-7F4A-85A5-650E3EBB5284}"/>
    <dgm:cxn modelId="{82E4A889-0E7A-F64A-8AF6-5A5F40E1FEF2}" type="presOf" srcId="{127C32F3-2D06-0448-845C-9E208F7F658E}" destId="{5CE44A36-2B8E-9945-97BB-E6AA32920480}" srcOrd="0" destOrd="3" presId="urn:microsoft.com/office/officeart/2005/8/layout/cycle4"/>
    <dgm:cxn modelId="{1A049A97-3056-AB43-8294-E3555A19FDF6}" type="presOf" srcId="{E9E338F3-00D3-6349-8ADE-EAC8A6A28379}" destId="{BF9872F8-A0E8-4342-8C83-11BFB7D62634}" srcOrd="0" destOrd="1" presId="urn:microsoft.com/office/officeart/2005/8/layout/cycle4"/>
    <dgm:cxn modelId="{1911818E-E3B1-7E45-B885-D79E3F01E86A}" srcId="{4BABB9F6-0E12-2A48-8538-8E9AC6A91F6C}" destId="{62DDD04A-CA14-E048-A830-69F01C6EBB81}" srcOrd="1" destOrd="0" parTransId="{946F6ED5-1418-B840-85CA-3C5BB3651049}" sibTransId="{DFD48C67-30FC-9742-B8F6-BDADBD790E52}"/>
    <dgm:cxn modelId="{8CAE1EAB-C380-9146-BD98-32D3036F8E39}" srcId="{4BABB9F6-0E12-2A48-8538-8E9AC6A91F6C}" destId="{8B302EBC-B439-E145-8D64-CEE933624198}" srcOrd="3" destOrd="0" parTransId="{A2E3094F-91F7-F548-B782-85960352A523}" sibTransId="{D27C5D2E-5D1E-434B-8364-8402FA9B94AE}"/>
    <dgm:cxn modelId="{CB9B9FF6-8E62-B849-8586-1A0469793713}" type="presOf" srcId="{BEFE9D71-F7BB-DA4F-8024-3643EF08679C}" destId="{5CE44A36-2B8E-9945-97BB-E6AA32920480}" srcOrd="0" destOrd="2" presId="urn:microsoft.com/office/officeart/2005/8/layout/cycle4"/>
    <dgm:cxn modelId="{4802412F-764D-0F46-B79A-099A210B1ECF}" type="presOf" srcId="{9766090A-DBF5-4E4E-85BE-60279DEBFD0E}" destId="{01D129AB-2AD9-094B-B381-A12EFF000377}" srcOrd="1" destOrd="2" presId="urn:microsoft.com/office/officeart/2005/8/layout/cycle4"/>
    <dgm:cxn modelId="{A1F36975-DB0A-5948-AB37-EECDAA6E8C75}" type="presOf" srcId="{1143A59C-40C5-5840-85B3-16BC70BA302C}" destId="{FE91929A-D7FB-9648-A7EC-8ABCFFD70122}" srcOrd="0" destOrd="0" presId="urn:microsoft.com/office/officeart/2005/8/layout/cycle4"/>
    <dgm:cxn modelId="{99482293-B38C-C844-B5F7-2B2E874B13C9}" type="presOf" srcId="{A52B04CE-85B9-3644-8A60-E81CA82CADC6}" destId="{AA6A536D-F908-A249-B382-B1026DF2AE1C}" srcOrd="0" destOrd="0" presId="urn:microsoft.com/office/officeart/2005/8/layout/cycle4"/>
    <dgm:cxn modelId="{132CFF26-B1E8-0C4A-BDE2-B47532303532}" type="presOf" srcId="{06D447E2-95A0-4B40-9A15-5B7D38649B6C}" destId="{93C9C343-E599-204E-96A9-4BF57785B3B7}" srcOrd="0" destOrd="4" presId="urn:microsoft.com/office/officeart/2005/8/layout/cycle4"/>
    <dgm:cxn modelId="{B1DFE2C0-FE4A-EA4F-AB5E-7BF2C8AD3360}" type="presOf" srcId="{852BE11A-CDDF-CA44-9D86-FB0A13579A40}" destId="{5CE44A36-2B8E-9945-97BB-E6AA32920480}" srcOrd="0" destOrd="0" presId="urn:microsoft.com/office/officeart/2005/8/layout/cycle4"/>
    <dgm:cxn modelId="{17E39ECA-434A-4444-B8F9-83CFBC8EA28F}" type="presOf" srcId="{A229621E-D11E-544F-BB69-AE2792F2EEF0}" destId="{BDF8CE14-0190-1740-B22F-900DB1D72C9E}" srcOrd="0" destOrd="0" presId="urn:microsoft.com/office/officeart/2005/8/layout/cycle4"/>
    <dgm:cxn modelId="{3B5FF0DD-B6F3-A74F-A92F-788F800BE084}" type="presOf" srcId="{FB9F92AD-B8A6-B741-BF94-B3F85AD49EEC}" destId="{BF9872F8-A0E8-4342-8C83-11BFB7D62634}" srcOrd="0" destOrd="2" presId="urn:microsoft.com/office/officeart/2005/8/layout/cycle4"/>
    <dgm:cxn modelId="{49E0A861-27AF-5340-A955-9E72E49D86EE}" type="presOf" srcId="{62DDD04A-CA14-E048-A830-69F01C6EBB81}" destId="{01D129AB-2AD9-094B-B381-A12EFF000377}" srcOrd="1" destOrd="1" presId="urn:microsoft.com/office/officeart/2005/8/layout/cycle4"/>
    <dgm:cxn modelId="{2D6FDCCF-C3EF-7845-84B7-429DB99DA9A4}" type="presOf" srcId="{AA039F73-DF3C-9D42-922F-DFF4F2027FA0}" destId="{A712A99F-DD43-C142-99E2-FBB023B6EA7A}" srcOrd="0" destOrd="0" presId="urn:microsoft.com/office/officeart/2005/8/layout/cycle4"/>
    <dgm:cxn modelId="{ABA0EB99-5218-CE47-8967-7F02B4188AAC}" type="presOf" srcId="{852BE11A-CDDF-CA44-9D86-FB0A13579A40}" destId="{6E78CF05-D2C0-9B46-BE12-6BD8398F5B71}" srcOrd="1" destOrd="0" presId="urn:microsoft.com/office/officeart/2005/8/layout/cycle4"/>
    <dgm:cxn modelId="{B79ED5E5-FFAE-D84A-ACD4-A7DDD36127CC}" srcId="{1143A59C-40C5-5840-85B3-16BC70BA302C}" destId="{5D621048-4119-3343-8026-219E21B6BE23}" srcOrd="0" destOrd="0" parTransId="{D6B8000F-06C8-3749-8207-B1087C3E55CC}" sibTransId="{BB73EAED-F86B-B549-9EA4-68CAB4DDAC3A}"/>
    <dgm:cxn modelId="{554009EC-770C-DF47-BD3E-4B3137C7A0D6}" type="presOf" srcId="{3D948CEE-4152-BF49-94EB-717839CB82CD}" destId="{5CE44A36-2B8E-9945-97BB-E6AA32920480}" srcOrd="0" destOrd="1" presId="urn:microsoft.com/office/officeart/2005/8/layout/cycle4"/>
    <dgm:cxn modelId="{439936B6-AD64-774A-ABBD-07BFC46209A0}" type="presOf" srcId="{06D447E2-95A0-4B40-9A15-5B7D38649B6C}" destId="{01D129AB-2AD9-094B-B381-A12EFF000377}" srcOrd="1" destOrd="4" presId="urn:microsoft.com/office/officeart/2005/8/layout/cycle4"/>
    <dgm:cxn modelId="{138D7753-769C-DB4E-BDFC-3EA5E771CF6F}" type="presOf" srcId="{BEFE9D71-F7BB-DA4F-8024-3643EF08679C}" destId="{6E78CF05-D2C0-9B46-BE12-6BD8398F5B71}" srcOrd="1" destOrd="2" presId="urn:microsoft.com/office/officeart/2005/8/layout/cycle4"/>
    <dgm:cxn modelId="{5FC06985-9F69-E34C-8C7B-F5DF23270152}" type="presOf" srcId="{5461333B-63D3-AC44-B290-B1B1E37ADD13}" destId="{BF9872F8-A0E8-4342-8C83-11BFB7D62634}" srcOrd="0" destOrd="0" presId="urn:microsoft.com/office/officeart/2005/8/layout/cycle4"/>
    <dgm:cxn modelId="{641EA310-EBAE-8C40-B406-B7CCF07AE6E4}" srcId="{4BABB9F6-0E12-2A48-8538-8E9AC6A91F6C}" destId="{9766090A-DBF5-4E4E-85BE-60279DEBFD0E}" srcOrd="2" destOrd="0" parTransId="{33C8C26E-0DED-824B-BADE-73E8C5D5548D}" sibTransId="{D16948F5-63A0-CE4A-808B-329A2A2A162D}"/>
    <dgm:cxn modelId="{3D35974F-30B8-2342-848D-A203C113B102}" srcId="{AA039F73-DF3C-9D42-922F-DFF4F2027FA0}" destId="{E9E338F3-00D3-6349-8ADE-EAC8A6A28379}" srcOrd="1" destOrd="0" parTransId="{E43A35E3-00E6-104D-BB07-59205DB399D3}" sibTransId="{E7C65213-63F8-E445-80A5-884530C842B7}"/>
    <dgm:cxn modelId="{CC7CC1D2-2AD2-924D-ABDA-F37210C0C706}" type="presOf" srcId="{62DDD04A-CA14-E048-A830-69F01C6EBB81}" destId="{93C9C343-E599-204E-96A9-4BF57785B3B7}" srcOrd="0" destOrd="1" presId="urn:microsoft.com/office/officeart/2005/8/layout/cycle4"/>
    <dgm:cxn modelId="{A41A46FD-3D92-CB44-820E-A64A1E2A6BF1}" srcId="{4BABB9F6-0E12-2A48-8538-8E9AC6A91F6C}" destId="{61968DE2-4EF0-964E-B90F-F149F11649CD}" srcOrd="0" destOrd="0" parTransId="{D2A9CA4C-A182-6D45-ABB1-BB0CB3C34F68}" sibTransId="{A5E1C110-D63A-C34D-9D9F-8D52D3719B5E}"/>
    <dgm:cxn modelId="{C774AE97-962F-4D43-92EF-5EE144BCB194}" type="presOf" srcId="{5D621048-4119-3343-8026-219E21B6BE23}" destId="{F9A28AC7-966E-654D-BAA9-DB2F7145FA8A}" srcOrd="1" destOrd="0" presId="urn:microsoft.com/office/officeart/2005/8/layout/cycle4"/>
    <dgm:cxn modelId="{EC3A986D-5136-3A44-BB40-CA95C66E2876}" srcId="{AA039F73-DF3C-9D42-922F-DFF4F2027FA0}" destId="{5461333B-63D3-AC44-B290-B1B1E37ADD13}" srcOrd="0" destOrd="0" parTransId="{3594BE86-C36C-624C-BE01-4BF20326A26F}" sibTransId="{FE595A2A-FD60-8941-8B00-52555D6A1C64}"/>
    <dgm:cxn modelId="{EF3DB2E5-FA3E-7F48-A5B3-114AC566386F}" srcId="{A52B04CE-85B9-3644-8A60-E81CA82CADC6}" destId="{127C32F3-2D06-0448-845C-9E208F7F658E}" srcOrd="3" destOrd="0" parTransId="{9BABEB5C-65ED-F04A-8848-B7D91964403B}" sibTransId="{5FA79D41-AB61-7340-9178-4EC064A44741}"/>
    <dgm:cxn modelId="{81466D75-6542-5E4E-83A0-2B26791EACDD}" srcId="{A229621E-D11E-544F-BB69-AE2792F2EEF0}" destId="{1143A59C-40C5-5840-85B3-16BC70BA302C}" srcOrd="3" destOrd="0" parTransId="{324BEBE9-00D7-5946-B504-16113A0EE86F}" sibTransId="{444A44F9-D960-C348-8E1C-398871133483}"/>
    <dgm:cxn modelId="{0311C790-BDA7-1345-A2B5-99E8BC49F279}" type="presOf" srcId="{4BABB9F6-0E12-2A48-8538-8E9AC6A91F6C}" destId="{740D55A0-6028-274C-9F1E-C6C7AF45FD89}" srcOrd="0" destOrd="0" presId="urn:microsoft.com/office/officeart/2005/8/layout/cycle4"/>
    <dgm:cxn modelId="{9D2DB4C9-CEE8-974C-9A1C-181DCFB3E3C4}" type="presOf" srcId="{337A018F-908B-6140-834F-180F38018DAE}" destId="{F9A28AC7-966E-654D-BAA9-DB2F7145FA8A}" srcOrd="1" destOrd="1" presId="urn:microsoft.com/office/officeart/2005/8/layout/cycle4"/>
    <dgm:cxn modelId="{4313B140-6875-3E48-BC06-DA46C8751568}" type="presParOf" srcId="{BDF8CE14-0190-1740-B22F-900DB1D72C9E}" destId="{0F0D01EF-1699-E542-A7CF-4130872D63C1}" srcOrd="0" destOrd="0" presId="urn:microsoft.com/office/officeart/2005/8/layout/cycle4"/>
    <dgm:cxn modelId="{7DB264F5-53AB-1348-9778-8CA5BB50ED16}" type="presParOf" srcId="{0F0D01EF-1699-E542-A7CF-4130872D63C1}" destId="{A43A4959-D062-394A-BBE5-0FCFDEEEAABB}" srcOrd="0" destOrd="0" presId="urn:microsoft.com/office/officeart/2005/8/layout/cycle4"/>
    <dgm:cxn modelId="{035D5419-E26F-1C42-BBA6-A33F0442DEE9}" type="presParOf" srcId="{A43A4959-D062-394A-BBE5-0FCFDEEEAABB}" destId="{93C9C343-E599-204E-96A9-4BF57785B3B7}" srcOrd="0" destOrd="0" presId="urn:microsoft.com/office/officeart/2005/8/layout/cycle4"/>
    <dgm:cxn modelId="{683F558C-BDAD-F840-BC41-FC62A851122A}" type="presParOf" srcId="{A43A4959-D062-394A-BBE5-0FCFDEEEAABB}" destId="{01D129AB-2AD9-094B-B381-A12EFF000377}" srcOrd="1" destOrd="0" presId="urn:microsoft.com/office/officeart/2005/8/layout/cycle4"/>
    <dgm:cxn modelId="{E8FB64DB-6B57-D642-8346-90CB230375D5}" type="presParOf" srcId="{0F0D01EF-1699-E542-A7CF-4130872D63C1}" destId="{6F52B0AA-DF35-EE41-9E46-236C7BF2DE29}" srcOrd="1" destOrd="0" presId="urn:microsoft.com/office/officeart/2005/8/layout/cycle4"/>
    <dgm:cxn modelId="{0EFA6CB3-8520-9D4B-AFF7-44A2CAD70D0B}" type="presParOf" srcId="{6F52B0AA-DF35-EE41-9E46-236C7BF2DE29}" destId="{5CE44A36-2B8E-9945-97BB-E6AA32920480}" srcOrd="0" destOrd="0" presId="urn:microsoft.com/office/officeart/2005/8/layout/cycle4"/>
    <dgm:cxn modelId="{6CF4ED50-E3F1-064F-950E-B85A04AA074E}" type="presParOf" srcId="{6F52B0AA-DF35-EE41-9E46-236C7BF2DE29}" destId="{6E78CF05-D2C0-9B46-BE12-6BD8398F5B71}" srcOrd="1" destOrd="0" presId="urn:microsoft.com/office/officeart/2005/8/layout/cycle4"/>
    <dgm:cxn modelId="{DA2B2077-C147-E749-B9D8-C18BD98E7F47}" type="presParOf" srcId="{0F0D01EF-1699-E542-A7CF-4130872D63C1}" destId="{F41266D8-DE73-9043-996C-EC9D6C3CD7A9}" srcOrd="2" destOrd="0" presId="urn:microsoft.com/office/officeart/2005/8/layout/cycle4"/>
    <dgm:cxn modelId="{2F66DFD4-342B-9F4B-A9C3-268A98FEFC2B}" type="presParOf" srcId="{F41266D8-DE73-9043-996C-EC9D6C3CD7A9}" destId="{BF9872F8-A0E8-4342-8C83-11BFB7D62634}" srcOrd="0" destOrd="0" presId="urn:microsoft.com/office/officeart/2005/8/layout/cycle4"/>
    <dgm:cxn modelId="{417ACFE8-F334-F74A-A49F-C501BD557EFE}" type="presParOf" srcId="{F41266D8-DE73-9043-996C-EC9D6C3CD7A9}" destId="{E1CAB805-86DB-2E47-886E-1ACEE0F402FB}" srcOrd="1" destOrd="0" presId="urn:microsoft.com/office/officeart/2005/8/layout/cycle4"/>
    <dgm:cxn modelId="{6ADC679D-3513-3741-9960-71E0E26B4425}" type="presParOf" srcId="{0F0D01EF-1699-E542-A7CF-4130872D63C1}" destId="{B0070B12-DA11-934B-92D7-5A13FF661758}" srcOrd="3" destOrd="0" presId="urn:microsoft.com/office/officeart/2005/8/layout/cycle4"/>
    <dgm:cxn modelId="{2AEF045D-6ED5-3F4F-B518-F9BFDF46E738}" type="presParOf" srcId="{B0070B12-DA11-934B-92D7-5A13FF661758}" destId="{5B9B9370-7ACD-6743-BBBA-5143B7FBC49C}" srcOrd="0" destOrd="0" presId="urn:microsoft.com/office/officeart/2005/8/layout/cycle4"/>
    <dgm:cxn modelId="{7B2C926E-5952-2246-8563-24A720EAD4A0}" type="presParOf" srcId="{B0070B12-DA11-934B-92D7-5A13FF661758}" destId="{F9A28AC7-966E-654D-BAA9-DB2F7145FA8A}" srcOrd="1" destOrd="0" presId="urn:microsoft.com/office/officeart/2005/8/layout/cycle4"/>
    <dgm:cxn modelId="{E8A50E9A-1612-454D-9658-51F413FEECDF}" type="presParOf" srcId="{0F0D01EF-1699-E542-A7CF-4130872D63C1}" destId="{38D37140-4BC4-6C48-B063-D9AF164E3254}" srcOrd="4" destOrd="0" presId="urn:microsoft.com/office/officeart/2005/8/layout/cycle4"/>
    <dgm:cxn modelId="{14A16E19-9DD7-9B44-9DF3-67A0462385D7}" type="presParOf" srcId="{BDF8CE14-0190-1740-B22F-900DB1D72C9E}" destId="{465CA7EE-C6D1-BE4B-952E-887DD89271EE}" srcOrd="1" destOrd="0" presId="urn:microsoft.com/office/officeart/2005/8/layout/cycle4"/>
    <dgm:cxn modelId="{10C37C6A-6E67-6043-99F2-494A316BE48D}" type="presParOf" srcId="{465CA7EE-C6D1-BE4B-952E-887DD89271EE}" destId="{740D55A0-6028-274C-9F1E-C6C7AF45FD89}" srcOrd="0" destOrd="0" presId="urn:microsoft.com/office/officeart/2005/8/layout/cycle4"/>
    <dgm:cxn modelId="{6E420642-D62D-9947-8703-41D3950708CF}" type="presParOf" srcId="{465CA7EE-C6D1-BE4B-952E-887DD89271EE}" destId="{AA6A536D-F908-A249-B382-B1026DF2AE1C}" srcOrd="1" destOrd="0" presId="urn:microsoft.com/office/officeart/2005/8/layout/cycle4"/>
    <dgm:cxn modelId="{3ACF9839-5E7E-D743-B608-546B6C68F582}" type="presParOf" srcId="{465CA7EE-C6D1-BE4B-952E-887DD89271EE}" destId="{A712A99F-DD43-C142-99E2-FBB023B6EA7A}" srcOrd="2" destOrd="0" presId="urn:microsoft.com/office/officeart/2005/8/layout/cycle4"/>
    <dgm:cxn modelId="{32584F71-1EA7-E94A-B505-2FDDEC10A2A6}" type="presParOf" srcId="{465CA7EE-C6D1-BE4B-952E-887DD89271EE}" destId="{FE91929A-D7FB-9648-A7EC-8ABCFFD70122}" srcOrd="3" destOrd="0" presId="urn:microsoft.com/office/officeart/2005/8/layout/cycle4"/>
    <dgm:cxn modelId="{9E8BC5A5-8902-FB4B-8408-25E973D42553}" type="presParOf" srcId="{465CA7EE-C6D1-BE4B-952E-887DD89271EE}" destId="{3075A9FD-2188-024F-81EC-8AEDA7589E1D}" srcOrd="4" destOrd="0" presId="urn:microsoft.com/office/officeart/2005/8/layout/cycle4"/>
    <dgm:cxn modelId="{A0F531F5-D66D-C24D-B2BD-406E833D522C}" type="presParOf" srcId="{BDF8CE14-0190-1740-B22F-900DB1D72C9E}" destId="{ACA35798-9675-B744-B230-B996BA1A6113}" srcOrd="2" destOrd="0" presId="urn:microsoft.com/office/officeart/2005/8/layout/cycle4"/>
    <dgm:cxn modelId="{637DE85F-9375-1946-9F8C-B8332BDCD58F}" type="presParOf" srcId="{BDF8CE14-0190-1740-B22F-900DB1D72C9E}" destId="{628BFD78-845C-E84E-AB29-39E92E98CC6B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9872F8-A0E8-4342-8C83-11BFB7D62634}">
      <dsp:nvSpPr>
        <dsp:cNvPr id="0" name=""/>
        <dsp:cNvSpPr/>
      </dsp:nvSpPr>
      <dsp:spPr>
        <a:xfrm>
          <a:off x="4487265" y="3782568"/>
          <a:ext cx="2747924" cy="178003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infrastructure to support new innovations in teaching, learning, RKE in 24/7 environment</a:t>
          </a:r>
          <a:endParaRPr lang="en-US" sz="1100" kern="1200" dirty="0"/>
        </a:p>
      </dsp:txBody>
      <dsp:txXfrm>
        <a:off x="5350744" y="4266678"/>
        <a:ext cx="1845343" cy="1256820"/>
      </dsp:txXfrm>
    </dsp:sp>
    <dsp:sp modelId="{5B9B9370-7ACD-6743-BBBA-5143B7FBC49C}">
      <dsp:nvSpPr>
        <dsp:cNvPr id="0" name=""/>
        <dsp:cNvSpPr/>
      </dsp:nvSpPr>
      <dsp:spPr>
        <a:xfrm>
          <a:off x="3809" y="3782568"/>
          <a:ext cx="2747924" cy="178003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curricula and </a:t>
          </a:r>
          <a:r>
            <a:rPr lang="en-US" sz="1100" kern="1200" smtClean="0"/>
            <a:t>teaching methods </a:t>
          </a:r>
          <a:r>
            <a:rPr lang="en-US" sz="1100" kern="1200" dirty="0" smtClean="0"/>
            <a:t>informed by staff research and scholarly activity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students are involved in research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100" kern="1200" dirty="0"/>
        </a:p>
      </dsp:txBody>
      <dsp:txXfrm>
        <a:off x="42911" y="4266678"/>
        <a:ext cx="1845343" cy="1256820"/>
      </dsp:txXfrm>
    </dsp:sp>
    <dsp:sp modelId="{5CE44A36-2B8E-9945-97BB-E6AA32920480}">
      <dsp:nvSpPr>
        <dsp:cNvPr id="0" name=""/>
        <dsp:cNvSpPr/>
      </dsp:nvSpPr>
      <dsp:spPr>
        <a:xfrm>
          <a:off x="4487265" y="0"/>
          <a:ext cx="2747924" cy="178003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explore different models of curriculum delivery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distinctive curriculum experience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flexible modes of delivery 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integration for progression</a:t>
          </a:r>
          <a:endParaRPr lang="en-US" sz="1100" kern="1200" dirty="0"/>
        </a:p>
      </dsp:txBody>
      <dsp:txXfrm>
        <a:off x="5350744" y="39102"/>
        <a:ext cx="1845343" cy="1256820"/>
      </dsp:txXfrm>
    </dsp:sp>
    <dsp:sp modelId="{93C9C343-E599-204E-96A9-4BF57785B3B7}">
      <dsp:nvSpPr>
        <dsp:cNvPr id="0" name=""/>
        <dsp:cNvSpPr/>
      </dsp:nvSpPr>
      <dsp:spPr>
        <a:xfrm>
          <a:off x="3809" y="0"/>
          <a:ext cx="2747924" cy="178003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opportunities for external engagement 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provide stimulating subject teaching - research involved and research informed teaching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act on student feedback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24/7 access</a:t>
          </a:r>
          <a:endParaRPr lang="en-US" sz="11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900" kern="1200" dirty="0"/>
        </a:p>
      </dsp:txBody>
      <dsp:txXfrm>
        <a:off x="42911" y="39102"/>
        <a:ext cx="1845343" cy="1256820"/>
      </dsp:txXfrm>
    </dsp:sp>
    <dsp:sp modelId="{740D55A0-6028-274C-9F1E-C6C7AF45FD89}">
      <dsp:nvSpPr>
        <dsp:cNvPr id="0" name=""/>
        <dsp:cNvSpPr/>
      </dsp:nvSpPr>
      <dsp:spPr>
        <a:xfrm>
          <a:off x="1155268" y="317068"/>
          <a:ext cx="2408605" cy="2408605"/>
        </a:xfrm>
        <a:prstGeom prst="pieWedg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solidFill>
                <a:srgbClr val="000000"/>
              </a:solidFill>
            </a:rPr>
            <a:t>Student Experience</a:t>
          </a:r>
          <a:endParaRPr lang="en-US" sz="2300" kern="1200" dirty="0">
            <a:solidFill>
              <a:srgbClr val="000000"/>
            </a:solidFill>
          </a:endParaRPr>
        </a:p>
      </dsp:txBody>
      <dsp:txXfrm>
        <a:off x="1860732" y="1022532"/>
        <a:ext cx="1703141" cy="1703141"/>
      </dsp:txXfrm>
    </dsp:sp>
    <dsp:sp modelId="{AA6A536D-F908-A249-B382-B1026DF2AE1C}">
      <dsp:nvSpPr>
        <dsp:cNvPr id="0" name=""/>
        <dsp:cNvSpPr/>
      </dsp:nvSpPr>
      <dsp:spPr>
        <a:xfrm rot="5400000">
          <a:off x="3675126" y="317068"/>
          <a:ext cx="2408605" cy="2408605"/>
        </a:xfrm>
        <a:prstGeom prst="pieWedg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solidFill>
                <a:srgbClr val="000000"/>
              </a:solidFill>
            </a:rPr>
            <a:t>Education</a:t>
          </a:r>
          <a:endParaRPr lang="en-US" sz="2300" kern="1200" dirty="0">
            <a:solidFill>
              <a:srgbClr val="000000"/>
            </a:solidFill>
          </a:endParaRPr>
        </a:p>
      </dsp:txBody>
      <dsp:txXfrm rot="-5400000">
        <a:off x="3675126" y="1022532"/>
        <a:ext cx="1703141" cy="1703141"/>
      </dsp:txXfrm>
    </dsp:sp>
    <dsp:sp modelId="{A712A99F-DD43-C142-99E2-FBB023B6EA7A}">
      <dsp:nvSpPr>
        <dsp:cNvPr id="0" name=""/>
        <dsp:cNvSpPr/>
      </dsp:nvSpPr>
      <dsp:spPr>
        <a:xfrm rot="10800000">
          <a:off x="3675126" y="2836926"/>
          <a:ext cx="2408605" cy="2408605"/>
        </a:xfrm>
        <a:prstGeom prst="pieWedge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Resources</a:t>
          </a:r>
          <a:endParaRPr lang="en-US" sz="2300" kern="1200" dirty="0"/>
        </a:p>
      </dsp:txBody>
      <dsp:txXfrm rot="10800000">
        <a:off x="3675126" y="2836926"/>
        <a:ext cx="1703141" cy="1703141"/>
      </dsp:txXfrm>
    </dsp:sp>
    <dsp:sp modelId="{FE91929A-D7FB-9648-A7EC-8ABCFFD70122}">
      <dsp:nvSpPr>
        <dsp:cNvPr id="0" name=""/>
        <dsp:cNvSpPr/>
      </dsp:nvSpPr>
      <dsp:spPr>
        <a:xfrm rot="16200000">
          <a:off x="1155268" y="2836926"/>
          <a:ext cx="2408605" cy="2408605"/>
        </a:xfrm>
        <a:prstGeom prst="pieWedg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solidFill>
                <a:srgbClr val="000000"/>
              </a:solidFill>
            </a:rPr>
            <a:t>Research &amp; Knowledge Exchange</a:t>
          </a:r>
          <a:endParaRPr lang="en-US" sz="2300" kern="1200" dirty="0">
            <a:solidFill>
              <a:srgbClr val="000000"/>
            </a:solidFill>
          </a:endParaRPr>
        </a:p>
      </dsp:txBody>
      <dsp:txXfrm rot="5400000">
        <a:off x="1860732" y="2836926"/>
        <a:ext cx="1703141" cy="1703141"/>
      </dsp:txXfrm>
    </dsp:sp>
    <dsp:sp modelId="{ACA35798-9675-B744-B230-B996BA1A6113}">
      <dsp:nvSpPr>
        <dsp:cNvPr id="0" name=""/>
        <dsp:cNvSpPr/>
      </dsp:nvSpPr>
      <dsp:spPr>
        <a:xfrm>
          <a:off x="3203695" y="2280666"/>
          <a:ext cx="831608" cy="723138"/>
        </a:xfrm>
        <a:prstGeom prst="circularArrow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28BFD78-845C-E84E-AB29-39E92E98CC6B}">
      <dsp:nvSpPr>
        <dsp:cNvPr id="0" name=""/>
        <dsp:cNvSpPr/>
      </dsp:nvSpPr>
      <dsp:spPr>
        <a:xfrm rot="10800000">
          <a:off x="3203695" y="2558796"/>
          <a:ext cx="831608" cy="723138"/>
        </a:xfrm>
        <a:prstGeom prst="circularArrow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38A44E-7A18-6145-AB36-6AE50FD04D79}" type="datetimeFigureOut">
              <a:rPr lang="en-US" smtClean="0"/>
              <a:t>7/6/2015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B007B8-5821-CE48-8890-B422EA7842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4217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A0A3A8-BA79-4D25-A3CC-60460D806D6D}" type="datetimeFigureOut">
              <a:rPr lang="en-GB" smtClean="0"/>
              <a:t>06/07/2015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75BA12-B2DC-4CE8-AC8E-7ADFC8056D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9487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eacademy.ac.uk/resources/detail/resource_database/id477_aligning_teaching_for_constructing_learning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www.ucisa.ac.uk/~/media/groups/ssg/surveys/TEL_survey_2012_final_ex_apps" TargetMode="External"/><Relationship Id="rId4" Type="http://schemas.openxmlformats.org/officeDocument/2006/relationships/hyperlink" Target="http://jisctechdis.ac.uk/assets/documents/archive/blended_elearning_full_review.pdf" TargetMode="Externa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estoproject.eu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895962-79EE-48DD-9307-279DE2AAEE74}" type="slidenum">
              <a:rPr lang="en-GB"/>
              <a:pPr/>
              <a:t>1</a:t>
            </a:fld>
            <a:endParaRPr lang="en-GB"/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lnSpc>
                <a:spcPct val="90000"/>
              </a:lnSpc>
            </a:pPr>
            <a:endParaRPr lang="en-GB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Online tests – fast</a:t>
            </a:r>
            <a:r>
              <a:rPr lang="en-GB" baseline="0" dirty="0" smtClean="0"/>
              <a:t> and </a:t>
            </a:r>
            <a:r>
              <a:rPr lang="en-GB" dirty="0" smtClean="0"/>
              <a:t>efficient feedback in a resource depleted environment (see Miller, 2009; Wilson et al, 2011; </a:t>
            </a:r>
            <a:r>
              <a:rPr lang="en-GB" dirty="0" err="1" smtClean="0"/>
              <a:t>Hounsell</a:t>
            </a:r>
            <a:r>
              <a:rPr lang="en-GB" dirty="0" smtClean="0"/>
              <a:t>, 2008); detailed</a:t>
            </a:r>
            <a:r>
              <a:rPr lang="en-GB" baseline="0" dirty="0" smtClean="0"/>
              <a:t> and rich pre-programmed comments (see for example Nicol, 2007)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E-feedback on coursework – flexibility of online</a:t>
            </a:r>
            <a:r>
              <a:rPr lang="en-GB" baseline="0" dirty="0" smtClean="0"/>
              <a:t> submission and feedback, instant delivery for marking and return of feedback reduces turnaround; potential for feedforward through criteria-related comments; potential efficiencies of feedback production; potential for increased engagement (inc. on-script comments and audio feedback)?</a:t>
            </a:r>
          </a:p>
          <a:p>
            <a:endParaRPr lang="en-GB" dirty="0" smtClean="0"/>
          </a:p>
          <a:p>
            <a:r>
              <a:rPr lang="en-GB" dirty="0" smtClean="0"/>
              <a:t>--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err="1" smtClean="0"/>
              <a:t>Hounsell</a:t>
            </a:r>
            <a:r>
              <a:rPr lang="en-GB" dirty="0" smtClean="0"/>
              <a:t>, D. (2008). 'The trouble with feedback: new challenges, emerging strategies’ </a:t>
            </a:r>
            <a:r>
              <a:rPr lang="en-GB" i="1" dirty="0" smtClean="0"/>
              <a:t>Interchange 2</a:t>
            </a:r>
            <a:r>
              <a:rPr lang="en-GB" dirty="0" smtClean="0"/>
              <a:t>: pp. 1-10.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Miller, T. (2009). ‘Formative computer-based assessment in higher education: the effectiveness of feedback in supporting student learning’. </a:t>
            </a:r>
            <a:r>
              <a:rPr lang="en-GB" i="1" dirty="0" smtClean="0"/>
              <a:t>Assessment &amp; Evaluation in Higher Education</a:t>
            </a:r>
            <a:r>
              <a:rPr lang="en-GB" dirty="0" smtClean="0"/>
              <a:t>, 34(2): pp. 181–192.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dirty="0" smtClean="0"/>
              <a:t>Nicol, </a:t>
            </a:r>
            <a:r>
              <a:rPr lang="en-GB" dirty="0" smtClean="0"/>
              <a:t>D. (2007). 'E-assessment by design: using multiple-choice tests to good effect‘, </a:t>
            </a:r>
            <a:r>
              <a:rPr lang="en-GB" i="1" dirty="0" smtClean="0"/>
              <a:t>Journal of Further and Higher Education</a:t>
            </a:r>
            <a:r>
              <a:rPr lang="en-GB" dirty="0" smtClean="0"/>
              <a:t>, 31(1): pp. 53-64</a:t>
            </a:r>
            <a:endParaRPr lang="en-GB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err="1" smtClean="0"/>
              <a:t>Wilson,K</a:t>
            </a:r>
            <a:r>
              <a:rPr lang="en-GB" dirty="0" smtClean="0"/>
              <a:t>. et al. (2011). ‘Improving student performance in a first-year geography course: Examining the importance of computer-assisted formative assessment.’ </a:t>
            </a:r>
            <a:r>
              <a:rPr lang="en-GB" i="1" dirty="0" smtClean="0"/>
              <a:t>Computers &amp; Education</a:t>
            </a:r>
            <a:r>
              <a:rPr lang="en-GB" dirty="0" smtClean="0"/>
              <a:t>, 57 (2011) 1493-1500.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75BA12-B2DC-4CE8-AC8E-7ADFC8056DAD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33215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University</a:t>
            </a:r>
            <a:r>
              <a:rPr lang="en-GB" baseline="0" dirty="0" smtClean="0"/>
              <a:t> plagiarism policy is educate first, detect and punish later</a:t>
            </a:r>
          </a:p>
          <a:p>
            <a:r>
              <a:rPr lang="en-GB" baseline="0" dirty="0" smtClean="0"/>
              <a:t>Turnitin – engage students in reflection on academic writing, use of sources, paraphrasing etc., not on what plagiarism looks like and how to avoid it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75BA12-B2DC-4CE8-AC8E-7ADFC8056DAD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55574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reach new audiences e .g. CPD, International</a:t>
            </a:r>
          </a:p>
          <a:p>
            <a:pPr marL="0" indent="0">
              <a:buNone/>
            </a:pPr>
            <a:r>
              <a:rPr lang="en-GB" dirty="0" smtClean="0"/>
              <a:t>supporting students’ work/life balance e.g. family/care commitments, earning while learning</a:t>
            </a:r>
          </a:p>
          <a:p>
            <a:pPr marL="0" indent="0">
              <a:buNone/>
            </a:pPr>
            <a:r>
              <a:rPr lang="en-GB" dirty="0" smtClean="0"/>
              <a:t>managing growing cohort sizes e.g. where pressure on estates such a large lecture spaces</a:t>
            </a:r>
          </a:p>
          <a:p>
            <a:pPr marL="0" indent="0">
              <a:buNone/>
            </a:pPr>
            <a:r>
              <a:rPr lang="en-GB" dirty="0" smtClean="0"/>
              <a:t>employability e.g. development of digital literacy</a:t>
            </a:r>
          </a:p>
          <a:p>
            <a:pPr marL="0" indent="0">
              <a:buNone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75BA12-B2DC-4CE8-AC8E-7ADFC8056DAD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49414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Flipped classroom = taking traditional ‘</a:t>
            </a:r>
            <a:r>
              <a:rPr lang="en-GB" baseline="0" dirty="0" smtClean="0"/>
              <a:t>input’ outside of class, moving it online, making more of face time for activity, discussion and Q&amp;A</a:t>
            </a:r>
          </a:p>
          <a:p>
            <a:endParaRPr lang="en-GB" baseline="0" dirty="0" smtClean="0"/>
          </a:p>
          <a:p>
            <a:r>
              <a:rPr lang="en-GB" dirty="0" smtClean="0"/>
              <a:t>Pre-recorded input - PowerPoint (‘record slide show’ </a:t>
            </a:r>
            <a:r>
              <a:rPr lang="en-GB" baseline="0" dirty="0" smtClean="0"/>
              <a:t>feature) / </a:t>
            </a:r>
            <a:r>
              <a:rPr lang="en-GB" dirty="0" smtClean="0"/>
              <a:t>screen recording (e.g.</a:t>
            </a:r>
            <a:r>
              <a:rPr lang="en-GB" baseline="0" dirty="0" smtClean="0"/>
              <a:t> Captivate, Kaltura)</a:t>
            </a:r>
            <a:endParaRPr lang="en-GB" dirty="0" smtClean="0"/>
          </a:p>
          <a:p>
            <a:r>
              <a:rPr lang="en-GB" dirty="0" smtClean="0"/>
              <a:t>Online learning resources – using available learning</a:t>
            </a:r>
            <a:r>
              <a:rPr lang="en-GB" baseline="0" dirty="0" smtClean="0"/>
              <a:t> resources including video (e.g. YouTube, Khan Academy) and Open Education Resources (e.g. JORUM)</a:t>
            </a:r>
            <a:endParaRPr lang="en-GB" dirty="0" smtClean="0"/>
          </a:p>
          <a:p>
            <a:r>
              <a:rPr lang="en-GB" dirty="0" smtClean="0"/>
              <a:t>Pre-session online quizzes – enables learners to check</a:t>
            </a:r>
            <a:r>
              <a:rPr lang="en-GB" baseline="0" dirty="0" smtClean="0"/>
              <a:t> </a:t>
            </a:r>
            <a:r>
              <a:rPr lang="en-GB" dirty="0" smtClean="0"/>
              <a:t>understanding of subject matter pre-session and teachers</a:t>
            </a:r>
            <a:r>
              <a:rPr lang="en-GB" baseline="0" dirty="0" smtClean="0"/>
              <a:t> to focus on key areas in session </a:t>
            </a:r>
            <a:endParaRPr lang="en-GB" dirty="0" smtClean="0"/>
          </a:p>
          <a:p>
            <a:r>
              <a:rPr lang="en-GB" dirty="0" smtClean="0"/>
              <a:t>In-session quizzes - audience response systems enable </a:t>
            </a:r>
            <a:r>
              <a:rPr lang="en-GB" baseline="0" dirty="0" smtClean="0"/>
              <a:t>instant feedback for learners and teachers; make lectures stimulating and interactive; promotes social and active learning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Examples at CCCU:</a:t>
            </a:r>
          </a:p>
          <a:p>
            <a:endParaRPr lang="en-GB" dirty="0" smtClean="0"/>
          </a:p>
          <a:p>
            <a:r>
              <a:rPr lang="en-GB" dirty="0" smtClean="0"/>
              <a:t>Business School (TEL Pathfinder Project 2012/13)</a:t>
            </a:r>
          </a:p>
          <a:p>
            <a:r>
              <a:rPr lang="en-GB" dirty="0" smtClean="0"/>
              <a:t> - supporting students’ who work part-time</a:t>
            </a:r>
          </a:p>
          <a:p>
            <a:r>
              <a:rPr lang="en-GB" dirty="0" smtClean="0"/>
              <a:t> - flipping Taxation input into audioslides and podcasts &amp; online mini-quizzes for consolidation</a:t>
            </a:r>
          </a:p>
          <a:p>
            <a:r>
              <a:rPr lang="en-GB" dirty="0" smtClean="0"/>
              <a:t> - students valued clarity of input via recordings and ability to self-test ahead of sessions</a:t>
            </a:r>
          </a:p>
          <a:p>
            <a:endParaRPr lang="en-GB" dirty="0" smtClean="0"/>
          </a:p>
          <a:p>
            <a:r>
              <a:rPr lang="en-GB" dirty="0" smtClean="0"/>
              <a:t>Faculty</a:t>
            </a:r>
            <a:r>
              <a:rPr lang="en-GB" baseline="0" dirty="0" smtClean="0"/>
              <a:t> of Health &amp; Wellbeing </a:t>
            </a:r>
            <a:r>
              <a:rPr lang="en-GB" dirty="0" smtClean="0"/>
              <a:t>- undergraduate pre-registration common module (2013 – ongoing):</a:t>
            </a:r>
          </a:p>
          <a:p>
            <a:r>
              <a:rPr lang="en-GB" dirty="0" smtClean="0"/>
              <a:t> - breaking up ‘intensive’ days of face time in bursts over long/thin module, promoting study between bursts</a:t>
            </a:r>
          </a:p>
          <a:p>
            <a:r>
              <a:rPr lang="en-GB" dirty="0" smtClean="0"/>
              <a:t> - flipping theory input into audioslides, online mini-quizzes for consolidation, discussion boards for engagement between sessions</a:t>
            </a:r>
          </a:p>
          <a:p>
            <a:r>
              <a:rPr lang="en-GB" dirty="0" smtClean="0"/>
              <a:t> - currently being evaluated …</a:t>
            </a:r>
          </a:p>
          <a:p>
            <a:endParaRPr lang="en-GB" dirty="0" smtClean="0"/>
          </a:p>
          <a:p>
            <a:r>
              <a:rPr lang="en-GB" dirty="0" smtClean="0"/>
              <a:t>Across the sector:</a:t>
            </a:r>
          </a:p>
          <a:p>
            <a:endParaRPr lang="en-GB" dirty="0" smtClean="0"/>
          </a:p>
          <a:p>
            <a:r>
              <a:rPr lang="en-GB" dirty="0" smtClean="0"/>
              <a:t>SCALE Up at Nottingham Trent University</a:t>
            </a:r>
          </a:p>
          <a:p>
            <a:r>
              <a:rPr lang="en-GB" dirty="0" smtClean="0"/>
              <a:t> - wide scale trial of flipped classroom approach</a:t>
            </a:r>
          </a:p>
          <a:p>
            <a:r>
              <a:rPr lang="en-GB" dirty="0" smtClean="0"/>
              <a:t> - enquiry-based group-work approach using technology-rich classrooms </a:t>
            </a:r>
            <a:r>
              <a:rPr lang="en-GB" dirty="0" err="1" smtClean="0"/>
              <a:t>scaffolded</a:t>
            </a:r>
            <a:r>
              <a:rPr lang="en-GB" dirty="0" smtClean="0"/>
              <a:t> for the face time freed up by flipping the content</a:t>
            </a:r>
          </a:p>
          <a:p>
            <a:r>
              <a:rPr lang="en-GB" dirty="0" smtClean="0"/>
              <a:t> - workable with up to 100 learners to a single tutor!</a:t>
            </a:r>
          </a:p>
          <a:p>
            <a:r>
              <a:rPr lang="en-GB" dirty="0" smtClean="0"/>
              <a:t> - 13/14 - 30+ modules, 7 of 9 schools</a:t>
            </a:r>
          </a:p>
          <a:p>
            <a:r>
              <a:rPr lang="en-GB" dirty="0" smtClean="0"/>
              <a:t> - positive evaluation by students and staff, use growing in 14/15 …</a:t>
            </a:r>
          </a:p>
          <a:p>
            <a:r>
              <a:rPr lang="en-GB" dirty="0" smtClean="0"/>
              <a:t>see: http://www.ntu.ac.uk/adq/teaching/scale_up/index.html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75BA12-B2DC-4CE8-AC8E-7ADFC8056DAD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91873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Flipped</a:t>
            </a:r>
            <a:r>
              <a:rPr lang="en-GB" baseline="0" dirty="0" smtClean="0"/>
              <a:t> approaches – engaging with pre-recording input and learning materials, and self-checking understanding with quizzes, are intrinsically more active than largely one-way lecturing, as is the more interactive space created in session</a:t>
            </a:r>
          </a:p>
          <a:p>
            <a:r>
              <a:rPr lang="en-GB" baseline="0" dirty="0" smtClean="0"/>
              <a:t>Simulation – safe space to trial expensive/risky things (e.g. virtual stock market, role play in virtual worlds) / game-informed learning – stimulate study out of class through group-based weekly </a:t>
            </a:r>
            <a:r>
              <a:rPr lang="en-GB" baseline="0" dirty="0" err="1" smtClean="0"/>
              <a:t>leaderboard</a:t>
            </a:r>
            <a:r>
              <a:rPr lang="en-GB" baseline="0" dirty="0" smtClean="0"/>
              <a:t> type quizzes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Feedforward – encourage ‘self-regulation’ (Nicol &amp; McFarlane-Dick, 2006) by boosting connoisseurship of quality of work through used of criteria-related feedback comments and marked exemplars (see also Starr, 2013).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--</a:t>
            </a:r>
          </a:p>
          <a:p>
            <a:r>
              <a:rPr lang="en-GB" dirty="0" smtClean="0"/>
              <a:t>Nicol, D.</a:t>
            </a:r>
            <a:r>
              <a:rPr lang="en-GB" baseline="0" dirty="0" smtClean="0"/>
              <a:t> &amp; </a:t>
            </a:r>
            <a:r>
              <a:rPr lang="en-GB" dirty="0" smtClean="0"/>
              <a:t>Macfarlane-Dick, D. (2006). 'Formative assessment and self-regulated learning: a model and seven principles of good feedback practice', </a:t>
            </a:r>
            <a:r>
              <a:rPr lang="en-GB" i="1" dirty="0" smtClean="0"/>
              <a:t>Studies in Higher Education</a:t>
            </a:r>
            <a:r>
              <a:rPr lang="en-GB" dirty="0" smtClean="0"/>
              <a:t>, 31(2), 199-218</a:t>
            </a:r>
          </a:p>
          <a:p>
            <a:r>
              <a:rPr lang="en-GB" dirty="0" smtClean="0"/>
              <a:t>Starr, S. (2013).  </a:t>
            </a:r>
            <a:r>
              <a:rPr lang="en-GB" i="1" dirty="0" smtClean="0"/>
              <a:t>Can use of re-usable comments in electronic feedback promote sustainable feedback?</a:t>
            </a:r>
            <a:r>
              <a:rPr lang="en-GB" dirty="0" smtClean="0"/>
              <a:t>  Assignment submission for MSc Digital Education Online Assessment course, University of Edinburgh. (copy of paper available on request)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75BA12-B2DC-4CE8-AC8E-7ADFC8056DAD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87312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digital literacy -</a:t>
            </a:r>
            <a:r>
              <a:rPr lang="en-GB" baseline="0" dirty="0" smtClean="0"/>
              <a:t> </a:t>
            </a:r>
            <a:r>
              <a:rPr lang="en-GB" dirty="0" smtClean="0"/>
              <a:t>use of TEL intrinsically helps this, but specifically:</a:t>
            </a:r>
          </a:p>
          <a:p>
            <a:r>
              <a:rPr lang="en-GB" dirty="0" smtClean="0"/>
              <a:t>   - using industry techs e.g. </a:t>
            </a:r>
            <a:r>
              <a:rPr lang="en-GB" dirty="0" err="1" smtClean="0"/>
              <a:t>webconferencing</a:t>
            </a:r>
            <a:r>
              <a:rPr lang="en-GB" dirty="0" smtClean="0"/>
              <a:t> </a:t>
            </a:r>
          </a:p>
          <a:p>
            <a:r>
              <a:rPr lang="en-GB" dirty="0" smtClean="0"/>
              <a:t>   - skills for the world of work e.g. working in virtual teams</a:t>
            </a:r>
          </a:p>
          <a:p>
            <a:r>
              <a:rPr lang="en-GB" dirty="0" smtClean="0"/>
              <a:t>   - flipped learning requires active learning, itself a key employability issue</a:t>
            </a:r>
          </a:p>
          <a:p>
            <a:r>
              <a:rPr lang="en-GB" dirty="0" smtClean="0"/>
              <a:t>portfolio building - record of professional competencies record (e.g. using PebblePad); develop personal development planning skills; develop skills and artefacts to tell employers a story about yourself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75BA12-B2DC-4CE8-AC8E-7ADFC8056DAD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28856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 smtClean="0"/>
              <a:t>Some challenges</a:t>
            </a:r>
            <a:r>
              <a:rPr lang="en-GB" sz="1200" baseline="0" dirty="0" smtClean="0"/>
              <a:t> -</a:t>
            </a:r>
            <a:endParaRPr lang="en-GB" sz="1200" dirty="0" smtClean="0"/>
          </a:p>
          <a:p>
            <a:endParaRPr lang="en-GB" sz="1200" dirty="0" smtClean="0"/>
          </a:p>
          <a:p>
            <a:r>
              <a:rPr lang="en-GB" sz="1200" dirty="0" smtClean="0">
                <a:solidFill>
                  <a:srgbClr val="002060"/>
                </a:solidFill>
              </a:rPr>
              <a:t>engagement with online activities:</a:t>
            </a:r>
          </a:p>
          <a:p>
            <a:r>
              <a:rPr lang="en-GB" sz="1200" baseline="0" dirty="0" smtClean="0">
                <a:solidFill>
                  <a:srgbClr val="002060"/>
                </a:solidFill>
              </a:rPr>
              <a:t> - </a:t>
            </a:r>
            <a:r>
              <a:rPr lang="en-GB" sz="1200" dirty="0" smtClean="0">
                <a:solidFill>
                  <a:srgbClr val="002060"/>
                </a:solidFill>
              </a:rPr>
              <a:t>structure and direction needed (effort)</a:t>
            </a:r>
            <a:endParaRPr lang="en-GB" sz="1200" baseline="0" dirty="0" smtClean="0">
              <a:solidFill>
                <a:srgbClr val="002060"/>
              </a:solidFill>
            </a:endParaRPr>
          </a:p>
          <a:p>
            <a:r>
              <a:rPr lang="en-GB" sz="1200" baseline="0" dirty="0" smtClean="0">
                <a:solidFill>
                  <a:srgbClr val="002060"/>
                </a:solidFill>
              </a:rPr>
              <a:t> - </a:t>
            </a:r>
            <a:r>
              <a:rPr lang="en-GB" sz="1200" dirty="0" smtClean="0">
                <a:solidFill>
                  <a:srgbClr val="002060"/>
                </a:solidFill>
              </a:rPr>
              <a:t>assessment key: align of activities to learning outcomes (Biggs 2003), use assessments to encourage engagement with activities (Mc Gee and Reiss 2012)</a:t>
            </a:r>
          </a:p>
          <a:p>
            <a:r>
              <a:rPr lang="en-GB" sz="1200" baseline="0" dirty="0" smtClean="0">
                <a:solidFill>
                  <a:srgbClr val="002060"/>
                </a:solidFill>
              </a:rPr>
              <a:t>    - assess directly e.g. </a:t>
            </a:r>
            <a:r>
              <a:rPr lang="en-GB" sz="1200" dirty="0" smtClean="0">
                <a:solidFill>
                  <a:srgbClr val="002060"/>
                </a:solidFill>
              </a:rPr>
              <a:t>continuous assessment (burdensome) or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smtClean="0">
                <a:solidFill>
                  <a:srgbClr val="002060"/>
                </a:solidFill>
              </a:rPr>
              <a:t>    - make an enabler for assessment e.g. flip out core content online and highlight this is core, needed for writing assignments etc</a:t>
            </a:r>
            <a:r>
              <a:rPr lang="en-GB" sz="1200" baseline="0" dirty="0" smtClean="0">
                <a:solidFill>
                  <a:srgbClr val="002060"/>
                </a:solidFill>
              </a:rPr>
              <a:t> and/or</a:t>
            </a:r>
            <a:endParaRPr lang="en-GB" sz="1200" dirty="0" smtClean="0">
              <a:solidFill>
                <a:srgbClr val="002060"/>
              </a:solidFill>
            </a:endParaRPr>
          </a:p>
          <a:p>
            <a:r>
              <a:rPr lang="en-GB" sz="1200" dirty="0" smtClean="0">
                <a:solidFill>
                  <a:srgbClr val="002060"/>
                </a:solidFill>
              </a:rPr>
              <a:t>    - link with assessment e.g. require evidence/reflection</a:t>
            </a:r>
            <a:r>
              <a:rPr lang="en-GB" sz="1200" baseline="0" dirty="0" smtClean="0">
                <a:solidFill>
                  <a:srgbClr val="002060"/>
                </a:solidFill>
              </a:rPr>
              <a:t> </a:t>
            </a:r>
            <a:r>
              <a:rPr lang="en-GB" sz="1200" dirty="0" smtClean="0">
                <a:solidFill>
                  <a:srgbClr val="002060"/>
                </a:solidFill>
              </a:rPr>
              <a:t>on online activities for assessments / portfolio</a:t>
            </a:r>
          </a:p>
          <a:p>
            <a:endParaRPr lang="en-GB" sz="1200" dirty="0" smtClean="0">
              <a:solidFill>
                <a:srgbClr val="002060"/>
              </a:solidFill>
            </a:endParaRPr>
          </a:p>
          <a:p>
            <a:r>
              <a:rPr lang="en-GB" sz="1200" dirty="0" smtClean="0">
                <a:solidFill>
                  <a:srgbClr val="002060"/>
                </a:solidFill>
              </a:rPr>
              <a:t>staff skills (see Sharpe et al, 2006; Walker et al, 2012)</a:t>
            </a:r>
          </a:p>
          <a:p>
            <a:endParaRPr lang="en-GB" sz="1200" dirty="0" smtClean="0">
              <a:solidFill>
                <a:srgbClr val="002060"/>
              </a:solidFill>
            </a:endParaRPr>
          </a:p>
          <a:p>
            <a:r>
              <a:rPr lang="en-GB" sz="1200" dirty="0" smtClean="0">
                <a:solidFill>
                  <a:srgbClr val="002060"/>
                </a:solidFill>
              </a:rPr>
              <a:t>(high end) materials creation</a:t>
            </a:r>
          </a:p>
          <a:p>
            <a:endParaRPr lang="en-GB" sz="1200" dirty="0" smtClean="0">
              <a:solidFill>
                <a:srgbClr val="002060"/>
              </a:solidFill>
            </a:endParaRPr>
          </a:p>
          <a:p>
            <a:r>
              <a:rPr lang="en-GB" sz="1200" dirty="0" smtClean="0">
                <a:solidFill>
                  <a:srgbClr val="002060"/>
                </a:solidFill>
              </a:rPr>
              <a:t>time for development (Walker et al, 2012)</a:t>
            </a:r>
          </a:p>
          <a:p>
            <a:endParaRPr lang="en-GB" sz="1200" dirty="0" smtClean="0">
              <a:solidFill>
                <a:srgbClr val="002060"/>
              </a:solidFill>
            </a:endParaRPr>
          </a:p>
          <a:p>
            <a:r>
              <a:rPr lang="en-GB" sz="1200" dirty="0" smtClean="0">
                <a:solidFill>
                  <a:srgbClr val="002060"/>
                </a:solidFill>
              </a:rPr>
              <a:t>pedagogy as ideology – staff engagement with active learning approaches?</a:t>
            </a:r>
          </a:p>
          <a:p>
            <a:endParaRPr lang="en-GB" sz="1200" dirty="0" smtClean="0">
              <a:solidFill>
                <a:srgbClr val="002060"/>
              </a:solidFill>
            </a:endParaRPr>
          </a:p>
          <a:p>
            <a:r>
              <a:rPr lang="en-GB" sz="1200" dirty="0" smtClean="0">
                <a:solidFill>
                  <a:srgbClr val="002060"/>
                </a:solidFill>
              </a:rPr>
              <a:t>is teaching online at the cost of some face time acceptable?  Flipped rather than blended perhaps?</a:t>
            </a:r>
          </a:p>
          <a:p>
            <a:endParaRPr lang="en-GB" sz="1200" dirty="0" smtClean="0">
              <a:solidFill>
                <a:srgbClr val="002060"/>
              </a:solidFill>
            </a:endParaRPr>
          </a:p>
          <a:p>
            <a:r>
              <a:rPr lang="en-GB" sz="1200" dirty="0" smtClean="0">
                <a:solidFill>
                  <a:srgbClr val="002060"/>
                </a:solidFill>
              </a:rPr>
              <a:t>--</a:t>
            </a:r>
          </a:p>
          <a:p>
            <a:r>
              <a:rPr lang="en-GB" sz="1200" dirty="0" smtClean="0">
                <a:solidFill>
                  <a:srgbClr val="002060"/>
                </a:solidFill>
              </a:rPr>
              <a:t>Biggs, J. (2003). </a:t>
            </a:r>
            <a:r>
              <a:rPr lang="en-GB" sz="1200" i="1" dirty="0" smtClean="0">
                <a:solidFill>
                  <a:srgbClr val="002060"/>
                </a:solidFill>
              </a:rPr>
              <a:t>Aligning teaching for constructing learning</a:t>
            </a:r>
            <a:r>
              <a:rPr lang="en-GB" sz="1200" dirty="0" smtClean="0">
                <a:solidFill>
                  <a:srgbClr val="002060"/>
                </a:solidFill>
              </a:rPr>
              <a:t>. The Higher Education Academy. Retrieved: 11 May 2015. </a:t>
            </a:r>
            <a:r>
              <a:rPr lang="en-GB" sz="1200" dirty="0" smtClean="0">
                <a:solidFill>
                  <a:srgbClr val="002060"/>
                </a:solidFill>
                <a:hlinkClick r:id="rId3"/>
              </a:rPr>
              <a:t>https://www.heacademy.ac.uk/resources/detail/resource_database/id477_aligning_teaching_for_constructing_learning</a:t>
            </a:r>
            <a:r>
              <a:rPr lang="en-GB" sz="1200" dirty="0" smtClean="0">
                <a:solidFill>
                  <a:srgbClr val="002060"/>
                </a:solidFill>
              </a:rPr>
              <a:t> </a:t>
            </a:r>
            <a:br>
              <a:rPr lang="en-GB" sz="1200" dirty="0" smtClean="0">
                <a:solidFill>
                  <a:srgbClr val="002060"/>
                </a:solidFill>
              </a:rPr>
            </a:br>
            <a:endParaRPr lang="en-GB" sz="1200" dirty="0" smtClean="0">
              <a:solidFill>
                <a:srgbClr val="002060"/>
              </a:solidFill>
            </a:endParaRPr>
          </a:p>
          <a:p>
            <a:r>
              <a:rPr lang="en-GB" sz="1200" dirty="0" smtClean="0">
                <a:solidFill>
                  <a:srgbClr val="002060"/>
                </a:solidFill>
              </a:rPr>
              <a:t>McGee, P., Reis, A. (2012). 'Blended course design: a synthesis of best practices', </a:t>
            </a:r>
            <a:r>
              <a:rPr lang="en-GB" sz="1200" i="1" dirty="0" smtClean="0">
                <a:solidFill>
                  <a:srgbClr val="002060"/>
                </a:solidFill>
              </a:rPr>
              <a:t>Journal of Asynchronous Learning Networks</a:t>
            </a:r>
            <a:r>
              <a:rPr lang="en-GB" sz="1200" dirty="0" smtClean="0">
                <a:solidFill>
                  <a:srgbClr val="002060"/>
                </a:solidFill>
              </a:rPr>
              <a:t>, 16(4): pp 7-18</a:t>
            </a:r>
            <a:br>
              <a:rPr lang="en-GB" sz="1200" dirty="0" smtClean="0">
                <a:solidFill>
                  <a:srgbClr val="002060"/>
                </a:solidFill>
              </a:rPr>
            </a:br>
            <a:r>
              <a:rPr lang="en-GB" sz="1200" dirty="0" smtClean="0">
                <a:solidFill>
                  <a:srgbClr val="002060"/>
                </a:solidFill>
              </a:rPr>
              <a:t/>
            </a:r>
            <a:br>
              <a:rPr lang="en-GB" sz="1200" dirty="0" smtClean="0">
                <a:solidFill>
                  <a:srgbClr val="002060"/>
                </a:solidFill>
              </a:rPr>
            </a:br>
            <a:r>
              <a:rPr lang="en-GB" sz="1200" dirty="0" smtClean="0">
                <a:solidFill>
                  <a:srgbClr val="002060"/>
                </a:solidFill>
              </a:rPr>
              <a:t>Sharpe, R., Benfield, G., Roberts, G., Francis, R. (2006). </a:t>
            </a:r>
            <a:r>
              <a:rPr lang="en-GB" sz="1200" i="1" dirty="0" smtClean="0">
                <a:solidFill>
                  <a:srgbClr val="002060"/>
                </a:solidFill>
              </a:rPr>
              <a:t>The undergraduate experience of blended e-learning: a review of UK literature and practice</a:t>
            </a:r>
            <a:r>
              <a:rPr lang="en-GB" sz="1200" dirty="0" smtClean="0">
                <a:solidFill>
                  <a:srgbClr val="002060"/>
                </a:solidFill>
              </a:rPr>
              <a:t>. Higher Education Academy. Retrieved: 11 May 2015. </a:t>
            </a:r>
            <a:br>
              <a:rPr lang="en-GB" sz="1200" dirty="0" smtClean="0">
                <a:solidFill>
                  <a:srgbClr val="002060"/>
                </a:solidFill>
              </a:rPr>
            </a:br>
            <a:r>
              <a:rPr lang="en-GB" sz="1200" dirty="0" smtClean="0">
                <a:solidFill>
                  <a:srgbClr val="002060"/>
                </a:solidFill>
                <a:hlinkClick r:id="rId4"/>
              </a:rPr>
              <a:t>http://jisctechdis.ac.uk/assets/documents/archive/blended_elearning_full_review.pdf</a:t>
            </a:r>
            <a:r>
              <a:rPr lang="en-GB" sz="1200" dirty="0" smtClean="0">
                <a:solidFill>
                  <a:srgbClr val="002060"/>
                </a:solidFill>
              </a:rPr>
              <a:t> </a:t>
            </a:r>
            <a:br>
              <a:rPr lang="en-GB" sz="1200" dirty="0" smtClean="0">
                <a:solidFill>
                  <a:srgbClr val="002060"/>
                </a:solidFill>
              </a:rPr>
            </a:br>
            <a:r>
              <a:rPr lang="en-GB" sz="1200" dirty="0" smtClean="0">
                <a:solidFill>
                  <a:srgbClr val="002060"/>
                </a:solidFill>
              </a:rPr>
              <a:t/>
            </a:r>
            <a:br>
              <a:rPr lang="en-GB" sz="1200" dirty="0" smtClean="0">
                <a:solidFill>
                  <a:srgbClr val="002060"/>
                </a:solidFill>
              </a:rPr>
            </a:br>
            <a:r>
              <a:rPr lang="en-GB" sz="1200" dirty="0" smtClean="0">
                <a:solidFill>
                  <a:srgbClr val="002060"/>
                </a:solidFill>
              </a:rPr>
              <a:t>Walker, R., Voce, J., Ahmed, J. (2012). </a:t>
            </a:r>
            <a:r>
              <a:rPr lang="en-GB" sz="1200" i="1" dirty="0" smtClean="0">
                <a:solidFill>
                  <a:srgbClr val="002060"/>
                </a:solidFill>
              </a:rPr>
              <a:t>Universities and Colleges Information Systems Association (UCISA) Report: 2012 Survey of Technology Enhanced Learning for higher education in the UK</a:t>
            </a:r>
            <a:r>
              <a:rPr lang="en-GB" sz="1200" dirty="0" smtClean="0">
                <a:solidFill>
                  <a:srgbClr val="002060"/>
                </a:solidFill>
              </a:rPr>
              <a:t>. Retrieved: 11 May Dec 2015. </a:t>
            </a:r>
            <a:r>
              <a:rPr lang="en-GB" sz="1200" dirty="0" smtClean="0">
                <a:solidFill>
                  <a:srgbClr val="002060"/>
                </a:solidFill>
                <a:hlinkClick r:id="rId5"/>
              </a:rPr>
              <a:t>http://www.ucisa.ac.uk/~/media/groups/ssg/surveys/TEL_survey_2012_final_ex_apps</a:t>
            </a:r>
            <a:r>
              <a:rPr lang="en-GB" sz="1200" dirty="0" smtClean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75BA12-B2DC-4CE8-AC8E-7ADFC8056DAD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61107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75BA12-B2DC-4CE8-AC8E-7ADFC8056DAD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75245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 dirty="0" smtClean="0"/>
              <a:t>Best</a:t>
            </a:r>
            <a:r>
              <a:rPr lang="en-US" baseline="0" dirty="0" smtClean="0"/>
              <a:t> examples of using learning and sharing technology in the real world – what I see in partnerships EKC </a:t>
            </a:r>
            <a:endParaRPr lang="en-US" dirty="0" smtClean="0"/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Images show real students in context – technology is not something we give to students – it is ubiquitous today – they bring us to theirs and we enhance opportunities and ensure that we are stimulating and listening in equal measure</a:t>
            </a:r>
          </a:p>
          <a:p>
            <a:pPr marL="171450" indent="-171450">
              <a:buFont typeface="Arial"/>
              <a:buChar char="•"/>
            </a:pPr>
            <a:endParaRPr lang="en-US" dirty="0" smtClean="0"/>
          </a:p>
          <a:p>
            <a:pPr marL="171450" indent="-171450">
              <a:buFont typeface="Arial"/>
              <a:buChar char="•"/>
            </a:pPr>
            <a:r>
              <a:rPr lang="en-US" dirty="0" smtClean="0"/>
              <a:t>EKC students – Music</a:t>
            </a:r>
            <a:r>
              <a:rPr lang="en-US" baseline="0" dirty="0" smtClean="0"/>
              <a:t> Industry Conference in Cannes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GB" dirty="0" smtClean="0"/>
              <a:t>Applied</a:t>
            </a:r>
            <a:r>
              <a:rPr lang="en-GB" baseline="0" dirty="0" smtClean="0"/>
              <a:t> Biology students went to Berlin in 2015 and used the state-of-the-art facilities at the university in Berlin with sessions delivered by a current doctorate student with knowledge in current developments in research.  The work centred on genetics which prompted provoking debates around national attitudes to modifications</a:t>
            </a:r>
            <a:endParaRPr lang="en-GB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75BA12-B2DC-4CE8-AC8E-7ADFC8056DA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75715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Ofsted</a:t>
            </a:r>
            <a:endParaRPr lang="en-US" dirty="0" smtClean="0"/>
          </a:p>
          <a:p>
            <a:r>
              <a:rPr lang="en-US" dirty="0" smtClean="0"/>
              <a:t>ETF</a:t>
            </a:r>
          </a:p>
          <a:p>
            <a:endParaRPr lang="en-US" dirty="0" smtClean="0"/>
          </a:p>
          <a:p>
            <a:r>
              <a:rPr lang="en-US" dirty="0" smtClean="0"/>
              <a:t>Ward 2014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75BA12-B2DC-4CE8-AC8E-7ADFC8056DA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30983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Many examples of the above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5DC5E0-CA3E-3147-A4C8-6D21738A1E9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2627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75BA12-B2DC-4CE8-AC8E-7ADFC8056DA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00871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What does</a:t>
            </a:r>
            <a:r>
              <a:rPr lang="en-GB" baseline="0" dirty="0" smtClean="0"/>
              <a:t> it mean – in other words what does it </a:t>
            </a:r>
            <a:endParaRPr lang="en-GB" dirty="0" smtClean="0"/>
          </a:p>
          <a:p>
            <a:r>
              <a:rPr lang="en-GB" dirty="0" smtClean="0"/>
              <a:t>Require </a:t>
            </a:r>
          </a:p>
          <a:p>
            <a:r>
              <a:rPr lang="en-GB" dirty="0" smtClean="0"/>
              <a:t>Provide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75BA12-B2DC-4CE8-AC8E-7ADFC8056DA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36439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spcBef>
                <a:spcPct val="20000"/>
              </a:spcBef>
              <a:buFont typeface="Wingdings" pitchFamily="2" charset="2"/>
              <a:buChar char="q"/>
            </a:pPr>
            <a:r>
              <a:rPr lang="it-IT" b="1" dirty="0" smtClean="0"/>
              <a:t>PRESTO</a:t>
            </a:r>
            <a:r>
              <a:rPr lang="it-IT" dirty="0" smtClean="0"/>
              <a:t> Peer </a:t>
            </a:r>
            <a:r>
              <a:rPr lang="it-IT" dirty="0" err="1" smtClean="0"/>
              <a:t>Related</a:t>
            </a:r>
            <a:r>
              <a:rPr lang="it-IT" dirty="0" smtClean="0"/>
              <a:t> </a:t>
            </a:r>
            <a:r>
              <a:rPr lang="it-IT" dirty="0" err="1" smtClean="0"/>
              <a:t>Education</a:t>
            </a:r>
            <a:r>
              <a:rPr lang="it-IT" dirty="0" smtClean="0"/>
              <a:t> </a:t>
            </a:r>
            <a:r>
              <a:rPr lang="it-IT" dirty="0" err="1" smtClean="0"/>
              <a:t>Supporting</a:t>
            </a:r>
            <a:r>
              <a:rPr lang="it-IT" dirty="0" smtClean="0"/>
              <a:t> </a:t>
            </a:r>
            <a:r>
              <a:rPr lang="it-IT" dirty="0" err="1" smtClean="0"/>
              <a:t>Tool</a:t>
            </a:r>
            <a:r>
              <a:rPr lang="it-IT" dirty="0" smtClean="0"/>
              <a:t> </a:t>
            </a:r>
            <a:r>
              <a:rPr lang="it-IT" dirty="0" smtClean="0">
                <a:solidFill>
                  <a:srgbClr val="FF9933"/>
                </a:solidFill>
                <a:hlinkClick r:id="rId3"/>
              </a:rPr>
              <a:t>www.prestoproject.eu</a:t>
            </a:r>
            <a:r>
              <a:rPr lang="it-IT" dirty="0" smtClean="0">
                <a:solidFill>
                  <a:srgbClr val="FF9933"/>
                </a:solidFill>
              </a:rPr>
              <a:t> </a:t>
            </a:r>
            <a:r>
              <a:rPr lang="it-IT" dirty="0" smtClean="0"/>
              <a:t>(</a:t>
            </a:r>
            <a:r>
              <a:rPr lang="it-IT" dirty="0" err="1" smtClean="0"/>
              <a:t>Comenius</a:t>
            </a:r>
            <a:r>
              <a:rPr lang="it-IT" dirty="0" smtClean="0"/>
              <a:t> </a:t>
            </a:r>
            <a:r>
              <a:rPr lang="it-IT" dirty="0" err="1" smtClean="0"/>
              <a:t>Multilateral</a:t>
            </a:r>
            <a:r>
              <a:rPr lang="it-IT" dirty="0" smtClean="0"/>
              <a:t>, 2008-2010).The Project </a:t>
            </a:r>
            <a:r>
              <a:rPr lang="it-IT" dirty="0" err="1" smtClean="0"/>
              <a:t>aims</a:t>
            </a:r>
            <a:r>
              <a:rPr lang="it-IT" dirty="0" smtClean="0"/>
              <a:t> to </a:t>
            </a:r>
            <a:r>
              <a:rPr lang="it-IT" dirty="0" err="1" smtClean="0"/>
              <a:t>improve</a:t>
            </a:r>
            <a:r>
              <a:rPr lang="it-IT" dirty="0" smtClean="0"/>
              <a:t> </a:t>
            </a:r>
            <a:r>
              <a:rPr lang="it-IT" dirty="0" err="1" smtClean="0"/>
              <a:t>learning</a:t>
            </a:r>
            <a:r>
              <a:rPr lang="it-IT" dirty="0" smtClean="0"/>
              <a:t> to </a:t>
            </a:r>
            <a:r>
              <a:rPr lang="it-IT" dirty="0" err="1" smtClean="0"/>
              <a:t>learn</a:t>
            </a:r>
            <a:r>
              <a:rPr lang="it-IT" dirty="0" smtClean="0"/>
              <a:t> in </a:t>
            </a:r>
            <a:r>
              <a:rPr lang="it-IT" dirty="0" err="1" smtClean="0"/>
              <a:t>students</a:t>
            </a:r>
            <a:r>
              <a:rPr lang="it-IT" dirty="0" smtClean="0"/>
              <a:t> </a:t>
            </a:r>
            <a:r>
              <a:rPr lang="it-IT" dirty="0" err="1" smtClean="0"/>
              <a:t>through</a:t>
            </a:r>
            <a:r>
              <a:rPr lang="it-IT" dirty="0" smtClean="0"/>
              <a:t> </a:t>
            </a:r>
            <a:r>
              <a:rPr lang="it-IT" dirty="0" err="1" smtClean="0"/>
              <a:t>peer</a:t>
            </a:r>
            <a:r>
              <a:rPr lang="it-IT" dirty="0" smtClean="0"/>
              <a:t> </a:t>
            </a:r>
            <a:r>
              <a:rPr lang="it-IT" dirty="0" err="1" smtClean="0"/>
              <a:t>education</a:t>
            </a:r>
            <a:endParaRPr lang="it-IT" dirty="0" smtClean="0"/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q"/>
            </a:pPr>
            <a:endParaRPr lang="it-IT" dirty="0" smtClean="0"/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q"/>
            </a:pPr>
            <a:r>
              <a:rPr lang="it-IT" b="1" dirty="0" smtClean="0"/>
              <a:t>PSS</a:t>
            </a:r>
            <a:r>
              <a:rPr lang="it-IT" dirty="0" smtClean="0"/>
              <a:t> </a:t>
            </a:r>
            <a:r>
              <a:rPr lang="it-IT" dirty="0" err="1" smtClean="0"/>
              <a:t>Promoting</a:t>
            </a:r>
            <a:r>
              <a:rPr lang="it-IT" dirty="0" smtClean="0"/>
              <a:t> Social </a:t>
            </a:r>
            <a:r>
              <a:rPr lang="it-IT" dirty="0" err="1" smtClean="0"/>
              <a:t>Skills</a:t>
            </a:r>
            <a:r>
              <a:rPr lang="it-IT" dirty="0" smtClean="0"/>
              <a:t> </a:t>
            </a:r>
            <a:r>
              <a:rPr lang="it-IT" dirty="0" err="1" smtClean="0"/>
              <a:t>Amongst</a:t>
            </a:r>
            <a:r>
              <a:rPr lang="it-IT" dirty="0" smtClean="0"/>
              <a:t> Students (</a:t>
            </a:r>
            <a:r>
              <a:rPr lang="it-IT" dirty="0" err="1" smtClean="0"/>
              <a:t>Comenius</a:t>
            </a:r>
            <a:r>
              <a:rPr lang="it-IT" dirty="0" smtClean="0"/>
              <a:t> </a:t>
            </a:r>
            <a:r>
              <a:rPr lang="it-IT" dirty="0" err="1" smtClean="0"/>
              <a:t>Multilateral</a:t>
            </a:r>
            <a:r>
              <a:rPr lang="it-IT" dirty="0" smtClean="0"/>
              <a:t>, 2009-2011). The Project </a:t>
            </a:r>
            <a:r>
              <a:rPr lang="it-IT" dirty="0" err="1" smtClean="0"/>
              <a:t>aims</a:t>
            </a:r>
            <a:r>
              <a:rPr lang="it-IT" dirty="0" smtClean="0"/>
              <a:t> to </a:t>
            </a:r>
            <a:r>
              <a:rPr lang="it-IT" dirty="0" err="1" smtClean="0"/>
              <a:t>improve</a:t>
            </a:r>
            <a:r>
              <a:rPr lang="it-IT" dirty="0" smtClean="0"/>
              <a:t> social </a:t>
            </a:r>
            <a:r>
              <a:rPr lang="it-IT" dirty="0" err="1" smtClean="0"/>
              <a:t>skills</a:t>
            </a:r>
            <a:r>
              <a:rPr lang="it-IT" dirty="0" smtClean="0"/>
              <a:t> in </a:t>
            </a:r>
            <a:r>
              <a:rPr lang="it-IT" dirty="0" err="1" smtClean="0"/>
              <a:t>students</a:t>
            </a:r>
            <a:endParaRPr lang="it-IT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75BA12-B2DC-4CE8-AC8E-7ADFC8056DA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01189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Principles driven – use of technology enhanced learning (TEL) is driven by core principles within our learning, teaching and assessment strategy</a:t>
            </a:r>
          </a:p>
          <a:p>
            <a:r>
              <a:rPr lang="en-GB" dirty="0" smtClean="0"/>
              <a:t>These</a:t>
            </a:r>
            <a:r>
              <a:rPr lang="en-GB" baseline="0" dirty="0" smtClean="0"/>
              <a:t> slides link 6 principles with some examples of TEL we are developing</a:t>
            </a:r>
          </a:p>
          <a:p>
            <a:r>
              <a:rPr lang="en-GB" baseline="0" dirty="0" smtClean="0"/>
              <a:t>We hope this opens a principles-based discussion on use of technology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75BA12-B2DC-4CE8-AC8E-7ADFC8056DA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02636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Formative</a:t>
            </a:r>
            <a:r>
              <a:rPr lang="en-GB" baseline="0" dirty="0" smtClean="0"/>
              <a:t> online quizzes – can self-check understanding and progress, instant and personalised feedback; promotes active learning (see for example Nicol, 2007)</a:t>
            </a:r>
          </a:p>
          <a:p>
            <a:r>
              <a:rPr lang="en-GB" baseline="0" dirty="0" smtClean="0"/>
              <a:t>Audience response systems – instant feedback – for learners and teachers; make lectures stimulating and interactive; promotes social and active learning using Eric Mazur’s peer instruction approach (see Mazur, 1997; Draper, 2009)</a:t>
            </a:r>
          </a:p>
          <a:p>
            <a:endParaRPr lang="en-GB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GB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--</a:t>
            </a:r>
          </a:p>
          <a:p>
            <a:r>
              <a:rPr lang="en-GB" dirty="0" smtClean="0"/>
              <a:t>Draper, S. (2009). ‘Catalytic assessment: understanding how MCQs can foster deep learning.’, </a:t>
            </a:r>
            <a:r>
              <a:rPr lang="en-GB" i="1" dirty="0" smtClean="0"/>
              <a:t>British Journal of Education Technology</a:t>
            </a:r>
            <a:r>
              <a:rPr lang="en-GB" dirty="0" smtClean="0"/>
              <a:t> (special issue on e-assessment), 40(2):</a:t>
            </a:r>
            <a:r>
              <a:rPr lang="en-GB" baseline="0" dirty="0" smtClean="0"/>
              <a:t> pp. </a:t>
            </a:r>
            <a:r>
              <a:rPr lang="en-GB" dirty="0" smtClean="0"/>
              <a:t>285-293.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Mazur, E. (1997) </a:t>
            </a:r>
            <a:r>
              <a:rPr lang="en-GB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Peer Instruction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New Jersey: Prentice Hall</a:t>
            </a:r>
          </a:p>
          <a:p>
            <a:r>
              <a:rPr lang="en-GB" b="0" dirty="0" smtClean="0"/>
              <a:t>Nicol, </a:t>
            </a:r>
            <a:r>
              <a:rPr lang="en-GB" dirty="0" smtClean="0"/>
              <a:t>D. (2007). 'E-assessment by design: using multiple-choice tests to good effect‘, </a:t>
            </a:r>
            <a:r>
              <a:rPr lang="en-GB" i="1" dirty="0" smtClean="0"/>
              <a:t>Journal of Further and Higher Education</a:t>
            </a:r>
            <a:r>
              <a:rPr lang="en-GB" dirty="0" smtClean="0"/>
              <a:t>, 31(1): pp. 53-64</a:t>
            </a:r>
            <a:endParaRPr lang="en-GB" baseline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75BA12-B2DC-4CE8-AC8E-7ADFC8056DAD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8441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299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445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205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712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440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266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625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452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669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089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4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459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microsoft.com/office/2007/relationships/hdphoto" Target="../media/hdphoto6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anterbury.ac.uk/turnitin" TargetMode="External"/><Relationship Id="rId5" Type="http://schemas.openxmlformats.org/officeDocument/2006/relationships/image" Target="../media/image11.png"/><Relationship Id="rId4" Type="http://schemas.microsoft.com/office/2007/relationships/hdphoto" Target="../media/hdphoto7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flickr.com/photos/silversprite/2304979067/in/photostream/" TargetMode="External"/><Relationship Id="rId4" Type="http://schemas.microsoft.com/office/2007/relationships/hdphoto" Target="../media/hdphoto8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geograph.org.uk/photo/1679242" TargetMode="External"/><Relationship Id="rId4" Type="http://schemas.microsoft.com/office/2007/relationships/hdphoto" Target="../media/hdphoto9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flickr.com/photos/edgefoundation/8977846395/" TargetMode="External"/><Relationship Id="rId4" Type="http://schemas.microsoft.com/office/2007/relationships/hdphoto" Target="../media/hdphoto10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south-thames.ac.uk/courses.html" TargetMode="External"/><Relationship Id="rId4" Type="http://schemas.microsoft.com/office/2007/relationships/hdphoto" Target="../media/hdphoto1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microsoft.com/office/2007/relationships/hdphoto" Target="../media/hdphoto4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ccutel.wordpress.com/" TargetMode="External"/><Relationship Id="rId5" Type="http://schemas.openxmlformats.org/officeDocument/2006/relationships/hyperlink" Target="http://www.canterbury.ac.uk/LTEU" TargetMode="Externa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fecommunity.ning.com/profiles/blog/list?user=3if3922e5lrex" TargetMode="Externa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eastkent.ac.uk/life/support-and-advice" TargetMode="External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hadlow.ac.uk/courses/teaching/" TargetMode="External"/><Relationship Id="rId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j040220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0"/>
            <a:ext cx="85455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541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Technologies for Transformative Learning </a:t>
            </a:r>
            <a:r>
              <a:rPr lang="en-US" dirty="0" smtClean="0">
                <a:solidFill>
                  <a:srgbClr val="FFFF00"/>
                </a:solidFill>
              </a:rPr>
              <a:t/>
            </a:r>
            <a:br>
              <a:rPr lang="en-US" dirty="0" smtClean="0">
                <a:solidFill>
                  <a:srgbClr val="FFFF00"/>
                </a:solidFill>
              </a:rPr>
            </a:b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5" cstate="print">
            <a:alphaModFix amt="40000"/>
          </a:blip>
          <a:srcRect/>
          <a:stretch>
            <a:fillRect/>
          </a:stretch>
        </p:blipFill>
        <p:spPr bwMode="auto">
          <a:xfrm>
            <a:off x="6172200" y="5486400"/>
            <a:ext cx="2376264" cy="1080120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5583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Object 2"/>
          <p:cNvSpPr txBox="1"/>
          <p:nvPr/>
        </p:nvSpPr>
        <p:spPr>
          <a:xfrm>
            <a:off x="274320" y="6652260"/>
            <a:ext cx="86868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Photo by Cle0patra - Creative Commons Attribution-NonCommercial-ShareAlike License  https://www.flickr.com/photos/91842374@N00</a:t>
            </a:r>
            <a:endParaRPr lang="en-US" sz="800" dirty="0"/>
          </a:p>
        </p:txBody>
      </p:sp>
      <p:sp>
        <p:nvSpPr>
          <p:cNvPr id="6" name="Object 3"/>
          <p:cNvSpPr txBox="1"/>
          <p:nvPr/>
        </p:nvSpPr>
        <p:spPr>
          <a:xfrm>
            <a:off x="7589520" y="6652260"/>
            <a:ext cx="28194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Created with Haiku Deck</a:t>
            </a:r>
            <a:endParaRPr lang="en-US" sz="800" dirty="0"/>
          </a:p>
        </p:txBody>
      </p:sp>
      <p:pic>
        <p:nvPicPr>
          <p:cNvPr id="7" name="Object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1440" y="6652260"/>
            <a:ext cx="200000" cy="200000"/>
          </a:xfrm>
          <a:prstGeom prst="rect">
            <a:avLst/>
          </a:prstGeom>
        </p:spPr>
      </p:pic>
      <p:sp>
        <p:nvSpPr>
          <p:cNvPr id="8" name="Object 5"/>
          <p:cNvSpPr txBox="1"/>
          <p:nvPr/>
        </p:nvSpPr>
        <p:spPr>
          <a:xfrm>
            <a:off x="0" y="6652260"/>
            <a:ext cx="9144000" cy="205740"/>
          </a:xfrm>
          <a:prstGeom prst="rect">
            <a:avLst/>
          </a:prstGeom>
          <a:solidFill>
            <a:srgbClr val="000000">
              <a:alpha val="50000"/>
            </a:srgbClr>
          </a:solidFill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03042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FFFF00"/>
                </a:solidFill>
              </a:rPr>
              <a:t>Principle: feedback </a:t>
            </a:r>
            <a:r>
              <a:rPr lang="en-GB" b="1" dirty="0">
                <a:solidFill>
                  <a:srgbClr val="FFFF00"/>
                </a:solidFill>
              </a:rPr>
              <a:t>is timely and </a:t>
            </a:r>
            <a:r>
              <a:rPr lang="en-GB" b="1" dirty="0" smtClean="0">
                <a:solidFill>
                  <a:srgbClr val="FFFF00"/>
                </a:solidFill>
              </a:rPr>
              <a:t>effective</a:t>
            </a:r>
            <a:endParaRPr lang="en-GB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362200"/>
          </a:xfrm>
          <a:solidFill>
            <a:schemeClr val="tx1">
              <a:alpha val="50000"/>
            </a:schemeClr>
          </a:solidFill>
        </p:spPr>
        <p:txBody>
          <a:bodyPr/>
          <a:lstStyle/>
          <a:p>
            <a:pPr marL="400050" lvl="1" indent="0">
              <a:lnSpc>
                <a:spcPct val="200000"/>
              </a:lnSpc>
              <a:buNone/>
            </a:pPr>
            <a:r>
              <a:rPr lang="en-GB" dirty="0" smtClean="0">
                <a:solidFill>
                  <a:schemeClr val="bg1"/>
                </a:solidFill>
              </a:rPr>
              <a:t>Online tests</a:t>
            </a:r>
          </a:p>
          <a:p>
            <a:pPr marL="400050" lvl="1" indent="0">
              <a:lnSpc>
                <a:spcPct val="200000"/>
              </a:lnSpc>
              <a:buNone/>
            </a:pPr>
            <a:r>
              <a:rPr lang="en-GB" dirty="0" smtClean="0">
                <a:solidFill>
                  <a:schemeClr val="bg1"/>
                </a:solidFill>
              </a:rPr>
              <a:t>E-feedback on coursework</a:t>
            </a:r>
          </a:p>
        </p:txBody>
      </p:sp>
    </p:spTree>
    <p:extLst>
      <p:ext uri="{BB962C8B-B14F-4D97-AF65-F5344CB8AC3E}">
        <p14:creationId xmlns:p14="http://schemas.microsoft.com/office/powerpoint/2010/main" val="2241243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Object 2"/>
          <p:cNvSpPr txBox="1"/>
          <p:nvPr/>
        </p:nvSpPr>
        <p:spPr>
          <a:xfrm>
            <a:off x="274320" y="6652260"/>
            <a:ext cx="86868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Photo by Kalexanderson - Creative Commons Attribution-NonCommercial-ShareAlike License  https://www.flickr.com/photos/45940879@N04</a:t>
            </a:r>
            <a:endParaRPr lang="en-US" sz="800" dirty="0"/>
          </a:p>
        </p:txBody>
      </p:sp>
      <p:sp>
        <p:nvSpPr>
          <p:cNvPr id="6" name="Object 3"/>
          <p:cNvSpPr txBox="1"/>
          <p:nvPr/>
        </p:nvSpPr>
        <p:spPr>
          <a:xfrm>
            <a:off x="7589520" y="6652260"/>
            <a:ext cx="28194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Created with Haiku Deck</a:t>
            </a:r>
            <a:endParaRPr lang="en-US" sz="800" dirty="0"/>
          </a:p>
        </p:txBody>
      </p:sp>
      <p:pic>
        <p:nvPicPr>
          <p:cNvPr id="7" name="Object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1440" y="6652260"/>
            <a:ext cx="200000" cy="200000"/>
          </a:xfrm>
          <a:prstGeom prst="rect">
            <a:avLst/>
          </a:prstGeom>
        </p:spPr>
      </p:pic>
      <p:sp>
        <p:nvSpPr>
          <p:cNvPr id="8" name="Object 5"/>
          <p:cNvSpPr txBox="1"/>
          <p:nvPr/>
        </p:nvSpPr>
        <p:spPr>
          <a:xfrm>
            <a:off x="0" y="6652260"/>
            <a:ext cx="9144000" cy="205740"/>
          </a:xfrm>
          <a:prstGeom prst="rect">
            <a:avLst/>
          </a:prstGeom>
          <a:solidFill>
            <a:srgbClr val="000000">
              <a:alpha val="50000"/>
            </a:srgbClr>
          </a:solidFill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6209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FFFF00"/>
                </a:solidFill>
              </a:rPr>
              <a:t>Principle: plagiarism </a:t>
            </a:r>
            <a:r>
              <a:rPr lang="en-GB" b="1" dirty="0">
                <a:solidFill>
                  <a:srgbClr val="FFFF00"/>
                </a:solidFill>
              </a:rPr>
              <a:t>is an education </a:t>
            </a:r>
            <a:r>
              <a:rPr lang="en-GB" b="1" dirty="0" smtClean="0">
                <a:solidFill>
                  <a:srgbClr val="FFFF00"/>
                </a:solidFill>
              </a:rPr>
              <a:t>issue</a:t>
            </a:r>
            <a:endParaRPr lang="en-GB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819400"/>
          </a:xfrm>
          <a:solidFill>
            <a:schemeClr val="tx1">
              <a:alpha val="5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GB" dirty="0" smtClean="0">
                <a:solidFill>
                  <a:schemeClr val="bg1"/>
                </a:solidFill>
              </a:rPr>
              <a:t>Teaching with Turnitin</a:t>
            </a:r>
          </a:p>
          <a:p>
            <a:pPr marL="0" indent="0">
              <a:buNone/>
            </a:pPr>
            <a:endParaRPr lang="en-GB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dirty="0" smtClean="0">
                <a:solidFill>
                  <a:schemeClr val="bg1"/>
                </a:solidFill>
                <a:hlinkClick r:id="rId6"/>
              </a:rPr>
              <a:t>http://www.canterbury.ac.uk/turnitin</a:t>
            </a:r>
            <a:r>
              <a:rPr lang="en-GB" dirty="0" smtClean="0">
                <a:solidFill>
                  <a:schemeClr val="bg1"/>
                </a:solidFill>
              </a:rPr>
              <a:t> &gt; Teaching with Turnitin Toolkit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809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N:\Documents\Partnerships Office\HE in FE Conf 7th July 15\Images\Bromley - 1 - Flickr - CC - Wordshor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3327" b="18493"/>
          <a:stretch/>
        </p:blipFill>
        <p:spPr bwMode="auto">
          <a:xfrm>
            <a:off x="-14177" y="-31898"/>
            <a:ext cx="9158177" cy="6889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4177" y="147042"/>
            <a:ext cx="9158177" cy="1143000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FFFF00"/>
                </a:solidFill>
              </a:rPr>
              <a:t>Principle: flexible learning is important</a:t>
            </a:r>
            <a:endParaRPr lang="en-GB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143001"/>
            <a:ext cx="9067800" cy="457199"/>
          </a:xfrm>
          <a:solidFill>
            <a:schemeClr val="tx1">
              <a:alpha val="50000"/>
            </a:schemeClr>
          </a:solidFill>
        </p:spPr>
        <p:txBody>
          <a:bodyPr>
            <a:normAutofit/>
          </a:bodyPr>
          <a:lstStyle/>
          <a:p>
            <a:pPr marL="57150" indent="0">
              <a:buNone/>
            </a:pPr>
            <a:r>
              <a:rPr lang="en-GB" sz="2000" dirty="0" smtClean="0">
                <a:solidFill>
                  <a:schemeClr val="bg1"/>
                </a:solidFill>
              </a:rPr>
              <a:t>new audiences | work/life balance | growing </a:t>
            </a:r>
            <a:r>
              <a:rPr lang="en-GB" sz="2000" dirty="0">
                <a:solidFill>
                  <a:schemeClr val="bg1"/>
                </a:solidFill>
              </a:rPr>
              <a:t>cohort </a:t>
            </a:r>
            <a:r>
              <a:rPr lang="en-GB" sz="2000" dirty="0" smtClean="0">
                <a:solidFill>
                  <a:schemeClr val="bg1"/>
                </a:solidFill>
              </a:rPr>
              <a:t>sizes | enhance employability</a:t>
            </a:r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57198" y="6359278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bg1"/>
                </a:solidFill>
              </a:rPr>
              <a:t>image: Bromley College| </a:t>
            </a:r>
            <a:r>
              <a:rPr lang="en-GB" sz="1200" dirty="0" err="1" smtClean="0">
                <a:solidFill>
                  <a:schemeClr val="bg1"/>
                </a:solidFill>
              </a:rPr>
              <a:t>Wordshore</a:t>
            </a:r>
            <a:r>
              <a:rPr lang="en-GB" sz="1200" dirty="0" smtClean="0">
                <a:solidFill>
                  <a:schemeClr val="bg1"/>
                </a:solidFill>
              </a:rPr>
              <a:t/>
            </a:r>
            <a:br>
              <a:rPr lang="en-GB" sz="1200" dirty="0" smtClean="0">
                <a:solidFill>
                  <a:schemeClr val="bg1"/>
                </a:solidFill>
              </a:rPr>
            </a:br>
            <a:r>
              <a:rPr lang="en-GB" sz="1200" dirty="0" smtClean="0">
                <a:solidFill>
                  <a:schemeClr val="bg1"/>
                </a:solidFill>
                <a:hlinkClick r:id="rId5"/>
              </a:rPr>
              <a:t>https://www.flickr.com/photos/silversprite/2304979067/in/photostream/</a:t>
            </a:r>
            <a:r>
              <a:rPr lang="en-GB" sz="1200" dirty="0">
                <a:solidFill>
                  <a:schemeClr val="bg1"/>
                </a:solidFill>
              </a:rPr>
              <a:t> | CC BY-NC-ND </a:t>
            </a:r>
            <a:r>
              <a:rPr lang="en-GB" sz="1200" dirty="0" smtClean="0">
                <a:solidFill>
                  <a:schemeClr val="bg1"/>
                </a:solidFill>
              </a:rPr>
              <a:t>2.0 | accessed </a:t>
            </a:r>
            <a:r>
              <a:rPr lang="en-GB" sz="1200" dirty="0">
                <a:solidFill>
                  <a:schemeClr val="bg1"/>
                </a:solidFill>
              </a:rPr>
              <a:t>01/07/2015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3288" y="4517086"/>
            <a:ext cx="9067800" cy="664514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Font typeface="Arial" pitchFamily="34" charset="0"/>
              <a:buNone/>
            </a:pPr>
            <a:r>
              <a:rPr lang="en-GB" dirty="0" smtClean="0">
                <a:solidFill>
                  <a:schemeClr val="bg1"/>
                </a:solidFill>
              </a:rPr>
              <a:t>TEL increases flexible learning opportunities</a:t>
            </a:r>
          </a:p>
          <a:p>
            <a:pPr marL="0" indent="0">
              <a:buFont typeface="Arial" pitchFamily="34" charset="0"/>
              <a:buNone/>
            </a:pPr>
            <a:endParaRPr lang="en-GB" dirty="0" smtClean="0"/>
          </a:p>
          <a:p>
            <a:pPr marL="0" indent="0">
              <a:buFont typeface="Arial" pitchFamily="34" charset="0"/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0024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N:\Documents\Partnerships Office\HE in FE Conf 7th July 15\Images\MKC - 5- Geograph_org - CC - Rob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-175746"/>
            <a:ext cx="9220200" cy="1143000"/>
          </a:xfrm>
        </p:spPr>
        <p:txBody>
          <a:bodyPr>
            <a:normAutofit/>
          </a:bodyPr>
          <a:lstStyle/>
          <a:p>
            <a:r>
              <a:rPr lang="en-GB" b="1" dirty="0" smtClean="0">
                <a:solidFill>
                  <a:srgbClr val="FFFF00"/>
                </a:solidFill>
              </a:rPr>
              <a:t>Flexible learning: flipped </a:t>
            </a:r>
            <a:r>
              <a:rPr lang="en-GB" b="1" dirty="0">
                <a:solidFill>
                  <a:srgbClr val="FFFF00"/>
                </a:solidFill>
              </a:rPr>
              <a:t>c</a:t>
            </a:r>
            <a:r>
              <a:rPr lang="en-GB" b="1" dirty="0" smtClean="0">
                <a:solidFill>
                  <a:srgbClr val="FFFF00"/>
                </a:solidFill>
              </a:rPr>
              <a:t>lassroom</a:t>
            </a:r>
            <a:endParaRPr lang="en-GB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86200"/>
          </a:xfrm>
          <a:solidFill>
            <a:schemeClr val="tx1">
              <a:alpha val="50000"/>
            </a:schemeClr>
          </a:solidFill>
        </p:spPr>
        <p:txBody>
          <a:bodyPr/>
          <a:lstStyle/>
          <a:p>
            <a:pPr marL="400050" lvl="1" indent="0">
              <a:lnSpc>
                <a:spcPct val="200000"/>
              </a:lnSpc>
              <a:buNone/>
            </a:pPr>
            <a:r>
              <a:rPr lang="en-GB" dirty="0">
                <a:solidFill>
                  <a:schemeClr val="bg1"/>
                </a:solidFill>
              </a:rPr>
              <a:t>p</a:t>
            </a:r>
            <a:r>
              <a:rPr lang="en-GB" dirty="0" smtClean="0">
                <a:solidFill>
                  <a:schemeClr val="bg1"/>
                </a:solidFill>
              </a:rPr>
              <a:t>re-recorded input</a:t>
            </a:r>
          </a:p>
          <a:p>
            <a:pPr marL="400050" lvl="1" indent="0">
              <a:lnSpc>
                <a:spcPct val="200000"/>
              </a:lnSpc>
              <a:buNone/>
            </a:pPr>
            <a:r>
              <a:rPr lang="en-GB" dirty="0">
                <a:solidFill>
                  <a:schemeClr val="bg1"/>
                </a:solidFill>
              </a:rPr>
              <a:t>o</a:t>
            </a:r>
            <a:r>
              <a:rPr lang="en-GB" dirty="0" smtClean="0">
                <a:solidFill>
                  <a:schemeClr val="bg1"/>
                </a:solidFill>
              </a:rPr>
              <a:t>nline learning resources</a:t>
            </a:r>
          </a:p>
          <a:p>
            <a:pPr marL="400050" lvl="1" indent="0">
              <a:lnSpc>
                <a:spcPct val="200000"/>
              </a:lnSpc>
              <a:buNone/>
            </a:pPr>
            <a:r>
              <a:rPr lang="en-GB" dirty="0">
                <a:solidFill>
                  <a:schemeClr val="bg1"/>
                </a:solidFill>
              </a:rPr>
              <a:t>p</a:t>
            </a:r>
            <a:r>
              <a:rPr lang="en-GB" dirty="0" smtClean="0">
                <a:solidFill>
                  <a:schemeClr val="bg1"/>
                </a:solidFill>
              </a:rPr>
              <a:t>re-session online quizzes</a:t>
            </a:r>
          </a:p>
          <a:p>
            <a:pPr marL="400050" lvl="1" indent="0">
              <a:lnSpc>
                <a:spcPct val="200000"/>
              </a:lnSpc>
              <a:buNone/>
            </a:pPr>
            <a:r>
              <a:rPr lang="en-GB" dirty="0">
                <a:solidFill>
                  <a:schemeClr val="bg1"/>
                </a:solidFill>
              </a:rPr>
              <a:t>i</a:t>
            </a:r>
            <a:r>
              <a:rPr lang="en-GB" dirty="0" smtClean="0">
                <a:solidFill>
                  <a:schemeClr val="bg1"/>
                </a:solidFill>
              </a:rPr>
              <a:t>n-session quizzes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8" y="6359278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bg1"/>
                </a:solidFill>
              </a:rPr>
              <a:t>image: adapted from Mid Kent College, </a:t>
            </a:r>
            <a:r>
              <a:rPr lang="en-GB" sz="1200" dirty="0" err="1" smtClean="0">
                <a:solidFill>
                  <a:schemeClr val="bg1"/>
                </a:solidFill>
              </a:rPr>
              <a:t>Horsted</a:t>
            </a:r>
            <a:r>
              <a:rPr lang="en-GB" sz="1200" dirty="0" smtClean="0">
                <a:solidFill>
                  <a:schemeClr val="bg1"/>
                </a:solidFill>
              </a:rPr>
              <a:t> Campus| Rob</a:t>
            </a:r>
            <a:br>
              <a:rPr lang="en-GB" sz="1200" dirty="0" smtClean="0">
                <a:solidFill>
                  <a:schemeClr val="bg1"/>
                </a:solidFill>
              </a:rPr>
            </a:br>
            <a:r>
              <a:rPr lang="en-GB" sz="1200" dirty="0" smtClean="0">
                <a:solidFill>
                  <a:schemeClr val="bg1"/>
                </a:solidFill>
                <a:hlinkClick r:id="rId5"/>
              </a:rPr>
              <a:t>http://www.geograph.org.uk/photo/1679242</a:t>
            </a:r>
            <a:r>
              <a:rPr lang="en-GB" sz="1200" dirty="0">
                <a:solidFill>
                  <a:schemeClr val="bg1"/>
                </a:solidFill>
              </a:rPr>
              <a:t>  </a:t>
            </a:r>
            <a:r>
              <a:rPr lang="en-GB" sz="1200" dirty="0" smtClean="0">
                <a:solidFill>
                  <a:schemeClr val="bg1"/>
                </a:solidFill>
              </a:rPr>
              <a:t>| </a:t>
            </a:r>
            <a:r>
              <a:rPr lang="en-GB" sz="1200" dirty="0">
                <a:solidFill>
                  <a:schemeClr val="bg1"/>
                </a:solidFill>
              </a:rPr>
              <a:t>CC BY-SA </a:t>
            </a:r>
            <a:r>
              <a:rPr lang="en-GB" sz="1200" dirty="0" smtClean="0">
                <a:solidFill>
                  <a:schemeClr val="bg1"/>
                </a:solidFill>
              </a:rPr>
              <a:t>2.0 | </a:t>
            </a:r>
            <a:r>
              <a:rPr lang="en-GB" sz="1200" dirty="0">
                <a:solidFill>
                  <a:schemeClr val="bg1"/>
                </a:solidFill>
              </a:rPr>
              <a:t>accessed 01/07/2015</a:t>
            </a:r>
          </a:p>
        </p:txBody>
      </p:sp>
    </p:spTree>
    <p:extLst>
      <p:ext uri="{BB962C8B-B14F-4D97-AF65-F5344CB8AC3E}">
        <p14:creationId xmlns:p14="http://schemas.microsoft.com/office/powerpoint/2010/main" val="960971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N:\Documents\Partnerships Office\HE in FE Conf 7th July 15\Images\MKC - 1 - Flickr - CC - The Edge Foundatio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/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FFFF00"/>
                </a:solidFill>
              </a:rPr>
              <a:t>Principle: learning is active, not passive</a:t>
            </a:r>
            <a:endParaRPr lang="en-GB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768" y="1143001"/>
            <a:ext cx="8229600" cy="2666999"/>
          </a:xfrm>
          <a:solidFill>
            <a:schemeClr val="tx1">
              <a:alpha val="5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dirty="0">
                <a:solidFill>
                  <a:srgbClr val="FFFF00"/>
                </a:solidFill>
              </a:rPr>
              <a:t>“Learning is rooted in processes of exploration, inquiry, interpretation and meaning-making</a:t>
            </a:r>
            <a:r>
              <a:rPr lang="en-GB" dirty="0" smtClean="0">
                <a:solidFill>
                  <a:srgbClr val="FFFF00"/>
                </a:solidFill>
              </a:rPr>
              <a:t>”</a:t>
            </a:r>
          </a:p>
          <a:p>
            <a:pPr marL="0" indent="0" algn="ctr">
              <a:buNone/>
            </a:pPr>
            <a:endParaRPr lang="en-GB" dirty="0">
              <a:solidFill>
                <a:srgbClr val="FFFF00"/>
              </a:solidFill>
            </a:endParaRPr>
          </a:p>
          <a:p>
            <a:pPr marL="0" indent="0" algn="ctr">
              <a:buNone/>
            </a:pPr>
            <a:r>
              <a:rPr lang="en-GB" sz="1800" dirty="0" smtClean="0">
                <a:solidFill>
                  <a:srgbClr val="FFFF00"/>
                </a:solidFill>
              </a:rPr>
              <a:t>Selwyn</a:t>
            </a:r>
            <a:r>
              <a:rPr lang="en-GB" sz="1800" dirty="0">
                <a:solidFill>
                  <a:srgbClr val="FFFF00"/>
                </a:solidFill>
              </a:rPr>
              <a:t>, N. (2011). </a:t>
            </a:r>
            <a:r>
              <a:rPr lang="en-GB" sz="1800" i="1" dirty="0">
                <a:solidFill>
                  <a:srgbClr val="FFFF00"/>
                </a:solidFill>
              </a:rPr>
              <a:t>Education and technology: key issues and debates</a:t>
            </a:r>
            <a:r>
              <a:rPr lang="en-GB" sz="1800" dirty="0">
                <a:solidFill>
                  <a:srgbClr val="FFFF00"/>
                </a:solidFill>
              </a:rPr>
              <a:t>. London: Continuum</a:t>
            </a:r>
            <a:r>
              <a:rPr lang="en-GB" dirty="0" smtClean="0">
                <a:solidFill>
                  <a:srgbClr val="FFFF00"/>
                </a:solidFill>
              </a:rPr>
              <a:t>.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198" y="6359278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bg1"/>
                </a:solidFill>
              </a:rPr>
              <a:t>Image: Mid Kent college 'Have a go'| The Edge Foundation</a:t>
            </a:r>
            <a:br>
              <a:rPr lang="en-GB" sz="1200" dirty="0" smtClean="0">
                <a:solidFill>
                  <a:schemeClr val="bg1"/>
                </a:solidFill>
              </a:rPr>
            </a:br>
            <a:r>
              <a:rPr lang="en-GB" sz="1200" dirty="0" smtClean="0">
                <a:solidFill>
                  <a:schemeClr val="bg1"/>
                </a:solidFill>
                <a:hlinkClick r:id="rId5"/>
              </a:rPr>
              <a:t>https://www.flickr.com/photos/edgefoundation/8977846395/</a:t>
            </a:r>
            <a:r>
              <a:rPr lang="en-GB" sz="1200" dirty="0">
                <a:solidFill>
                  <a:schemeClr val="bg1"/>
                </a:solidFill>
              </a:rPr>
              <a:t>  | CC BY-NC-ND 2.0 | accessed 01/07/2015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86768" y="3810000"/>
            <a:ext cx="8229600" cy="2468563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>
              <a:lnSpc>
                <a:spcPct val="200000"/>
              </a:lnSpc>
              <a:buFont typeface="Arial" pitchFamily="34" charset="0"/>
              <a:buNone/>
            </a:pPr>
            <a:r>
              <a:rPr lang="en-GB" dirty="0" smtClean="0">
                <a:solidFill>
                  <a:schemeClr val="bg1"/>
                </a:solidFill>
              </a:rPr>
              <a:t>Flipped approaches</a:t>
            </a:r>
          </a:p>
          <a:p>
            <a:pPr marL="400050" lvl="1" indent="0">
              <a:lnSpc>
                <a:spcPct val="200000"/>
              </a:lnSpc>
              <a:buFont typeface="Arial" pitchFamily="34" charset="0"/>
              <a:buNone/>
            </a:pPr>
            <a:r>
              <a:rPr lang="en-GB" dirty="0" smtClean="0">
                <a:solidFill>
                  <a:schemeClr val="bg1"/>
                </a:solidFill>
              </a:rPr>
              <a:t>Simulation / game-informed learning</a:t>
            </a:r>
          </a:p>
          <a:p>
            <a:pPr marL="400050" lvl="1" indent="0">
              <a:lnSpc>
                <a:spcPct val="200000"/>
              </a:lnSpc>
              <a:buFont typeface="Arial" pitchFamily="34" charset="0"/>
              <a:buNone/>
            </a:pPr>
            <a:r>
              <a:rPr lang="en-GB" dirty="0" smtClean="0">
                <a:solidFill>
                  <a:schemeClr val="bg1"/>
                </a:solidFill>
              </a:rPr>
              <a:t>Feedforward(?)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568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N:\Documents\Partnerships Office\HE in FE Conf 7th July 15\Images\South Thames - 2 - NO LICENCE - course-block_English-IELTS-ESOL-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5846" y="0"/>
            <a:ext cx="949569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75846" y="83566"/>
            <a:ext cx="9495692" cy="1143000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FFFF00"/>
                </a:solidFill>
              </a:rPr>
              <a:t>Principle: for </a:t>
            </a:r>
            <a:r>
              <a:rPr lang="en-GB" b="1" dirty="0">
                <a:solidFill>
                  <a:srgbClr val="FFFF00"/>
                </a:solidFill>
              </a:rPr>
              <a:t>employability, how we learn is as important as what we </a:t>
            </a:r>
            <a:r>
              <a:rPr lang="en-GB" b="1" dirty="0" smtClean="0">
                <a:solidFill>
                  <a:srgbClr val="FFFF00"/>
                </a:solidFill>
              </a:rPr>
              <a:t>learn</a:t>
            </a:r>
            <a:endParaRPr lang="en-GB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209800"/>
          </a:xfrm>
          <a:solidFill>
            <a:schemeClr val="tx1">
              <a:alpha val="50000"/>
            </a:schemeClr>
          </a:solidFill>
        </p:spPr>
        <p:txBody>
          <a:bodyPr/>
          <a:lstStyle/>
          <a:p>
            <a:pPr marL="400050" lvl="1" indent="0">
              <a:lnSpc>
                <a:spcPct val="200000"/>
              </a:lnSpc>
              <a:buNone/>
            </a:pPr>
            <a:r>
              <a:rPr lang="en-GB" dirty="0" smtClean="0">
                <a:solidFill>
                  <a:schemeClr val="bg1"/>
                </a:solidFill>
              </a:rPr>
              <a:t>digital literacy</a:t>
            </a:r>
          </a:p>
          <a:p>
            <a:pPr marL="400050" lvl="1" indent="0">
              <a:lnSpc>
                <a:spcPct val="200000"/>
              </a:lnSpc>
              <a:buNone/>
            </a:pPr>
            <a:r>
              <a:rPr lang="en-GB" dirty="0" smtClean="0">
                <a:solidFill>
                  <a:schemeClr val="bg1"/>
                </a:solidFill>
              </a:rPr>
              <a:t>e-Portfolio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198" y="6307862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bg1"/>
                </a:solidFill>
              </a:rPr>
              <a:t>image: English, IELTS and ESOL| South Thames College</a:t>
            </a:r>
            <a:r>
              <a:rPr lang="en-GB" sz="1200" dirty="0">
                <a:solidFill>
                  <a:schemeClr val="bg1"/>
                </a:solidFill>
              </a:rPr>
              <a:t/>
            </a:r>
            <a:br>
              <a:rPr lang="en-GB" sz="1200" dirty="0">
                <a:solidFill>
                  <a:schemeClr val="bg1"/>
                </a:solidFill>
              </a:rPr>
            </a:br>
            <a:r>
              <a:rPr lang="en-GB" sz="1200" dirty="0">
                <a:solidFill>
                  <a:schemeClr val="bg1"/>
                </a:solidFill>
                <a:hlinkClick r:id="rId5"/>
              </a:rPr>
              <a:t>http://</a:t>
            </a:r>
            <a:r>
              <a:rPr lang="en-GB" sz="1200" dirty="0" smtClean="0">
                <a:solidFill>
                  <a:schemeClr val="bg1"/>
                </a:solidFill>
                <a:hlinkClick r:id="rId5"/>
              </a:rPr>
              <a:t>www.south-thames.ac.uk/courses.html</a:t>
            </a:r>
            <a:r>
              <a:rPr lang="en-GB" sz="1200" dirty="0" smtClean="0">
                <a:solidFill>
                  <a:schemeClr val="bg1"/>
                </a:solidFill>
              </a:rPr>
              <a:t> | accessed 01/07/2015</a:t>
            </a:r>
            <a:endParaRPr lang="en-GB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906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ject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Object 2"/>
          <p:cNvSpPr txBox="1"/>
          <p:nvPr/>
        </p:nvSpPr>
        <p:spPr>
          <a:xfrm>
            <a:off x="274320" y="6652260"/>
            <a:ext cx="86868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Photo by Jonathan Thorne CC - Creative Commons Attribution-NonCommercial License  https://www.flickr.com/photos/69356033@N00</a:t>
            </a:r>
            <a:endParaRPr lang="en-US" sz="800" dirty="0"/>
          </a:p>
        </p:txBody>
      </p:sp>
      <p:sp>
        <p:nvSpPr>
          <p:cNvPr id="13" name="Object 3"/>
          <p:cNvSpPr txBox="1"/>
          <p:nvPr/>
        </p:nvSpPr>
        <p:spPr>
          <a:xfrm>
            <a:off x="7589520" y="6652260"/>
            <a:ext cx="28194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Created with Haiku Deck</a:t>
            </a:r>
            <a:endParaRPr lang="en-US" sz="800" dirty="0"/>
          </a:p>
        </p:txBody>
      </p:sp>
      <p:pic>
        <p:nvPicPr>
          <p:cNvPr id="14" name="Object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1440" y="6652260"/>
            <a:ext cx="200000" cy="200000"/>
          </a:xfrm>
          <a:prstGeom prst="rect">
            <a:avLst/>
          </a:prstGeom>
        </p:spPr>
      </p:pic>
      <p:sp>
        <p:nvSpPr>
          <p:cNvPr id="15" name="Object 5"/>
          <p:cNvSpPr txBox="1"/>
          <p:nvPr/>
        </p:nvSpPr>
        <p:spPr>
          <a:xfrm>
            <a:off x="0" y="6652260"/>
            <a:ext cx="9144000" cy="205740"/>
          </a:xfrm>
          <a:prstGeom prst="rect">
            <a:avLst/>
          </a:prstGeom>
          <a:solidFill>
            <a:srgbClr val="000000">
              <a:alpha val="50000"/>
            </a:srgbClr>
          </a:solidFill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584"/>
            <a:ext cx="9144000" cy="731838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FFFF00"/>
                </a:solidFill>
              </a:rPr>
              <a:t>Summary</a:t>
            </a:r>
            <a:endParaRPr lang="en-GB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1"/>
            <a:ext cx="8229600" cy="1295400"/>
          </a:xfrm>
          <a:solidFill>
            <a:schemeClr val="tx1">
              <a:alpha val="5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chemeClr val="bg1"/>
                </a:solidFill>
              </a:rPr>
              <a:t>Principles driving opportunities for using TEL</a:t>
            </a:r>
          </a:p>
          <a:p>
            <a:pPr marL="0" indent="0">
              <a:buNone/>
            </a:pPr>
            <a:r>
              <a:rPr lang="en-GB" dirty="0" smtClean="0">
                <a:solidFill>
                  <a:schemeClr val="bg1"/>
                </a:solidFill>
              </a:rPr>
              <a:t>(note there are challenges!)</a:t>
            </a: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28664" y="4188793"/>
            <a:ext cx="44090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i="1" dirty="0" smtClean="0">
                <a:solidFill>
                  <a:srgbClr val="FFFF00"/>
                </a:solidFill>
              </a:rPr>
              <a:t>for employability, how we learn is as important as what we learn</a:t>
            </a:r>
            <a:endParaRPr lang="en-GB" sz="2000" b="1" i="1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70879" y="2818549"/>
            <a:ext cx="36725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i="1" dirty="0" smtClean="0">
                <a:solidFill>
                  <a:srgbClr val="FFFF00"/>
                </a:solidFill>
              </a:rPr>
              <a:t>feedback is timely and effective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91004" y="4488607"/>
            <a:ext cx="35719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i="1" dirty="0" smtClean="0">
                <a:solidFill>
                  <a:srgbClr val="FFFF00"/>
                </a:solidFill>
              </a:rPr>
              <a:t>learning is active, not passive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80299" y="3403011"/>
            <a:ext cx="37589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i="1" dirty="0" smtClean="0">
                <a:solidFill>
                  <a:srgbClr val="FFFF00"/>
                </a:solidFill>
              </a:rPr>
              <a:t>plagiarism is an education issue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46360" y="3799532"/>
            <a:ext cx="2682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i="1" dirty="0" smtClean="0">
                <a:solidFill>
                  <a:srgbClr val="FFFF00"/>
                </a:solidFill>
              </a:rPr>
              <a:t>flexibility is important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8199" y="3218345"/>
            <a:ext cx="30497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i="1" dirty="0" smtClean="0">
                <a:solidFill>
                  <a:srgbClr val="FFFF00"/>
                </a:solidFill>
              </a:rPr>
              <a:t>assessment is for learning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5075375"/>
            <a:ext cx="8229600" cy="1325425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GB" dirty="0" smtClean="0">
                <a:solidFill>
                  <a:schemeClr val="bg1"/>
                </a:solidFill>
              </a:rPr>
              <a:t>Which do we share?  What might you add?  What examples of TEL do you have?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741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3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6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9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2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Object 2"/>
          <p:cNvSpPr txBox="1"/>
          <p:nvPr/>
        </p:nvSpPr>
        <p:spPr>
          <a:xfrm>
            <a:off x="274320" y="6652260"/>
            <a:ext cx="86868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Photo by ahh.photo - Creative Commons Attribution-NonCommercial-ShareAlike License  https://www.flickr.com/photos/51052219@N00</a:t>
            </a:r>
            <a:endParaRPr lang="en-US" sz="800" dirty="0"/>
          </a:p>
        </p:txBody>
      </p:sp>
      <p:sp>
        <p:nvSpPr>
          <p:cNvPr id="6" name="Object 3"/>
          <p:cNvSpPr txBox="1"/>
          <p:nvPr/>
        </p:nvSpPr>
        <p:spPr>
          <a:xfrm>
            <a:off x="7589520" y="6652260"/>
            <a:ext cx="28194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Created with Haiku Deck</a:t>
            </a:r>
            <a:endParaRPr lang="en-US" sz="800" dirty="0"/>
          </a:p>
        </p:txBody>
      </p:sp>
      <p:pic>
        <p:nvPicPr>
          <p:cNvPr id="7" name="Object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440" y="6652260"/>
            <a:ext cx="200000" cy="200000"/>
          </a:xfrm>
          <a:prstGeom prst="rect">
            <a:avLst/>
          </a:prstGeom>
        </p:spPr>
      </p:pic>
      <p:sp>
        <p:nvSpPr>
          <p:cNvPr id="8" name="Object 5"/>
          <p:cNvSpPr txBox="1"/>
          <p:nvPr/>
        </p:nvSpPr>
        <p:spPr>
          <a:xfrm>
            <a:off x="0" y="6652260"/>
            <a:ext cx="9144000" cy="205740"/>
          </a:xfrm>
          <a:prstGeom prst="rect">
            <a:avLst/>
          </a:prstGeom>
          <a:solidFill>
            <a:srgbClr val="000000">
              <a:alpha val="50000"/>
            </a:srgbClr>
          </a:solidFill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78"/>
            <a:ext cx="9144000" cy="1143000"/>
          </a:xfrm>
        </p:spPr>
        <p:txBody>
          <a:bodyPr/>
          <a:lstStyle/>
          <a:p>
            <a:r>
              <a:rPr lang="en-GB" b="1" dirty="0" smtClean="0">
                <a:solidFill>
                  <a:srgbClr val="FFFF00"/>
                </a:solidFill>
              </a:rPr>
              <a:t>Continue the discussion ..</a:t>
            </a:r>
            <a:endParaRPr lang="en-GB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tx1">
              <a:alpha val="5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</a:rPr>
              <a:t>Web: </a:t>
            </a:r>
            <a:r>
              <a:rPr lang="en-GB" dirty="0">
                <a:solidFill>
                  <a:schemeClr val="bg1"/>
                </a:solidFill>
                <a:hlinkClick r:id="rId5"/>
              </a:rPr>
              <a:t>http://www.canterbury.ac.uk/LTEU</a:t>
            </a:r>
            <a:r>
              <a:rPr lang="en-GB" dirty="0">
                <a:solidFill>
                  <a:schemeClr val="bg1"/>
                </a:solidFill>
              </a:rPr>
              <a:t> </a:t>
            </a:r>
          </a:p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</a:rPr>
              <a:t>Twitter: @CCCUTEL  </a:t>
            </a: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</a:rPr>
              <a:t>See our new blog at: </a:t>
            </a:r>
            <a:r>
              <a:rPr lang="en-GB" dirty="0">
                <a:solidFill>
                  <a:schemeClr val="bg1"/>
                </a:solidFill>
                <a:hlinkClick r:id="rId6"/>
              </a:rPr>
              <a:t>https://cccutel.wordpress.com/</a:t>
            </a:r>
            <a:r>
              <a:rPr lang="en-GB" dirty="0">
                <a:solidFill>
                  <a:schemeClr val="bg1"/>
                </a:solidFill>
              </a:rPr>
              <a:t>  for a developing set of case studies</a:t>
            </a: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dirty="0" smtClean="0">
                <a:solidFill>
                  <a:schemeClr val="bg1"/>
                </a:solidFill>
              </a:rPr>
              <a:t>simon.starr@canterbury.ac.uk</a:t>
            </a:r>
            <a:endParaRPr lang="en-GB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60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581400"/>
            <a:ext cx="436880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828" y="1"/>
            <a:ext cx="4365171" cy="3412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24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81400"/>
            <a:ext cx="472440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3810000" cy="1143000"/>
          </a:xfrm>
          <a:solidFill>
            <a:schemeClr val="accent6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East Kent College students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590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BIS on FELTAG recommendations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“critical </a:t>
            </a:r>
            <a:r>
              <a:rPr lang="en-US" dirty="0"/>
              <a:t>that our policy-makers, teachers, chief executives, principals, governors, and managers fully understand these technological developments and their implications for teaching, learning and </a:t>
            </a:r>
            <a:r>
              <a:rPr lang="en-US" dirty="0" smtClean="0"/>
              <a:t>assessment” </a:t>
            </a:r>
          </a:p>
          <a:p>
            <a:r>
              <a:rPr lang="en-US" b="1" dirty="0"/>
              <a:t>Capability and capacity of the Further Education and Skills workforce: </a:t>
            </a:r>
            <a:endParaRPr lang="en-US" dirty="0" smtClean="0"/>
          </a:p>
          <a:p>
            <a:r>
              <a:rPr lang="en-US" i="1" dirty="0"/>
              <a:t>The entire workforce has to be brought up to speed to fully understand the potential of learning </a:t>
            </a:r>
            <a:r>
              <a:rPr lang="en-US" i="1" dirty="0" smtClean="0"/>
              <a:t>technology 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2014</a:t>
            </a:r>
            <a:endParaRPr lang="en-US" sz="1900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70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Partnership Means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Being uniquely positioned to impact upon quality of wider teaching and learning </a:t>
            </a:r>
          </a:p>
          <a:p>
            <a:r>
              <a:rPr lang="en-US" dirty="0"/>
              <a:t>Curriculum design development, delivery and strategy to enhance seamless learning experiences </a:t>
            </a:r>
          </a:p>
          <a:p>
            <a:r>
              <a:rPr lang="en-US" dirty="0"/>
              <a:t>Shared outstanding teacher development</a:t>
            </a:r>
          </a:p>
          <a:p>
            <a:r>
              <a:rPr lang="en-US" dirty="0"/>
              <a:t> </a:t>
            </a:r>
            <a:r>
              <a:rPr lang="en-US" dirty="0" err="1"/>
              <a:t>Customised</a:t>
            </a:r>
            <a:r>
              <a:rPr lang="en-US" dirty="0"/>
              <a:t>, flexible provision for achievement, progression and employability</a:t>
            </a:r>
          </a:p>
          <a:p>
            <a:r>
              <a:rPr lang="en-US" dirty="0"/>
              <a:t>Sharing research knowledge exchange</a:t>
            </a:r>
          </a:p>
          <a:p>
            <a:endParaRPr lang="en-US" dirty="0"/>
          </a:p>
        </p:txBody>
      </p:sp>
      <p:pic>
        <p:nvPicPr>
          <p:cNvPr id="4" name="Picture 3" descr="C:\Users\gmd5\Desktop\image\imagesCA4NO82N.jpg"/>
          <p:cNvPicPr>
            <a:picLocks noChangeAspect="1" noChangeArrowheads="1"/>
          </p:cNvPicPr>
          <p:nvPr/>
        </p:nvPicPr>
        <p:blipFill>
          <a:blip r:embed="rId3"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739" y="-381000"/>
            <a:ext cx="9211625" cy="723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177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0613143"/>
              </p:ext>
            </p:extLst>
          </p:nvPr>
        </p:nvGraphicFramePr>
        <p:xfrm>
          <a:off x="1084943" y="1095829"/>
          <a:ext cx="72390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33400" y="-18143"/>
            <a:ext cx="8229600" cy="1189038"/>
          </a:xfrm>
        </p:spPr>
        <p:txBody>
          <a:bodyPr>
            <a:normAutofit/>
          </a:bodyPr>
          <a:lstStyle/>
          <a:p>
            <a:r>
              <a:rPr lang="en-GB" b="1" dirty="0" smtClean="0">
                <a:latin typeface="Calibri" charset="0"/>
              </a:rPr>
              <a:t>Strategic Framework 2015 2020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55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:\Documents\Partnerships Office\HE in FE Conf 7th July 15\Images\South Thames - 3 - NO LICENCE - gamesdesignlab1medium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305" t="-158" r="4559"/>
          <a:stretch/>
        </p:blipFill>
        <p:spPr bwMode="auto">
          <a:xfrm>
            <a:off x="-115931" y="-108858"/>
            <a:ext cx="9375862" cy="7043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FF00"/>
                </a:solidFill>
              </a:rPr>
              <a:t>Student Directed Learning</a:t>
            </a:r>
            <a:endParaRPr lang="en-GB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solidFill>
            <a:schemeClr val="tx1">
              <a:alpha val="50000"/>
            </a:schemeClr>
          </a:solidFill>
        </p:spPr>
        <p:txBody>
          <a:bodyPr>
            <a:normAutofit/>
          </a:bodyPr>
          <a:lstStyle/>
          <a:p>
            <a:pPr marL="0" lvl="1" indent="0">
              <a:buNone/>
            </a:pPr>
            <a:endParaRPr lang="en-GB" dirty="0" smtClean="0">
              <a:solidFill>
                <a:schemeClr val="bg1"/>
              </a:solidFill>
            </a:endParaRPr>
          </a:p>
          <a:p>
            <a:pPr marL="0" lvl="1" indent="0">
              <a:buNone/>
            </a:pPr>
            <a:r>
              <a:rPr lang="en-GB" dirty="0" smtClean="0">
                <a:solidFill>
                  <a:schemeClr val="bg1"/>
                </a:solidFill>
              </a:rPr>
              <a:t>Enhanced student agency</a:t>
            </a:r>
          </a:p>
          <a:p>
            <a:pPr marL="0" lvl="1" indent="0">
              <a:buNone/>
            </a:pPr>
            <a:r>
              <a:rPr lang="en-GB" dirty="0" smtClean="0">
                <a:solidFill>
                  <a:schemeClr val="bg1"/>
                </a:solidFill>
              </a:rPr>
              <a:t>Facilitation of student voice</a:t>
            </a:r>
          </a:p>
          <a:p>
            <a:pPr marL="0" lvl="1" indent="0">
              <a:buNone/>
            </a:pPr>
            <a:r>
              <a:rPr lang="en-GB" dirty="0" smtClean="0">
                <a:solidFill>
                  <a:schemeClr val="bg1"/>
                </a:solidFill>
              </a:rPr>
              <a:t>Commitment and belief </a:t>
            </a:r>
          </a:p>
          <a:p>
            <a:pPr marL="0" lvl="1" indent="0">
              <a:buNone/>
            </a:pPr>
            <a:r>
              <a:rPr lang="en-GB" dirty="0" smtClean="0">
                <a:solidFill>
                  <a:schemeClr val="bg1"/>
                </a:solidFill>
              </a:rPr>
              <a:t>Engagement – students as partners</a:t>
            </a:r>
          </a:p>
          <a:p>
            <a:pPr marL="0" lvl="1" indent="0">
              <a:buNone/>
            </a:pPr>
            <a:r>
              <a:rPr lang="en-GB" dirty="0">
                <a:solidFill>
                  <a:schemeClr val="bg1"/>
                </a:solidFill>
              </a:rPr>
              <a:t>Continuity</a:t>
            </a:r>
          </a:p>
          <a:p>
            <a:pPr marL="0" lvl="1" indent="0">
              <a:buNone/>
            </a:pPr>
            <a:endParaRPr lang="en-GB" dirty="0" smtClean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342900" lvl="1" indent="-342900">
              <a:buFont typeface="Arial"/>
              <a:buChar char="•"/>
            </a:pPr>
            <a:endParaRPr lang="en-GB" dirty="0" smtClean="0">
              <a:solidFill>
                <a:schemeClr val="bg1"/>
              </a:solidFill>
            </a:endParaRPr>
          </a:p>
          <a:p>
            <a:pPr marL="0" lvl="1" indent="0">
              <a:buNone/>
            </a:pPr>
            <a:r>
              <a:rPr lang="en-GB" dirty="0" smtClean="0">
                <a:solidFill>
                  <a:schemeClr val="bg1"/>
                </a:solidFill>
              </a:rPr>
              <a:t>Research </a:t>
            </a:r>
          </a:p>
          <a:p>
            <a:pPr marL="0" lvl="1" indent="0">
              <a:buNone/>
            </a:pPr>
            <a:r>
              <a:rPr lang="en-GB" dirty="0" smtClean="0">
                <a:solidFill>
                  <a:schemeClr val="bg1"/>
                </a:solidFill>
              </a:rPr>
              <a:t>Sustainable strategies, structures and systems</a:t>
            </a:r>
          </a:p>
          <a:p>
            <a:pPr marL="0" lvl="1" indent="0">
              <a:buNone/>
            </a:pPr>
            <a:r>
              <a:rPr lang="en-GB" dirty="0" smtClean="0">
                <a:solidFill>
                  <a:schemeClr val="bg1"/>
                </a:solidFill>
              </a:rPr>
              <a:t>Responsiveness </a:t>
            </a:r>
          </a:p>
          <a:p>
            <a:pPr marL="0" lvl="1" indent="0">
              <a:buNone/>
            </a:pPr>
            <a:r>
              <a:rPr lang="en-GB" dirty="0" smtClean="0">
                <a:solidFill>
                  <a:schemeClr val="bg1"/>
                </a:solidFill>
              </a:rPr>
              <a:t>Internal </a:t>
            </a:r>
            <a:r>
              <a:rPr lang="en-GB" dirty="0">
                <a:solidFill>
                  <a:schemeClr val="bg1"/>
                </a:solidFill>
              </a:rPr>
              <a:t>and external partnership</a:t>
            </a:r>
          </a:p>
          <a:p>
            <a:pPr marL="342900" lvl="1" indent="-342900">
              <a:buFont typeface="Arial"/>
              <a:buChar char="•"/>
            </a:pPr>
            <a:endParaRPr lang="en-GB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198" y="6444342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bg1"/>
                </a:solidFill>
              </a:rPr>
              <a:t>image: 3D Modelling Competition | South Thames College </a:t>
            </a:r>
          </a:p>
          <a:p>
            <a:r>
              <a:rPr lang="en-GB" sz="1200" dirty="0" smtClean="0">
                <a:solidFill>
                  <a:schemeClr val="bg1"/>
                </a:solidFill>
                <a:hlinkClick r:id="rId5"/>
              </a:rPr>
              <a:t>http</a:t>
            </a:r>
            <a:r>
              <a:rPr lang="en-GB" sz="1200" dirty="0">
                <a:solidFill>
                  <a:schemeClr val="bg1"/>
                </a:solidFill>
                <a:hlinkClick r:id="rId5"/>
              </a:rPr>
              <a:t>://</a:t>
            </a:r>
            <a:r>
              <a:rPr lang="en-GB" sz="1200" dirty="0" smtClean="0">
                <a:solidFill>
                  <a:schemeClr val="bg1"/>
                </a:solidFill>
                <a:hlinkClick r:id="rId5"/>
              </a:rPr>
              <a:t>fecommunity.ning.com/profiles/blog/list?user=3if3922e5lrex</a:t>
            </a:r>
            <a:r>
              <a:rPr lang="en-GB" sz="1200" dirty="0" smtClean="0">
                <a:solidFill>
                  <a:schemeClr val="bg1"/>
                </a:solidFill>
              </a:rPr>
              <a:t> | accessed 01/07/2015</a:t>
            </a:r>
            <a:endParaRPr lang="en-GB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087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N:\Documents\Partnerships Office\HE in FE Conf 7th July 15\Images\EKC - 3 - NO LICENCE - support-and-advic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395" r="14414"/>
          <a:stretch/>
        </p:blipFill>
        <p:spPr bwMode="auto">
          <a:xfrm>
            <a:off x="10" y="0"/>
            <a:ext cx="914399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326"/>
            <a:ext cx="9144000" cy="1143000"/>
          </a:xfrm>
        </p:spPr>
        <p:txBody>
          <a:bodyPr/>
          <a:lstStyle/>
          <a:p>
            <a:r>
              <a:rPr lang="en-GB" b="1" dirty="0" smtClean="0">
                <a:solidFill>
                  <a:srgbClr val="FFFF00"/>
                </a:solidFill>
              </a:rPr>
              <a:t>Peer Support</a:t>
            </a:r>
            <a:endParaRPr lang="en-GB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tx1">
              <a:alpha val="50000"/>
            </a:schemeClr>
          </a:solidFill>
        </p:spPr>
        <p:txBody>
          <a:bodyPr>
            <a:normAutofit/>
          </a:bodyPr>
          <a:lstStyle/>
          <a:p>
            <a:pPr marL="457200" lvl="1" indent="-457200">
              <a:buFont typeface="Wingdings" charset="2"/>
              <a:buChar char="Ø"/>
            </a:pPr>
            <a:r>
              <a:rPr lang="en-GB" dirty="0" smtClean="0">
                <a:solidFill>
                  <a:schemeClr val="bg1"/>
                </a:solidFill>
              </a:rPr>
              <a:t>Informed by national and international peer mentoring and learning to learn developments, projects, research</a:t>
            </a:r>
          </a:p>
          <a:p>
            <a:pPr marL="457200" lvl="1" indent="-457200">
              <a:buFont typeface="Wingdings" charset="2"/>
              <a:buChar char="Ø"/>
            </a:pPr>
            <a:r>
              <a:rPr lang="en-GB" dirty="0" smtClean="0">
                <a:solidFill>
                  <a:schemeClr val="bg1"/>
                </a:solidFill>
              </a:rPr>
              <a:t>Supported by student voice evidence national and local</a:t>
            </a:r>
          </a:p>
          <a:p>
            <a:pPr marL="457200" lvl="1" indent="-457200">
              <a:buFont typeface="Wingdings" charset="2"/>
              <a:buChar char="Ø"/>
            </a:pPr>
            <a:r>
              <a:rPr lang="en-GB" dirty="0" smtClean="0">
                <a:solidFill>
                  <a:schemeClr val="bg1"/>
                </a:solidFill>
              </a:rPr>
              <a:t>Drawn  from wider partner experience</a:t>
            </a:r>
          </a:p>
          <a:p>
            <a:pPr marL="457200" lvl="1" indent="-457200">
              <a:buFont typeface="Wingdings" charset="2"/>
              <a:buChar char="Ø"/>
            </a:pPr>
            <a:r>
              <a:rPr lang="en-GB" dirty="0">
                <a:solidFill>
                  <a:schemeClr val="bg1"/>
                </a:solidFill>
              </a:rPr>
              <a:t>K</a:t>
            </a:r>
            <a:r>
              <a:rPr lang="en-GB" dirty="0" smtClean="0">
                <a:solidFill>
                  <a:schemeClr val="bg1"/>
                </a:solidFill>
              </a:rPr>
              <a:t>ey constituent at all levels of learning and teaching </a:t>
            </a:r>
          </a:p>
          <a:p>
            <a:pPr marL="457200" lvl="1" indent="-457200">
              <a:buFont typeface="Wingdings" charset="2"/>
              <a:buChar char="Ø"/>
            </a:pPr>
            <a:r>
              <a:rPr lang="en-GB" dirty="0" smtClean="0">
                <a:solidFill>
                  <a:schemeClr val="bg1"/>
                </a:solidFill>
              </a:rPr>
              <a:t>Essential element of future technology enhanced learning development</a:t>
            </a:r>
          </a:p>
          <a:p>
            <a:pPr marL="0" lvl="1" indent="0">
              <a:buNone/>
            </a:pPr>
            <a:endParaRPr lang="en-GB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457198" y="6282972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bg1"/>
                </a:solidFill>
              </a:rPr>
              <a:t>image: Support &amp; Advice| East Kent College</a:t>
            </a:r>
            <a:r>
              <a:rPr lang="en-GB" sz="1200" dirty="0">
                <a:solidFill>
                  <a:schemeClr val="bg1"/>
                </a:solidFill>
              </a:rPr>
              <a:t/>
            </a:r>
            <a:br>
              <a:rPr lang="en-GB" sz="1200" dirty="0">
                <a:solidFill>
                  <a:schemeClr val="bg1"/>
                </a:solidFill>
              </a:rPr>
            </a:br>
            <a:r>
              <a:rPr lang="en-GB" sz="1200" dirty="0">
                <a:solidFill>
                  <a:schemeClr val="bg1"/>
                </a:solidFill>
                <a:hlinkClick r:id="rId5"/>
              </a:rPr>
              <a:t>https://</a:t>
            </a:r>
            <a:r>
              <a:rPr lang="en-GB" sz="1200" dirty="0" smtClean="0">
                <a:solidFill>
                  <a:schemeClr val="bg1"/>
                </a:solidFill>
                <a:hlinkClick r:id="rId5"/>
              </a:rPr>
              <a:t>www.eastkent.ac.uk/life/support-and-advice</a:t>
            </a:r>
            <a:r>
              <a:rPr lang="en-GB" sz="1200" dirty="0" smtClean="0">
                <a:solidFill>
                  <a:schemeClr val="bg1"/>
                </a:solidFill>
              </a:rPr>
              <a:t> | accessed 01/07/2015</a:t>
            </a:r>
            <a:endParaRPr lang="en-GB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837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Object 2"/>
          <p:cNvSpPr txBox="1"/>
          <p:nvPr/>
        </p:nvSpPr>
        <p:spPr>
          <a:xfrm>
            <a:off x="274320" y="6652260"/>
            <a:ext cx="86868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Photo by Jonathan Thorne CC - Creative Commons Attribution-NonCommercial License  https://www.flickr.com/photos/69356033@N00</a:t>
            </a:r>
            <a:endParaRPr lang="en-US" sz="800" dirty="0"/>
          </a:p>
        </p:txBody>
      </p:sp>
      <p:sp>
        <p:nvSpPr>
          <p:cNvPr id="6" name="Object 3"/>
          <p:cNvSpPr txBox="1"/>
          <p:nvPr/>
        </p:nvSpPr>
        <p:spPr>
          <a:xfrm>
            <a:off x="7589520" y="6652260"/>
            <a:ext cx="28194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Created with Haiku Deck</a:t>
            </a:r>
            <a:endParaRPr lang="en-US" sz="800" dirty="0"/>
          </a:p>
        </p:txBody>
      </p:sp>
      <p:pic>
        <p:nvPicPr>
          <p:cNvPr id="7" name="Object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1440" y="6652260"/>
            <a:ext cx="200000" cy="200000"/>
          </a:xfrm>
          <a:prstGeom prst="rect">
            <a:avLst/>
          </a:prstGeom>
        </p:spPr>
      </p:pic>
      <p:sp>
        <p:nvSpPr>
          <p:cNvPr id="8" name="Object 5"/>
          <p:cNvSpPr txBox="1"/>
          <p:nvPr/>
        </p:nvSpPr>
        <p:spPr>
          <a:xfrm>
            <a:off x="0" y="6652260"/>
            <a:ext cx="9144000" cy="205740"/>
          </a:xfrm>
          <a:prstGeom prst="rect">
            <a:avLst/>
          </a:prstGeom>
          <a:solidFill>
            <a:srgbClr val="000000">
              <a:alpha val="50000"/>
            </a:srgbClr>
          </a:solidFill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24284"/>
            <a:ext cx="8229600" cy="1143000"/>
          </a:xfrm>
        </p:spPr>
        <p:txBody>
          <a:bodyPr>
            <a:normAutofit fontScale="90000"/>
          </a:bodyPr>
          <a:lstStyle/>
          <a:p>
            <a:pPr>
              <a:lnSpc>
                <a:spcPct val="200000"/>
              </a:lnSpc>
            </a:pPr>
            <a:r>
              <a:rPr lang="en-GB" b="1" dirty="0" smtClean="0">
                <a:solidFill>
                  <a:srgbClr val="FFFF00"/>
                </a:solidFill>
              </a:rPr>
              <a:t>Technology Enhanced Learning (TEL)</a:t>
            </a:r>
            <a:br>
              <a:rPr lang="en-GB" b="1" dirty="0" smtClean="0">
                <a:solidFill>
                  <a:srgbClr val="FFFF00"/>
                </a:solidFill>
              </a:rPr>
            </a:br>
            <a:r>
              <a:rPr lang="en-GB" dirty="0" smtClean="0">
                <a:solidFill>
                  <a:schemeClr val="bg1"/>
                </a:solidFill>
              </a:rPr>
              <a:t>principles driven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56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N:\Documents\Partnerships Office\HE in FE Conf 7th July 15\Images\Hadlow - 3 - NO LICENCE - teaching-qualifications-at-hadlow-colleg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888" r="22685"/>
          <a:stretch/>
        </p:blipFill>
        <p:spPr bwMode="auto">
          <a:xfrm>
            <a:off x="0" y="-71718"/>
            <a:ext cx="9144000" cy="7008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21154"/>
            <a:ext cx="9144000" cy="1143000"/>
          </a:xfrm>
        </p:spPr>
        <p:txBody>
          <a:bodyPr>
            <a:normAutofit/>
          </a:bodyPr>
          <a:lstStyle/>
          <a:p>
            <a:pPr marL="0" indent="0"/>
            <a:r>
              <a:rPr lang="en-GB" b="1" dirty="0" smtClean="0">
                <a:solidFill>
                  <a:srgbClr val="FFFF00"/>
                </a:solidFill>
              </a:rPr>
              <a:t>Principle: assessment </a:t>
            </a:r>
            <a:r>
              <a:rPr lang="en-GB" b="1" dirty="0">
                <a:solidFill>
                  <a:srgbClr val="FFFF00"/>
                </a:solidFill>
              </a:rPr>
              <a:t>is for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048000"/>
          </a:xfrm>
          <a:solidFill>
            <a:schemeClr val="tx1">
              <a:alpha val="50000"/>
            </a:schemeClr>
          </a:solidFill>
        </p:spPr>
        <p:txBody>
          <a:bodyPr/>
          <a:lstStyle/>
          <a:p>
            <a:pPr marL="400050" lvl="1" indent="0">
              <a:lnSpc>
                <a:spcPct val="200000"/>
              </a:lnSpc>
              <a:buNone/>
            </a:pPr>
            <a:r>
              <a:rPr lang="en-GB" dirty="0" smtClean="0">
                <a:solidFill>
                  <a:schemeClr val="bg1"/>
                </a:solidFill>
              </a:rPr>
              <a:t>Formative online quizzes</a:t>
            </a:r>
          </a:p>
          <a:p>
            <a:pPr marL="400050" lvl="1" indent="0">
              <a:lnSpc>
                <a:spcPct val="200000"/>
              </a:lnSpc>
              <a:buNone/>
            </a:pPr>
            <a:r>
              <a:rPr lang="en-GB" dirty="0" smtClean="0">
                <a:solidFill>
                  <a:schemeClr val="bg1"/>
                </a:solidFill>
              </a:rPr>
              <a:t>Audience response systems</a:t>
            </a:r>
          </a:p>
          <a:p>
            <a:pPr marL="400050" lvl="1" indent="0">
              <a:lnSpc>
                <a:spcPct val="200000"/>
              </a:lnSpc>
              <a:buNone/>
            </a:pPr>
            <a:r>
              <a:rPr lang="en-GB" dirty="0" smtClean="0">
                <a:solidFill>
                  <a:schemeClr val="bg1"/>
                </a:solidFill>
              </a:rPr>
              <a:t>Feedback …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198" y="6444342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bg1"/>
                </a:solidFill>
              </a:rPr>
              <a:t>image: Teaching Qualifications at </a:t>
            </a:r>
            <a:r>
              <a:rPr lang="en-GB" sz="1200" dirty="0" err="1" smtClean="0">
                <a:solidFill>
                  <a:schemeClr val="bg1"/>
                </a:solidFill>
              </a:rPr>
              <a:t>Hadlow</a:t>
            </a:r>
            <a:r>
              <a:rPr lang="en-GB" sz="1200" dirty="0" smtClean="0">
                <a:solidFill>
                  <a:schemeClr val="bg1"/>
                </a:solidFill>
              </a:rPr>
              <a:t> College| </a:t>
            </a:r>
            <a:r>
              <a:rPr lang="en-GB" sz="1200" dirty="0" err="1" smtClean="0">
                <a:solidFill>
                  <a:schemeClr val="bg1"/>
                </a:solidFill>
              </a:rPr>
              <a:t>Hadlow</a:t>
            </a:r>
            <a:r>
              <a:rPr lang="en-GB" sz="1200" dirty="0" smtClean="0">
                <a:solidFill>
                  <a:schemeClr val="bg1"/>
                </a:solidFill>
              </a:rPr>
              <a:t> College</a:t>
            </a:r>
            <a:r>
              <a:rPr lang="en-GB" sz="1200" dirty="0">
                <a:solidFill>
                  <a:schemeClr val="bg1"/>
                </a:solidFill>
              </a:rPr>
              <a:t/>
            </a:r>
            <a:br>
              <a:rPr lang="en-GB" sz="1200" dirty="0">
                <a:solidFill>
                  <a:schemeClr val="bg1"/>
                </a:solidFill>
              </a:rPr>
            </a:br>
            <a:r>
              <a:rPr lang="en-GB" sz="1200" dirty="0">
                <a:solidFill>
                  <a:schemeClr val="bg1"/>
                </a:solidFill>
                <a:hlinkClick r:id="rId5"/>
              </a:rPr>
              <a:t>http://hadlow.ac.uk/courses/teaching</a:t>
            </a:r>
            <a:r>
              <a:rPr lang="en-GB" sz="1200" dirty="0" smtClean="0">
                <a:solidFill>
                  <a:schemeClr val="bg1"/>
                </a:solidFill>
                <a:hlinkClick r:id="rId5"/>
              </a:rPr>
              <a:t>/</a:t>
            </a:r>
            <a:r>
              <a:rPr lang="en-GB" sz="1200" dirty="0" smtClean="0">
                <a:solidFill>
                  <a:schemeClr val="bg1"/>
                </a:solidFill>
              </a:rPr>
              <a:t> | accessed 01/07/2015</a:t>
            </a:r>
            <a:endParaRPr lang="en-GB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790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Angles.thmx</Template>
  <TotalTime>1872</TotalTime>
  <Words>2153</Words>
  <Application>Microsoft Office PowerPoint</Application>
  <PresentationFormat>On-screen Show (4:3)</PresentationFormat>
  <Paragraphs>233</Paragraphs>
  <Slides>17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Technologies for Transformative Learning  </vt:lpstr>
      <vt:lpstr>East Kent College students</vt:lpstr>
      <vt:lpstr>BIS on FELTAG recommendations </vt:lpstr>
      <vt:lpstr>Partnership Means</vt:lpstr>
      <vt:lpstr>Strategic Framework 2015 2020 </vt:lpstr>
      <vt:lpstr>Student Directed Learning</vt:lpstr>
      <vt:lpstr>Peer Support</vt:lpstr>
      <vt:lpstr>Technology Enhanced Learning (TEL) principles driven</vt:lpstr>
      <vt:lpstr>Principle: assessment is for learning</vt:lpstr>
      <vt:lpstr>Principle: feedback is timely and effective</vt:lpstr>
      <vt:lpstr>Principle: plagiarism is an education issue</vt:lpstr>
      <vt:lpstr>Principle: flexible learning is important</vt:lpstr>
      <vt:lpstr>Flexible learning: flipped classroom</vt:lpstr>
      <vt:lpstr>Principle: learning is active, not passive</vt:lpstr>
      <vt:lpstr>Principle: for employability, how we learn is as important as what we learn</vt:lpstr>
      <vt:lpstr>Summary</vt:lpstr>
      <vt:lpstr>Continue the discussion ..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Starr, Simon (simon.starr@canterbury.ac.uk)</dc:creator>
  <cp:lastModifiedBy>Barker, Shelagh (shelagh.barker@canterbury.ac.uk)</cp:lastModifiedBy>
  <cp:revision>119</cp:revision>
  <cp:lastPrinted>2015-07-06T09:27:02Z</cp:lastPrinted>
  <dcterms:created xsi:type="dcterms:W3CDTF">2006-08-16T00:00:00Z</dcterms:created>
  <dcterms:modified xsi:type="dcterms:W3CDTF">2015-07-06T10:10:40Z</dcterms:modified>
</cp:coreProperties>
</file>