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4958000" cy="32004000"/>
  <p:notesSz cx="6858000" cy="9144000"/>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0080">
          <p15:clr>
            <a:srgbClr val="A4A3A4"/>
          </p15:clr>
        </p15:guide>
        <p15:guide id="2" orient="horz" pos="11280">
          <p15:clr>
            <a:srgbClr val="A4A3A4"/>
          </p15:clr>
        </p15:guide>
        <p15:guide id="3" orient="horz" pos="6144">
          <p15:clr>
            <a:srgbClr val="A4A3A4"/>
          </p15:clr>
        </p15:guide>
        <p15:guide id="4" pos="14160">
          <p15:clr>
            <a:srgbClr val="A4A3A4"/>
          </p15:clr>
        </p15:guide>
        <p15:guide id="5" pos="8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49" autoAdjust="0"/>
    <p:restoredTop sz="90930" autoAdjust="0"/>
  </p:normalViewPr>
  <p:slideViewPr>
    <p:cSldViewPr>
      <p:cViewPr varScale="1">
        <p:scale>
          <a:sx n="23" d="100"/>
          <a:sy n="23" d="100"/>
        </p:scale>
        <p:origin x="1848" y="36"/>
      </p:cViewPr>
      <p:guideLst>
        <p:guide orient="horz" pos="10080"/>
        <p:guide orient="horz" pos="11280"/>
        <p:guide orient="horz" pos="6144"/>
        <p:guide pos="14160"/>
        <p:guide pos="8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6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5124" name="Rectangle 4"/>
          <p:cNvSpPr>
            <a:spLocks noGrp="1" noRot="1" noChangeAspect="1" noChangeArrowheads="1" noTextEdit="1"/>
          </p:cNvSpPr>
          <p:nvPr>
            <p:ph type="sldImg" idx="2"/>
          </p:nvPr>
        </p:nvSpPr>
        <p:spPr bwMode="auto">
          <a:xfrm>
            <a:off x="1020763" y="685800"/>
            <a:ext cx="4816475"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228E446-639E-4CB4-9169-CE876A08BA41}" type="slidenum">
              <a:rPr lang="de-DE"/>
              <a:pPr/>
              <a:t>‹#›</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71850" y="9942513"/>
            <a:ext cx="38214300" cy="6859587"/>
          </a:xfrm>
        </p:spPr>
        <p:txBody>
          <a:bodyPr/>
          <a:lstStyle/>
          <a:p>
            <a:r>
              <a:rPr lang="en-US" smtClean="0"/>
              <a:t>Click to edit Master title style</a:t>
            </a:r>
            <a:endParaRPr lang="en-GB"/>
          </a:p>
        </p:txBody>
      </p:sp>
      <p:sp>
        <p:nvSpPr>
          <p:cNvPr id="3" name="Subtitle 2"/>
          <p:cNvSpPr>
            <a:spLocks noGrp="1"/>
          </p:cNvSpPr>
          <p:nvPr>
            <p:ph type="subTitle" idx="1"/>
          </p:nvPr>
        </p:nvSpPr>
        <p:spPr>
          <a:xfrm>
            <a:off x="6743700" y="18135600"/>
            <a:ext cx="31470600" cy="8178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1087B1F1-B7F2-45DD-8A3D-09417AED2A7E}" type="slidenum">
              <a:rPr lang="de-DE"/>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8B6D5B1F-A8EC-4FC4-BDAE-72625DD5CA40}" type="slidenum">
              <a:rPr lang="de-DE"/>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032575" y="2844800"/>
            <a:ext cx="9553575" cy="25603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71850" y="2844800"/>
            <a:ext cx="28508325" cy="2560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8CBD03D4-39A4-4A63-8765-9475B634D35B}" type="slidenum">
              <a:rPr lang="de-DE"/>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F1203C9A-63BD-4C3A-9C15-4EF8B851E2B0}" type="slidenum">
              <a:rPr lang="de-DE"/>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551238" y="20566063"/>
            <a:ext cx="38214300" cy="63563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3551238" y="13565188"/>
            <a:ext cx="38214300"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de-DE"/>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fld id="{10251F82-2E70-4A2E-88D3-E2F8705C4C45}" type="slidenum">
              <a:rPr lang="de-DE"/>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71850" y="9245600"/>
            <a:ext cx="19030950" cy="1920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2555200" y="9245600"/>
            <a:ext cx="19030950" cy="1920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de-DE"/>
          </a:p>
        </p:txBody>
      </p:sp>
      <p:sp>
        <p:nvSpPr>
          <p:cNvPr id="6" name="Footer Placeholder 5"/>
          <p:cNvSpPr>
            <a:spLocks noGrp="1"/>
          </p:cNvSpPr>
          <p:nvPr>
            <p:ph type="ftr" sz="quarter" idx="11"/>
          </p:nvPr>
        </p:nvSpPr>
        <p:spPr/>
        <p:txBody>
          <a:bodyPr/>
          <a:lstStyle>
            <a:lvl1pPr>
              <a:defRPr/>
            </a:lvl1pPr>
          </a:lstStyle>
          <a:p>
            <a:endParaRPr lang="de-DE"/>
          </a:p>
        </p:txBody>
      </p:sp>
      <p:sp>
        <p:nvSpPr>
          <p:cNvPr id="7" name="Slide Number Placeholder 6"/>
          <p:cNvSpPr>
            <a:spLocks noGrp="1"/>
          </p:cNvSpPr>
          <p:nvPr>
            <p:ph type="sldNum" sz="quarter" idx="12"/>
          </p:nvPr>
        </p:nvSpPr>
        <p:spPr/>
        <p:txBody>
          <a:bodyPr/>
          <a:lstStyle>
            <a:lvl1pPr>
              <a:defRPr/>
            </a:lvl1pPr>
          </a:lstStyle>
          <a:p>
            <a:fld id="{A28914EA-CF50-4A37-A975-40DEF3814B5C}" type="slidenum">
              <a:rPr lang="de-DE"/>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47900" y="1281113"/>
            <a:ext cx="40462200" cy="533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247900" y="7164388"/>
            <a:ext cx="19864388"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47900" y="10148888"/>
            <a:ext cx="19864388"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2837775" y="7164388"/>
            <a:ext cx="19872325" cy="2984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837775" y="10148888"/>
            <a:ext cx="19872325" cy="1844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de-DE"/>
          </a:p>
        </p:txBody>
      </p:sp>
      <p:sp>
        <p:nvSpPr>
          <p:cNvPr id="8" name="Footer Placeholder 7"/>
          <p:cNvSpPr>
            <a:spLocks noGrp="1"/>
          </p:cNvSpPr>
          <p:nvPr>
            <p:ph type="ftr" sz="quarter" idx="11"/>
          </p:nvPr>
        </p:nvSpPr>
        <p:spPr/>
        <p:txBody>
          <a:bodyPr/>
          <a:lstStyle>
            <a:lvl1pPr>
              <a:defRPr/>
            </a:lvl1pPr>
          </a:lstStyle>
          <a:p>
            <a:endParaRPr lang="de-DE"/>
          </a:p>
        </p:txBody>
      </p:sp>
      <p:sp>
        <p:nvSpPr>
          <p:cNvPr id="9" name="Slide Number Placeholder 8"/>
          <p:cNvSpPr>
            <a:spLocks noGrp="1"/>
          </p:cNvSpPr>
          <p:nvPr>
            <p:ph type="sldNum" sz="quarter" idx="12"/>
          </p:nvPr>
        </p:nvSpPr>
        <p:spPr/>
        <p:txBody>
          <a:bodyPr/>
          <a:lstStyle>
            <a:lvl1pPr>
              <a:defRPr/>
            </a:lvl1pPr>
          </a:lstStyle>
          <a:p>
            <a:fld id="{D1DC99E4-2549-4314-9274-81BDA43BE4F9}" type="slidenum">
              <a:rPr lang="de-DE"/>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de-DE"/>
          </a:p>
        </p:txBody>
      </p:sp>
      <p:sp>
        <p:nvSpPr>
          <p:cNvPr id="4" name="Footer Placeholder 3"/>
          <p:cNvSpPr>
            <a:spLocks noGrp="1"/>
          </p:cNvSpPr>
          <p:nvPr>
            <p:ph type="ftr" sz="quarter" idx="11"/>
          </p:nvPr>
        </p:nvSpPr>
        <p:spPr/>
        <p:txBody>
          <a:bodyPr/>
          <a:lstStyle>
            <a:lvl1pPr>
              <a:defRPr/>
            </a:lvl1pPr>
          </a:lstStyle>
          <a:p>
            <a:endParaRPr lang="de-DE"/>
          </a:p>
        </p:txBody>
      </p:sp>
      <p:sp>
        <p:nvSpPr>
          <p:cNvPr id="5" name="Slide Number Placeholder 4"/>
          <p:cNvSpPr>
            <a:spLocks noGrp="1"/>
          </p:cNvSpPr>
          <p:nvPr>
            <p:ph type="sldNum" sz="quarter" idx="12"/>
          </p:nvPr>
        </p:nvSpPr>
        <p:spPr/>
        <p:txBody>
          <a:bodyPr/>
          <a:lstStyle>
            <a:lvl1pPr>
              <a:defRPr/>
            </a:lvl1pPr>
          </a:lstStyle>
          <a:p>
            <a:fld id="{51D55C38-CD58-4197-92E9-D618407E24BC}" type="slidenum">
              <a:rPr lang="de-DE"/>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de-DE"/>
          </a:p>
        </p:txBody>
      </p:sp>
      <p:sp>
        <p:nvSpPr>
          <p:cNvPr id="3" name="Footer Placeholder 2"/>
          <p:cNvSpPr>
            <a:spLocks noGrp="1"/>
          </p:cNvSpPr>
          <p:nvPr>
            <p:ph type="ftr" sz="quarter" idx="11"/>
          </p:nvPr>
        </p:nvSpPr>
        <p:spPr/>
        <p:txBody>
          <a:bodyPr/>
          <a:lstStyle>
            <a:lvl1pPr>
              <a:defRPr/>
            </a:lvl1pPr>
          </a:lstStyle>
          <a:p>
            <a:endParaRPr lang="de-DE"/>
          </a:p>
        </p:txBody>
      </p:sp>
      <p:sp>
        <p:nvSpPr>
          <p:cNvPr id="4" name="Slide Number Placeholder 3"/>
          <p:cNvSpPr>
            <a:spLocks noGrp="1"/>
          </p:cNvSpPr>
          <p:nvPr>
            <p:ph type="sldNum" sz="quarter" idx="12"/>
          </p:nvPr>
        </p:nvSpPr>
        <p:spPr/>
        <p:txBody>
          <a:bodyPr/>
          <a:lstStyle>
            <a:lvl1pPr>
              <a:defRPr/>
            </a:lvl1pPr>
          </a:lstStyle>
          <a:p>
            <a:fld id="{A6DF2CA4-A336-4D32-B481-4A9DCFA96EA5}" type="slidenum">
              <a:rPr lang="de-DE"/>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7900" y="1274763"/>
            <a:ext cx="14790738" cy="54229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7576800" y="1274763"/>
            <a:ext cx="25133300" cy="273145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247900" y="6697663"/>
            <a:ext cx="14790738"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e-DE"/>
          </a:p>
        </p:txBody>
      </p:sp>
      <p:sp>
        <p:nvSpPr>
          <p:cNvPr id="6" name="Footer Placeholder 5"/>
          <p:cNvSpPr>
            <a:spLocks noGrp="1"/>
          </p:cNvSpPr>
          <p:nvPr>
            <p:ph type="ftr" sz="quarter" idx="11"/>
          </p:nvPr>
        </p:nvSpPr>
        <p:spPr/>
        <p:txBody>
          <a:bodyPr/>
          <a:lstStyle>
            <a:lvl1pPr>
              <a:defRPr/>
            </a:lvl1pPr>
          </a:lstStyle>
          <a:p>
            <a:endParaRPr lang="de-DE"/>
          </a:p>
        </p:txBody>
      </p:sp>
      <p:sp>
        <p:nvSpPr>
          <p:cNvPr id="7" name="Slide Number Placeholder 6"/>
          <p:cNvSpPr>
            <a:spLocks noGrp="1"/>
          </p:cNvSpPr>
          <p:nvPr>
            <p:ph type="sldNum" sz="quarter" idx="12"/>
          </p:nvPr>
        </p:nvSpPr>
        <p:spPr/>
        <p:txBody>
          <a:bodyPr/>
          <a:lstStyle>
            <a:lvl1pPr>
              <a:defRPr/>
            </a:lvl1pPr>
          </a:lstStyle>
          <a:p>
            <a:fld id="{7FAC5D9D-C1F3-4A4C-A8AD-27499CA51EEF}" type="slidenum">
              <a:rPr lang="de-DE"/>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2213" y="22402800"/>
            <a:ext cx="26974800" cy="26447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8812213" y="2859088"/>
            <a:ext cx="26974800" cy="19202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812213" y="25047575"/>
            <a:ext cx="26974800" cy="3756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de-DE"/>
          </a:p>
        </p:txBody>
      </p:sp>
      <p:sp>
        <p:nvSpPr>
          <p:cNvPr id="6" name="Footer Placeholder 5"/>
          <p:cNvSpPr>
            <a:spLocks noGrp="1"/>
          </p:cNvSpPr>
          <p:nvPr>
            <p:ph type="ftr" sz="quarter" idx="11"/>
          </p:nvPr>
        </p:nvSpPr>
        <p:spPr/>
        <p:txBody>
          <a:bodyPr/>
          <a:lstStyle>
            <a:lvl1pPr>
              <a:defRPr/>
            </a:lvl1pPr>
          </a:lstStyle>
          <a:p>
            <a:endParaRPr lang="de-DE"/>
          </a:p>
        </p:txBody>
      </p:sp>
      <p:sp>
        <p:nvSpPr>
          <p:cNvPr id="7" name="Slide Number Placeholder 6"/>
          <p:cNvSpPr>
            <a:spLocks noGrp="1"/>
          </p:cNvSpPr>
          <p:nvPr>
            <p:ph type="sldNum" sz="quarter" idx="12"/>
          </p:nvPr>
        </p:nvSpPr>
        <p:spPr/>
        <p:txBody>
          <a:bodyPr/>
          <a:lstStyle>
            <a:lvl1pPr>
              <a:defRPr/>
            </a:lvl1pPr>
          </a:lstStyle>
          <a:p>
            <a:fld id="{DB015487-BC19-4002-BB45-A0EBA62FD25A}" type="slidenum">
              <a:rPr lang="de-DE"/>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71850" y="2844800"/>
            <a:ext cx="38214300" cy="5334000"/>
          </a:xfrm>
          <a:prstGeom prst="rect">
            <a:avLst/>
          </a:prstGeom>
          <a:noFill/>
          <a:ln w="9525">
            <a:noFill/>
            <a:miter lim="800000"/>
            <a:headEnd/>
            <a:tailEnd/>
          </a:ln>
          <a:effectLst/>
        </p:spPr>
        <p:txBody>
          <a:bodyPr vert="horz" wrap="square" lIns="439781" tIns="219890" rIns="439781" bIns="219890" numCol="1" anchor="ctr" anchorCtr="0" compatLnSpc="1">
            <a:prstTxWarp prst="textNoShape">
              <a:avLst/>
            </a:prstTxWarp>
          </a:bodyPr>
          <a:lstStyle/>
          <a:p>
            <a:pPr lvl="0"/>
            <a:r>
              <a:rPr lang="de-DE" smtClean="0"/>
              <a:t>Klicken Sie, um das Titelformat zu bearbeiten</a:t>
            </a:r>
          </a:p>
        </p:txBody>
      </p:sp>
      <p:sp>
        <p:nvSpPr>
          <p:cNvPr id="1027" name="Rectangle 3"/>
          <p:cNvSpPr>
            <a:spLocks noGrp="1" noChangeArrowheads="1"/>
          </p:cNvSpPr>
          <p:nvPr>
            <p:ph type="body" idx="1"/>
          </p:nvPr>
        </p:nvSpPr>
        <p:spPr bwMode="auto">
          <a:xfrm>
            <a:off x="3371850" y="9245600"/>
            <a:ext cx="38214300" cy="19202400"/>
          </a:xfrm>
          <a:prstGeom prst="rect">
            <a:avLst/>
          </a:prstGeom>
          <a:noFill/>
          <a:ln w="9525">
            <a:noFill/>
            <a:miter lim="800000"/>
            <a:headEnd/>
            <a:tailEnd/>
          </a:ln>
          <a:effectLst/>
        </p:spPr>
        <p:txBody>
          <a:bodyPr vert="horz" wrap="square" lIns="439781" tIns="219890" rIns="439781" bIns="21989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3371850" y="29159200"/>
            <a:ext cx="9366250" cy="2133600"/>
          </a:xfrm>
          <a:prstGeom prst="rect">
            <a:avLst/>
          </a:prstGeom>
          <a:noFill/>
          <a:ln w="9525">
            <a:noFill/>
            <a:miter lim="800000"/>
            <a:headEnd/>
            <a:tailEnd/>
          </a:ln>
          <a:effectLst/>
        </p:spPr>
        <p:txBody>
          <a:bodyPr vert="horz" wrap="square" lIns="439781" tIns="219890" rIns="439781" bIns="219890" numCol="1" anchor="t" anchorCtr="0" compatLnSpc="1">
            <a:prstTxWarp prst="textNoShape">
              <a:avLst/>
            </a:prstTxWarp>
          </a:bodyPr>
          <a:lstStyle>
            <a:lvl1pPr defTabSz="4397375">
              <a:defRPr sz="6700"/>
            </a:lvl1pPr>
          </a:lstStyle>
          <a:p>
            <a:endParaRPr lang="de-DE"/>
          </a:p>
        </p:txBody>
      </p:sp>
      <p:sp>
        <p:nvSpPr>
          <p:cNvPr id="1029" name="Rectangle 5"/>
          <p:cNvSpPr>
            <a:spLocks noGrp="1" noChangeArrowheads="1"/>
          </p:cNvSpPr>
          <p:nvPr>
            <p:ph type="ftr" sz="quarter" idx="3"/>
          </p:nvPr>
        </p:nvSpPr>
        <p:spPr bwMode="auto">
          <a:xfrm>
            <a:off x="15360650" y="29159200"/>
            <a:ext cx="14236700" cy="2133600"/>
          </a:xfrm>
          <a:prstGeom prst="rect">
            <a:avLst/>
          </a:prstGeom>
          <a:noFill/>
          <a:ln w="9525">
            <a:noFill/>
            <a:miter lim="800000"/>
            <a:headEnd/>
            <a:tailEnd/>
          </a:ln>
          <a:effectLst/>
        </p:spPr>
        <p:txBody>
          <a:bodyPr vert="horz" wrap="square" lIns="439781" tIns="219890" rIns="439781" bIns="219890" numCol="1" anchor="t" anchorCtr="0" compatLnSpc="1">
            <a:prstTxWarp prst="textNoShape">
              <a:avLst/>
            </a:prstTxWarp>
          </a:bodyPr>
          <a:lstStyle>
            <a:lvl1pPr algn="ctr" defTabSz="4397375">
              <a:defRPr sz="6700"/>
            </a:lvl1pPr>
          </a:lstStyle>
          <a:p>
            <a:endParaRPr lang="de-DE"/>
          </a:p>
        </p:txBody>
      </p:sp>
      <p:sp>
        <p:nvSpPr>
          <p:cNvPr id="1030" name="Rectangle 6"/>
          <p:cNvSpPr>
            <a:spLocks noGrp="1" noChangeArrowheads="1"/>
          </p:cNvSpPr>
          <p:nvPr>
            <p:ph type="sldNum" sz="quarter" idx="4"/>
          </p:nvPr>
        </p:nvSpPr>
        <p:spPr bwMode="auto">
          <a:xfrm>
            <a:off x="32219900" y="29159200"/>
            <a:ext cx="9366250" cy="2133600"/>
          </a:xfrm>
          <a:prstGeom prst="rect">
            <a:avLst/>
          </a:prstGeom>
          <a:noFill/>
          <a:ln w="9525">
            <a:noFill/>
            <a:miter lim="800000"/>
            <a:headEnd/>
            <a:tailEnd/>
          </a:ln>
          <a:effectLst/>
        </p:spPr>
        <p:txBody>
          <a:bodyPr vert="horz" wrap="square" lIns="439781" tIns="219890" rIns="439781" bIns="219890" numCol="1" anchor="t" anchorCtr="0" compatLnSpc="1">
            <a:prstTxWarp prst="textNoShape">
              <a:avLst/>
            </a:prstTxWarp>
          </a:bodyPr>
          <a:lstStyle>
            <a:lvl1pPr algn="r" defTabSz="4397375">
              <a:defRPr sz="6700"/>
            </a:lvl1pPr>
          </a:lstStyle>
          <a:p>
            <a:fld id="{B71C1D72-697D-4248-839F-3C6D40697ADF}" type="slidenum">
              <a:rPr lang="de-DE"/>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97375" rtl="0" fontAlgn="base">
        <a:spcBef>
          <a:spcPct val="0"/>
        </a:spcBef>
        <a:spcAft>
          <a:spcPct val="0"/>
        </a:spcAft>
        <a:defRPr sz="21200">
          <a:solidFill>
            <a:schemeClr val="tx2"/>
          </a:solidFill>
          <a:latin typeface="+mj-lt"/>
          <a:ea typeface="+mj-ea"/>
          <a:cs typeface="+mj-cs"/>
        </a:defRPr>
      </a:lvl1pPr>
      <a:lvl2pPr algn="ctr" defTabSz="4397375" rtl="0" fontAlgn="base">
        <a:spcBef>
          <a:spcPct val="0"/>
        </a:spcBef>
        <a:spcAft>
          <a:spcPct val="0"/>
        </a:spcAft>
        <a:defRPr sz="21200">
          <a:solidFill>
            <a:schemeClr val="tx2"/>
          </a:solidFill>
          <a:latin typeface="Times New Roman" pitchFamily="18" charset="0"/>
        </a:defRPr>
      </a:lvl2pPr>
      <a:lvl3pPr algn="ctr" defTabSz="4397375" rtl="0" fontAlgn="base">
        <a:spcBef>
          <a:spcPct val="0"/>
        </a:spcBef>
        <a:spcAft>
          <a:spcPct val="0"/>
        </a:spcAft>
        <a:defRPr sz="21200">
          <a:solidFill>
            <a:schemeClr val="tx2"/>
          </a:solidFill>
          <a:latin typeface="Times New Roman" pitchFamily="18" charset="0"/>
        </a:defRPr>
      </a:lvl3pPr>
      <a:lvl4pPr algn="ctr" defTabSz="4397375" rtl="0" fontAlgn="base">
        <a:spcBef>
          <a:spcPct val="0"/>
        </a:spcBef>
        <a:spcAft>
          <a:spcPct val="0"/>
        </a:spcAft>
        <a:defRPr sz="21200">
          <a:solidFill>
            <a:schemeClr val="tx2"/>
          </a:solidFill>
          <a:latin typeface="Times New Roman" pitchFamily="18" charset="0"/>
        </a:defRPr>
      </a:lvl4pPr>
      <a:lvl5pPr algn="ctr" defTabSz="4397375" rtl="0" fontAlgn="base">
        <a:spcBef>
          <a:spcPct val="0"/>
        </a:spcBef>
        <a:spcAft>
          <a:spcPct val="0"/>
        </a:spcAft>
        <a:defRPr sz="21200">
          <a:solidFill>
            <a:schemeClr val="tx2"/>
          </a:solidFill>
          <a:latin typeface="Times New Roman" pitchFamily="18" charset="0"/>
        </a:defRPr>
      </a:lvl5pPr>
      <a:lvl6pPr marL="457200" algn="ctr" defTabSz="4397375" rtl="0" fontAlgn="base">
        <a:spcBef>
          <a:spcPct val="0"/>
        </a:spcBef>
        <a:spcAft>
          <a:spcPct val="0"/>
        </a:spcAft>
        <a:defRPr sz="21200">
          <a:solidFill>
            <a:schemeClr val="tx2"/>
          </a:solidFill>
          <a:latin typeface="Times New Roman" pitchFamily="18" charset="0"/>
        </a:defRPr>
      </a:lvl6pPr>
      <a:lvl7pPr marL="914400" algn="ctr" defTabSz="4397375" rtl="0" fontAlgn="base">
        <a:spcBef>
          <a:spcPct val="0"/>
        </a:spcBef>
        <a:spcAft>
          <a:spcPct val="0"/>
        </a:spcAft>
        <a:defRPr sz="21200">
          <a:solidFill>
            <a:schemeClr val="tx2"/>
          </a:solidFill>
          <a:latin typeface="Times New Roman" pitchFamily="18" charset="0"/>
        </a:defRPr>
      </a:lvl7pPr>
      <a:lvl8pPr marL="1371600" algn="ctr" defTabSz="4397375" rtl="0" fontAlgn="base">
        <a:spcBef>
          <a:spcPct val="0"/>
        </a:spcBef>
        <a:spcAft>
          <a:spcPct val="0"/>
        </a:spcAft>
        <a:defRPr sz="21200">
          <a:solidFill>
            <a:schemeClr val="tx2"/>
          </a:solidFill>
          <a:latin typeface="Times New Roman" pitchFamily="18" charset="0"/>
        </a:defRPr>
      </a:lvl8pPr>
      <a:lvl9pPr marL="1828800" algn="ctr" defTabSz="4397375" rtl="0" fontAlgn="base">
        <a:spcBef>
          <a:spcPct val="0"/>
        </a:spcBef>
        <a:spcAft>
          <a:spcPct val="0"/>
        </a:spcAft>
        <a:defRPr sz="21200">
          <a:solidFill>
            <a:schemeClr val="tx2"/>
          </a:solidFill>
          <a:latin typeface="Times New Roman" pitchFamily="18" charset="0"/>
        </a:defRPr>
      </a:lvl9pPr>
    </p:titleStyle>
    <p:bodyStyle>
      <a:lvl1pPr marL="1649413" indent="-1649413" algn="l" defTabSz="4397375" rtl="0" fontAlgn="base">
        <a:spcBef>
          <a:spcPct val="20000"/>
        </a:spcBef>
        <a:spcAft>
          <a:spcPct val="0"/>
        </a:spcAft>
        <a:buChar char="•"/>
        <a:defRPr sz="15400">
          <a:solidFill>
            <a:schemeClr val="tx1"/>
          </a:solidFill>
          <a:latin typeface="+mn-lt"/>
          <a:ea typeface="+mn-ea"/>
          <a:cs typeface="+mn-cs"/>
        </a:defRPr>
      </a:lvl1pPr>
      <a:lvl2pPr marL="3573463" indent="-1374775" algn="l" defTabSz="4397375" rtl="0" fontAlgn="base">
        <a:spcBef>
          <a:spcPct val="20000"/>
        </a:spcBef>
        <a:spcAft>
          <a:spcPct val="0"/>
        </a:spcAft>
        <a:buChar char="–"/>
        <a:defRPr sz="13500">
          <a:solidFill>
            <a:schemeClr val="tx1"/>
          </a:solidFill>
          <a:latin typeface="+mn-lt"/>
        </a:defRPr>
      </a:lvl2pPr>
      <a:lvl3pPr marL="5497513" indent="-1100138" algn="l" defTabSz="4397375" rtl="0" fontAlgn="base">
        <a:spcBef>
          <a:spcPct val="20000"/>
        </a:spcBef>
        <a:spcAft>
          <a:spcPct val="0"/>
        </a:spcAft>
        <a:buChar char="•"/>
        <a:defRPr sz="11500">
          <a:solidFill>
            <a:schemeClr val="tx1"/>
          </a:solidFill>
          <a:latin typeface="+mn-lt"/>
        </a:defRPr>
      </a:lvl3pPr>
      <a:lvl4pPr marL="7696200" indent="-1100138" algn="l" defTabSz="4397375" rtl="0" fontAlgn="base">
        <a:spcBef>
          <a:spcPct val="20000"/>
        </a:spcBef>
        <a:spcAft>
          <a:spcPct val="0"/>
        </a:spcAft>
        <a:buChar char="–"/>
        <a:defRPr sz="9600">
          <a:solidFill>
            <a:schemeClr val="tx1"/>
          </a:solidFill>
          <a:latin typeface="+mn-lt"/>
        </a:defRPr>
      </a:lvl4pPr>
      <a:lvl5pPr marL="9894888" indent="-1098550" algn="l" defTabSz="4397375" rtl="0" fontAlgn="base">
        <a:spcBef>
          <a:spcPct val="20000"/>
        </a:spcBef>
        <a:spcAft>
          <a:spcPct val="0"/>
        </a:spcAft>
        <a:buChar char="»"/>
        <a:defRPr sz="9600">
          <a:solidFill>
            <a:schemeClr val="tx1"/>
          </a:solidFill>
          <a:latin typeface="+mn-lt"/>
        </a:defRPr>
      </a:lvl5pPr>
      <a:lvl6pPr marL="10352088" indent="-1098550" algn="l" defTabSz="4397375" rtl="0" fontAlgn="base">
        <a:spcBef>
          <a:spcPct val="20000"/>
        </a:spcBef>
        <a:spcAft>
          <a:spcPct val="0"/>
        </a:spcAft>
        <a:buChar char="»"/>
        <a:defRPr sz="9600">
          <a:solidFill>
            <a:schemeClr val="tx1"/>
          </a:solidFill>
          <a:latin typeface="+mn-lt"/>
        </a:defRPr>
      </a:lvl6pPr>
      <a:lvl7pPr marL="10809288" indent="-1098550" algn="l" defTabSz="4397375" rtl="0" fontAlgn="base">
        <a:spcBef>
          <a:spcPct val="20000"/>
        </a:spcBef>
        <a:spcAft>
          <a:spcPct val="0"/>
        </a:spcAft>
        <a:buChar char="»"/>
        <a:defRPr sz="9600">
          <a:solidFill>
            <a:schemeClr val="tx1"/>
          </a:solidFill>
          <a:latin typeface="+mn-lt"/>
        </a:defRPr>
      </a:lvl7pPr>
      <a:lvl8pPr marL="11266488" indent="-1098550" algn="l" defTabSz="4397375" rtl="0" fontAlgn="base">
        <a:spcBef>
          <a:spcPct val="20000"/>
        </a:spcBef>
        <a:spcAft>
          <a:spcPct val="0"/>
        </a:spcAft>
        <a:buChar char="»"/>
        <a:defRPr sz="9600">
          <a:solidFill>
            <a:schemeClr val="tx1"/>
          </a:solidFill>
          <a:latin typeface="+mn-lt"/>
        </a:defRPr>
      </a:lvl8pPr>
      <a:lvl9pPr marL="11723688" indent="-1098550" algn="l" defTabSz="4397375"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11506200" y="4876800"/>
            <a:ext cx="18059400" cy="12573000"/>
          </a:xfrm>
          <a:prstGeom prst="rect">
            <a:avLst/>
          </a:prstGeom>
          <a:ln w="76200">
            <a:headEnd/>
            <a:tailEnd/>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none" anchor="ctr"/>
          <a:lstStyle/>
          <a:p>
            <a:pPr algn="ctr"/>
            <a:endParaRPr lang="en-GB" b="1" u="sng" dirty="0" smtClean="0"/>
          </a:p>
          <a:p>
            <a:pPr algn="ctr"/>
            <a:endParaRPr lang="en-GB" b="1" u="sng" dirty="0"/>
          </a:p>
          <a:p>
            <a:pPr algn="ctr"/>
            <a:r>
              <a:rPr lang="en-GB" dirty="0" smtClean="0"/>
              <a:t>.</a:t>
            </a:r>
            <a:r>
              <a:rPr lang="en-GB" dirty="0"/>
              <a:t>  </a:t>
            </a:r>
          </a:p>
          <a:p>
            <a:endParaRPr lang="en-GB" dirty="0" smtClean="0"/>
          </a:p>
          <a:p>
            <a:endParaRPr lang="en-GB" dirty="0" smtClean="0"/>
          </a:p>
          <a:p>
            <a:endParaRPr lang="en-GB" dirty="0"/>
          </a:p>
          <a:p>
            <a:endParaRPr lang="en-GB" dirty="0" smtClean="0"/>
          </a:p>
          <a:p>
            <a:endParaRPr lang="en-GB" dirty="0"/>
          </a:p>
          <a:p>
            <a:endParaRPr lang="en-GB" dirty="0"/>
          </a:p>
        </p:txBody>
      </p:sp>
      <p:sp>
        <p:nvSpPr>
          <p:cNvPr id="2051" name="Rectangle 3"/>
          <p:cNvSpPr>
            <a:spLocks noChangeArrowheads="1"/>
          </p:cNvSpPr>
          <p:nvPr/>
        </p:nvSpPr>
        <p:spPr bwMode="auto">
          <a:xfrm>
            <a:off x="914400" y="838199"/>
            <a:ext cx="42976800" cy="321256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endParaRPr lang="en-GB"/>
          </a:p>
        </p:txBody>
      </p:sp>
      <p:sp>
        <p:nvSpPr>
          <p:cNvPr id="2052" name="Text Box 4"/>
          <p:cNvSpPr txBox="1">
            <a:spLocks noChangeArrowheads="1"/>
          </p:cNvSpPr>
          <p:nvPr/>
        </p:nvSpPr>
        <p:spPr bwMode="auto">
          <a:xfrm>
            <a:off x="1812704" y="1317598"/>
            <a:ext cx="41681400" cy="2677656"/>
          </a:xfrm>
          <a:prstGeom prst="rect">
            <a:avLst/>
          </a:prstGeom>
          <a:noFill/>
          <a:ln w="9525">
            <a:noFill/>
            <a:miter lim="800000"/>
            <a:headEnd/>
            <a:tailEnd/>
          </a:ln>
          <a:effectLst/>
        </p:spPr>
        <p:txBody>
          <a:bodyPr>
            <a:spAutoFit/>
          </a:bodyPr>
          <a:lstStyle/>
          <a:p>
            <a:pPr algn="ctr">
              <a:spcBef>
                <a:spcPct val="50000"/>
              </a:spcBef>
            </a:pPr>
            <a:r>
              <a:rPr lang="de-DE" sz="6000" b="1" dirty="0" smtClean="0">
                <a:latin typeface="Arial" charset="0"/>
              </a:rPr>
              <a:t>“That‘s that effing degree!“ – Organisational Responses to Officers Engaging in Higher Education</a:t>
            </a:r>
            <a:endParaRPr lang="de-DE" sz="5400" b="1" dirty="0">
              <a:latin typeface="Arial" charset="0"/>
            </a:endParaRPr>
          </a:p>
          <a:p>
            <a:pPr algn="ctr"/>
            <a:r>
              <a:rPr lang="en-GB" sz="5400" dirty="0" smtClean="0"/>
              <a:t>Dr </a:t>
            </a:r>
            <a:r>
              <a:rPr lang="en-GB" sz="5400" dirty="0" err="1"/>
              <a:t>Katja</a:t>
            </a:r>
            <a:r>
              <a:rPr lang="en-GB" sz="5400" dirty="0"/>
              <a:t> </a:t>
            </a:r>
            <a:r>
              <a:rPr lang="en-GB" sz="5400" dirty="0" err="1" smtClean="0"/>
              <a:t>Hallenberg</a:t>
            </a:r>
            <a:r>
              <a:rPr lang="en-GB" sz="5400" dirty="0" smtClean="0"/>
              <a:t>, Canterbury </a:t>
            </a:r>
            <a:r>
              <a:rPr lang="en-GB" sz="5400" dirty="0"/>
              <a:t>Christ Church </a:t>
            </a:r>
            <a:r>
              <a:rPr lang="en-GB" sz="5400" dirty="0" smtClean="0"/>
              <a:t>University</a:t>
            </a:r>
            <a:r>
              <a:rPr lang="en-GB" sz="5400" dirty="0"/>
              <a:t> </a:t>
            </a:r>
            <a:r>
              <a:rPr lang="en-GB" sz="5400" dirty="0" smtClean="0"/>
              <a:t>&amp; Dr </a:t>
            </a:r>
            <a:r>
              <a:rPr lang="en-GB" sz="5400" dirty="0"/>
              <a:t>Tom </a:t>
            </a:r>
            <a:r>
              <a:rPr lang="en-GB" sz="5400" dirty="0" smtClean="0"/>
              <a:t>Cockcroft, Leeds </a:t>
            </a:r>
            <a:r>
              <a:rPr lang="en-GB" sz="5400" dirty="0"/>
              <a:t>Beckett </a:t>
            </a:r>
            <a:r>
              <a:rPr lang="en-GB" sz="5400" dirty="0" smtClean="0"/>
              <a:t>University</a:t>
            </a:r>
          </a:p>
          <a:p>
            <a:pPr algn="ctr"/>
            <a:r>
              <a:rPr lang="en-GB" sz="5400" dirty="0" smtClean="0">
                <a:solidFill>
                  <a:schemeClr val="tx2"/>
                </a:solidFill>
                <a:latin typeface="+mn-lt"/>
              </a:rPr>
              <a:t>College of Policing Research Showcase, Rydon, UK – 17 May, 2017</a:t>
            </a:r>
            <a:endParaRPr lang="de-DE" sz="5400" dirty="0">
              <a:solidFill>
                <a:schemeClr val="tx2"/>
              </a:solidFill>
              <a:latin typeface="+mn-lt"/>
            </a:endParaRPr>
          </a:p>
        </p:txBody>
      </p:sp>
      <p:sp>
        <p:nvSpPr>
          <p:cNvPr id="2053" name="Rectangle 5"/>
          <p:cNvSpPr>
            <a:spLocks noChangeArrowheads="1"/>
          </p:cNvSpPr>
          <p:nvPr/>
        </p:nvSpPr>
        <p:spPr bwMode="auto">
          <a:xfrm>
            <a:off x="914400" y="20250472"/>
            <a:ext cx="13639800" cy="10686728"/>
          </a:xfrm>
          <a:prstGeom prst="rect">
            <a:avLst/>
          </a:prstGeom>
          <a:ln w="76200">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en-GB"/>
          </a:p>
        </p:txBody>
      </p:sp>
      <p:sp>
        <p:nvSpPr>
          <p:cNvPr id="2054" name="Rectangle 6"/>
          <p:cNvSpPr>
            <a:spLocks noChangeArrowheads="1"/>
          </p:cNvSpPr>
          <p:nvPr/>
        </p:nvSpPr>
        <p:spPr bwMode="auto">
          <a:xfrm>
            <a:off x="15087600" y="20250472"/>
            <a:ext cx="14478000" cy="10686728"/>
          </a:xfrm>
          <a:prstGeom prst="rect">
            <a:avLst/>
          </a:prstGeom>
          <a:ln w="76200">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en-GB"/>
          </a:p>
        </p:txBody>
      </p:sp>
      <p:sp>
        <p:nvSpPr>
          <p:cNvPr id="2055" name="Rectangle 7"/>
          <p:cNvSpPr>
            <a:spLocks noChangeArrowheads="1"/>
          </p:cNvSpPr>
          <p:nvPr/>
        </p:nvSpPr>
        <p:spPr bwMode="auto">
          <a:xfrm>
            <a:off x="30175200" y="20250472"/>
            <a:ext cx="13861154" cy="10686728"/>
          </a:xfrm>
          <a:prstGeom prst="rect">
            <a:avLst/>
          </a:prstGeom>
          <a:ln w="76200">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en-GB"/>
          </a:p>
        </p:txBody>
      </p:sp>
      <p:sp>
        <p:nvSpPr>
          <p:cNvPr id="2056" name="Rectangle 8"/>
          <p:cNvSpPr>
            <a:spLocks noChangeArrowheads="1"/>
          </p:cNvSpPr>
          <p:nvPr/>
        </p:nvSpPr>
        <p:spPr bwMode="auto">
          <a:xfrm>
            <a:off x="914400" y="4876800"/>
            <a:ext cx="10210800" cy="14221544"/>
          </a:xfrm>
          <a:prstGeom prst="rect">
            <a:avLst/>
          </a:prstGeom>
          <a:ln w="76200">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endParaRPr lang="en-GB" dirty="0"/>
          </a:p>
        </p:txBody>
      </p:sp>
      <p:sp>
        <p:nvSpPr>
          <p:cNvPr id="2057" name="Rectangle 9"/>
          <p:cNvSpPr>
            <a:spLocks noChangeArrowheads="1"/>
          </p:cNvSpPr>
          <p:nvPr/>
        </p:nvSpPr>
        <p:spPr bwMode="auto">
          <a:xfrm>
            <a:off x="30175200" y="4876800"/>
            <a:ext cx="13861154" cy="14799316"/>
          </a:xfrm>
          <a:prstGeom prst="rect">
            <a:avLst/>
          </a:prstGeom>
          <a:ln w="76200">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en-GB" dirty="0"/>
          </a:p>
        </p:txBody>
      </p:sp>
      <p:sp>
        <p:nvSpPr>
          <p:cNvPr id="2" name="TextBox 1"/>
          <p:cNvSpPr txBox="1"/>
          <p:nvPr/>
        </p:nvSpPr>
        <p:spPr>
          <a:xfrm>
            <a:off x="18560457" y="5514611"/>
            <a:ext cx="10753740" cy="9017853"/>
          </a:xfrm>
          <a:prstGeom prst="rect">
            <a:avLst/>
          </a:prstGeom>
          <a:noFill/>
        </p:spPr>
        <p:txBody>
          <a:bodyPr wrap="square" rtlCol="0">
            <a:spAutoFit/>
          </a:bodyPr>
          <a:lstStyle/>
          <a:p>
            <a:pPr algn="ctr"/>
            <a:r>
              <a:rPr lang="en-GB" sz="2800" b="1" u="sng" dirty="0"/>
              <a:t>The </a:t>
            </a:r>
            <a:r>
              <a:rPr lang="en-GB" sz="2800" b="1" u="sng" dirty="0" smtClean="0"/>
              <a:t>Context</a:t>
            </a:r>
          </a:p>
          <a:p>
            <a:pPr algn="ctr"/>
            <a:endParaRPr lang="en-GB" b="1" u="sng" dirty="0"/>
          </a:p>
          <a:p>
            <a:r>
              <a:rPr lang="en-GB" dirty="0" smtClean="0"/>
              <a:t>In </a:t>
            </a:r>
            <a:r>
              <a:rPr lang="en-GB" dirty="0"/>
              <a:t>England, the relationship between the police and higher education </a:t>
            </a:r>
            <a:r>
              <a:rPr lang="en-GB" dirty="0" smtClean="0"/>
              <a:t>(HE</a:t>
            </a:r>
            <a:r>
              <a:rPr lang="en-GB" dirty="0"/>
              <a:t>) began in earnest in the 1960s. Concern over police legitimacy </a:t>
            </a:r>
            <a:r>
              <a:rPr lang="en-GB" dirty="0" smtClean="0"/>
              <a:t> brought </a:t>
            </a:r>
            <a:r>
              <a:rPr lang="en-GB" dirty="0"/>
              <a:t>training and education to centre stage, and led to establishment </a:t>
            </a:r>
            <a:r>
              <a:rPr lang="en-GB" dirty="0" smtClean="0"/>
              <a:t> of </a:t>
            </a:r>
            <a:r>
              <a:rPr lang="en-GB" dirty="0"/>
              <a:t>the </a:t>
            </a:r>
            <a:r>
              <a:rPr lang="en-GB" dirty="0" err="1"/>
              <a:t>Bramshill</a:t>
            </a:r>
            <a:r>
              <a:rPr lang="en-GB" dirty="0"/>
              <a:t> Scholarship Scheme and the Graduate Entry Scheme (Lee &amp; Punch, 2004). In 1990s, the concept ‘reflective practitioners’ (Beckley, 2004) became central to the </a:t>
            </a:r>
            <a:r>
              <a:rPr lang="en-GB" dirty="0" err="1"/>
              <a:t>professionalisaiton</a:t>
            </a:r>
            <a:r>
              <a:rPr lang="en-GB" dirty="0"/>
              <a:t> of public sector occupations (nursing, social work, police). The first decade of the new millennium saw critical review of probationer training (HMIC, 2002), further spurred by the BBC's </a:t>
            </a:r>
            <a:r>
              <a:rPr lang="en-GB" dirty="0" smtClean="0"/>
              <a:t>2003 documentary </a:t>
            </a:r>
            <a:r>
              <a:rPr lang="en-GB" i="1" dirty="0"/>
              <a:t>The Secret Policeman</a:t>
            </a:r>
            <a:r>
              <a:rPr lang="en-GB" dirty="0"/>
              <a:t>. The 2008 Review on Policing (Flanagan, 2008) pushed for a shift from training to education based on the increasing demands the changing social context placed on officers’ skills and knowledge, and the disparity between the police and other professions in regards to entry qualifications and individuals’ responsibility to achieve (instead of organisational responsibility to provide) them.  </a:t>
            </a:r>
          </a:p>
          <a:p>
            <a:endParaRPr lang="en-GB" dirty="0" smtClean="0"/>
          </a:p>
          <a:p>
            <a:r>
              <a:rPr lang="en-GB" dirty="0" smtClean="0"/>
              <a:t>The </a:t>
            </a:r>
            <a:r>
              <a:rPr lang="en-GB" dirty="0"/>
              <a:t>current 'state of the union' builds on the long history</a:t>
            </a:r>
            <a:r>
              <a:rPr lang="en-GB" dirty="0" smtClean="0"/>
              <a:t>, though </a:t>
            </a:r>
            <a:r>
              <a:rPr lang="en-GB" dirty="0"/>
              <a:t>the rate of developments has increased. The relationship between HE and the police is driven by rhetoric of </a:t>
            </a:r>
            <a:r>
              <a:rPr lang="en-GB" dirty="0" err="1"/>
              <a:t>professionalisation</a:t>
            </a:r>
            <a:r>
              <a:rPr lang="en-GB" dirty="0"/>
              <a:t> (</a:t>
            </a:r>
            <a:r>
              <a:rPr lang="en-GB" dirty="0" err="1"/>
              <a:t>Cockroft</a:t>
            </a:r>
            <a:r>
              <a:rPr lang="en-GB" dirty="0"/>
              <a:t>, 2015) and proliferation of police-university RKE partnerships and policing degrees at all levels. Introduction of Certificate of Knowledge in Policing (CKP) in 2014 marked the first step toward the new world order, fully realised in the new Policing Education Qualification Framework (</a:t>
            </a:r>
            <a:r>
              <a:rPr lang="en-GB" dirty="0" err="1"/>
              <a:t>CoP</a:t>
            </a:r>
            <a:r>
              <a:rPr lang="en-GB" dirty="0"/>
              <a:t>, </a:t>
            </a:r>
            <a:r>
              <a:rPr lang="en-GB" dirty="0" smtClean="0"/>
              <a:t>2017), </a:t>
            </a:r>
            <a:r>
              <a:rPr lang="en-GB" dirty="0"/>
              <a:t>which states explicit commitment to the police as a graduate profession</a:t>
            </a:r>
            <a:r>
              <a:rPr lang="en-GB" dirty="0" smtClean="0"/>
              <a:t>.</a:t>
            </a:r>
          </a:p>
          <a:p>
            <a:endParaRPr lang="en-GB" dirty="0"/>
          </a:p>
        </p:txBody>
      </p:sp>
      <p:sp>
        <p:nvSpPr>
          <p:cNvPr id="3" name="TextBox 2"/>
          <p:cNvSpPr txBox="1"/>
          <p:nvPr/>
        </p:nvSpPr>
        <p:spPr>
          <a:xfrm>
            <a:off x="346008" y="5353053"/>
            <a:ext cx="10346530" cy="12711172"/>
          </a:xfrm>
          <a:prstGeom prst="rect">
            <a:avLst/>
          </a:prstGeom>
          <a:noFill/>
        </p:spPr>
        <p:txBody>
          <a:bodyPr wrap="square" rtlCol="0">
            <a:spAutoFit/>
          </a:bodyPr>
          <a:lstStyle/>
          <a:p>
            <a:pPr algn="ctr"/>
            <a:r>
              <a:rPr lang="en-GB" sz="2800" b="1" dirty="0"/>
              <a:t>	</a:t>
            </a:r>
            <a:r>
              <a:rPr lang="en-GB" sz="2800" b="1" u="sng" dirty="0" smtClean="0"/>
              <a:t>Aims </a:t>
            </a:r>
            <a:r>
              <a:rPr lang="en-GB" sz="2800" b="1" u="sng" dirty="0"/>
              <a:t>and </a:t>
            </a:r>
            <a:r>
              <a:rPr lang="en-GB" sz="2800" b="1" u="sng" dirty="0" smtClean="0"/>
              <a:t>Methodology</a:t>
            </a:r>
          </a:p>
          <a:p>
            <a:pPr lvl="2"/>
            <a:endParaRPr lang="en-GB" b="1" u="sng" dirty="0" smtClean="0"/>
          </a:p>
          <a:p>
            <a:pPr lvl="2"/>
            <a:r>
              <a:rPr lang="en-GB" dirty="0" smtClean="0"/>
              <a:t>The poster forms a part of a larger project investigating experiences of police officers who had undertaken HE study whilst in active service, in terms of</a:t>
            </a:r>
          </a:p>
          <a:p>
            <a:pPr marL="1371600" lvl="2" indent="-457200">
              <a:buFont typeface="+mj-lt"/>
              <a:buAutoNum type="arabicPeriod"/>
            </a:pPr>
            <a:r>
              <a:rPr lang="en-GB" dirty="0" smtClean="0"/>
              <a:t>Drivers</a:t>
            </a:r>
          </a:p>
          <a:p>
            <a:pPr marL="1371600" lvl="2" indent="-457200">
              <a:buFont typeface="+mj-lt"/>
              <a:buAutoNum type="arabicPeriod"/>
            </a:pPr>
            <a:r>
              <a:rPr lang="en-GB" dirty="0" smtClean="0"/>
              <a:t>Facilitators/inhibitors</a:t>
            </a:r>
          </a:p>
          <a:p>
            <a:pPr marL="1371600" lvl="2" indent="-457200">
              <a:buFont typeface="+mj-lt"/>
              <a:buAutoNum type="arabicPeriod"/>
            </a:pPr>
            <a:r>
              <a:rPr lang="en-GB" b="1" dirty="0" smtClean="0"/>
              <a:t>Responses to HE engagement</a:t>
            </a:r>
          </a:p>
          <a:p>
            <a:pPr marL="1371600" lvl="2" indent="-457200">
              <a:buFont typeface="+mj-lt"/>
              <a:buAutoNum type="arabicPeriod"/>
            </a:pPr>
            <a:r>
              <a:rPr lang="en-GB" dirty="0" smtClean="0"/>
              <a:t>Outcomes</a:t>
            </a:r>
          </a:p>
          <a:p>
            <a:pPr marL="1371600" lvl="2" indent="-457200">
              <a:buFont typeface="+mj-lt"/>
              <a:buAutoNum type="arabicPeriod"/>
            </a:pPr>
            <a:r>
              <a:rPr lang="en-GB" dirty="0" smtClean="0"/>
              <a:t>Identity and identity change </a:t>
            </a:r>
          </a:p>
          <a:p>
            <a:pPr marL="1371600" lvl="2" indent="-457200">
              <a:buFont typeface="+mj-lt"/>
              <a:buAutoNum type="arabicPeriod"/>
            </a:pPr>
            <a:endParaRPr lang="en-GB" dirty="0" smtClean="0"/>
          </a:p>
          <a:p>
            <a:pPr lvl="2"/>
            <a:r>
              <a:rPr lang="en-GB" dirty="0" smtClean="0"/>
              <a:t>First part of the analysis has focused on exploring the structurally and culturally driven responses of the organisation and its staff to these officers</a:t>
            </a:r>
          </a:p>
          <a:p>
            <a:pPr lvl="2"/>
            <a:endParaRPr lang="en-GB" dirty="0" smtClean="0"/>
          </a:p>
          <a:p>
            <a:pPr lvl="2"/>
            <a:r>
              <a:rPr lang="en-GB" dirty="0" smtClean="0"/>
              <a:t>Sample:</a:t>
            </a:r>
          </a:p>
          <a:p>
            <a:pPr marL="1257300" lvl="2" indent="-342900">
              <a:buFont typeface="Arial" panose="020B0604020202020204" pitchFamily="34" charset="0"/>
              <a:buChar char="•"/>
            </a:pPr>
            <a:r>
              <a:rPr lang="en-GB" dirty="0" smtClean="0"/>
              <a:t>31 officers from a single urban force, all who had completed an ‘in-service’ degree</a:t>
            </a:r>
          </a:p>
          <a:p>
            <a:pPr marL="1257300" lvl="2" indent="-342900">
              <a:buFont typeface="Arial" panose="020B0604020202020204" pitchFamily="34" charset="0"/>
              <a:buChar char="•"/>
            </a:pPr>
            <a:r>
              <a:rPr lang="en-GB" dirty="0" smtClean="0"/>
              <a:t>5 (16%) female</a:t>
            </a:r>
          </a:p>
          <a:p>
            <a:pPr marL="1257300" lvl="2" indent="-342900">
              <a:buFont typeface="Arial" panose="020B0604020202020204" pitchFamily="34" charset="0"/>
              <a:buChar char="•"/>
            </a:pPr>
            <a:r>
              <a:rPr lang="en-GB" dirty="0" smtClean="0"/>
              <a:t>Ages varied from younger than 30 to over 50</a:t>
            </a:r>
          </a:p>
          <a:p>
            <a:pPr marL="1257300" lvl="2" indent="-342900">
              <a:buFont typeface="Arial" panose="020B0604020202020204" pitchFamily="34" charset="0"/>
              <a:buChar char="•"/>
            </a:pPr>
            <a:r>
              <a:rPr lang="en-GB" dirty="0" smtClean="0"/>
              <a:t>20 (64.5%) were Constables or Sergeants, rest higher ranks up to Superintendent</a:t>
            </a:r>
          </a:p>
          <a:p>
            <a:pPr marL="1257300" lvl="2" indent="-342900">
              <a:buFont typeface="Arial" panose="020B0604020202020204" pitchFamily="34" charset="0"/>
              <a:buChar char="•"/>
            </a:pPr>
            <a:r>
              <a:rPr lang="en-GB" dirty="0" smtClean="0"/>
              <a:t>Participants occupied a variety of roles spanning key policing functions</a:t>
            </a:r>
          </a:p>
          <a:p>
            <a:pPr marL="1257300" lvl="2" indent="-342900">
              <a:buFont typeface="Arial" panose="020B0604020202020204" pitchFamily="34" charset="0"/>
              <a:buChar char="•"/>
            </a:pPr>
            <a:r>
              <a:rPr lang="en-GB" dirty="0" smtClean="0"/>
              <a:t>Half (15) had a pre-service degree, typically in non-policing related subjects. </a:t>
            </a:r>
          </a:p>
          <a:p>
            <a:pPr marL="1257300" lvl="2" indent="-342900">
              <a:buFont typeface="Arial" panose="020B0604020202020204" pitchFamily="34" charset="0"/>
              <a:buChar char="•"/>
            </a:pPr>
            <a:r>
              <a:rPr lang="en-GB" dirty="0" smtClean="0"/>
              <a:t>The other half had their first encounter with HE whilst in service, typically studying for a policing UG degree</a:t>
            </a:r>
          </a:p>
          <a:p>
            <a:pPr marL="1257300" lvl="2" indent="-342900">
              <a:buFont typeface="Arial" panose="020B0604020202020204" pitchFamily="34" charset="0"/>
              <a:buChar char="•"/>
            </a:pPr>
            <a:r>
              <a:rPr lang="en-GB" dirty="0" smtClean="0"/>
              <a:t>Of the whole cohort, 16 possessed or currently studied for a PG degree. This included 4PhDs.</a:t>
            </a:r>
          </a:p>
          <a:p>
            <a:endParaRPr lang="en-GB" dirty="0" smtClean="0"/>
          </a:p>
          <a:p>
            <a:pPr lvl="2"/>
            <a:r>
              <a:rPr lang="en-GB" dirty="0" smtClean="0"/>
              <a:t>The above five themes were explored through semi-structured interviews which also enabled discussion of any unanticipated issues that arose during the course of  the interview. After transcription of the data, a thematic analysis (Braun and Clark, 2006) has been initiated, utilising the </a:t>
            </a:r>
            <a:r>
              <a:rPr lang="en-GB" dirty="0" err="1" smtClean="0"/>
              <a:t>NVivo</a:t>
            </a:r>
            <a:r>
              <a:rPr lang="en-GB" dirty="0" smtClean="0"/>
              <a:t> qualitative data analysis software</a:t>
            </a:r>
            <a:endParaRPr lang="en-GB" dirty="0"/>
          </a:p>
        </p:txBody>
      </p:sp>
      <p:pic>
        <p:nvPicPr>
          <p:cNvPr id="1028" name="Picture 4" descr="A mortarboard and pair of handcuffs are isolated for police gradua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93592" y="6279747"/>
            <a:ext cx="6741838" cy="71912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858445" y="14297080"/>
            <a:ext cx="17455752" cy="3046988"/>
          </a:xfrm>
          <a:prstGeom prst="rect">
            <a:avLst/>
          </a:prstGeom>
          <a:noFill/>
        </p:spPr>
        <p:txBody>
          <a:bodyPr wrap="square" rtlCol="0">
            <a:spAutoFit/>
          </a:bodyPr>
          <a:lstStyle/>
          <a:p>
            <a:r>
              <a:rPr lang="en-GB" dirty="0"/>
              <a:t>The underlying agenda of </a:t>
            </a:r>
            <a:r>
              <a:rPr lang="en-GB" dirty="0" err="1"/>
              <a:t>professionalisation</a:t>
            </a:r>
            <a:r>
              <a:rPr lang="en-GB" dirty="0"/>
              <a:t> via enhanced education is not new (e.g. Greenhill, 1981; Potts, 1982; Hawley, 1998; Roberg &amp; Bonn, 2004; </a:t>
            </a:r>
            <a:r>
              <a:rPr lang="en-GB" dirty="0" err="1"/>
              <a:t>Carlan</a:t>
            </a:r>
            <a:r>
              <a:rPr lang="en-GB" dirty="0"/>
              <a:t> &amp; Lewis, 2009). Academic education is considered a core characteristic of professions, necessary due to the complexity of work, the high level of responsibility, and the guarantee of competence provided by a recognised qualification. Beyond the practical benefits, its symbolic value is considerable, serving to redefine and </a:t>
            </a:r>
            <a:r>
              <a:rPr lang="en-GB" dirty="0" err="1"/>
              <a:t>relegitimise</a:t>
            </a:r>
            <a:r>
              <a:rPr lang="en-GB" dirty="0"/>
              <a:t> the police. Abstract knowledge base secures the monopoly of techniques and </a:t>
            </a:r>
            <a:r>
              <a:rPr lang="en-GB" dirty="0" smtClean="0"/>
              <a:t>technologies </a:t>
            </a:r>
            <a:r>
              <a:rPr lang="en-GB" dirty="0"/>
              <a:t>(Abbott, 1988), further enhancing ability for knowledge work (Ericson &amp; Haggerty, 1997) and the ‘elite police voice’ (Loader &amp; </a:t>
            </a:r>
            <a:r>
              <a:rPr lang="en-GB" dirty="0" err="1"/>
              <a:t>Mulcahy</a:t>
            </a:r>
            <a:r>
              <a:rPr lang="en-GB" dirty="0"/>
              <a:t>, 2001). Arguably then, HE provides cultural capital, which in turn improves the police’s status with the public, other professions and government (social capital), strengthening the claim for pay and resources (economic capital) and providing a much needed edge in ‘conflicts over competence’ (</a:t>
            </a:r>
            <a:r>
              <a:rPr lang="en-GB" dirty="0" err="1"/>
              <a:t>Hallenberg</a:t>
            </a:r>
            <a:r>
              <a:rPr lang="en-GB" dirty="0"/>
              <a:t>, 2012, </a:t>
            </a:r>
            <a:r>
              <a:rPr lang="en-GB" dirty="0" err="1"/>
              <a:t>cf</a:t>
            </a:r>
            <a:r>
              <a:rPr lang="en-GB" dirty="0"/>
              <a:t> Bourdieu, 1986).</a:t>
            </a:r>
          </a:p>
        </p:txBody>
      </p:sp>
      <p:sp>
        <p:nvSpPr>
          <p:cNvPr id="19" name="Rectangle 5"/>
          <p:cNvSpPr>
            <a:spLocks noChangeArrowheads="1"/>
          </p:cNvSpPr>
          <p:nvPr/>
        </p:nvSpPr>
        <p:spPr bwMode="auto">
          <a:xfrm>
            <a:off x="11506200" y="17989824"/>
            <a:ext cx="18059400" cy="1767305"/>
          </a:xfrm>
          <a:prstGeom prst="rect">
            <a:avLst/>
          </a:prstGeom>
          <a:ln w="76200">
            <a:headEnd/>
            <a:tailEnd/>
          </a:ln>
        </p:spPr>
        <p:style>
          <a:lnRef idx="2">
            <a:schemeClr val="accent2"/>
          </a:lnRef>
          <a:fillRef idx="1">
            <a:schemeClr val="lt1"/>
          </a:fillRef>
          <a:effectRef idx="0">
            <a:schemeClr val="accent2"/>
          </a:effectRef>
          <a:fontRef idx="minor">
            <a:schemeClr val="dk1"/>
          </a:fontRef>
        </p:style>
        <p:txBody>
          <a:bodyPr wrap="none" anchor="ctr"/>
          <a:lstStyle/>
          <a:p>
            <a:endParaRPr lang="en-GB"/>
          </a:p>
        </p:txBody>
      </p:sp>
      <p:sp>
        <p:nvSpPr>
          <p:cNvPr id="5" name="TextBox 4"/>
          <p:cNvSpPr txBox="1"/>
          <p:nvPr/>
        </p:nvSpPr>
        <p:spPr>
          <a:xfrm>
            <a:off x="11607043" y="18044900"/>
            <a:ext cx="17958557" cy="1631216"/>
          </a:xfrm>
          <a:prstGeom prst="rect">
            <a:avLst/>
          </a:prstGeom>
          <a:noFill/>
        </p:spPr>
        <p:txBody>
          <a:bodyPr wrap="square" rtlCol="0">
            <a:spAutoFit/>
          </a:bodyPr>
          <a:lstStyle/>
          <a:p>
            <a:pPr algn="ctr"/>
            <a:r>
              <a:rPr lang="en-GB" sz="2800" b="1" u="sng" dirty="0" smtClean="0"/>
              <a:t>Findings</a:t>
            </a:r>
          </a:p>
          <a:p>
            <a:r>
              <a:rPr lang="en-GB" dirty="0" smtClean="0"/>
              <a:t>This </a:t>
            </a:r>
            <a:r>
              <a:rPr lang="en-GB" dirty="0"/>
              <a:t>poster focuses on officers’ organisational experiences whilst undertaking the degree and after its completion. Whilst there were some positive experiences, the three key themes emerging from the interviews report overwhelmingly on experiences of indifference, as well as occasional hostility or tokenistic responses. </a:t>
            </a:r>
          </a:p>
        </p:txBody>
      </p:sp>
      <p:sp>
        <p:nvSpPr>
          <p:cNvPr id="6" name="TextBox 5"/>
          <p:cNvSpPr txBox="1"/>
          <p:nvPr/>
        </p:nvSpPr>
        <p:spPr>
          <a:xfrm>
            <a:off x="5519273" y="20789065"/>
            <a:ext cx="4351276" cy="523220"/>
          </a:xfrm>
          <a:prstGeom prst="rect">
            <a:avLst/>
          </a:prstGeom>
          <a:noFill/>
        </p:spPr>
        <p:txBody>
          <a:bodyPr wrap="square" rtlCol="0">
            <a:spAutoFit/>
          </a:bodyPr>
          <a:lstStyle/>
          <a:p>
            <a:pPr algn="ctr"/>
            <a:r>
              <a:rPr lang="en-GB" sz="2800" b="1" u="sng" dirty="0" smtClean="0"/>
              <a:t>Indifference</a:t>
            </a:r>
            <a:endParaRPr lang="en-GB" sz="2800" b="1" u="sng" dirty="0"/>
          </a:p>
        </p:txBody>
      </p:sp>
      <p:sp>
        <p:nvSpPr>
          <p:cNvPr id="21" name="TextBox 20"/>
          <p:cNvSpPr txBox="1"/>
          <p:nvPr/>
        </p:nvSpPr>
        <p:spPr>
          <a:xfrm>
            <a:off x="14743689" y="20771157"/>
            <a:ext cx="3697024" cy="523220"/>
          </a:xfrm>
          <a:prstGeom prst="rect">
            <a:avLst/>
          </a:prstGeom>
          <a:noFill/>
        </p:spPr>
        <p:txBody>
          <a:bodyPr wrap="square" rtlCol="0">
            <a:spAutoFit/>
          </a:bodyPr>
          <a:lstStyle/>
          <a:p>
            <a:pPr algn="ctr"/>
            <a:r>
              <a:rPr lang="en-GB" sz="2800" b="1" u="sng" dirty="0" smtClean="0"/>
              <a:t>Hostility</a:t>
            </a:r>
            <a:endParaRPr lang="en-GB" sz="2800" b="1" u="sng" dirty="0"/>
          </a:p>
        </p:txBody>
      </p:sp>
      <p:sp>
        <p:nvSpPr>
          <p:cNvPr id="22" name="TextBox 21"/>
          <p:cNvSpPr txBox="1"/>
          <p:nvPr/>
        </p:nvSpPr>
        <p:spPr>
          <a:xfrm>
            <a:off x="14235409" y="26100998"/>
            <a:ext cx="4724944" cy="523220"/>
          </a:xfrm>
          <a:prstGeom prst="rect">
            <a:avLst/>
          </a:prstGeom>
          <a:noFill/>
        </p:spPr>
        <p:txBody>
          <a:bodyPr wrap="square" rtlCol="0">
            <a:spAutoFit/>
          </a:bodyPr>
          <a:lstStyle/>
          <a:p>
            <a:pPr algn="ctr"/>
            <a:r>
              <a:rPr lang="en-GB" sz="2800" b="1" u="sng" dirty="0" smtClean="0"/>
              <a:t>Tokenism</a:t>
            </a:r>
            <a:endParaRPr lang="en-GB" sz="2800" b="1" u="sng" dirty="0"/>
          </a:p>
        </p:txBody>
      </p:sp>
      <p:sp>
        <p:nvSpPr>
          <p:cNvPr id="7" name="Rounded Rectangular Callout 6"/>
          <p:cNvSpPr/>
          <p:nvPr/>
        </p:nvSpPr>
        <p:spPr>
          <a:xfrm>
            <a:off x="1491118" y="20870669"/>
            <a:ext cx="4528682" cy="2982113"/>
          </a:xfrm>
          <a:prstGeom prst="wedgeRoundRectCallout">
            <a:avLst>
              <a:gd name="adj1" fmla="val -3166"/>
              <a:gd name="adj2" fmla="val 70713"/>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I mistakenly thought that the police would recognise your achievement [laughs] but obviously, nowadays the [name removed] police doesn’t care whether you’re the cleverest person in the world or whether you’re the stupidest person in the world (Participant 23) </a:t>
            </a:r>
          </a:p>
        </p:txBody>
      </p:sp>
      <p:sp>
        <p:nvSpPr>
          <p:cNvPr id="24" name="Rounded Rectangular Callout 23"/>
          <p:cNvSpPr/>
          <p:nvPr/>
        </p:nvSpPr>
        <p:spPr>
          <a:xfrm>
            <a:off x="8861035" y="21458966"/>
            <a:ext cx="5050697" cy="2982113"/>
          </a:xfrm>
          <a:prstGeom prst="wedgeRoundRectCallout">
            <a:avLst>
              <a:gd name="adj1" fmla="val 1522"/>
              <a:gd name="adj2" fmla="val 67428"/>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We studied it and we looked into it and we looked at the limited research on it and we found out the general over-riding things and we wrote our bits on it and then coming back into the police ... And I said “well look, I’m not being funny but I’ve done research on this.’ Not interested. “But you’re doing it wrong,” “We’re not interested, that’s the way we’re doing it (Participant 4) </a:t>
            </a:r>
          </a:p>
        </p:txBody>
      </p:sp>
      <p:sp>
        <p:nvSpPr>
          <p:cNvPr id="8" name="Rounded Rectangular Callout 7"/>
          <p:cNvSpPr/>
          <p:nvPr/>
        </p:nvSpPr>
        <p:spPr>
          <a:xfrm>
            <a:off x="4074382" y="24793984"/>
            <a:ext cx="5487987" cy="3137248"/>
          </a:xfrm>
          <a:prstGeom prst="wedgeRoundRectCallout">
            <a:avLst>
              <a:gd name="adj1" fmla="val 22426"/>
              <a:gd name="adj2" fmla="val 71897"/>
              <a:gd name="adj3" fmla="val 16667"/>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I am an expert in [subject]...I’ve written, I’ve peer reviewed...And so then the service are organising how they’re all [subject]….do you think they’d involve me? Despite me writing to them and this that and the other. No, not interested. I’ve written to the College of Policing five times because they are doing the work that I’ve already done. And they don’t even bother to write back to me (Participant 2) </a:t>
            </a:r>
          </a:p>
        </p:txBody>
      </p:sp>
      <p:sp>
        <p:nvSpPr>
          <p:cNvPr id="9" name="Rounded Rectangular Callout 8"/>
          <p:cNvSpPr/>
          <p:nvPr/>
        </p:nvSpPr>
        <p:spPr>
          <a:xfrm>
            <a:off x="10095769" y="26409856"/>
            <a:ext cx="4044850" cy="3528392"/>
          </a:xfrm>
          <a:prstGeom prst="wedgeRoundRectCallout">
            <a:avLst>
              <a:gd name="adj1" fmla="val -4281"/>
              <a:gd name="adj2" fmla="val 66202"/>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I don’t feel as though I’m being utilised in the way that I could be. There’s no talent management within the organisation around. No strategic kind of mission. We’ve got all these people with these skills and attributes, But there’s no real ‘let’s make the best use we can of that resource’ (Participant 31)</a:t>
            </a:r>
          </a:p>
        </p:txBody>
      </p:sp>
      <p:sp>
        <p:nvSpPr>
          <p:cNvPr id="10" name="Rounded Rectangular Callout 9"/>
          <p:cNvSpPr/>
          <p:nvPr/>
        </p:nvSpPr>
        <p:spPr>
          <a:xfrm>
            <a:off x="1236640" y="28174052"/>
            <a:ext cx="3816424" cy="2160240"/>
          </a:xfrm>
          <a:prstGeom prst="wedgeRoundRectCallout">
            <a:avLst>
              <a:gd name="adj1" fmla="val 2128"/>
              <a:gd name="adj2" fmla="val 69932"/>
              <a:gd name="adj3"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We’ve got so many people who are graduates at different levels and I think the organisation looks far too much at what is outside rather than what is inside. (Participant 28) </a:t>
            </a:r>
          </a:p>
        </p:txBody>
      </p:sp>
      <p:sp>
        <p:nvSpPr>
          <p:cNvPr id="28" name="Rounded Rectangular Callout 27"/>
          <p:cNvSpPr/>
          <p:nvPr/>
        </p:nvSpPr>
        <p:spPr>
          <a:xfrm>
            <a:off x="16752967" y="21854526"/>
            <a:ext cx="6037112" cy="3101609"/>
          </a:xfrm>
          <a:prstGeom prst="wedgeRoundRectCallout">
            <a:avLst>
              <a:gd name="adj1" fmla="val -1633"/>
              <a:gd name="adj2" fmla="val 68656"/>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The guy that sat down next to us [prompting a change in interview location] is my Chief Inspector. He knows I’ve been doing it [the degree], he has said in three years four words on the subject. And that’s when I came up with an idea that he hadn’t thought of first – completely unrelated to the degree, but he thought that. “That’s that effing degree,” were his words. And I looked at him and said “well actually it’s not but clearly that’s what you think.” (Participant </a:t>
            </a:r>
            <a:r>
              <a:rPr lang="en-GB" sz="2000" dirty="0" smtClean="0">
                <a:solidFill>
                  <a:schemeClr val="tx1"/>
                </a:solidFill>
              </a:rPr>
              <a:t>26)</a:t>
            </a:r>
            <a:endParaRPr lang="en-GB" sz="2000" dirty="0">
              <a:solidFill>
                <a:schemeClr val="tx1"/>
              </a:solidFill>
            </a:endParaRPr>
          </a:p>
        </p:txBody>
      </p:sp>
      <p:sp>
        <p:nvSpPr>
          <p:cNvPr id="29" name="Rounded Rectangular Callout 28"/>
          <p:cNvSpPr/>
          <p:nvPr/>
        </p:nvSpPr>
        <p:spPr>
          <a:xfrm>
            <a:off x="23595854" y="20877244"/>
            <a:ext cx="5487987" cy="4145556"/>
          </a:xfrm>
          <a:prstGeom prst="wedgeRoundRectCallout">
            <a:avLst>
              <a:gd name="adj1" fmla="val 4772"/>
              <a:gd name="adj2" fmla="val 63137"/>
              <a:gd name="adj3" fmla="val 16667"/>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I remember that he [Chief Inspector] said, he just looked down and he said to me “yeah, PC X, I don’t think a degree’s going to do you any good in this job.” I never forget him saying that and it was almost like I’d been marked out as a graduate, marked out as if it was a negative thing. And I remember being told as a probationer, I was told that I asked too many questions and that I would fail. That they would sack me if I continued to ask questions. I got a very damning first report because I asked too many questions (Participant 24) </a:t>
            </a:r>
          </a:p>
        </p:txBody>
      </p:sp>
      <p:sp>
        <p:nvSpPr>
          <p:cNvPr id="30" name="Rounded Rectangular Callout 29"/>
          <p:cNvSpPr/>
          <p:nvPr/>
        </p:nvSpPr>
        <p:spPr>
          <a:xfrm>
            <a:off x="22252462" y="26314313"/>
            <a:ext cx="6165064" cy="3398038"/>
          </a:xfrm>
          <a:prstGeom prst="wedgeRoundRectCallout">
            <a:avLst>
              <a:gd name="adj1" fmla="val -3166"/>
              <a:gd name="adj2" fmla="val 70713"/>
              <a:gd name="adj3" fmla="val 1666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They think because you can read and write you might want to look at some cost saving measures for them or do some sort of weary report that you might not have any interest or indeed specialist knowledge in, but because you can read and write you might be a safe pair of hands. And it’s almost an exploitative, rather than a relationship, rather than a collaborative approach about how do you think this might help the organisation? (Participant 29)</a:t>
            </a:r>
          </a:p>
        </p:txBody>
      </p:sp>
      <p:sp>
        <p:nvSpPr>
          <p:cNvPr id="31" name="Rounded Rectangular Callout 30"/>
          <p:cNvSpPr/>
          <p:nvPr/>
        </p:nvSpPr>
        <p:spPr>
          <a:xfrm>
            <a:off x="16833295" y="27298538"/>
            <a:ext cx="4472186" cy="2429637"/>
          </a:xfrm>
          <a:prstGeom prst="wedgeRoundRectCallout">
            <a:avLst>
              <a:gd name="adj1" fmla="val 131"/>
              <a:gd name="adj2" fmla="val 75727"/>
              <a:gd name="adj3"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chemeClr val="tx1"/>
                </a:solidFill>
              </a:rPr>
              <a:t>There isn’t anything. There’s no, other than it being put out on the Intranet whenever you pass, just as a cursory thing, somebody phoned me up and told me I was on there. Nothing (Participant 18)</a:t>
            </a:r>
          </a:p>
        </p:txBody>
      </p:sp>
      <p:sp>
        <p:nvSpPr>
          <p:cNvPr id="11" name="TextBox 10"/>
          <p:cNvSpPr txBox="1"/>
          <p:nvPr/>
        </p:nvSpPr>
        <p:spPr>
          <a:xfrm>
            <a:off x="30615015" y="5299167"/>
            <a:ext cx="12981523" cy="9448740"/>
          </a:xfrm>
          <a:prstGeom prst="rect">
            <a:avLst/>
          </a:prstGeom>
          <a:noFill/>
        </p:spPr>
        <p:txBody>
          <a:bodyPr wrap="square" rtlCol="0">
            <a:spAutoFit/>
          </a:bodyPr>
          <a:lstStyle/>
          <a:p>
            <a:pPr algn="ctr"/>
            <a:r>
              <a:rPr lang="en-GB" sz="2800" b="1" u="sng" dirty="0" smtClean="0"/>
              <a:t>Discussion</a:t>
            </a:r>
          </a:p>
          <a:p>
            <a:pPr algn="ctr"/>
            <a:endParaRPr lang="en-GB" sz="2800" b="1" u="sng" dirty="0"/>
          </a:p>
          <a:p>
            <a:r>
              <a:rPr lang="en-GB" dirty="0"/>
              <a:t>Our data suggests a difference between the experiences of officers in our sample and the organisational rhetoric of valuing HE qualifications. Most of the participants did not feel they had an opportunity to utilise their skills and knowledge in a professional context. Thus for the police the value of HE seems more symbolic &amp; strategic, rather than improving policing or upskilling officers. This likely stems from what constitutes professional expertise in the police where 'common sense' and personal experience still tip the scales (Clark, 2005; Fraser, 2008). Contextualised knowledge is crucial for police work (</a:t>
            </a:r>
            <a:r>
              <a:rPr lang="en-GB" dirty="0" err="1"/>
              <a:t>Thacher</a:t>
            </a:r>
            <a:r>
              <a:rPr lang="en-GB" dirty="0"/>
              <a:t>, 2008), as well as being valued in HE as evidenced by the adoption of various problem-based learning approaches. However, the imbalance has negative consequences for officers interviewed here. However, the increased emphasis in evidence-based policing, particularly among the higher ranks, may yet change organisational practices.</a:t>
            </a:r>
          </a:p>
          <a:p>
            <a:endParaRPr lang="en-GB" dirty="0"/>
          </a:p>
          <a:p>
            <a:r>
              <a:rPr lang="en-GB" dirty="0"/>
              <a:t>Our research showed no evidence of structural integration as no participants reported their degree directly influencing their career, role or deployment by organisation. Experiences of cultural integration were more varied, including support and interest from colleagues, as well as hostility and suspicion. The responses from the graduate officers themselves ranged from open resistance to effectively hiding their HE engagement. There was a clear shift from professional to personal valuing of HE.</a:t>
            </a:r>
          </a:p>
          <a:p>
            <a:endParaRPr lang="en-GB" dirty="0"/>
          </a:p>
          <a:p>
            <a:r>
              <a:rPr lang="en-GB" dirty="0"/>
              <a:t>That </a:t>
            </a:r>
            <a:r>
              <a:rPr lang="en-GB" dirty="0" err="1"/>
              <a:t>professionalisation</a:t>
            </a:r>
            <a:r>
              <a:rPr lang="en-GB" dirty="0"/>
              <a:t> via academic education is met with cultural resistance is unsurprising, mirroring the resistance to New Public Management a decade </a:t>
            </a:r>
            <a:r>
              <a:rPr lang="en-GB" dirty="0" smtClean="0"/>
              <a:t>earlier </a:t>
            </a:r>
            <a:r>
              <a:rPr lang="en-GB" dirty="0"/>
              <a:t>(Marks, 2007). However, this more than just a reactionary stance against </a:t>
            </a:r>
            <a:r>
              <a:rPr lang="en-GB" dirty="0" smtClean="0"/>
              <a:t>change. </a:t>
            </a:r>
            <a:r>
              <a:rPr lang="en-GB" dirty="0"/>
              <a:t>The hierarchical structures of the organisation itself restricts officers' ability for meaningful action, particularly at lower ranks (</a:t>
            </a:r>
            <a:r>
              <a:rPr lang="en-GB" dirty="0" err="1"/>
              <a:t>Gundhus</a:t>
            </a:r>
            <a:r>
              <a:rPr lang="en-GB" dirty="0"/>
              <a:t>, 2013). </a:t>
            </a:r>
            <a:endParaRPr lang="en-GB" dirty="0" smtClean="0"/>
          </a:p>
          <a:p>
            <a:endParaRPr lang="en-GB" dirty="0"/>
          </a:p>
          <a:p>
            <a:endParaRPr lang="en-GB" dirty="0" smtClean="0"/>
          </a:p>
        </p:txBody>
      </p:sp>
      <p:pic>
        <p:nvPicPr>
          <p:cNvPr id="1030" name="Picture 6" descr="The words &quot;Policing 101&quot; on a blackboard in chal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10288" y="15722088"/>
            <a:ext cx="4286250" cy="3048001"/>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30478627" y="20614982"/>
            <a:ext cx="13180072" cy="9756517"/>
          </a:xfrm>
          <a:prstGeom prst="rect">
            <a:avLst/>
          </a:prstGeom>
          <a:noFill/>
        </p:spPr>
        <p:txBody>
          <a:bodyPr wrap="square" rtlCol="0">
            <a:spAutoFit/>
          </a:bodyPr>
          <a:lstStyle/>
          <a:p>
            <a:pPr algn="ctr"/>
            <a:r>
              <a:rPr lang="en-GB" sz="2800" b="1" u="sng" dirty="0" smtClean="0"/>
              <a:t>References</a:t>
            </a:r>
          </a:p>
          <a:p>
            <a:endParaRPr lang="en-GB" dirty="0" smtClean="0"/>
          </a:p>
          <a:p>
            <a:pPr marL="285750" indent="-285750">
              <a:buFont typeface="Arial" panose="020B0604020202020204" pitchFamily="34" charset="0"/>
              <a:buChar char="•"/>
            </a:pPr>
            <a:r>
              <a:rPr lang="en-GB" sz="1800" dirty="0"/>
              <a:t>Abbott, A. (1988), The System of Professions: An Essay on the Division of Expert </a:t>
            </a:r>
            <a:r>
              <a:rPr lang="en-GB" sz="1800" dirty="0" err="1"/>
              <a:t>Labor</a:t>
            </a:r>
            <a:r>
              <a:rPr lang="en-GB" sz="1800" dirty="0"/>
              <a:t>, Chicago: University of Chicago Press.  </a:t>
            </a:r>
          </a:p>
          <a:p>
            <a:pPr marL="285750" indent="-285750">
              <a:buFont typeface="Arial" panose="020B0604020202020204" pitchFamily="34" charset="0"/>
              <a:buChar char="•"/>
            </a:pPr>
            <a:r>
              <a:rPr lang="en-GB" sz="1800" dirty="0" smtClean="0"/>
              <a:t>Beckley</a:t>
            </a:r>
            <a:r>
              <a:rPr lang="en-GB" sz="1800" dirty="0"/>
              <a:t>, A. (2004), ‘Police Training – Can it Cope?’, Police Research &amp; Management, 6(2), 1-17.  </a:t>
            </a:r>
          </a:p>
          <a:p>
            <a:pPr marL="285750" indent="-285750">
              <a:buFont typeface="Arial" panose="020B0604020202020204" pitchFamily="34" charset="0"/>
              <a:buChar char="•"/>
            </a:pPr>
            <a:r>
              <a:rPr lang="en-GB" sz="1800" dirty="0" smtClean="0"/>
              <a:t>Bourdieu</a:t>
            </a:r>
            <a:r>
              <a:rPr lang="en-GB" sz="1800" dirty="0"/>
              <a:t>, P. (1986), The Forms of Capital.’ In Richardson, J.G. (Ed.) Handbook for Theory and Research for the Sociology of Education. Greenwood: Westport.  pp. 241-258.</a:t>
            </a:r>
          </a:p>
          <a:p>
            <a:pPr marL="285750" indent="-285750">
              <a:buFont typeface="Arial" panose="020B0604020202020204" pitchFamily="34" charset="0"/>
              <a:buChar char="•"/>
            </a:pPr>
            <a:r>
              <a:rPr lang="en-GB" sz="1800" dirty="0" smtClean="0"/>
              <a:t>Braun</a:t>
            </a:r>
            <a:r>
              <a:rPr lang="en-GB" sz="1800" dirty="0"/>
              <a:t>, V. and Clark. V. (2006),’Using Thematic Analysis in Psychology.’, Qualitative Research in Psychology, 3(2), 77-101.  </a:t>
            </a:r>
          </a:p>
          <a:p>
            <a:pPr marL="285750" indent="-285750">
              <a:buFont typeface="Arial" panose="020B0604020202020204" pitchFamily="34" charset="0"/>
              <a:buChar char="•"/>
            </a:pPr>
            <a:r>
              <a:rPr lang="en-GB" sz="1800" dirty="0" err="1" smtClean="0"/>
              <a:t>Carlan</a:t>
            </a:r>
            <a:r>
              <a:rPr lang="en-GB" sz="1800" dirty="0"/>
              <a:t>, P.E. &amp; Lewis, J.A. (2009), ‘Dissecting Police Professionalism: A Comparison of Predictors Within Five Professionalism Subsets.’ Police Quarterly, 12, 370-387.  </a:t>
            </a:r>
          </a:p>
          <a:p>
            <a:pPr marL="285750" indent="-285750">
              <a:buFont typeface="Arial" panose="020B0604020202020204" pitchFamily="34" charset="0"/>
              <a:buChar char="•"/>
            </a:pPr>
            <a:r>
              <a:rPr lang="en-GB" sz="1800" dirty="0" smtClean="0"/>
              <a:t>Clark</a:t>
            </a:r>
            <a:r>
              <a:rPr lang="en-GB" sz="1800" dirty="0"/>
              <a:t>, C. (2005), ‘The </a:t>
            </a:r>
            <a:r>
              <a:rPr lang="en-GB" sz="1800" dirty="0" err="1"/>
              <a:t>Deprofessionalisation</a:t>
            </a:r>
            <a:r>
              <a:rPr lang="en-GB" sz="1800" dirty="0"/>
              <a:t> Thesis: Accountability and Professional Character.’ Social Work &amp; Society, 3(2), 182-190.</a:t>
            </a:r>
          </a:p>
          <a:p>
            <a:pPr marL="285750" indent="-285750">
              <a:buFont typeface="Arial" panose="020B0604020202020204" pitchFamily="34" charset="0"/>
              <a:buChar char="•"/>
            </a:pPr>
            <a:r>
              <a:rPr lang="en-GB" sz="1800" dirty="0" smtClean="0"/>
              <a:t>Cockcroft</a:t>
            </a:r>
            <a:r>
              <a:rPr lang="en-GB" sz="1800" dirty="0"/>
              <a:t>, T. (2015). ‘Golden Ages, Red Herrings and Post-Keynesian Policing: Understanding the Role of Police Culture in the Police Professionalism Debate’. Nordisk </a:t>
            </a:r>
            <a:r>
              <a:rPr lang="en-GB" sz="1800" dirty="0" err="1"/>
              <a:t>Politiforskning</a:t>
            </a:r>
            <a:r>
              <a:rPr lang="en-GB" sz="1800" dirty="0"/>
              <a:t>, 2(2), pp. 183-196.</a:t>
            </a:r>
          </a:p>
          <a:p>
            <a:pPr marL="285750" indent="-285750">
              <a:buFont typeface="Arial" panose="020B0604020202020204" pitchFamily="34" charset="0"/>
              <a:buChar char="•"/>
            </a:pPr>
            <a:r>
              <a:rPr lang="en-GB" sz="1800" dirty="0" smtClean="0"/>
              <a:t>College </a:t>
            </a:r>
            <a:r>
              <a:rPr lang="en-GB" sz="1800" dirty="0"/>
              <a:t>of Policing (2017), ‘Policing Education Qualifications Framework'. Available at: http://www.college.police.uk/What-we-do/Learning/Policing-Education-Qualifications-Framework/Pages/Policing-Education-Qualifications-Framework.aspx (last accessed 12 April 2017).</a:t>
            </a:r>
          </a:p>
          <a:p>
            <a:pPr marL="285750" indent="-285750">
              <a:buFont typeface="Arial" panose="020B0604020202020204" pitchFamily="34" charset="0"/>
              <a:buChar char="•"/>
            </a:pPr>
            <a:r>
              <a:rPr lang="en-GB" sz="1800" dirty="0" smtClean="0"/>
              <a:t>Ericson</a:t>
            </a:r>
            <a:r>
              <a:rPr lang="en-GB" sz="1800" dirty="0"/>
              <a:t>, R. V. and Haggerty K. D. (1997), Policing the Risk Society, Oxford: Clarendon Press. </a:t>
            </a:r>
          </a:p>
          <a:p>
            <a:pPr marL="285750" indent="-285750">
              <a:buFont typeface="Arial" panose="020B0604020202020204" pitchFamily="34" charset="0"/>
              <a:buChar char="•"/>
            </a:pPr>
            <a:r>
              <a:rPr lang="en-GB" sz="1800" dirty="0" smtClean="0"/>
              <a:t>Flanagan</a:t>
            </a:r>
            <a:r>
              <a:rPr lang="en-GB" sz="1800" dirty="0"/>
              <a:t>, Sir R. (2008), The Review of Policing, Final Report. London: Home Office.  </a:t>
            </a:r>
          </a:p>
          <a:p>
            <a:pPr marL="285750" indent="-285750">
              <a:buFont typeface="Arial" panose="020B0604020202020204" pitchFamily="34" charset="0"/>
              <a:buChar char="•"/>
            </a:pPr>
            <a:r>
              <a:rPr lang="en-GB" sz="1800" dirty="0" smtClean="0"/>
              <a:t>Fraser</a:t>
            </a:r>
            <a:r>
              <a:rPr lang="en-GB" sz="1800" dirty="0"/>
              <a:t>, J. (2008), ‘Do we Value Research?’ Science and Justice, 48(4)163-204.</a:t>
            </a:r>
          </a:p>
          <a:p>
            <a:pPr marL="285750" indent="-285750">
              <a:buFont typeface="Arial" panose="020B0604020202020204" pitchFamily="34" charset="0"/>
              <a:buChar char="•"/>
            </a:pPr>
            <a:r>
              <a:rPr lang="en-GB" sz="1800" dirty="0" smtClean="0"/>
              <a:t>Greenhill</a:t>
            </a:r>
            <a:r>
              <a:rPr lang="en-GB" sz="1800" dirty="0"/>
              <a:t>, N.J. (1981), ‘Professionalism in the Police Service.’ In Pope, D.W. &amp; Weiner, N.L. (Eds.), Policing. London: Taylor &amp; Francis.  </a:t>
            </a:r>
          </a:p>
          <a:p>
            <a:pPr marL="285750" indent="-285750">
              <a:buFont typeface="Arial" panose="020B0604020202020204" pitchFamily="34" charset="0"/>
              <a:buChar char="•"/>
            </a:pPr>
            <a:r>
              <a:rPr lang="en-GB" sz="1800" dirty="0" err="1" smtClean="0"/>
              <a:t>Gundhus</a:t>
            </a:r>
            <a:r>
              <a:rPr lang="en-GB" sz="1800" dirty="0"/>
              <a:t>, H.I. (2013), ‘Experience or knowledge? Perspectives on new knowledge regimes and control of police professionalism.’ Policing, 7(2), 176-192.</a:t>
            </a:r>
          </a:p>
          <a:p>
            <a:pPr marL="285750" indent="-285750">
              <a:buFont typeface="Arial" panose="020B0604020202020204" pitchFamily="34" charset="0"/>
              <a:buChar char="•"/>
            </a:pPr>
            <a:r>
              <a:rPr lang="en-GB" sz="1800" dirty="0" err="1" smtClean="0"/>
              <a:t>Hallenberg</a:t>
            </a:r>
            <a:r>
              <a:rPr lang="en-GB" sz="1800" dirty="0"/>
              <a:t>, K. (2012), Scholarly Detectives: Police </a:t>
            </a:r>
            <a:r>
              <a:rPr lang="en-GB" sz="1800" dirty="0" err="1"/>
              <a:t>Professionalisation</a:t>
            </a:r>
            <a:r>
              <a:rPr lang="en-GB" sz="1800" dirty="0"/>
              <a:t> via Academic Education. PhD thesis, University of Manchester.</a:t>
            </a:r>
          </a:p>
          <a:p>
            <a:pPr marL="285750" indent="-285750">
              <a:buFont typeface="Arial" panose="020B0604020202020204" pitchFamily="34" charset="0"/>
              <a:buChar char="•"/>
            </a:pPr>
            <a:r>
              <a:rPr lang="en-GB" sz="1800" dirty="0" smtClean="0"/>
              <a:t>Hawley</a:t>
            </a:r>
            <a:r>
              <a:rPr lang="en-GB" sz="1800" dirty="0"/>
              <a:t>, T. J. III. (1998), ‘The Collegiate Shield: Was the Movement purely Academic?’ Police Quarterly, 1(3), 35-59.  </a:t>
            </a:r>
          </a:p>
          <a:p>
            <a:pPr marL="285750" indent="-285750">
              <a:buFont typeface="Arial" panose="020B0604020202020204" pitchFamily="34" charset="0"/>
              <a:buChar char="•"/>
            </a:pPr>
            <a:r>
              <a:rPr lang="en-GB" sz="1800" dirty="0" smtClean="0"/>
              <a:t>HMIC </a:t>
            </a:r>
            <a:r>
              <a:rPr lang="en-GB" sz="1800" dirty="0"/>
              <a:t>(2002), Training Matters. London: HMSO.  </a:t>
            </a:r>
          </a:p>
          <a:p>
            <a:pPr marL="285750" indent="-285750">
              <a:buFont typeface="Arial" panose="020B0604020202020204" pitchFamily="34" charset="0"/>
              <a:buChar char="•"/>
            </a:pPr>
            <a:r>
              <a:rPr lang="en-GB" sz="1800" dirty="0" smtClean="0"/>
              <a:t>Lee</a:t>
            </a:r>
            <a:r>
              <a:rPr lang="en-GB" sz="1800" dirty="0"/>
              <a:t>, M. &amp; Punch, M. (2004), ‘Policing by Degrees: Police Officers’ Experience of University Education’. Policing &amp; Society, 14(3), 233-249.  </a:t>
            </a:r>
          </a:p>
          <a:p>
            <a:pPr marL="285750" indent="-285750">
              <a:buFont typeface="Arial" panose="020B0604020202020204" pitchFamily="34" charset="0"/>
              <a:buChar char="•"/>
            </a:pPr>
            <a:r>
              <a:rPr lang="en-GB" sz="1800" dirty="0" smtClean="0"/>
              <a:t>Loader</a:t>
            </a:r>
            <a:r>
              <a:rPr lang="en-GB" sz="1800" dirty="0"/>
              <a:t>, I. and </a:t>
            </a:r>
            <a:r>
              <a:rPr lang="en-GB" sz="1800" dirty="0" err="1"/>
              <a:t>Mulcahy</a:t>
            </a:r>
            <a:r>
              <a:rPr lang="en-GB" sz="1800" dirty="0"/>
              <a:t>, A. (2003), Policing and the Condition of England: Memory, Politics and Culture, Oxford: Oxford University Press.  </a:t>
            </a:r>
          </a:p>
          <a:p>
            <a:pPr marL="285750" indent="-285750">
              <a:buFont typeface="Arial" panose="020B0604020202020204" pitchFamily="34" charset="0"/>
              <a:buChar char="•"/>
            </a:pPr>
            <a:r>
              <a:rPr lang="en-GB" sz="1800" dirty="0" smtClean="0"/>
              <a:t>Marks</a:t>
            </a:r>
            <a:r>
              <a:rPr lang="en-GB" sz="1800" dirty="0"/>
              <a:t>, M. (2007), Police Unions and their Influence: Subculture or Counter Culture.’ In M. O’Neill, M. Marks and A. Singh (Eds.), Police Occupational Culture: New Debates and Directions, New York: Elsevier. pp. 229-251.</a:t>
            </a:r>
          </a:p>
          <a:p>
            <a:pPr marL="285750" indent="-285750">
              <a:buFont typeface="Arial" panose="020B0604020202020204" pitchFamily="34" charset="0"/>
              <a:buChar char="•"/>
            </a:pPr>
            <a:r>
              <a:rPr lang="en-GB" sz="1800" dirty="0" smtClean="0"/>
              <a:t>Potts</a:t>
            </a:r>
            <a:r>
              <a:rPr lang="en-GB" sz="1800" dirty="0"/>
              <a:t>, L. W. (1982), ‘Police Professionalization: Elusive or Illusory?’ Criminal Justice Review, 7(2), 51-57.  </a:t>
            </a:r>
          </a:p>
          <a:p>
            <a:pPr marL="285750" indent="-285750">
              <a:buFont typeface="Arial" panose="020B0604020202020204" pitchFamily="34" charset="0"/>
              <a:buChar char="•"/>
            </a:pPr>
            <a:r>
              <a:rPr lang="en-GB" sz="1800" dirty="0" smtClean="0"/>
              <a:t>Roberg</a:t>
            </a:r>
            <a:r>
              <a:rPr lang="en-GB" sz="1800" dirty="0"/>
              <a:t>, R., &amp; Bonn, S. (2004). ‘Higher Education and Policing: Where Are We Now?’ Policing: An International Journal of Police Strategies and Management, 27(4), 469–486.</a:t>
            </a:r>
          </a:p>
          <a:p>
            <a:pPr marL="285750" indent="-285750">
              <a:buFont typeface="Arial" panose="020B0604020202020204" pitchFamily="34" charset="0"/>
              <a:buChar char="•"/>
            </a:pPr>
            <a:r>
              <a:rPr lang="en-GB" sz="1800" dirty="0" err="1" smtClean="0"/>
              <a:t>Thacher</a:t>
            </a:r>
            <a:r>
              <a:rPr lang="en-GB" sz="1800" dirty="0"/>
              <a:t>, D. (2008), ‘Research for the Front Lines.’ Policing &amp; Society, 18(1), 44-59. </a:t>
            </a:r>
            <a:endParaRPr lang="en-GB" sz="1800" dirty="0" smtClean="0"/>
          </a:p>
        </p:txBody>
      </p:sp>
      <p:sp>
        <p:nvSpPr>
          <p:cNvPr id="13" name="TextBox 12"/>
          <p:cNvSpPr txBox="1"/>
          <p:nvPr/>
        </p:nvSpPr>
        <p:spPr>
          <a:xfrm>
            <a:off x="30597100" y="14563032"/>
            <a:ext cx="8391857" cy="4955203"/>
          </a:xfrm>
          <a:prstGeom prst="rect">
            <a:avLst/>
          </a:prstGeom>
          <a:noFill/>
        </p:spPr>
        <p:txBody>
          <a:bodyPr wrap="square" rtlCol="0">
            <a:spAutoFit/>
          </a:bodyPr>
          <a:lstStyle/>
          <a:p>
            <a:pPr algn="ctr"/>
            <a:r>
              <a:rPr lang="en-GB" sz="2800" b="1" u="sng" dirty="0"/>
              <a:t>Lessons for PEQF</a:t>
            </a:r>
            <a:endParaRPr lang="en-GB" sz="2800" dirty="0"/>
          </a:p>
          <a:p>
            <a:endParaRPr lang="en-GB" dirty="0"/>
          </a:p>
          <a:p>
            <a:r>
              <a:rPr lang="en-GB" dirty="0"/>
              <a:t>In conclusion, the research highlights three key lessons for the implementation of PEQF:</a:t>
            </a:r>
          </a:p>
          <a:p>
            <a:pPr marL="914400" lvl="1" indent="-457200">
              <a:buFont typeface="+mj-lt"/>
              <a:buAutoNum type="arabicPeriod"/>
            </a:pPr>
            <a:r>
              <a:rPr lang="en-GB" dirty="0"/>
              <a:t>The lack of perceived value on officers' HE engagement can have substantive detrimental impact on motivation and, through it, retention of skilled staff </a:t>
            </a:r>
          </a:p>
          <a:p>
            <a:pPr marL="914400" lvl="1" indent="-457200">
              <a:buFont typeface="+mj-lt"/>
              <a:buAutoNum type="arabicPeriod"/>
            </a:pPr>
            <a:r>
              <a:rPr lang="en-GB" dirty="0"/>
              <a:t>The organisational rhetoric must therefore be matched by concrete opportunities for officers to use their enhanced skills, knowledge and experience in professional context</a:t>
            </a:r>
          </a:p>
          <a:p>
            <a:pPr marL="914400" lvl="1" indent="-457200">
              <a:buFont typeface="+mj-lt"/>
              <a:buAutoNum type="arabicPeriod"/>
            </a:pPr>
            <a:r>
              <a:rPr lang="en-GB" dirty="0"/>
              <a:t>To do this, the organisation must reconsider how it deploys its staff, and opportunities for career advancement beyond vertical promotion</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1250</Words>
  <Application>Microsoft Office PowerPoint</Application>
  <PresentationFormat>Custom</PresentationFormat>
  <Paragraphs>89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Standarddesign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Asterix</dc:creator>
  <cp:lastModifiedBy>kh352</cp:lastModifiedBy>
  <cp:revision>30</cp:revision>
  <dcterms:created xsi:type="dcterms:W3CDTF">2005-04-17T08:31:49Z</dcterms:created>
  <dcterms:modified xsi:type="dcterms:W3CDTF">2017-06-23T10:28:02Z</dcterms:modified>
</cp:coreProperties>
</file>