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77" r:id="rId3"/>
    <p:sldId id="257" r:id="rId4"/>
    <p:sldId id="295" r:id="rId5"/>
    <p:sldId id="259" r:id="rId6"/>
    <p:sldId id="302" r:id="rId7"/>
    <p:sldId id="261" r:id="rId8"/>
    <p:sldId id="267" r:id="rId9"/>
    <p:sldId id="271" r:id="rId10"/>
    <p:sldId id="301" r:id="rId11"/>
    <p:sldId id="260" r:id="rId12"/>
    <p:sldId id="262" r:id="rId13"/>
    <p:sldId id="264" r:id="rId14"/>
    <p:sldId id="275" r:id="rId15"/>
    <p:sldId id="276" r:id="rId16"/>
    <p:sldId id="296" r:id="rId17"/>
    <p:sldId id="297" r:id="rId18"/>
    <p:sldId id="263" r:id="rId19"/>
    <p:sldId id="265" r:id="rId20"/>
    <p:sldId id="270" r:id="rId21"/>
    <p:sldId id="266" r:id="rId22"/>
    <p:sldId id="274" r:id="rId23"/>
    <p:sldId id="268" r:id="rId24"/>
    <p:sldId id="272" r:id="rId25"/>
    <p:sldId id="290" r:id="rId26"/>
    <p:sldId id="291" r:id="rId27"/>
    <p:sldId id="292" r:id="rId28"/>
    <p:sldId id="279" r:id="rId29"/>
    <p:sldId id="294" r:id="rId30"/>
    <p:sldId id="293" r:id="rId31"/>
    <p:sldId id="278" r:id="rId32"/>
    <p:sldId id="273" r:id="rId33"/>
    <p:sldId id="269" r:id="rId34"/>
    <p:sldId id="281" r:id="rId35"/>
    <p:sldId id="282" r:id="rId36"/>
    <p:sldId id="283" r:id="rId37"/>
    <p:sldId id="284" r:id="rId38"/>
    <p:sldId id="285" r:id="rId39"/>
    <p:sldId id="286" r:id="rId40"/>
    <p:sldId id="287" r:id="rId41"/>
    <p:sldId id="288" r:id="rId42"/>
    <p:sldId id="289" r:id="rId43"/>
    <p:sldId id="299" r:id="rId44"/>
    <p:sldId id="300" r:id="rId45"/>
    <p:sldId id="280" r:id="rId46"/>
    <p:sldId id="298" r:id="rId47"/>
    <p:sldId id="258"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nt Gover" initials="GG" lastIdx="1" clrIdx="0">
    <p:extLst>
      <p:ext uri="{19B8F6BF-5375-455C-9EA6-DF929625EA0E}">
        <p15:presenceInfo xmlns:p15="http://schemas.microsoft.com/office/powerpoint/2012/main" userId="022460e24d08d0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D000"/>
    <a:srgbClr val="269E00"/>
    <a:srgbClr val="29AC00"/>
    <a:srgbClr val="FF5B5B"/>
    <a:srgbClr val="0000CC"/>
    <a:srgbClr val="000000"/>
    <a:srgbClr val="9966FF"/>
    <a:srgbClr val="FF3F64"/>
    <a:srgbClr val="00CC00"/>
    <a:srgbClr val="476D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p:cViewPr>
        <p:scale>
          <a:sx n="125" d="100"/>
          <a:sy n="125" d="100"/>
        </p:scale>
        <p:origin x="432" y="-14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21T11:33:03.376" idx="1">
    <p:pos x="6010" y="4399"/>
    <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9FE81B-0FFA-4B47-B7C9-C003055CA26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GB"/>
        </a:p>
      </dgm:t>
    </dgm:pt>
    <dgm:pt modelId="{A163CE24-12D9-4AF5-9562-97B07936E630}">
      <dgm:prSet/>
      <dgm:spPr/>
      <dgm:t>
        <a:bodyPr/>
        <a:lstStyle/>
        <a:p>
          <a:r>
            <a:rPr lang="en-GB" dirty="0"/>
            <a:t>A personal view from teaching—construction management—music PhD including TFT (Total Field Theory)</a:t>
          </a:r>
        </a:p>
      </dgm:t>
    </dgm:pt>
    <dgm:pt modelId="{BAAB4777-0F9D-44BE-B5CA-B8E88A280F4E}" type="parTrans" cxnId="{B6A08107-2AAE-4D1C-8915-86974930B8B1}">
      <dgm:prSet/>
      <dgm:spPr/>
      <dgm:t>
        <a:bodyPr/>
        <a:lstStyle/>
        <a:p>
          <a:endParaRPr lang="en-GB"/>
        </a:p>
      </dgm:t>
    </dgm:pt>
    <dgm:pt modelId="{0BC1C147-3655-4927-8375-E1747B47E703}" type="sibTrans" cxnId="{B6A08107-2AAE-4D1C-8915-86974930B8B1}">
      <dgm:prSet/>
      <dgm:spPr/>
      <dgm:t>
        <a:bodyPr/>
        <a:lstStyle/>
        <a:p>
          <a:endParaRPr lang="en-GB"/>
        </a:p>
      </dgm:t>
    </dgm:pt>
    <dgm:pt modelId="{08C4EDEF-AF59-4A03-9C5A-364A098A0299}">
      <dgm:prSet custT="1"/>
      <dgm:spPr/>
      <dgm:t>
        <a:bodyPr/>
        <a:lstStyle/>
        <a:p>
          <a:r>
            <a:rPr lang="en-GB" sz="2100" dirty="0"/>
            <a:t>An inherent music in text, image and rhythm</a:t>
          </a:r>
          <a:r>
            <a:rPr lang="en-GB" sz="1200" baseline="100000" dirty="0"/>
            <a:t>1</a:t>
          </a:r>
        </a:p>
      </dgm:t>
    </dgm:pt>
    <dgm:pt modelId="{61DB7473-F401-402C-BD7F-4D986A2933B1}" type="parTrans" cxnId="{C4691FE7-F587-4906-A548-1C782FEA1811}">
      <dgm:prSet/>
      <dgm:spPr/>
      <dgm:t>
        <a:bodyPr/>
        <a:lstStyle/>
        <a:p>
          <a:endParaRPr lang="en-GB"/>
        </a:p>
      </dgm:t>
    </dgm:pt>
    <dgm:pt modelId="{53AF7A1B-E78A-4554-8269-BC2E4DED8513}" type="sibTrans" cxnId="{C4691FE7-F587-4906-A548-1C782FEA1811}">
      <dgm:prSet/>
      <dgm:spPr/>
      <dgm:t>
        <a:bodyPr/>
        <a:lstStyle/>
        <a:p>
          <a:endParaRPr lang="en-GB"/>
        </a:p>
      </dgm:t>
    </dgm:pt>
    <dgm:pt modelId="{D9CFDCC4-1581-4134-A90D-5F35E40E7DFB}">
      <dgm:prSet/>
      <dgm:spPr/>
      <dgm:t>
        <a:bodyPr/>
        <a:lstStyle/>
        <a:p>
          <a:r>
            <a:rPr lang="en-GB"/>
            <a:t>Musings and conclusions</a:t>
          </a:r>
        </a:p>
      </dgm:t>
    </dgm:pt>
    <dgm:pt modelId="{42D94834-9460-40BE-8FD7-17910D44CAEF}" type="parTrans" cxnId="{20C47FE8-C349-4D80-85FB-B17E7FE23BDF}">
      <dgm:prSet/>
      <dgm:spPr/>
      <dgm:t>
        <a:bodyPr/>
        <a:lstStyle/>
        <a:p>
          <a:endParaRPr lang="en-GB"/>
        </a:p>
      </dgm:t>
    </dgm:pt>
    <dgm:pt modelId="{0825A41C-95E8-49A3-9BB8-6B62F0CC63A3}" type="sibTrans" cxnId="{20C47FE8-C349-4D80-85FB-B17E7FE23BDF}">
      <dgm:prSet/>
      <dgm:spPr/>
      <dgm:t>
        <a:bodyPr/>
        <a:lstStyle/>
        <a:p>
          <a:endParaRPr lang="en-GB"/>
        </a:p>
      </dgm:t>
    </dgm:pt>
    <dgm:pt modelId="{411E134A-5BA7-4384-A6BF-92B332EE2983}">
      <dgm:prSet/>
      <dgm:spPr/>
      <dgm:t>
        <a:bodyPr/>
        <a:lstStyle/>
        <a:p>
          <a:r>
            <a:rPr lang="en-GB"/>
            <a:t>Apotheosis in TFT</a:t>
          </a:r>
        </a:p>
      </dgm:t>
    </dgm:pt>
    <dgm:pt modelId="{E48C64F3-1907-4229-A9D8-FC2D922DE6C4}" type="parTrans" cxnId="{75A23183-D5D4-41AC-AAF9-DE272EB20A97}">
      <dgm:prSet/>
      <dgm:spPr/>
      <dgm:t>
        <a:bodyPr/>
        <a:lstStyle/>
        <a:p>
          <a:endParaRPr lang="en-GB"/>
        </a:p>
      </dgm:t>
    </dgm:pt>
    <dgm:pt modelId="{9191CAAF-A305-479A-9283-68981831C1F9}" type="sibTrans" cxnId="{75A23183-D5D4-41AC-AAF9-DE272EB20A97}">
      <dgm:prSet/>
      <dgm:spPr/>
      <dgm:t>
        <a:bodyPr/>
        <a:lstStyle/>
        <a:p>
          <a:endParaRPr lang="en-GB"/>
        </a:p>
      </dgm:t>
    </dgm:pt>
    <dgm:pt modelId="{CC807BFB-FB2E-4918-B42E-58BDEC5C98BB}">
      <dgm:prSet/>
      <dgm:spPr/>
      <dgm:t>
        <a:bodyPr/>
        <a:lstStyle/>
        <a:p>
          <a:r>
            <a:rPr lang="en-GB"/>
            <a:t>Final postulated conclusions for discussion</a:t>
          </a:r>
        </a:p>
      </dgm:t>
    </dgm:pt>
    <dgm:pt modelId="{2AF9506F-F822-4476-966B-4B9F7A0F7179}" type="parTrans" cxnId="{5906ED73-8765-466C-8AD4-3E7D4E8E6A2E}">
      <dgm:prSet/>
      <dgm:spPr/>
      <dgm:t>
        <a:bodyPr/>
        <a:lstStyle/>
        <a:p>
          <a:endParaRPr lang="en-GB"/>
        </a:p>
      </dgm:t>
    </dgm:pt>
    <dgm:pt modelId="{B461D137-1D9D-40F7-8404-3F8FFD9D3134}" type="sibTrans" cxnId="{5906ED73-8765-466C-8AD4-3E7D4E8E6A2E}">
      <dgm:prSet/>
      <dgm:spPr/>
      <dgm:t>
        <a:bodyPr/>
        <a:lstStyle/>
        <a:p>
          <a:endParaRPr lang="en-GB"/>
        </a:p>
      </dgm:t>
    </dgm:pt>
    <dgm:pt modelId="{ACD68A44-CE74-4958-BF35-C5B15135F444}" type="pres">
      <dgm:prSet presAssocID="{C49FE81B-0FFA-4B47-B7C9-C003055CA26E}" presName="linear" presStyleCnt="0">
        <dgm:presLayoutVars>
          <dgm:animLvl val="lvl"/>
          <dgm:resizeHandles val="exact"/>
        </dgm:presLayoutVars>
      </dgm:prSet>
      <dgm:spPr/>
    </dgm:pt>
    <dgm:pt modelId="{6B9269B0-7E8D-401E-A776-B65BFD0CFE6F}" type="pres">
      <dgm:prSet presAssocID="{A163CE24-12D9-4AF5-9562-97B07936E630}" presName="parentText" presStyleLbl="node1" presStyleIdx="0" presStyleCnt="5">
        <dgm:presLayoutVars>
          <dgm:chMax val="0"/>
          <dgm:bulletEnabled val="1"/>
        </dgm:presLayoutVars>
      </dgm:prSet>
      <dgm:spPr/>
    </dgm:pt>
    <dgm:pt modelId="{F9BAA60B-5E20-4EB7-B5FE-D1864770F561}" type="pres">
      <dgm:prSet presAssocID="{0BC1C147-3655-4927-8375-E1747B47E703}" presName="spacer" presStyleCnt="0"/>
      <dgm:spPr/>
    </dgm:pt>
    <dgm:pt modelId="{797DB653-72B7-4547-BAC7-FFF5F1574878}" type="pres">
      <dgm:prSet presAssocID="{08C4EDEF-AF59-4A03-9C5A-364A098A0299}" presName="parentText" presStyleLbl="node1" presStyleIdx="1" presStyleCnt="5">
        <dgm:presLayoutVars>
          <dgm:chMax val="0"/>
          <dgm:bulletEnabled val="1"/>
        </dgm:presLayoutVars>
      </dgm:prSet>
      <dgm:spPr/>
    </dgm:pt>
    <dgm:pt modelId="{88822510-6D07-44B0-A033-DD9CCAF056C8}" type="pres">
      <dgm:prSet presAssocID="{53AF7A1B-E78A-4554-8269-BC2E4DED8513}" presName="spacer" presStyleCnt="0"/>
      <dgm:spPr/>
    </dgm:pt>
    <dgm:pt modelId="{07AEAACD-C269-425B-854F-3373ABA3086D}" type="pres">
      <dgm:prSet presAssocID="{D9CFDCC4-1581-4134-A90D-5F35E40E7DFB}" presName="parentText" presStyleLbl="node1" presStyleIdx="2" presStyleCnt="5">
        <dgm:presLayoutVars>
          <dgm:chMax val="0"/>
          <dgm:bulletEnabled val="1"/>
        </dgm:presLayoutVars>
      </dgm:prSet>
      <dgm:spPr/>
    </dgm:pt>
    <dgm:pt modelId="{3228BB19-B2CA-42A1-9D75-AE72510A5A54}" type="pres">
      <dgm:prSet presAssocID="{0825A41C-95E8-49A3-9BB8-6B62F0CC63A3}" presName="spacer" presStyleCnt="0"/>
      <dgm:spPr/>
    </dgm:pt>
    <dgm:pt modelId="{02E6B345-50CF-4B44-8039-BE2E7D09955B}" type="pres">
      <dgm:prSet presAssocID="{411E134A-5BA7-4384-A6BF-92B332EE2983}" presName="parentText" presStyleLbl="node1" presStyleIdx="3" presStyleCnt="5">
        <dgm:presLayoutVars>
          <dgm:chMax val="0"/>
          <dgm:bulletEnabled val="1"/>
        </dgm:presLayoutVars>
      </dgm:prSet>
      <dgm:spPr/>
    </dgm:pt>
    <dgm:pt modelId="{7A25C2B0-35B0-483A-AC9B-3EE12A80D2EE}" type="pres">
      <dgm:prSet presAssocID="{9191CAAF-A305-479A-9283-68981831C1F9}" presName="spacer" presStyleCnt="0"/>
      <dgm:spPr/>
    </dgm:pt>
    <dgm:pt modelId="{BB14978C-2EB4-4CE5-A916-2F91DC845A01}" type="pres">
      <dgm:prSet presAssocID="{CC807BFB-FB2E-4918-B42E-58BDEC5C98BB}" presName="parentText" presStyleLbl="node1" presStyleIdx="4" presStyleCnt="5">
        <dgm:presLayoutVars>
          <dgm:chMax val="0"/>
          <dgm:bulletEnabled val="1"/>
        </dgm:presLayoutVars>
      </dgm:prSet>
      <dgm:spPr/>
    </dgm:pt>
  </dgm:ptLst>
  <dgm:cxnLst>
    <dgm:cxn modelId="{B6A08107-2AAE-4D1C-8915-86974930B8B1}" srcId="{C49FE81B-0FFA-4B47-B7C9-C003055CA26E}" destId="{A163CE24-12D9-4AF5-9562-97B07936E630}" srcOrd="0" destOrd="0" parTransId="{BAAB4777-0F9D-44BE-B5CA-B8E88A280F4E}" sibTransId="{0BC1C147-3655-4927-8375-E1747B47E703}"/>
    <dgm:cxn modelId="{F7C5940E-685C-497E-8DEC-E30CE920D8AE}" type="presOf" srcId="{A163CE24-12D9-4AF5-9562-97B07936E630}" destId="{6B9269B0-7E8D-401E-A776-B65BFD0CFE6F}" srcOrd="0" destOrd="0" presId="urn:microsoft.com/office/officeart/2005/8/layout/vList2"/>
    <dgm:cxn modelId="{2E2CD92D-3709-4455-AA01-BBAA3CC9C774}" type="presOf" srcId="{D9CFDCC4-1581-4134-A90D-5F35E40E7DFB}" destId="{07AEAACD-C269-425B-854F-3373ABA3086D}" srcOrd="0" destOrd="0" presId="urn:microsoft.com/office/officeart/2005/8/layout/vList2"/>
    <dgm:cxn modelId="{5906ED73-8765-466C-8AD4-3E7D4E8E6A2E}" srcId="{C49FE81B-0FFA-4B47-B7C9-C003055CA26E}" destId="{CC807BFB-FB2E-4918-B42E-58BDEC5C98BB}" srcOrd="4" destOrd="0" parTransId="{2AF9506F-F822-4476-966B-4B9F7A0F7179}" sibTransId="{B461D137-1D9D-40F7-8404-3F8FFD9D3134}"/>
    <dgm:cxn modelId="{75A23183-D5D4-41AC-AAF9-DE272EB20A97}" srcId="{C49FE81B-0FFA-4B47-B7C9-C003055CA26E}" destId="{411E134A-5BA7-4384-A6BF-92B332EE2983}" srcOrd="3" destOrd="0" parTransId="{E48C64F3-1907-4229-A9D8-FC2D922DE6C4}" sibTransId="{9191CAAF-A305-479A-9283-68981831C1F9}"/>
    <dgm:cxn modelId="{F4D3AC84-4700-47D2-8AF9-258462A3D4FD}" type="presOf" srcId="{C49FE81B-0FFA-4B47-B7C9-C003055CA26E}" destId="{ACD68A44-CE74-4958-BF35-C5B15135F444}" srcOrd="0" destOrd="0" presId="urn:microsoft.com/office/officeart/2005/8/layout/vList2"/>
    <dgm:cxn modelId="{83F279B7-ED20-4D4C-B657-51F4004372DB}" type="presOf" srcId="{08C4EDEF-AF59-4A03-9C5A-364A098A0299}" destId="{797DB653-72B7-4547-BAC7-FFF5F1574878}" srcOrd="0" destOrd="0" presId="urn:microsoft.com/office/officeart/2005/8/layout/vList2"/>
    <dgm:cxn modelId="{DDA04FD2-10F2-488A-AE50-230C94399E22}" type="presOf" srcId="{411E134A-5BA7-4384-A6BF-92B332EE2983}" destId="{02E6B345-50CF-4B44-8039-BE2E7D09955B}" srcOrd="0" destOrd="0" presId="urn:microsoft.com/office/officeart/2005/8/layout/vList2"/>
    <dgm:cxn modelId="{0DE67CDF-01AE-4890-A177-C9419D5DE465}" type="presOf" srcId="{CC807BFB-FB2E-4918-B42E-58BDEC5C98BB}" destId="{BB14978C-2EB4-4CE5-A916-2F91DC845A01}" srcOrd="0" destOrd="0" presId="urn:microsoft.com/office/officeart/2005/8/layout/vList2"/>
    <dgm:cxn modelId="{C4691FE7-F587-4906-A548-1C782FEA1811}" srcId="{C49FE81B-0FFA-4B47-B7C9-C003055CA26E}" destId="{08C4EDEF-AF59-4A03-9C5A-364A098A0299}" srcOrd="1" destOrd="0" parTransId="{61DB7473-F401-402C-BD7F-4D986A2933B1}" sibTransId="{53AF7A1B-E78A-4554-8269-BC2E4DED8513}"/>
    <dgm:cxn modelId="{20C47FE8-C349-4D80-85FB-B17E7FE23BDF}" srcId="{C49FE81B-0FFA-4B47-B7C9-C003055CA26E}" destId="{D9CFDCC4-1581-4134-A90D-5F35E40E7DFB}" srcOrd="2" destOrd="0" parTransId="{42D94834-9460-40BE-8FD7-17910D44CAEF}" sibTransId="{0825A41C-95E8-49A3-9BB8-6B62F0CC63A3}"/>
    <dgm:cxn modelId="{22BA5E74-2965-466A-AA4B-3F0B63F286FA}" type="presParOf" srcId="{ACD68A44-CE74-4958-BF35-C5B15135F444}" destId="{6B9269B0-7E8D-401E-A776-B65BFD0CFE6F}" srcOrd="0" destOrd="0" presId="urn:microsoft.com/office/officeart/2005/8/layout/vList2"/>
    <dgm:cxn modelId="{0BF0DECF-C9BC-4297-9FED-FF33E5D50FBF}" type="presParOf" srcId="{ACD68A44-CE74-4958-BF35-C5B15135F444}" destId="{F9BAA60B-5E20-4EB7-B5FE-D1864770F561}" srcOrd="1" destOrd="0" presId="urn:microsoft.com/office/officeart/2005/8/layout/vList2"/>
    <dgm:cxn modelId="{28D902CC-F6DD-4D40-B921-932ACE386F13}" type="presParOf" srcId="{ACD68A44-CE74-4958-BF35-C5B15135F444}" destId="{797DB653-72B7-4547-BAC7-FFF5F1574878}" srcOrd="2" destOrd="0" presId="urn:microsoft.com/office/officeart/2005/8/layout/vList2"/>
    <dgm:cxn modelId="{388D0498-2039-46B9-B8A7-5AAB4C0EBA86}" type="presParOf" srcId="{ACD68A44-CE74-4958-BF35-C5B15135F444}" destId="{88822510-6D07-44B0-A033-DD9CCAF056C8}" srcOrd="3" destOrd="0" presId="urn:microsoft.com/office/officeart/2005/8/layout/vList2"/>
    <dgm:cxn modelId="{FC9CADFF-E5C1-499C-AF6F-1416DD01BB73}" type="presParOf" srcId="{ACD68A44-CE74-4958-BF35-C5B15135F444}" destId="{07AEAACD-C269-425B-854F-3373ABA3086D}" srcOrd="4" destOrd="0" presId="urn:microsoft.com/office/officeart/2005/8/layout/vList2"/>
    <dgm:cxn modelId="{4F83F0AA-F2C3-4134-AB4B-47842858B8EE}" type="presParOf" srcId="{ACD68A44-CE74-4958-BF35-C5B15135F444}" destId="{3228BB19-B2CA-42A1-9D75-AE72510A5A54}" srcOrd="5" destOrd="0" presId="urn:microsoft.com/office/officeart/2005/8/layout/vList2"/>
    <dgm:cxn modelId="{B8A1AFC2-80B2-4BC5-BBBF-E9EE01FA6366}" type="presParOf" srcId="{ACD68A44-CE74-4958-BF35-C5B15135F444}" destId="{02E6B345-50CF-4B44-8039-BE2E7D09955B}" srcOrd="6" destOrd="0" presId="urn:microsoft.com/office/officeart/2005/8/layout/vList2"/>
    <dgm:cxn modelId="{AE53A31F-0937-4517-B8D9-3F78B8180FDF}" type="presParOf" srcId="{ACD68A44-CE74-4958-BF35-C5B15135F444}" destId="{7A25C2B0-35B0-483A-AC9B-3EE12A80D2EE}" srcOrd="7" destOrd="0" presId="urn:microsoft.com/office/officeart/2005/8/layout/vList2"/>
    <dgm:cxn modelId="{EA14A451-A6F9-4602-9BD3-937D9A683101}" type="presParOf" srcId="{ACD68A44-CE74-4958-BF35-C5B15135F444}" destId="{BB14978C-2EB4-4CE5-A916-2F91DC845A0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B9C6CA-BA52-4E3A-AF5F-7BE4F6AD1419}"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5142FA9C-47E4-4C0A-BE57-FBD8D10643ED}">
      <dgm:prSet phldrT="[Text]"/>
      <dgm:spPr/>
      <dgm:t>
        <a:bodyPr/>
        <a:lstStyle/>
        <a:p>
          <a:r>
            <a:rPr lang="en-US" dirty="0"/>
            <a:t>Alter/ improve (7…)</a:t>
          </a:r>
        </a:p>
        <a:p>
          <a:r>
            <a:rPr lang="en-US" dirty="0"/>
            <a:t>Consider problem (1)</a:t>
          </a:r>
          <a:endParaRPr lang="en-GB" dirty="0"/>
        </a:p>
      </dgm:t>
    </dgm:pt>
    <dgm:pt modelId="{3FD929EA-88AE-429E-BBD8-7CE6F9804603}" type="parTrans" cxnId="{456EA24B-6FC4-4AAC-8890-EED89ECDA607}">
      <dgm:prSet/>
      <dgm:spPr/>
      <dgm:t>
        <a:bodyPr/>
        <a:lstStyle/>
        <a:p>
          <a:endParaRPr lang="en-GB"/>
        </a:p>
      </dgm:t>
    </dgm:pt>
    <dgm:pt modelId="{A277F7F7-A424-477D-B193-2BF9B9B8C237}" type="sibTrans" cxnId="{456EA24B-6FC4-4AAC-8890-EED89ECDA607}">
      <dgm:prSet/>
      <dgm:spPr/>
      <dgm:t>
        <a:bodyPr/>
        <a:lstStyle/>
        <a:p>
          <a:endParaRPr lang="en-GB"/>
        </a:p>
      </dgm:t>
    </dgm:pt>
    <dgm:pt modelId="{FCEA05CE-45F9-44BB-8EB6-A1359002033E}">
      <dgm:prSet phldrT="[Text]"/>
      <dgm:spPr/>
      <dgm:t>
        <a:bodyPr/>
        <a:lstStyle/>
        <a:p>
          <a:r>
            <a:rPr lang="en-US" dirty="0"/>
            <a:t>How to implement</a:t>
          </a:r>
        </a:p>
        <a:p>
          <a:r>
            <a:rPr lang="en-US" dirty="0"/>
            <a:t>(2)</a:t>
          </a:r>
          <a:endParaRPr lang="en-GB" dirty="0"/>
        </a:p>
      </dgm:t>
    </dgm:pt>
    <dgm:pt modelId="{CF04F38D-58A1-4B2B-AF4C-C0589791BBF2}" type="parTrans" cxnId="{08C51384-88BE-4253-BE1A-DCCBCEF90188}">
      <dgm:prSet/>
      <dgm:spPr/>
      <dgm:t>
        <a:bodyPr/>
        <a:lstStyle/>
        <a:p>
          <a:endParaRPr lang="en-GB"/>
        </a:p>
      </dgm:t>
    </dgm:pt>
    <dgm:pt modelId="{10CF7BA7-E41D-489D-9BA4-209565FDBD6A}" type="sibTrans" cxnId="{08C51384-88BE-4253-BE1A-DCCBCEF90188}">
      <dgm:prSet/>
      <dgm:spPr/>
      <dgm:t>
        <a:bodyPr/>
        <a:lstStyle/>
        <a:p>
          <a:endParaRPr lang="en-GB"/>
        </a:p>
      </dgm:t>
    </dgm:pt>
    <dgm:pt modelId="{1CA29904-7D0E-436A-8A48-A252A111167F}">
      <dgm:prSet phldrT="[Text]"/>
      <dgm:spPr/>
      <dgm:t>
        <a:bodyPr/>
        <a:lstStyle/>
        <a:p>
          <a:r>
            <a:rPr lang="en-US" dirty="0"/>
            <a:t>Act/ implement </a:t>
          </a:r>
        </a:p>
        <a:p>
          <a:r>
            <a:rPr lang="en-US" dirty="0"/>
            <a:t>(3)</a:t>
          </a:r>
          <a:endParaRPr lang="en-GB" dirty="0"/>
        </a:p>
      </dgm:t>
    </dgm:pt>
    <dgm:pt modelId="{166BC1A9-12A2-407E-9DAF-30E52C0B6429}" type="parTrans" cxnId="{DD88A01A-099E-4BD9-B5B9-AAAF8A64AF4D}">
      <dgm:prSet/>
      <dgm:spPr/>
      <dgm:t>
        <a:bodyPr/>
        <a:lstStyle/>
        <a:p>
          <a:endParaRPr lang="en-GB"/>
        </a:p>
      </dgm:t>
    </dgm:pt>
    <dgm:pt modelId="{94645A8B-3312-48FB-A733-D531FAD45C8D}" type="sibTrans" cxnId="{DD88A01A-099E-4BD9-B5B9-AAAF8A64AF4D}">
      <dgm:prSet/>
      <dgm:spPr/>
      <dgm:t>
        <a:bodyPr/>
        <a:lstStyle/>
        <a:p>
          <a:endParaRPr lang="en-GB"/>
        </a:p>
      </dgm:t>
    </dgm:pt>
    <dgm:pt modelId="{B39119FF-0E4C-490A-8471-8DD14A495659}">
      <dgm:prSet phldrT="[Text]"/>
      <dgm:spPr/>
      <dgm:t>
        <a:bodyPr/>
        <a:lstStyle/>
        <a:p>
          <a:r>
            <a:rPr lang="en-US" dirty="0"/>
            <a:t>Assess/</a:t>
          </a:r>
        </a:p>
        <a:p>
          <a:r>
            <a:rPr lang="en-US" dirty="0"/>
            <a:t>Monitor </a:t>
          </a:r>
        </a:p>
        <a:p>
          <a:r>
            <a:rPr lang="en-US" dirty="0"/>
            <a:t>(4)</a:t>
          </a:r>
          <a:endParaRPr lang="en-GB" dirty="0"/>
        </a:p>
      </dgm:t>
    </dgm:pt>
    <dgm:pt modelId="{B3B550A7-B84E-4397-85FB-683398A8BCF9}" type="parTrans" cxnId="{F6A7DCE7-ED07-4FA2-A836-0FDF157DD275}">
      <dgm:prSet/>
      <dgm:spPr/>
      <dgm:t>
        <a:bodyPr/>
        <a:lstStyle/>
        <a:p>
          <a:endParaRPr lang="en-GB"/>
        </a:p>
      </dgm:t>
    </dgm:pt>
    <dgm:pt modelId="{542F1864-AD67-42A7-93E1-674175BC5D73}" type="sibTrans" cxnId="{F6A7DCE7-ED07-4FA2-A836-0FDF157DD275}">
      <dgm:prSet/>
      <dgm:spPr/>
      <dgm:t>
        <a:bodyPr/>
        <a:lstStyle/>
        <a:p>
          <a:endParaRPr lang="en-GB"/>
        </a:p>
      </dgm:t>
    </dgm:pt>
    <dgm:pt modelId="{B5FFC4CE-0A34-45E9-8F8E-BBB578916AB4}">
      <dgm:prSet phldrT="[Text]"/>
      <dgm:spPr/>
      <dgm:t>
        <a:bodyPr/>
        <a:lstStyle/>
        <a:p>
          <a:r>
            <a:rPr lang="en-US" dirty="0"/>
            <a:t>Feedback/ Report </a:t>
          </a:r>
        </a:p>
        <a:p>
          <a:r>
            <a:rPr lang="en-US" dirty="0"/>
            <a:t>(5)</a:t>
          </a:r>
          <a:endParaRPr lang="en-GB" dirty="0"/>
        </a:p>
      </dgm:t>
    </dgm:pt>
    <dgm:pt modelId="{5CF9BE48-EA11-4425-8E8D-328367026E80}" type="parTrans" cxnId="{8BE238F5-12E9-4039-9C42-1A3DC41127D2}">
      <dgm:prSet/>
      <dgm:spPr/>
      <dgm:t>
        <a:bodyPr/>
        <a:lstStyle/>
        <a:p>
          <a:endParaRPr lang="en-GB"/>
        </a:p>
      </dgm:t>
    </dgm:pt>
    <dgm:pt modelId="{7955C7FA-526F-421D-A1BE-E7131F91B3AA}" type="sibTrans" cxnId="{8BE238F5-12E9-4039-9C42-1A3DC41127D2}">
      <dgm:prSet/>
      <dgm:spPr/>
      <dgm:t>
        <a:bodyPr/>
        <a:lstStyle/>
        <a:p>
          <a:endParaRPr lang="en-GB"/>
        </a:p>
      </dgm:t>
    </dgm:pt>
    <dgm:pt modelId="{2F333418-1739-41C2-9AA8-B63C4F1C9794}" type="pres">
      <dgm:prSet presAssocID="{5AB9C6CA-BA52-4E3A-AF5F-7BE4F6AD1419}" presName="cycle" presStyleCnt="0">
        <dgm:presLayoutVars>
          <dgm:dir/>
          <dgm:resizeHandles val="exact"/>
        </dgm:presLayoutVars>
      </dgm:prSet>
      <dgm:spPr/>
    </dgm:pt>
    <dgm:pt modelId="{F1BEC06B-26C4-4F01-A5C6-8B0E59224968}" type="pres">
      <dgm:prSet presAssocID="{5142FA9C-47E4-4C0A-BE57-FBD8D10643ED}" presName="node" presStyleLbl="node1" presStyleIdx="0" presStyleCnt="5">
        <dgm:presLayoutVars>
          <dgm:bulletEnabled val="1"/>
        </dgm:presLayoutVars>
      </dgm:prSet>
      <dgm:spPr/>
    </dgm:pt>
    <dgm:pt modelId="{6D1CE78C-625F-4BFB-9CD5-343DDA23C38B}" type="pres">
      <dgm:prSet presAssocID="{5142FA9C-47E4-4C0A-BE57-FBD8D10643ED}" presName="spNode" presStyleCnt="0"/>
      <dgm:spPr/>
    </dgm:pt>
    <dgm:pt modelId="{50C6CDA5-37E3-4F2D-851A-76FF530E76F2}" type="pres">
      <dgm:prSet presAssocID="{A277F7F7-A424-477D-B193-2BF9B9B8C237}" presName="sibTrans" presStyleLbl="sibTrans1D1" presStyleIdx="0" presStyleCnt="5"/>
      <dgm:spPr/>
    </dgm:pt>
    <dgm:pt modelId="{0986E50E-48D7-4782-96B0-3FD2E443DA00}" type="pres">
      <dgm:prSet presAssocID="{FCEA05CE-45F9-44BB-8EB6-A1359002033E}" presName="node" presStyleLbl="node1" presStyleIdx="1" presStyleCnt="5">
        <dgm:presLayoutVars>
          <dgm:bulletEnabled val="1"/>
        </dgm:presLayoutVars>
      </dgm:prSet>
      <dgm:spPr/>
    </dgm:pt>
    <dgm:pt modelId="{3E45B29C-1A76-48AE-98E2-44791DD287BB}" type="pres">
      <dgm:prSet presAssocID="{FCEA05CE-45F9-44BB-8EB6-A1359002033E}" presName="spNode" presStyleCnt="0"/>
      <dgm:spPr/>
    </dgm:pt>
    <dgm:pt modelId="{BBAD1FB3-ED19-4E73-A7A4-C93658F52D7A}" type="pres">
      <dgm:prSet presAssocID="{10CF7BA7-E41D-489D-9BA4-209565FDBD6A}" presName="sibTrans" presStyleLbl="sibTrans1D1" presStyleIdx="1" presStyleCnt="5"/>
      <dgm:spPr/>
    </dgm:pt>
    <dgm:pt modelId="{E2B1BD79-0E5E-4D9E-B2E6-1F529CE6EE27}" type="pres">
      <dgm:prSet presAssocID="{1CA29904-7D0E-436A-8A48-A252A111167F}" presName="node" presStyleLbl="node1" presStyleIdx="2" presStyleCnt="5">
        <dgm:presLayoutVars>
          <dgm:bulletEnabled val="1"/>
        </dgm:presLayoutVars>
      </dgm:prSet>
      <dgm:spPr/>
    </dgm:pt>
    <dgm:pt modelId="{DA545212-D112-413B-8D3F-DB6701CD1687}" type="pres">
      <dgm:prSet presAssocID="{1CA29904-7D0E-436A-8A48-A252A111167F}" presName="spNode" presStyleCnt="0"/>
      <dgm:spPr/>
    </dgm:pt>
    <dgm:pt modelId="{A8DFA684-8A19-4E57-90F5-A7F0A6DC7236}" type="pres">
      <dgm:prSet presAssocID="{94645A8B-3312-48FB-A733-D531FAD45C8D}" presName="sibTrans" presStyleLbl="sibTrans1D1" presStyleIdx="2" presStyleCnt="5"/>
      <dgm:spPr/>
    </dgm:pt>
    <dgm:pt modelId="{03B9840C-6BFF-4EFB-B28E-ADF3CD6D5B06}" type="pres">
      <dgm:prSet presAssocID="{B39119FF-0E4C-490A-8471-8DD14A495659}" presName="node" presStyleLbl="node1" presStyleIdx="3" presStyleCnt="5">
        <dgm:presLayoutVars>
          <dgm:bulletEnabled val="1"/>
        </dgm:presLayoutVars>
      </dgm:prSet>
      <dgm:spPr/>
    </dgm:pt>
    <dgm:pt modelId="{C1A333DA-8A6E-4E35-9AEF-A6742B5ADA90}" type="pres">
      <dgm:prSet presAssocID="{B39119FF-0E4C-490A-8471-8DD14A495659}" presName="spNode" presStyleCnt="0"/>
      <dgm:spPr/>
    </dgm:pt>
    <dgm:pt modelId="{2290A535-1072-480A-8B92-EC20CEE3C9DB}" type="pres">
      <dgm:prSet presAssocID="{542F1864-AD67-42A7-93E1-674175BC5D73}" presName="sibTrans" presStyleLbl="sibTrans1D1" presStyleIdx="3" presStyleCnt="5"/>
      <dgm:spPr/>
    </dgm:pt>
    <dgm:pt modelId="{E68BD5F2-1DD8-4E3F-9380-5C50AAEC25E8}" type="pres">
      <dgm:prSet presAssocID="{B5FFC4CE-0A34-45E9-8F8E-BBB578916AB4}" presName="node" presStyleLbl="node1" presStyleIdx="4" presStyleCnt="5">
        <dgm:presLayoutVars>
          <dgm:bulletEnabled val="1"/>
        </dgm:presLayoutVars>
      </dgm:prSet>
      <dgm:spPr/>
    </dgm:pt>
    <dgm:pt modelId="{9CA12A64-00EB-44AC-A118-B3D76ACFB276}" type="pres">
      <dgm:prSet presAssocID="{B5FFC4CE-0A34-45E9-8F8E-BBB578916AB4}" presName="spNode" presStyleCnt="0"/>
      <dgm:spPr/>
    </dgm:pt>
    <dgm:pt modelId="{B4D297B9-39DF-499D-A3E1-EC06B0DC5CBE}" type="pres">
      <dgm:prSet presAssocID="{7955C7FA-526F-421D-A1BE-E7131F91B3AA}" presName="sibTrans" presStyleLbl="sibTrans1D1" presStyleIdx="4" presStyleCnt="5"/>
      <dgm:spPr/>
    </dgm:pt>
  </dgm:ptLst>
  <dgm:cxnLst>
    <dgm:cxn modelId="{F7F4F713-C8D1-49C7-AB63-09CE66777636}" type="presOf" srcId="{1CA29904-7D0E-436A-8A48-A252A111167F}" destId="{E2B1BD79-0E5E-4D9E-B2E6-1F529CE6EE27}" srcOrd="0" destOrd="0" presId="urn:microsoft.com/office/officeart/2005/8/layout/cycle5"/>
    <dgm:cxn modelId="{DD88A01A-099E-4BD9-B5B9-AAAF8A64AF4D}" srcId="{5AB9C6CA-BA52-4E3A-AF5F-7BE4F6AD1419}" destId="{1CA29904-7D0E-436A-8A48-A252A111167F}" srcOrd="2" destOrd="0" parTransId="{166BC1A9-12A2-407E-9DAF-30E52C0B6429}" sibTransId="{94645A8B-3312-48FB-A733-D531FAD45C8D}"/>
    <dgm:cxn modelId="{B10E5F2A-017A-464B-8091-27F212FD6DB8}" type="presOf" srcId="{5142FA9C-47E4-4C0A-BE57-FBD8D10643ED}" destId="{F1BEC06B-26C4-4F01-A5C6-8B0E59224968}" srcOrd="0" destOrd="0" presId="urn:microsoft.com/office/officeart/2005/8/layout/cycle5"/>
    <dgm:cxn modelId="{3F3C2835-4CB7-44FD-88F5-1C835D58D067}" type="presOf" srcId="{FCEA05CE-45F9-44BB-8EB6-A1359002033E}" destId="{0986E50E-48D7-4782-96B0-3FD2E443DA00}" srcOrd="0" destOrd="0" presId="urn:microsoft.com/office/officeart/2005/8/layout/cycle5"/>
    <dgm:cxn modelId="{3A4A9F5E-F4C8-4E30-BE3C-7BF8A841B0BE}" type="presOf" srcId="{94645A8B-3312-48FB-A733-D531FAD45C8D}" destId="{A8DFA684-8A19-4E57-90F5-A7F0A6DC7236}" srcOrd="0" destOrd="0" presId="urn:microsoft.com/office/officeart/2005/8/layout/cycle5"/>
    <dgm:cxn modelId="{456EA24B-6FC4-4AAC-8890-EED89ECDA607}" srcId="{5AB9C6CA-BA52-4E3A-AF5F-7BE4F6AD1419}" destId="{5142FA9C-47E4-4C0A-BE57-FBD8D10643ED}" srcOrd="0" destOrd="0" parTransId="{3FD929EA-88AE-429E-BBD8-7CE6F9804603}" sibTransId="{A277F7F7-A424-477D-B193-2BF9B9B8C237}"/>
    <dgm:cxn modelId="{D847C258-2BFE-4694-BDEB-77472530B231}" type="presOf" srcId="{A277F7F7-A424-477D-B193-2BF9B9B8C237}" destId="{50C6CDA5-37E3-4F2D-851A-76FF530E76F2}" srcOrd="0" destOrd="0" presId="urn:microsoft.com/office/officeart/2005/8/layout/cycle5"/>
    <dgm:cxn modelId="{6C888D7E-2EA4-420D-960D-55C26892CCFA}" type="presOf" srcId="{7955C7FA-526F-421D-A1BE-E7131F91B3AA}" destId="{B4D297B9-39DF-499D-A3E1-EC06B0DC5CBE}" srcOrd="0" destOrd="0" presId="urn:microsoft.com/office/officeart/2005/8/layout/cycle5"/>
    <dgm:cxn modelId="{08C51384-88BE-4253-BE1A-DCCBCEF90188}" srcId="{5AB9C6CA-BA52-4E3A-AF5F-7BE4F6AD1419}" destId="{FCEA05CE-45F9-44BB-8EB6-A1359002033E}" srcOrd="1" destOrd="0" parTransId="{CF04F38D-58A1-4B2B-AF4C-C0589791BBF2}" sibTransId="{10CF7BA7-E41D-489D-9BA4-209565FDBD6A}"/>
    <dgm:cxn modelId="{AD20B890-A849-4C56-A62D-882328FBB678}" type="presOf" srcId="{542F1864-AD67-42A7-93E1-674175BC5D73}" destId="{2290A535-1072-480A-8B92-EC20CEE3C9DB}" srcOrd="0" destOrd="0" presId="urn:microsoft.com/office/officeart/2005/8/layout/cycle5"/>
    <dgm:cxn modelId="{F257449F-0AD7-44F2-845F-1CB7C2D98D6F}" type="presOf" srcId="{B5FFC4CE-0A34-45E9-8F8E-BBB578916AB4}" destId="{E68BD5F2-1DD8-4E3F-9380-5C50AAEC25E8}" srcOrd="0" destOrd="0" presId="urn:microsoft.com/office/officeart/2005/8/layout/cycle5"/>
    <dgm:cxn modelId="{3EFB63A6-8269-46ED-91C7-48A9536DC418}" type="presOf" srcId="{5AB9C6CA-BA52-4E3A-AF5F-7BE4F6AD1419}" destId="{2F333418-1739-41C2-9AA8-B63C4F1C9794}" srcOrd="0" destOrd="0" presId="urn:microsoft.com/office/officeart/2005/8/layout/cycle5"/>
    <dgm:cxn modelId="{6E7435C6-A4EF-43C0-9E3F-4BE8CD31534C}" type="presOf" srcId="{10CF7BA7-E41D-489D-9BA4-209565FDBD6A}" destId="{BBAD1FB3-ED19-4E73-A7A4-C93658F52D7A}" srcOrd="0" destOrd="0" presId="urn:microsoft.com/office/officeart/2005/8/layout/cycle5"/>
    <dgm:cxn modelId="{F6A7DCE7-ED07-4FA2-A836-0FDF157DD275}" srcId="{5AB9C6CA-BA52-4E3A-AF5F-7BE4F6AD1419}" destId="{B39119FF-0E4C-490A-8471-8DD14A495659}" srcOrd="3" destOrd="0" parTransId="{B3B550A7-B84E-4397-85FB-683398A8BCF9}" sibTransId="{542F1864-AD67-42A7-93E1-674175BC5D73}"/>
    <dgm:cxn modelId="{CC2536F2-2523-4AA1-A69C-81361E9930C0}" type="presOf" srcId="{B39119FF-0E4C-490A-8471-8DD14A495659}" destId="{03B9840C-6BFF-4EFB-B28E-ADF3CD6D5B06}" srcOrd="0" destOrd="0" presId="urn:microsoft.com/office/officeart/2005/8/layout/cycle5"/>
    <dgm:cxn modelId="{8BE238F5-12E9-4039-9C42-1A3DC41127D2}" srcId="{5AB9C6CA-BA52-4E3A-AF5F-7BE4F6AD1419}" destId="{B5FFC4CE-0A34-45E9-8F8E-BBB578916AB4}" srcOrd="4" destOrd="0" parTransId="{5CF9BE48-EA11-4425-8E8D-328367026E80}" sibTransId="{7955C7FA-526F-421D-A1BE-E7131F91B3AA}"/>
    <dgm:cxn modelId="{BB8F7CD7-C626-47F0-A5C1-A00769CEEA56}" type="presParOf" srcId="{2F333418-1739-41C2-9AA8-B63C4F1C9794}" destId="{F1BEC06B-26C4-4F01-A5C6-8B0E59224968}" srcOrd="0" destOrd="0" presId="urn:microsoft.com/office/officeart/2005/8/layout/cycle5"/>
    <dgm:cxn modelId="{FCDF57EB-F505-4B26-A7A5-D7846431BA06}" type="presParOf" srcId="{2F333418-1739-41C2-9AA8-B63C4F1C9794}" destId="{6D1CE78C-625F-4BFB-9CD5-343DDA23C38B}" srcOrd="1" destOrd="0" presId="urn:microsoft.com/office/officeart/2005/8/layout/cycle5"/>
    <dgm:cxn modelId="{8224DE90-2A45-4391-991C-3C939633A9ED}" type="presParOf" srcId="{2F333418-1739-41C2-9AA8-B63C4F1C9794}" destId="{50C6CDA5-37E3-4F2D-851A-76FF530E76F2}" srcOrd="2" destOrd="0" presId="urn:microsoft.com/office/officeart/2005/8/layout/cycle5"/>
    <dgm:cxn modelId="{420AC217-CA0D-4B34-9107-E569205F41C4}" type="presParOf" srcId="{2F333418-1739-41C2-9AA8-B63C4F1C9794}" destId="{0986E50E-48D7-4782-96B0-3FD2E443DA00}" srcOrd="3" destOrd="0" presId="urn:microsoft.com/office/officeart/2005/8/layout/cycle5"/>
    <dgm:cxn modelId="{82917D91-E2EB-4B9C-B7DF-E35956451379}" type="presParOf" srcId="{2F333418-1739-41C2-9AA8-B63C4F1C9794}" destId="{3E45B29C-1A76-48AE-98E2-44791DD287BB}" srcOrd="4" destOrd="0" presId="urn:microsoft.com/office/officeart/2005/8/layout/cycle5"/>
    <dgm:cxn modelId="{A74D9312-F8B0-405D-A678-B5565216A56E}" type="presParOf" srcId="{2F333418-1739-41C2-9AA8-B63C4F1C9794}" destId="{BBAD1FB3-ED19-4E73-A7A4-C93658F52D7A}" srcOrd="5" destOrd="0" presId="urn:microsoft.com/office/officeart/2005/8/layout/cycle5"/>
    <dgm:cxn modelId="{6FB8CD44-3C66-475F-AF87-59D58244FD28}" type="presParOf" srcId="{2F333418-1739-41C2-9AA8-B63C4F1C9794}" destId="{E2B1BD79-0E5E-4D9E-B2E6-1F529CE6EE27}" srcOrd="6" destOrd="0" presId="urn:microsoft.com/office/officeart/2005/8/layout/cycle5"/>
    <dgm:cxn modelId="{16F8B784-FDDA-4A27-8572-00B3FD206C67}" type="presParOf" srcId="{2F333418-1739-41C2-9AA8-B63C4F1C9794}" destId="{DA545212-D112-413B-8D3F-DB6701CD1687}" srcOrd="7" destOrd="0" presId="urn:microsoft.com/office/officeart/2005/8/layout/cycle5"/>
    <dgm:cxn modelId="{8227724E-3B36-4213-895D-4B7818965C27}" type="presParOf" srcId="{2F333418-1739-41C2-9AA8-B63C4F1C9794}" destId="{A8DFA684-8A19-4E57-90F5-A7F0A6DC7236}" srcOrd="8" destOrd="0" presId="urn:microsoft.com/office/officeart/2005/8/layout/cycle5"/>
    <dgm:cxn modelId="{92FC0299-6A91-4232-9B54-9290A877B5CE}" type="presParOf" srcId="{2F333418-1739-41C2-9AA8-B63C4F1C9794}" destId="{03B9840C-6BFF-4EFB-B28E-ADF3CD6D5B06}" srcOrd="9" destOrd="0" presId="urn:microsoft.com/office/officeart/2005/8/layout/cycle5"/>
    <dgm:cxn modelId="{3CBD6B00-F8FB-4E28-92B8-BD832EC0F59B}" type="presParOf" srcId="{2F333418-1739-41C2-9AA8-B63C4F1C9794}" destId="{C1A333DA-8A6E-4E35-9AEF-A6742B5ADA90}" srcOrd="10" destOrd="0" presId="urn:microsoft.com/office/officeart/2005/8/layout/cycle5"/>
    <dgm:cxn modelId="{9D69C69B-30AD-48AC-8A4E-730B1794321E}" type="presParOf" srcId="{2F333418-1739-41C2-9AA8-B63C4F1C9794}" destId="{2290A535-1072-480A-8B92-EC20CEE3C9DB}" srcOrd="11" destOrd="0" presId="urn:microsoft.com/office/officeart/2005/8/layout/cycle5"/>
    <dgm:cxn modelId="{F108659E-B0D9-48E5-B53B-BA06CCBAA97C}" type="presParOf" srcId="{2F333418-1739-41C2-9AA8-B63C4F1C9794}" destId="{E68BD5F2-1DD8-4E3F-9380-5C50AAEC25E8}" srcOrd="12" destOrd="0" presId="urn:microsoft.com/office/officeart/2005/8/layout/cycle5"/>
    <dgm:cxn modelId="{6E40B1F8-6FE0-48E8-9CFF-0912BD1038DC}" type="presParOf" srcId="{2F333418-1739-41C2-9AA8-B63C4F1C9794}" destId="{9CA12A64-00EB-44AC-A118-B3D76ACFB276}" srcOrd="13" destOrd="0" presId="urn:microsoft.com/office/officeart/2005/8/layout/cycle5"/>
    <dgm:cxn modelId="{C1C588A5-8762-44AC-859F-2F28F8F373EB}" type="presParOf" srcId="{2F333418-1739-41C2-9AA8-B63C4F1C9794}" destId="{B4D297B9-39DF-499D-A3E1-EC06B0DC5CBE}"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269B0-7E8D-401E-A776-B65BFD0CFE6F}">
      <dsp:nvSpPr>
        <dsp:cNvPr id="0" name=""/>
        <dsp:cNvSpPr/>
      </dsp:nvSpPr>
      <dsp:spPr>
        <a:xfrm>
          <a:off x="0" y="53571"/>
          <a:ext cx="8229600" cy="8353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A personal view from teaching—construction management—music PhD including TFT (Total Field Theory)</a:t>
          </a:r>
        </a:p>
      </dsp:txBody>
      <dsp:txXfrm>
        <a:off x="40780" y="94351"/>
        <a:ext cx="8148040" cy="753819"/>
      </dsp:txXfrm>
    </dsp:sp>
    <dsp:sp modelId="{797DB653-72B7-4547-BAC7-FFF5F1574878}">
      <dsp:nvSpPr>
        <dsp:cNvPr id="0" name=""/>
        <dsp:cNvSpPr/>
      </dsp:nvSpPr>
      <dsp:spPr>
        <a:xfrm>
          <a:off x="0" y="949431"/>
          <a:ext cx="8229600" cy="835379"/>
        </a:xfrm>
        <a:prstGeom prst="round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An inherent music in text, image and rhythm</a:t>
          </a:r>
          <a:r>
            <a:rPr lang="en-GB" sz="1200" kern="1200" baseline="100000" dirty="0"/>
            <a:t>1</a:t>
          </a:r>
        </a:p>
      </dsp:txBody>
      <dsp:txXfrm>
        <a:off x="40780" y="990211"/>
        <a:ext cx="8148040" cy="753819"/>
      </dsp:txXfrm>
    </dsp:sp>
    <dsp:sp modelId="{07AEAACD-C269-425B-854F-3373ABA3086D}">
      <dsp:nvSpPr>
        <dsp:cNvPr id="0" name=""/>
        <dsp:cNvSpPr/>
      </dsp:nvSpPr>
      <dsp:spPr>
        <a:xfrm>
          <a:off x="0" y="1845291"/>
          <a:ext cx="8229600" cy="835379"/>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Musings and conclusions</a:t>
          </a:r>
        </a:p>
      </dsp:txBody>
      <dsp:txXfrm>
        <a:off x="40780" y="1886071"/>
        <a:ext cx="8148040" cy="753819"/>
      </dsp:txXfrm>
    </dsp:sp>
    <dsp:sp modelId="{02E6B345-50CF-4B44-8039-BE2E7D09955B}">
      <dsp:nvSpPr>
        <dsp:cNvPr id="0" name=""/>
        <dsp:cNvSpPr/>
      </dsp:nvSpPr>
      <dsp:spPr>
        <a:xfrm>
          <a:off x="0" y="2741151"/>
          <a:ext cx="8229600" cy="835379"/>
        </a:xfrm>
        <a:prstGeom prst="round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Apotheosis in TFT</a:t>
          </a:r>
        </a:p>
      </dsp:txBody>
      <dsp:txXfrm>
        <a:off x="40780" y="2781931"/>
        <a:ext cx="8148040" cy="753819"/>
      </dsp:txXfrm>
    </dsp:sp>
    <dsp:sp modelId="{BB14978C-2EB4-4CE5-A916-2F91DC845A01}">
      <dsp:nvSpPr>
        <dsp:cNvPr id="0" name=""/>
        <dsp:cNvSpPr/>
      </dsp:nvSpPr>
      <dsp:spPr>
        <a:xfrm>
          <a:off x="0" y="3637011"/>
          <a:ext cx="8229600" cy="83537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Final postulated conclusions for discussion</a:t>
          </a:r>
        </a:p>
      </dsp:txBody>
      <dsp:txXfrm>
        <a:off x="40780" y="3677791"/>
        <a:ext cx="8148040" cy="753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EC06B-26C4-4F01-A5C6-8B0E59224968}">
      <dsp:nvSpPr>
        <dsp:cNvPr id="0" name=""/>
        <dsp:cNvSpPr/>
      </dsp:nvSpPr>
      <dsp:spPr>
        <a:xfrm>
          <a:off x="3371403" y="736"/>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Alter/ improve (7…)</a:t>
          </a:r>
        </a:p>
        <a:p>
          <a:pPr marL="0" lvl="0" indent="0" algn="ctr" defTabSz="533400">
            <a:lnSpc>
              <a:spcPct val="90000"/>
            </a:lnSpc>
            <a:spcBef>
              <a:spcPct val="0"/>
            </a:spcBef>
            <a:spcAft>
              <a:spcPct val="35000"/>
            </a:spcAft>
            <a:buNone/>
          </a:pPr>
          <a:r>
            <a:rPr lang="en-US" sz="1200" kern="1200" dirty="0"/>
            <a:t>Consider problem (1)</a:t>
          </a:r>
          <a:endParaRPr lang="en-GB" sz="1200" kern="1200" dirty="0"/>
        </a:p>
      </dsp:txBody>
      <dsp:txXfrm>
        <a:off x="3418579" y="47912"/>
        <a:ext cx="1392440" cy="872063"/>
      </dsp:txXfrm>
    </dsp:sp>
    <dsp:sp modelId="{50C6CDA5-37E3-4F2D-851A-76FF530E76F2}">
      <dsp:nvSpPr>
        <dsp:cNvPr id="0" name=""/>
        <dsp:cNvSpPr/>
      </dsp:nvSpPr>
      <dsp:spPr>
        <a:xfrm>
          <a:off x="2183365" y="483943"/>
          <a:ext cx="3862868" cy="3862868"/>
        </a:xfrm>
        <a:custGeom>
          <a:avLst/>
          <a:gdLst/>
          <a:ahLst/>
          <a:cxnLst/>
          <a:rect l="0" t="0" r="0" b="0"/>
          <a:pathLst>
            <a:path>
              <a:moveTo>
                <a:pt x="2874166" y="245702"/>
              </a:moveTo>
              <a:arcTo wR="1931434" hR="1931434" stAng="17952946" swAng="121231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986E50E-48D7-4782-96B0-3FD2E443DA00}">
      <dsp:nvSpPr>
        <dsp:cNvPr id="0" name=""/>
        <dsp:cNvSpPr/>
      </dsp:nvSpPr>
      <dsp:spPr>
        <a:xfrm>
          <a:off x="5208306" y="1335324"/>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How to implement</a:t>
          </a:r>
        </a:p>
        <a:p>
          <a:pPr marL="0" lvl="0" indent="0" algn="ctr" defTabSz="533400">
            <a:lnSpc>
              <a:spcPct val="90000"/>
            </a:lnSpc>
            <a:spcBef>
              <a:spcPct val="0"/>
            </a:spcBef>
            <a:spcAft>
              <a:spcPct val="35000"/>
            </a:spcAft>
            <a:buNone/>
          </a:pPr>
          <a:r>
            <a:rPr lang="en-US" sz="1200" kern="1200" dirty="0"/>
            <a:t>(2)</a:t>
          </a:r>
          <a:endParaRPr lang="en-GB" sz="1200" kern="1200" dirty="0"/>
        </a:p>
      </dsp:txBody>
      <dsp:txXfrm>
        <a:off x="5255482" y="1382500"/>
        <a:ext cx="1392440" cy="872063"/>
      </dsp:txXfrm>
    </dsp:sp>
    <dsp:sp modelId="{BBAD1FB3-ED19-4E73-A7A4-C93658F52D7A}">
      <dsp:nvSpPr>
        <dsp:cNvPr id="0" name=""/>
        <dsp:cNvSpPr/>
      </dsp:nvSpPr>
      <dsp:spPr>
        <a:xfrm>
          <a:off x="2183365" y="483943"/>
          <a:ext cx="3862868" cy="3862868"/>
        </a:xfrm>
        <a:custGeom>
          <a:avLst/>
          <a:gdLst/>
          <a:ahLst/>
          <a:cxnLst/>
          <a:rect l="0" t="0" r="0" b="0"/>
          <a:pathLst>
            <a:path>
              <a:moveTo>
                <a:pt x="3858244" y="2064990"/>
              </a:moveTo>
              <a:arcTo wR="1931434" hR="1931434" stAng="21837907" swAng="136032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B1BD79-0E5E-4D9E-B2E6-1F529CE6EE27}">
      <dsp:nvSpPr>
        <dsp:cNvPr id="0" name=""/>
        <dsp:cNvSpPr/>
      </dsp:nvSpPr>
      <dsp:spPr>
        <a:xfrm>
          <a:off x="4506671" y="3494733"/>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Act/ implement </a:t>
          </a:r>
        </a:p>
        <a:p>
          <a:pPr marL="0" lvl="0" indent="0" algn="ctr" defTabSz="533400">
            <a:lnSpc>
              <a:spcPct val="90000"/>
            </a:lnSpc>
            <a:spcBef>
              <a:spcPct val="0"/>
            </a:spcBef>
            <a:spcAft>
              <a:spcPct val="35000"/>
            </a:spcAft>
            <a:buNone/>
          </a:pPr>
          <a:r>
            <a:rPr lang="en-US" sz="1200" kern="1200" dirty="0"/>
            <a:t>(3)</a:t>
          </a:r>
          <a:endParaRPr lang="en-GB" sz="1200" kern="1200" dirty="0"/>
        </a:p>
      </dsp:txBody>
      <dsp:txXfrm>
        <a:off x="4553847" y="3541909"/>
        <a:ext cx="1392440" cy="872063"/>
      </dsp:txXfrm>
    </dsp:sp>
    <dsp:sp modelId="{A8DFA684-8A19-4E57-90F5-A7F0A6DC7236}">
      <dsp:nvSpPr>
        <dsp:cNvPr id="0" name=""/>
        <dsp:cNvSpPr/>
      </dsp:nvSpPr>
      <dsp:spPr>
        <a:xfrm>
          <a:off x="2183365" y="483943"/>
          <a:ext cx="3862868" cy="3862868"/>
        </a:xfrm>
        <a:custGeom>
          <a:avLst/>
          <a:gdLst/>
          <a:ahLst/>
          <a:cxnLst/>
          <a:rect l="0" t="0" r="0" b="0"/>
          <a:pathLst>
            <a:path>
              <a:moveTo>
                <a:pt x="2168696" y="3848239"/>
              </a:moveTo>
              <a:arcTo wR="1931434" hR="1931434" stAng="4976630" swAng="8467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3B9840C-6BFF-4EFB-B28E-ADF3CD6D5B06}">
      <dsp:nvSpPr>
        <dsp:cNvPr id="0" name=""/>
        <dsp:cNvSpPr/>
      </dsp:nvSpPr>
      <dsp:spPr>
        <a:xfrm>
          <a:off x="2236135" y="3494733"/>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Assess/</a:t>
          </a:r>
        </a:p>
        <a:p>
          <a:pPr marL="0" lvl="0" indent="0" algn="ctr" defTabSz="533400">
            <a:lnSpc>
              <a:spcPct val="90000"/>
            </a:lnSpc>
            <a:spcBef>
              <a:spcPct val="0"/>
            </a:spcBef>
            <a:spcAft>
              <a:spcPct val="35000"/>
            </a:spcAft>
            <a:buNone/>
          </a:pPr>
          <a:r>
            <a:rPr lang="en-US" sz="1200" kern="1200" dirty="0"/>
            <a:t>Monitor </a:t>
          </a:r>
        </a:p>
        <a:p>
          <a:pPr marL="0" lvl="0" indent="0" algn="ctr" defTabSz="533400">
            <a:lnSpc>
              <a:spcPct val="90000"/>
            </a:lnSpc>
            <a:spcBef>
              <a:spcPct val="0"/>
            </a:spcBef>
            <a:spcAft>
              <a:spcPct val="35000"/>
            </a:spcAft>
            <a:buNone/>
          </a:pPr>
          <a:r>
            <a:rPr lang="en-US" sz="1200" kern="1200" dirty="0"/>
            <a:t>(4)</a:t>
          </a:r>
          <a:endParaRPr lang="en-GB" sz="1200" kern="1200" dirty="0"/>
        </a:p>
      </dsp:txBody>
      <dsp:txXfrm>
        <a:off x="2283311" y="3541909"/>
        <a:ext cx="1392440" cy="872063"/>
      </dsp:txXfrm>
    </dsp:sp>
    <dsp:sp modelId="{2290A535-1072-480A-8B92-EC20CEE3C9DB}">
      <dsp:nvSpPr>
        <dsp:cNvPr id="0" name=""/>
        <dsp:cNvSpPr/>
      </dsp:nvSpPr>
      <dsp:spPr>
        <a:xfrm>
          <a:off x="2183365" y="483943"/>
          <a:ext cx="3862868" cy="3862868"/>
        </a:xfrm>
        <a:custGeom>
          <a:avLst/>
          <a:gdLst/>
          <a:ahLst/>
          <a:cxnLst/>
          <a:rect l="0" t="0" r="0" b="0"/>
          <a:pathLst>
            <a:path>
              <a:moveTo>
                <a:pt x="204996" y="2797373"/>
              </a:moveTo>
              <a:arcTo wR="1931434" hR="1931434" stAng="9201766" swAng="136032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68BD5F2-1DD8-4E3F-9380-5C50AAEC25E8}">
      <dsp:nvSpPr>
        <dsp:cNvPr id="0" name=""/>
        <dsp:cNvSpPr/>
      </dsp:nvSpPr>
      <dsp:spPr>
        <a:xfrm>
          <a:off x="1534500" y="1335324"/>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Feedback/ Report </a:t>
          </a:r>
        </a:p>
        <a:p>
          <a:pPr marL="0" lvl="0" indent="0" algn="ctr" defTabSz="533400">
            <a:lnSpc>
              <a:spcPct val="90000"/>
            </a:lnSpc>
            <a:spcBef>
              <a:spcPct val="0"/>
            </a:spcBef>
            <a:spcAft>
              <a:spcPct val="35000"/>
            </a:spcAft>
            <a:buNone/>
          </a:pPr>
          <a:r>
            <a:rPr lang="en-US" sz="1200" kern="1200" dirty="0"/>
            <a:t>(5)</a:t>
          </a:r>
          <a:endParaRPr lang="en-GB" sz="1200" kern="1200" dirty="0"/>
        </a:p>
      </dsp:txBody>
      <dsp:txXfrm>
        <a:off x="1581676" y="1382500"/>
        <a:ext cx="1392440" cy="872063"/>
      </dsp:txXfrm>
    </dsp:sp>
    <dsp:sp modelId="{B4D297B9-39DF-499D-A3E1-EC06B0DC5CBE}">
      <dsp:nvSpPr>
        <dsp:cNvPr id="0" name=""/>
        <dsp:cNvSpPr/>
      </dsp:nvSpPr>
      <dsp:spPr>
        <a:xfrm>
          <a:off x="2183365" y="483943"/>
          <a:ext cx="3862868" cy="3862868"/>
        </a:xfrm>
        <a:custGeom>
          <a:avLst/>
          <a:gdLst/>
          <a:ahLst/>
          <a:cxnLst/>
          <a:rect l="0" t="0" r="0" b="0"/>
          <a:pathLst>
            <a:path>
              <a:moveTo>
                <a:pt x="464490" y="675044"/>
              </a:moveTo>
              <a:arcTo wR="1931434" hR="1931434" stAng="13234739" swAng="121231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441CD6-0D6A-4C20-A9BB-3D8B9A2F1650}" type="datetimeFigureOut">
              <a:rPr lang="en-GB" smtClean="0"/>
              <a:t>22/01/2020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0DE5D1-BFA2-400E-96A8-FF1545334A00}" type="slidenum">
              <a:rPr lang="en-GB" smtClean="0"/>
              <a:t>‹#›</a:t>
            </a:fld>
            <a:endParaRPr lang="en-GB"/>
          </a:p>
        </p:txBody>
      </p:sp>
    </p:spTree>
    <p:extLst>
      <p:ext uri="{BB962C8B-B14F-4D97-AF65-F5344CB8AC3E}">
        <p14:creationId xmlns:p14="http://schemas.microsoft.com/office/powerpoint/2010/main" val="2810808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DE5D1-BFA2-400E-96A8-FF1545334A00}" type="slidenum">
              <a:rPr lang="en-GB" smtClean="0"/>
              <a:t>20</a:t>
            </a:fld>
            <a:endParaRPr lang="en-GB"/>
          </a:p>
        </p:txBody>
      </p:sp>
    </p:spTree>
    <p:extLst>
      <p:ext uri="{BB962C8B-B14F-4D97-AF65-F5344CB8AC3E}">
        <p14:creationId xmlns:p14="http://schemas.microsoft.com/office/powerpoint/2010/main" val="4391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DE5D1-BFA2-400E-96A8-FF1545334A00}" type="slidenum">
              <a:rPr lang="en-GB" smtClean="0"/>
              <a:t>22</a:t>
            </a:fld>
            <a:endParaRPr lang="en-GB"/>
          </a:p>
        </p:txBody>
      </p:sp>
    </p:spTree>
    <p:extLst>
      <p:ext uri="{BB962C8B-B14F-4D97-AF65-F5344CB8AC3E}">
        <p14:creationId xmlns:p14="http://schemas.microsoft.com/office/powerpoint/2010/main" val="14918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DE5D1-BFA2-400E-96A8-FF1545334A00}" type="slidenum">
              <a:rPr lang="en-GB" smtClean="0"/>
              <a:t>24</a:t>
            </a:fld>
            <a:endParaRPr lang="en-GB"/>
          </a:p>
        </p:txBody>
      </p:sp>
    </p:spTree>
    <p:extLst>
      <p:ext uri="{BB962C8B-B14F-4D97-AF65-F5344CB8AC3E}">
        <p14:creationId xmlns:p14="http://schemas.microsoft.com/office/powerpoint/2010/main" val="19209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5889038-25C2-4B13-84AF-B9F46E2AC274}" type="datetimeFigureOut">
              <a:rPr lang="en-GB" smtClean="0"/>
              <a:t>22/01/2020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EBE19-9415-4F6F-80BF-EC226B5C22D5}" type="slidenum">
              <a:rPr lang="en-GB" smtClean="0"/>
              <a:t>‹#›</a:t>
            </a:fld>
            <a:endParaRPr lang="en-GB"/>
          </a:p>
        </p:txBody>
      </p:sp>
    </p:spTree>
    <p:extLst>
      <p:ext uri="{BB962C8B-B14F-4D97-AF65-F5344CB8AC3E}">
        <p14:creationId xmlns:p14="http://schemas.microsoft.com/office/powerpoint/2010/main" val="3165228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889038-25C2-4B13-84AF-B9F46E2AC274}" type="datetimeFigureOut">
              <a:rPr lang="en-GB" smtClean="0"/>
              <a:t>22/01/2020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EBE19-9415-4F6F-80BF-EC226B5C22D5}" type="slidenum">
              <a:rPr lang="en-GB" smtClean="0"/>
              <a:t>‹#›</a:t>
            </a:fld>
            <a:endParaRPr lang="en-GB"/>
          </a:p>
        </p:txBody>
      </p:sp>
    </p:spTree>
    <p:extLst>
      <p:ext uri="{BB962C8B-B14F-4D97-AF65-F5344CB8AC3E}">
        <p14:creationId xmlns:p14="http://schemas.microsoft.com/office/powerpoint/2010/main" val="1695149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889038-25C2-4B13-84AF-B9F46E2AC274}" type="datetimeFigureOut">
              <a:rPr lang="en-GB" smtClean="0"/>
              <a:t>22/01/2020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EBE19-9415-4F6F-80BF-EC226B5C22D5}" type="slidenum">
              <a:rPr lang="en-GB" smtClean="0"/>
              <a:t>‹#›</a:t>
            </a:fld>
            <a:endParaRPr lang="en-GB"/>
          </a:p>
        </p:txBody>
      </p:sp>
    </p:spTree>
    <p:extLst>
      <p:ext uri="{BB962C8B-B14F-4D97-AF65-F5344CB8AC3E}">
        <p14:creationId xmlns:p14="http://schemas.microsoft.com/office/powerpoint/2010/main" val="2621212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889038-25C2-4B13-84AF-B9F46E2AC274}" type="datetimeFigureOut">
              <a:rPr lang="en-GB" smtClean="0"/>
              <a:t>22/01/2020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EBE19-9415-4F6F-80BF-EC226B5C22D5}" type="slidenum">
              <a:rPr lang="en-GB" smtClean="0"/>
              <a:t>‹#›</a:t>
            </a:fld>
            <a:endParaRPr lang="en-GB"/>
          </a:p>
        </p:txBody>
      </p:sp>
    </p:spTree>
    <p:extLst>
      <p:ext uri="{BB962C8B-B14F-4D97-AF65-F5344CB8AC3E}">
        <p14:creationId xmlns:p14="http://schemas.microsoft.com/office/powerpoint/2010/main" val="9820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889038-25C2-4B13-84AF-B9F46E2AC274}" type="datetimeFigureOut">
              <a:rPr lang="en-GB" smtClean="0"/>
              <a:t>22/01/2020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EBE19-9415-4F6F-80BF-EC226B5C22D5}" type="slidenum">
              <a:rPr lang="en-GB" smtClean="0"/>
              <a:t>‹#›</a:t>
            </a:fld>
            <a:endParaRPr lang="en-GB"/>
          </a:p>
        </p:txBody>
      </p:sp>
    </p:spTree>
    <p:extLst>
      <p:ext uri="{BB962C8B-B14F-4D97-AF65-F5344CB8AC3E}">
        <p14:creationId xmlns:p14="http://schemas.microsoft.com/office/powerpoint/2010/main" val="121280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5889038-25C2-4B13-84AF-B9F46E2AC274}" type="datetimeFigureOut">
              <a:rPr lang="en-GB" smtClean="0"/>
              <a:t>22/01/2020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6EBE19-9415-4F6F-80BF-EC226B5C22D5}" type="slidenum">
              <a:rPr lang="en-GB" smtClean="0"/>
              <a:t>‹#›</a:t>
            </a:fld>
            <a:endParaRPr lang="en-GB"/>
          </a:p>
        </p:txBody>
      </p:sp>
    </p:spTree>
    <p:extLst>
      <p:ext uri="{BB962C8B-B14F-4D97-AF65-F5344CB8AC3E}">
        <p14:creationId xmlns:p14="http://schemas.microsoft.com/office/powerpoint/2010/main" val="4241006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5889038-25C2-4B13-84AF-B9F46E2AC274}" type="datetimeFigureOut">
              <a:rPr lang="en-GB" smtClean="0"/>
              <a:t>22/01/2020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66EBE19-9415-4F6F-80BF-EC226B5C22D5}" type="slidenum">
              <a:rPr lang="en-GB" smtClean="0"/>
              <a:t>‹#›</a:t>
            </a:fld>
            <a:endParaRPr lang="en-GB"/>
          </a:p>
        </p:txBody>
      </p:sp>
    </p:spTree>
    <p:extLst>
      <p:ext uri="{BB962C8B-B14F-4D97-AF65-F5344CB8AC3E}">
        <p14:creationId xmlns:p14="http://schemas.microsoft.com/office/powerpoint/2010/main" val="233468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5889038-25C2-4B13-84AF-B9F46E2AC274}" type="datetimeFigureOut">
              <a:rPr lang="en-GB" smtClean="0"/>
              <a:t>22/01/2020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6EBE19-9415-4F6F-80BF-EC226B5C22D5}" type="slidenum">
              <a:rPr lang="en-GB" smtClean="0"/>
              <a:t>‹#›</a:t>
            </a:fld>
            <a:endParaRPr lang="en-GB"/>
          </a:p>
        </p:txBody>
      </p:sp>
    </p:spTree>
    <p:extLst>
      <p:ext uri="{BB962C8B-B14F-4D97-AF65-F5344CB8AC3E}">
        <p14:creationId xmlns:p14="http://schemas.microsoft.com/office/powerpoint/2010/main" val="3790884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889038-25C2-4B13-84AF-B9F46E2AC274}" type="datetimeFigureOut">
              <a:rPr lang="en-GB" smtClean="0"/>
              <a:t>22/01/2020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66EBE19-9415-4F6F-80BF-EC226B5C22D5}" type="slidenum">
              <a:rPr lang="en-GB" smtClean="0"/>
              <a:t>‹#›</a:t>
            </a:fld>
            <a:endParaRPr lang="en-GB"/>
          </a:p>
        </p:txBody>
      </p:sp>
    </p:spTree>
    <p:extLst>
      <p:ext uri="{BB962C8B-B14F-4D97-AF65-F5344CB8AC3E}">
        <p14:creationId xmlns:p14="http://schemas.microsoft.com/office/powerpoint/2010/main" val="86613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889038-25C2-4B13-84AF-B9F46E2AC274}" type="datetimeFigureOut">
              <a:rPr lang="en-GB" smtClean="0"/>
              <a:t>22/01/2020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6EBE19-9415-4F6F-80BF-EC226B5C22D5}" type="slidenum">
              <a:rPr lang="en-GB" smtClean="0"/>
              <a:t>‹#›</a:t>
            </a:fld>
            <a:endParaRPr lang="en-GB"/>
          </a:p>
        </p:txBody>
      </p:sp>
    </p:spTree>
    <p:extLst>
      <p:ext uri="{BB962C8B-B14F-4D97-AF65-F5344CB8AC3E}">
        <p14:creationId xmlns:p14="http://schemas.microsoft.com/office/powerpoint/2010/main" val="16173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889038-25C2-4B13-84AF-B9F46E2AC274}" type="datetimeFigureOut">
              <a:rPr lang="en-GB" smtClean="0"/>
              <a:t>22/01/2020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6EBE19-9415-4F6F-80BF-EC226B5C22D5}" type="slidenum">
              <a:rPr lang="en-GB" smtClean="0"/>
              <a:t>‹#›</a:t>
            </a:fld>
            <a:endParaRPr lang="en-GB"/>
          </a:p>
        </p:txBody>
      </p:sp>
    </p:spTree>
    <p:extLst>
      <p:ext uri="{BB962C8B-B14F-4D97-AF65-F5344CB8AC3E}">
        <p14:creationId xmlns:p14="http://schemas.microsoft.com/office/powerpoint/2010/main" val="458692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89038-25C2-4B13-84AF-B9F46E2AC274}" type="datetimeFigureOut">
              <a:rPr lang="en-GB" smtClean="0"/>
              <a:t>22/01/2020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EBE19-9415-4F6F-80BF-EC226B5C22D5}" type="slidenum">
              <a:rPr lang="en-GB" smtClean="0"/>
              <a:t>‹#›</a:t>
            </a:fld>
            <a:endParaRPr lang="en-GB"/>
          </a:p>
        </p:txBody>
      </p:sp>
    </p:spTree>
    <p:extLst>
      <p:ext uri="{BB962C8B-B14F-4D97-AF65-F5344CB8AC3E}">
        <p14:creationId xmlns:p14="http://schemas.microsoft.com/office/powerpoint/2010/main" val="1940199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pngimg.com/download/33805" TargetMode="External"/><Relationship Id="rId3" Type="http://schemas.microsoft.com/office/2007/relationships/hdphoto" Target="../media/hdphoto3.wdp"/><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pixabay.com/en/globe-earth-world-transparency-1348777/" TargetMode="External"/><Relationship Id="rId5" Type="http://schemas.openxmlformats.org/officeDocument/2006/relationships/image" Target="../media/image8.png"/><Relationship Id="rId4" Type="http://schemas.openxmlformats.org/officeDocument/2006/relationships/hyperlink" Target="https://www.niu.edu/facdev/_pdf/guide/learning/howard_gardner_theory_multiple_intelligences.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onstructionnews.co.uk/partnership-publishing/game-changer-digital-recruitment-29-11-2019/" TargetMode="External"/><Relationship Id="rId7" Type="http://schemas.openxmlformats.org/officeDocument/2006/relationships/hyperlink" Target="https://creativecommons.org/licenses/by-sa/3.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ommons.wikimedia.org/wiki/File:Temperature_Anomaly_1880-now_NL.svg" TargetMode="External"/><Relationship Id="rId5" Type="http://schemas.openxmlformats.org/officeDocument/2006/relationships/image" Target="../media/image26.pn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web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web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0nlnRpFoBLo" TargetMode="External"/><Relationship Id="rId6" Type="http://schemas.openxmlformats.org/officeDocument/2006/relationships/image" Target="../media/image36.jpeg"/><Relationship Id="rId5" Type="http://schemas.openxmlformats.org/officeDocument/2006/relationships/hyperlink" Target="https://www.youtube.com/watch?v=0nlnRpFoBLo" TargetMode="Externa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commons.wikimedia.org/wiki/File:Black_Man_Talking_on_the_Phone_Cartoon_Vector.svg" TargetMode="Externa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relationshipsreality.com/afraid-to-speak-your-mind-in-your-relationship/" TargetMode="External"/><Relationship Id="rId5" Type="http://schemas.openxmlformats.org/officeDocument/2006/relationships/image" Target="../media/image43.jpeg"/><Relationship Id="rId4" Type="http://schemas.openxmlformats.org/officeDocument/2006/relationships/hyperlink" Target="https://creativecommons.org/licenses/by-sa/3.0/"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Hljir_TyTEw"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bighistoryproject.com/chapters/1"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www2.le.ac.uk/departments/doctoralcollege/training/eresources/teaching/theories/kolb" TargetMode="External"/><Relationship Id="rId13" Type="http://schemas.openxmlformats.org/officeDocument/2006/relationships/hyperlink" Target="https://faculty.londondeanery.ac.uk/e-learning/effective-feedback/what-is-feedback" TargetMode="External"/><Relationship Id="rId18" Type="http://schemas.openxmlformats.org/officeDocument/2006/relationships/hyperlink" Target="https://www.niu.edu/facdev/_pdf/guide/learning/howard_gardner_theory_multiple_intelligences.pdf" TargetMode="External"/><Relationship Id="rId26" Type="http://schemas.openxmlformats.org/officeDocument/2006/relationships/hyperlink" Target="http://teachthink.weebly.com/lesson-5-theories-of-learning-humanist-approaches.html" TargetMode="External"/><Relationship Id="rId3" Type="http://schemas.openxmlformats.org/officeDocument/2006/relationships/hyperlink" Target="https://www.prospectmagazine.co.uk/magazine/roger-penrose-vision-thing-interview-maths-physics" TargetMode="External"/><Relationship Id="rId21" Type="http://schemas.openxmlformats.org/officeDocument/2006/relationships/hyperlink" Target="https://www.biography.com/musician/sid-vicious" TargetMode="External"/><Relationship Id="rId7" Type="http://schemas.openxmlformats.org/officeDocument/2006/relationships/hyperlink" Target="https://www.edge.org/conversation/paul_davies-time-loops" TargetMode="External"/><Relationship Id="rId12" Type="http://schemas.openxmlformats.org/officeDocument/2006/relationships/hyperlink" Target="https://www.constructionnews.co.uk/partnership-publishing/game-changer-digital-recruitment-29-11-2019" TargetMode="External"/><Relationship Id="rId17" Type="http://schemas.openxmlformats.org/officeDocument/2006/relationships/hyperlink" Target="https://www.miketheboilerman.com/central-heating-diagram.html" TargetMode="External"/><Relationship Id="rId25" Type="http://schemas.openxmlformats.org/officeDocument/2006/relationships/hyperlink" Target="https://www.youtube.com/watch?v=P3I9puBL5U8" TargetMode="External"/><Relationship Id="rId2" Type="http://schemas.openxmlformats.org/officeDocument/2006/relationships/hyperlink" Target="https://architectureforlondon.com/news/the-riba-plan-of-work" TargetMode="External"/><Relationship Id="rId16" Type="http://schemas.openxmlformats.org/officeDocument/2006/relationships/hyperlink" Target="https://www.simplypsychology.org/maslow.html" TargetMode="External"/><Relationship Id="rId20" Type="http://schemas.openxmlformats.org/officeDocument/2006/relationships/hyperlink" Target="https://aeon.co/essays/gaia-why-some-scientists-think-it-s-a-nonsensical-fantasy" TargetMode="External"/><Relationship Id="rId1" Type="http://schemas.openxmlformats.org/officeDocument/2006/relationships/slideLayout" Target="../slideLayouts/slideLayout2.xml"/><Relationship Id="rId6" Type="http://schemas.openxmlformats.org/officeDocument/2006/relationships/hyperlink" Target="https://toppng.com/reduce-reuse-recycle-diagram-of-reuse-reduce-and-recycle-PNG-free-PNG-Images_178166" TargetMode="External"/><Relationship Id="rId11" Type="http://schemas.openxmlformats.org/officeDocument/2006/relationships/hyperlink" Target="https://www.independent.co.uk/news/science/universe-nasa-space-pictures-latest-images-wilkinson-microwave-anisotropy-probe-a8091296.html" TargetMode="External"/><Relationship Id="rId24" Type="http://schemas.openxmlformats.org/officeDocument/2006/relationships/hyperlink" Target="http://www.solarta.com/en/installations-solar-energy/solar-thermal/systems-solar-thermal.php" TargetMode="External"/><Relationship Id="rId5" Type="http://schemas.openxmlformats.org/officeDocument/2006/relationships/hyperlink" Target="https://www.bbc.co.uk/bitesize/guides/z29ccdm/revision/1" TargetMode="External"/><Relationship Id="rId15" Type="http://schemas.openxmlformats.org/officeDocument/2006/relationships/hyperlink" Target="https://www.simplypsychology.org/learning-kolb.htm" TargetMode="External"/><Relationship Id="rId23" Type="http://schemas.openxmlformats.org/officeDocument/2006/relationships/hyperlink" Target="https://plato.stanford.edu/archives/spr2020/entries/deleuze" TargetMode="External"/><Relationship Id="rId28" Type="http://schemas.openxmlformats.org/officeDocument/2006/relationships/hyperlink" Target="https://iai.tv/articles/deleuze-and-the-time-for-non-reason-auid-1243" TargetMode="External"/><Relationship Id="rId10" Type="http://schemas.openxmlformats.org/officeDocument/2006/relationships/hyperlink" Target="http://www.global-greenhouse-warming.com/graphs-diagrams-of-global-warming-and-climate.html" TargetMode="External"/><Relationship Id="rId19" Type="http://schemas.openxmlformats.org/officeDocument/2006/relationships/hyperlink" Target="https://ourworldindata.org/co2-and-other-greenhouse-gas-emissions" TargetMode="External"/><Relationship Id="rId4" Type="http://schemas.openxmlformats.org/officeDocument/2006/relationships/hyperlink" Target="https://www.bighistoryproject.com/chapters/1" TargetMode="External"/><Relationship Id="rId9" Type="http://schemas.openxmlformats.org/officeDocument/2006/relationships/hyperlink" Target="https://www.youtube.com/watch?v=vyftaay-pFA" TargetMode="External"/><Relationship Id="rId14" Type="http://schemas.openxmlformats.org/officeDocument/2006/relationships/hyperlink" Target="https://www.britannica.com/topic/intuitionism-philosophy-of-mathematics" TargetMode="External"/><Relationship Id="rId22" Type="http://schemas.openxmlformats.org/officeDocument/2006/relationships/hyperlink" Target="http://solidsystemsllc.com/prevent-data-loss" TargetMode="External"/><Relationship Id="rId27" Type="http://schemas.openxmlformats.org/officeDocument/2006/relationships/hyperlink" Target="https://www.valuebasedmanagement.net/"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Sound of Feedback</a:t>
            </a:r>
            <a:r>
              <a:rPr lang="en-GB" sz="1800" dirty="0"/>
              <a:t> </a:t>
            </a:r>
            <a:br>
              <a:rPr lang="en-GB" sz="1800" dirty="0"/>
            </a:br>
            <a:r>
              <a:rPr lang="en-GB" sz="1800" dirty="0"/>
              <a:t>a metrical asymmetric epistemological linguistic…rap</a:t>
            </a:r>
            <a:endParaRPr lang="en-GB" dirty="0"/>
          </a:p>
        </p:txBody>
      </p:sp>
      <p:sp>
        <p:nvSpPr>
          <p:cNvPr id="3" name="Subtitle 2"/>
          <p:cNvSpPr>
            <a:spLocks noGrp="1"/>
          </p:cNvSpPr>
          <p:nvPr>
            <p:ph type="subTitle" idx="1"/>
          </p:nvPr>
        </p:nvSpPr>
        <p:spPr>
          <a:xfrm>
            <a:off x="1197614" y="3886200"/>
            <a:ext cx="6748772" cy="1752600"/>
          </a:xfrm>
        </p:spPr>
        <p:txBody>
          <a:bodyPr>
            <a:normAutofit fontScale="92500"/>
          </a:bodyPr>
          <a:lstStyle/>
          <a:p>
            <a:r>
              <a:rPr lang="en-GB" dirty="0"/>
              <a:t>A vicarious, various, vicious</a:t>
            </a:r>
            <a:r>
              <a:rPr lang="en-GB" baseline="30000" dirty="0"/>
              <a:t> *</a:t>
            </a:r>
            <a:r>
              <a:rPr lang="en-GB" sz="1500" baseline="100000" dirty="0"/>
              <a:t>1</a:t>
            </a:r>
            <a:r>
              <a:rPr lang="en-GB" dirty="0"/>
              <a:t>, viscous view</a:t>
            </a:r>
          </a:p>
          <a:p>
            <a:pPr algn="l"/>
            <a:r>
              <a:rPr lang="en-GB" dirty="0"/>
              <a:t>4! * 2 – (2 * 3) = HGTG/(U) constant</a:t>
            </a:r>
            <a:r>
              <a:rPr lang="en-GB" baseline="30000" dirty="0"/>
              <a:t>*</a:t>
            </a:r>
            <a:r>
              <a:rPr lang="en-GB" sz="1500" baseline="100000" dirty="0"/>
              <a:t>2</a:t>
            </a:r>
          </a:p>
          <a:p>
            <a:r>
              <a:rPr lang="en-GB" dirty="0"/>
              <a:t>Grant Gover</a:t>
            </a:r>
          </a:p>
        </p:txBody>
      </p:sp>
      <p:sp>
        <p:nvSpPr>
          <p:cNvPr id="4" name="TextBox 3"/>
          <p:cNvSpPr txBox="1"/>
          <p:nvPr/>
        </p:nvSpPr>
        <p:spPr>
          <a:xfrm>
            <a:off x="1259632" y="6021288"/>
            <a:ext cx="2512226" cy="369332"/>
          </a:xfrm>
          <a:prstGeom prst="rect">
            <a:avLst/>
          </a:prstGeom>
          <a:noFill/>
        </p:spPr>
        <p:txBody>
          <a:bodyPr wrap="none" rtlCol="0">
            <a:spAutoFit/>
          </a:bodyPr>
          <a:lstStyle/>
          <a:p>
            <a:r>
              <a:rPr lang="en-GB" baseline="30000" dirty="0">
                <a:solidFill>
                  <a:schemeClr val="bg1">
                    <a:lumMod val="50000"/>
                  </a:schemeClr>
                </a:solidFill>
              </a:rPr>
              <a:t>*</a:t>
            </a:r>
            <a:r>
              <a:rPr lang="en-GB" sz="1400" baseline="30000" dirty="0">
                <a:solidFill>
                  <a:schemeClr val="bg1">
                    <a:lumMod val="50000"/>
                  </a:schemeClr>
                </a:solidFill>
              </a:rPr>
              <a:t>2</a:t>
            </a:r>
            <a:r>
              <a:rPr lang="en-GB" dirty="0">
                <a:solidFill>
                  <a:schemeClr val="bg1">
                    <a:lumMod val="50000"/>
                  </a:schemeClr>
                </a:solidFill>
              </a:rPr>
              <a:t> Douglas Adams	</a:t>
            </a:r>
            <a:r>
              <a:rPr lang="en-GB" baseline="30000" dirty="0">
                <a:solidFill>
                  <a:schemeClr val="bg1">
                    <a:lumMod val="50000"/>
                  </a:schemeClr>
                </a:solidFill>
              </a:rPr>
              <a:t> *</a:t>
            </a:r>
            <a:r>
              <a:rPr lang="en-GB" sz="1400" baseline="30000" dirty="0">
                <a:solidFill>
                  <a:schemeClr val="bg1">
                    <a:lumMod val="50000"/>
                  </a:schemeClr>
                </a:solidFill>
              </a:rPr>
              <a:t>1 </a:t>
            </a:r>
            <a:r>
              <a:rPr lang="en-GB" dirty="0">
                <a:solidFill>
                  <a:schemeClr val="bg1">
                    <a:lumMod val="50000"/>
                  </a:schemeClr>
                </a:solidFill>
              </a:rPr>
              <a:t>Sid</a:t>
            </a:r>
            <a:endParaRPr lang="en-GB" baseline="30000" dirty="0">
              <a:solidFill>
                <a:schemeClr val="bg1">
                  <a:lumMod val="50000"/>
                </a:schemeClr>
              </a:solidFill>
            </a:endParaRPr>
          </a:p>
        </p:txBody>
      </p:sp>
      <p:pic>
        <p:nvPicPr>
          <p:cNvPr id="5" name="Clapping for feedback intro.wav">
            <a:hlinkClick r:id="" action="ppaction://media"/>
          </p:cNvPr>
          <p:cNvPicPr>
            <a:picLocks noChangeAspect="1"/>
          </p:cNvPicPr>
          <p:nvPr>
            <a:audioFile r:link="rId2"/>
            <p:extLst>
              <p:ext uri="{DAA4B4D4-6D71-4841-9C94-3DE7FCFB9230}">
                <p14:media xmlns:p14="http://schemas.microsoft.com/office/powerpoint/2010/main" r:embed="rId1">
                  <p14:fade in="250" out="1000"/>
                </p14:media>
              </p:ext>
            </p:extLst>
          </p:nvPr>
        </p:nvPicPr>
        <p:blipFill>
          <a:blip r:embed="rId4"/>
          <a:stretch>
            <a:fillRect/>
          </a:stretch>
        </p:blipFill>
        <p:spPr>
          <a:xfrm>
            <a:off x="-1527628" y="6737195"/>
            <a:ext cx="609600" cy="609600"/>
          </a:xfrm>
          <a:prstGeom prst="rect">
            <a:avLst/>
          </a:prstGeom>
        </p:spPr>
      </p:pic>
    </p:spTree>
    <p:extLst>
      <p:ext uri="{BB962C8B-B14F-4D97-AF65-F5344CB8AC3E}">
        <p14:creationId xmlns:p14="http://schemas.microsoft.com/office/powerpoint/2010/main" val="356584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6000"/>
                                  </p:stCondLst>
                                  <p:childTnLst>
                                    <p:cmd type="call" cmd="playFrom(0.0)">
                                      <p:cBhvr>
                                        <p:cTn id="6" dur="267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02839A-6416-40F3-A7D1-FDC457C3B6E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754" b="811"/>
          <a:stretch/>
        </p:blipFill>
        <p:spPr>
          <a:xfrm>
            <a:off x="3347864" y="265620"/>
            <a:ext cx="5796136" cy="6331164"/>
          </a:xfrm>
          <a:prstGeom prst="rect">
            <a:avLst/>
          </a:prstGeom>
        </p:spPr>
      </p:pic>
      <p:sp>
        <p:nvSpPr>
          <p:cNvPr id="9" name="TextBox 8">
            <a:extLst>
              <a:ext uri="{FF2B5EF4-FFF2-40B4-BE49-F238E27FC236}">
                <a16:creationId xmlns:a16="http://schemas.microsoft.com/office/drawing/2014/main" id="{16A32883-C5CB-4666-B1CF-33104F5ED5B7}"/>
              </a:ext>
            </a:extLst>
          </p:cNvPr>
          <p:cNvSpPr txBox="1"/>
          <p:nvPr/>
        </p:nvSpPr>
        <p:spPr>
          <a:xfrm>
            <a:off x="457200" y="6596784"/>
            <a:ext cx="4629794" cy="230832"/>
          </a:xfrm>
          <a:prstGeom prst="rect">
            <a:avLst/>
          </a:prstGeom>
          <a:noFill/>
        </p:spPr>
        <p:txBody>
          <a:bodyPr wrap="none" rtlCol="0">
            <a:spAutoFit/>
          </a:bodyPr>
          <a:lstStyle/>
          <a:p>
            <a:r>
              <a:rPr lang="en-GB" sz="900" dirty="0"/>
              <a:t>https://uk.images.search.yahoo.com/search/images?p=howard+garder+multiple+intelligences</a:t>
            </a:r>
          </a:p>
        </p:txBody>
      </p:sp>
      <p:sp>
        <p:nvSpPr>
          <p:cNvPr id="10" name="TextBox 9">
            <a:extLst>
              <a:ext uri="{FF2B5EF4-FFF2-40B4-BE49-F238E27FC236}">
                <a16:creationId xmlns:a16="http://schemas.microsoft.com/office/drawing/2014/main" id="{AF3069D6-1A34-4A1E-BCB5-E16E78E70D27}"/>
              </a:ext>
            </a:extLst>
          </p:cNvPr>
          <p:cNvSpPr txBox="1"/>
          <p:nvPr/>
        </p:nvSpPr>
        <p:spPr>
          <a:xfrm>
            <a:off x="555689" y="2136338"/>
            <a:ext cx="2792175" cy="2585323"/>
          </a:xfrm>
          <a:prstGeom prst="rect">
            <a:avLst/>
          </a:prstGeom>
          <a:noFill/>
        </p:spPr>
        <p:txBody>
          <a:bodyPr wrap="none" rtlCol="0">
            <a:spAutoFit/>
          </a:bodyPr>
          <a:lstStyle/>
          <a:p>
            <a:r>
              <a:rPr lang="en-GB" dirty="0"/>
              <a:t>These are relational</a:t>
            </a:r>
          </a:p>
          <a:p>
            <a:r>
              <a:rPr lang="en-GB" dirty="0"/>
              <a:t>with other people</a:t>
            </a:r>
          </a:p>
          <a:p>
            <a:r>
              <a:rPr lang="en-GB" dirty="0"/>
              <a:t>and the world</a:t>
            </a:r>
          </a:p>
          <a:p>
            <a:r>
              <a:rPr lang="en-GB" dirty="0"/>
              <a:t>involving thought processes</a:t>
            </a:r>
          </a:p>
          <a:p>
            <a:r>
              <a:rPr lang="en-GB" dirty="0"/>
              <a:t>and integrated </a:t>
            </a:r>
          </a:p>
          <a:p>
            <a:r>
              <a:rPr lang="en-GB" dirty="0"/>
              <a:t>mind-body processes—</a:t>
            </a:r>
          </a:p>
          <a:p>
            <a:r>
              <a:rPr lang="en-GB" dirty="0"/>
              <a:t>there is feedback</a:t>
            </a:r>
          </a:p>
          <a:p>
            <a:r>
              <a:rPr lang="en-GB" dirty="0"/>
              <a:t>and processing of feedback</a:t>
            </a:r>
          </a:p>
          <a:p>
            <a:r>
              <a:rPr lang="en-GB" dirty="0"/>
              <a:t>going on all the time</a:t>
            </a:r>
          </a:p>
        </p:txBody>
      </p:sp>
      <p:sp>
        <p:nvSpPr>
          <p:cNvPr id="2" name="Title 1">
            <a:extLst>
              <a:ext uri="{FF2B5EF4-FFF2-40B4-BE49-F238E27FC236}">
                <a16:creationId xmlns:a16="http://schemas.microsoft.com/office/drawing/2014/main" id="{8592FC07-582E-447E-989A-B63DE024A2B3}"/>
              </a:ext>
            </a:extLst>
          </p:cNvPr>
          <p:cNvSpPr>
            <a:spLocks noGrp="1"/>
          </p:cNvSpPr>
          <p:nvPr>
            <p:ph type="title"/>
          </p:nvPr>
        </p:nvSpPr>
        <p:spPr>
          <a:xfrm>
            <a:off x="-57794" y="0"/>
            <a:ext cx="4629794" cy="1143000"/>
          </a:xfrm>
        </p:spPr>
        <p:txBody>
          <a:bodyPr>
            <a:normAutofit fontScale="90000"/>
          </a:bodyPr>
          <a:lstStyle/>
          <a:p>
            <a:pPr algn="l"/>
            <a:r>
              <a:rPr lang="en-GB" dirty="0">
                <a:hlinkClick r:id="rId4"/>
              </a:rPr>
              <a:t>Howard Gardner’s </a:t>
            </a:r>
            <a:br>
              <a:rPr lang="en-GB" dirty="0">
                <a:hlinkClick r:id="rId4"/>
              </a:rPr>
            </a:br>
            <a:r>
              <a:rPr lang="en-GB" dirty="0">
                <a:hlinkClick r:id="rId4"/>
              </a:rPr>
              <a:t>Multiple Intelligences</a:t>
            </a:r>
          </a:p>
        </p:txBody>
      </p:sp>
      <p:sp>
        <p:nvSpPr>
          <p:cNvPr id="11" name="TextBox 10">
            <a:extLst>
              <a:ext uri="{FF2B5EF4-FFF2-40B4-BE49-F238E27FC236}">
                <a16:creationId xmlns:a16="http://schemas.microsoft.com/office/drawing/2014/main" id="{5DDB757B-7EF7-4239-ACBB-479F525EFFE3}"/>
              </a:ext>
            </a:extLst>
          </p:cNvPr>
          <p:cNvSpPr txBox="1"/>
          <p:nvPr/>
        </p:nvSpPr>
        <p:spPr>
          <a:xfrm>
            <a:off x="570473" y="4941168"/>
            <a:ext cx="644728" cy="1200329"/>
          </a:xfrm>
          <a:prstGeom prst="rect">
            <a:avLst/>
          </a:prstGeom>
          <a:noFill/>
        </p:spPr>
        <p:txBody>
          <a:bodyPr wrap="none" rtlCol="0">
            <a:spAutoFit/>
          </a:bodyPr>
          <a:lstStyle/>
          <a:p>
            <a:r>
              <a:rPr lang="en-GB" dirty="0"/>
              <a:t>Also:</a:t>
            </a:r>
          </a:p>
          <a:p>
            <a:r>
              <a:rPr lang="en-GB" dirty="0"/>
              <a:t>IQ</a:t>
            </a:r>
          </a:p>
          <a:p>
            <a:r>
              <a:rPr lang="en-GB" dirty="0"/>
              <a:t>EQ</a:t>
            </a:r>
          </a:p>
          <a:p>
            <a:r>
              <a:rPr lang="en-GB" dirty="0"/>
              <a:t>SQ</a:t>
            </a:r>
          </a:p>
        </p:txBody>
      </p:sp>
      <p:sp>
        <p:nvSpPr>
          <p:cNvPr id="12" name="Right Brace 11">
            <a:extLst>
              <a:ext uri="{FF2B5EF4-FFF2-40B4-BE49-F238E27FC236}">
                <a16:creationId xmlns:a16="http://schemas.microsoft.com/office/drawing/2014/main" id="{519AA35B-6D20-4A52-A454-2C2E33B30397}"/>
              </a:ext>
            </a:extLst>
          </p:cNvPr>
          <p:cNvSpPr/>
          <p:nvPr/>
        </p:nvSpPr>
        <p:spPr>
          <a:xfrm>
            <a:off x="1043608" y="5301208"/>
            <a:ext cx="171593" cy="84028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Oval 12">
            <a:extLst>
              <a:ext uri="{FF2B5EF4-FFF2-40B4-BE49-F238E27FC236}">
                <a16:creationId xmlns:a16="http://schemas.microsoft.com/office/drawing/2014/main" id="{965FB616-23B1-4AA4-B3E3-4A0B156ABFEC}"/>
              </a:ext>
            </a:extLst>
          </p:cNvPr>
          <p:cNvSpPr/>
          <p:nvPr/>
        </p:nvSpPr>
        <p:spPr>
          <a:xfrm>
            <a:off x="1763688" y="5390963"/>
            <a:ext cx="1512168"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57685EE9-4A70-4C40-9CB0-78065086FF5F}"/>
              </a:ext>
            </a:extLst>
          </p:cNvPr>
          <p:cNvCxnSpPr>
            <a:stCxn id="13" idx="0"/>
            <a:endCxn id="13" idx="0"/>
          </p:cNvCxnSpPr>
          <p:nvPr/>
        </p:nvCxnSpPr>
        <p:spPr>
          <a:xfrm>
            <a:off x="2519772" y="539096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EE485D-16B0-4FA5-BCF2-5EDDC96EDBD6}"/>
              </a:ext>
            </a:extLst>
          </p:cNvPr>
          <p:cNvCxnSpPr>
            <a:stCxn id="13" idx="0"/>
          </p:cNvCxnSpPr>
          <p:nvPr/>
        </p:nvCxnSpPr>
        <p:spPr>
          <a:xfrm flipH="1" flipV="1">
            <a:off x="2411760" y="5301208"/>
            <a:ext cx="108012" cy="89755"/>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BADD7A-1B7F-456E-B17B-D85F4AF7C67A}"/>
              </a:ext>
            </a:extLst>
          </p:cNvPr>
          <p:cNvCxnSpPr>
            <a:cxnSpLocks/>
          </p:cNvCxnSpPr>
          <p:nvPr/>
        </p:nvCxnSpPr>
        <p:spPr>
          <a:xfrm flipV="1">
            <a:off x="2411760" y="5372264"/>
            <a:ext cx="108012" cy="108454"/>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7B50FC-A132-4A2F-A4F7-0BDCE5BB0B9E}"/>
              </a:ext>
            </a:extLst>
          </p:cNvPr>
          <p:cNvCxnSpPr/>
          <p:nvPr/>
        </p:nvCxnSpPr>
        <p:spPr>
          <a:xfrm flipH="1" flipV="1">
            <a:off x="2501982" y="6025063"/>
            <a:ext cx="108012" cy="89755"/>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007BE6-C1A9-41CF-9BE6-879EF8881E71}"/>
              </a:ext>
            </a:extLst>
          </p:cNvPr>
          <p:cNvCxnSpPr>
            <a:cxnSpLocks/>
          </p:cNvCxnSpPr>
          <p:nvPr/>
        </p:nvCxnSpPr>
        <p:spPr>
          <a:xfrm flipV="1">
            <a:off x="2519772" y="5948712"/>
            <a:ext cx="98394" cy="68542"/>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AA2D7B4D-C2C2-454B-A77C-0A5EAABF250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47864" y="5470111"/>
            <a:ext cx="502482" cy="502482"/>
          </a:xfrm>
          <a:prstGeom prst="rect">
            <a:avLst/>
          </a:prstGeom>
        </p:spPr>
      </p:pic>
      <p:pic>
        <p:nvPicPr>
          <p:cNvPr id="29" name="Picture 28">
            <a:extLst>
              <a:ext uri="{FF2B5EF4-FFF2-40B4-BE49-F238E27FC236}">
                <a16:creationId xmlns:a16="http://schemas.microsoft.com/office/drawing/2014/main" id="{B14EE2F2-C414-40EB-BD04-32A04EB5C84B}"/>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flipH="1">
            <a:off x="1369699" y="5480718"/>
            <a:ext cx="371146" cy="492665"/>
          </a:xfrm>
          <a:prstGeom prst="rect">
            <a:avLst/>
          </a:prstGeom>
        </p:spPr>
      </p:pic>
      <p:sp>
        <p:nvSpPr>
          <p:cNvPr id="31" name="TextBox 30">
            <a:extLst>
              <a:ext uri="{FF2B5EF4-FFF2-40B4-BE49-F238E27FC236}">
                <a16:creationId xmlns:a16="http://schemas.microsoft.com/office/drawing/2014/main" id="{D6F8120D-BBD1-4A44-A7D0-20EC2FF30DFB}"/>
              </a:ext>
            </a:extLst>
          </p:cNvPr>
          <p:cNvSpPr txBox="1"/>
          <p:nvPr/>
        </p:nvSpPr>
        <p:spPr>
          <a:xfrm>
            <a:off x="2138718" y="5579589"/>
            <a:ext cx="679994" cy="246221"/>
          </a:xfrm>
          <a:prstGeom prst="rect">
            <a:avLst/>
          </a:prstGeom>
          <a:noFill/>
        </p:spPr>
        <p:txBody>
          <a:bodyPr wrap="none" rtlCol="0">
            <a:spAutoFit/>
          </a:bodyPr>
          <a:lstStyle/>
          <a:p>
            <a:r>
              <a:rPr lang="en-GB" sz="1000" dirty="0"/>
              <a:t>relational</a:t>
            </a:r>
          </a:p>
        </p:txBody>
      </p:sp>
      <p:sp>
        <p:nvSpPr>
          <p:cNvPr id="32" name="TextBox 31">
            <a:extLst>
              <a:ext uri="{FF2B5EF4-FFF2-40B4-BE49-F238E27FC236}">
                <a16:creationId xmlns:a16="http://schemas.microsoft.com/office/drawing/2014/main" id="{556F58FD-6625-432B-8B90-F7C3511FA489}"/>
              </a:ext>
            </a:extLst>
          </p:cNvPr>
          <p:cNvSpPr txBox="1"/>
          <p:nvPr/>
        </p:nvSpPr>
        <p:spPr>
          <a:xfrm>
            <a:off x="2106658" y="5233322"/>
            <a:ext cx="744114" cy="217557"/>
          </a:xfrm>
          <a:prstGeom prst="rect">
            <a:avLst/>
          </a:prstGeom>
          <a:noFill/>
        </p:spPr>
        <p:txBody>
          <a:bodyPr wrap="none" rtlCol="0">
            <a:prstTxWarp prst="textArchUp">
              <a:avLst>
                <a:gd name="adj" fmla="val 11595378"/>
              </a:avLst>
            </a:prstTxWarp>
            <a:spAutoFit/>
          </a:bodyPr>
          <a:lstStyle/>
          <a:p>
            <a:r>
              <a:rPr lang="en-GB" sz="900" spc="300" dirty="0"/>
              <a:t>information</a:t>
            </a:r>
          </a:p>
        </p:txBody>
      </p:sp>
      <p:sp>
        <p:nvSpPr>
          <p:cNvPr id="33" name="TextBox 32">
            <a:extLst>
              <a:ext uri="{FF2B5EF4-FFF2-40B4-BE49-F238E27FC236}">
                <a16:creationId xmlns:a16="http://schemas.microsoft.com/office/drawing/2014/main" id="{0D8A93B6-4015-40CD-8E2E-E4205F42279F}"/>
              </a:ext>
            </a:extLst>
          </p:cNvPr>
          <p:cNvSpPr txBox="1"/>
          <p:nvPr/>
        </p:nvSpPr>
        <p:spPr>
          <a:xfrm rot="10800000">
            <a:off x="2106658" y="5995340"/>
            <a:ext cx="744114" cy="217557"/>
          </a:xfrm>
          <a:prstGeom prst="rect">
            <a:avLst/>
          </a:prstGeom>
          <a:noFill/>
        </p:spPr>
        <p:txBody>
          <a:bodyPr wrap="none" rtlCol="0">
            <a:prstTxWarp prst="textArchUp">
              <a:avLst>
                <a:gd name="adj" fmla="val 11595378"/>
              </a:avLst>
            </a:prstTxWarp>
            <a:spAutoFit/>
          </a:bodyPr>
          <a:lstStyle/>
          <a:p>
            <a:r>
              <a:rPr lang="en-GB" sz="900" spc="300" dirty="0"/>
              <a:t>information</a:t>
            </a:r>
          </a:p>
        </p:txBody>
      </p:sp>
      <p:sp>
        <p:nvSpPr>
          <p:cNvPr id="3" name="TextBox 2">
            <a:extLst>
              <a:ext uri="{FF2B5EF4-FFF2-40B4-BE49-F238E27FC236}">
                <a16:creationId xmlns:a16="http://schemas.microsoft.com/office/drawing/2014/main" id="{E9781450-9E11-4519-8558-20F0BD0FF0F1}"/>
              </a:ext>
            </a:extLst>
          </p:cNvPr>
          <p:cNvSpPr txBox="1"/>
          <p:nvPr/>
        </p:nvSpPr>
        <p:spPr>
          <a:xfrm>
            <a:off x="4131699" y="54533"/>
            <a:ext cx="2114233" cy="646331"/>
          </a:xfrm>
          <a:prstGeom prst="rect">
            <a:avLst/>
          </a:prstGeom>
          <a:noFill/>
        </p:spPr>
        <p:txBody>
          <a:bodyPr wrap="none" rtlCol="0">
            <a:spAutoFit/>
          </a:bodyPr>
          <a:lstStyle/>
          <a:p>
            <a:r>
              <a:rPr lang="en-GB" dirty="0">
                <a:highlight>
                  <a:srgbClr val="00FF00"/>
                </a:highlight>
              </a:rPr>
              <a:t>Musical point:</a:t>
            </a:r>
          </a:p>
          <a:p>
            <a:r>
              <a:rPr lang="en-GB" dirty="0">
                <a:highlight>
                  <a:srgbClr val="00FF00"/>
                </a:highlight>
              </a:rPr>
              <a:t>musical intelligences</a:t>
            </a:r>
          </a:p>
        </p:txBody>
      </p:sp>
    </p:spTree>
    <p:extLst>
      <p:ext uri="{BB962C8B-B14F-4D97-AF65-F5344CB8AC3E}">
        <p14:creationId xmlns:p14="http://schemas.microsoft.com/office/powerpoint/2010/main" val="3760306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ERG Theory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2060848"/>
            <a:ext cx="398145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480451" y="1340768"/>
            <a:ext cx="2183098" cy="369332"/>
          </a:xfrm>
          <a:prstGeom prst="rect">
            <a:avLst/>
          </a:prstGeom>
          <a:noFill/>
        </p:spPr>
        <p:txBody>
          <a:bodyPr wrap="none" rtlCol="0">
            <a:spAutoFit/>
          </a:bodyPr>
          <a:lstStyle/>
          <a:p>
            <a:r>
              <a:rPr lang="en-GB" dirty="0"/>
              <a:t>Of Clayton P. Alderfer</a:t>
            </a:r>
          </a:p>
        </p:txBody>
      </p:sp>
      <p:sp>
        <p:nvSpPr>
          <p:cNvPr id="9" name="TextBox 8"/>
          <p:cNvSpPr txBox="1"/>
          <p:nvPr/>
        </p:nvSpPr>
        <p:spPr>
          <a:xfrm>
            <a:off x="683568" y="6402086"/>
            <a:ext cx="4289957" cy="246221"/>
          </a:xfrm>
          <a:prstGeom prst="rect">
            <a:avLst/>
          </a:prstGeom>
          <a:noFill/>
        </p:spPr>
        <p:txBody>
          <a:bodyPr wrap="none" rtlCol="0">
            <a:spAutoFit/>
          </a:bodyPr>
          <a:lstStyle/>
          <a:p>
            <a:r>
              <a:rPr lang="en-GB" sz="1000" dirty="0"/>
              <a:t>https://www.valuebasedmanagement.net/methods_alderfer_erg_theory.html</a:t>
            </a:r>
          </a:p>
        </p:txBody>
      </p:sp>
      <p:sp>
        <p:nvSpPr>
          <p:cNvPr id="10" name="TextBox 9"/>
          <p:cNvSpPr txBox="1"/>
          <p:nvPr/>
        </p:nvSpPr>
        <p:spPr>
          <a:xfrm>
            <a:off x="496717" y="4509120"/>
            <a:ext cx="7702173" cy="1754326"/>
          </a:xfrm>
          <a:prstGeom prst="rect">
            <a:avLst/>
          </a:prstGeom>
          <a:noFill/>
        </p:spPr>
        <p:txBody>
          <a:bodyPr wrap="none" rtlCol="0">
            <a:spAutoFit/>
          </a:bodyPr>
          <a:lstStyle/>
          <a:p>
            <a:r>
              <a:rPr lang="en-GB" dirty="0"/>
              <a:t>An improvement on Maslow’s Hierarchy of Needs where feedback is constantly</a:t>
            </a:r>
          </a:p>
          <a:p>
            <a:r>
              <a:rPr lang="en-GB" dirty="0"/>
              <a:t>sought and given in order to progress to the next level. Here, feedback is more </a:t>
            </a:r>
          </a:p>
          <a:p>
            <a:r>
              <a:rPr lang="en-GB" dirty="0"/>
              <a:t>complex in a frustration regression/ satisfaction progression continuum and can </a:t>
            </a:r>
          </a:p>
          <a:p>
            <a:r>
              <a:rPr lang="en-GB" dirty="0"/>
              <a:t>affect how a person performs. </a:t>
            </a:r>
          </a:p>
          <a:p>
            <a:r>
              <a:rPr lang="en-GB" dirty="0"/>
              <a:t>Alderfer also talked about moving from a concrete continuum (see Kolb), </a:t>
            </a:r>
          </a:p>
          <a:p>
            <a:r>
              <a:rPr lang="en-GB" dirty="0"/>
              <a:t>which could have resonances with </a:t>
            </a:r>
            <a:r>
              <a:rPr lang="en-GB" i="1" dirty="0"/>
              <a:t>musique concrète</a:t>
            </a:r>
            <a:r>
              <a:rPr lang="en-GB" dirty="0"/>
              <a:t>!?</a:t>
            </a:r>
          </a:p>
        </p:txBody>
      </p:sp>
      <p:sp>
        <p:nvSpPr>
          <p:cNvPr id="3" name="TextBox 2">
            <a:extLst>
              <a:ext uri="{FF2B5EF4-FFF2-40B4-BE49-F238E27FC236}">
                <a16:creationId xmlns:a16="http://schemas.microsoft.com/office/drawing/2014/main" id="{A7638B06-E32B-497E-A0BE-7A88E216FBF2}"/>
              </a:ext>
            </a:extLst>
          </p:cNvPr>
          <p:cNvSpPr txBox="1"/>
          <p:nvPr/>
        </p:nvSpPr>
        <p:spPr>
          <a:xfrm>
            <a:off x="7092280" y="836712"/>
            <a:ext cx="2124812" cy="2862322"/>
          </a:xfrm>
          <a:prstGeom prst="rect">
            <a:avLst/>
          </a:prstGeom>
          <a:noFill/>
        </p:spPr>
        <p:txBody>
          <a:bodyPr wrap="none" rtlCol="0">
            <a:spAutoFit/>
          </a:bodyPr>
          <a:lstStyle/>
          <a:p>
            <a:r>
              <a:rPr lang="en-GB" dirty="0">
                <a:highlight>
                  <a:srgbClr val="00FF00"/>
                </a:highlight>
              </a:rPr>
              <a:t>Musical point:</a:t>
            </a:r>
          </a:p>
          <a:p>
            <a:r>
              <a:rPr lang="en-GB" dirty="0">
                <a:highlight>
                  <a:srgbClr val="00FF00"/>
                </a:highlight>
              </a:rPr>
              <a:t>still rotary, in a loop;</a:t>
            </a:r>
          </a:p>
          <a:p>
            <a:r>
              <a:rPr lang="en-GB" dirty="0">
                <a:highlight>
                  <a:srgbClr val="00FF00"/>
                </a:highlight>
              </a:rPr>
              <a:t>is there a parallel </a:t>
            </a:r>
          </a:p>
          <a:p>
            <a:r>
              <a:rPr lang="en-GB" dirty="0">
                <a:highlight>
                  <a:srgbClr val="00FF00"/>
                </a:highlight>
              </a:rPr>
              <a:t>with exigencies from</a:t>
            </a:r>
          </a:p>
          <a:p>
            <a:r>
              <a:rPr lang="en-GB" dirty="0">
                <a:highlight>
                  <a:srgbClr val="00FF00"/>
                </a:highlight>
              </a:rPr>
              <a:t>electronic sound </a:t>
            </a:r>
          </a:p>
          <a:p>
            <a:r>
              <a:rPr lang="en-GB" dirty="0">
                <a:highlight>
                  <a:srgbClr val="00FF00"/>
                </a:highlight>
              </a:rPr>
              <a:t>systems, things can </a:t>
            </a:r>
          </a:p>
          <a:p>
            <a:r>
              <a:rPr lang="en-GB" dirty="0">
                <a:highlight>
                  <a:srgbClr val="00FF00"/>
                </a:highlight>
              </a:rPr>
              <a:t>happen, be almost </a:t>
            </a:r>
          </a:p>
          <a:p>
            <a:r>
              <a:rPr lang="en-GB" dirty="0">
                <a:highlight>
                  <a:srgbClr val="00FF00"/>
                </a:highlight>
              </a:rPr>
              <a:t>created from within</a:t>
            </a:r>
          </a:p>
          <a:p>
            <a:r>
              <a:rPr lang="en-GB" dirty="0">
                <a:highlight>
                  <a:srgbClr val="00FF00"/>
                </a:highlight>
              </a:rPr>
              <a:t>something occurring</a:t>
            </a:r>
          </a:p>
          <a:p>
            <a:r>
              <a:rPr lang="en-GB" dirty="0">
                <a:highlight>
                  <a:srgbClr val="00FF00"/>
                </a:highlight>
              </a:rPr>
              <a:t>in the system?</a:t>
            </a:r>
          </a:p>
        </p:txBody>
      </p:sp>
    </p:spTree>
    <p:extLst>
      <p:ext uri="{BB962C8B-B14F-4D97-AF65-F5344CB8AC3E}">
        <p14:creationId xmlns:p14="http://schemas.microsoft.com/office/powerpoint/2010/main" val="2602992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 Wit and Meyer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3" y="1556792"/>
            <a:ext cx="4067175"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7584" y="4581128"/>
            <a:ext cx="8207119" cy="1477328"/>
          </a:xfrm>
          <a:prstGeom prst="rect">
            <a:avLst/>
          </a:prstGeom>
          <a:noFill/>
        </p:spPr>
        <p:txBody>
          <a:bodyPr wrap="none" rtlCol="0">
            <a:spAutoFit/>
          </a:bodyPr>
          <a:lstStyle/>
          <a:p>
            <a:r>
              <a:rPr lang="en-GB" dirty="0"/>
              <a:t>Instead of synthesizing a dialectical approach to solving complex problems,</a:t>
            </a:r>
          </a:p>
          <a:p>
            <a:r>
              <a:rPr lang="en-GB" dirty="0"/>
              <a:t>as above, De Wit and Mayer propose a Process, Content, Context approach, </a:t>
            </a:r>
          </a:p>
          <a:p>
            <a:r>
              <a:rPr lang="en-GB" dirty="0"/>
              <a:t>taking into account a range of ideas,  focusing on critical points, reconciling opposites </a:t>
            </a:r>
          </a:p>
          <a:p>
            <a:r>
              <a:rPr lang="en-GB" dirty="0"/>
              <a:t>and ‘providing a stimulus for creativity (to find a synthesis that is better than the</a:t>
            </a:r>
          </a:p>
          <a:p>
            <a:r>
              <a:rPr lang="en-GB" dirty="0"/>
              <a:t>trade-off between the opposites)’. Could this be a model for Stockhausen points?</a:t>
            </a:r>
          </a:p>
        </p:txBody>
      </p:sp>
      <p:sp>
        <p:nvSpPr>
          <p:cNvPr id="5" name="TextBox 4"/>
          <p:cNvSpPr txBox="1"/>
          <p:nvPr/>
        </p:nvSpPr>
        <p:spPr>
          <a:xfrm>
            <a:off x="755576" y="6237312"/>
            <a:ext cx="4180953" cy="246221"/>
          </a:xfrm>
          <a:prstGeom prst="rect">
            <a:avLst/>
          </a:prstGeom>
          <a:noFill/>
        </p:spPr>
        <p:txBody>
          <a:bodyPr wrap="none" rtlCol="0">
            <a:spAutoFit/>
          </a:bodyPr>
          <a:lstStyle/>
          <a:p>
            <a:r>
              <a:rPr lang="en-GB" sz="1000" dirty="0"/>
              <a:t>https://www.valuebasedmanagement.net/methods_dialectical_inquiry.html</a:t>
            </a:r>
          </a:p>
        </p:txBody>
      </p:sp>
      <p:sp>
        <p:nvSpPr>
          <p:cNvPr id="3" name="TextBox 2">
            <a:extLst>
              <a:ext uri="{FF2B5EF4-FFF2-40B4-BE49-F238E27FC236}">
                <a16:creationId xmlns:a16="http://schemas.microsoft.com/office/drawing/2014/main" id="{3332CDA5-5B0F-43D4-B41C-865573A1F5A5}"/>
              </a:ext>
            </a:extLst>
          </p:cNvPr>
          <p:cNvSpPr txBox="1"/>
          <p:nvPr/>
        </p:nvSpPr>
        <p:spPr>
          <a:xfrm>
            <a:off x="5076056" y="6251635"/>
            <a:ext cx="2563522" cy="230832"/>
          </a:xfrm>
          <a:prstGeom prst="rect">
            <a:avLst/>
          </a:prstGeom>
          <a:noFill/>
        </p:spPr>
        <p:txBody>
          <a:bodyPr wrap="none" rtlCol="0">
            <a:spAutoFit/>
          </a:bodyPr>
          <a:lstStyle/>
          <a:p>
            <a:r>
              <a:rPr lang="en-GB" sz="900" dirty="0"/>
              <a:t>https://www.youtube.com/watch?v=P3I9puBL5U8</a:t>
            </a:r>
          </a:p>
        </p:txBody>
      </p:sp>
      <p:sp>
        <p:nvSpPr>
          <p:cNvPr id="6" name="TextBox 5">
            <a:extLst>
              <a:ext uri="{FF2B5EF4-FFF2-40B4-BE49-F238E27FC236}">
                <a16:creationId xmlns:a16="http://schemas.microsoft.com/office/drawing/2014/main" id="{A74026DD-9972-4E3B-AF86-4648A6A00D54}"/>
              </a:ext>
            </a:extLst>
          </p:cNvPr>
          <p:cNvSpPr txBox="1"/>
          <p:nvPr/>
        </p:nvSpPr>
        <p:spPr>
          <a:xfrm>
            <a:off x="7164288" y="1268760"/>
            <a:ext cx="2091663" cy="2031325"/>
          </a:xfrm>
          <a:prstGeom prst="rect">
            <a:avLst/>
          </a:prstGeom>
          <a:noFill/>
        </p:spPr>
        <p:txBody>
          <a:bodyPr wrap="none" rtlCol="0">
            <a:spAutoFit/>
          </a:bodyPr>
          <a:lstStyle/>
          <a:p>
            <a:r>
              <a:rPr lang="en-GB" dirty="0">
                <a:highlight>
                  <a:srgbClr val="00FF00"/>
                </a:highlight>
              </a:rPr>
              <a:t>Musical point:</a:t>
            </a:r>
          </a:p>
          <a:p>
            <a:r>
              <a:rPr lang="en-GB" dirty="0">
                <a:highlight>
                  <a:srgbClr val="00FF00"/>
                </a:highlight>
              </a:rPr>
              <a:t>complexity in music,</a:t>
            </a:r>
          </a:p>
          <a:p>
            <a:r>
              <a:rPr lang="en-GB" dirty="0">
                <a:highlight>
                  <a:srgbClr val="00FF00"/>
                </a:highlight>
              </a:rPr>
              <a:t>electronically</a:t>
            </a:r>
          </a:p>
          <a:p>
            <a:r>
              <a:rPr lang="en-GB" dirty="0">
                <a:highlight>
                  <a:srgbClr val="00FF00"/>
                </a:highlight>
              </a:rPr>
              <a:t>something </a:t>
            </a:r>
          </a:p>
          <a:p>
            <a:r>
              <a:rPr lang="en-GB" dirty="0">
                <a:highlight>
                  <a:srgbClr val="00FF00"/>
                </a:highlight>
              </a:rPr>
              <a:t>generated</a:t>
            </a:r>
          </a:p>
          <a:p>
            <a:r>
              <a:rPr lang="en-GB" dirty="0">
                <a:highlight>
                  <a:srgbClr val="00FF00"/>
                </a:highlight>
              </a:rPr>
              <a:t>from a mixture of </a:t>
            </a:r>
          </a:p>
          <a:p>
            <a:r>
              <a:rPr lang="en-GB" dirty="0">
                <a:highlight>
                  <a:srgbClr val="00FF00"/>
                </a:highlight>
              </a:rPr>
              <a:t>design and chance</a:t>
            </a:r>
          </a:p>
        </p:txBody>
      </p:sp>
    </p:spTree>
    <p:extLst>
      <p:ext uri="{BB962C8B-B14F-4D97-AF65-F5344CB8AC3E}">
        <p14:creationId xmlns:p14="http://schemas.microsoft.com/office/powerpoint/2010/main" val="3580660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RIBA Plan of Work</a:t>
            </a:r>
            <a:endParaRPr lang="en-GB"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0000"/>
                    </a14:imgEffect>
                  </a14:imgLayer>
                </a14:imgProps>
              </a:ext>
              <a:ext uri="{28A0092B-C50C-407E-A947-70E740481C1C}">
                <a14:useLocalDpi xmlns:a14="http://schemas.microsoft.com/office/drawing/2010/main" val="0"/>
              </a:ext>
            </a:extLst>
          </a:blip>
          <a:srcRect/>
          <a:stretch>
            <a:fillRect/>
          </a:stretch>
        </p:blipFill>
        <p:spPr bwMode="auto">
          <a:xfrm>
            <a:off x="2343150" y="2057400"/>
            <a:ext cx="44577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5576" y="6381328"/>
            <a:ext cx="3215945" cy="230832"/>
          </a:xfrm>
          <a:prstGeom prst="rect">
            <a:avLst/>
          </a:prstGeom>
          <a:noFill/>
        </p:spPr>
        <p:txBody>
          <a:bodyPr wrap="none" rtlCol="0">
            <a:spAutoFit/>
          </a:bodyPr>
          <a:lstStyle/>
          <a:p>
            <a:r>
              <a:rPr lang="en-GB" sz="900" dirty="0"/>
              <a:t>https://architectureforlondon.com/news/the-riba-plan-of-work</a:t>
            </a:r>
          </a:p>
        </p:txBody>
      </p:sp>
      <p:sp>
        <p:nvSpPr>
          <p:cNvPr id="3" name="TextBox 2">
            <a:extLst>
              <a:ext uri="{FF2B5EF4-FFF2-40B4-BE49-F238E27FC236}">
                <a16:creationId xmlns:a16="http://schemas.microsoft.com/office/drawing/2014/main" id="{37E61068-8FF8-4298-90E7-5206E7112255}"/>
              </a:ext>
            </a:extLst>
          </p:cNvPr>
          <p:cNvSpPr txBox="1"/>
          <p:nvPr/>
        </p:nvSpPr>
        <p:spPr>
          <a:xfrm>
            <a:off x="941968" y="5457998"/>
            <a:ext cx="8108374" cy="923330"/>
          </a:xfrm>
          <a:prstGeom prst="rect">
            <a:avLst/>
          </a:prstGeom>
          <a:noFill/>
        </p:spPr>
        <p:txBody>
          <a:bodyPr wrap="none" rtlCol="0">
            <a:spAutoFit/>
          </a:bodyPr>
          <a:lstStyle/>
          <a:p>
            <a:r>
              <a:rPr lang="en-GB" dirty="0"/>
              <a:t>The </a:t>
            </a:r>
            <a:r>
              <a:rPr lang="en-GB" b="1" dirty="0"/>
              <a:t>RIBA Plan of Work</a:t>
            </a:r>
            <a:r>
              <a:rPr lang="en-GB" dirty="0"/>
              <a:t> is the classic model for architects </a:t>
            </a:r>
          </a:p>
          <a:p>
            <a:r>
              <a:rPr lang="en-GB" dirty="0"/>
              <a:t>2019 updated version of 2013 which emanates to all architectural </a:t>
            </a:r>
          </a:p>
          <a:p>
            <a:r>
              <a:rPr lang="en-GB" dirty="0"/>
              <a:t>and construction management students, hence to all significant clients and end users</a:t>
            </a:r>
          </a:p>
        </p:txBody>
      </p:sp>
      <p:sp>
        <p:nvSpPr>
          <p:cNvPr id="5" name="TextBox 4">
            <a:extLst>
              <a:ext uri="{FF2B5EF4-FFF2-40B4-BE49-F238E27FC236}">
                <a16:creationId xmlns:a16="http://schemas.microsoft.com/office/drawing/2014/main" id="{88A4FDDB-E8A5-44D7-8631-5E681C539173}"/>
              </a:ext>
            </a:extLst>
          </p:cNvPr>
          <p:cNvSpPr txBox="1"/>
          <p:nvPr/>
        </p:nvSpPr>
        <p:spPr>
          <a:xfrm>
            <a:off x="200473" y="1772816"/>
            <a:ext cx="8964121" cy="3693319"/>
          </a:xfrm>
          <a:prstGeom prst="rect">
            <a:avLst/>
          </a:prstGeom>
          <a:noFill/>
          <a:effectLst>
            <a:glow rad="228600">
              <a:schemeClr val="accent3">
                <a:satMod val="175000"/>
                <a:alpha val="40000"/>
              </a:schemeClr>
            </a:glow>
          </a:effectLst>
        </p:spPr>
        <p:txBody>
          <a:bodyPr wrap="none" rtlCol="0">
            <a:spAutoFit/>
          </a:bodyPr>
          <a:lstStyle/>
          <a:p>
            <a:r>
              <a:rPr lang="en-GB" dirty="0"/>
              <a:t> </a:t>
            </a:r>
          </a:p>
          <a:p>
            <a:r>
              <a:rPr lang="en-GB" dirty="0"/>
              <a:t>is fully </a:t>
            </a:r>
          </a:p>
          <a:p>
            <a:r>
              <a:rPr lang="en-GB" dirty="0"/>
              <a:t>integrated—		</a:t>
            </a:r>
          </a:p>
          <a:p>
            <a:r>
              <a:rPr lang="en-GB" dirty="0"/>
              <a:t>this ties up </a:t>
            </a:r>
          </a:p>
          <a:p>
            <a:r>
              <a:rPr lang="en-GB" dirty="0"/>
              <a:t>with BIM</a:t>
            </a:r>
          </a:p>
          <a:p>
            <a:r>
              <a:rPr lang="en-GB" dirty="0"/>
              <a:t>which integrates </a:t>
            </a:r>
          </a:p>
          <a:p>
            <a:r>
              <a:rPr lang="en-GB" dirty="0"/>
              <a:t>all disciplines, 	</a:t>
            </a:r>
          </a:p>
          <a:p>
            <a:r>
              <a:rPr lang="en-GB" dirty="0"/>
              <a:t>centralises data, </a:t>
            </a:r>
          </a:p>
          <a:p>
            <a:r>
              <a:rPr lang="en-GB" dirty="0"/>
              <a:t>uses advanced</a:t>
            </a:r>
          </a:p>
          <a:p>
            <a:r>
              <a:rPr lang="en-GB" dirty="0"/>
              <a:t>planning, </a:t>
            </a:r>
          </a:p>
          <a:p>
            <a:r>
              <a:rPr lang="en-GB" dirty="0"/>
              <a:t>intercommunication, </a:t>
            </a:r>
          </a:p>
          <a:p>
            <a:r>
              <a:rPr lang="en-GB" dirty="0"/>
              <a:t>feedback from 3D models that avoids for instance ‘clashes’ of beams and pipework, generates</a:t>
            </a:r>
          </a:p>
          <a:p>
            <a:r>
              <a:rPr lang="en-GB" dirty="0"/>
              <a:t>efficiency</a:t>
            </a:r>
          </a:p>
        </p:txBody>
      </p:sp>
      <p:sp>
        <p:nvSpPr>
          <p:cNvPr id="6" name="TextBox 5">
            <a:extLst>
              <a:ext uri="{FF2B5EF4-FFF2-40B4-BE49-F238E27FC236}">
                <a16:creationId xmlns:a16="http://schemas.microsoft.com/office/drawing/2014/main" id="{92F1D226-6776-465C-A02F-7F32862B8437}"/>
              </a:ext>
            </a:extLst>
          </p:cNvPr>
          <p:cNvSpPr txBox="1"/>
          <p:nvPr/>
        </p:nvSpPr>
        <p:spPr>
          <a:xfrm>
            <a:off x="611560" y="1268760"/>
            <a:ext cx="3707746" cy="369332"/>
          </a:xfrm>
          <a:prstGeom prst="rect">
            <a:avLst/>
          </a:prstGeom>
          <a:noFill/>
          <a:scene3d>
            <a:camera prst="perspectiveHeroicExtremeRightFacing"/>
            <a:lightRig rig="threePt" dir="t"/>
          </a:scene3d>
        </p:spPr>
        <p:txBody>
          <a:bodyPr wrap="none" rtlCol="0">
            <a:spAutoFit/>
          </a:bodyPr>
          <a:lstStyle/>
          <a:p>
            <a:r>
              <a:rPr lang="en-GB" dirty="0"/>
              <a:t>BIM = Building Information Modelling</a:t>
            </a:r>
          </a:p>
        </p:txBody>
      </p:sp>
      <p:sp>
        <p:nvSpPr>
          <p:cNvPr id="7" name="TextBox 6">
            <a:extLst>
              <a:ext uri="{FF2B5EF4-FFF2-40B4-BE49-F238E27FC236}">
                <a16:creationId xmlns:a16="http://schemas.microsoft.com/office/drawing/2014/main" id="{3880ADAB-F54B-407A-B191-10CBC4ECE75E}"/>
              </a:ext>
            </a:extLst>
          </p:cNvPr>
          <p:cNvSpPr txBox="1"/>
          <p:nvPr/>
        </p:nvSpPr>
        <p:spPr>
          <a:xfrm>
            <a:off x="7020272" y="1947587"/>
            <a:ext cx="2166170" cy="2585323"/>
          </a:xfrm>
          <a:prstGeom prst="rect">
            <a:avLst/>
          </a:prstGeom>
          <a:noFill/>
        </p:spPr>
        <p:txBody>
          <a:bodyPr wrap="none" rtlCol="0">
            <a:spAutoFit/>
          </a:bodyPr>
          <a:lstStyle/>
          <a:p>
            <a:r>
              <a:rPr lang="en-GB" dirty="0"/>
              <a:t>There are many </a:t>
            </a:r>
          </a:p>
          <a:p>
            <a:r>
              <a:rPr lang="en-GB" dirty="0"/>
              <a:t>points to discuss </a:t>
            </a:r>
          </a:p>
          <a:p>
            <a:r>
              <a:rPr lang="en-GB" dirty="0"/>
              <a:t> some of which </a:t>
            </a:r>
          </a:p>
          <a:p>
            <a:r>
              <a:rPr lang="en-GB" dirty="0"/>
              <a:t>have not yet been</a:t>
            </a:r>
          </a:p>
          <a:p>
            <a:r>
              <a:rPr lang="en-GB" dirty="0"/>
              <a:t>touched on—no</a:t>
            </a:r>
          </a:p>
          <a:p>
            <a:r>
              <a:rPr lang="en-GB" dirty="0"/>
              <a:t>time today, unless</a:t>
            </a:r>
          </a:p>
          <a:p>
            <a:r>
              <a:rPr lang="en-GB" dirty="0"/>
              <a:t>raised in questions.</a:t>
            </a:r>
          </a:p>
          <a:p>
            <a:r>
              <a:rPr lang="en-GB" dirty="0"/>
              <a:t>It is circular, ongoing,</a:t>
            </a:r>
          </a:p>
          <a:p>
            <a:r>
              <a:rPr lang="en-GB" dirty="0"/>
              <a:t>changing</a:t>
            </a:r>
          </a:p>
        </p:txBody>
      </p:sp>
      <p:sp>
        <p:nvSpPr>
          <p:cNvPr id="8" name="TextBox 7">
            <a:extLst>
              <a:ext uri="{FF2B5EF4-FFF2-40B4-BE49-F238E27FC236}">
                <a16:creationId xmlns:a16="http://schemas.microsoft.com/office/drawing/2014/main" id="{0FE213C8-365D-4F9F-A6C7-68BBD3289E9C}"/>
              </a:ext>
            </a:extLst>
          </p:cNvPr>
          <p:cNvSpPr txBox="1"/>
          <p:nvPr/>
        </p:nvSpPr>
        <p:spPr>
          <a:xfrm>
            <a:off x="200473" y="1812647"/>
            <a:ext cx="1419199" cy="369332"/>
          </a:xfrm>
          <a:prstGeom prst="rect">
            <a:avLst/>
          </a:prstGeom>
          <a:noFill/>
          <a:effectLst>
            <a:glow rad="139700">
              <a:schemeClr val="accent3">
                <a:satMod val="175000"/>
                <a:alpha val="40000"/>
              </a:schemeClr>
            </a:glow>
            <a:outerShdw blurRad="50800" dist="38100" dir="5400000" algn="t" rotWithShape="0">
              <a:prstClr val="black">
                <a:alpha val="40000"/>
              </a:prstClr>
            </a:outerShdw>
          </a:effectLst>
        </p:spPr>
        <p:txBody>
          <a:bodyPr wrap="square" rtlCol="0">
            <a:spAutoFit/>
          </a:bodyPr>
          <a:lstStyle/>
          <a:p>
            <a:r>
              <a:rPr lang="en-GB" dirty="0"/>
              <a:t>Sustainability</a:t>
            </a:r>
          </a:p>
        </p:txBody>
      </p:sp>
      <p:sp>
        <p:nvSpPr>
          <p:cNvPr id="9" name="TextBox 8">
            <a:extLst>
              <a:ext uri="{FF2B5EF4-FFF2-40B4-BE49-F238E27FC236}">
                <a16:creationId xmlns:a16="http://schemas.microsoft.com/office/drawing/2014/main" id="{E15FE153-6E4F-4710-92F1-1D1CECB1AF81}"/>
              </a:ext>
            </a:extLst>
          </p:cNvPr>
          <p:cNvSpPr txBox="1"/>
          <p:nvPr/>
        </p:nvSpPr>
        <p:spPr>
          <a:xfrm>
            <a:off x="7141806" y="170384"/>
            <a:ext cx="1908536" cy="1754326"/>
          </a:xfrm>
          <a:prstGeom prst="rect">
            <a:avLst/>
          </a:prstGeom>
          <a:noFill/>
        </p:spPr>
        <p:txBody>
          <a:bodyPr wrap="none" rtlCol="0">
            <a:spAutoFit/>
          </a:bodyPr>
          <a:lstStyle/>
          <a:p>
            <a:r>
              <a:rPr lang="en-GB" dirty="0">
                <a:highlight>
                  <a:srgbClr val="00FF00"/>
                </a:highlight>
              </a:rPr>
              <a:t>Musical points:</a:t>
            </a:r>
          </a:p>
          <a:p>
            <a:r>
              <a:rPr lang="en-GB" dirty="0">
                <a:highlight>
                  <a:srgbClr val="00FF00"/>
                </a:highlight>
              </a:rPr>
              <a:t>still rotary and </a:t>
            </a:r>
          </a:p>
          <a:p>
            <a:r>
              <a:rPr lang="en-GB" dirty="0">
                <a:highlight>
                  <a:srgbClr val="00FF00"/>
                </a:highlight>
              </a:rPr>
              <a:t>ongoing; feedback</a:t>
            </a:r>
          </a:p>
          <a:p>
            <a:r>
              <a:rPr lang="en-GB" dirty="0">
                <a:highlight>
                  <a:srgbClr val="00FF00"/>
                </a:highlight>
              </a:rPr>
              <a:t>dictates universal </a:t>
            </a:r>
          </a:p>
          <a:p>
            <a:r>
              <a:rPr lang="en-GB" dirty="0">
                <a:highlight>
                  <a:srgbClr val="00FF00"/>
                </a:highlight>
              </a:rPr>
              <a:t>integrated</a:t>
            </a:r>
          </a:p>
          <a:p>
            <a:r>
              <a:rPr lang="en-GB" dirty="0">
                <a:highlight>
                  <a:srgbClr val="00FF00"/>
                </a:highlight>
              </a:rPr>
              <a:t>sustainability</a:t>
            </a:r>
          </a:p>
        </p:txBody>
      </p:sp>
    </p:spTree>
    <p:extLst>
      <p:ext uri="{BB962C8B-B14F-4D97-AF65-F5344CB8AC3E}">
        <p14:creationId xmlns:p14="http://schemas.microsoft.com/office/powerpoint/2010/main" val="3020345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17AC-1AB3-46CC-AFF3-2AA7E182A03E}"/>
              </a:ext>
            </a:extLst>
          </p:cNvPr>
          <p:cNvSpPr>
            <a:spLocks noGrp="1"/>
          </p:cNvSpPr>
          <p:nvPr>
            <p:ph type="title"/>
          </p:nvPr>
        </p:nvSpPr>
        <p:spPr/>
        <p:txBody>
          <a:bodyPr/>
          <a:lstStyle/>
          <a:p>
            <a:r>
              <a:rPr lang="en-GB" dirty="0"/>
              <a:t>Central Heating System</a:t>
            </a:r>
          </a:p>
        </p:txBody>
      </p:sp>
      <p:pic>
        <p:nvPicPr>
          <p:cNvPr id="4" name="Picture 3">
            <a:extLst>
              <a:ext uri="{FF2B5EF4-FFF2-40B4-BE49-F238E27FC236}">
                <a16:creationId xmlns:a16="http://schemas.microsoft.com/office/drawing/2014/main" id="{53E67FA1-F5B5-49E5-93E8-7DB31EEE4F6F}"/>
              </a:ext>
            </a:extLst>
          </p:cNvPr>
          <p:cNvPicPr>
            <a:picLocks noChangeAspect="1"/>
          </p:cNvPicPr>
          <p:nvPr/>
        </p:nvPicPr>
        <p:blipFill>
          <a:blip r:embed="rId2"/>
          <a:stretch>
            <a:fillRect/>
          </a:stretch>
        </p:blipFill>
        <p:spPr>
          <a:xfrm>
            <a:off x="2280918" y="1494591"/>
            <a:ext cx="4582164" cy="4410691"/>
          </a:xfrm>
          <a:prstGeom prst="rect">
            <a:avLst/>
          </a:prstGeom>
        </p:spPr>
      </p:pic>
      <p:sp>
        <p:nvSpPr>
          <p:cNvPr id="5" name="TextBox 4">
            <a:extLst>
              <a:ext uri="{FF2B5EF4-FFF2-40B4-BE49-F238E27FC236}">
                <a16:creationId xmlns:a16="http://schemas.microsoft.com/office/drawing/2014/main" id="{59142448-534D-4FE6-BE1F-D891BF913DF2}"/>
              </a:ext>
            </a:extLst>
          </p:cNvPr>
          <p:cNvSpPr txBox="1"/>
          <p:nvPr/>
        </p:nvSpPr>
        <p:spPr>
          <a:xfrm>
            <a:off x="208918" y="6352529"/>
            <a:ext cx="3353803" cy="230832"/>
          </a:xfrm>
          <a:prstGeom prst="rect">
            <a:avLst/>
          </a:prstGeom>
          <a:noFill/>
        </p:spPr>
        <p:txBody>
          <a:bodyPr wrap="none" rtlCol="0">
            <a:spAutoFit/>
          </a:bodyPr>
          <a:lstStyle/>
          <a:p>
            <a:r>
              <a:rPr lang="en-GB" sz="900" dirty="0"/>
              <a:t>https://www.miketheboilerman.com/central-heating-diagram.html</a:t>
            </a:r>
          </a:p>
        </p:txBody>
      </p:sp>
      <p:sp>
        <p:nvSpPr>
          <p:cNvPr id="6" name="TextBox 5">
            <a:extLst>
              <a:ext uri="{FF2B5EF4-FFF2-40B4-BE49-F238E27FC236}">
                <a16:creationId xmlns:a16="http://schemas.microsoft.com/office/drawing/2014/main" id="{57A22C39-005D-4B45-9CC1-C2BE329C99E3}"/>
              </a:ext>
            </a:extLst>
          </p:cNvPr>
          <p:cNvSpPr txBox="1"/>
          <p:nvPr/>
        </p:nvSpPr>
        <p:spPr>
          <a:xfrm>
            <a:off x="6863082" y="1628800"/>
            <a:ext cx="2425408" cy="5355312"/>
          </a:xfrm>
          <a:prstGeom prst="rect">
            <a:avLst/>
          </a:prstGeom>
          <a:noFill/>
        </p:spPr>
        <p:txBody>
          <a:bodyPr wrap="none" rtlCol="0">
            <a:spAutoFit/>
          </a:bodyPr>
          <a:lstStyle/>
          <a:p>
            <a:r>
              <a:rPr lang="en-GB" dirty="0"/>
              <a:t>Feedback from</a:t>
            </a:r>
          </a:p>
          <a:p>
            <a:r>
              <a:rPr lang="en-GB" dirty="0"/>
              <a:t>users,</a:t>
            </a:r>
          </a:p>
          <a:p>
            <a:r>
              <a:rPr lang="en-GB" dirty="0"/>
              <a:t>controls,</a:t>
            </a:r>
          </a:p>
          <a:p>
            <a:r>
              <a:rPr lang="en-GB" dirty="0"/>
              <a:t>thermostats,</a:t>
            </a:r>
          </a:p>
          <a:p>
            <a:r>
              <a:rPr lang="en-GB" dirty="0"/>
              <a:t>even, in a way,</a:t>
            </a:r>
          </a:p>
          <a:p>
            <a:r>
              <a:rPr lang="en-GB" dirty="0"/>
              <a:t>from the water</a:t>
            </a:r>
          </a:p>
          <a:p>
            <a:r>
              <a:rPr lang="en-GB" dirty="0"/>
              <a:t>itself</a:t>
            </a:r>
          </a:p>
          <a:p>
            <a:r>
              <a:rPr lang="en-GB" dirty="0"/>
              <a:t>communicating via </a:t>
            </a:r>
          </a:p>
          <a:p>
            <a:r>
              <a:rPr lang="en-GB" dirty="0"/>
              <a:t>induction, convection</a:t>
            </a:r>
          </a:p>
          <a:p>
            <a:r>
              <a:rPr lang="en-GB" dirty="0"/>
              <a:t>and radiation—now:</a:t>
            </a:r>
          </a:p>
          <a:p>
            <a:r>
              <a:rPr lang="en-GB" dirty="0"/>
              <a:t>SMART controls—</a:t>
            </a:r>
          </a:p>
          <a:p>
            <a:r>
              <a:rPr lang="en-GB" dirty="0"/>
              <a:t>there is an acceleration </a:t>
            </a:r>
          </a:p>
          <a:p>
            <a:r>
              <a:rPr lang="en-GB" dirty="0"/>
              <a:t>in pace of technology</a:t>
            </a:r>
          </a:p>
          <a:p>
            <a:endParaRPr lang="en-GB" dirty="0"/>
          </a:p>
          <a:p>
            <a:r>
              <a:rPr lang="en-GB" dirty="0"/>
              <a:t>There is a regulated </a:t>
            </a:r>
          </a:p>
          <a:p>
            <a:r>
              <a:rPr lang="en-GB" dirty="0"/>
              <a:t>circular flow</a:t>
            </a:r>
          </a:p>
          <a:p>
            <a:endParaRPr lang="en-GB" dirty="0"/>
          </a:p>
          <a:p>
            <a:r>
              <a:rPr lang="en-GB" dirty="0"/>
              <a:t>Can materials </a:t>
            </a:r>
            <a:r>
              <a:rPr lang="en-GB" i="1" dirty="0"/>
              <a:t>per se</a:t>
            </a:r>
          </a:p>
          <a:p>
            <a:r>
              <a:rPr lang="en-GB" dirty="0"/>
              <a:t>feed back information?</a:t>
            </a:r>
          </a:p>
        </p:txBody>
      </p:sp>
      <p:sp>
        <p:nvSpPr>
          <p:cNvPr id="7" name="TextBox 6">
            <a:extLst>
              <a:ext uri="{FF2B5EF4-FFF2-40B4-BE49-F238E27FC236}">
                <a16:creationId xmlns:a16="http://schemas.microsoft.com/office/drawing/2014/main" id="{7359F379-DB9F-4616-9617-92F011DD90A7}"/>
              </a:ext>
            </a:extLst>
          </p:cNvPr>
          <p:cNvSpPr txBox="1"/>
          <p:nvPr/>
        </p:nvSpPr>
        <p:spPr>
          <a:xfrm>
            <a:off x="6228184" y="6984112"/>
            <a:ext cx="3312368" cy="646331"/>
          </a:xfrm>
          <a:prstGeom prst="rect">
            <a:avLst/>
          </a:prstGeom>
          <a:noFill/>
        </p:spPr>
        <p:txBody>
          <a:bodyPr wrap="square" rtlCol="0">
            <a:spAutoFit/>
          </a:bodyPr>
          <a:lstStyle/>
          <a:p>
            <a:r>
              <a:rPr lang="en-GB" dirty="0">
                <a:solidFill>
                  <a:srgbClr val="269E00"/>
                </a:solidFill>
              </a:rPr>
              <a:t>Consider ‘new materialism’</a:t>
            </a:r>
          </a:p>
          <a:p>
            <a:r>
              <a:rPr lang="en-GB" dirty="0">
                <a:solidFill>
                  <a:srgbClr val="269E00"/>
                </a:solidFill>
              </a:rPr>
              <a:t>of Petra Lange-Berndt and others</a:t>
            </a:r>
          </a:p>
        </p:txBody>
      </p:sp>
      <p:sp>
        <p:nvSpPr>
          <p:cNvPr id="3" name="TextBox 2">
            <a:extLst>
              <a:ext uri="{FF2B5EF4-FFF2-40B4-BE49-F238E27FC236}">
                <a16:creationId xmlns:a16="http://schemas.microsoft.com/office/drawing/2014/main" id="{A78BD18C-E113-4689-A92C-9A36BA044640}"/>
              </a:ext>
            </a:extLst>
          </p:cNvPr>
          <p:cNvSpPr txBox="1"/>
          <p:nvPr/>
        </p:nvSpPr>
        <p:spPr>
          <a:xfrm>
            <a:off x="3419872" y="5661248"/>
            <a:ext cx="1615827" cy="369332"/>
          </a:xfrm>
          <a:prstGeom prst="rect">
            <a:avLst/>
          </a:prstGeom>
          <a:noFill/>
        </p:spPr>
        <p:txBody>
          <a:bodyPr wrap="none" rtlCol="0">
            <a:spAutoFit/>
          </a:bodyPr>
          <a:lstStyle/>
          <a:p>
            <a:r>
              <a:rPr lang="en-GB" dirty="0">
                <a:highlight>
                  <a:srgbClr val="00FF00"/>
                </a:highlight>
              </a:rPr>
              <a:t>…and musically</a:t>
            </a:r>
          </a:p>
        </p:txBody>
      </p:sp>
    </p:spTree>
    <p:extLst>
      <p:ext uri="{BB962C8B-B14F-4D97-AF65-F5344CB8AC3E}">
        <p14:creationId xmlns:p14="http://schemas.microsoft.com/office/powerpoint/2010/main" val="172935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18125 -0.01644 L -0.29132 -0.13912 " pathEditMode="relative" rAng="0" ptsTypes="AA">
                                      <p:cBhvr>
                                        <p:cTn id="6" dur="2000" fill="hold"/>
                                        <p:tgtEl>
                                          <p:spTgt spid="7"/>
                                        </p:tgtEl>
                                        <p:attrNameLst>
                                          <p:attrName>ppt_x</p:attrName>
                                          <p:attrName>ppt_y</p:attrName>
                                        </p:attrNameLst>
                                      </p:cBhvr>
                                      <p:rCtr x="-23628" y="-6134"/>
                                    </p:animMotion>
                                  </p:childTnLst>
                                </p:cTn>
                              </p:par>
                              <p:par>
                                <p:cTn id="7" presetID="2" presetClass="entr" presetSubtype="8" fill="hold" grpId="0" nodeType="withEffect">
                                  <p:stCondLst>
                                    <p:cond delay="50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0-#ppt_w/2"/>
                                          </p:val>
                                        </p:tav>
                                        <p:tav tm="100000">
                                          <p:val>
                                            <p:strVal val="#ppt_x"/>
                                          </p:val>
                                        </p:tav>
                                      </p:tavLst>
                                    </p:anim>
                                    <p:anim calcmode="lin" valueType="num">
                                      <p:cBhvr additive="base">
                                        <p:cTn id="1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8ADC-826E-44FF-842D-C7C81214F90F}"/>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nSpc>
                <a:spcPct val="90000"/>
              </a:lnSpc>
            </a:pPr>
            <a:r>
              <a:rPr lang="en-US" sz="4200" kern="1200">
                <a:solidFill>
                  <a:schemeClr val="tx1"/>
                </a:solidFill>
                <a:latin typeface="+mj-lt"/>
                <a:ea typeface="+mj-ea"/>
                <a:cs typeface="+mj-cs"/>
              </a:rPr>
              <a:t>Solar Heating</a:t>
            </a:r>
          </a:p>
        </p:txBody>
      </p:sp>
      <p:pic>
        <p:nvPicPr>
          <p:cNvPr id="6" name="Picture 5">
            <a:extLst>
              <a:ext uri="{FF2B5EF4-FFF2-40B4-BE49-F238E27FC236}">
                <a16:creationId xmlns:a16="http://schemas.microsoft.com/office/drawing/2014/main" id="{A64B9EBA-9BED-4439-8197-8A79318D1E52}"/>
              </a:ext>
            </a:extLst>
          </p:cNvPr>
          <p:cNvPicPr>
            <a:picLocks noChangeAspect="1"/>
          </p:cNvPicPr>
          <p:nvPr/>
        </p:nvPicPr>
        <p:blipFill>
          <a:blip r:embed="rId2"/>
          <a:stretch>
            <a:fillRect/>
          </a:stretch>
        </p:blipFill>
        <p:spPr>
          <a:xfrm>
            <a:off x="1259632" y="1895261"/>
            <a:ext cx="2896004" cy="3067478"/>
          </a:xfrm>
          <a:prstGeom prst="rect">
            <a:avLst/>
          </a:prstGeom>
        </p:spPr>
      </p:pic>
      <p:pic>
        <p:nvPicPr>
          <p:cNvPr id="7" name="Picture 6">
            <a:extLst>
              <a:ext uri="{FF2B5EF4-FFF2-40B4-BE49-F238E27FC236}">
                <a16:creationId xmlns:a16="http://schemas.microsoft.com/office/drawing/2014/main" id="{3740B49B-476F-4DC4-9A87-4E407C78E722}"/>
              </a:ext>
            </a:extLst>
          </p:cNvPr>
          <p:cNvPicPr>
            <a:picLocks noChangeAspect="1"/>
          </p:cNvPicPr>
          <p:nvPr/>
        </p:nvPicPr>
        <p:blipFill>
          <a:blip r:embed="rId3"/>
          <a:stretch>
            <a:fillRect/>
          </a:stretch>
        </p:blipFill>
        <p:spPr>
          <a:xfrm>
            <a:off x="4571998" y="1772816"/>
            <a:ext cx="3410426" cy="2886478"/>
          </a:xfrm>
          <a:prstGeom prst="rect">
            <a:avLst/>
          </a:prstGeom>
        </p:spPr>
      </p:pic>
      <p:sp>
        <p:nvSpPr>
          <p:cNvPr id="8" name="TextBox 7">
            <a:extLst>
              <a:ext uri="{FF2B5EF4-FFF2-40B4-BE49-F238E27FC236}">
                <a16:creationId xmlns:a16="http://schemas.microsoft.com/office/drawing/2014/main" id="{7D33C89B-D1BE-4FE4-B556-A6E529EC6D39}"/>
              </a:ext>
            </a:extLst>
          </p:cNvPr>
          <p:cNvSpPr txBox="1"/>
          <p:nvPr/>
        </p:nvSpPr>
        <p:spPr>
          <a:xfrm>
            <a:off x="2267744" y="5157192"/>
            <a:ext cx="1156279" cy="369332"/>
          </a:xfrm>
          <a:prstGeom prst="rect">
            <a:avLst/>
          </a:prstGeom>
          <a:noFill/>
        </p:spPr>
        <p:txBody>
          <a:bodyPr wrap="none" rtlCol="0">
            <a:spAutoFit/>
          </a:bodyPr>
          <a:lstStyle/>
          <a:p>
            <a:r>
              <a:rPr lang="en-GB" dirty="0"/>
              <a:t>Hot Water</a:t>
            </a:r>
          </a:p>
        </p:txBody>
      </p:sp>
      <p:sp>
        <p:nvSpPr>
          <p:cNvPr id="9" name="TextBox 8">
            <a:extLst>
              <a:ext uri="{FF2B5EF4-FFF2-40B4-BE49-F238E27FC236}">
                <a16:creationId xmlns:a16="http://schemas.microsoft.com/office/drawing/2014/main" id="{5813320D-3C06-445F-AF2B-254DE07F737C}"/>
              </a:ext>
            </a:extLst>
          </p:cNvPr>
          <p:cNvSpPr txBox="1"/>
          <p:nvPr/>
        </p:nvSpPr>
        <p:spPr>
          <a:xfrm>
            <a:off x="5719979" y="5155362"/>
            <a:ext cx="1640834" cy="369332"/>
          </a:xfrm>
          <a:prstGeom prst="rect">
            <a:avLst/>
          </a:prstGeom>
          <a:noFill/>
        </p:spPr>
        <p:txBody>
          <a:bodyPr wrap="none" rtlCol="0">
            <a:spAutoFit/>
          </a:bodyPr>
          <a:lstStyle/>
          <a:p>
            <a:r>
              <a:rPr lang="en-GB" dirty="0"/>
              <a:t>Central Heating</a:t>
            </a:r>
          </a:p>
        </p:txBody>
      </p:sp>
      <p:sp>
        <p:nvSpPr>
          <p:cNvPr id="10" name="TextBox 9">
            <a:extLst>
              <a:ext uri="{FF2B5EF4-FFF2-40B4-BE49-F238E27FC236}">
                <a16:creationId xmlns:a16="http://schemas.microsoft.com/office/drawing/2014/main" id="{D104197A-2D29-4312-90B3-2D1B4F5715CE}"/>
              </a:ext>
            </a:extLst>
          </p:cNvPr>
          <p:cNvSpPr txBox="1"/>
          <p:nvPr/>
        </p:nvSpPr>
        <p:spPr>
          <a:xfrm>
            <a:off x="502134" y="3069679"/>
            <a:ext cx="1098634" cy="369332"/>
          </a:xfrm>
          <a:prstGeom prst="rect">
            <a:avLst/>
          </a:prstGeom>
          <a:noFill/>
        </p:spPr>
        <p:txBody>
          <a:bodyPr wrap="none" rtlCol="0">
            <a:spAutoFit/>
          </a:bodyPr>
          <a:lstStyle/>
          <a:p>
            <a:r>
              <a:rPr lang="en-GB" dirty="0"/>
              <a:t>controller</a:t>
            </a:r>
          </a:p>
        </p:txBody>
      </p:sp>
      <p:sp>
        <p:nvSpPr>
          <p:cNvPr id="11" name="TextBox 10">
            <a:extLst>
              <a:ext uri="{FF2B5EF4-FFF2-40B4-BE49-F238E27FC236}">
                <a16:creationId xmlns:a16="http://schemas.microsoft.com/office/drawing/2014/main" id="{9C9DE4EB-8E52-480A-889E-FBAC70F9BA13}"/>
              </a:ext>
            </a:extLst>
          </p:cNvPr>
          <p:cNvSpPr txBox="1"/>
          <p:nvPr/>
        </p:nvSpPr>
        <p:spPr>
          <a:xfrm>
            <a:off x="7740352" y="2868022"/>
            <a:ext cx="1098634" cy="369332"/>
          </a:xfrm>
          <a:prstGeom prst="rect">
            <a:avLst/>
          </a:prstGeom>
          <a:noFill/>
        </p:spPr>
        <p:txBody>
          <a:bodyPr wrap="none" rtlCol="0">
            <a:spAutoFit/>
          </a:bodyPr>
          <a:lstStyle/>
          <a:p>
            <a:r>
              <a:rPr lang="en-GB" dirty="0"/>
              <a:t>controller</a:t>
            </a:r>
          </a:p>
        </p:txBody>
      </p:sp>
      <p:sp>
        <p:nvSpPr>
          <p:cNvPr id="12" name="TextBox 11">
            <a:extLst>
              <a:ext uri="{FF2B5EF4-FFF2-40B4-BE49-F238E27FC236}">
                <a16:creationId xmlns:a16="http://schemas.microsoft.com/office/drawing/2014/main" id="{CA31212A-39DF-41CF-90E7-627A394247C7}"/>
              </a:ext>
            </a:extLst>
          </p:cNvPr>
          <p:cNvSpPr txBox="1"/>
          <p:nvPr/>
        </p:nvSpPr>
        <p:spPr>
          <a:xfrm>
            <a:off x="1475656" y="1710595"/>
            <a:ext cx="629403" cy="369332"/>
          </a:xfrm>
          <a:prstGeom prst="rect">
            <a:avLst/>
          </a:prstGeom>
          <a:noFill/>
        </p:spPr>
        <p:txBody>
          <a:bodyPr wrap="none" rtlCol="0">
            <a:spAutoFit/>
          </a:bodyPr>
          <a:lstStyle/>
          <a:p>
            <a:r>
              <a:rPr lang="en-GB" dirty="0"/>
              <a:t>Flow</a:t>
            </a:r>
          </a:p>
        </p:txBody>
      </p:sp>
      <p:sp>
        <p:nvSpPr>
          <p:cNvPr id="13" name="TextBox 12">
            <a:extLst>
              <a:ext uri="{FF2B5EF4-FFF2-40B4-BE49-F238E27FC236}">
                <a16:creationId xmlns:a16="http://schemas.microsoft.com/office/drawing/2014/main" id="{FB2129BC-7386-4D4D-840E-3FFB91392D46}"/>
              </a:ext>
            </a:extLst>
          </p:cNvPr>
          <p:cNvSpPr txBox="1"/>
          <p:nvPr/>
        </p:nvSpPr>
        <p:spPr>
          <a:xfrm>
            <a:off x="6084168" y="1491902"/>
            <a:ext cx="629403" cy="369332"/>
          </a:xfrm>
          <a:prstGeom prst="rect">
            <a:avLst/>
          </a:prstGeom>
          <a:noFill/>
        </p:spPr>
        <p:txBody>
          <a:bodyPr wrap="none" rtlCol="0">
            <a:spAutoFit/>
          </a:bodyPr>
          <a:lstStyle/>
          <a:p>
            <a:r>
              <a:rPr lang="en-GB" dirty="0"/>
              <a:t>Flow</a:t>
            </a:r>
          </a:p>
        </p:txBody>
      </p:sp>
      <p:sp>
        <p:nvSpPr>
          <p:cNvPr id="14" name="TextBox 13">
            <a:extLst>
              <a:ext uri="{FF2B5EF4-FFF2-40B4-BE49-F238E27FC236}">
                <a16:creationId xmlns:a16="http://schemas.microsoft.com/office/drawing/2014/main" id="{C40B421C-8DF7-42DC-8C9A-42FE96DBE962}"/>
              </a:ext>
            </a:extLst>
          </p:cNvPr>
          <p:cNvSpPr txBox="1"/>
          <p:nvPr/>
        </p:nvSpPr>
        <p:spPr>
          <a:xfrm>
            <a:off x="627114" y="5761601"/>
            <a:ext cx="8146782" cy="923330"/>
          </a:xfrm>
          <a:prstGeom prst="rect">
            <a:avLst/>
          </a:prstGeom>
          <a:noFill/>
          <a:effectLst>
            <a:glow rad="101600">
              <a:schemeClr val="accent2">
                <a:satMod val="175000"/>
                <a:alpha val="40000"/>
              </a:schemeClr>
            </a:glow>
          </a:effectLst>
        </p:spPr>
        <p:txBody>
          <a:bodyPr wrap="none" rtlCol="0">
            <a:spAutoFit/>
          </a:bodyPr>
          <a:lstStyle/>
          <a:p>
            <a:r>
              <a:rPr lang="en-GB" dirty="0"/>
              <a:t>Controllers collect and process information about differential temperatures— and</a:t>
            </a:r>
          </a:p>
          <a:p>
            <a:r>
              <a:rPr lang="en-GB" dirty="0"/>
              <a:t>prevent </a:t>
            </a:r>
            <a:r>
              <a:rPr lang="en-GB" dirty="0">
                <a:highlight>
                  <a:srgbClr val="FFFF00"/>
                </a:highlight>
              </a:rPr>
              <a:t>hysteresis</a:t>
            </a:r>
            <a:r>
              <a:rPr lang="en-GB" dirty="0"/>
              <a:t>, reverse circulation, a potential problem: is this a generic problem </a:t>
            </a:r>
          </a:p>
          <a:p>
            <a:r>
              <a:rPr lang="en-GB" dirty="0"/>
              <a:t>of information flows? </a:t>
            </a:r>
          </a:p>
        </p:txBody>
      </p:sp>
      <p:sp>
        <p:nvSpPr>
          <p:cNvPr id="15" name="TextBox 14">
            <a:extLst>
              <a:ext uri="{FF2B5EF4-FFF2-40B4-BE49-F238E27FC236}">
                <a16:creationId xmlns:a16="http://schemas.microsoft.com/office/drawing/2014/main" id="{BF483EF3-0A2C-40F5-A783-75D8900E315C}"/>
              </a:ext>
            </a:extLst>
          </p:cNvPr>
          <p:cNvSpPr txBox="1"/>
          <p:nvPr/>
        </p:nvSpPr>
        <p:spPr>
          <a:xfrm>
            <a:off x="3851920" y="6525344"/>
            <a:ext cx="4709944" cy="230832"/>
          </a:xfrm>
          <a:prstGeom prst="rect">
            <a:avLst/>
          </a:prstGeom>
          <a:noFill/>
        </p:spPr>
        <p:txBody>
          <a:bodyPr wrap="none" rtlCol="0">
            <a:spAutoFit/>
          </a:bodyPr>
          <a:lstStyle/>
          <a:p>
            <a:r>
              <a:rPr lang="en-GB" sz="900" dirty="0"/>
              <a:t>http://www.solarta.com/en/installations-solar-energy/solar-thermal/systems-solar-thermal.php</a:t>
            </a:r>
          </a:p>
        </p:txBody>
      </p:sp>
      <p:sp>
        <p:nvSpPr>
          <p:cNvPr id="3" name="TextBox 2">
            <a:extLst>
              <a:ext uri="{FF2B5EF4-FFF2-40B4-BE49-F238E27FC236}">
                <a16:creationId xmlns:a16="http://schemas.microsoft.com/office/drawing/2014/main" id="{9FB2D668-6774-4AA7-94B1-8E9137CBE791}"/>
              </a:ext>
            </a:extLst>
          </p:cNvPr>
          <p:cNvSpPr txBox="1"/>
          <p:nvPr/>
        </p:nvSpPr>
        <p:spPr>
          <a:xfrm>
            <a:off x="502134" y="5462909"/>
            <a:ext cx="2833596" cy="369332"/>
          </a:xfrm>
          <a:prstGeom prst="rect">
            <a:avLst/>
          </a:prstGeom>
          <a:noFill/>
        </p:spPr>
        <p:txBody>
          <a:bodyPr wrap="none" rtlCol="0">
            <a:spAutoFit/>
          </a:bodyPr>
          <a:lstStyle/>
          <a:p>
            <a:r>
              <a:rPr lang="en-GB" dirty="0">
                <a:highlight>
                  <a:srgbClr val="00FF00"/>
                </a:highlight>
              </a:rPr>
              <a:t>Musically: is this a problem?</a:t>
            </a:r>
          </a:p>
        </p:txBody>
      </p:sp>
      <p:cxnSp>
        <p:nvCxnSpPr>
          <p:cNvPr id="5" name="Connector: Curved 4">
            <a:extLst>
              <a:ext uri="{FF2B5EF4-FFF2-40B4-BE49-F238E27FC236}">
                <a16:creationId xmlns:a16="http://schemas.microsoft.com/office/drawing/2014/main" id="{BF55EAD3-3963-4152-B008-1B0671EAF870}"/>
              </a:ext>
            </a:extLst>
          </p:cNvPr>
          <p:cNvCxnSpPr>
            <a:cxnSpLocks/>
          </p:cNvCxnSpPr>
          <p:nvPr/>
        </p:nvCxnSpPr>
        <p:spPr>
          <a:xfrm rot="16200000" flipH="1">
            <a:off x="1551964" y="5856236"/>
            <a:ext cx="354123" cy="7469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811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Sound systems</a:t>
            </a:r>
          </a:p>
        </p:txBody>
      </p:sp>
      <p:pic>
        <p:nvPicPr>
          <p:cNvPr id="1026" name="Picture 2" descr="C:\Users\User.000\AppData\Local\Microsoft\Windows\INetCache\IE\7OUAI7DW\singer-2374445_960_7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214436"/>
            <a:ext cx="2837136" cy="23134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000\AppData\Local\Microsoft\Windows\INetCache\IE\7OUAI7DW\ObPe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161711"/>
            <a:ext cx="3535084" cy="220942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000\AppData\Local\Microsoft\Windows\INetCache\IE\MMIUTNA2\0rjnu[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9451" y="3371139"/>
            <a:ext cx="3491880" cy="232792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User.000\AppData\Local\Microsoft\Windows\INetCache\IE\MUQ14919\audio_speakers_PNG1113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7913" y="4527842"/>
            <a:ext cx="1886847" cy="1767099"/>
          </a:xfrm>
          <a:prstGeom prst="rect">
            <a:avLst/>
          </a:prstGeom>
          <a:noFill/>
          <a:extLst>
            <a:ext uri="{909E8E84-426E-40DD-AFC4-6F175D3DCCD1}">
              <a14:hiddenFill xmlns:a14="http://schemas.microsoft.com/office/drawing/2010/main">
                <a:solidFill>
                  <a:srgbClr val="FFFFFF"/>
                </a:solidFill>
              </a14:hiddenFill>
            </a:ext>
          </a:extLst>
        </p:spPr>
      </p:pic>
      <p:sp>
        <p:nvSpPr>
          <p:cNvPr id="4" name="Curved Down Arrow 3"/>
          <p:cNvSpPr/>
          <p:nvPr/>
        </p:nvSpPr>
        <p:spPr>
          <a:xfrm>
            <a:off x="2750208" y="1412776"/>
            <a:ext cx="1591128" cy="504056"/>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Curved Down Arrow 14"/>
          <p:cNvSpPr/>
          <p:nvPr/>
        </p:nvSpPr>
        <p:spPr>
          <a:xfrm rot="4518061">
            <a:off x="7030395" y="2642297"/>
            <a:ext cx="1591128" cy="504056"/>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Curved Down Arrow 15"/>
          <p:cNvSpPr/>
          <p:nvPr/>
        </p:nvSpPr>
        <p:spPr>
          <a:xfrm rot="8534305">
            <a:off x="5449742" y="5591594"/>
            <a:ext cx="1591128" cy="504056"/>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Curved Down Arrow 16"/>
          <p:cNvSpPr/>
          <p:nvPr/>
        </p:nvSpPr>
        <p:spPr>
          <a:xfrm rot="14885846">
            <a:off x="2093584" y="5044086"/>
            <a:ext cx="1317857" cy="620640"/>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p:cNvSpPr txBox="1"/>
          <p:nvPr/>
        </p:nvSpPr>
        <p:spPr>
          <a:xfrm>
            <a:off x="755576" y="4581128"/>
            <a:ext cx="1337226" cy="2308324"/>
          </a:xfrm>
          <a:prstGeom prst="rect">
            <a:avLst/>
          </a:prstGeom>
          <a:noFill/>
        </p:spPr>
        <p:txBody>
          <a:bodyPr wrap="none" rtlCol="0">
            <a:spAutoFit/>
          </a:bodyPr>
          <a:lstStyle/>
          <a:p>
            <a:r>
              <a:rPr lang="en-GB" dirty="0"/>
              <a:t>Feedback</a:t>
            </a:r>
          </a:p>
          <a:p>
            <a:r>
              <a:rPr lang="en-GB" dirty="0"/>
              <a:t>The Beetles</a:t>
            </a:r>
          </a:p>
          <a:p>
            <a:r>
              <a:rPr lang="en-GB" dirty="0"/>
              <a:t>Jimi Hendrix</a:t>
            </a:r>
          </a:p>
          <a:p>
            <a:r>
              <a:rPr lang="en-GB" dirty="0"/>
              <a:t>Gain &gt; 1</a:t>
            </a:r>
          </a:p>
          <a:p>
            <a:r>
              <a:rPr lang="en-GB" dirty="0"/>
              <a:t>EQ LFO</a:t>
            </a:r>
          </a:p>
          <a:p>
            <a:r>
              <a:rPr lang="en-GB" dirty="0"/>
              <a:t>Flangers</a:t>
            </a:r>
          </a:p>
          <a:p>
            <a:r>
              <a:rPr lang="en-GB" dirty="0"/>
              <a:t>Phasers</a:t>
            </a:r>
          </a:p>
          <a:p>
            <a:r>
              <a:rPr lang="en-GB" dirty="0"/>
              <a:t>Filters</a:t>
            </a:r>
          </a:p>
        </p:txBody>
      </p:sp>
      <p:sp>
        <p:nvSpPr>
          <p:cNvPr id="6" name="TextBox 5"/>
          <p:cNvSpPr txBox="1"/>
          <p:nvPr/>
        </p:nvSpPr>
        <p:spPr>
          <a:xfrm>
            <a:off x="7291476" y="764704"/>
            <a:ext cx="1640577" cy="369332"/>
          </a:xfrm>
          <a:prstGeom prst="rect">
            <a:avLst/>
          </a:prstGeom>
          <a:noFill/>
        </p:spPr>
        <p:txBody>
          <a:bodyPr wrap="none" rtlCol="0">
            <a:spAutoFit/>
          </a:bodyPr>
          <a:lstStyle/>
          <a:p>
            <a:r>
              <a:rPr lang="en-GB" dirty="0"/>
              <a:t>Room acoustics</a:t>
            </a:r>
          </a:p>
        </p:txBody>
      </p:sp>
    </p:spTree>
    <p:extLst>
      <p:ext uri="{BB962C8B-B14F-4D97-AF65-F5344CB8AC3E}">
        <p14:creationId xmlns:p14="http://schemas.microsoft.com/office/powerpoint/2010/main" val="993362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Good vibes in a rock show</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44" y="1693829"/>
            <a:ext cx="7316221" cy="352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82834" y="5589240"/>
            <a:ext cx="5378332" cy="646331"/>
          </a:xfrm>
          <a:prstGeom prst="rect">
            <a:avLst/>
          </a:prstGeom>
          <a:noFill/>
        </p:spPr>
        <p:txBody>
          <a:bodyPr wrap="none" rtlCol="0">
            <a:spAutoFit/>
          </a:bodyPr>
          <a:lstStyle/>
          <a:p>
            <a:r>
              <a:rPr lang="en-GB" dirty="0"/>
              <a:t>Positive feedback from the crowd makes playing better </a:t>
            </a:r>
          </a:p>
          <a:p>
            <a:pPr algn="ctr"/>
            <a:r>
              <a:rPr lang="en-GB" dirty="0"/>
              <a:t>which leads to more positive feedback</a:t>
            </a:r>
          </a:p>
        </p:txBody>
      </p:sp>
      <p:sp>
        <p:nvSpPr>
          <p:cNvPr id="5" name="TextBox 4"/>
          <p:cNvSpPr txBox="1"/>
          <p:nvPr/>
        </p:nvSpPr>
        <p:spPr>
          <a:xfrm>
            <a:off x="946884" y="5218571"/>
            <a:ext cx="2496196" cy="230832"/>
          </a:xfrm>
          <a:prstGeom prst="rect">
            <a:avLst/>
          </a:prstGeom>
          <a:noFill/>
        </p:spPr>
        <p:txBody>
          <a:bodyPr wrap="none" rtlCol="0">
            <a:spAutoFit/>
          </a:bodyPr>
          <a:lstStyle/>
          <a:p>
            <a:r>
              <a:rPr lang="en-GB" sz="900" dirty="0"/>
              <a:t>https://www.youtube.com/watch?v=vyftaay-pFA</a:t>
            </a:r>
          </a:p>
        </p:txBody>
      </p:sp>
      <p:sp>
        <p:nvSpPr>
          <p:cNvPr id="6" name="TextBox 5"/>
          <p:cNvSpPr txBox="1"/>
          <p:nvPr/>
        </p:nvSpPr>
        <p:spPr>
          <a:xfrm>
            <a:off x="2553403" y="6381328"/>
            <a:ext cx="4037195" cy="369332"/>
          </a:xfrm>
          <a:prstGeom prst="rect">
            <a:avLst/>
          </a:prstGeom>
          <a:noFill/>
        </p:spPr>
        <p:txBody>
          <a:bodyPr wrap="none" rtlCol="0">
            <a:spAutoFit/>
          </a:bodyPr>
          <a:lstStyle/>
          <a:p>
            <a:r>
              <a:rPr lang="en-GB" dirty="0"/>
              <a:t>Cream—Sunshine of Your Love RAH 2005</a:t>
            </a:r>
          </a:p>
        </p:txBody>
      </p:sp>
      <p:sp>
        <p:nvSpPr>
          <p:cNvPr id="3" name="Oval 2">
            <a:extLst>
              <a:ext uri="{FF2B5EF4-FFF2-40B4-BE49-F238E27FC236}">
                <a16:creationId xmlns:a16="http://schemas.microsoft.com/office/drawing/2014/main" id="{D5A39C19-4AD5-4FE2-A60F-C02853D652CD}"/>
              </a:ext>
            </a:extLst>
          </p:cNvPr>
          <p:cNvSpPr/>
          <p:nvPr/>
        </p:nvSpPr>
        <p:spPr>
          <a:xfrm rot="381879">
            <a:off x="3336383" y="3208543"/>
            <a:ext cx="4908162" cy="1364903"/>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5E812D0A-CA21-4F55-AA31-125D81007758}"/>
              </a:ext>
            </a:extLst>
          </p:cNvPr>
          <p:cNvCxnSpPr/>
          <p:nvPr/>
        </p:nvCxnSpPr>
        <p:spPr>
          <a:xfrm>
            <a:off x="5508104" y="4542715"/>
            <a:ext cx="144016" cy="14401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0B48-F6CB-4E89-BFA3-7065987D644F}"/>
              </a:ext>
            </a:extLst>
          </p:cNvPr>
          <p:cNvCxnSpPr/>
          <p:nvPr/>
        </p:nvCxnSpPr>
        <p:spPr>
          <a:xfrm>
            <a:off x="6300192" y="3151510"/>
            <a:ext cx="144016" cy="14401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2FC28A-987C-436D-A735-1B095CECCA40}"/>
              </a:ext>
            </a:extLst>
          </p:cNvPr>
          <p:cNvCxnSpPr>
            <a:cxnSpLocks/>
          </p:cNvCxnSpPr>
          <p:nvPr/>
        </p:nvCxnSpPr>
        <p:spPr>
          <a:xfrm flipH="1">
            <a:off x="5508104" y="4437112"/>
            <a:ext cx="144016" cy="105603"/>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DD8B9A-5C10-4ED1-A021-38EB01B5DF6A}"/>
              </a:ext>
            </a:extLst>
          </p:cNvPr>
          <p:cNvCxnSpPr>
            <a:cxnSpLocks/>
          </p:cNvCxnSpPr>
          <p:nvPr/>
        </p:nvCxnSpPr>
        <p:spPr>
          <a:xfrm flipV="1">
            <a:off x="6228184" y="3300895"/>
            <a:ext cx="216024" cy="78583"/>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2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8" fill="hold"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100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0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10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Carbon Cycle</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788" y="2105025"/>
            <a:ext cx="340042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5576" y="6381328"/>
            <a:ext cx="4956806" cy="230832"/>
          </a:xfrm>
          <a:prstGeom prst="rect">
            <a:avLst/>
          </a:prstGeom>
          <a:noFill/>
        </p:spPr>
        <p:txBody>
          <a:bodyPr wrap="none" rtlCol="0">
            <a:spAutoFit/>
          </a:bodyPr>
          <a:lstStyle/>
          <a:p>
            <a:r>
              <a:rPr lang="en-GB" sz="900" dirty="0"/>
              <a:t>http://www.global-greenhouse-warming.com/graphs-diagrams-of-global-warming-and-climate.html#</a:t>
            </a:r>
          </a:p>
        </p:txBody>
      </p:sp>
      <p:sp>
        <p:nvSpPr>
          <p:cNvPr id="3" name="TextBox 2">
            <a:extLst>
              <a:ext uri="{FF2B5EF4-FFF2-40B4-BE49-F238E27FC236}">
                <a16:creationId xmlns:a16="http://schemas.microsoft.com/office/drawing/2014/main" id="{3EC1B40D-9583-4D53-B6B6-BFBD34E8AD5C}"/>
              </a:ext>
            </a:extLst>
          </p:cNvPr>
          <p:cNvSpPr txBox="1"/>
          <p:nvPr/>
        </p:nvSpPr>
        <p:spPr>
          <a:xfrm>
            <a:off x="6948264" y="1556792"/>
            <a:ext cx="2034724" cy="646331"/>
          </a:xfrm>
          <a:prstGeom prst="rect">
            <a:avLst/>
          </a:prstGeom>
          <a:noFill/>
        </p:spPr>
        <p:txBody>
          <a:bodyPr wrap="none" rtlCol="0">
            <a:spAutoFit/>
          </a:bodyPr>
          <a:lstStyle/>
          <a:p>
            <a:r>
              <a:rPr lang="en-GB" dirty="0">
                <a:highlight>
                  <a:srgbClr val="00FF00"/>
                </a:highlight>
              </a:rPr>
              <a:t>Musically:</a:t>
            </a:r>
          </a:p>
          <a:p>
            <a:r>
              <a:rPr lang="en-GB" dirty="0">
                <a:highlight>
                  <a:srgbClr val="00FF00"/>
                </a:highlight>
              </a:rPr>
              <a:t>reinforcing the loop</a:t>
            </a:r>
          </a:p>
        </p:txBody>
      </p:sp>
    </p:spTree>
    <p:extLst>
      <p:ext uri="{BB962C8B-B14F-4D97-AF65-F5344CB8AC3E}">
        <p14:creationId xmlns:p14="http://schemas.microsoft.com/office/powerpoint/2010/main" val="2466486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Hydrological Cycle</a:t>
            </a:r>
            <a:endParaRPr lang="en-GB" dirty="0"/>
          </a:p>
        </p:txBody>
      </p:sp>
      <p:sp>
        <p:nvSpPr>
          <p:cNvPr id="4" name="AutoShape 2" descr="The Global Hydrological Cyc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The Global Hydrological Cyc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25" y="2000250"/>
            <a:ext cx="49339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99592" y="6309320"/>
            <a:ext cx="3002745" cy="230832"/>
          </a:xfrm>
          <a:prstGeom prst="rect">
            <a:avLst/>
          </a:prstGeom>
          <a:noFill/>
        </p:spPr>
        <p:txBody>
          <a:bodyPr wrap="none" rtlCol="0">
            <a:spAutoFit/>
          </a:bodyPr>
          <a:lstStyle/>
          <a:p>
            <a:r>
              <a:rPr lang="en-GB" sz="900" dirty="0"/>
              <a:t>https://www.bbc.co.uk/bitesize/guides/z29ccdm/revision/1</a:t>
            </a:r>
          </a:p>
        </p:txBody>
      </p:sp>
      <p:sp>
        <p:nvSpPr>
          <p:cNvPr id="3" name="TextBox 2">
            <a:extLst>
              <a:ext uri="{FF2B5EF4-FFF2-40B4-BE49-F238E27FC236}">
                <a16:creationId xmlns:a16="http://schemas.microsoft.com/office/drawing/2014/main" id="{E7D915F7-2C8E-43D7-BCC6-A7B32863ED17}"/>
              </a:ext>
            </a:extLst>
          </p:cNvPr>
          <p:cNvSpPr txBox="1"/>
          <p:nvPr/>
        </p:nvSpPr>
        <p:spPr>
          <a:xfrm>
            <a:off x="7308304" y="1417638"/>
            <a:ext cx="1929631" cy="1477328"/>
          </a:xfrm>
          <a:prstGeom prst="rect">
            <a:avLst/>
          </a:prstGeom>
          <a:noFill/>
        </p:spPr>
        <p:txBody>
          <a:bodyPr wrap="none" rtlCol="0">
            <a:spAutoFit/>
          </a:bodyPr>
          <a:lstStyle/>
          <a:p>
            <a:r>
              <a:rPr lang="en-GB" dirty="0">
                <a:highlight>
                  <a:srgbClr val="00FF00"/>
                </a:highlight>
              </a:rPr>
              <a:t>Musically:</a:t>
            </a:r>
          </a:p>
          <a:p>
            <a:r>
              <a:rPr lang="en-GB" dirty="0">
                <a:highlight>
                  <a:srgbClr val="00FF00"/>
                </a:highlight>
              </a:rPr>
              <a:t>still the loop</a:t>
            </a:r>
          </a:p>
          <a:p>
            <a:r>
              <a:rPr lang="en-GB" dirty="0">
                <a:highlight>
                  <a:srgbClr val="00FF00"/>
                </a:highlight>
              </a:rPr>
              <a:t>in feedback cycles,</a:t>
            </a:r>
          </a:p>
          <a:p>
            <a:r>
              <a:rPr lang="en-GB" dirty="0">
                <a:highlight>
                  <a:srgbClr val="00FF00"/>
                </a:highlight>
              </a:rPr>
              <a:t>perhaps a generic</a:t>
            </a:r>
          </a:p>
          <a:p>
            <a:r>
              <a:rPr lang="en-GB" dirty="0">
                <a:highlight>
                  <a:srgbClr val="00FF00"/>
                </a:highlight>
              </a:rPr>
              <a:t>phenomenon </a:t>
            </a:r>
          </a:p>
        </p:txBody>
      </p:sp>
    </p:spTree>
    <p:extLst>
      <p:ext uri="{BB962C8B-B14F-4D97-AF65-F5344CB8AC3E}">
        <p14:creationId xmlns:p14="http://schemas.microsoft.com/office/powerpoint/2010/main" val="2932198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AC90E-B6C1-4FDF-8B8E-E1F52D2F1D82}"/>
              </a:ext>
            </a:extLst>
          </p:cNvPr>
          <p:cNvSpPr>
            <a:spLocks noGrp="1"/>
          </p:cNvSpPr>
          <p:nvPr>
            <p:ph type="title"/>
          </p:nvPr>
        </p:nvSpPr>
        <p:spPr/>
        <p:txBody>
          <a:bodyPr/>
          <a:lstStyle/>
          <a:p>
            <a:r>
              <a:rPr lang="en-GB" dirty="0"/>
              <a:t>Introduction</a:t>
            </a:r>
          </a:p>
        </p:txBody>
      </p:sp>
      <p:graphicFrame>
        <p:nvGraphicFramePr>
          <p:cNvPr id="5" name="Content Placeholder 4">
            <a:extLst>
              <a:ext uri="{FF2B5EF4-FFF2-40B4-BE49-F238E27FC236}">
                <a16:creationId xmlns:a16="http://schemas.microsoft.com/office/drawing/2014/main" id="{C647CB69-A061-4575-B35E-45CDA120FC09}"/>
              </a:ext>
            </a:extLst>
          </p:cNvPr>
          <p:cNvGraphicFramePr>
            <a:graphicFrameLocks noGrp="1"/>
          </p:cNvGraphicFramePr>
          <p:nvPr>
            <p:ph idx="1"/>
            <p:extLst>
              <p:ext uri="{D42A27DB-BD31-4B8C-83A1-F6EECF244321}">
                <p14:modId xmlns:p14="http://schemas.microsoft.com/office/powerpoint/2010/main" val="27460651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A050A43-B9C9-49C2-99F5-4AB112DC6C01}"/>
              </a:ext>
            </a:extLst>
          </p:cNvPr>
          <p:cNvSpPr txBox="1"/>
          <p:nvPr/>
        </p:nvSpPr>
        <p:spPr>
          <a:xfrm>
            <a:off x="611560" y="6583362"/>
            <a:ext cx="5606022" cy="246221"/>
          </a:xfrm>
          <a:prstGeom prst="rect">
            <a:avLst/>
          </a:prstGeom>
          <a:noFill/>
        </p:spPr>
        <p:txBody>
          <a:bodyPr wrap="none" rtlCol="0">
            <a:spAutoFit/>
          </a:bodyPr>
          <a:lstStyle/>
          <a:p>
            <a:r>
              <a:rPr lang="en-GB" sz="1000" baseline="100000" dirty="0"/>
              <a:t>1</a:t>
            </a:r>
            <a:r>
              <a:rPr lang="en-GB" sz="1000" dirty="0"/>
              <a:t>Word Events, Perspectives on Verbal Notation, John Lely &amp; James Saunders, 2012, London: Bloomsbury</a:t>
            </a:r>
          </a:p>
        </p:txBody>
      </p:sp>
    </p:spTree>
    <p:extLst>
      <p:ext uri="{BB962C8B-B14F-4D97-AF65-F5344CB8AC3E}">
        <p14:creationId xmlns:p14="http://schemas.microsoft.com/office/powerpoint/2010/main" val="3573422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388" y="-27384"/>
            <a:ext cx="14584363" cy="774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FB571149-74ED-43BE-84A9-37132BC3DE41}"/>
              </a:ext>
            </a:extLst>
          </p:cNvPr>
          <p:cNvSpPr txBox="1"/>
          <p:nvPr/>
        </p:nvSpPr>
        <p:spPr>
          <a:xfrm>
            <a:off x="4211960" y="5301208"/>
            <a:ext cx="930063" cy="246221"/>
          </a:xfrm>
          <a:prstGeom prst="rect">
            <a:avLst/>
          </a:prstGeom>
          <a:noFill/>
        </p:spPr>
        <p:txBody>
          <a:bodyPr wrap="none" rtlCol="0">
            <a:spAutoFit/>
          </a:bodyPr>
          <a:lstStyle/>
          <a:p>
            <a:r>
              <a:rPr lang="en-GB" sz="1000" dirty="0"/>
              <a:t>google images</a:t>
            </a:r>
          </a:p>
        </p:txBody>
      </p:sp>
      <p:sp>
        <p:nvSpPr>
          <p:cNvPr id="3" name="TextBox 2">
            <a:extLst>
              <a:ext uri="{FF2B5EF4-FFF2-40B4-BE49-F238E27FC236}">
                <a16:creationId xmlns:a16="http://schemas.microsoft.com/office/drawing/2014/main" id="{D0E021A1-4A26-426B-9CFE-C8EB3654A8E9}"/>
              </a:ext>
            </a:extLst>
          </p:cNvPr>
          <p:cNvSpPr txBox="1"/>
          <p:nvPr/>
        </p:nvSpPr>
        <p:spPr>
          <a:xfrm>
            <a:off x="3171871" y="3356992"/>
            <a:ext cx="1256113" cy="369332"/>
          </a:xfrm>
          <a:prstGeom prst="rect">
            <a:avLst/>
          </a:prstGeom>
          <a:solidFill>
            <a:srgbClr val="FFFF00"/>
          </a:solidFill>
          <a:effectLst>
            <a:glow rad="101600">
              <a:schemeClr val="accent5">
                <a:satMod val="175000"/>
                <a:alpha val="40000"/>
              </a:schemeClr>
            </a:glow>
            <a:outerShdw blurRad="63500" sx="102000" sy="102000" algn="ctr" rotWithShape="0">
              <a:prstClr val="black">
                <a:alpha val="40000"/>
              </a:prstClr>
            </a:outerShdw>
          </a:effectLst>
        </p:spPr>
        <p:txBody>
          <a:bodyPr wrap="none" rtlCol="0">
            <a:spAutoFit/>
          </a:bodyPr>
          <a:lstStyle/>
          <a:p>
            <a:r>
              <a:rPr lang="en-GB" dirty="0">
                <a:solidFill>
                  <a:srgbClr val="32D000"/>
                </a:solidFill>
              </a:rPr>
              <a:t>More loops</a:t>
            </a:r>
          </a:p>
        </p:txBody>
      </p:sp>
    </p:spTree>
    <p:extLst>
      <p:ext uri="{BB962C8B-B14F-4D97-AF65-F5344CB8AC3E}">
        <p14:creationId xmlns:p14="http://schemas.microsoft.com/office/powerpoint/2010/main" val="48449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Reduce Reuse Recycle</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664" y="1139998"/>
            <a:ext cx="5124673" cy="525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5576" y="6597352"/>
            <a:ext cx="5416868" cy="230832"/>
          </a:xfrm>
          <a:prstGeom prst="rect">
            <a:avLst/>
          </a:prstGeom>
          <a:noFill/>
        </p:spPr>
        <p:txBody>
          <a:bodyPr wrap="none" rtlCol="0">
            <a:spAutoFit/>
          </a:bodyPr>
          <a:lstStyle/>
          <a:p>
            <a:r>
              <a:rPr lang="en-GB" sz="900" dirty="0"/>
              <a:t>https://toppng.com/reduce-reuse-recycle-diagram-of-reuse-reduce-and-recycle-PNG-free-PNG-Images_178166</a:t>
            </a:r>
          </a:p>
        </p:txBody>
      </p:sp>
      <p:sp>
        <p:nvSpPr>
          <p:cNvPr id="3" name="TextBox 2">
            <a:extLst>
              <a:ext uri="{FF2B5EF4-FFF2-40B4-BE49-F238E27FC236}">
                <a16:creationId xmlns:a16="http://schemas.microsoft.com/office/drawing/2014/main" id="{C10D2B3B-7CD9-44C8-B0F8-7D642C3613DB}"/>
              </a:ext>
            </a:extLst>
          </p:cNvPr>
          <p:cNvSpPr txBox="1"/>
          <p:nvPr/>
        </p:nvSpPr>
        <p:spPr>
          <a:xfrm>
            <a:off x="7452320" y="1139998"/>
            <a:ext cx="1717330" cy="923330"/>
          </a:xfrm>
          <a:prstGeom prst="rect">
            <a:avLst/>
          </a:prstGeom>
          <a:noFill/>
        </p:spPr>
        <p:txBody>
          <a:bodyPr wrap="none" rtlCol="0">
            <a:spAutoFit/>
          </a:bodyPr>
          <a:lstStyle/>
          <a:p>
            <a:r>
              <a:rPr lang="en-GB" dirty="0">
                <a:highlight>
                  <a:srgbClr val="00FF00"/>
                </a:highlight>
              </a:rPr>
              <a:t>The now eternal</a:t>
            </a:r>
          </a:p>
          <a:p>
            <a:r>
              <a:rPr lang="en-GB" dirty="0">
                <a:highlight>
                  <a:srgbClr val="00FF00"/>
                </a:highlight>
              </a:rPr>
              <a:t>sustainability</a:t>
            </a:r>
          </a:p>
          <a:p>
            <a:r>
              <a:rPr lang="en-GB" dirty="0">
                <a:highlight>
                  <a:srgbClr val="00FF00"/>
                </a:highlight>
              </a:rPr>
              <a:t>cycle</a:t>
            </a:r>
          </a:p>
        </p:txBody>
      </p:sp>
    </p:spTree>
    <p:extLst>
      <p:ext uri="{BB962C8B-B14F-4D97-AF65-F5344CB8AC3E}">
        <p14:creationId xmlns:p14="http://schemas.microsoft.com/office/powerpoint/2010/main" val="178503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hlinkClick r:id="rId3" tooltip="click here to see web page"/>
            <a:extLst>
              <a:ext uri="{FF2B5EF4-FFF2-40B4-BE49-F238E27FC236}">
                <a16:creationId xmlns:a16="http://schemas.microsoft.com/office/drawing/2014/main" id="{181021AA-C5EE-4181-AF71-D32E4776EB82}"/>
              </a:ext>
            </a:extLst>
          </p:cNvPr>
          <p:cNvSpPr txBox="1"/>
          <p:nvPr/>
        </p:nvSpPr>
        <p:spPr>
          <a:xfrm rot="19316160">
            <a:off x="9743" y="1216085"/>
            <a:ext cx="5458666" cy="215444"/>
          </a:xfrm>
          <a:prstGeom prst="rect">
            <a:avLst/>
          </a:prstGeom>
          <a:noFill/>
        </p:spPr>
        <p:txBody>
          <a:bodyPr wrap="square" rtlCol="0">
            <a:spAutoFit/>
          </a:bodyPr>
          <a:lstStyle/>
          <a:p>
            <a:r>
              <a:rPr lang="en-GB" sz="800" dirty="0"/>
              <a:t>https://www.constructionnews.co.uk/partnership-publishing/game-changer-digital-recruitment-29-11-2019/</a:t>
            </a:r>
          </a:p>
        </p:txBody>
      </p:sp>
      <p:pic>
        <p:nvPicPr>
          <p:cNvPr id="5" name="Picture 4">
            <a:extLst>
              <a:ext uri="{FF2B5EF4-FFF2-40B4-BE49-F238E27FC236}">
                <a16:creationId xmlns:a16="http://schemas.microsoft.com/office/drawing/2014/main" id="{26130924-97B4-45AD-ADCA-84DB5FEF6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40562">
            <a:off x="-369762" y="-192891"/>
            <a:ext cx="3847803" cy="2048023"/>
          </a:xfrm>
          <a:prstGeom prst="rect">
            <a:avLst/>
          </a:prstGeom>
        </p:spPr>
      </p:pic>
      <p:sp>
        <p:nvSpPr>
          <p:cNvPr id="2" name="Title 1"/>
          <p:cNvSpPr>
            <a:spLocks noGrp="1"/>
          </p:cNvSpPr>
          <p:nvPr>
            <p:ph type="title"/>
          </p:nvPr>
        </p:nvSpPr>
        <p:spPr>
          <a:xfrm>
            <a:off x="628649" y="291090"/>
            <a:ext cx="7886699" cy="932688"/>
          </a:xfrm>
        </p:spPr>
        <p:txBody>
          <a:bodyPr vert="horz" lIns="91440" tIns="45720" rIns="91440" bIns="45720" rtlCol="0" anchor="b">
            <a:normAutofit/>
          </a:bodyPr>
          <a:lstStyle/>
          <a:p>
            <a:pPr>
              <a:lnSpc>
                <a:spcPct val="90000"/>
              </a:lnSpc>
            </a:pPr>
            <a:r>
              <a:rPr lang="en-US" sz="4200" kern="1200">
                <a:solidFill>
                  <a:schemeClr val="tx1"/>
                </a:solidFill>
                <a:latin typeface="+mj-lt"/>
                <a:ea typeface="+mj-ea"/>
                <a:cs typeface="+mj-cs"/>
              </a:rPr>
              <a:t>Statistical data feedback</a:t>
            </a:r>
          </a:p>
        </p:txBody>
      </p:sp>
      <p:pic>
        <p:nvPicPr>
          <p:cNvPr id="8" name="Picture 7">
            <a:extLst>
              <a:ext uri="{FF2B5EF4-FFF2-40B4-BE49-F238E27FC236}">
                <a16:creationId xmlns:a16="http://schemas.microsoft.com/office/drawing/2014/main" id="{24B7C0D6-BDF9-4E00-BB10-53CAE51CD7E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547664" y="1628800"/>
            <a:ext cx="5585843" cy="4440746"/>
          </a:xfrm>
          <a:prstGeom prst="rect">
            <a:avLst/>
          </a:prstGeom>
        </p:spPr>
      </p:pic>
      <p:sp>
        <p:nvSpPr>
          <p:cNvPr id="11" name="TextBox 10">
            <a:extLst>
              <a:ext uri="{FF2B5EF4-FFF2-40B4-BE49-F238E27FC236}">
                <a16:creationId xmlns:a16="http://schemas.microsoft.com/office/drawing/2014/main" id="{2648A6DF-DDBB-44FA-B91A-3E1E775B164E}"/>
              </a:ext>
            </a:extLst>
          </p:cNvPr>
          <p:cNvSpPr txBox="1"/>
          <p:nvPr/>
        </p:nvSpPr>
        <p:spPr>
          <a:xfrm>
            <a:off x="2555776" y="6374540"/>
            <a:ext cx="2307042" cy="200055"/>
          </a:xfrm>
          <a:prstGeom prst="rect">
            <a:avLst/>
          </a:prstGeom>
          <a:solidFill>
            <a:srgbClr val="000000"/>
          </a:solidFill>
        </p:spPr>
        <p:txBody>
          <a:bodyPr wrap="none" rtlCol="0">
            <a:spAutoFit/>
          </a:bodyPr>
          <a:lstStyle/>
          <a:p>
            <a:pPr algn="r">
              <a:spcAft>
                <a:spcPts val="600"/>
              </a:spcAft>
            </a:pPr>
            <a:r>
              <a:rPr lang="en-GB" sz="700" dirty="0">
                <a:solidFill>
                  <a:srgbClr val="FFFFFF"/>
                </a:solidFill>
                <a:hlinkClick r:id="rId6" tooltip="https://commons.wikimedia.org/wiki/File:Temperature_Anomaly_1880-now_NL.svg">
                  <a:extLst>
                    <a:ext uri="{A12FA001-AC4F-418D-AE19-62706E023703}">
                      <ahyp:hlinkClr xmlns:ahyp="http://schemas.microsoft.com/office/drawing/2018/hyperlinkcolor" val="tx"/>
                    </a:ext>
                  </a:extLst>
                </a:hlinkClick>
              </a:rPr>
              <a:t>This Photo</a:t>
            </a:r>
            <a:r>
              <a:rPr lang="en-GB" sz="700" dirty="0">
                <a:solidFill>
                  <a:srgbClr val="FFFFFF"/>
                </a:solidFill>
              </a:rPr>
              <a:t> by Unknown Author is licensed under </a:t>
            </a:r>
            <a:r>
              <a:rPr lang="en-GB" sz="700" dirty="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GB" sz="700" dirty="0">
              <a:solidFill>
                <a:srgbClr val="FFFFFF"/>
              </a:solidFill>
            </a:endParaRPr>
          </a:p>
        </p:txBody>
      </p:sp>
      <p:sp>
        <p:nvSpPr>
          <p:cNvPr id="13" name="TextBox 12">
            <a:extLst>
              <a:ext uri="{FF2B5EF4-FFF2-40B4-BE49-F238E27FC236}">
                <a16:creationId xmlns:a16="http://schemas.microsoft.com/office/drawing/2014/main" id="{E54788CC-9191-4D03-A5D9-FBED7974BEC0}"/>
              </a:ext>
            </a:extLst>
          </p:cNvPr>
          <p:cNvSpPr txBox="1"/>
          <p:nvPr/>
        </p:nvSpPr>
        <p:spPr>
          <a:xfrm>
            <a:off x="7285448" y="0"/>
            <a:ext cx="1946559" cy="7017306"/>
          </a:xfrm>
          <a:prstGeom prst="rect">
            <a:avLst/>
          </a:prstGeom>
          <a:noFill/>
        </p:spPr>
        <p:txBody>
          <a:bodyPr wrap="none" rtlCol="0">
            <a:spAutoFit/>
          </a:bodyPr>
          <a:lstStyle/>
          <a:p>
            <a:r>
              <a:rPr lang="en-GB" dirty="0"/>
              <a:t>Also directing </a:t>
            </a:r>
          </a:p>
          <a:p>
            <a:r>
              <a:rPr lang="en-GB" dirty="0"/>
              <a:t>energies,</a:t>
            </a:r>
          </a:p>
          <a:p>
            <a:r>
              <a:rPr lang="en-GB" dirty="0"/>
              <a:t>addressing needs </a:t>
            </a:r>
          </a:p>
          <a:p>
            <a:r>
              <a:rPr lang="en-GB" dirty="0"/>
              <a:t>driving</a:t>
            </a:r>
          </a:p>
          <a:p>
            <a:r>
              <a:rPr lang="en-GB" dirty="0"/>
              <a:t>technological</a:t>
            </a:r>
          </a:p>
          <a:p>
            <a:r>
              <a:rPr lang="en-GB" dirty="0"/>
              <a:t>change,</a:t>
            </a:r>
          </a:p>
          <a:p>
            <a:r>
              <a:rPr lang="en-GB" dirty="0"/>
              <a:t>for instance,</a:t>
            </a:r>
          </a:p>
          <a:p>
            <a:r>
              <a:rPr lang="en-GB" dirty="0"/>
              <a:t>covering surges in</a:t>
            </a:r>
          </a:p>
          <a:p>
            <a:r>
              <a:rPr lang="en-GB" dirty="0"/>
              <a:t>national grids</a:t>
            </a:r>
          </a:p>
          <a:p>
            <a:r>
              <a:rPr lang="en-GB" dirty="0"/>
              <a:t>and electronic </a:t>
            </a:r>
          </a:p>
          <a:p>
            <a:r>
              <a:rPr lang="en-GB" dirty="0"/>
              <a:t>systems in cars,</a:t>
            </a:r>
          </a:p>
          <a:p>
            <a:r>
              <a:rPr lang="en-GB" dirty="0"/>
              <a:t>petrol, diesel, </a:t>
            </a:r>
          </a:p>
          <a:p>
            <a:r>
              <a:rPr lang="en-GB" dirty="0"/>
              <a:t>biofuel, hydrogen, </a:t>
            </a:r>
          </a:p>
          <a:p>
            <a:r>
              <a:rPr lang="en-GB" dirty="0"/>
              <a:t>hybrid, electric—</a:t>
            </a:r>
          </a:p>
          <a:p>
            <a:r>
              <a:rPr lang="en-GB" dirty="0"/>
              <a:t>air conditioning—</a:t>
            </a:r>
          </a:p>
          <a:p>
            <a:r>
              <a:rPr lang="en-GB" dirty="0"/>
              <a:t>then EMS,</a:t>
            </a:r>
          </a:p>
          <a:p>
            <a:r>
              <a:rPr lang="en-GB" dirty="0"/>
              <a:t>environmental</a:t>
            </a:r>
          </a:p>
          <a:p>
            <a:r>
              <a:rPr lang="en-GB" dirty="0"/>
              <a:t>management </a:t>
            </a:r>
          </a:p>
          <a:p>
            <a:r>
              <a:rPr lang="en-GB" dirty="0"/>
              <a:t>systems, in </a:t>
            </a:r>
          </a:p>
          <a:p>
            <a:r>
              <a:rPr lang="en-GB" dirty="0"/>
              <a:t>buildings,</a:t>
            </a:r>
          </a:p>
          <a:p>
            <a:r>
              <a:rPr lang="en-GB" dirty="0"/>
              <a:t>intelligent </a:t>
            </a:r>
          </a:p>
          <a:p>
            <a:r>
              <a:rPr lang="en-GB" dirty="0"/>
              <a:t>buildings, AI,</a:t>
            </a:r>
          </a:p>
          <a:p>
            <a:r>
              <a:rPr lang="en-GB" dirty="0"/>
              <a:t>SMART controls,</a:t>
            </a:r>
          </a:p>
          <a:p>
            <a:r>
              <a:rPr lang="en-GB" dirty="0"/>
              <a:t>sustainable future</a:t>
            </a:r>
          </a:p>
          <a:p>
            <a:r>
              <a:rPr lang="en-GB" dirty="0"/>
              <a:t>integrated cities</a:t>
            </a:r>
          </a:p>
        </p:txBody>
      </p:sp>
      <p:sp>
        <p:nvSpPr>
          <p:cNvPr id="3" name="TextBox 2">
            <a:extLst>
              <a:ext uri="{FF2B5EF4-FFF2-40B4-BE49-F238E27FC236}">
                <a16:creationId xmlns:a16="http://schemas.microsoft.com/office/drawing/2014/main" id="{CBB1A055-A51A-4A48-A77D-AE352824DABA}"/>
              </a:ext>
            </a:extLst>
          </p:cNvPr>
          <p:cNvSpPr txBox="1"/>
          <p:nvPr/>
        </p:nvSpPr>
        <p:spPr>
          <a:xfrm>
            <a:off x="135028" y="5097267"/>
            <a:ext cx="2300310" cy="1754326"/>
          </a:xfrm>
          <a:prstGeom prst="rect">
            <a:avLst/>
          </a:prstGeom>
          <a:noFill/>
        </p:spPr>
        <p:txBody>
          <a:bodyPr wrap="none" rtlCol="0">
            <a:spAutoFit/>
          </a:bodyPr>
          <a:lstStyle/>
          <a:p>
            <a:r>
              <a:rPr lang="en-GB" dirty="0"/>
              <a:t>See also</a:t>
            </a:r>
          </a:p>
          <a:p>
            <a:r>
              <a:rPr lang="en-GB" dirty="0"/>
              <a:t>Data </a:t>
            </a:r>
          </a:p>
          <a:p>
            <a:r>
              <a:rPr lang="en-GB" dirty="0"/>
              <a:t>Protection </a:t>
            </a:r>
          </a:p>
          <a:p>
            <a:r>
              <a:rPr lang="en-GB" dirty="0"/>
              <a:t>Act 1998 &amp;</a:t>
            </a:r>
          </a:p>
          <a:p>
            <a:r>
              <a:rPr lang="en-GB" dirty="0"/>
              <a:t>GDPR 2018 &amp; consider</a:t>
            </a:r>
          </a:p>
          <a:p>
            <a:r>
              <a:rPr lang="en-GB" dirty="0"/>
              <a:t>analytical metrics</a:t>
            </a:r>
          </a:p>
        </p:txBody>
      </p:sp>
      <p:sp>
        <p:nvSpPr>
          <p:cNvPr id="12" name="TextBox 11">
            <a:extLst>
              <a:ext uri="{FF2B5EF4-FFF2-40B4-BE49-F238E27FC236}">
                <a16:creationId xmlns:a16="http://schemas.microsoft.com/office/drawing/2014/main" id="{2BD3AE67-84B4-4335-B4E4-2803EE57F44E}"/>
              </a:ext>
            </a:extLst>
          </p:cNvPr>
          <p:cNvSpPr txBox="1"/>
          <p:nvPr/>
        </p:nvSpPr>
        <p:spPr>
          <a:xfrm rot="19301535">
            <a:off x="7543" y="283054"/>
            <a:ext cx="727443" cy="276999"/>
          </a:xfrm>
          <a:prstGeom prst="rect">
            <a:avLst/>
          </a:prstGeom>
          <a:noFill/>
        </p:spPr>
        <p:txBody>
          <a:bodyPr wrap="none" rtlCol="0">
            <a:spAutoFit/>
          </a:bodyPr>
          <a:lstStyle/>
          <a:p>
            <a:r>
              <a:rPr lang="en-GB" sz="1200" dirty="0"/>
              <a:t>Hercules</a:t>
            </a:r>
          </a:p>
        </p:txBody>
      </p:sp>
      <p:sp>
        <p:nvSpPr>
          <p:cNvPr id="4" name="TextBox 3">
            <a:extLst>
              <a:ext uri="{FF2B5EF4-FFF2-40B4-BE49-F238E27FC236}">
                <a16:creationId xmlns:a16="http://schemas.microsoft.com/office/drawing/2014/main" id="{383C8071-F1B3-4C16-A553-FFEEC20A8FCF}"/>
              </a:ext>
            </a:extLst>
          </p:cNvPr>
          <p:cNvSpPr txBox="1"/>
          <p:nvPr/>
        </p:nvSpPr>
        <p:spPr>
          <a:xfrm>
            <a:off x="9129428" y="2348880"/>
            <a:ext cx="3101555" cy="492443"/>
          </a:xfrm>
          <a:prstGeom prst="rect">
            <a:avLst/>
          </a:prstGeom>
          <a:noFill/>
        </p:spPr>
        <p:txBody>
          <a:bodyPr wrap="none" rtlCol="0">
            <a:spAutoFit/>
          </a:bodyPr>
          <a:lstStyle/>
          <a:p>
            <a:r>
              <a:rPr lang="en-GB" dirty="0"/>
              <a:t>+ uninterruptible power supply</a:t>
            </a:r>
          </a:p>
          <a:p>
            <a:pPr algn="ctr"/>
            <a:r>
              <a:rPr lang="en-GB" sz="800" dirty="0"/>
              <a:t>http://solidsystemsllc.com/prevent-data-loss/</a:t>
            </a:r>
          </a:p>
        </p:txBody>
      </p:sp>
      <p:sp>
        <p:nvSpPr>
          <p:cNvPr id="6" name="Rectangle 5">
            <a:extLst>
              <a:ext uri="{FF2B5EF4-FFF2-40B4-BE49-F238E27FC236}">
                <a16:creationId xmlns:a16="http://schemas.microsoft.com/office/drawing/2014/main" id="{2E29444D-273A-42E2-8DCF-4BFF3EEB8D8F}"/>
              </a:ext>
            </a:extLst>
          </p:cNvPr>
          <p:cNvSpPr/>
          <p:nvPr/>
        </p:nvSpPr>
        <p:spPr>
          <a:xfrm>
            <a:off x="7262298" y="1962992"/>
            <a:ext cx="1821124" cy="5877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AE88D9C-BAC6-4FB1-B131-3035DEE98905}"/>
              </a:ext>
            </a:extLst>
          </p:cNvPr>
          <p:cNvSpPr txBox="1"/>
          <p:nvPr/>
        </p:nvSpPr>
        <p:spPr>
          <a:xfrm>
            <a:off x="323528" y="3284984"/>
            <a:ext cx="1229824" cy="1579920"/>
          </a:xfrm>
          <a:prstGeom prst="rect">
            <a:avLst/>
          </a:prstGeom>
          <a:noFill/>
        </p:spPr>
        <p:txBody>
          <a:bodyPr wrap="none" rtlCol="0">
            <a:spAutoFit/>
          </a:bodyPr>
          <a:lstStyle/>
          <a:p>
            <a:r>
              <a:rPr lang="en-GB" dirty="0"/>
              <a:t>Data </a:t>
            </a:r>
          </a:p>
          <a:p>
            <a:r>
              <a:rPr lang="en-GB" dirty="0"/>
              <a:t>about data</a:t>
            </a:r>
          </a:p>
          <a:p>
            <a:r>
              <a:rPr lang="en-GB" dirty="0"/>
              <a:t>i.e. causing</a:t>
            </a:r>
          </a:p>
          <a:p>
            <a:r>
              <a:rPr lang="en-GB" dirty="0"/>
              <a:t>20% world</a:t>
            </a:r>
          </a:p>
          <a:p>
            <a:r>
              <a:rPr lang="en-GB" dirty="0"/>
              <a:t>CO</a:t>
            </a:r>
            <a:r>
              <a:rPr lang="en-GB" baseline="-25000" dirty="0"/>
              <a:t>2</a:t>
            </a:r>
          </a:p>
          <a:p>
            <a:r>
              <a:rPr lang="en-GB" sz="1000" baseline="-25000" dirty="0"/>
              <a:t>BBC News Briefing 17.01.2020</a:t>
            </a:r>
          </a:p>
        </p:txBody>
      </p:sp>
      <p:sp>
        <p:nvSpPr>
          <p:cNvPr id="9" name="TextBox 8">
            <a:extLst>
              <a:ext uri="{FF2B5EF4-FFF2-40B4-BE49-F238E27FC236}">
                <a16:creationId xmlns:a16="http://schemas.microsoft.com/office/drawing/2014/main" id="{7A324083-7D4D-4DA5-A9B8-1043A3252952}"/>
              </a:ext>
            </a:extLst>
          </p:cNvPr>
          <p:cNvSpPr txBox="1"/>
          <p:nvPr/>
        </p:nvSpPr>
        <p:spPr>
          <a:xfrm>
            <a:off x="4788024" y="188640"/>
            <a:ext cx="1593257" cy="369332"/>
          </a:xfrm>
          <a:prstGeom prst="rect">
            <a:avLst/>
          </a:prstGeom>
          <a:noFill/>
        </p:spPr>
        <p:txBody>
          <a:bodyPr wrap="none" rtlCol="0">
            <a:spAutoFit/>
          </a:bodyPr>
          <a:lstStyle/>
          <a:p>
            <a:r>
              <a:rPr lang="en-GB" dirty="0">
                <a:highlight>
                  <a:srgbClr val="00FF00"/>
                </a:highlight>
              </a:rPr>
              <a:t>Musically: data</a:t>
            </a:r>
          </a:p>
        </p:txBody>
      </p:sp>
    </p:spTree>
    <p:extLst>
      <p:ext uri="{BB962C8B-B14F-4D97-AF65-F5344CB8AC3E}">
        <p14:creationId xmlns:p14="http://schemas.microsoft.com/office/powerpoint/2010/main" val="34267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138 0.13056 L -0.55 -0.17639 " pathEditMode="relative" rAng="0" ptsTypes="AA">
                                      <p:cBhvr>
                                        <p:cTn id="6" dur="2000" fill="hold"/>
                                        <p:tgtEl>
                                          <p:spTgt spid="4"/>
                                        </p:tgtEl>
                                        <p:attrNameLst>
                                          <p:attrName>ppt_x</p:attrName>
                                          <p:attrName>ppt_y</p:attrName>
                                        </p:attrNameLst>
                                      </p:cBhvr>
                                      <p:rCtr x="-27569" y="-15347"/>
                                    </p:animMotion>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0-#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Cyclical Nature of History</a:t>
            </a:r>
            <a:endParaRPr lang="en-GB" dirty="0"/>
          </a:p>
        </p:txBody>
      </p:sp>
      <p:sp>
        <p:nvSpPr>
          <p:cNvPr id="4" name="Oval 3"/>
          <p:cNvSpPr/>
          <p:nvPr/>
        </p:nvSpPr>
        <p:spPr>
          <a:xfrm>
            <a:off x="3023828" y="2312876"/>
            <a:ext cx="2376264"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3176228" y="2312876"/>
            <a:ext cx="2376264"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328628" y="2312876"/>
            <a:ext cx="2376264"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481028" y="2312876"/>
            <a:ext cx="2376264"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633428" y="2312876"/>
            <a:ext cx="2376264"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785828" y="2312876"/>
            <a:ext cx="2376264"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38228" y="2312876"/>
            <a:ext cx="2376264"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090628" y="2312876"/>
            <a:ext cx="2376264"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p:cNvCxnSpPr/>
          <p:nvPr/>
        </p:nvCxnSpPr>
        <p:spPr>
          <a:xfrm flipV="1">
            <a:off x="1689212" y="3373671"/>
            <a:ext cx="6264696"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99592" y="6165304"/>
            <a:ext cx="1045479" cy="230832"/>
          </a:xfrm>
          <a:prstGeom prst="rect">
            <a:avLst/>
          </a:prstGeom>
          <a:noFill/>
        </p:spPr>
        <p:txBody>
          <a:bodyPr wrap="none" rtlCol="0">
            <a:spAutoFit/>
          </a:bodyPr>
          <a:lstStyle/>
          <a:p>
            <a:r>
              <a:rPr lang="en-US" sz="900" dirty="0"/>
              <a:t>Grant Gover, 2020</a:t>
            </a:r>
            <a:endParaRPr lang="en-GB" sz="900" dirty="0"/>
          </a:p>
        </p:txBody>
      </p:sp>
      <p:sp>
        <p:nvSpPr>
          <p:cNvPr id="15" name="TextBox 14"/>
          <p:cNvSpPr txBox="1"/>
          <p:nvPr/>
        </p:nvSpPr>
        <p:spPr>
          <a:xfrm rot="19947309">
            <a:off x="2884851" y="2290672"/>
            <a:ext cx="1261522" cy="632639"/>
          </a:xfrm>
          <a:prstGeom prst="rect">
            <a:avLst/>
          </a:prstGeom>
          <a:noFill/>
        </p:spPr>
        <p:txBody>
          <a:bodyPr wrap="none" rtlCol="0">
            <a:prstTxWarp prst="textArchUp">
              <a:avLst/>
            </a:prstTxWarp>
            <a:spAutoFit/>
          </a:bodyPr>
          <a:lstStyle/>
          <a:p>
            <a:r>
              <a:rPr lang="en-US" spc="300" dirty="0"/>
              <a:t>repetition</a:t>
            </a:r>
            <a:endParaRPr lang="en-GB" spc="300" dirty="0"/>
          </a:p>
        </p:txBody>
      </p:sp>
      <p:sp>
        <p:nvSpPr>
          <p:cNvPr id="3" name="TextBox 2">
            <a:extLst>
              <a:ext uri="{FF2B5EF4-FFF2-40B4-BE49-F238E27FC236}">
                <a16:creationId xmlns:a16="http://schemas.microsoft.com/office/drawing/2014/main" id="{2B01D740-D472-4C10-A817-D64C5ABD71EE}"/>
              </a:ext>
            </a:extLst>
          </p:cNvPr>
          <p:cNvSpPr txBox="1"/>
          <p:nvPr/>
        </p:nvSpPr>
        <p:spPr>
          <a:xfrm>
            <a:off x="5704892" y="5733256"/>
            <a:ext cx="1761508" cy="369332"/>
          </a:xfrm>
          <a:prstGeom prst="rect">
            <a:avLst/>
          </a:prstGeom>
          <a:noFill/>
        </p:spPr>
        <p:txBody>
          <a:bodyPr wrap="none" rtlCol="0">
            <a:spAutoFit/>
          </a:bodyPr>
          <a:lstStyle/>
          <a:p>
            <a:r>
              <a:rPr lang="en-GB" dirty="0"/>
              <a:t>loops, feedback?</a:t>
            </a:r>
          </a:p>
        </p:txBody>
      </p:sp>
      <p:sp>
        <p:nvSpPr>
          <p:cNvPr id="12" name="TextBox 11">
            <a:extLst>
              <a:ext uri="{FF2B5EF4-FFF2-40B4-BE49-F238E27FC236}">
                <a16:creationId xmlns:a16="http://schemas.microsoft.com/office/drawing/2014/main" id="{A2014E42-CDC9-4485-92A4-AA606805D46D}"/>
              </a:ext>
            </a:extLst>
          </p:cNvPr>
          <p:cNvSpPr txBox="1"/>
          <p:nvPr/>
        </p:nvSpPr>
        <p:spPr>
          <a:xfrm>
            <a:off x="6876256" y="4149080"/>
            <a:ext cx="1445717" cy="923330"/>
          </a:xfrm>
          <a:prstGeom prst="rect">
            <a:avLst/>
          </a:prstGeom>
          <a:noFill/>
        </p:spPr>
        <p:txBody>
          <a:bodyPr wrap="none" rtlCol="0">
            <a:spAutoFit/>
          </a:bodyPr>
          <a:lstStyle/>
          <a:p>
            <a:r>
              <a:rPr lang="en-GB" dirty="0">
                <a:highlight>
                  <a:srgbClr val="00FF00"/>
                </a:highlight>
              </a:rPr>
              <a:t>Musically:</a:t>
            </a:r>
          </a:p>
          <a:p>
            <a:r>
              <a:rPr lang="en-GB" dirty="0">
                <a:highlight>
                  <a:srgbClr val="00FF00"/>
                </a:highlight>
              </a:rPr>
              <a:t>a macro idea </a:t>
            </a:r>
          </a:p>
          <a:p>
            <a:r>
              <a:rPr lang="en-GB" dirty="0">
                <a:highlight>
                  <a:srgbClr val="00FF00"/>
                </a:highlight>
              </a:rPr>
              <a:t>about loops</a:t>
            </a:r>
          </a:p>
        </p:txBody>
      </p:sp>
      <p:sp>
        <p:nvSpPr>
          <p:cNvPr id="16" name="TextBox 15">
            <a:extLst>
              <a:ext uri="{FF2B5EF4-FFF2-40B4-BE49-F238E27FC236}">
                <a16:creationId xmlns:a16="http://schemas.microsoft.com/office/drawing/2014/main" id="{7D92049C-9D5A-4598-8415-317B9D6A4021}"/>
              </a:ext>
            </a:extLst>
          </p:cNvPr>
          <p:cNvSpPr txBox="1"/>
          <p:nvPr/>
        </p:nvSpPr>
        <p:spPr>
          <a:xfrm>
            <a:off x="6585646" y="3019274"/>
            <a:ext cx="1832746" cy="369332"/>
          </a:xfrm>
          <a:prstGeom prst="rect">
            <a:avLst/>
          </a:prstGeom>
          <a:noFill/>
        </p:spPr>
        <p:txBody>
          <a:bodyPr wrap="none" rtlCol="0">
            <a:spAutoFit/>
          </a:bodyPr>
          <a:lstStyle/>
          <a:p>
            <a:r>
              <a:rPr lang="en-GB" dirty="0"/>
              <a:t>the arrow of time</a:t>
            </a:r>
          </a:p>
        </p:txBody>
      </p:sp>
    </p:spTree>
    <p:extLst>
      <p:ext uri="{BB962C8B-B14F-4D97-AF65-F5344CB8AC3E}">
        <p14:creationId xmlns:p14="http://schemas.microsoft.com/office/powerpoint/2010/main" val="2514984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Nature of Time</a:t>
            </a:r>
            <a:r>
              <a:rPr lang="en-GB" sz="1800" dirty="0"/>
              <a:t> (and space and gravity etc)</a:t>
            </a:r>
            <a:endParaRPr lang="en-GB"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5" r="1734"/>
          <a:stretch/>
        </p:blipFill>
        <p:spPr bwMode="auto">
          <a:xfrm>
            <a:off x="0" y="1123567"/>
            <a:ext cx="9107655" cy="4537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31672" y="6654552"/>
            <a:ext cx="7088800" cy="230832"/>
          </a:xfrm>
          <a:prstGeom prst="rect">
            <a:avLst/>
          </a:prstGeom>
          <a:noFill/>
        </p:spPr>
        <p:txBody>
          <a:bodyPr wrap="none" rtlCol="0">
            <a:spAutoFit/>
          </a:bodyPr>
          <a:lstStyle/>
          <a:p>
            <a:r>
              <a:rPr lang="en-GB" sz="900" dirty="0"/>
              <a:t>https://www.independent.co.uk/news/science/universe-nasa-space-pictures-latest-images-wilkinson-microwave-anisotropy-probe-a8091296.html</a:t>
            </a:r>
          </a:p>
        </p:txBody>
      </p:sp>
      <p:sp>
        <p:nvSpPr>
          <p:cNvPr id="5" name="TextBox 4"/>
          <p:cNvSpPr txBox="1"/>
          <p:nvPr/>
        </p:nvSpPr>
        <p:spPr>
          <a:xfrm>
            <a:off x="-8389" y="5613047"/>
            <a:ext cx="8736366" cy="1200329"/>
          </a:xfrm>
          <a:prstGeom prst="rect">
            <a:avLst/>
          </a:prstGeom>
          <a:noFill/>
        </p:spPr>
        <p:txBody>
          <a:bodyPr wrap="none" rtlCol="0">
            <a:spAutoFit/>
          </a:bodyPr>
          <a:lstStyle/>
          <a:p>
            <a:r>
              <a:rPr lang="en-GB" dirty="0"/>
              <a:t>Topology, cosmology, time travel?, worm holes, loops, multiverses, branes, inflation theory,</a:t>
            </a:r>
          </a:p>
          <a:p>
            <a:r>
              <a:rPr lang="en-GB" dirty="0"/>
              <a:t>black holes, singularities, general relativity, quantum physics, symmetry, standard models—</a:t>
            </a:r>
          </a:p>
          <a:p>
            <a:r>
              <a:rPr lang="en-GB" dirty="0"/>
              <a:t>computerised models, robotics, AI, the nature of data, information—</a:t>
            </a:r>
          </a:p>
          <a:p>
            <a:r>
              <a:rPr lang="en-GB" dirty="0"/>
              <a:t>feedback 					</a:t>
            </a:r>
          </a:p>
        </p:txBody>
      </p:sp>
      <p:sp>
        <p:nvSpPr>
          <p:cNvPr id="6" name="TextBox 5"/>
          <p:cNvSpPr txBox="1"/>
          <p:nvPr/>
        </p:nvSpPr>
        <p:spPr>
          <a:xfrm>
            <a:off x="5733321" y="6414290"/>
            <a:ext cx="3036409" cy="230832"/>
          </a:xfrm>
          <a:prstGeom prst="rect">
            <a:avLst/>
          </a:prstGeom>
          <a:noFill/>
        </p:spPr>
        <p:txBody>
          <a:bodyPr wrap="none" rtlCol="0">
            <a:spAutoFit/>
          </a:bodyPr>
          <a:lstStyle/>
          <a:p>
            <a:r>
              <a:rPr lang="en-GB" sz="900" dirty="0"/>
              <a:t>https://www.edge.org/conversation/paul_davies-time-loops</a:t>
            </a:r>
          </a:p>
        </p:txBody>
      </p:sp>
      <p:sp>
        <p:nvSpPr>
          <p:cNvPr id="3" name="TextBox 2">
            <a:extLst>
              <a:ext uri="{FF2B5EF4-FFF2-40B4-BE49-F238E27FC236}">
                <a16:creationId xmlns:a16="http://schemas.microsoft.com/office/drawing/2014/main" id="{8EDCB381-DA45-47D3-A760-F3E01EAEBA54}"/>
              </a:ext>
            </a:extLst>
          </p:cNvPr>
          <p:cNvSpPr txBox="1"/>
          <p:nvPr/>
        </p:nvSpPr>
        <p:spPr>
          <a:xfrm>
            <a:off x="3955164" y="151175"/>
            <a:ext cx="5129033" cy="369332"/>
          </a:xfrm>
          <a:prstGeom prst="rect">
            <a:avLst/>
          </a:prstGeom>
          <a:noFill/>
        </p:spPr>
        <p:txBody>
          <a:bodyPr wrap="none" rtlCol="0">
            <a:spAutoFit/>
          </a:bodyPr>
          <a:lstStyle/>
          <a:p>
            <a:r>
              <a:rPr lang="en-GB" dirty="0">
                <a:highlight>
                  <a:srgbClr val="00FF00"/>
                </a:highlight>
              </a:rPr>
              <a:t>Musically: the whole picture, relating to the universe</a:t>
            </a:r>
          </a:p>
        </p:txBody>
      </p:sp>
    </p:spTree>
    <p:extLst>
      <p:ext uri="{BB962C8B-B14F-4D97-AF65-F5344CB8AC3E}">
        <p14:creationId xmlns:p14="http://schemas.microsoft.com/office/powerpoint/2010/main" val="2355622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E6C49-05D5-4D10-9A2A-19057073D5BE}"/>
              </a:ext>
            </a:extLst>
          </p:cNvPr>
          <p:cNvPicPr>
            <a:picLocks noChangeAspect="1"/>
          </p:cNvPicPr>
          <p:nvPr/>
        </p:nvPicPr>
        <p:blipFill>
          <a:blip r:embed="rId2"/>
          <a:stretch>
            <a:fillRect/>
          </a:stretch>
        </p:blipFill>
        <p:spPr>
          <a:xfrm>
            <a:off x="1138746" y="0"/>
            <a:ext cx="6866508" cy="6858000"/>
          </a:xfrm>
          <a:prstGeom prst="rect">
            <a:avLst/>
          </a:prstGeom>
        </p:spPr>
      </p:pic>
      <p:sp>
        <p:nvSpPr>
          <p:cNvPr id="5" name="TextBox 4">
            <a:extLst>
              <a:ext uri="{FF2B5EF4-FFF2-40B4-BE49-F238E27FC236}">
                <a16:creationId xmlns:a16="http://schemas.microsoft.com/office/drawing/2014/main" id="{26E50D0F-5C30-49BA-A8E3-0BE840FD9A45}"/>
              </a:ext>
            </a:extLst>
          </p:cNvPr>
          <p:cNvSpPr txBox="1"/>
          <p:nvPr/>
        </p:nvSpPr>
        <p:spPr>
          <a:xfrm>
            <a:off x="107504" y="260648"/>
            <a:ext cx="2441502" cy="5078313"/>
          </a:xfrm>
          <a:prstGeom prst="rect">
            <a:avLst/>
          </a:prstGeom>
          <a:noFill/>
        </p:spPr>
        <p:txBody>
          <a:bodyPr wrap="none" rtlCol="0">
            <a:spAutoFit/>
          </a:bodyPr>
          <a:lstStyle/>
          <a:p>
            <a:r>
              <a:rPr lang="en-GB" dirty="0"/>
              <a:t>Or concentric</a:t>
            </a:r>
          </a:p>
          <a:p>
            <a:r>
              <a:rPr lang="en-GB" dirty="0"/>
              <a:t>lens logarithmic view by</a:t>
            </a:r>
          </a:p>
          <a:p>
            <a:r>
              <a:rPr lang="en-GB" dirty="0"/>
              <a:t>musician and artist</a:t>
            </a:r>
          </a:p>
          <a:p>
            <a:r>
              <a:rPr lang="en-GB" dirty="0"/>
              <a:t>Pablo Carlos </a:t>
            </a:r>
          </a:p>
          <a:p>
            <a:r>
              <a:rPr lang="en-GB" dirty="0"/>
              <a:t>Budassi </a:t>
            </a:r>
          </a:p>
          <a:p>
            <a:r>
              <a:rPr lang="en-GB" dirty="0"/>
              <a:t>based on</a:t>
            </a:r>
          </a:p>
          <a:p>
            <a:r>
              <a:rPr lang="en-GB" dirty="0"/>
              <a:t>information</a:t>
            </a:r>
          </a:p>
          <a:p>
            <a:r>
              <a:rPr lang="en-GB" dirty="0"/>
              <a:t>from</a:t>
            </a:r>
          </a:p>
          <a:p>
            <a:r>
              <a:rPr lang="en-GB" dirty="0"/>
              <a:t>Princetown</a:t>
            </a:r>
          </a:p>
          <a:p>
            <a:r>
              <a:rPr lang="en-GB" dirty="0"/>
              <a:t>university,</a:t>
            </a:r>
          </a:p>
          <a:p>
            <a:r>
              <a:rPr lang="en-GB" dirty="0"/>
              <a:t>NASA and</a:t>
            </a:r>
          </a:p>
          <a:p>
            <a:r>
              <a:rPr lang="en-GB" dirty="0"/>
              <a:t>Sloan</a:t>
            </a:r>
          </a:p>
          <a:p>
            <a:r>
              <a:rPr lang="en-GB" dirty="0"/>
              <a:t>Digital</a:t>
            </a:r>
          </a:p>
          <a:p>
            <a:r>
              <a:rPr lang="en-GB" dirty="0"/>
              <a:t>Sky</a:t>
            </a:r>
          </a:p>
          <a:p>
            <a:r>
              <a:rPr lang="en-GB" dirty="0"/>
              <a:t>Survey</a:t>
            </a:r>
          </a:p>
          <a:p>
            <a:r>
              <a:rPr lang="en-GB" dirty="0"/>
              <a:t>(BEC Crew,</a:t>
            </a:r>
          </a:p>
          <a:p>
            <a:r>
              <a:rPr lang="en-GB" dirty="0"/>
              <a:t>2018)</a:t>
            </a:r>
          </a:p>
          <a:p>
            <a:r>
              <a:rPr lang="en-GB" dirty="0"/>
              <a:t>  </a:t>
            </a:r>
          </a:p>
        </p:txBody>
      </p:sp>
      <p:sp>
        <p:nvSpPr>
          <p:cNvPr id="6" name="TextBox 5">
            <a:extLst>
              <a:ext uri="{FF2B5EF4-FFF2-40B4-BE49-F238E27FC236}">
                <a16:creationId xmlns:a16="http://schemas.microsoft.com/office/drawing/2014/main" id="{274CC236-36B9-42E3-B5B7-5F72D702EA29}"/>
              </a:ext>
            </a:extLst>
          </p:cNvPr>
          <p:cNvSpPr txBox="1"/>
          <p:nvPr/>
        </p:nvSpPr>
        <p:spPr>
          <a:xfrm rot="16200000">
            <a:off x="6113897" y="3831320"/>
            <a:ext cx="5355953" cy="230832"/>
          </a:xfrm>
          <a:prstGeom prst="rect">
            <a:avLst/>
          </a:prstGeom>
          <a:noFill/>
        </p:spPr>
        <p:txBody>
          <a:bodyPr wrap="none" rtlCol="0">
            <a:spAutoFit/>
          </a:bodyPr>
          <a:lstStyle/>
          <a:p>
            <a:r>
              <a:rPr lang="en-GB" sz="900" dirty="0"/>
              <a:t>https://www.sciencealert.com/known-universe-in-one-single-image-logarithmic-artwork-pablo-carlos-budassi</a:t>
            </a:r>
          </a:p>
        </p:txBody>
      </p:sp>
      <p:sp>
        <p:nvSpPr>
          <p:cNvPr id="2" name="TextBox 1">
            <a:extLst>
              <a:ext uri="{FF2B5EF4-FFF2-40B4-BE49-F238E27FC236}">
                <a16:creationId xmlns:a16="http://schemas.microsoft.com/office/drawing/2014/main" id="{F6344C21-85F7-4278-BDEC-A8B2E6F3CFC4}"/>
              </a:ext>
            </a:extLst>
          </p:cNvPr>
          <p:cNvSpPr txBox="1"/>
          <p:nvPr/>
        </p:nvSpPr>
        <p:spPr>
          <a:xfrm>
            <a:off x="7216363" y="233287"/>
            <a:ext cx="1567737" cy="1200329"/>
          </a:xfrm>
          <a:prstGeom prst="rect">
            <a:avLst/>
          </a:prstGeom>
          <a:noFill/>
        </p:spPr>
        <p:txBody>
          <a:bodyPr wrap="none" rtlCol="0">
            <a:spAutoFit/>
          </a:bodyPr>
          <a:lstStyle/>
          <a:p>
            <a:r>
              <a:rPr lang="en-GB" dirty="0">
                <a:highlight>
                  <a:srgbClr val="00FF00"/>
                </a:highlight>
              </a:rPr>
              <a:t>Musically:</a:t>
            </a:r>
          </a:p>
          <a:p>
            <a:r>
              <a:rPr lang="en-GB" dirty="0">
                <a:highlight>
                  <a:srgbClr val="00FF00"/>
                </a:highlight>
              </a:rPr>
              <a:t>Feedback can </a:t>
            </a:r>
          </a:p>
          <a:p>
            <a:r>
              <a:rPr lang="en-GB" dirty="0">
                <a:highlight>
                  <a:srgbClr val="00FF00"/>
                </a:highlight>
              </a:rPr>
              <a:t>be in different </a:t>
            </a:r>
          </a:p>
          <a:p>
            <a:r>
              <a:rPr lang="en-GB" dirty="0">
                <a:highlight>
                  <a:srgbClr val="00FF00"/>
                </a:highlight>
              </a:rPr>
              <a:t>versions</a:t>
            </a:r>
          </a:p>
        </p:txBody>
      </p:sp>
    </p:spTree>
    <p:extLst>
      <p:ext uri="{BB962C8B-B14F-4D97-AF65-F5344CB8AC3E}">
        <p14:creationId xmlns:p14="http://schemas.microsoft.com/office/powerpoint/2010/main" val="3055703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5CC9-68DA-45C9-9176-0090D8D8FC7F}"/>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nSpc>
                <a:spcPct val="90000"/>
              </a:lnSpc>
            </a:pPr>
            <a:r>
              <a:rPr lang="en-US" sz="4200" kern="1200" dirty="0">
                <a:solidFill>
                  <a:schemeClr val="tx1"/>
                </a:solidFill>
                <a:latin typeface="+mj-lt"/>
                <a:ea typeface="+mj-ea"/>
                <a:cs typeface="+mj-cs"/>
              </a:rPr>
              <a:t>Yet again another view</a:t>
            </a:r>
          </a:p>
        </p:txBody>
      </p:sp>
      <p:pic>
        <p:nvPicPr>
          <p:cNvPr id="5" name="Picture 4">
            <a:extLst>
              <a:ext uri="{FF2B5EF4-FFF2-40B4-BE49-F238E27FC236}">
                <a16:creationId xmlns:a16="http://schemas.microsoft.com/office/drawing/2014/main" id="{00A52655-C7B6-41A6-9838-5ED749002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798" y="1863801"/>
            <a:ext cx="6728403" cy="4440746"/>
          </a:xfrm>
          <a:prstGeom prst="rect">
            <a:avLst/>
          </a:prstGeom>
        </p:spPr>
      </p:pic>
      <p:sp>
        <p:nvSpPr>
          <p:cNvPr id="6" name="TextBox 5">
            <a:extLst>
              <a:ext uri="{FF2B5EF4-FFF2-40B4-BE49-F238E27FC236}">
                <a16:creationId xmlns:a16="http://schemas.microsoft.com/office/drawing/2014/main" id="{5F974E1E-837B-4339-A752-E91015B3D7C2}"/>
              </a:ext>
            </a:extLst>
          </p:cNvPr>
          <p:cNvSpPr txBox="1"/>
          <p:nvPr/>
        </p:nvSpPr>
        <p:spPr>
          <a:xfrm>
            <a:off x="755576" y="6525344"/>
            <a:ext cx="4620176" cy="230832"/>
          </a:xfrm>
          <a:prstGeom prst="rect">
            <a:avLst/>
          </a:prstGeom>
          <a:noFill/>
        </p:spPr>
        <p:txBody>
          <a:bodyPr wrap="none" rtlCol="0">
            <a:spAutoFit/>
          </a:bodyPr>
          <a:lstStyle/>
          <a:p>
            <a:r>
              <a:rPr lang="en-GB" sz="900" dirty="0"/>
              <a:t>https://www.newscientist.com/article/dn8862-best-ever-map-of-the-early-universe-revealed/</a:t>
            </a:r>
          </a:p>
        </p:txBody>
      </p:sp>
      <p:sp>
        <p:nvSpPr>
          <p:cNvPr id="3" name="TextBox 2">
            <a:extLst>
              <a:ext uri="{FF2B5EF4-FFF2-40B4-BE49-F238E27FC236}">
                <a16:creationId xmlns:a16="http://schemas.microsoft.com/office/drawing/2014/main" id="{FF353E64-F41B-41FD-81C4-3F4E2E9FFAA6}"/>
              </a:ext>
            </a:extLst>
          </p:cNvPr>
          <p:cNvSpPr txBox="1"/>
          <p:nvPr/>
        </p:nvSpPr>
        <p:spPr>
          <a:xfrm>
            <a:off x="3491880" y="251356"/>
            <a:ext cx="2205732" cy="369332"/>
          </a:xfrm>
          <a:prstGeom prst="rect">
            <a:avLst/>
          </a:prstGeom>
          <a:noFill/>
        </p:spPr>
        <p:txBody>
          <a:bodyPr wrap="none" rtlCol="0">
            <a:spAutoFit/>
          </a:bodyPr>
          <a:lstStyle/>
          <a:p>
            <a:r>
              <a:rPr lang="en-GB" dirty="0">
                <a:highlight>
                  <a:srgbClr val="00FF00"/>
                </a:highlight>
              </a:rPr>
              <a:t>Music and cosmology</a:t>
            </a:r>
          </a:p>
        </p:txBody>
      </p:sp>
    </p:spTree>
    <p:extLst>
      <p:ext uri="{BB962C8B-B14F-4D97-AF65-F5344CB8AC3E}">
        <p14:creationId xmlns:p14="http://schemas.microsoft.com/office/powerpoint/2010/main" val="2377998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C9AF5-5F87-4ECA-9E85-C04E755E28EC}"/>
              </a:ext>
            </a:extLst>
          </p:cNvPr>
          <p:cNvSpPr>
            <a:spLocks noGrp="1"/>
          </p:cNvSpPr>
          <p:nvPr>
            <p:ph type="title"/>
          </p:nvPr>
        </p:nvSpPr>
        <p:spPr/>
        <p:txBody>
          <a:bodyPr>
            <a:normAutofit fontScale="90000"/>
          </a:bodyPr>
          <a:lstStyle/>
          <a:p>
            <a:r>
              <a:rPr lang="en-GB" dirty="0"/>
              <a:t>The latest WMAP view of </a:t>
            </a:r>
            <a:br>
              <a:rPr lang="en-GB" dirty="0"/>
            </a:br>
            <a:r>
              <a:rPr lang="en-GB" dirty="0"/>
              <a:t>the baby universe</a:t>
            </a:r>
          </a:p>
        </p:txBody>
      </p:sp>
      <p:pic>
        <p:nvPicPr>
          <p:cNvPr id="5" name="Picture 4">
            <a:extLst>
              <a:ext uri="{FF2B5EF4-FFF2-40B4-BE49-F238E27FC236}">
                <a16:creationId xmlns:a16="http://schemas.microsoft.com/office/drawing/2014/main" id="{AAB66938-11D4-4F49-8473-DA54436E8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1762125"/>
            <a:ext cx="6667500" cy="3333750"/>
          </a:xfrm>
          <a:prstGeom prst="rect">
            <a:avLst/>
          </a:prstGeom>
        </p:spPr>
      </p:pic>
      <p:sp>
        <p:nvSpPr>
          <p:cNvPr id="6" name="TextBox 5">
            <a:extLst>
              <a:ext uri="{FF2B5EF4-FFF2-40B4-BE49-F238E27FC236}">
                <a16:creationId xmlns:a16="http://schemas.microsoft.com/office/drawing/2014/main" id="{A62B398B-F613-4484-A6AC-82BBDBCC035D}"/>
              </a:ext>
            </a:extLst>
          </p:cNvPr>
          <p:cNvSpPr txBox="1"/>
          <p:nvPr/>
        </p:nvSpPr>
        <p:spPr>
          <a:xfrm>
            <a:off x="1780467" y="5373216"/>
            <a:ext cx="5583067" cy="1477328"/>
          </a:xfrm>
          <a:prstGeom prst="rect">
            <a:avLst/>
          </a:prstGeom>
          <a:noFill/>
        </p:spPr>
        <p:txBody>
          <a:bodyPr wrap="none" rtlCol="0">
            <a:spAutoFit/>
          </a:bodyPr>
          <a:lstStyle/>
          <a:p>
            <a:r>
              <a:rPr lang="en-GB" dirty="0"/>
              <a:t>Showing polarisation (white lines) ruling out </a:t>
            </a:r>
          </a:p>
          <a:p>
            <a:r>
              <a:rPr lang="en-GB" dirty="0"/>
              <a:t>background radiation as waves bounced around by</a:t>
            </a:r>
          </a:p>
          <a:p>
            <a:r>
              <a:rPr lang="en-GB" dirty="0"/>
              <a:t>ionised gas—when this effect is taken into account </a:t>
            </a:r>
          </a:p>
          <a:p>
            <a:r>
              <a:rPr lang="en-GB" dirty="0"/>
              <a:t>inflation still pertains—this is feedback from the universe </a:t>
            </a:r>
          </a:p>
          <a:p>
            <a:r>
              <a:rPr lang="en-GB" dirty="0"/>
              <a:t>13.7 billion years ago</a:t>
            </a:r>
          </a:p>
        </p:txBody>
      </p:sp>
      <p:sp>
        <p:nvSpPr>
          <p:cNvPr id="7" name="TextBox 6">
            <a:extLst>
              <a:ext uri="{FF2B5EF4-FFF2-40B4-BE49-F238E27FC236}">
                <a16:creationId xmlns:a16="http://schemas.microsoft.com/office/drawing/2014/main" id="{4086D718-B452-4EF5-BC0C-198E00F54157}"/>
              </a:ext>
            </a:extLst>
          </p:cNvPr>
          <p:cNvSpPr txBox="1"/>
          <p:nvPr/>
        </p:nvSpPr>
        <p:spPr>
          <a:xfrm>
            <a:off x="4427984" y="6542630"/>
            <a:ext cx="4620176" cy="230832"/>
          </a:xfrm>
          <a:prstGeom prst="rect">
            <a:avLst/>
          </a:prstGeom>
          <a:noFill/>
        </p:spPr>
        <p:txBody>
          <a:bodyPr wrap="none" rtlCol="0">
            <a:spAutoFit/>
          </a:bodyPr>
          <a:lstStyle/>
          <a:p>
            <a:r>
              <a:rPr lang="en-GB" sz="900" dirty="0"/>
              <a:t>https://www.newscientist.com/article/dn8862-best-ever-map-of-the-early-universe-revealed/</a:t>
            </a:r>
          </a:p>
        </p:txBody>
      </p:sp>
      <p:sp>
        <p:nvSpPr>
          <p:cNvPr id="8" name="TextBox 7">
            <a:extLst>
              <a:ext uri="{FF2B5EF4-FFF2-40B4-BE49-F238E27FC236}">
                <a16:creationId xmlns:a16="http://schemas.microsoft.com/office/drawing/2014/main" id="{08BE0336-A585-444C-AEA5-B77DD3991725}"/>
              </a:ext>
            </a:extLst>
          </p:cNvPr>
          <p:cNvSpPr txBox="1"/>
          <p:nvPr/>
        </p:nvSpPr>
        <p:spPr>
          <a:xfrm>
            <a:off x="1475656" y="5095875"/>
            <a:ext cx="3231782" cy="276999"/>
          </a:xfrm>
          <a:prstGeom prst="rect">
            <a:avLst/>
          </a:prstGeom>
          <a:noFill/>
        </p:spPr>
        <p:txBody>
          <a:bodyPr wrap="none" rtlCol="0">
            <a:spAutoFit/>
          </a:bodyPr>
          <a:lstStyle/>
          <a:p>
            <a:r>
              <a:rPr lang="en-GB" sz="1200" dirty="0"/>
              <a:t>Stephen Battersby, new Scientist, 17 March 2006</a:t>
            </a:r>
          </a:p>
        </p:txBody>
      </p:sp>
      <p:sp>
        <p:nvSpPr>
          <p:cNvPr id="3" name="TextBox 2">
            <a:extLst>
              <a:ext uri="{FF2B5EF4-FFF2-40B4-BE49-F238E27FC236}">
                <a16:creationId xmlns:a16="http://schemas.microsoft.com/office/drawing/2014/main" id="{A8A2458C-67BC-4409-806A-75E6E00EB7D5}"/>
              </a:ext>
            </a:extLst>
          </p:cNvPr>
          <p:cNvSpPr txBox="1"/>
          <p:nvPr/>
        </p:nvSpPr>
        <p:spPr>
          <a:xfrm>
            <a:off x="7452320" y="274638"/>
            <a:ext cx="1292020" cy="923330"/>
          </a:xfrm>
          <a:prstGeom prst="rect">
            <a:avLst/>
          </a:prstGeom>
          <a:noFill/>
        </p:spPr>
        <p:txBody>
          <a:bodyPr wrap="none" rtlCol="0">
            <a:spAutoFit/>
          </a:bodyPr>
          <a:lstStyle/>
          <a:p>
            <a:r>
              <a:rPr lang="en-GB" dirty="0">
                <a:highlight>
                  <a:srgbClr val="00FF00"/>
                </a:highlight>
              </a:rPr>
              <a:t>Musically:</a:t>
            </a:r>
          </a:p>
          <a:p>
            <a:r>
              <a:rPr lang="en-GB" dirty="0">
                <a:highlight>
                  <a:srgbClr val="00FF00"/>
                </a:highlight>
              </a:rPr>
              <a:t>updated,</a:t>
            </a:r>
          </a:p>
          <a:p>
            <a:r>
              <a:rPr lang="en-GB" dirty="0">
                <a:highlight>
                  <a:srgbClr val="00FF00"/>
                </a:highlight>
              </a:rPr>
              <a:t>information</a:t>
            </a:r>
          </a:p>
        </p:txBody>
      </p:sp>
    </p:spTree>
    <p:extLst>
      <p:ext uri="{BB962C8B-B14F-4D97-AF65-F5344CB8AC3E}">
        <p14:creationId xmlns:p14="http://schemas.microsoft.com/office/powerpoint/2010/main" val="1982101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5493-4122-4449-B9F8-03CA2992E9C0}"/>
              </a:ext>
            </a:extLst>
          </p:cNvPr>
          <p:cNvSpPr>
            <a:spLocks noGrp="1"/>
          </p:cNvSpPr>
          <p:nvPr>
            <p:ph type="title"/>
          </p:nvPr>
        </p:nvSpPr>
        <p:spPr>
          <a:xfrm>
            <a:off x="457200" y="274638"/>
            <a:ext cx="8229600" cy="1143000"/>
          </a:xfrm>
        </p:spPr>
        <p:txBody>
          <a:bodyPr/>
          <a:lstStyle/>
          <a:p>
            <a:r>
              <a:rPr lang="en-GB" dirty="0"/>
              <a:t>Time — some inserts</a:t>
            </a:r>
          </a:p>
        </p:txBody>
      </p:sp>
      <p:sp>
        <p:nvSpPr>
          <p:cNvPr id="3" name="Content Placeholder 2">
            <a:extLst>
              <a:ext uri="{FF2B5EF4-FFF2-40B4-BE49-F238E27FC236}">
                <a16:creationId xmlns:a16="http://schemas.microsoft.com/office/drawing/2014/main" id="{DA2D6A46-7DE7-4A57-BE8E-6EE4D8FC9F81}"/>
              </a:ext>
            </a:extLst>
          </p:cNvPr>
          <p:cNvSpPr>
            <a:spLocks noGrp="1"/>
          </p:cNvSpPr>
          <p:nvPr>
            <p:ph idx="1"/>
          </p:nvPr>
        </p:nvSpPr>
        <p:spPr>
          <a:xfrm>
            <a:off x="457200" y="1484784"/>
            <a:ext cx="8229600" cy="5373216"/>
          </a:xfrm>
        </p:spPr>
        <p:txBody>
          <a:bodyPr>
            <a:normAutofit fontScale="62500" lnSpcReduction="20000"/>
          </a:bodyPr>
          <a:lstStyle/>
          <a:p>
            <a:r>
              <a:rPr lang="en-GB" dirty="0"/>
              <a:t>With apologies already (!): Deleuze thought that time in microcosm sort of occurred a split second before it happened—could this be like feedback that can occur in between the two hemispheres of the brain? Perhaps as with epilepsy as with Van Gough? This brings into question the nature of reality (see next slide) (Faulkner, 2004; Williams, 2019)</a:t>
            </a:r>
          </a:p>
          <a:p>
            <a:r>
              <a:rPr lang="en-GB" dirty="0"/>
              <a:t>Bergson, physicists, mathematicians, musicians: too many to name. Perhaps, ad hoc, Weiner, Reimann, Hamilton, Feynman. How large is the universe, how many dimensions are there, what is the nature of space? How does communication happen over vast distances, such as with entanglement. Perhaps for the musicians Stockhausen could have it. Barbour (Edge, 2020) thinks time does not exist. How is this relevant? The topology of the universe matters in this context</a:t>
            </a:r>
          </a:p>
          <a:p>
            <a:r>
              <a:rPr lang="en-GB" dirty="0"/>
              <a:t>Carlo Rovelli (Khalili, 2018) thinks that time virtually stands still in a black hole, that information comes back out but because time is so slowed down it would take billions of years to observe. Roger Penrose, the mathematician, too, thinks information comes back out and that black holes are just a bit smaller than golf balls (Ball, 2017—he does not mention the size except as a singularity—seen somewhere!). This is all relevant and needs sorting out in order to understand the connections between things. See my theory at the end.</a:t>
            </a:r>
          </a:p>
        </p:txBody>
      </p:sp>
      <p:sp>
        <p:nvSpPr>
          <p:cNvPr id="4" name="TextBox 3">
            <a:extLst>
              <a:ext uri="{FF2B5EF4-FFF2-40B4-BE49-F238E27FC236}">
                <a16:creationId xmlns:a16="http://schemas.microsoft.com/office/drawing/2014/main" id="{C3FE7E99-D317-48EC-A58D-EFDA43A2682B}"/>
              </a:ext>
            </a:extLst>
          </p:cNvPr>
          <p:cNvSpPr txBox="1"/>
          <p:nvPr/>
        </p:nvSpPr>
        <p:spPr>
          <a:xfrm>
            <a:off x="9144000" y="1628800"/>
            <a:ext cx="3158493" cy="923330"/>
          </a:xfrm>
          <a:prstGeom prst="rect">
            <a:avLst/>
          </a:prstGeom>
          <a:noFill/>
        </p:spPr>
        <p:txBody>
          <a:bodyPr wrap="none" rtlCol="0">
            <a:spAutoFit/>
          </a:bodyPr>
          <a:lstStyle/>
          <a:p>
            <a:r>
              <a:rPr lang="en-GB" dirty="0"/>
              <a:t>Can feedback in the brain</a:t>
            </a:r>
          </a:p>
          <a:p>
            <a:r>
              <a:rPr lang="en-GB" dirty="0"/>
              <a:t>affect reality and even theories,</a:t>
            </a:r>
          </a:p>
          <a:p>
            <a:r>
              <a:rPr lang="en-GB" dirty="0"/>
              <a:t>including about time</a:t>
            </a:r>
          </a:p>
        </p:txBody>
      </p:sp>
      <p:sp>
        <p:nvSpPr>
          <p:cNvPr id="5" name="TextBox 4">
            <a:extLst>
              <a:ext uri="{FF2B5EF4-FFF2-40B4-BE49-F238E27FC236}">
                <a16:creationId xmlns:a16="http://schemas.microsoft.com/office/drawing/2014/main" id="{E93DCC86-D1E7-4852-9330-16444EB9C55C}"/>
              </a:ext>
            </a:extLst>
          </p:cNvPr>
          <p:cNvSpPr txBox="1"/>
          <p:nvPr/>
        </p:nvSpPr>
        <p:spPr>
          <a:xfrm>
            <a:off x="9144000" y="3284984"/>
            <a:ext cx="2772816" cy="646331"/>
          </a:xfrm>
          <a:prstGeom prst="rect">
            <a:avLst/>
          </a:prstGeom>
          <a:noFill/>
        </p:spPr>
        <p:txBody>
          <a:bodyPr wrap="square" rtlCol="0">
            <a:spAutoFit/>
          </a:bodyPr>
          <a:lstStyle/>
          <a:p>
            <a:r>
              <a:rPr lang="en-GB" dirty="0"/>
              <a:t>How does time relate to the universe?</a:t>
            </a:r>
          </a:p>
        </p:txBody>
      </p:sp>
      <p:sp>
        <p:nvSpPr>
          <p:cNvPr id="6" name="TextBox 5">
            <a:extLst>
              <a:ext uri="{FF2B5EF4-FFF2-40B4-BE49-F238E27FC236}">
                <a16:creationId xmlns:a16="http://schemas.microsoft.com/office/drawing/2014/main" id="{292783C1-07B7-409A-A37D-66074192A23E}"/>
              </a:ext>
            </a:extLst>
          </p:cNvPr>
          <p:cNvSpPr txBox="1"/>
          <p:nvPr/>
        </p:nvSpPr>
        <p:spPr>
          <a:xfrm>
            <a:off x="9144000" y="5157192"/>
            <a:ext cx="2628800" cy="923330"/>
          </a:xfrm>
          <a:prstGeom prst="rect">
            <a:avLst/>
          </a:prstGeom>
          <a:noFill/>
        </p:spPr>
        <p:txBody>
          <a:bodyPr wrap="square" rtlCol="0">
            <a:spAutoFit/>
          </a:bodyPr>
          <a:lstStyle/>
          <a:p>
            <a:r>
              <a:rPr lang="en-GB" dirty="0"/>
              <a:t>Time, space and connections relate to </a:t>
            </a:r>
          </a:p>
          <a:p>
            <a:r>
              <a:rPr lang="en-GB" dirty="0"/>
              <a:t>TFT feedback</a:t>
            </a:r>
          </a:p>
        </p:txBody>
      </p:sp>
    </p:spTree>
    <p:extLst>
      <p:ext uri="{BB962C8B-B14F-4D97-AF65-F5344CB8AC3E}">
        <p14:creationId xmlns:p14="http://schemas.microsoft.com/office/powerpoint/2010/main" val="346150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10" presetID="42" presetClass="entr" presetSubtype="0" fill="hold" grpId="0" nodeType="with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0"/>
                                        <p:tgtEl>
                                          <p:spTgt spid="3">
                                            <p:txEl>
                                              <p:pRg st="1" end="1"/>
                                            </p:txEl>
                                          </p:spTgt>
                                        </p:tgtEl>
                                      </p:cBhvr>
                                    </p:animEffect>
                                    <p:anim calcmode="lin" valueType="num">
                                      <p:cBhvr>
                                        <p:cTn id="13"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3000" fill="hold"/>
                                        <p:tgtEl>
                                          <p:spTgt spid="3">
                                            <p:txEl>
                                              <p:pRg st="1" end="1"/>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15" presetID="42" presetClass="entr" presetSubtype="0" fill="hold" grpId="0" nodeType="withEffect">
                                  <p:stCondLst>
                                    <p:cond delay="15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3000"/>
                                        <p:tgtEl>
                                          <p:spTgt spid="3">
                                            <p:txEl>
                                              <p:pRg st="2" end="2"/>
                                            </p:txEl>
                                          </p:spTgt>
                                        </p:tgtEl>
                                      </p:cBhvr>
                                    </p:animEffect>
                                    <p:anim calcmode="lin" valueType="num">
                                      <p:cBhvr>
                                        <p:cTn id="18"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3000" fill="hold"/>
                                        <p:tgtEl>
                                          <p:spTgt spid="3">
                                            <p:txEl>
                                              <p:pRg st="2" end="2"/>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3.05556E-6 -1.11111E-6 L -0.69305 -0.00509 " pathEditMode="relative" rAng="0" ptsTypes="AA">
                                      <p:cBhvr>
                                        <p:cTn id="23" dur="2000" fill="hold"/>
                                        <p:tgtEl>
                                          <p:spTgt spid="4"/>
                                        </p:tgtEl>
                                        <p:attrNameLst>
                                          <p:attrName>ppt_x</p:attrName>
                                          <p:attrName>ppt_y</p:attrName>
                                        </p:attrNameLst>
                                      </p:cBhvr>
                                      <p:rCtr x="-34653" y="-255"/>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2.5E-6 -4.07407E-6 L -0.65156 -0.02592 " pathEditMode="relative" rAng="0" ptsTypes="AA">
                                      <p:cBhvr>
                                        <p:cTn id="27" dur="2000" fill="hold"/>
                                        <p:tgtEl>
                                          <p:spTgt spid="5"/>
                                        </p:tgtEl>
                                        <p:attrNameLst>
                                          <p:attrName>ppt_x</p:attrName>
                                          <p:attrName>ppt_y</p:attrName>
                                        </p:attrNameLst>
                                      </p:cBhvr>
                                      <p:rCtr x="-32587" y="-1296"/>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0 -2.96296E-6 L -0.64375 -0.05671 " pathEditMode="relative" rAng="0" ptsTypes="AA">
                                      <p:cBhvr>
                                        <p:cTn id="31" dur="2000" fill="hold"/>
                                        <p:tgtEl>
                                          <p:spTgt spid="6"/>
                                        </p:tgtEl>
                                        <p:attrNameLst>
                                          <p:attrName>ppt_x</p:attrName>
                                          <p:attrName>ppt_y</p:attrName>
                                        </p:attrNameLst>
                                      </p:cBhvr>
                                      <p:rCtr x="-32188" y="-2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C53BE7-884A-4A9D-93D4-B8959F2FB4F5}"/>
              </a:ext>
            </a:extLst>
          </p:cNvPr>
          <p:cNvPicPr>
            <a:picLocks noChangeAspect="1"/>
          </p:cNvPicPr>
          <p:nvPr/>
        </p:nvPicPr>
        <p:blipFill>
          <a:blip r:embed="rId2"/>
          <a:stretch>
            <a:fillRect/>
          </a:stretch>
        </p:blipFill>
        <p:spPr>
          <a:xfrm>
            <a:off x="428046" y="260648"/>
            <a:ext cx="8287907" cy="6449325"/>
          </a:xfrm>
          <a:prstGeom prst="rect">
            <a:avLst/>
          </a:prstGeom>
        </p:spPr>
      </p:pic>
      <p:sp>
        <p:nvSpPr>
          <p:cNvPr id="5" name="TextBox 4">
            <a:extLst>
              <a:ext uri="{FF2B5EF4-FFF2-40B4-BE49-F238E27FC236}">
                <a16:creationId xmlns:a16="http://schemas.microsoft.com/office/drawing/2014/main" id="{D704AA0E-3437-43DC-8F0A-164F4226EF48}"/>
              </a:ext>
            </a:extLst>
          </p:cNvPr>
          <p:cNvSpPr txBox="1"/>
          <p:nvPr/>
        </p:nvSpPr>
        <p:spPr>
          <a:xfrm>
            <a:off x="2843808" y="6597352"/>
            <a:ext cx="4443845" cy="230832"/>
          </a:xfrm>
          <a:prstGeom prst="rect">
            <a:avLst/>
          </a:prstGeom>
          <a:noFill/>
        </p:spPr>
        <p:txBody>
          <a:bodyPr wrap="none" rtlCol="0">
            <a:spAutoFit/>
          </a:bodyPr>
          <a:lstStyle/>
          <a:p>
            <a:r>
              <a:rPr lang="en-GB" sz="900" dirty="0"/>
              <a:t>http://www.bimplus.co.uk/analysis/2020-predictions-offsite-champion-mark-farmer-and-/</a:t>
            </a:r>
          </a:p>
        </p:txBody>
      </p:sp>
      <p:sp>
        <p:nvSpPr>
          <p:cNvPr id="6" name="TextBox 5">
            <a:extLst>
              <a:ext uri="{FF2B5EF4-FFF2-40B4-BE49-F238E27FC236}">
                <a16:creationId xmlns:a16="http://schemas.microsoft.com/office/drawing/2014/main" id="{FE05FC54-0EB5-4623-BF29-F1689BE925D7}"/>
              </a:ext>
            </a:extLst>
          </p:cNvPr>
          <p:cNvSpPr txBox="1"/>
          <p:nvPr/>
        </p:nvSpPr>
        <p:spPr>
          <a:xfrm>
            <a:off x="1475656" y="6284288"/>
            <a:ext cx="7777898" cy="369332"/>
          </a:xfrm>
          <a:prstGeom prst="rect">
            <a:avLst/>
          </a:prstGeom>
          <a:noFill/>
        </p:spPr>
        <p:txBody>
          <a:bodyPr wrap="none" rtlCol="0">
            <a:spAutoFit/>
          </a:bodyPr>
          <a:lstStyle/>
          <a:p>
            <a:r>
              <a:rPr lang="en-GB" b="1" dirty="0">
                <a:effectLst>
                  <a:glow rad="63500">
                    <a:schemeClr val="accent5">
                      <a:satMod val="175000"/>
                      <a:alpha val="40000"/>
                    </a:schemeClr>
                  </a:glow>
                </a:effectLst>
              </a:rPr>
              <a:t>Question: what is the nature and reliability, truthfulness of Augmented Reality?</a:t>
            </a:r>
          </a:p>
        </p:txBody>
      </p:sp>
      <p:sp>
        <p:nvSpPr>
          <p:cNvPr id="7" name="TextBox 6">
            <a:extLst>
              <a:ext uri="{FF2B5EF4-FFF2-40B4-BE49-F238E27FC236}">
                <a16:creationId xmlns:a16="http://schemas.microsoft.com/office/drawing/2014/main" id="{A0A78E88-4662-449B-B8B3-35E6F8F64071}"/>
              </a:ext>
            </a:extLst>
          </p:cNvPr>
          <p:cNvSpPr txBox="1"/>
          <p:nvPr/>
        </p:nvSpPr>
        <p:spPr>
          <a:xfrm>
            <a:off x="4782825" y="5445224"/>
            <a:ext cx="3982822" cy="369332"/>
          </a:xfrm>
          <a:prstGeom prst="rect">
            <a:avLst/>
          </a:prstGeom>
          <a:noFill/>
        </p:spPr>
        <p:txBody>
          <a:bodyPr wrap="none" rtlCol="0">
            <a:spAutoFit/>
          </a:bodyPr>
          <a:lstStyle/>
          <a:p>
            <a:r>
              <a:rPr lang="en-GB" dirty="0"/>
              <a:t>[AR &amp; ‘onsite robotics and data capture’]</a:t>
            </a:r>
          </a:p>
        </p:txBody>
      </p:sp>
      <p:sp>
        <p:nvSpPr>
          <p:cNvPr id="8" name="TextBox 7">
            <a:extLst>
              <a:ext uri="{FF2B5EF4-FFF2-40B4-BE49-F238E27FC236}">
                <a16:creationId xmlns:a16="http://schemas.microsoft.com/office/drawing/2014/main" id="{EA7CA20D-B403-45E0-BB57-3FA891BE00D3}"/>
              </a:ext>
            </a:extLst>
          </p:cNvPr>
          <p:cNvSpPr txBox="1"/>
          <p:nvPr/>
        </p:nvSpPr>
        <p:spPr>
          <a:xfrm>
            <a:off x="2000878" y="6035484"/>
            <a:ext cx="5142242" cy="369332"/>
          </a:xfrm>
          <a:prstGeom prst="rect">
            <a:avLst/>
          </a:prstGeom>
          <a:noFill/>
        </p:spPr>
        <p:txBody>
          <a:bodyPr wrap="none" rtlCol="0">
            <a:spAutoFit/>
          </a:bodyPr>
          <a:lstStyle/>
          <a:p>
            <a:r>
              <a:rPr lang="en-GB" dirty="0"/>
              <a:t>[Green technology, voice driven AI especially re H&amp;S]</a:t>
            </a:r>
          </a:p>
        </p:txBody>
      </p:sp>
    </p:spTree>
    <p:extLst>
      <p:ext uri="{BB962C8B-B14F-4D97-AF65-F5344CB8AC3E}">
        <p14:creationId xmlns:p14="http://schemas.microsoft.com/office/powerpoint/2010/main" val="980789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Kolb’s Experiential Learning Cycle</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55669" y="1694037"/>
            <a:ext cx="4832662" cy="346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1560" y="6381328"/>
            <a:ext cx="5254965" cy="246221"/>
          </a:xfrm>
          <a:prstGeom prst="rect">
            <a:avLst/>
          </a:prstGeom>
          <a:noFill/>
        </p:spPr>
        <p:txBody>
          <a:bodyPr wrap="none" rtlCol="0">
            <a:spAutoFit/>
          </a:bodyPr>
          <a:lstStyle/>
          <a:p>
            <a:r>
              <a:rPr lang="en-GB" sz="1000" dirty="0"/>
              <a:t>https://www2.le.ac.uk/departments/doctoralcollege/training/eresources/teaching/theories/kolb</a:t>
            </a:r>
          </a:p>
        </p:txBody>
      </p:sp>
      <p:sp>
        <p:nvSpPr>
          <p:cNvPr id="3" name="TextBox 2">
            <a:extLst>
              <a:ext uri="{FF2B5EF4-FFF2-40B4-BE49-F238E27FC236}">
                <a16:creationId xmlns:a16="http://schemas.microsoft.com/office/drawing/2014/main" id="{43CA71A0-F3FF-466D-81A2-8565EC12A746}"/>
              </a:ext>
            </a:extLst>
          </p:cNvPr>
          <p:cNvSpPr txBox="1"/>
          <p:nvPr/>
        </p:nvSpPr>
        <p:spPr>
          <a:xfrm>
            <a:off x="323527" y="1694037"/>
            <a:ext cx="1832141" cy="1569660"/>
          </a:xfrm>
          <a:prstGeom prst="rect">
            <a:avLst/>
          </a:prstGeom>
          <a:noFill/>
        </p:spPr>
        <p:txBody>
          <a:bodyPr wrap="square" rtlCol="0">
            <a:spAutoFit/>
          </a:bodyPr>
          <a:lstStyle/>
          <a:p>
            <a:r>
              <a:rPr lang="en-GB" sz="1600" dirty="0"/>
              <a:t>Plus 4 learning styles:</a:t>
            </a:r>
          </a:p>
          <a:p>
            <a:pPr marL="285750" indent="-285750">
              <a:buFont typeface="Wingdings" panose="05000000000000000000" pitchFamily="2" charset="2"/>
              <a:buChar char="Ø"/>
            </a:pPr>
            <a:r>
              <a:rPr lang="en-GB" sz="1600" dirty="0"/>
              <a:t>Diverging</a:t>
            </a:r>
          </a:p>
          <a:p>
            <a:pPr marL="285750" indent="-285750">
              <a:buFont typeface="Wingdings" panose="05000000000000000000" pitchFamily="2" charset="2"/>
              <a:buChar char="Ø"/>
            </a:pPr>
            <a:r>
              <a:rPr lang="en-GB" sz="1600" dirty="0"/>
              <a:t>Assimilating</a:t>
            </a:r>
          </a:p>
          <a:p>
            <a:pPr marL="285750" indent="-285750">
              <a:buFont typeface="Wingdings" panose="05000000000000000000" pitchFamily="2" charset="2"/>
              <a:buChar char="Ø"/>
            </a:pPr>
            <a:r>
              <a:rPr lang="en-GB" sz="1600" dirty="0"/>
              <a:t>Converging</a:t>
            </a:r>
          </a:p>
          <a:p>
            <a:pPr marL="285750" indent="-285750">
              <a:buFont typeface="Wingdings" panose="05000000000000000000" pitchFamily="2" charset="2"/>
              <a:buChar char="Ø"/>
            </a:pPr>
            <a:r>
              <a:rPr lang="en-GB" sz="1600" dirty="0"/>
              <a:t>Accommodating</a:t>
            </a:r>
          </a:p>
        </p:txBody>
      </p:sp>
      <p:sp>
        <p:nvSpPr>
          <p:cNvPr id="4" name="TextBox 3">
            <a:extLst>
              <a:ext uri="{FF2B5EF4-FFF2-40B4-BE49-F238E27FC236}">
                <a16:creationId xmlns:a16="http://schemas.microsoft.com/office/drawing/2014/main" id="{DFB40A5E-6E06-417F-85F6-BC2866171019}"/>
              </a:ext>
            </a:extLst>
          </p:cNvPr>
          <p:cNvSpPr txBox="1"/>
          <p:nvPr/>
        </p:nvSpPr>
        <p:spPr>
          <a:xfrm>
            <a:off x="7452320" y="1694037"/>
            <a:ext cx="1604093" cy="1200329"/>
          </a:xfrm>
          <a:prstGeom prst="rect">
            <a:avLst/>
          </a:prstGeom>
          <a:noFill/>
        </p:spPr>
        <p:txBody>
          <a:bodyPr wrap="none" rtlCol="0">
            <a:spAutoFit/>
          </a:bodyPr>
          <a:lstStyle/>
          <a:p>
            <a:r>
              <a:rPr lang="en-GB" dirty="0">
                <a:highlight>
                  <a:srgbClr val="00FF00"/>
                </a:highlight>
              </a:rPr>
              <a:t>Musical points:</a:t>
            </a:r>
          </a:p>
          <a:p>
            <a:r>
              <a:rPr lang="en-GB" dirty="0">
                <a:highlight>
                  <a:srgbClr val="00FF00"/>
                </a:highlight>
              </a:rPr>
              <a:t>rotary nature;</a:t>
            </a:r>
          </a:p>
          <a:p>
            <a:r>
              <a:rPr lang="en-GB" dirty="0">
                <a:highlight>
                  <a:srgbClr val="00FF00"/>
                </a:highlight>
              </a:rPr>
              <a:t>how creative</a:t>
            </a:r>
          </a:p>
          <a:p>
            <a:r>
              <a:rPr lang="en-GB" dirty="0">
                <a:highlight>
                  <a:srgbClr val="00FF00"/>
                </a:highlight>
              </a:rPr>
              <a:t>thinking works</a:t>
            </a:r>
          </a:p>
        </p:txBody>
      </p:sp>
    </p:spTree>
    <p:extLst>
      <p:ext uri="{BB962C8B-B14F-4D97-AF65-F5344CB8AC3E}">
        <p14:creationId xmlns:p14="http://schemas.microsoft.com/office/powerpoint/2010/main" val="7445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0426-2FD0-4DEA-B6B4-A9A314ED6EFB}"/>
              </a:ext>
            </a:extLst>
          </p:cNvPr>
          <p:cNvSpPr>
            <a:spLocks noGrp="1"/>
          </p:cNvSpPr>
          <p:nvPr>
            <p:ph type="title"/>
          </p:nvPr>
        </p:nvSpPr>
        <p:spPr/>
        <p:txBody>
          <a:bodyPr/>
          <a:lstStyle/>
          <a:p>
            <a:r>
              <a:rPr lang="en-GB" dirty="0"/>
              <a:t>Questions</a:t>
            </a:r>
          </a:p>
        </p:txBody>
      </p:sp>
      <p:sp>
        <p:nvSpPr>
          <p:cNvPr id="3" name="Content Placeholder 2">
            <a:extLst>
              <a:ext uri="{FF2B5EF4-FFF2-40B4-BE49-F238E27FC236}">
                <a16:creationId xmlns:a16="http://schemas.microsoft.com/office/drawing/2014/main" id="{828AD4CC-1ABC-4660-BD39-D16C254CF91D}"/>
              </a:ext>
            </a:extLst>
          </p:cNvPr>
          <p:cNvSpPr>
            <a:spLocks noGrp="1"/>
          </p:cNvSpPr>
          <p:nvPr>
            <p:ph idx="1"/>
          </p:nvPr>
        </p:nvSpPr>
        <p:spPr/>
        <p:txBody>
          <a:bodyPr>
            <a:normAutofit fontScale="85000" lnSpcReduction="20000"/>
          </a:bodyPr>
          <a:lstStyle/>
          <a:p>
            <a:r>
              <a:rPr lang="en-GB" dirty="0"/>
              <a:t>Brian Green of Columbia University, New York, US, according to Battersby’s article (New Scientist, 2006) reckons that the initial fluctuations are due to quantum activity. This could be viewed as a sort of little asymmetry, a small wobble or two leading to later clumping, aggregation, formation of stars, the lights of the universe coming on in the meantime, then humans and other lifeforms developing:–</a:t>
            </a:r>
          </a:p>
          <a:p>
            <a:r>
              <a:rPr lang="en-GB" dirty="0"/>
              <a:t>Are the interactions between particles, hydrogen atoms and so on: feedback? Are covalent bonds, even single bonds: feedback? Is feedback something else? </a:t>
            </a:r>
            <a:br>
              <a:rPr lang="en-GB" dirty="0"/>
            </a:br>
            <a:r>
              <a:rPr lang="en-GB" dirty="0"/>
              <a:t>Is feedback essential to the existence of the universe?</a:t>
            </a:r>
          </a:p>
        </p:txBody>
      </p:sp>
      <p:sp>
        <p:nvSpPr>
          <p:cNvPr id="4" name="TextBox 3">
            <a:extLst>
              <a:ext uri="{FF2B5EF4-FFF2-40B4-BE49-F238E27FC236}">
                <a16:creationId xmlns:a16="http://schemas.microsoft.com/office/drawing/2014/main" id="{76225D5B-540B-4E9B-85A6-BC221C74EFC0}"/>
              </a:ext>
            </a:extLst>
          </p:cNvPr>
          <p:cNvSpPr txBox="1"/>
          <p:nvPr/>
        </p:nvSpPr>
        <p:spPr>
          <a:xfrm>
            <a:off x="9115848" y="2060848"/>
            <a:ext cx="1576831" cy="1754326"/>
          </a:xfrm>
          <a:prstGeom prst="rect">
            <a:avLst/>
          </a:prstGeom>
          <a:noFill/>
        </p:spPr>
        <p:txBody>
          <a:bodyPr wrap="square" rtlCol="0">
            <a:spAutoFit/>
          </a:bodyPr>
          <a:lstStyle/>
          <a:p>
            <a:r>
              <a:rPr lang="en-GB" dirty="0"/>
              <a:t>Big History of the universe is gained from feedback and interpretation of data</a:t>
            </a:r>
          </a:p>
        </p:txBody>
      </p:sp>
      <p:sp>
        <p:nvSpPr>
          <p:cNvPr id="5" name="TextBox 4">
            <a:extLst>
              <a:ext uri="{FF2B5EF4-FFF2-40B4-BE49-F238E27FC236}">
                <a16:creationId xmlns:a16="http://schemas.microsoft.com/office/drawing/2014/main" id="{BAF5E540-C314-4317-830B-E45119737972}"/>
              </a:ext>
            </a:extLst>
          </p:cNvPr>
          <p:cNvSpPr txBox="1"/>
          <p:nvPr/>
        </p:nvSpPr>
        <p:spPr>
          <a:xfrm>
            <a:off x="9144000" y="4365104"/>
            <a:ext cx="1404664" cy="1200329"/>
          </a:xfrm>
          <a:prstGeom prst="rect">
            <a:avLst/>
          </a:prstGeom>
          <a:noFill/>
        </p:spPr>
        <p:txBody>
          <a:bodyPr wrap="square" rtlCol="0">
            <a:spAutoFit/>
          </a:bodyPr>
          <a:lstStyle/>
          <a:p>
            <a:r>
              <a:rPr lang="en-GB" dirty="0"/>
              <a:t>Do particle interactions</a:t>
            </a:r>
          </a:p>
          <a:p>
            <a:r>
              <a:rPr lang="en-GB" dirty="0"/>
              <a:t>involve feedback?</a:t>
            </a:r>
          </a:p>
        </p:txBody>
      </p:sp>
    </p:spTree>
    <p:extLst>
      <p:ext uri="{BB962C8B-B14F-4D97-AF65-F5344CB8AC3E}">
        <p14:creationId xmlns:p14="http://schemas.microsoft.com/office/powerpoint/2010/main" val="156654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10" presetID="42" presetClass="entr" presetSubtype="0" fill="hold" grpId="0" nodeType="with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0"/>
                                        <p:tgtEl>
                                          <p:spTgt spid="3">
                                            <p:txEl>
                                              <p:pRg st="1" end="1"/>
                                            </p:txEl>
                                          </p:spTgt>
                                        </p:tgtEl>
                                      </p:cBhvr>
                                    </p:animEffect>
                                    <p:anim calcmode="lin" valueType="num">
                                      <p:cBhvr>
                                        <p:cTn id="13"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3000" fill="hold"/>
                                        <p:tgtEl>
                                          <p:spTgt spid="3">
                                            <p:txEl>
                                              <p:pRg st="1" end="1"/>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77778E-7 -7.40741E-7 L -0.58316 -0.04375 " pathEditMode="relative" rAng="0" ptsTypes="AA">
                                      <p:cBhvr>
                                        <p:cTn id="18" dur="2000" fill="hold"/>
                                        <p:tgtEl>
                                          <p:spTgt spid="4"/>
                                        </p:tgtEl>
                                        <p:attrNameLst>
                                          <p:attrName>ppt_x</p:attrName>
                                          <p:attrName>ppt_y</p:attrName>
                                        </p:attrNameLst>
                                      </p:cBhvr>
                                      <p:rCtr x="-29167" y="-219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88889E-6 -4.07407E-6 L -0.57674 -0.01412 " pathEditMode="relative" rAng="0" ptsTypes="AA">
                                      <p:cBhvr>
                                        <p:cTn id="22" dur="2000" fill="hold"/>
                                        <p:tgtEl>
                                          <p:spTgt spid="5"/>
                                        </p:tgtEl>
                                        <p:attrNameLst>
                                          <p:attrName>ppt_x</p:attrName>
                                          <p:attrName>ppt_y</p:attrName>
                                        </p:attrNameLst>
                                      </p:cBhvr>
                                      <p:rCtr x="-28837"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AD2493-10BC-446C-BE56-097BEB708ADE}"/>
              </a:ext>
            </a:extLst>
          </p:cNvPr>
          <p:cNvPicPr>
            <a:picLocks noChangeAspect="1"/>
          </p:cNvPicPr>
          <p:nvPr/>
        </p:nvPicPr>
        <p:blipFill>
          <a:blip r:embed="rId2"/>
          <a:stretch>
            <a:fillRect/>
          </a:stretch>
        </p:blipFill>
        <p:spPr>
          <a:xfrm>
            <a:off x="5072163" y="116633"/>
            <a:ext cx="4061858" cy="6631608"/>
          </a:xfrm>
          <a:prstGeom prst="rect">
            <a:avLst/>
          </a:prstGeom>
        </p:spPr>
      </p:pic>
      <p:pic>
        <p:nvPicPr>
          <p:cNvPr id="4" name="Picture 3">
            <a:extLst>
              <a:ext uri="{FF2B5EF4-FFF2-40B4-BE49-F238E27FC236}">
                <a16:creationId xmlns:a16="http://schemas.microsoft.com/office/drawing/2014/main" id="{0149F7EA-20E8-448B-A2B7-B24AF569C770}"/>
              </a:ext>
            </a:extLst>
          </p:cNvPr>
          <p:cNvPicPr>
            <a:picLocks noChangeAspect="1"/>
          </p:cNvPicPr>
          <p:nvPr/>
        </p:nvPicPr>
        <p:blipFill>
          <a:blip r:embed="rId3">
            <a:alphaModFix amt="50000"/>
          </a:blip>
          <a:stretch>
            <a:fillRect/>
          </a:stretch>
        </p:blipFill>
        <p:spPr>
          <a:xfrm>
            <a:off x="13262" y="109088"/>
            <a:ext cx="3910666" cy="3074160"/>
          </a:xfrm>
          <a:prstGeom prst="rect">
            <a:avLst/>
          </a:prstGeom>
        </p:spPr>
      </p:pic>
      <p:sp>
        <p:nvSpPr>
          <p:cNvPr id="3" name="Content Placeholder 2">
            <a:extLst>
              <a:ext uri="{FF2B5EF4-FFF2-40B4-BE49-F238E27FC236}">
                <a16:creationId xmlns:a16="http://schemas.microsoft.com/office/drawing/2014/main" id="{05F16A04-76BA-4FA9-BBDC-DBF52FD5785B}"/>
              </a:ext>
            </a:extLst>
          </p:cNvPr>
          <p:cNvSpPr>
            <a:spLocks noGrp="1"/>
          </p:cNvSpPr>
          <p:nvPr>
            <p:ph idx="1"/>
          </p:nvPr>
        </p:nvSpPr>
        <p:spPr>
          <a:xfrm>
            <a:off x="628650" y="2053575"/>
            <a:ext cx="4865753" cy="4208548"/>
          </a:xfrm>
        </p:spPr>
        <p:txBody>
          <a:bodyPr>
            <a:normAutofit/>
          </a:bodyPr>
          <a:lstStyle/>
          <a:p>
            <a:pPr>
              <a:buSzPct val="50000"/>
              <a:buFont typeface="Wingdings" panose="05000000000000000000" pitchFamily="2" charset="2"/>
              <a:buChar char="q"/>
            </a:pPr>
            <a:r>
              <a:rPr lang="en-GB" sz="1900" dirty="0"/>
              <a:t>I believe free will exists in the process</a:t>
            </a:r>
          </a:p>
          <a:p>
            <a:pPr>
              <a:buSzPct val="50000"/>
              <a:buFont typeface="Wingdings" panose="05000000000000000000" pitchFamily="2" charset="2"/>
              <a:buChar char="q"/>
            </a:pPr>
            <a:r>
              <a:rPr lang="en-GB" sz="1900" dirty="0"/>
              <a:t>Drover believed in ‘thrust’ in evolution</a:t>
            </a:r>
          </a:p>
          <a:p>
            <a:pPr marL="0" indent="0">
              <a:buNone/>
            </a:pPr>
            <a:endParaRPr lang="en-GB" sz="1900" dirty="0"/>
          </a:p>
          <a:p>
            <a:pPr>
              <a:buFont typeface="Wingdings" panose="05000000000000000000" pitchFamily="2" charset="2"/>
              <a:buChar char="Ø"/>
            </a:pPr>
            <a:r>
              <a:rPr lang="en-GB" sz="1900" dirty="0"/>
              <a:t>     Whatever we think there must be much    	feedback going on</a:t>
            </a:r>
          </a:p>
          <a:p>
            <a:pPr>
              <a:buFont typeface="Wingdings" panose="05000000000000000000" pitchFamily="2" charset="2"/>
              <a:buChar char="Ø"/>
            </a:pPr>
            <a:r>
              <a:rPr lang="en-GB" sz="1900" dirty="0"/>
              <a:t>Chemicals banging their heads on the cave walls reacting to their environment—how much of this interaction is feedback, information flow, determined, accident—can quantum physics help understand   what  is going on, as Paul Davies thinks is     a possibility?</a:t>
            </a:r>
          </a:p>
          <a:p>
            <a:pPr marL="457200" lvl="1" indent="0">
              <a:buNone/>
            </a:pPr>
            <a:endParaRPr lang="en-GB" sz="1900" dirty="0"/>
          </a:p>
        </p:txBody>
      </p:sp>
      <p:sp>
        <p:nvSpPr>
          <p:cNvPr id="2" name="Title 1">
            <a:extLst>
              <a:ext uri="{FF2B5EF4-FFF2-40B4-BE49-F238E27FC236}">
                <a16:creationId xmlns:a16="http://schemas.microsoft.com/office/drawing/2014/main" id="{A82EC685-FC6C-4375-821B-CD1300BF709A}"/>
              </a:ext>
            </a:extLst>
          </p:cNvPr>
          <p:cNvSpPr>
            <a:spLocks noGrp="1"/>
          </p:cNvSpPr>
          <p:nvPr>
            <p:ph type="title"/>
          </p:nvPr>
        </p:nvSpPr>
        <p:spPr>
          <a:xfrm>
            <a:off x="628650" y="593075"/>
            <a:ext cx="4865753" cy="1325563"/>
          </a:xfrm>
        </p:spPr>
        <p:txBody>
          <a:bodyPr>
            <a:normAutofit/>
          </a:bodyPr>
          <a:lstStyle/>
          <a:p>
            <a:pPr>
              <a:lnSpc>
                <a:spcPct val="90000"/>
              </a:lnSpc>
            </a:pPr>
            <a:r>
              <a:rPr lang="en-GB" dirty="0"/>
              <a:t>How does evolution work?</a:t>
            </a:r>
          </a:p>
        </p:txBody>
      </p:sp>
      <p:sp>
        <p:nvSpPr>
          <p:cNvPr id="6" name="TextBox 5">
            <a:extLst>
              <a:ext uri="{FF2B5EF4-FFF2-40B4-BE49-F238E27FC236}">
                <a16:creationId xmlns:a16="http://schemas.microsoft.com/office/drawing/2014/main" id="{1A974A22-5BF7-4629-967D-001B65E19051}"/>
              </a:ext>
            </a:extLst>
          </p:cNvPr>
          <p:cNvSpPr txBox="1"/>
          <p:nvPr/>
        </p:nvSpPr>
        <p:spPr>
          <a:xfrm>
            <a:off x="628650" y="6525344"/>
            <a:ext cx="2895344" cy="230832"/>
          </a:xfrm>
          <a:prstGeom prst="rect">
            <a:avLst/>
          </a:prstGeom>
          <a:noFill/>
        </p:spPr>
        <p:txBody>
          <a:bodyPr wrap="none" rtlCol="0">
            <a:spAutoFit/>
          </a:bodyPr>
          <a:lstStyle/>
          <a:p>
            <a:r>
              <a:rPr lang="en-GB" sz="900" dirty="0"/>
              <a:t>https://learn.genetics.utah.edu/content/cells/organelles/</a:t>
            </a:r>
          </a:p>
        </p:txBody>
      </p:sp>
      <p:sp>
        <p:nvSpPr>
          <p:cNvPr id="7" name="TextBox 6">
            <a:extLst>
              <a:ext uri="{FF2B5EF4-FFF2-40B4-BE49-F238E27FC236}">
                <a16:creationId xmlns:a16="http://schemas.microsoft.com/office/drawing/2014/main" id="{F62DE9C5-804A-4758-A33D-001CF6936F64}"/>
              </a:ext>
            </a:extLst>
          </p:cNvPr>
          <p:cNvSpPr txBox="1"/>
          <p:nvPr/>
        </p:nvSpPr>
        <p:spPr>
          <a:xfrm>
            <a:off x="9144000" y="3284984"/>
            <a:ext cx="1404664" cy="1200329"/>
          </a:xfrm>
          <a:prstGeom prst="rect">
            <a:avLst/>
          </a:prstGeom>
          <a:noFill/>
        </p:spPr>
        <p:txBody>
          <a:bodyPr wrap="square" rtlCol="0">
            <a:spAutoFit/>
          </a:bodyPr>
          <a:lstStyle/>
          <a:p>
            <a:r>
              <a:rPr lang="en-GB" dirty="0"/>
              <a:t>What is the role of feedback </a:t>
            </a:r>
          </a:p>
          <a:p>
            <a:r>
              <a:rPr lang="en-GB" dirty="0"/>
              <a:t>in evolution?</a:t>
            </a:r>
          </a:p>
        </p:txBody>
      </p:sp>
    </p:spTree>
    <p:extLst>
      <p:ext uri="{BB962C8B-B14F-4D97-AF65-F5344CB8AC3E}">
        <p14:creationId xmlns:p14="http://schemas.microsoft.com/office/powerpoint/2010/main" val="194244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
                                            <p:txEl>
                                              <p:pRg st="3" end="3"/>
                                            </p:txEl>
                                          </p:spTgt>
                                        </p:tgtEl>
                                      </p:cBhvr>
                                    </p:animEffect>
                                    <p:set>
                                      <p:cBhvr>
                                        <p:cTn id="17"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xEl>
                                              <p:pRg st="4" end="4"/>
                                            </p:txEl>
                                          </p:spTgt>
                                        </p:tgtEl>
                                      </p:cBhvr>
                                    </p:animEffect>
                                    <p:set>
                                      <p:cBhvr>
                                        <p:cTn id="22"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88889E-6 0.05856 L -0.74219 0.028 " pathEditMode="relative" rAng="0" ptsTypes="AA">
                                      <p:cBhvr>
                                        <p:cTn id="26" dur="2000" fill="hold"/>
                                        <p:tgtEl>
                                          <p:spTgt spid="7"/>
                                        </p:tgtEl>
                                        <p:attrNameLst>
                                          <p:attrName>ppt_x</p:attrName>
                                          <p:attrName>ppt_y</p:attrName>
                                        </p:attrNameLst>
                                      </p:cBhvr>
                                      <p:rCtr x="-37118"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edge.org/3rd_culture/davies/images/Davies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404664"/>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04664"/>
            <a:ext cx="317182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3528" y="1628800"/>
            <a:ext cx="3036409" cy="230832"/>
          </a:xfrm>
          <a:prstGeom prst="rect">
            <a:avLst/>
          </a:prstGeom>
          <a:noFill/>
        </p:spPr>
        <p:txBody>
          <a:bodyPr wrap="none" rtlCol="0">
            <a:spAutoFit/>
          </a:bodyPr>
          <a:lstStyle/>
          <a:p>
            <a:r>
              <a:rPr lang="en-GB" sz="900" dirty="0"/>
              <a:t>https://www.edge.org/conversation/paul_davies-time-loops</a:t>
            </a:r>
          </a:p>
        </p:txBody>
      </p:sp>
      <p:sp>
        <p:nvSpPr>
          <p:cNvPr id="5" name="Rectangle 4"/>
          <p:cNvSpPr/>
          <p:nvPr/>
        </p:nvSpPr>
        <p:spPr>
          <a:xfrm>
            <a:off x="2286000" y="2828836"/>
            <a:ext cx="4572000" cy="1200329"/>
          </a:xfrm>
          <a:prstGeom prst="rect">
            <a:avLst/>
          </a:prstGeom>
        </p:spPr>
        <p:txBody>
          <a:bodyPr>
            <a:spAutoFit/>
          </a:bodyPr>
          <a:lstStyle/>
          <a:p>
            <a:r>
              <a:rPr lang="en-GB" dirty="0"/>
              <a:t>“Although it is a two-way street, I would probably say that professional scientists are more influenced by science fiction than the other way around.”</a:t>
            </a:r>
          </a:p>
        </p:txBody>
      </p:sp>
      <p:sp>
        <p:nvSpPr>
          <p:cNvPr id="6" name="Curved Left Arrow 5"/>
          <p:cNvSpPr/>
          <p:nvPr/>
        </p:nvSpPr>
        <p:spPr>
          <a:xfrm>
            <a:off x="8172400" y="3068960"/>
            <a:ext cx="875536" cy="1512168"/>
          </a:xfrm>
          <a:prstGeom prst="curvedLeftArrow">
            <a:avLst>
              <a:gd name="adj1" fmla="val 27412"/>
              <a:gd name="adj2" fmla="val 41626"/>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urved Left Arrow 8"/>
          <p:cNvSpPr/>
          <p:nvPr/>
        </p:nvSpPr>
        <p:spPr>
          <a:xfrm rot="11389637">
            <a:off x="7283112" y="2906108"/>
            <a:ext cx="1038091" cy="1542697"/>
          </a:xfrm>
          <a:prstGeom prst="curvedLeftArrow">
            <a:avLst>
              <a:gd name="adj1" fmla="val 27412"/>
              <a:gd name="adj2" fmla="val 4044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Quad Arrow 6"/>
          <p:cNvSpPr/>
          <p:nvPr/>
        </p:nvSpPr>
        <p:spPr>
          <a:xfrm>
            <a:off x="8007916" y="3554745"/>
            <a:ext cx="360040" cy="351709"/>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524328" y="3554745"/>
            <a:ext cx="425116" cy="369332"/>
          </a:xfrm>
          <a:prstGeom prst="rect">
            <a:avLst/>
          </a:prstGeom>
          <a:noFill/>
        </p:spPr>
        <p:txBody>
          <a:bodyPr wrap="none" rtlCol="0">
            <a:spAutoFit/>
          </a:bodyPr>
          <a:lstStyle/>
          <a:p>
            <a:r>
              <a:rPr lang="en-GB" dirty="0"/>
              <a:t>sci</a:t>
            </a:r>
          </a:p>
        </p:txBody>
      </p:sp>
      <p:sp>
        <p:nvSpPr>
          <p:cNvPr id="13" name="TextBox 12"/>
          <p:cNvSpPr txBox="1"/>
          <p:nvPr/>
        </p:nvSpPr>
        <p:spPr>
          <a:xfrm>
            <a:off x="8326981" y="3584506"/>
            <a:ext cx="619080" cy="369332"/>
          </a:xfrm>
          <a:prstGeom prst="rect">
            <a:avLst/>
          </a:prstGeom>
          <a:noFill/>
        </p:spPr>
        <p:txBody>
          <a:bodyPr wrap="none" rtlCol="0">
            <a:spAutoFit/>
          </a:bodyPr>
          <a:lstStyle/>
          <a:p>
            <a:r>
              <a:rPr lang="en-GB" dirty="0"/>
              <a:t>sci-fi</a:t>
            </a:r>
          </a:p>
        </p:txBody>
      </p:sp>
      <p:sp>
        <p:nvSpPr>
          <p:cNvPr id="10" name="TextBox 9"/>
          <p:cNvSpPr txBox="1"/>
          <p:nvPr/>
        </p:nvSpPr>
        <p:spPr>
          <a:xfrm>
            <a:off x="960531" y="4526077"/>
            <a:ext cx="6983194" cy="923330"/>
          </a:xfrm>
          <a:prstGeom prst="rect">
            <a:avLst/>
          </a:prstGeom>
          <a:noFill/>
        </p:spPr>
        <p:txBody>
          <a:bodyPr wrap="none" rtlCol="0">
            <a:spAutoFit/>
          </a:bodyPr>
          <a:lstStyle/>
          <a:p>
            <a:r>
              <a:rPr lang="en-GB" dirty="0"/>
              <a:t>Witness: tricorders, tractor beams, replicators, transporters/ teleporters,</a:t>
            </a:r>
          </a:p>
          <a:p>
            <a:r>
              <a:rPr lang="en-GB" dirty="0"/>
              <a:t>lasers, communicators, translators, ipads, laptops, cloaking devices—</a:t>
            </a:r>
          </a:p>
          <a:p>
            <a:r>
              <a:rPr lang="en-GB" dirty="0"/>
              <a:t>ultrahaptics: </a:t>
            </a:r>
          </a:p>
        </p:txBody>
      </p:sp>
      <p:sp>
        <p:nvSpPr>
          <p:cNvPr id="15" name="TextBox 14"/>
          <p:cNvSpPr txBox="1"/>
          <p:nvPr/>
        </p:nvSpPr>
        <p:spPr>
          <a:xfrm>
            <a:off x="2674686" y="6597352"/>
            <a:ext cx="3794629" cy="230832"/>
          </a:xfrm>
          <a:prstGeom prst="rect">
            <a:avLst/>
          </a:prstGeom>
          <a:noFill/>
        </p:spPr>
        <p:txBody>
          <a:bodyPr wrap="none" rtlCol="0">
            <a:spAutoFit/>
          </a:bodyPr>
          <a:lstStyle/>
          <a:p>
            <a:r>
              <a:rPr lang="en-GB" sz="900" dirty="0"/>
              <a:t>https://www.sciencenewsforstudents.org/article/feeling-objects-arent-there</a:t>
            </a:r>
          </a:p>
        </p:txBody>
      </p:sp>
      <p:sp>
        <p:nvSpPr>
          <p:cNvPr id="16" name="TextBox 15"/>
          <p:cNvSpPr txBox="1"/>
          <p:nvPr/>
        </p:nvSpPr>
        <p:spPr>
          <a:xfrm>
            <a:off x="6603707" y="5652101"/>
            <a:ext cx="1064637" cy="369332"/>
          </a:xfrm>
          <a:prstGeom prst="rect">
            <a:avLst/>
          </a:prstGeom>
          <a:noFill/>
        </p:spPr>
        <p:txBody>
          <a:bodyPr wrap="square" rtlCol="0">
            <a:spAutoFit/>
          </a:bodyPr>
          <a:lstStyle/>
          <a:p>
            <a:r>
              <a:rPr lang="en-GB" dirty="0"/>
              <a:t>feedback</a:t>
            </a:r>
          </a:p>
        </p:txBody>
      </p:sp>
      <p:pic>
        <p:nvPicPr>
          <p:cNvPr id="2" name="Online Media 1" title="Haptoclone">
            <a:hlinkClick r:id="rId5" tooltip="click here to view on line"/>
            <a:extLst>
              <a:ext uri="{FF2B5EF4-FFF2-40B4-BE49-F238E27FC236}">
                <a16:creationId xmlns:a16="http://schemas.microsoft.com/office/drawing/2014/main" id="{A318062F-97E0-4318-94FE-14D6D1A6389B}"/>
              </a:ext>
            </a:extLst>
          </p:cNvPr>
          <p:cNvPicPr>
            <a:picLocks noRot="1" noChangeAspect="1"/>
          </p:cNvPicPr>
          <p:nvPr>
            <a:videoFile r:link="rId1"/>
          </p:nvPr>
        </p:nvPicPr>
        <p:blipFill>
          <a:blip r:embed="rId6"/>
          <a:stretch>
            <a:fillRect/>
          </a:stretch>
        </p:blipFill>
        <p:spPr>
          <a:xfrm>
            <a:off x="3420901" y="5280662"/>
            <a:ext cx="2062453" cy="1160130"/>
          </a:xfrm>
          <a:prstGeom prst="rect">
            <a:avLst/>
          </a:prstGeom>
        </p:spPr>
      </p:pic>
      <p:sp>
        <p:nvSpPr>
          <p:cNvPr id="3" name="TextBox 2">
            <a:extLst>
              <a:ext uri="{FF2B5EF4-FFF2-40B4-BE49-F238E27FC236}">
                <a16:creationId xmlns:a16="http://schemas.microsoft.com/office/drawing/2014/main" id="{831F4DCC-705A-4B41-9E12-B685759BCB9E}"/>
              </a:ext>
            </a:extLst>
          </p:cNvPr>
          <p:cNvSpPr txBox="1"/>
          <p:nvPr/>
        </p:nvSpPr>
        <p:spPr>
          <a:xfrm>
            <a:off x="5989582" y="5652101"/>
            <a:ext cx="817195" cy="369332"/>
          </a:xfrm>
          <a:prstGeom prst="rect">
            <a:avLst/>
          </a:prstGeom>
          <a:noFill/>
        </p:spPr>
        <p:txBody>
          <a:bodyPr wrap="square" rtlCol="0">
            <a:spAutoFit/>
          </a:bodyPr>
          <a:lstStyle/>
          <a:p>
            <a:r>
              <a:rPr lang="en-GB" dirty="0"/>
              <a:t>haptic</a:t>
            </a:r>
          </a:p>
        </p:txBody>
      </p:sp>
      <p:sp>
        <p:nvSpPr>
          <p:cNvPr id="11" name="TextBox 10">
            <a:extLst>
              <a:ext uri="{FF2B5EF4-FFF2-40B4-BE49-F238E27FC236}">
                <a16:creationId xmlns:a16="http://schemas.microsoft.com/office/drawing/2014/main" id="{69F2948A-3D13-4EEE-AF90-A5115D0A029A}"/>
              </a:ext>
            </a:extLst>
          </p:cNvPr>
          <p:cNvSpPr txBox="1"/>
          <p:nvPr/>
        </p:nvSpPr>
        <p:spPr>
          <a:xfrm>
            <a:off x="7501750" y="5650530"/>
            <a:ext cx="1205709" cy="369332"/>
          </a:xfrm>
          <a:prstGeom prst="rect">
            <a:avLst/>
          </a:prstGeom>
          <a:noFill/>
        </p:spPr>
        <p:txBody>
          <a:bodyPr wrap="square" rtlCol="0">
            <a:spAutoFit/>
          </a:bodyPr>
          <a:lstStyle/>
          <a:p>
            <a:r>
              <a:rPr lang="en-GB" dirty="0"/>
              <a:t>obtained</a:t>
            </a:r>
          </a:p>
        </p:txBody>
      </p:sp>
      <p:sp>
        <p:nvSpPr>
          <p:cNvPr id="12" name="TextBox 11">
            <a:extLst>
              <a:ext uri="{FF2B5EF4-FFF2-40B4-BE49-F238E27FC236}">
                <a16:creationId xmlns:a16="http://schemas.microsoft.com/office/drawing/2014/main" id="{2E00DDE5-1DBD-4F26-A1A2-C600AEDB2374}"/>
              </a:ext>
            </a:extLst>
          </p:cNvPr>
          <p:cNvSpPr txBox="1"/>
          <p:nvPr/>
        </p:nvSpPr>
        <p:spPr>
          <a:xfrm>
            <a:off x="6948264" y="404664"/>
            <a:ext cx="2185022" cy="1200329"/>
          </a:xfrm>
          <a:prstGeom prst="rect">
            <a:avLst/>
          </a:prstGeom>
          <a:noFill/>
        </p:spPr>
        <p:txBody>
          <a:bodyPr wrap="none" rtlCol="0">
            <a:spAutoFit/>
          </a:bodyPr>
          <a:lstStyle/>
          <a:p>
            <a:r>
              <a:rPr lang="en-GB" dirty="0">
                <a:highlight>
                  <a:srgbClr val="00FF00"/>
                </a:highlight>
              </a:rPr>
              <a:t>Musically;</a:t>
            </a:r>
          </a:p>
          <a:p>
            <a:r>
              <a:rPr lang="en-GB" dirty="0">
                <a:highlight>
                  <a:srgbClr val="00FF00"/>
                </a:highlight>
              </a:rPr>
              <a:t>feedback form </a:t>
            </a:r>
          </a:p>
          <a:p>
            <a:r>
              <a:rPr lang="en-GB" dirty="0">
                <a:highlight>
                  <a:srgbClr val="00FF00"/>
                </a:highlight>
              </a:rPr>
              <a:t>a variety of sources;</a:t>
            </a:r>
          </a:p>
          <a:p>
            <a:r>
              <a:rPr lang="en-GB" dirty="0">
                <a:highlight>
                  <a:srgbClr val="00FF00"/>
                </a:highlight>
              </a:rPr>
              <a:t>haptic considerations</a:t>
            </a:r>
          </a:p>
        </p:txBody>
      </p:sp>
      <p:sp>
        <p:nvSpPr>
          <p:cNvPr id="14" name="Rectangle 13">
            <a:extLst>
              <a:ext uri="{FF2B5EF4-FFF2-40B4-BE49-F238E27FC236}">
                <a16:creationId xmlns:a16="http://schemas.microsoft.com/office/drawing/2014/main" id="{09A237FC-0BC0-468F-93D2-CE33B0A49090}"/>
              </a:ext>
            </a:extLst>
          </p:cNvPr>
          <p:cNvSpPr/>
          <p:nvPr/>
        </p:nvSpPr>
        <p:spPr>
          <a:xfrm>
            <a:off x="323528" y="620688"/>
            <a:ext cx="2351158" cy="511200"/>
          </a:xfrm>
          <a:prstGeom prst="rect">
            <a:avLst/>
          </a:prstGeom>
          <a:noFill/>
          <a:ln>
            <a:solidFill>
              <a:srgbClr val="32D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034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10000" fill="remove" grpId="0" nodeType="click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par>
                                <p:cTn id="10" presetID="27" presetClass="emph" presetSubtype="0" repeatCount="10000" fill="remove" grpId="0" nodeType="withEffect">
                                  <p:stCondLst>
                                    <p:cond delay="500"/>
                                  </p:stCondLst>
                                  <p:childTnLst>
                                    <p:animClr clrSpc="rgb" dir="cw">
                                      <p:cBhvr override="childStyle">
                                        <p:cTn id="11" dur="250" autoRev="1" fill="remove"/>
                                        <p:tgtEl>
                                          <p:spTgt spid="13"/>
                                        </p:tgtEl>
                                        <p:attrNameLst>
                                          <p:attrName>style.color</p:attrName>
                                        </p:attrNameLst>
                                      </p:cBhvr>
                                      <p:to>
                                        <a:schemeClr val="bg1"/>
                                      </p:to>
                                    </p:animClr>
                                    <p:animClr clrSpc="rgb" dir="cw">
                                      <p:cBhvr>
                                        <p:cTn id="12" dur="250" autoRev="1" fill="remove"/>
                                        <p:tgtEl>
                                          <p:spTgt spid="13"/>
                                        </p:tgtEl>
                                        <p:attrNameLst>
                                          <p:attrName>fillcolor</p:attrName>
                                        </p:attrNameLst>
                                      </p:cBhvr>
                                      <p:to>
                                        <a:schemeClr val="bg1"/>
                                      </p:to>
                                    </p:animClr>
                                    <p:set>
                                      <p:cBhvr>
                                        <p:cTn id="13" dur="250" autoRev="1" fill="remove"/>
                                        <p:tgtEl>
                                          <p:spTgt spid="13"/>
                                        </p:tgtEl>
                                        <p:attrNameLst>
                                          <p:attrName>fill.type</p:attrName>
                                        </p:attrNameLst>
                                      </p:cBhvr>
                                      <p:to>
                                        <p:strVal val="solid"/>
                                      </p:to>
                                    </p:set>
                                    <p:set>
                                      <p:cBhvr>
                                        <p:cTn id="14" dur="250" autoRev="1" fill="remove"/>
                                        <p:tgtEl>
                                          <p:spTgt spid="1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6" presetClass="emph" presetSubtype="0" repeatCount="10000" fill="hold" grpId="0" nodeType="click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par>
                                <p:cTn id="20" presetID="27" presetClass="emph" presetSubtype="0" repeatCount="10000" fill="remove" grpId="0" nodeType="withEffect">
                                  <p:stCondLst>
                                    <p:cond delay="500"/>
                                  </p:stCondLst>
                                  <p:childTnLst>
                                    <p:animClr clrSpc="rgb" dir="cw">
                                      <p:cBhvr override="childStyle">
                                        <p:cTn id="21" dur="250" autoRev="1" fill="remove"/>
                                        <p:tgtEl>
                                          <p:spTgt spid="16"/>
                                        </p:tgtEl>
                                        <p:attrNameLst>
                                          <p:attrName>style.color</p:attrName>
                                        </p:attrNameLst>
                                      </p:cBhvr>
                                      <p:to>
                                        <a:schemeClr val="bg1"/>
                                      </p:to>
                                    </p:animClr>
                                    <p:animClr clrSpc="rgb" dir="cw">
                                      <p:cBhvr>
                                        <p:cTn id="22" dur="250" autoRev="1" fill="remove"/>
                                        <p:tgtEl>
                                          <p:spTgt spid="16"/>
                                        </p:tgtEl>
                                        <p:attrNameLst>
                                          <p:attrName>fillcolor</p:attrName>
                                        </p:attrNameLst>
                                      </p:cBhvr>
                                      <p:to>
                                        <a:schemeClr val="bg1"/>
                                      </p:to>
                                    </p:animClr>
                                    <p:set>
                                      <p:cBhvr>
                                        <p:cTn id="23" dur="250" autoRev="1" fill="remove"/>
                                        <p:tgtEl>
                                          <p:spTgt spid="16"/>
                                        </p:tgtEl>
                                        <p:attrNameLst>
                                          <p:attrName>fill.type</p:attrName>
                                        </p:attrNameLst>
                                      </p:cBhvr>
                                      <p:to>
                                        <p:strVal val="solid"/>
                                      </p:to>
                                    </p:set>
                                    <p:set>
                                      <p:cBhvr>
                                        <p:cTn id="24" dur="250" autoRev="1" fill="remove"/>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6"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Brain Feedback</a:t>
            </a: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788" y="2028825"/>
            <a:ext cx="3400425"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43608" y="5229200"/>
            <a:ext cx="7939738" cy="1200329"/>
          </a:xfrm>
          <a:prstGeom prst="rect">
            <a:avLst/>
          </a:prstGeom>
          <a:noFill/>
        </p:spPr>
        <p:txBody>
          <a:bodyPr wrap="none" rtlCol="0">
            <a:spAutoFit/>
          </a:bodyPr>
          <a:lstStyle/>
          <a:p>
            <a:r>
              <a:rPr lang="en-US" dirty="0"/>
              <a:t>Learning experience, vision, taste, smell, hearing, touch, limbic systems, chemicals,</a:t>
            </a:r>
          </a:p>
          <a:p>
            <a:r>
              <a:rPr lang="en-US" dirty="0"/>
              <a:t>neurons and other brain part functions, interrelationship with rest of body,</a:t>
            </a:r>
          </a:p>
          <a:p>
            <a:r>
              <a:rPr lang="en-US" dirty="0"/>
              <a:t>left and right hemispheres interaction, possibility of functions emanating from the </a:t>
            </a:r>
          </a:p>
          <a:p>
            <a:r>
              <a:rPr lang="en-US" dirty="0"/>
              <a:t>very interactions and feedback systems</a:t>
            </a:r>
            <a:endParaRPr lang="en-GB" dirty="0"/>
          </a:p>
        </p:txBody>
      </p:sp>
      <p:sp>
        <p:nvSpPr>
          <p:cNvPr id="5" name="TextBox 4"/>
          <p:cNvSpPr txBox="1"/>
          <p:nvPr/>
        </p:nvSpPr>
        <p:spPr>
          <a:xfrm>
            <a:off x="683568" y="6597352"/>
            <a:ext cx="3470822" cy="230832"/>
          </a:xfrm>
          <a:prstGeom prst="rect">
            <a:avLst/>
          </a:prstGeom>
          <a:noFill/>
        </p:spPr>
        <p:txBody>
          <a:bodyPr wrap="none" rtlCol="0">
            <a:spAutoFit/>
          </a:bodyPr>
          <a:lstStyle/>
          <a:p>
            <a:r>
              <a:rPr lang="en-GB" sz="900" dirty="0"/>
              <a:t>https://www.healthline.com/human-body-maps/brain#brain-diagram</a:t>
            </a:r>
          </a:p>
        </p:txBody>
      </p:sp>
      <p:sp>
        <p:nvSpPr>
          <p:cNvPr id="3" name="TextBox 2">
            <a:extLst>
              <a:ext uri="{FF2B5EF4-FFF2-40B4-BE49-F238E27FC236}">
                <a16:creationId xmlns:a16="http://schemas.microsoft.com/office/drawing/2014/main" id="{0B52AFD9-C116-4789-B729-BD014C49F533}"/>
              </a:ext>
            </a:extLst>
          </p:cNvPr>
          <p:cNvSpPr txBox="1"/>
          <p:nvPr/>
        </p:nvSpPr>
        <p:spPr>
          <a:xfrm>
            <a:off x="7020272" y="1417638"/>
            <a:ext cx="2197396" cy="923330"/>
          </a:xfrm>
          <a:prstGeom prst="rect">
            <a:avLst/>
          </a:prstGeom>
          <a:noFill/>
        </p:spPr>
        <p:txBody>
          <a:bodyPr wrap="none" rtlCol="0">
            <a:spAutoFit/>
          </a:bodyPr>
          <a:lstStyle/>
          <a:p>
            <a:r>
              <a:rPr lang="en-GB" dirty="0">
                <a:highlight>
                  <a:srgbClr val="00FF00"/>
                </a:highlight>
              </a:rPr>
              <a:t>Musically:</a:t>
            </a:r>
          </a:p>
          <a:p>
            <a:r>
              <a:rPr lang="en-GB" dirty="0">
                <a:highlight>
                  <a:srgbClr val="00FF00"/>
                </a:highlight>
              </a:rPr>
              <a:t>all the senses—</a:t>
            </a:r>
          </a:p>
          <a:p>
            <a:r>
              <a:rPr lang="en-GB" dirty="0">
                <a:highlight>
                  <a:srgbClr val="00FF00"/>
                </a:highlight>
              </a:rPr>
              <a:t>Feedback possibilities</a:t>
            </a:r>
          </a:p>
        </p:txBody>
      </p:sp>
    </p:spTree>
    <p:extLst>
      <p:ext uri="{BB962C8B-B14F-4D97-AF65-F5344CB8AC3E}">
        <p14:creationId xmlns:p14="http://schemas.microsoft.com/office/powerpoint/2010/main" val="3389931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F66A1-FD35-47DA-9FD9-D29C87EC237E}"/>
              </a:ext>
            </a:extLst>
          </p:cNvPr>
          <p:cNvSpPr>
            <a:spLocks noGrp="1"/>
          </p:cNvSpPr>
          <p:nvPr>
            <p:ph type="title"/>
          </p:nvPr>
        </p:nvSpPr>
        <p:spPr/>
        <p:txBody>
          <a:bodyPr/>
          <a:lstStyle/>
          <a:p>
            <a:r>
              <a:rPr lang="en-GB" dirty="0"/>
              <a:t>Coming to the conclusion and TFT</a:t>
            </a:r>
          </a:p>
        </p:txBody>
      </p:sp>
      <p:pic>
        <p:nvPicPr>
          <p:cNvPr id="4" name="Picture 3">
            <a:extLst>
              <a:ext uri="{FF2B5EF4-FFF2-40B4-BE49-F238E27FC236}">
                <a16:creationId xmlns:a16="http://schemas.microsoft.com/office/drawing/2014/main" id="{69F40FCF-A087-484F-AC74-663656321D33}"/>
              </a:ext>
            </a:extLst>
          </p:cNvPr>
          <p:cNvPicPr>
            <a:picLocks noChangeAspect="1"/>
          </p:cNvPicPr>
          <p:nvPr/>
        </p:nvPicPr>
        <p:blipFill>
          <a:blip r:embed="rId2"/>
          <a:stretch>
            <a:fillRect/>
          </a:stretch>
        </p:blipFill>
        <p:spPr>
          <a:xfrm>
            <a:off x="2481669" y="1329083"/>
            <a:ext cx="4180662" cy="5300763"/>
          </a:xfrm>
          <a:prstGeom prst="rect">
            <a:avLst/>
          </a:prstGeom>
        </p:spPr>
      </p:pic>
      <p:sp>
        <p:nvSpPr>
          <p:cNvPr id="5" name="TextBox 4">
            <a:extLst>
              <a:ext uri="{FF2B5EF4-FFF2-40B4-BE49-F238E27FC236}">
                <a16:creationId xmlns:a16="http://schemas.microsoft.com/office/drawing/2014/main" id="{63E0450A-240E-468A-9658-873B1F0B8CB7}"/>
              </a:ext>
            </a:extLst>
          </p:cNvPr>
          <p:cNvSpPr txBox="1"/>
          <p:nvPr/>
        </p:nvSpPr>
        <p:spPr>
          <a:xfrm>
            <a:off x="755576" y="6629846"/>
            <a:ext cx="2627642" cy="230832"/>
          </a:xfrm>
          <a:prstGeom prst="rect">
            <a:avLst/>
          </a:prstGeom>
          <a:noFill/>
        </p:spPr>
        <p:txBody>
          <a:bodyPr wrap="none" rtlCol="0">
            <a:spAutoFit/>
          </a:bodyPr>
          <a:lstStyle/>
          <a:p>
            <a:r>
              <a:rPr lang="en-GB" sz="900" dirty="0"/>
              <a:t>https://www.bbc.co.uk/news/technology-49253071</a:t>
            </a:r>
          </a:p>
        </p:txBody>
      </p:sp>
      <p:sp>
        <p:nvSpPr>
          <p:cNvPr id="3" name="TextBox 2">
            <a:extLst>
              <a:ext uri="{FF2B5EF4-FFF2-40B4-BE49-F238E27FC236}">
                <a16:creationId xmlns:a16="http://schemas.microsoft.com/office/drawing/2014/main" id="{7A054AB0-6317-48A2-AE98-A55B7A804409}"/>
              </a:ext>
            </a:extLst>
          </p:cNvPr>
          <p:cNvSpPr txBox="1"/>
          <p:nvPr/>
        </p:nvSpPr>
        <p:spPr>
          <a:xfrm>
            <a:off x="7092280" y="1484784"/>
            <a:ext cx="1637821" cy="1200329"/>
          </a:xfrm>
          <a:prstGeom prst="rect">
            <a:avLst/>
          </a:prstGeom>
          <a:noFill/>
        </p:spPr>
        <p:txBody>
          <a:bodyPr wrap="none" rtlCol="0">
            <a:spAutoFit/>
          </a:bodyPr>
          <a:lstStyle/>
          <a:p>
            <a:r>
              <a:rPr lang="en-GB" dirty="0">
                <a:highlight>
                  <a:srgbClr val="00FF00"/>
                </a:highlight>
              </a:rPr>
              <a:t>Musically and </a:t>
            </a:r>
          </a:p>
          <a:p>
            <a:r>
              <a:rPr lang="en-GB" dirty="0">
                <a:highlight>
                  <a:srgbClr val="00FF00"/>
                </a:highlight>
              </a:rPr>
              <a:t>theoretically:</a:t>
            </a:r>
          </a:p>
          <a:p>
            <a:r>
              <a:rPr lang="en-GB" dirty="0">
                <a:highlight>
                  <a:srgbClr val="00FF00"/>
                </a:highlight>
              </a:rPr>
              <a:t>cabling quality, </a:t>
            </a:r>
          </a:p>
          <a:p>
            <a:r>
              <a:rPr lang="en-GB" dirty="0">
                <a:highlight>
                  <a:srgbClr val="00FF00"/>
                </a:highlight>
              </a:rPr>
              <a:t>connections</a:t>
            </a:r>
          </a:p>
        </p:txBody>
      </p:sp>
    </p:spTree>
    <p:extLst>
      <p:ext uri="{BB962C8B-B14F-4D97-AF65-F5344CB8AC3E}">
        <p14:creationId xmlns:p14="http://schemas.microsoft.com/office/powerpoint/2010/main" val="876263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61CD-1B3B-40CA-8AFE-3F38075A154B}"/>
              </a:ext>
            </a:extLst>
          </p:cNvPr>
          <p:cNvSpPr>
            <a:spLocks noGrp="1"/>
          </p:cNvSpPr>
          <p:nvPr>
            <p:ph type="title"/>
          </p:nvPr>
        </p:nvSpPr>
        <p:spPr>
          <a:xfrm>
            <a:off x="457200" y="274638"/>
            <a:ext cx="2746648" cy="5530626"/>
          </a:xfrm>
        </p:spPr>
        <p:txBody>
          <a:bodyPr vert="eaVert">
            <a:normAutofit/>
          </a:bodyPr>
          <a:lstStyle/>
          <a:p>
            <a:r>
              <a:rPr lang="en-GB" dirty="0"/>
              <a:t>Broadband types</a:t>
            </a:r>
          </a:p>
        </p:txBody>
      </p:sp>
      <p:pic>
        <p:nvPicPr>
          <p:cNvPr id="4" name="Picture 3">
            <a:extLst>
              <a:ext uri="{FF2B5EF4-FFF2-40B4-BE49-F238E27FC236}">
                <a16:creationId xmlns:a16="http://schemas.microsoft.com/office/drawing/2014/main" id="{54B8FF0C-FF7F-465D-99AA-3E6E7BB7E9C2}"/>
              </a:ext>
            </a:extLst>
          </p:cNvPr>
          <p:cNvPicPr>
            <a:picLocks noChangeAspect="1"/>
          </p:cNvPicPr>
          <p:nvPr/>
        </p:nvPicPr>
        <p:blipFill>
          <a:blip r:embed="rId2"/>
          <a:stretch>
            <a:fillRect/>
          </a:stretch>
        </p:blipFill>
        <p:spPr>
          <a:xfrm>
            <a:off x="3683806" y="1"/>
            <a:ext cx="5305048" cy="6858000"/>
          </a:xfrm>
          <a:prstGeom prst="rect">
            <a:avLst/>
          </a:prstGeom>
        </p:spPr>
      </p:pic>
      <p:sp>
        <p:nvSpPr>
          <p:cNvPr id="5" name="TextBox 4">
            <a:extLst>
              <a:ext uri="{FF2B5EF4-FFF2-40B4-BE49-F238E27FC236}">
                <a16:creationId xmlns:a16="http://schemas.microsoft.com/office/drawing/2014/main" id="{02F4BC93-F493-45DA-A921-346DC6A4C340}"/>
              </a:ext>
            </a:extLst>
          </p:cNvPr>
          <p:cNvSpPr txBox="1"/>
          <p:nvPr/>
        </p:nvSpPr>
        <p:spPr>
          <a:xfrm>
            <a:off x="251520" y="6597352"/>
            <a:ext cx="2627642" cy="230832"/>
          </a:xfrm>
          <a:prstGeom prst="rect">
            <a:avLst/>
          </a:prstGeom>
          <a:noFill/>
        </p:spPr>
        <p:txBody>
          <a:bodyPr wrap="none" rtlCol="0">
            <a:spAutoFit/>
          </a:bodyPr>
          <a:lstStyle/>
          <a:p>
            <a:r>
              <a:rPr lang="en-GB" sz="900" dirty="0"/>
              <a:t>https://www.bbc.co.uk/news/technology-49253071</a:t>
            </a:r>
          </a:p>
        </p:txBody>
      </p:sp>
      <p:sp>
        <p:nvSpPr>
          <p:cNvPr id="6" name="TextBox 5">
            <a:extLst>
              <a:ext uri="{FF2B5EF4-FFF2-40B4-BE49-F238E27FC236}">
                <a16:creationId xmlns:a16="http://schemas.microsoft.com/office/drawing/2014/main" id="{30797DA8-4CC0-45C5-864E-71DFBD1468D1}"/>
              </a:ext>
            </a:extLst>
          </p:cNvPr>
          <p:cNvSpPr txBox="1"/>
          <p:nvPr/>
        </p:nvSpPr>
        <p:spPr>
          <a:xfrm>
            <a:off x="696353" y="271367"/>
            <a:ext cx="1737976" cy="369332"/>
          </a:xfrm>
          <a:prstGeom prst="rect">
            <a:avLst/>
          </a:prstGeom>
          <a:noFill/>
        </p:spPr>
        <p:txBody>
          <a:bodyPr wrap="none" rtlCol="0">
            <a:spAutoFit/>
          </a:bodyPr>
          <a:lstStyle/>
          <a:p>
            <a:r>
              <a:rPr lang="en-GB" dirty="0"/>
              <a:t>Quoting the BBC</a:t>
            </a:r>
          </a:p>
        </p:txBody>
      </p:sp>
      <p:sp>
        <p:nvSpPr>
          <p:cNvPr id="3" name="TextBox 2">
            <a:extLst>
              <a:ext uri="{FF2B5EF4-FFF2-40B4-BE49-F238E27FC236}">
                <a16:creationId xmlns:a16="http://schemas.microsoft.com/office/drawing/2014/main" id="{739CB51E-7B3A-428C-9858-5C97A22D8772}"/>
              </a:ext>
            </a:extLst>
          </p:cNvPr>
          <p:cNvSpPr txBox="1"/>
          <p:nvPr/>
        </p:nvSpPr>
        <p:spPr>
          <a:xfrm>
            <a:off x="899592" y="5373216"/>
            <a:ext cx="2595582" cy="923330"/>
          </a:xfrm>
          <a:prstGeom prst="rect">
            <a:avLst/>
          </a:prstGeom>
          <a:noFill/>
        </p:spPr>
        <p:txBody>
          <a:bodyPr wrap="none" rtlCol="0">
            <a:spAutoFit/>
          </a:bodyPr>
          <a:lstStyle/>
          <a:p>
            <a:r>
              <a:rPr lang="en-GB" dirty="0">
                <a:highlight>
                  <a:srgbClr val="00FF00"/>
                </a:highlight>
              </a:rPr>
              <a:t>Musically:</a:t>
            </a:r>
          </a:p>
          <a:p>
            <a:r>
              <a:rPr lang="en-GB" dirty="0">
                <a:highlight>
                  <a:srgbClr val="00FF00"/>
                </a:highlight>
              </a:rPr>
              <a:t>increasing quality,</a:t>
            </a:r>
          </a:p>
          <a:p>
            <a:r>
              <a:rPr lang="en-GB" dirty="0">
                <a:highlight>
                  <a:srgbClr val="00FF00"/>
                </a:highlight>
              </a:rPr>
              <a:t>technological possibilities</a:t>
            </a:r>
          </a:p>
        </p:txBody>
      </p:sp>
    </p:spTree>
    <p:extLst>
      <p:ext uri="{BB962C8B-B14F-4D97-AF65-F5344CB8AC3E}">
        <p14:creationId xmlns:p14="http://schemas.microsoft.com/office/powerpoint/2010/main" val="551425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C968E-6ADD-42E4-B079-049950A4E2F2}"/>
              </a:ext>
            </a:extLst>
          </p:cNvPr>
          <p:cNvSpPr>
            <a:spLocks noGrp="1"/>
          </p:cNvSpPr>
          <p:nvPr>
            <p:ph type="title"/>
          </p:nvPr>
        </p:nvSpPr>
        <p:spPr/>
        <p:txBody>
          <a:bodyPr/>
          <a:lstStyle/>
          <a:p>
            <a:r>
              <a:rPr lang="en-GB" dirty="0"/>
              <a:t>BBC Part 2 </a:t>
            </a:r>
            <a:r>
              <a:rPr lang="en-GB" sz="1800" dirty="0"/>
              <a:t>quoting</a:t>
            </a:r>
            <a:endParaRPr lang="en-GB" dirty="0"/>
          </a:p>
        </p:txBody>
      </p:sp>
      <p:pic>
        <p:nvPicPr>
          <p:cNvPr id="4" name="Picture 3">
            <a:extLst>
              <a:ext uri="{FF2B5EF4-FFF2-40B4-BE49-F238E27FC236}">
                <a16:creationId xmlns:a16="http://schemas.microsoft.com/office/drawing/2014/main" id="{2E354BA4-52F0-4AE8-86FA-CFBE2CCFEEF9}"/>
              </a:ext>
            </a:extLst>
          </p:cNvPr>
          <p:cNvPicPr>
            <a:picLocks noChangeAspect="1"/>
          </p:cNvPicPr>
          <p:nvPr/>
        </p:nvPicPr>
        <p:blipFill>
          <a:blip r:embed="rId2"/>
          <a:stretch>
            <a:fillRect/>
          </a:stretch>
        </p:blipFill>
        <p:spPr>
          <a:xfrm>
            <a:off x="2276153" y="1340768"/>
            <a:ext cx="5510029" cy="3326594"/>
          </a:xfrm>
          <a:prstGeom prst="rect">
            <a:avLst/>
          </a:prstGeom>
        </p:spPr>
      </p:pic>
      <p:pic>
        <p:nvPicPr>
          <p:cNvPr id="5" name="Picture 4">
            <a:extLst>
              <a:ext uri="{FF2B5EF4-FFF2-40B4-BE49-F238E27FC236}">
                <a16:creationId xmlns:a16="http://schemas.microsoft.com/office/drawing/2014/main" id="{0EA5DDAB-6D87-41E7-A6C7-3BD4B0B29DC6}"/>
              </a:ext>
            </a:extLst>
          </p:cNvPr>
          <p:cNvPicPr>
            <a:picLocks noChangeAspect="1"/>
          </p:cNvPicPr>
          <p:nvPr/>
        </p:nvPicPr>
        <p:blipFill>
          <a:blip r:embed="rId3"/>
          <a:stretch>
            <a:fillRect/>
          </a:stretch>
        </p:blipFill>
        <p:spPr>
          <a:xfrm>
            <a:off x="2242810" y="4666662"/>
            <a:ext cx="5590050" cy="1646149"/>
          </a:xfrm>
          <a:prstGeom prst="rect">
            <a:avLst/>
          </a:prstGeom>
        </p:spPr>
      </p:pic>
      <p:sp>
        <p:nvSpPr>
          <p:cNvPr id="3" name="TextBox 2">
            <a:extLst>
              <a:ext uri="{FF2B5EF4-FFF2-40B4-BE49-F238E27FC236}">
                <a16:creationId xmlns:a16="http://schemas.microsoft.com/office/drawing/2014/main" id="{505D6606-8FE3-4F96-91AC-83BAE879B2ED}"/>
              </a:ext>
            </a:extLst>
          </p:cNvPr>
          <p:cNvSpPr txBox="1"/>
          <p:nvPr/>
        </p:nvSpPr>
        <p:spPr>
          <a:xfrm>
            <a:off x="440782" y="3927998"/>
            <a:ext cx="1851789" cy="1477328"/>
          </a:xfrm>
          <a:prstGeom prst="rect">
            <a:avLst/>
          </a:prstGeom>
          <a:noFill/>
        </p:spPr>
        <p:txBody>
          <a:bodyPr wrap="none" rtlCol="0">
            <a:spAutoFit/>
          </a:bodyPr>
          <a:lstStyle/>
          <a:p>
            <a:r>
              <a:rPr lang="en-GB" dirty="0">
                <a:highlight>
                  <a:srgbClr val="00FF00"/>
                </a:highlight>
              </a:rPr>
              <a:t>Musically:</a:t>
            </a:r>
          </a:p>
          <a:p>
            <a:r>
              <a:rPr lang="en-GB" dirty="0">
                <a:highlight>
                  <a:srgbClr val="00FF00"/>
                </a:highlight>
              </a:rPr>
              <a:t>what are the new</a:t>
            </a:r>
          </a:p>
          <a:p>
            <a:r>
              <a:rPr lang="en-GB" dirty="0">
                <a:highlight>
                  <a:srgbClr val="00FF00"/>
                </a:highlight>
              </a:rPr>
              <a:t>modes of making </a:t>
            </a:r>
          </a:p>
          <a:p>
            <a:r>
              <a:rPr lang="en-GB" dirty="0">
                <a:highlight>
                  <a:srgbClr val="00FF00"/>
                </a:highlight>
              </a:rPr>
              <a:t>music of the </a:t>
            </a:r>
          </a:p>
          <a:p>
            <a:r>
              <a:rPr lang="en-GB" dirty="0">
                <a:highlight>
                  <a:srgbClr val="00FF00"/>
                </a:highlight>
              </a:rPr>
              <a:t>future</a:t>
            </a:r>
          </a:p>
        </p:txBody>
      </p:sp>
    </p:spTree>
    <p:extLst>
      <p:ext uri="{BB962C8B-B14F-4D97-AF65-F5344CB8AC3E}">
        <p14:creationId xmlns:p14="http://schemas.microsoft.com/office/powerpoint/2010/main" val="1975186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A9836-989D-4439-A676-D5763B43FCF1}"/>
              </a:ext>
            </a:extLst>
          </p:cNvPr>
          <p:cNvSpPr>
            <a:spLocks noGrp="1"/>
          </p:cNvSpPr>
          <p:nvPr>
            <p:ph type="title"/>
          </p:nvPr>
        </p:nvSpPr>
        <p:spPr/>
        <p:txBody>
          <a:bodyPr>
            <a:normAutofit fontScale="90000"/>
          </a:bodyPr>
          <a:lstStyle/>
          <a:p>
            <a:r>
              <a:rPr lang="en-GB" dirty="0"/>
              <a:t>Personalised view of Broadband and communication routes</a:t>
            </a:r>
          </a:p>
        </p:txBody>
      </p:sp>
      <p:sp>
        <p:nvSpPr>
          <p:cNvPr id="4" name="Oval 3">
            <a:extLst>
              <a:ext uri="{FF2B5EF4-FFF2-40B4-BE49-F238E27FC236}">
                <a16:creationId xmlns:a16="http://schemas.microsoft.com/office/drawing/2014/main" id="{0ED231C6-5C70-4DBA-80F2-00E2751570F1}"/>
              </a:ext>
            </a:extLst>
          </p:cNvPr>
          <p:cNvSpPr/>
          <p:nvPr/>
        </p:nvSpPr>
        <p:spPr>
          <a:xfrm rot="19446440">
            <a:off x="1266143" y="2661216"/>
            <a:ext cx="4248472" cy="1152578"/>
          </a:xfrm>
          <a:prstGeom prst="ellipse">
            <a:avLst/>
          </a:prstGeom>
          <a:noFill/>
          <a:ln w="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3089B44-3966-41A5-B0E9-21A2EB5AEF8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55976" y="1344423"/>
            <a:ext cx="1895872" cy="1066428"/>
          </a:xfrm>
          <a:prstGeom prst="rect">
            <a:avLst/>
          </a:prstGeom>
        </p:spPr>
      </p:pic>
      <p:sp>
        <p:nvSpPr>
          <p:cNvPr id="7" name="TextBox 6">
            <a:extLst>
              <a:ext uri="{FF2B5EF4-FFF2-40B4-BE49-F238E27FC236}">
                <a16:creationId xmlns:a16="http://schemas.microsoft.com/office/drawing/2014/main" id="{C5352473-344E-43F1-9A27-757BB58172C7}"/>
              </a:ext>
            </a:extLst>
          </p:cNvPr>
          <p:cNvSpPr txBox="1"/>
          <p:nvPr/>
        </p:nvSpPr>
        <p:spPr>
          <a:xfrm>
            <a:off x="251520" y="6398696"/>
            <a:ext cx="1895872" cy="369332"/>
          </a:xfrm>
          <a:prstGeom prst="rect">
            <a:avLst/>
          </a:prstGeom>
          <a:noFill/>
        </p:spPr>
        <p:txBody>
          <a:bodyPr wrap="square" rtlCol="0">
            <a:spAutoFit/>
          </a:bodyPr>
          <a:lstStyle/>
          <a:p>
            <a:r>
              <a:rPr lang="en-GB" sz="900" dirty="0">
                <a:hlinkClick r:id="rId3" tooltip="https://commons.wikimedia.org/wiki/File:Black_Man_Talking_on_the_Phone_Cartoon_Vector.svg"/>
              </a:rPr>
              <a:t>Photo</a:t>
            </a:r>
            <a:r>
              <a:rPr lang="en-GB" sz="900" dirty="0"/>
              <a:t>s by Unknown Authors is licensed under </a:t>
            </a:r>
            <a:r>
              <a:rPr lang="en-GB" sz="900" dirty="0">
                <a:hlinkClick r:id="rId4" tooltip="https://creativecommons.org/licenses/by-sa/3.0/"/>
              </a:rPr>
              <a:t>CC BY-SA</a:t>
            </a:r>
            <a:endParaRPr lang="en-GB" sz="900" dirty="0"/>
          </a:p>
        </p:txBody>
      </p:sp>
      <p:pic>
        <p:nvPicPr>
          <p:cNvPr id="9" name="Picture 8">
            <a:extLst>
              <a:ext uri="{FF2B5EF4-FFF2-40B4-BE49-F238E27FC236}">
                <a16:creationId xmlns:a16="http://schemas.microsoft.com/office/drawing/2014/main" id="{D7D9F837-6D95-428E-8C58-59BAB652C935}"/>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86" r="56382"/>
          <a:stretch/>
        </p:blipFill>
        <p:spPr>
          <a:xfrm>
            <a:off x="1088639" y="3806739"/>
            <a:ext cx="486000" cy="1143001"/>
          </a:xfrm>
          <a:prstGeom prst="rect">
            <a:avLst/>
          </a:prstGeom>
        </p:spPr>
      </p:pic>
      <p:cxnSp>
        <p:nvCxnSpPr>
          <p:cNvPr id="14" name="Straight Connector 13">
            <a:extLst>
              <a:ext uri="{FF2B5EF4-FFF2-40B4-BE49-F238E27FC236}">
                <a16:creationId xmlns:a16="http://schemas.microsoft.com/office/drawing/2014/main" id="{19E93D8D-2CAF-4C9A-BC8E-CAFD2C12B5C3}"/>
              </a:ext>
            </a:extLst>
          </p:cNvPr>
          <p:cNvCxnSpPr/>
          <p:nvPr/>
        </p:nvCxnSpPr>
        <p:spPr>
          <a:xfrm flipH="1" flipV="1">
            <a:off x="3174355" y="2310042"/>
            <a:ext cx="432048" cy="61971"/>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6C3874-FAC5-4C45-9807-A0CFB8A0E0F8}"/>
              </a:ext>
            </a:extLst>
          </p:cNvPr>
          <p:cNvCxnSpPr/>
          <p:nvPr/>
        </p:nvCxnSpPr>
        <p:spPr>
          <a:xfrm>
            <a:off x="3587114" y="2388273"/>
            <a:ext cx="0" cy="298069"/>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190EBD-2B28-4105-98A7-73A397E5B4C4}"/>
              </a:ext>
            </a:extLst>
          </p:cNvPr>
          <p:cNvCxnSpPr>
            <a:cxnSpLocks/>
          </p:cNvCxnSpPr>
          <p:nvPr/>
        </p:nvCxnSpPr>
        <p:spPr>
          <a:xfrm flipH="1" flipV="1">
            <a:off x="4315248" y="2852936"/>
            <a:ext cx="19289" cy="39396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9969E3D-910A-4BE6-8E81-16831D844AC7}"/>
              </a:ext>
            </a:extLst>
          </p:cNvPr>
          <p:cNvCxnSpPr>
            <a:cxnSpLocks/>
          </p:cNvCxnSpPr>
          <p:nvPr/>
        </p:nvCxnSpPr>
        <p:spPr>
          <a:xfrm>
            <a:off x="4315248" y="3263163"/>
            <a:ext cx="256752"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FFB3DDF-0CF5-4603-A35A-EE0A8F5521D5}"/>
              </a:ext>
            </a:extLst>
          </p:cNvPr>
          <p:cNvSpPr txBox="1"/>
          <p:nvPr/>
        </p:nvSpPr>
        <p:spPr>
          <a:xfrm>
            <a:off x="843282" y="1877637"/>
            <a:ext cx="2369046" cy="646331"/>
          </a:xfrm>
          <a:prstGeom prst="rect">
            <a:avLst/>
          </a:prstGeom>
          <a:noFill/>
        </p:spPr>
        <p:txBody>
          <a:bodyPr wrap="none" rtlCol="0">
            <a:spAutoFit/>
          </a:bodyPr>
          <a:lstStyle/>
          <a:p>
            <a:r>
              <a:rPr lang="en-GB" dirty="0"/>
              <a:t>Faster more rotations =</a:t>
            </a:r>
          </a:p>
          <a:p>
            <a:r>
              <a:rPr lang="en-GB" dirty="0"/>
              <a:t>Better communication</a:t>
            </a:r>
          </a:p>
        </p:txBody>
      </p:sp>
      <p:cxnSp>
        <p:nvCxnSpPr>
          <p:cNvPr id="24" name="Straight Connector 23">
            <a:extLst>
              <a:ext uri="{FF2B5EF4-FFF2-40B4-BE49-F238E27FC236}">
                <a16:creationId xmlns:a16="http://schemas.microsoft.com/office/drawing/2014/main" id="{11FD46AE-8C57-4B52-AF04-3AFD427BCFD5}"/>
              </a:ext>
            </a:extLst>
          </p:cNvPr>
          <p:cNvCxnSpPr>
            <a:cxnSpLocks/>
          </p:cNvCxnSpPr>
          <p:nvPr/>
        </p:nvCxnSpPr>
        <p:spPr>
          <a:xfrm flipH="1">
            <a:off x="4596024" y="2838742"/>
            <a:ext cx="2792672" cy="2542858"/>
          </a:xfrm>
          <a:prstGeom prst="line">
            <a:avLst/>
          </a:prstGeom>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DA7533E9-850D-45FD-9DBA-92A01A2596F2}"/>
              </a:ext>
            </a:extLst>
          </p:cNvPr>
          <p:cNvGrpSpPr/>
          <p:nvPr/>
        </p:nvGrpSpPr>
        <p:grpSpPr>
          <a:xfrm>
            <a:off x="4422087" y="2670254"/>
            <a:ext cx="2995856" cy="2746353"/>
            <a:chOff x="4422087" y="2670254"/>
            <a:chExt cx="2995856" cy="2746353"/>
          </a:xfrm>
        </p:grpSpPr>
        <p:cxnSp>
          <p:nvCxnSpPr>
            <p:cNvPr id="23" name="Straight Connector 22">
              <a:extLst>
                <a:ext uri="{FF2B5EF4-FFF2-40B4-BE49-F238E27FC236}">
                  <a16:creationId xmlns:a16="http://schemas.microsoft.com/office/drawing/2014/main" id="{A5912FC3-2CF3-45E6-87FE-FEA1281F8C51}"/>
                </a:ext>
              </a:extLst>
            </p:cNvPr>
            <p:cNvCxnSpPr/>
            <p:nvPr/>
          </p:nvCxnSpPr>
          <p:spPr>
            <a:xfrm flipH="1">
              <a:off x="4443624" y="2686342"/>
              <a:ext cx="2792672" cy="2542858"/>
            </a:xfrm>
            <a:prstGeom prst="line">
              <a:avLst/>
            </a:prstGeom>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95649F2-0908-4E09-B3FD-565BE3702A52}"/>
                </a:ext>
              </a:extLst>
            </p:cNvPr>
            <p:cNvSpPr/>
            <p:nvPr/>
          </p:nvSpPr>
          <p:spPr>
            <a:xfrm>
              <a:off x="4443624" y="5229200"/>
              <a:ext cx="152400" cy="168659"/>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c 25">
              <a:extLst>
                <a:ext uri="{FF2B5EF4-FFF2-40B4-BE49-F238E27FC236}">
                  <a16:creationId xmlns:a16="http://schemas.microsoft.com/office/drawing/2014/main" id="{18D92202-D35D-4FBA-8DBC-09BEE0619A79}"/>
                </a:ext>
              </a:extLst>
            </p:cNvPr>
            <p:cNvSpPr/>
            <p:nvPr/>
          </p:nvSpPr>
          <p:spPr>
            <a:xfrm>
              <a:off x="7180741" y="2670254"/>
              <a:ext cx="237202" cy="196971"/>
            </a:xfrm>
            <a:prstGeom prst="arc">
              <a:avLst>
                <a:gd name="adj1" fmla="val 14049754"/>
                <a:gd name="adj2" fmla="val 23648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Oval 27">
              <a:extLst>
                <a:ext uri="{FF2B5EF4-FFF2-40B4-BE49-F238E27FC236}">
                  <a16:creationId xmlns:a16="http://schemas.microsoft.com/office/drawing/2014/main" id="{E79EA064-1420-4E71-829F-584D79441A23}"/>
                </a:ext>
              </a:extLst>
            </p:cNvPr>
            <p:cNvSpPr/>
            <p:nvPr/>
          </p:nvSpPr>
          <p:spPr>
            <a:xfrm>
              <a:off x="4422087" y="5206180"/>
              <a:ext cx="194630" cy="210427"/>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05D720A9-DFDB-4465-BFAB-1C3B877C38B1}"/>
              </a:ext>
            </a:extLst>
          </p:cNvPr>
          <p:cNvGrpSpPr/>
          <p:nvPr/>
        </p:nvGrpSpPr>
        <p:grpSpPr>
          <a:xfrm>
            <a:off x="4652809" y="3942541"/>
            <a:ext cx="1372139" cy="1263639"/>
            <a:chOff x="4672488" y="2822654"/>
            <a:chExt cx="2995856" cy="2746353"/>
          </a:xfrm>
        </p:grpSpPr>
        <p:grpSp>
          <p:nvGrpSpPr>
            <p:cNvPr id="30" name="Group 29">
              <a:extLst>
                <a:ext uri="{FF2B5EF4-FFF2-40B4-BE49-F238E27FC236}">
                  <a16:creationId xmlns:a16="http://schemas.microsoft.com/office/drawing/2014/main" id="{F8715706-3CB4-4E80-8E58-6DF6A98474DE}"/>
                </a:ext>
              </a:extLst>
            </p:cNvPr>
            <p:cNvGrpSpPr/>
            <p:nvPr/>
          </p:nvGrpSpPr>
          <p:grpSpPr>
            <a:xfrm>
              <a:off x="4672488" y="2822654"/>
              <a:ext cx="2995856" cy="2746353"/>
              <a:chOff x="4422087" y="2670254"/>
              <a:chExt cx="2995856" cy="2746353"/>
            </a:xfrm>
          </p:grpSpPr>
          <p:cxnSp>
            <p:nvCxnSpPr>
              <p:cNvPr id="31" name="Straight Connector 30">
                <a:extLst>
                  <a:ext uri="{FF2B5EF4-FFF2-40B4-BE49-F238E27FC236}">
                    <a16:creationId xmlns:a16="http://schemas.microsoft.com/office/drawing/2014/main" id="{9FE17B0B-1533-412F-AC85-689400BAE149}"/>
                  </a:ext>
                </a:extLst>
              </p:cNvPr>
              <p:cNvCxnSpPr/>
              <p:nvPr/>
            </p:nvCxnSpPr>
            <p:spPr>
              <a:xfrm flipH="1">
                <a:off x="4443624" y="2686342"/>
                <a:ext cx="2792672" cy="254285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8A16093-BF76-4A0B-AA72-BA083888B9D3}"/>
                  </a:ext>
                </a:extLst>
              </p:cNvPr>
              <p:cNvSpPr/>
              <p:nvPr/>
            </p:nvSpPr>
            <p:spPr>
              <a:xfrm>
                <a:off x="4443624" y="5229200"/>
                <a:ext cx="152400" cy="168659"/>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c 32">
                <a:extLst>
                  <a:ext uri="{FF2B5EF4-FFF2-40B4-BE49-F238E27FC236}">
                    <a16:creationId xmlns:a16="http://schemas.microsoft.com/office/drawing/2014/main" id="{45C5E89F-6FB9-4B17-88C5-FBABDEC90957}"/>
                  </a:ext>
                </a:extLst>
              </p:cNvPr>
              <p:cNvSpPr/>
              <p:nvPr/>
            </p:nvSpPr>
            <p:spPr>
              <a:xfrm>
                <a:off x="7180741" y="2670254"/>
                <a:ext cx="237202" cy="196971"/>
              </a:xfrm>
              <a:prstGeom prst="arc">
                <a:avLst>
                  <a:gd name="adj1" fmla="val 14049754"/>
                  <a:gd name="adj2" fmla="val 2364857"/>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Oval 33">
                <a:extLst>
                  <a:ext uri="{FF2B5EF4-FFF2-40B4-BE49-F238E27FC236}">
                    <a16:creationId xmlns:a16="http://schemas.microsoft.com/office/drawing/2014/main" id="{EA3A391F-A727-4233-99CB-0D4AEC390B9C}"/>
                  </a:ext>
                </a:extLst>
              </p:cNvPr>
              <p:cNvSpPr/>
              <p:nvPr/>
            </p:nvSpPr>
            <p:spPr>
              <a:xfrm>
                <a:off x="4422087" y="5206180"/>
                <a:ext cx="194630" cy="210427"/>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 name="Straight Connector 39">
              <a:extLst>
                <a:ext uri="{FF2B5EF4-FFF2-40B4-BE49-F238E27FC236}">
                  <a16:creationId xmlns:a16="http://schemas.microsoft.com/office/drawing/2014/main" id="{69F1EDB1-788B-4FBA-959D-C76912A6010D}"/>
                </a:ext>
              </a:extLst>
            </p:cNvPr>
            <p:cNvCxnSpPr>
              <a:cxnSpLocks/>
            </p:cNvCxnSpPr>
            <p:nvPr/>
          </p:nvCxnSpPr>
          <p:spPr>
            <a:xfrm flipH="1">
              <a:off x="4842908" y="2985890"/>
              <a:ext cx="2792672" cy="2542858"/>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ACCAF95-8B3F-4B18-8B5C-4578CFBAD77C}"/>
              </a:ext>
            </a:extLst>
          </p:cNvPr>
          <p:cNvGrpSpPr/>
          <p:nvPr/>
        </p:nvGrpSpPr>
        <p:grpSpPr>
          <a:xfrm>
            <a:off x="6006247" y="2697724"/>
            <a:ext cx="1372139" cy="1263639"/>
            <a:chOff x="4672488" y="2822654"/>
            <a:chExt cx="2995856" cy="2746353"/>
          </a:xfrm>
        </p:grpSpPr>
        <p:grpSp>
          <p:nvGrpSpPr>
            <p:cNvPr id="44" name="Group 43">
              <a:extLst>
                <a:ext uri="{FF2B5EF4-FFF2-40B4-BE49-F238E27FC236}">
                  <a16:creationId xmlns:a16="http://schemas.microsoft.com/office/drawing/2014/main" id="{822DC60C-DE7E-408B-9F98-CEEDEF52258D}"/>
                </a:ext>
              </a:extLst>
            </p:cNvPr>
            <p:cNvGrpSpPr/>
            <p:nvPr/>
          </p:nvGrpSpPr>
          <p:grpSpPr>
            <a:xfrm>
              <a:off x="4672488" y="2822654"/>
              <a:ext cx="2995856" cy="2746353"/>
              <a:chOff x="4422087" y="2670254"/>
              <a:chExt cx="2995856" cy="2746353"/>
            </a:xfrm>
          </p:grpSpPr>
          <p:cxnSp>
            <p:nvCxnSpPr>
              <p:cNvPr id="46" name="Straight Connector 45">
                <a:extLst>
                  <a:ext uri="{FF2B5EF4-FFF2-40B4-BE49-F238E27FC236}">
                    <a16:creationId xmlns:a16="http://schemas.microsoft.com/office/drawing/2014/main" id="{23FA75B5-D6B7-4A7E-86ED-B300BF0676F7}"/>
                  </a:ext>
                </a:extLst>
              </p:cNvPr>
              <p:cNvCxnSpPr/>
              <p:nvPr/>
            </p:nvCxnSpPr>
            <p:spPr>
              <a:xfrm flipH="1">
                <a:off x="4443624" y="2686342"/>
                <a:ext cx="2792672" cy="254285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E5BA1734-3A1D-4289-80FC-873343C77DD1}"/>
                  </a:ext>
                </a:extLst>
              </p:cNvPr>
              <p:cNvSpPr/>
              <p:nvPr/>
            </p:nvSpPr>
            <p:spPr>
              <a:xfrm>
                <a:off x="4443624" y="5229200"/>
                <a:ext cx="152400" cy="168659"/>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Arc 47">
                <a:extLst>
                  <a:ext uri="{FF2B5EF4-FFF2-40B4-BE49-F238E27FC236}">
                    <a16:creationId xmlns:a16="http://schemas.microsoft.com/office/drawing/2014/main" id="{D6545DEA-AD95-4BDE-BB64-8524973E26A5}"/>
                  </a:ext>
                </a:extLst>
              </p:cNvPr>
              <p:cNvSpPr/>
              <p:nvPr/>
            </p:nvSpPr>
            <p:spPr>
              <a:xfrm>
                <a:off x="7180741" y="2670254"/>
                <a:ext cx="237202" cy="196971"/>
              </a:xfrm>
              <a:prstGeom prst="arc">
                <a:avLst>
                  <a:gd name="adj1" fmla="val 14049754"/>
                  <a:gd name="adj2" fmla="val 2364857"/>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Oval 48">
                <a:extLst>
                  <a:ext uri="{FF2B5EF4-FFF2-40B4-BE49-F238E27FC236}">
                    <a16:creationId xmlns:a16="http://schemas.microsoft.com/office/drawing/2014/main" id="{4EAE851B-E0AF-4B52-BF51-B9AE1BB6380B}"/>
                  </a:ext>
                </a:extLst>
              </p:cNvPr>
              <p:cNvSpPr/>
              <p:nvPr/>
            </p:nvSpPr>
            <p:spPr>
              <a:xfrm>
                <a:off x="4422087" y="5206180"/>
                <a:ext cx="194630" cy="210427"/>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5" name="Straight Connector 44">
              <a:extLst>
                <a:ext uri="{FF2B5EF4-FFF2-40B4-BE49-F238E27FC236}">
                  <a16:creationId xmlns:a16="http://schemas.microsoft.com/office/drawing/2014/main" id="{2CF7330C-7D9D-4E2C-8479-0A0FB66D06AB}"/>
                </a:ext>
              </a:extLst>
            </p:cNvPr>
            <p:cNvCxnSpPr>
              <a:cxnSpLocks/>
            </p:cNvCxnSpPr>
            <p:nvPr/>
          </p:nvCxnSpPr>
          <p:spPr>
            <a:xfrm flipH="1">
              <a:off x="4842908" y="2985890"/>
              <a:ext cx="2792672" cy="2542858"/>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51" name="Straight Arrow Connector 50">
            <a:extLst>
              <a:ext uri="{FF2B5EF4-FFF2-40B4-BE49-F238E27FC236}">
                <a16:creationId xmlns:a16="http://schemas.microsoft.com/office/drawing/2014/main" id="{F0499E43-E426-44F7-BCF3-2EE3A06EB150}"/>
              </a:ext>
            </a:extLst>
          </p:cNvPr>
          <p:cNvCxnSpPr/>
          <p:nvPr/>
        </p:nvCxnSpPr>
        <p:spPr>
          <a:xfrm flipH="1">
            <a:off x="4652809" y="2867225"/>
            <a:ext cx="2002841" cy="18579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15BD0AD7-44DD-4B55-95A3-9CDAAE69084F}"/>
              </a:ext>
            </a:extLst>
          </p:cNvPr>
          <p:cNvSpPr txBox="1"/>
          <p:nvPr/>
        </p:nvSpPr>
        <p:spPr>
          <a:xfrm>
            <a:off x="6948264" y="3429000"/>
            <a:ext cx="2239909" cy="3139321"/>
          </a:xfrm>
          <a:prstGeom prst="rect">
            <a:avLst/>
          </a:prstGeom>
          <a:noFill/>
        </p:spPr>
        <p:txBody>
          <a:bodyPr wrap="none" rtlCol="0">
            <a:spAutoFit/>
          </a:bodyPr>
          <a:lstStyle/>
          <a:p>
            <a:r>
              <a:rPr lang="en-GB" dirty="0"/>
              <a:t>Quantum packets </a:t>
            </a:r>
          </a:p>
          <a:p>
            <a:r>
              <a:rPr lang="en-GB" dirty="0"/>
              <a:t>of information</a:t>
            </a:r>
          </a:p>
          <a:p>
            <a:r>
              <a:rPr lang="en-GB" dirty="0"/>
              <a:t>take it in turns,</a:t>
            </a:r>
          </a:p>
          <a:p>
            <a:r>
              <a:rPr lang="en-GB" dirty="0"/>
              <a:t>albeit with increasing </a:t>
            </a:r>
          </a:p>
          <a:p>
            <a:r>
              <a:rPr lang="en-GB" dirty="0"/>
              <a:t>speed with increased</a:t>
            </a:r>
          </a:p>
          <a:p>
            <a:r>
              <a:rPr lang="en-GB" dirty="0"/>
              <a:t>broadband efficiency</a:t>
            </a:r>
          </a:p>
          <a:p>
            <a:r>
              <a:rPr lang="en-GB" dirty="0"/>
              <a:t>—on line gaming </a:t>
            </a:r>
          </a:p>
          <a:p>
            <a:r>
              <a:rPr lang="en-GB" dirty="0"/>
              <a:t>streaming is like this</a:t>
            </a:r>
          </a:p>
          <a:p>
            <a:r>
              <a:rPr lang="en-GB" dirty="0"/>
              <a:t>and needs maximum</a:t>
            </a:r>
          </a:p>
          <a:p>
            <a:r>
              <a:rPr lang="en-GB" dirty="0"/>
              <a:t>capacity to avoid</a:t>
            </a:r>
          </a:p>
          <a:p>
            <a:r>
              <a:rPr lang="en-GB" dirty="0"/>
              <a:t>stutter etc</a:t>
            </a:r>
          </a:p>
        </p:txBody>
      </p:sp>
      <p:sp>
        <p:nvSpPr>
          <p:cNvPr id="53" name="TextBox 52">
            <a:extLst>
              <a:ext uri="{FF2B5EF4-FFF2-40B4-BE49-F238E27FC236}">
                <a16:creationId xmlns:a16="http://schemas.microsoft.com/office/drawing/2014/main" id="{9D2E4CA7-77C4-44C5-BC2A-351F1F74094D}"/>
              </a:ext>
            </a:extLst>
          </p:cNvPr>
          <p:cNvSpPr txBox="1"/>
          <p:nvPr/>
        </p:nvSpPr>
        <p:spPr>
          <a:xfrm>
            <a:off x="843282" y="4725144"/>
            <a:ext cx="317716" cy="369332"/>
          </a:xfrm>
          <a:prstGeom prst="rect">
            <a:avLst/>
          </a:prstGeom>
          <a:noFill/>
        </p:spPr>
        <p:txBody>
          <a:bodyPr wrap="none" rtlCol="0">
            <a:spAutoFit/>
          </a:bodyPr>
          <a:lstStyle/>
          <a:p>
            <a:r>
              <a:rPr lang="en-GB" dirty="0"/>
              <a:t>A</a:t>
            </a:r>
          </a:p>
        </p:txBody>
      </p:sp>
      <p:sp>
        <p:nvSpPr>
          <p:cNvPr id="54" name="TextBox 53">
            <a:extLst>
              <a:ext uri="{FF2B5EF4-FFF2-40B4-BE49-F238E27FC236}">
                <a16:creationId xmlns:a16="http://schemas.microsoft.com/office/drawing/2014/main" id="{DBA452FE-986D-4292-AAC0-7EB6DEB731D0}"/>
              </a:ext>
            </a:extLst>
          </p:cNvPr>
          <p:cNvSpPr txBox="1"/>
          <p:nvPr/>
        </p:nvSpPr>
        <p:spPr>
          <a:xfrm>
            <a:off x="5580112" y="2132856"/>
            <a:ext cx="309700" cy="369332"/>
          </a:xfrm>
          <a:prstGeom prst="rect">
            <a:avLst/>
          </a:prstGeom>
          <a:noFill/>
        </p:spPr>
        <p:txBody>
          <a:bodyPr wrap="none" rtlCol="0">
            <a:spAutoFit/>
          </a:bodyPr>
          <a:lstStyle/>
          <a:p>
            <a:r>
              <a:rPr lang="en-GB" dirty="0"/>
              <a:t>B</a:t>
            </a:r>
          </a:p>
        </p:txBody>
      </p:sp>
      <p:sp>
        <p:nvSpPr>
          <p:cNvPr id="55" name="TextBox 54">
            <a:extLst>
              <a:ext uri="{FF2B5EF4-FFF2-40B4-BE49-F238E27FC236}">
                <a16:creationId xmlns:a16="http://schemas.microsoft.com/office/drawing/2014/main" id="{8A78456B-948D-4F31-BE15-5BD0EC63574D}"/>
              </a:ext>
            </a:extLst>
          </p:cNvPr>
          <p:cNvSpPr txBox="1"/>
          <p:nvPr/>
        </p:nvSpPr>
        <p:spPr>
          <a:xfrm>
            <a:off x="4115806" y="5398787"/>
            <a:ext cx="317716" cy="369332"/>
          </a:xfrm>
          <a:prstGeom prst="rect">
            <a:avLst/>
          </a:prstGeom>
          <a:noFill/>
        </p:spPr>
        <p:txBody>
          <a:bodyPr wrap="none" rtlCol="0">
            <a:spAutoFit/>
          </a:bodyPr>
          <a:lstStyle/>
          <a:p>
            <a:r>
              <a:rPr lang="en-GB" dirty="0"/>
              <a:t>A</a:t>
            </a:r>
          </a:p>
        </p:txBody>
      </p:sp>
      <p:sp>
        <p:nvSpPr>
          <p:cNvPr id="56" name="TextBox 55">
            <a:extLst>
              <a:ext uri="{FF2B5EF4-FFF2-40B4-BE49-F238E27FC236}">
                <a16:creationId xmlns:a16="http://schemas.microsoft.com/office/drawing/2014/main" id="{DD160CFE-FEC1-4CFC-AAE6-F4C102AC38DE}"/>
              </a:ext>
            </a:extLst>
          </p:cNvPr>
          <p:cNvSpPr txBox="1"/>
          <p:nvPr/>
        </p:nvSpPr>
        <p:spPr>
          <a:xfrm>
            <a:off x="7422079" y="2352641"/>
            <a:ext cx="309700" cy="369332"/>
          </a:xfrm>
          <a:prstGeom prst="rect">
            <a:avLst/>
          </a:prstGeom>
          <a:noFill/>
        </p:spPr>
        <p:txBody>
          <a:bodyPr wrap="none" rtlCol="0">
            <a:spAutoFit/>
          </a:bodyPr>
          <a:lstStyle/>
          <a:p>
            <a:r>
              <a:rPr lang="en-GB" dirty="0"/>
              <a:t>B</a:t>
            </a:r>
          </a:p>
        </p:txBody>
      </p:sp>
      <p:sp>
        <p:nvSpPr>
          <p:cNvPr id="3" name="TextBox 2">
            <a:extLst>
              <a:ext uri="{FF2B5EF4-FFF2-40B4-BE49-F238E27FC236}">
                <a16:creationId xmlns:a16="http://schemas.microsoft.com/office/drawing/2014/main" id="{A826D34F-21BE-486A-A52B-662384BEEF3F}"/>
              </a:ext>
            </a:extLst>
          </p:cNvPr>
          <p:cNvSpPr txBox="1"/>
          <p:nvPr/>
        </p:nvSpPr>
        <p:spPr>
          <a:xfrm>
            <a:off x="683568" y="5416607"/>
            <a:ext cx="3422412" cy="923330"/>
          </a:xfrm>
          <a:prstGeom prst="rect">
            <a:avLst/>
          </a:prstGeom>
          <a:noFill/>
        </p:spPr>
        <p:txBody>
          <a:bodyPr wrap="none" rtlCol="0">
            <a:spAutoFit/>
          </a:bodyPr>
          <a:lstStyle/>
          <a:p>
            <a:r>
              <a:rPr lang="en-GB" dirty="0">
                <a:highlight>
                  <a:srgbClr val="00FF00"/>
                </a:highlight>
              </a:rPr>
              <a:t>Musically: a personal</a:t>
            </a:r>
          </a:p>
          <a:p>
            <a:r>
              <a:rPr lang="en-GB" dirty="0">
                <a:highlight>
                  <a:srgbClr val="00FF00"/>
                </a:highlight>
              </a:rPr>
              <a:t>conception of current</a:t>
            </a:r>
          </a:p>
          <a:p>
            <a:r>
              <a:rPr lang="en-GB" dirty="0">
                <a:highlight>
                  <a:srgbClr val="00FF00"/>
                </a:highlight>
              </a:rPr>
              <a:t>modes of transmitting information</a:t>
            </a:r>
          </a:p>
        </p:txBody>
      </p:sp>
    </p:spTree>
    <p:extLst>
      <p:ext uri="{BB962C8B-B14F-4D97-AF65-F5344CB8AC3E}">
        <p14:creationId xmlns:p14="http://schemas.microsoft.com/office/powerpoint/2010/main" val="2550135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1B66-6FA5-4E8E-952F-2E0AF50CE9FB}"/>
              </a:ext>
            </a:extLst>
          </p:cNvPr>
          <p:cNvSpPr>
            <a:spLocks noGrp="1"/>
          </p:cNvSpPr>
          <p:nvPr>
            <p:ph type="title"/>
          </p:nvPr>
        </p:nvSpPr>
        <p:spPr/>
        <p:txBody>
          <a:bodyPr/>
          <a:lstStyle/>
          <a:p>
            <a:r>
              <a:rPr lang="en-GB" dirty="0"/>
              <a:t>But with TFT...!</a:t>
            </a:r>
          </a:p>
        </p:txBody>
      </p:sp>
      <p:sp>
        <p:nvSpPr>
          <p:cNvPr id="3" name="Content Placeholder 2">
            <a:extLst>
              <a:ext uri="{FF2B5EF4-FFF2-40B4-BE49-F238E27FC236}">
                <a16:creationId xmlns:a16="http://schemas.microsoft.com/office/drawing/2014/main" id="{75981AB9-F6A0-4125-A052-748761D9DAE3}"/>
              </a:ext>
            </a:extLst>
          </p:cNvPr>
          <p:cNvSpPr>
            <a:spLocks noGrp="1"/>
          </p:cNvSpPr>
          <p:nvPr>
            <p:ph idx="1"/>
          </p:nvPr>
        </p:nvSpPr>
        <p:spPr/>
        <p:txBody>
          <a:bodyPr>
            <a:normAutofit fontScale="92500"/>
          </a:bodyPr>
          <a:lstStyle/>
          <a:p>
            <a:r>
              <a:rPr lang="en-GB" dirty="0"/>
              <a:t>No stutter, jitter, latency</a:t>
            </a:r>
          </a:p>
          <a:p>
            <a:r>
              <a:rPr lang="en-GB" dirty="0"/>
              <a:t>No circuitous routing</a:t>
            </a:r>
          </a:p>
          <a:p>
            <a:r>
              <a:rPr lang="en-GB" dirty="0"/>
              <a:t>Only one pipeline connection, as it were</a:t>
            </a:r>
          </a:p>
          <a:p>
            <a:r>
              <a:rPr lang="en-GB" dirty="0"/>
              <a:t>Perfect connection</a:t>
            </a:r>
          </a:p>
          <a:p>
            <a:r>
              <a:rPr lang="en-GB" dirty="0"/>
              <a:t>Perfect speed</a:t>
            </a:r>
          </a:p>
          <a:p>
            <a:r>
              <a:rPr lang="en-GB" dirty="0"/>
              <a:t>Perfect communication, understanding</a:t>
            </a:r>
          </a:p>
          <a:p>
            <a:r>
              <a:rPr lang="en-GB" dirty="0"/>
              <a:t>No noise, no reduction in information as Shannon bit (see later), full meaning integrated (ibid)</a:t>
            </a:r>
          </a:p>
        </p:txBody>
      </p:sp>
      <p:sp>
        <p:nvSpPr>
          <p:cNvPr id="4" name="TextBox 3">
            <a:extLst>
              <a:ext uri="{FF2B5EF4-FFF2-40B4-BE49-F238E27FC236}">
                <a16:creationId xmlns:a16="http://schemas.microsoft.com/office/drawing/2014/main" id="{9CA8D9E4-6E95-45C6-9ABE-FE292491413D}"/>
              </a:ext>
            </a:extLst>
          </p:cNvPr>
          <p:cNvSpPr txBox="1"/>
          <p:nvPr/>
        </p:nvSpPr>
        <p:spPr>
          <a:xfrm>
            <a:off x="6948264" y="404664"/>
            <a:ext cx="2092368" cy="2031325"/>
          </a:xfrm>
          <a:prstGeom prst="rect">
            <a:avLst/>
          </a:prstGeom>
          <a:noFill/>
        </p:spPr>
        <p:txBody>
          <a:bodyPr wrap="none" rtlCol="0">
            <a:spAutoFit/>
          </a:bodyPr>
          <a:lstStyle/>
          <a:p>
            <a:r>
              <a:rPr lang="en-GB" dirty="0">
                <a:highlight>
                  <a:srgbClr val="00FF00"/>
                </a:highlight>
              </a:rPr>
              <a:t>Musically: what are </a:t>
            </a:r>
          </a:p>
          <a:p>
            <a:r>
              <a:rPr lang="en-GB" dirty="0">
                <a:highlight>
                  <a:srgbClr val="00FF00"/>
                </a:highlight>
              </a:rPr>
              <a:t>the possibilities, </a:t>
            </a:r>
          </a:p>
          <a:p>
            <a:r>
              <a:rPr lang="en-GB" dirty="0">
                <a:highlight>
                  <a:srgbClr val="00FF00"/>
                </a:highlight>
              </a:rPr>
              <a:t>with greater </a:t>
            </a:r>
          </a:p>
          <a:p>
            <a:r>
              <a:rPr lang="en-GB" dirty="0">
                <a:highlight>
                  <a:srgbClr val="00FF00"/>
                </a:highlight>
              </a:rPr>
              <a:t>communication</a:t>
            </a:r>
          </a:p>
          <a:p>
            <a:r>
              <a:rPr lang="en-GB" dirty="0">
                <a:highlight>
                  <a:srgbClr val="00FF00"/>
                </a:highlight>
              </a:rPr>
              <a:t>and efficiency, </a:t>
            </a:r>
          </a:p>
          <a:p>
            <a:r>
              <a:rPr lang="en-GB" dirty="0">
                <a:highlight>
                  <a:srgbClr val="00FF00"/>
                </a:highlight>
              </a:rPr>
              <a:t>perhaps of quantum</a:t>
            </a:r>
          </a:p>
          <a:p>
            <a:r>
              <a:rPr lang="en-GB" dirty="0">
                <a:highlight>
                  <a:srgbClr val="00FF00"/>
                </a:highlight>
              </a:rPr>
              <a:t>computers</a:t>
            </a:r>
          </a:p>
        </p:txBody>
      </p:sp>
    </p:spTree>
    <p:extLst>
      <p:ext uri="{BB962C8B-B14F-4D97-AF65-F5344CB8AC3E}">
        <p14:creationId xmlns:p14="http://schemas.microsoft.com/office/powerpoint/2010/main" val="1052925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8E84C3-540E-41F4-87A9-7B0F867AEEAB}"/>
              </a:ext>
            </a:extLst>
          </p:cNvPr>
          <p:cNvPicPr>
            <a:picLocks noChangeAspect="1"/>
          </p:cNvPicPr>
          <p:nvPr/>
        </p:nvPicPr>
        <p:blipFill>
          <a:blip r:embed="rId2"/>
          <a:stretch>
            <a:fillRect/>
          </a:stretch>
        </p:blipFill>
        <p:spPr>
          <a:xfrm>
            <a:off x="1518811" y="713996"/>
            <a:ext cx="6106377" cy="5430008"/>
          </a:xfrm>
          <a:prstGeom prst="rect">
            <a:avLst/>
          </a:prstGeom>
        </p:spPr>
      </p:pic>
      <p:sp>
        <p:nvSpPr>
          <p:cNvPr id="6" name="Title 5">
            <a:extLst>
              <a:ext uri="{FF2B5EF4-FFF2-40B4-BE49-F238E27FC236}">
                <a16:creationId xmlns:a16="http://schemas.microsoft.com/office/drawing/2014/main" id="{BAD2A0A1-6AAA-46BA-8B40-A14B248326A2}"/>
              </a:ext>
            </a:extLst>
          </p:cNvPr>
          <p:cNvSpPr>
            <a:spLocks noGrp="1"/>
          </p:cNvSpPr>
          <p:nvPr>
            <p:ph type="title"/>
          </p:nvPr>
        </p:nvSpPr>
        <p:spPr/>
        <p:txBody>
          <a:bodyPr/>
          <a:lstStyle/>
          <a:p>
            <a:pPr algn="l"/>
            <a:r>
              <a:rPr lang="en-GB" dirty="0"/>
              <a:t>TFT Theory</a:t>
            </a:r>
          </a:p>
        </p:txBody>
      </p:sp>
      <p:sp>
        <p:nvSpPr>
          <p:cNvPr id="2" name="TextBox 1">
            <a:extLst>
              <a:ext uri="{FF2B5EF4-FFF2-40B4-BE49-F238E27FC236}">
                <a16:creationId xmlns:a16="http://schemas.microsoft.com/office/drawing/2014/main" id="{C8759709-1148-406E-BF77-3D118CD74DDE}"/>
              </a:ext>
            </a:extLst>
          </p:cNvPr>
          <p:cNvSpPr txBox="1"/>
          <p:nvPr/>
        </p:nvSpPr>
        <p:spPr>
          <a:xfrm>
            <a:off x="6588224" y="404664"/>
            <a:ext cx="2192844" cy="646331"/>
          </a:xfrm>
          <a:prstGeom prst="rect">
            <a:avLst/>
          </a:prstGeom>
          <a:noFill/>
        </p:spPr>
        <p:txBody>
          <a:bodyPr wrap="none" rtlCol="0">
            <a:spAutoFit/>
          </a:bodyPr>
          <a:lstStyle/>
          <a:p>
            <a:r>
              <a:rPr lang="en-GB" dirty="0">
                <a:highlight>
                  <a:srgbClr val="00FF00"/>
                </a:highlight>
              </a:rPr>
              <a:t>The TFT started from </a:t>
            </a:r>
          </a:p>
          <a:p>
            <a:r>
              <a:rPr lang="en-GB" dirty="0">
                <a:highlight>
                  <a:srgbClr val="00FF00"/>
                </a:highlight>
              </a:rPr>
              <a:t>musical notes</a:t>
            </a:r>
          </a:p>
        </p:txBody>
      </p:sp>
    </p:spTree>
    <p:extLst>
      <p:ext uri="{BB962C8B-B14F-4D97-AF65-F5344CB8AC3E}">
        <p14:creationId xmlns:p14="http://schemas.microsoft.com/office/powerpoint/2010/main" val="1587458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3C5F-0A6B-4295-ADC5-7E5401101180}"/>
              </a:ext>
            </a:extLst>
          </p:cNvPr>
          <p:cNvSpPr>
            <a:spLocks noGrp="1"/>
          </p:cNvSpPr>
          <p:nvPr>
            <p:ph type="title"/>
          </p:nvPr>
        </p:nvSpPr>
        <p:spPr/>
        <p:txBody>
          <a:bodyPr>
            <a:normAutofit fontScale="90000"/>
          </a:bodyPr>
          <a:lstStyle/>
          <a:p>
            <a:r>
              <a:rPr lang="en-GB" dirty="0"/>
              <a:t>Feedback even in teaching is two-way</a:t>
            </a:r>
          </a:p>
        </p:txBody>
      </p:sp>
      <p:sp>
        <p:nvSpPr>
          <p:cNvPr id="4" name="Rectangle 3">
            <a:extLst>
              <a:ext uri="{FF2B5EF4-FFF2-40B4-BE49-F238E27FC236}">
                <a16:creationId xmlns:a16="http://schemas.microsoft.com/office/drawing/2014/main" id="{89F5428C-4C51-42CE-B4F1-A4F0213AB51E}"/>
              </a:ext>
            </a:extLst>
          </p:cNvPr>
          <p:cNvSpPr/>
          <p:nvPr/>
        </p:nvSpPr>
        <p:spPr>
          <a:xfrm>
            <a:off x="2286000" y="1628800"/>
            <a:ext cx="4572000" cy="4801314"/>
          </a:xfrm>
          <a:prstGeom prst="rect">
            <a:avLst/>
          </a:prstGeom>
        </p:spPr>
        <p:txBody>
          <a:bodyPr>
            <a:spAutoFit/>
          </a:bodyPr>
          <a:lstStyle/>
          <a:p>
            <a:pPr marL="285750" indent="-285750">
              <a:buFont typeface="Wingdings" panose="05000000000000000000" pitchFamily="2" charset="2"/>
              <a:buChar char="q"/>
            </a:pPr>
            <a:r>
              <a:rPr lang="en-GB" dirty="0"/>
              <a:t>‘there is no sharp dividing line between assessment and teaching in the area of giving feedback on learning’ (Ramsden, 1992, p. 193). Feedback is part of the overall dialogue or interaction between teacher and learner, </a:t>
            </a:r>
            <a:r>
              <a:rPr lang="en-GB" dirty="0">
                <a:highlight>
                  <a:srgbClr val="FFFF00"/>
                </a:highlight>
              </a:rPr>
              <a:t>not a one-way communication</a:t>
            </a:r>
            <a:r>
              <a:rPr lang="en-GB" dirty="0"/>
              <a:t>.’(London Deanery, 2012)</a:t>
            </a:r>
            <a:br>
              <a:rPr lang="en-GB" dirty="0"/>
            </a:br>
            <a:endParaRPr lang="en-GB" dirty="0"/>
          </a:p>
          <a:p>
            <a:pPr marL="285750" indent="-285750">
              <a:buFont typeface="Wingdings" panose="05000000000000000000" pitchFamily="2" charset="2"/>
              <a:buChar char="q"/>
            </a:pPr>
            <a:r>
              <a:rPr lang="en-GB" dirty="0"/>
              <a:t>‘Feedback may be </a:t>
            </a:r>
            <a:r>
              <a:rPr lang="en-GB" dirty="0">
                <a:highlight>
                  <a:srgbClr val="FFFF00"/>
                </a:highlight>
              </a:rPr>
              <a:t>written</a:t>
            </a:r>
            <a:r>
              <a:rPr lang="en-GB" dirty="0"/>
              <a:t>, </a:t>
            </a:r>
            <a:r>
              <a:rPr lang="en-GB" dirty="0">
                <a:highlight>
                  <a:srgbClr val="FFFF00"/>
                </a:highlight>
              </a:rPr>
              <a:t>verbal</a:t>
            </a:r>
            <a:r>
              <a:rPr lang="en-GB" dirty="0"/>
              <a:t>, or </a:t>
            </a:r>
            <a:r>
              <a:rPr lang="en-GB" dirty="0">
                <a:highlight>
                  <a:srgbClr val="FFFF00"/>
                </a:highlight>
              </a:rPr>
              <a:t>numerical</a:t>
            </a:r>
            <a:r>
              <a:rPr lang="en-GB" dirty="0"/>
              <a:t>’, also ‘</a:t>
            </a:r>
            <a:r>
              <a:rPr lang="en-GB" dirty="0">
                <a:highlight>
                  <a:srgbClr val="FFFF00"/>
                </a:highlight>
              </a:rPr>
              <a:t>non-verbal</a:t>
            </a:r>
            <a:r>
              <a:rPr lang="en-GB" dirty="0"/>
              <a:t>’ (body language), ‘</a:t>
            </a:r>
            <a:r>
              <a:rPr lang="en-GB" dirty="0">
                <a:highlight>
                  <a:srgbClr val="FFFF00"/>
                </a:highlight>
              </a:rPr>
              <a:t>formal</a:t>
            </a:r>
            <a:r>
              <a:rPr lang="en-GB" dirty="0"/>
              <a:t>’ and ‘</a:t>
            </a:r>
            <a:r>
              <a:rPr lang="en-GB" dirty="0">
                <a:highlight>
                  <a:srgbClr val="FFFF00"/>
                </a:highlight>
              </a:rPr>
              <a:t>informal</a:t>
            </a:r>
            <a:r>
              <a:rPr lang="en-GB" dirty="0"/>
              <a:t>’, ‘</a:t>
            </a:r>
            <a:r>
              <a:rPr lang="en-GB" dirty="0">
                <a:highlight>
                  <a:srgbClr val="FFFF00"/>
                </a:highlight>
              </a:rPr>
              <a:t>summative</a:t>
            </a:r>
            <a:r>
              <a:rPr lang="en-GB" dirty="0"/>
              <a:t> and </a:t>
            </a:r>
            <a:r>
              <a:rPr lang="en-GB" dirty="0">
                <a:highlight>
                  <a:srgbClr val="FFFF00"/>
                </a:highlight>
              </a:rPr>
              <a:t>formative</a:t>
            </a:r>
            <a:r>
              <a:rPr lang="en-GB" dirty="0"/>
              <a:t> (developmental)’, ‘</a:t>
            </a:r>
            <a:r>
              <a:rPr lang="en-GB" dirty="0">
                <a:highlight>
                  <a:srgbClr val="FFFF00"/>
                </a:highlight>
              </a:rPr>
              <a:t>directive</a:t>
            </a:r>
            <a:r>
              <a:rPr lang="en-GB" dirty="0"/>
              <a:t>’ or ‘</a:t>
            </a:r>
            <a:r>
              <a:rPr lang="en-GB" dirty="0">
                <a:highlight>
                  <a:srgbClr val="FFFF00"/>
                </a:highlight>
              </a:rPr>
              <a:t>facilitative</a:t>
            </a:r>
            <a:r>
              <a:rPr lang="en-GB" dirty="0"/>
              <a:t>’, can be ‘negative’ yet [obviously] better to be ‘</a:t>
            </a:r>
            <a:r>
              <a:rPr lang="en-GB" dirty="0">
                <a:highlight>
                  <a:srgbClr val="FFFF00"/>
                </a:highlight>
              </a:rPr>
              <a:t>constructive</a:t>
            </a:r>
            <a:r>
              <a:rPr lang="en-GB" dirty="0"/>
              <a:t>’ and ‘</a:t>
            </a:r>
            <a:r>
              <a:rPr lang="en-GB" dirty="0">
                <a:highlight>
                  <a:srgbClr val="FFFF00"/>
                </a:highlight>
              </a:rPr>
              <a:t>feeding forward</a:t>
            </a:r>
            <a:r>
              <a:rPr lang="en-GB" dirty="0"/>
              <a:t>’ to future oriented goals. (London Deanery, 2012)</a:t>
            </a:r>
          </a:p>
        </p:txBody>
      </p:sp>
      <p:sp>
        <p:nvSpPr>
          <p:cNvPr id="5" name="TextBox 4">
            <a:extLst>
              <a:ext uri="{FF2B5EF4-FFF2-40B4-BE49-F238E27FC236}">
                <a16:creationId xmlns:a16="http://schemas.microsoft.com/office/drawing/2014/main" id="{DB20342D-F417-4BDD-8D75-DDFF90C90172}"/>
              </a:ext>
            </a:extLst>
          </p:cNvPr>
          <p:cNvSpPr txBox="1"/>
          <p:nvPr/>
        </p:nvSpPr>
        <p:spPr>
          <a:xfrm>
            <a:off x="971600" y="6453336"/>
            <a:ext cx="3730508" cy="230832"/>
          </a:xfrm>
          <a:prstGeom prst="rect">
            <a:avLst/>
          </a:prstGeom>
          <a:noFill/>
        </p:spPr>
        <p:txBody>
          <a:bodyPr wrap="none" rtlCol="0">
            <a:spAutoFit/>
          </a:bodyPr>
          <a:lstStyle/>
          <a:p>
            <a:r>
              <a:rPr lang="en-GB" sz="900" dirty="0"/>
              <a:t>https://faculty.londondeanery.ac.uk/e-learning/feedback/what-is-feedback</a:t>
            </a:r>
          </a:p>
        </p:txBody>
      </p:sp>
      <p:sp>
        <p:nvSpPr>
          <p:cNvPr id="3" name="TextBox 2">
            <a:extLst>
              <a:ext uri="{FF2B5EF4-FFF2-40B4-BE49-F238E27FC236}">
                <a16:creationId xmlns:a16="http://schemas.microsoft.com/office/drawing/2014/main" id="{5DBE6C67-FE90-4AAC-A50C-02BFF248842E}"/>
              </a:ext>
            </a:extLst>
          </p:cNvPr>
          <p:cNvSpPr txBox="1"/>
          <p:nvPr/>
        </p:nvSpPr>
        <p:spPr>
          <a:xfrm>
            <a:off x="827584" y="2564904"/>
            <a:ext cx="745269" cy="369332"/>
          </a:xfrm>
          <a:prstGeom prst="rect">
            <a:avLst/>
          </a:prstGeom>
          <a:noFill/>
        </p:spPr>
        <p:txBody>
          <a:bodyPr wrap="none" rtlCol="0">
            <a:spAutoFit/>
          </a:bodyPr>
          <a:lstStyle/>
          <a:p>
            <a:r>
              <a:rPr lang="en-GB" dirty="0"/>
              <a:t>2-way</a:t>
            </a:r>
          </a:p>
        </p:txBody>
      </p:sp>
      <p:sp>
        <p:nvSpPr>
          <p:cNvPr id="6" name="TextBox 5">
            <a:extLst>
              <a:ext uri="{FF2B5EF4-FFF2-40B4-BE49-F238E27FC236}">
                <a16:creationId xmlns:a16="http://schemas.microsoft.com/office/drawing/2014/main" id="{C6BBD122-6822-4F3E-847C-A29D8E645446}"/>
              </a:ext>
            </a:extLst>
          </p:cNvPr>
          <p:cNvSpPr txBox="1"/>
          <p:nvPr/>
        </p:nvSpPr>
        <p:spPr>
          <a:xfrm>
            <a:off x="827584" y="4406600"/>
            <a:ext cx="1656607" cy="646331"/>
          </a:xfrm>
          <a:prstGeom prst="rect">
            <a:avLst/>
          </a:prstGeom>
          <a:noFill/>
        </p:spPr>
        <p:txBody>
          <a:bodyPr wrap="none" rtlCol="0">
            <a:spAutoFit/>
          </a:bodyPr>
          <a:lstStyle/>
          <a:p>
            <a:r>
              <a:rPr lang="en-GB" dirty="0"/>
              <a:t>typical teaching</a:t>
            </a:r>
          </a:p>
          <a:p>
            <a:r>
              <a:rPr lang="en-GB" dirty="0"/>
              <a:t>speak</a:t>
            </a:r>
          </a:p>
        </p:txBody>
      </p:sp>
      <p:sp>
        <p:nvSpPr>
          <p:cNvPr id="7" name="TextBox 6">
            <a:extLst>
              <a:ext uri="{FF2B5EF4-FFF2-40B4-BE49-F238E27FC236}">
                <a16:creationId xmlns:a16="http://schemas.microsoft.com/office/drawing/2014/main" id="{AC79AB81-D2AF-4A1B-8941-33ECDB9075C3}"/>
              </a:ext>
            </a:extLst>
          </p:cNvPr>
          <p:cNvSpPr txBox="1"/>
          <p:nvPr/>
        </p:nvSpPr>
        <p:spPr>
          <a:xfrm>
            <a:off x="6858001" y="4406600"/>
            <a:ext cx="2286000" cy="1754326"/>
          </a:xfrm>
          <a:prstGeom prst="rect">
            <a:avLst/>
          </a:prstGeom>
          <a:solidFill>
            <a:srgbClr val="9966FF"/>
          </a:solidFill>
        </p:spPr>
        <p:txBody>
          <a:bodyPr wrap="square" rtlCol="0">
            <a:spAutoFit/>
          </a:bodyPr>
          <a:lstStyle/>
          <a:p>
            <a:r>
              <a:rPr lang="en-GB" dirty="0"/>
              <a:t>This one is interesting. </a:t>
            </a:r>
          </a:p>
          <a:p>
            <a:r>
              <a:rPr lang="en-GB" dirty="0"/>
              <a:t>Carl Rogers famously</a:t>
            </a:r>
          </a:p>
          <a:p>
            <a:r>
              <a:rPr lang="en-GB" dirty="0"/>
              <a:t>said, paraphrasing,</a:t>
            </a:r>
          </a:p>
          <a:p>
            <a:r>
              <a:rPr lang="en-GB" dirty="0"/>
              <a:t>there is no such</a:t>
            </a:r>
          </a:p>
          <a:p>
            <a:r>
              <a:rPr lang="en-GB" dirty="0"/>
              <a:t>thing as teaching, only</a:t>
            </a:r>
          </a:p>
          <a:p>
            <a:r>
              <a:rPr lang="en-GB" dirty="0"/>
              <a:t>facilitating</a:t>
            </a:r>
          </a:p>
        </p:txBody>
      </p:sp>
      <p:cxnSp>
        <p:nvCxnSpPr>
          <p:cNvPr id="9" name="Connector: Elbow 8">
            <a:extLst>
              <a:ext uri="{FF2B5EF4-FFF2-40B4-BE49-F238E27FC236}">
                <a16:creationId xmlns:a16="http://schemas.microsoft.com/office/drawing/2014/main" id="{B182219E-4E43-4860-BA76-057D448E7214}"/>
              </a:ext>
            </a:extLst>
          </p:cNvPr>
          <p:cNvCxnSpPr/>
          <p:nvPr/>
        </p:nvCxnSpPr>
        <p:spPr>
          <a:xfrm rot="10800000" flipV="1">
            <a:off x="6156176" y="4406600"/>
            <a:ext cx="701824" cy="462560"/>
          </a:xfrm>
          <a:prstGeom prst="bentConnector3">
            <a:avLst>
              <a:gd name="adj1" fmla="val 99299"/>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7E8329B-1530-4F96-9FF1-EE5AC96A6533}"/>
              </a:ext>
            </a:extLst>
          </p:cNvPr>
          <p:cNvSpPr txBox="1"/>
          <p:nvPr/>
        </p:nvSpPr>
        <p:spPr>
          <a:xfrm>
            <a:off x="4723007" y="6449292"/>
            <a:ext cx="4312399" cy="230832"/>
          </a:xfrm>
          <a:prstGeom prst="rect">
            <a:avLst/>
          </a:prstGeom>
          <a:noFill/>
        </p:spPr>
        <p:txBody>
          <a:bodyPr wrap="none" rtlCol="0">
            <a:spAutoFit/>
          </a:bodyPr>
          <a:lstStyle/>
          <a:p>
            <a:r>
              <a:rPr lang="en-GB" sz="900" dirty="0"/>
              <a:t>http://teachthink.weebly.com/lesson-5-theories-of-learning-humanist-approaches.html</a:t>
            </a:r>
          </a:p>
        </p:txBody>
      </p:sp>
      <p:sp>
        <p:nvSpPr>
          <p:cNvPr id="8" name="TextBox 7">
            <a:extLst>
              <a:ext uri="{FF2B5EF4-FFF2-40B4-BE49-F238E27FC236}">
                <a16:creationId xmlns:a16="http://schemas.microsoft.com/office/drawing/2014/main" id="{8283F7B7-4707-4754-AF03-C768D52AFC86}"/>
              </a:ext>
            </a:extLst>
          </p:cNvPr>
          <p:cNvSpPr txBox="1"/>
          <p:nvPr/>
        </p:nvSpPr>
        <p:spPr>
          <a:xfrm>
            <a:off x="7236296" y="1628800"/>
            <a:ext cx="1814599" cy="2308324"/>
          </a:xfrm>
          <a:prstGeom prst="rect">
            <a:avLst/>
          </a:prstGeom>
          <a:noFill/>
        </p:spPr>
        <p:txBody>
          <a:bodyPr wrap="none" rtlCol="0">
            <a:spAutoFit/>
          </a:bodyPr>
          <a:lstStyle/>
          <a:p>
            <a:r>
              <a:rPr lang="en-GB" dirty="0">
                <a:highlight>
                  <a:srgbClr val="00FF00"/>
                </a:highlight>
              </a:rPr>
              <a:t>Musical points:</a:t>
            </a:r>
          </a:p>
          <a:p>
            <a:r>
              <a:rPr lang="en-GB" dirty="0">
                <a:highlight>
                  <a:srgbClr val="00FF00"/>
                </a:highlight>
              </a:rPr>
              <a:t>analogous to</a:t>
            </a:r>
          </a:p>
          <a:p>
            <a:r>
              <a:rPr lang="en-GB" dirty="0">
                <a:highlight>
                  <a:srgbClr val="00FF00"/>
                </a:highlight>
              </a:rPr>
              <a:t>musical dialogue;</a:t>
            </a:r>
          </a:p>
          <a:p>
            <a:r>
              <a:rPr lang="en-GB" dirty="0">
                <a:highlight>
                  <a:srgbClr val="00FF00"/>
                </a:highlight>
              </a:rPr>
              <a:t>also needed </a:t>
            </a:r>
          </a:p>
          <a:p>
            <a:r>
              <a:rPr lang="en-GB" dirty="0">
                <a:highlight>
                  <a:srgbClr val="00FF00"/>
                </a:highlight>
              </a:rPr>
              <a:t>between actors,</a:t>
            </a:r>
          </a:p>
          <a:p>
            <a:r>
              <a:rPr lang="en-GB" dirty="0">
                <a:highlight>
                  <a:srgbClr val="00FF00"/>
                </a:highlight>
              </a:rPr>
              <a:t>composers,</a:t>
            </a:r>
          </a:p>
          <a:p>
            <a:r>
              <a:rPr lang="en-GB" dirty="0">
                <a:highlight>
                  <a:srgbClr val="00FF00"/>
                </a:highlight>
              </a:rPr>
              <a:t>performers,</a:t>
            </a:r>
          </a:p>
          <a:p>
            <a:r>
              <a:rPr lang="en-GB" dirty="0">
                <a:highlight>
                  <a:srgbClr val="00FF00"/>
                </a:highlight>
              </a:rPr>
              <a:t>listeners</a:t>
            </a:r>
          </a:p>
        </p:txBody>
      </p:sp>
    </p:spTree>
    <p:extLst>
      <p:ext uri="{BB962C8B-B14F-4D97-AF65-F5344CB8AC3E}">
        <p14:creationId xmlns:p14="http://schemas.microsoft.com/office/powerpoint/2010/main" val="3964848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7B031-3208-488B-81B0-BD73E3111D28}"/>
              </a:ext>
            </a:extLst>
          </p:cNvPr>
          <p:cNvPicPr>
            <a:picLocks noChangeAspect="1"/>
          </p:cNvPicPr>
          <p:nvPr/>
        </p:nvPicPr>
        <p:blipFill>
          <a:blip r:embed="rId2"/>
          <a:stretch>
            <a:fillRect/>
          </a:stretch>
        </p:blipFill>
        <p:spPr>
          <a:xfrm>
            <a:off x="1904628" y="1128391"/>
            <a:ext cx="5334744" cy="4601217"/>
          </a:xfrm>
          <a:prstGeom prst="rect">
            <a:avLst/>
          </a:prstGeom>
        </p:spPr>
      </p:pic>
    </p:spTree>
    <p:extLst>
      <p:ext uri="{BB962C8B-B14F-4D97-AF65-F5344CB8AC3E}">
        <p14:creationId xmlns:p14="http://schemas.microsoft.com/office/powerpoint/2010/main" val="4223344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871238-4421-4102-8077-AFA8857AAB4B}"/>
              </a:ext>
            </a:extLst>
          </p:cNvPr>
          <p:cNvPicPr>
            <a:picLocks noChangeAspect="1"/>
          </p:cNvPicPr>
          <p:nvPr/>
        </p:nvPicPr>
        <p:blipFill>
          <a:blip r:embed="rId2"/>
          <a:stretch>
            <a:fillRect/>
          </a:stretch>
        </p:blipFill>
        <p:spPr>
          <a:xfrm>
            <a:off x="1423548" y="548680"/>
            <a:ext cx="6296904" cy="5001323"/>
          </a:xfrm>
          <a:prstGeom prst="rect">
            <a:avLst/>
          </a:prstGeom>
        </p:spPr>
      </p:pic>
      <p:sp>
        <p:nvSpPr>
          <p:cNvPr id="2" name="TextBox 1">
            <a:extLst>
              <a:ext uri="{FF2B5EF4-FFF2-40B4-BE49-F238E27FC236}">
                <a16:creationId xmlns:a16="http://schemas.microsoft.com/office/drawing/2014/main" id="{5716F854-320D-43CE-8DD2-DBB2D4C57FDD}"/>
              </a:ext>
            </a:extLst>
          </p:cNvPr>
          <p:cNvSpPr txBox="1"/>
          <p:nvPr/>
        </p:nvSpPr>
        <p:spPr>
          <a:xfrm>
            <a:off x="6681513" y="348753"/>
            <a:ext cx="2077877" cy="923330"/>
          </a:xfrm>
          <a:prstGeom prst="rect">
            <a:avLst/>
          </a:prstGeom>
          <a:noFill/>
        </p:spPr>
        <p:txBody>
          <a:bodyPr wrap="none" rtlCol="0">
            <a:spAutoFit/>
          </a:bodyPr>
          <a:lstStyle/>
          <a:p>
            <a:r>
              <a:rPr lang="en-GB" dirty="0">
                <a:highlight>
                  <a:srgbClr val="00FF00"/>
                </a:highlight>
              </a:rPr>
              <a:t>The notes relate like</a:t>
            </a:r>
          </a:p>
          <a:p>
            <a:r>
              <a:rPr lang="en-GB" dirty="0">
                <a:highlight>
                  <a:srgbClr val="00FF00"/>
                </a:highlight>
              </a:rPr>
              <a:t>expanding brackets,</a:t>
            </a:r>
          </a:p>
          <a:p>
            <a:r>
              <a:rPr lang="en-GB" dirty="0">
                <a:highlight>
                  <a:srgbClr val="00FF00"/>
                </a:highlight>
              </a:rPr>
              <a:t>yet more</a:t>
            </a:r>
          </a:p>
        </p:txBody>
      </p:sp>
    </p:spTree>
    <p:extLst>
      <p:ext uri="{BB962C8B-B14F-4D97-AF65-F5344CB8AC3E}">
        <p14:creationId xmlns:p14="http://schemas.microsoft.com/office/powerpoint/2010/main" val="1097869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4C0B4-83AA-4A96-9A6A-2EE87CC56F3C}"/>
              </a:ext>
            </a:extLst>
          </p:cNvPr>
          <p:cNvSpPr>
            <a:spLocks noGrp="1"/>
          </p:cNvSpPr>
          <p:nvPr>
            <p:ph type="title"/>
          </p:nvPr>
        </p:nvSpPr>
        <p:spPr/>
        <p:txBody>
          <a:bodyPr/>
          <a:lstStyle/>
          <a:p>
            <a:r>
              <a:rPr lang="en-GB" dirty="0"/>
              <a:t>TFT Conclusions</a:t>
            </a:r>
          </a:p>
        </p:txBody>
      </p:sp>
      <p:sp>
        <p:nvSpPr>
          <p:cNvPr id="3" name="Content Placeholder 2">
            <a:extLst>
              <a:ext uri="{FF2B5EF4-FFF2-40B4-BE49-F238E27FC236}">
                <a16:creationId xmlns:a16="http://schemas.microsoft.com/office/drawing/2014/main" id="{53456346-424A-488B-A4A6-03BD02038E76}"/>
              </a:ext>
            </a:extLst>
          </p:cNvPr>
          <p:cNvSpPr>
            <a:spLocks noGrp="1"/>
          </p:cNvSpPr>
          <p:nvPr>
            <p:ph idx="1"/>
          </p:nvPr>
        </p:nvSpPr>
        <p:spPr>
          <a:xfrm>
            <a:off x="457200" y="1196752"/>
            <a:ext cx="8229600" cy="5645224"/>
          </a:xfrm>
        </p:spPr>
        <p:txBody>
          <a:bodyPr>
            <a:normAutofit fontScale="70000" lnSpcReduction="20000"/>
          </a:bodyPr>
          <a:lstStyle/>
          <a:p>
            <a:r>
              <a:rPr lang="en-GB" dirty="0"/>
              <a:t>In </a:t>
            </a:r>
            <a:r>
              <a:rPr lang="en-GB" dirty="0">
                <a:highlight>
                  <a:srgbClr val="FFFF00"/>
                </a:highlight>
              </a:rPr>
              <a:t>TFT lines of connection/ communication are direct</a:t>
            </a:r>
          </a:p>
          <a:p>
            <a:r>
              <a:rPr lang="en-GB" dirty="0">
                <a:highlight>
                  <a:srgbClr val="FFFF00"/>
                </a:highlight>
              </a:rPr>
              <a:t>Everything is connected</a:t>
            </a:r>
            <a:r>
              <a:rPr lang="en-GB" dirty="0"/>
              <a:t>—everything! The exclusion principle fits</a:t>
            </a:r>
          </a:p>
          <a:p>
            <a:r>
              <a:rPr lang="en-GB" dirty="0">
                <a:highlight>
                  <a:srgbClr val="FFFF00"/>
                </a:highlight>
              </a:rPr>
              <a:t>Explains entanglement </a:t>
            </a:r>
            <a:r>
              <a:rPr lang="en-GB" dirty="0"/>
              <a:t>(McGucken, 2017)</a:t>
            </a:r>
          </a:p>
          <a:p>
            <a:r>
              <a:rPr lang="en-GB" dirty="0">
                <a:highlight>
                  <a:srgbClr val="FFFF00"/>
                </a:highlight>
              </a:rPr>
              <a:t>Suggests expanding universe </a:t>
            </a:r>
            <a:r>
              <a:rPr lang="en-GB" dirty="0"/>
              <a:t>and much more there than apparent i.e. 5% known universe accords with 23% dark matter and 72% dark energy posited by some as the force pushing the universe apart, avoiding the Big Crunch, so Linde et al (inflationists) would be right</a:t>
            </a:r>
          </a:p>
          <a:p>
            <a:r>
              <a:rPr lang="en-GB" dirty="0"/>
              <a:t>Whether there are </a:t>
            </a:r>
            <a:r>
              <a:rPr lang="en-GB" dirty="0">
                <a:highlight>
                  <a:srgbClr val="FFFF00"/>
                </a:highlight>
              </a:rPr>
              <a:t>multiverses seems moot</a:t>
            </a:r>
            <a:r>
              <a:rPr lang="en-GB" dirty="0"/>
              <a:t>. The universe is so big it really doesn’t matter. Roger Penrose thinks that the probability of a                        at least one other universe is 10 to the 10 to the 123 against, at least another universe being so well organised as ours and  bigger than our solar system (Holder, 2013).</a:t>
            </a:r>
          </a:p>
          <a:p>
            <a:r>
              <a:rPr lang="en-GB" dirty="0">
                <a:highlight>
                  <a:srgbClr val="FFFF00"/>
                </a:highlight>
              </a:rPr>
              <a:t>Feedback in this sort of universe is the most efficient </a:t>
            </a:r>
            <a:r>
              <a:rPr lang="en-GB" dirty="0"/>
              <a:t>and it seems to me that there is much more that the universe is waiting to  tell us. Everything falls within this so where there are inefficiencies are these non-positive? George Boole thought that logically there is no such thing as ‘absolute evil’ (see next slide). Maybe negatives can be seen as positive-negatives!?</a:t>
            </a:r>
          </a:p>
          <a:p>
            <a:r>
              <a:rPr lang="en-GB" dirty="0">
                <a:highlight>
                  <a:srgbClr val="FFFF00"/>
                </a:highlight>
              </a:rPr>
              <a:t>Maybe there is after all a music of the spheres</a:t>
            </a:r>
            <a:r>
              <a:rPr lang="en-GB" dirty="0"/>
              <a:t>.</a:t>
            </a:r>
          </a:p>
        </p:txBody>
      </p:sp>
      <p:sp>
        <p:nvSpPr>
          <p:cNvPr id="4" name="TextBox 3">
            <a:extLst>
              <a:ext uri="{FF2B5EF4-FFF2-40B4-BE49-F238E27FC236}">
                <a16:creationId xmlns:a16="http://schemas.microsoft.com/office/drawing/2014/main" id="{777A9320-BBEA-43E2-8F95-01558CFB0ABB}"/>
              </a:ext>
            </a:extLst>
          </p:cNvPr>
          <p:cNvSpPr txBox="1"/>
          <p:nvPr/>
        </p:nvSpPr>
        <p:spPr>
          <a:xfrm>
            <a:off x="611560" y="0"/>
            <a:ext cx="8345618" cy="646331"/>
          </a:xfrm>
          <a:prstGeom prst="rect">
            <a:avLst/>
          </a:prstGeom>
          <a:noFill/>
        </p:spPr>
        <p:txBody>
          <a:bodyPr wrap="none" rtlCol="0">
            <a:spAutoFit/>
          </a:bodyPr>
          <a:lstStyle/>
          <a:p>
            <a:r>
              <a:rPr lang="en-GB" dirty="0"/>
              <a:t>Other concepts for discussion like                       are ‘grand design’, ‘goldilocks syndrome’,</a:t>
            </a:r>
          </a:p>
          <a:p>
            <a:r>
              <a:rPr lang="en-GB" dirty="0"/>
              <a:t>‘standard model’, ‘asymmetry’, ‘chaos theory’ and undoubtedly more</a:t>
            </a:r>
          </a:p>
        </p:txBody>
      </p:sp>
      <p:sp>
        <p:nvSpPr>
          <p:cNvPr id="6" name="TextBox 5">
            <a:extLst>
              <a:ext uri="{FF2B5EF4-FFF2-40B4-BE49-F238E27FC236}">
                <a16:creationId xmlns:a16="http://schemas.microsoft.com/office/drawing/2014/main" id="{89A8CCBE-69D0-420D-83AA-2D2FDADCC3B6}"/>
              </a:ext>
            </a:extLst>
          </p:cNvPr>
          <p:cNvSpPr txBox="1"/>
          <p:nvPr/>
        </p:nvSpPr>
        <p:spPr>
          <a:xfrm>
            <a:off x="1048969" y="3811618"/>
            <a:ext cx="1616956" cy="430887"/>
          </a:xfrm>
          <a:prstGeom prst="rect">
            <a:avLst/>
          </a:prstGeom>
          <a:noFill/>
          <a:effectLst>
            <a:outerShdw blurRad="50800" dist="38100" dir="2700000" algn="tl" rotWithShape="0">
              <a:schemeClr val="accent1">
                <a:lumMod val="60000"/>
                <a:lumOff val="40000"/>
                <a:alpha val="40000"/>
              </a:schemeClr>
            </a:outerShdw>
          </a:effectLst>
        </p:spPr>
        <p:txBody>
          <a:bodyPr wrap="square" rtlCol="0">
            <a:spAutoFit/>
          </a:bodyPr>
          <a:lstStyle/>
          <a:p>
            <a:r>
              <a:rPr lang="en-GB" sz="2200" dirty="0"/>
              <a:t>‘well-tuned’</a:t>
            </a:r>
          </a:p>
        </p:txBody>
      </p:sp>
      <p:sp>
        <p:nvSpPr>
          <p:cNvPr id="7" name="TextBox 6">
            <a:extLst>
              <a:ext uri="{FF2B5EF4-FFF2-40B4-BE49-F238E27FC236}">
                <a16:creationId xmlns:a16="http://schemas.microsoft.com/office/drawing/2014/main" id="{636878A5-8F55-4B05-A33D-1211981D12DC}"/>
              </a:ext>
            </a:extLst>
          </p:cNvPr>
          <p:cNvSpPr txBox="1"/>
          <p:nvPr/>
        </p:nvSpPr>
        <p:spPr>
          <a:xfrm>
            <a:off x="3779912" y="-532"/>
            <a:ext cx="1368152" cy="369332"/>
          </a:xfrm>
          <a:prstGeom prst="rect">
            <a:avLst/>
          </a:prstGeom>
          <a:noFill/>
          <a:effectLst>
            <a:outerShdw blurRad="50800" dist="38100" dir="2700000" algn="tl" rotWithShape="0">
              <a:schemeClr val="accent1">
                <a:lumMod val="60000"/>
                <a:lumOff val="40000"/>
                <a:alpha val="40000"/>
              </a:schemeClr>
            </a:outerShdw>
          </a:effectLst>
        </p:spPr>
        <p:txBody>
          <a:bodyPr wrap="square" rtlCol="0">
            <a:spAutoFit/>
          </a:bodyPr>
          <a:lstStyle/>
          <a:p>
            <a:r>
              <a:rPr lang="en-GB" dirty="0"/>
              <a:t>‘well-tuned’</a:t>
            </a:r>
          </a:p>
        </p:txBody>
      </p:sp>
      <p:sp>
        <p:nvSpPr>
          <p:cNvPr id="8" name="TextBox 7">
            <a:extLst>
              <a:ext uri="{FF2B5EF4-FFF2-40B4-BE49-F238E27FC236}">
                <a16:creationId xmlns:a16="http://schemas.microsoft.com/office/drawing/2014/main" id="{CF2B7E1F-CD7F-4670-B5C5-B42F1C03CF2D}"/>
              </a:ext>
            </a:extLst>
          </p:cNvPr>
          <p:cNvSpPr txBox="1"/>
          <p:nvPr/>
        </p:nvSpPr>
        <p:spPr>
          <a:xfrm>
            <a:off x="119607" y="3901070"/>
            <a:ext cx="675185" cy="369332"/>
          </a:xfrm>
          <a:prstGeom prst="rect">
            <a:avLst/>
          </a:prstGeom>
          <a:noFill/>
        </p:spPr>
        <p:txBody>
          <a:bodyPr wrap="none" rtlCol="0">
            <a:spAutoFit/>
          </a:bodyPr>
          <a:lstStyle/>
          <a:p>
            <a:r>
              <a:rPr lang="en-GB" dirty="0"/>
              <a:t>10</a:t>
            </a:r>
            <a:r>
              <a:rPr lang="en-GB" sz="1200" baseline="76000" dirty="0"/>
              <a:t>10</a:t>
            </a:r>
            <a:r>
              <a:rPr lang="en-GB" sz="1200" baseline="100000" dirty="0"/>
              <a:t>123</a:t>
            </a:r>
          </a:p>
        </p:txBody>
      </p:sp>
    </p:spTree>
    <p:extLst>
      <p:ext uri="{BB962C8B-B14F-4D97-AF65-F5344CB8AC3E}">
        <p14:creationId xmlns:p14="http://schemas.microsoft.com/office/powerpoint/2010/main" val="3828064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8D24-2E5B-4BFD-80DE-410DC289A486}"/>
              </a:ext>
            </a:extLst>
          </p:cNvPr>
          <p:cNvSpPr>
            <a:spLocks noGrp="1"/>
          </p:cNvSpPr>
          <p:nvPr>
            <p:ph type="title"/>
          </p:nvPr>
        </p:nvSpPr>
        <p:spPr>
          <a:xfrm>
            <a:off x="457200" y="274638"/>
            <a:ext cx="8229600" cy="1498178"/>
          </a:xfrm>
        </p:spPr>
        <p:txBody>
          <a:bodyPr>
            <a:normAutofit/>
          </a:bodyPr>
          <a:lstStyle/>
          <a:p>
            <a:r>
              <a:rPr lang="en-GB" sz="2800" dirty="0"/>
              <a:t>Copy of part of George Boole’s logical calculations to do with proving statements about God, including that there is no such thing as absolute evil (see last slide)</a:t>
            </a:r>
          </a:p>
        </p:txBody>
      </p:sp>
      <p:pic>
        <p:nvPicPr>
          <p:cNvPr id="4" name="Picture 3">
            <a:extLst>
              <a:ext uri="{FF2B5EF4-FFF2-40B4-BE49-F238E27FC236}">
                <a16:creationId xmlns:a16="http://schemas.microsoft.com/office/drawing/2014/main" id="{C1DA2641-9394-40F8-A695-682A8A3C262D}"/>
              </a:ext>
            </a:extLst>
          </p:cNvPr>
          <p:cNvPicPr>
            <a:picLocks noChangeAspect="1"/>
          </p:cNvPicPr>
          <p:nvPr/>
        </p:nvPicPr>
        <p:blipFill>
          <a:blip r:embed="rId2"/>
          <a:stretch>
            <a:fillRect/>
          </a:stretch>
        </p:blipFill>
        <p:spPr>
          <a:xfrm>
            <a:off x="0" y="1772816"/>
            <a:ext cx="9144000" cy="4274075"/>
          </a:xfrm>
          <a:prstGeom prst="rect">
            <a:avLst/>
          </a:prstGeom>
        </p:spPr>
      </p:pic>
      <p:sp>
        <p:nvSpPr>
          <p:cNvPr id="5" name="TextBox 4">
            <a:extLst>
              <a:ext uri="{FF2B5EF4-FFF2-40B4-BE49-F238E27FC236}">
                <a16:creationId xmlns:a16="http://schemas.microsoft.com/office/drawing/2014/main" id="{35D7D5AA-6FA8-4C24-80EE-971F908EEDFF}"/>
              </a:ext>
            </a:extLst>
          </p:cNvPr>
          <p:cNvSpPr txBox="1"/>
          <p:nvPr/>
        </p:nvSpPr>
        <p:spPr>
          <a:xfrm>
            <a:off x="251520" y="6453336"/>
            <a:ext cx="2747868" cy="246221"/>
          </a:xfrm>
          <a:prstGeom prst="rect">
            <a:avLst/>
          </a:prstGeom>
          <a:noFill/>
        </p:spPr>
        <p:txBody>
          <a:bodyPr wrap="none" rtlCol="0">
            <a:spAutoFit/>
          </a:bodyPr>
          <a:lstStyle/>
          <a:p>
            <a:r>
              <a:rPr lang="en-GB" sz="1000" dirty="0">
                <a:hlinkClick r:id="rId3"/>
              </a:rPr>
              <a:t>https://www.youtube.com/watch?v=Hljir_TyTEw</a:t>
            </a:r>
            <a:endParaRPr lang="en-GB" sz="1000" dirty="0"/>
          </a:p>
        </p:txBody>
      </p:sp>
      <p:sp>
        <p:nvSpPr>
          <p:cNvPr id="6" name="TextBox 5">
            <a:extLst>
              <a:ext uri="{FF2B5EF4-FFF2-40B4-BE49-F238E27FC236}">
                <a16:creationId xmlns:a16="http://schemas.microsoft.com/office/drawing/2014/main" id="{B96E054E-532C-4D59-BC55-50C3E751F01D}"/>
              </a:ext>
            </a:extLst>
          </p:cNvPr>
          <p:cNvSpPr txBox="1"/>
          <p:nvPr/>
        </p:nvSpPr>
        <p:spPr>
          <a:xfrm>
            <a:off x="251520" y="6165304"/>
            <a:ext cx="7765908" cy="369332"/>
          </a:xfrm>
          <a:prstGeom prst="rect">
            <a:avLst/>
          </a:prstGeom>
          <a:noFill/>
        </p:spPr>
        <p:txBody>
          <a:bodyPr wrap="none" rtlCol="0">
            <a:spAutoFit/>
          </a:bodyPr>
          <a:lstStyle/>
          <a:p>
            <a:r>
              <a:rPr lang="en-GB" dirty="0"/>
              <a:t>As presented by Dr Mark Hocknull, Visiting Senior Fellow, University of Lincoln</a:t>
            </a:r>
          </a:p>
        </p:txBody>
      </p:sp>
      <p:sp>
        <p:nvSpPr>
          <p:cNvPr id="3" name="TextBox 2">
            <a:extLst>
              <a:ext uri="{FF2B5EF4-FFF2-40B4-BE49-F238E27FC236}">
                <a16:creationId xmlns:a16="http://schemas.microsoft.com/office/drawing/2014/main" id="{802515C4-ED27-4208-A297-26BB98810784}"/>
              </a:ext>
            </a:extLst>
          </p:cNvPr>
          <p:cNvSpPr txBox="1"/>
          <p:nvPr/>
        </p:nvSpPr>
        <p:spPr>
          <a:xfrm>
            <a:off x="384411" y="3270994"/>
            <a:ext cx="8243411" cy="1477328"/>
          </a:xfrm>
          <a:prstGeom prst="rect">
            <a:avLst/>
          </a:prstGeom>
          <a:gradFill flip="none" rotWithShape="1">
            <a:gsLst>
              <a:gs pos="0">
                <a:schemeClr val="accent1">
                  <a:lumMod val="5000"/>
                  <a:lumOff val="95000"/>
                </a:schemeClr>
              </a:gs>
              <a:gs pos="74000">
                <a:schemeClr val="bg1">
                  <a:lumMod val="95000"/>
                </a:schemeClr>
              </a:gs>
              <a:gs pos="83000">
                <a:srgbClr val="F9F9F9"/>
              </a:gs>
              <a:gs pos="100000">
                <a:schemeClr val="bg1"/>
              </a:gs>
            </a:gsLst>
            <a:lin ang="5400000" scaled="1"/>
            <a:tileRect/>
          </a:gradFill>
        </p:spPr>
        <p:txBody>
          <a:bodyPr wrap="none" rtlCol="0">
            <a:spAutoFit/>
          </a:bodyPr>
          <a:lstStyle/>
          <a:p>
            <a:r>
              <a:rPr lang="en-GB" dirty="0">
                <a:highlight>
                  <a:srgbClr val="FFFF00"/>
                </a:highlight>
              </a:rPr>
              <a:t>Boole</a:t>
            </a:r>
            <a:r>
              <a:rPr lang="en-GB" dirty="0"/>
              <a:t> was also highly </a:t>
            </a:r>
            <a:r>
              <a:rPr lang="en-GB" dirty="0">
                <a:highlight>
                  <a:srgbClr val="FFFF00"/>
                </a:highlight>
              </a:rPr>
              <a:t>instrumental in </a:t>
            </a:r>
            <a:r>
              <a:rPr lang="en-GB" dirty="0"/>
              <a:t>introducing binary digits 0 and 1 and or</a:t>
            </a:r>
          </a:p>
          <a:p>
            <a:r>
              <a:rPr lang="en-GB" dirty="0"/>
              <a:t>and not operators assisting google searching and electronic interfacing of devices </a:t>
            </a:r>
          </a:p>
          <a:p>
            <a:r>
              <a:rPr lang="en-GB" dirty="0"/>
              <a:t>and humans—</a:t>
            </a:r>
            <a:r>
              <a:rPr lang="en-GB" dirty="0">
                <a:highlight>
                  <a:srgbClr val="FFFF00"/>
                </a:highlight>
              </a:rPr>
              <a:t>the world of electronic communication, information flow and feedback </a:t>
            </a:r>
          </a:p>
          <a:p>
            <a:r>
              <a:rPr lang="en-GB" dirty="0">
                <a:highlight>
                  <a:srgbClr val="FFFF00"/>
                </a:highlight>
              </a:rPr>
              <a:t>in many languages at many levels</a:t>
            </a:r>
            <a:r>
              <a:rPr lang="en-GB" dirty="0"/>
              <a:t>. </a:t>
            </a:r>
          </a:p>
          <a:p>
            <a:r>
              <a:rPr lang="en-GB" dirty="0"/>
              <a:t>Also </a:t>
            </a:r>
            <a:r>
              <a:rPr lang="en-GB" dirty="0">
                <a:highlight>
                  <a:srgbClr val="FFFF00"/>
                </a:highlight>
              </a:rPr>
              <a:t>Claude Shannon </a:t>
            </a:r>
            <a:r>
              <a:rPr lang="en-GB" dirty="0"/>
              <a:t>(See next slide).</a:t>
            </a:r>
          </a:p>
        </p:txBody>
      </p:sp>
    </p:spTree>
    <p:extLst>
      <p:ext uri="{BB962C8B-B14F-4D97-AF65-F5344CB8AC3E}">
        <p14:creationId xmlns:p14="http://schemas.microsoft.com/office/powerpoint/2010/main" val="281667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CB65E-01B3-4114-89F7-DD63606506FA}"/>
              </a:ext>
            </a:extLst>
          </p:cNvPr>
          <p:cNvSpPr>
            <a:spLocks noGrp="1"/>
          </p:cNvSpPr>
          <p:nvPr>
            <p:ph type="title"/>
          </p:nvPr>
        </p:nvSpPr>
        <p:spPr/>
        <p:txBody>
          <a:bodyPr/>
          <a:lstStyle/>
          <a:p>
            <a:r>
              <a:rPr lang="en-GB" dirty="0"/>
              <a:t>Information Theory</a:t>
            </a:r>
          </a:p>
        </p:txBody>
      </p:sp>
      <p:sp>
        <p:nvSpPr>
          <p:cNvPr id="4" name="TextBox 3">
            <a:extLst>
              <a:ext uri="{FF2B5EF4-FFF2-40B4-BE49-F238E27FC236}">
                <a16:creationId xmlns:a16="http://schemas.microsoft.com/office/drawing/2014/main" id="{896CCBC5-F53C-4A2B-81C5-99FC027E534B}"/>
              </a:ext>
            </a:extLst>
          </p:cNvPr>
          <p:cNvSpPr txBox="1"/>
          <p:nvPr/>
        </p:nvSpPr>
        <p:spPr>
          <a:xfrm>
            <a:off x="443463" y="1244550"/>
            <a:ext cx="8257069" cy="2031325"/>
          </a:xfrm>
          <a:prstGeom prst="rect">
            <a:avLst/>
          </a:prstGeom>
          <a:noFill/>
        </p:spPr>
        <p:txBody>
          <a:bodyPr wrap="none" rtlCol="0">
            <a:spAutoFit/>
          </a:bodyPr>
          <a:lstStyle/>
          <a:p>
            <a:r>
              <a:rPr lang="en-GB" dirty="0">
                <a:highlight>
                  <a:srgbClr val="00FFFF"/>
                </a:highlight>
              </a:rPr>
              <a:t>Shannon-Weaver</a:t>
            </a:r>
            <a:r>
              <a:rPr lang="en-GB" dirty="0"/>
              <a:t>–entropy–compression–noise–coding–cryptology–bandwidth–</a:t>
            </a:r>
          </a:p>
          <a:p>
            <a:r>
              <a:rPr lang="en-GB" dirty="0"/>
              <a:t>signal to noise ratio–telecommunications–linguistics–data transmission–</a:t>
            </a:r>
            <a:r>
              <a:rPr lang="en-GB" dirty="0">
                <a:highlight>
                  <a:srgbClr val="FFFF00"/>
                </a:highlight>
              </a:rPr>
              <a:t>the brain</a:t>
            </a:r>
            <a:r>
              <a:rPr lang="en-GB" dirty="0"/>
              <a:t>–</a:t>
            </a:r>
          </a:p>
          <a:p>
            <a:r>
              <a:rPr lang="en-GB" dirty="0"/>
              <a:t>autonomic system–</a:t>
            </a:r>
            <a:r>
              <a:rPr lang="en-GB" dirty="0">
                <a:highlight>
                  <a:srgbClr val="FFFF00"/>
                </a:highlight>
              </a:rPr>
              <a:t>11,000,000 bits per second processed</a:t>
            </a:r>
            <a:r>
              <a:rPr lang="en-GB" dirty="0"/>
              <a:t>, but only </a:t>
            </a:r>
            <a:r>
              <a:rPr lang="en-GB" dirty="0">
                <a:highlight>
                  <a:srgbClr val="FFFF00"/>
                </a:highlight>
              </a:rPr>
              <a:t>50 bits per second</a:t>
            </a:r>
            <a:r>
              <a:rPr lang="en-GB" dirty="0"/>
              <a:t> </a:t>
            </a:r>
          </a:p>
          <a:p>
            <a:r>
              <a:rPr lang="en-GB" dirty="0">
                <a:highlight>
                  <a:srgbClr val="FFFF00"/>
                </a:highlight>
              </a:rPr>
              <a:t>consciously</a:t>
            </a:r>
            <a:r>
              <a:rPr lang="en-GB" dirty="0"/>
              <a:t> (including reading and piano playing)=compression taking half a second </a:t>
            </a:r>
          </a:p>
          <a:p>
            <a:r>
              <a:rPr lang="en-GB" dirty="0"/>
              <a:t>and automatic processes in less time and from roughly 100,000,000,000 brain cells </a:t>
            </a:r>
          </a:p>
          <a:p>
            <a:r>
              <a:rPr lang="en-GB" dirty="0"/>
              <a:t>as many operations possibly per second.</a:t>
            </a:r>
          </a:p>
          <a:p>
            <a:r>
              <a:rPr lang="en-GB" dirty="0"/>
              <a:t>(Markowsky, 2020)</a:t>
            </a:r>
          </a:p>
        </p:txBody>
      </p:sp>
      <p:pic>
        <p:nvPicPr>
          <p:cNvPr id="5" name="Picture 4">
            <a:extLst>
              <a:ext uri="{FF2B5EF4-FFF2-40B4-BE49-F238E27FC236}">
                <a16:creationId xmlns:a16="http://schemas.microsoft.com/office/drawing/2014/main" id="{841B8A15-DBD1-47E1-868D-5D1C258B11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63941" y="3216237"/>
            <a:ext cx="4029637" cy="1343212"/>
          </a:xfrm>
          <a:prstGeom prst="rect">
            <a:avLst/>
          </a:prstGeom>
        </p:spPr>
      </p:pic>
      <p:pic>
        <p:nvPicPr>
          <p:cNvPr id="6" name="Picture 5">
            <a:extLst>
              <a:ext uri="{FF2B5EF4-FFF2-40B4-BE49-F238E27FC236}">
                <a16:creationId xmlns:a16="http://schemas.microsoft.com/office/drawing/2014/main" id="{3BC16AA5-6E35-445D-B3C5-8B06854AD89B}"/>
              </a:ext>
            </a:extLst>
          </p:cNvPr>
          <p:cNvPicPr>
            <a:picLocks noChangeAspect="1"/>
          </p:cNvPicPr>
          <p:nvPr/>
        </p:nvPicPr>
        <p:blipFill>
          <a:blip r:embed="rId4"/>
          <a:stretch>
            <a:fillRect/>
          </a:stretch>
        </p:blipFill>
        <p:spPr>
          <a:xfrm>
            <a:off x="2368652" y="5011215"/>
            <a:ext cx="4420217" cy="362001"/>
          </a:xfrm>
          <a:prstGeom prst="rect">
            <a:avLst/>
          </a:prstGeom>
        </p:spPr>
      </p:pic>
      <p:sp>
        <p:nvSpPr>
          <p:cNvPr id="7" name="TextBox 6">
            <a:extLst>
              <a:ext uri="{FF2B5EF4-FFF2-40B4-BE49-F238E27FC236}">
                <a16:creationId xmlns:a16="http://schemas.microsoft.com/office/drawing/2014/main" id="{9C0EED2D-ACEE-4263-A868-3251842D4C7F}"/>
              </a:ext>
            </a:extLst>
          </p:cNvPr>
          <p:cNvSpPr txBox="1"/>
          <p:nvPr/>
        </p:nvSpPr>
        <p:spPr>
          <a:xfrm>
            <a:off x="443463" y="4690120"/>
            <a:ext cx="1536246" cy="923330"/>
          </a:xfrm>
          <a:prstGeom prst="rect">
            <a:avLst/>
          </a:prstGeom>
          <a:noFill/>
        </p:spPr>
        <p:txBody>
          <a:bodyPr wrap="square" rtlCol="0">
            <a:spAutoFit/>
          </a:bodyPr>
          <a:lstStyle/>
          <a:p>
            <a:r>
              <a:rPr lang="en-GB" dirty="0">
                <a:highlight>
                  <a:srgbClr val="00FFFF"/>
                </a:highlight>
              </a:rPr>
              <a:t>Shannon</a:t>
            </a:r>
            <a:r>
              <a:rPr lang="en-GB" dirty="0"/>
              <a:t>’s </a:t>
            </a:r>
          </a:p>
          <a:p>
            <a:r>
              <a:rPr lang="en-GB" dirty="0"/>
              <a:t>Entropy formula</a:t>
            </a:r>
          </a:p>
        </p:txBody>
      </p:sp>
      <p:sp>
        <p:nvSpPr>
          <p:cNvPr id="8" name="TextBox 7">
            <a:extLst>
              <a:ext uri="{FF2B5EF4-FFF2-40B4-BE49-F238E27FC236}">
                <a16:creationId xmlns:a16="http://schemas.microsoft.com/office/drawing/2014/main" id="{D05B90E9-A047-4C44-9D16-685B3C2F11E8}"/>
              </a:ext>
            </a:extLst>
          </p:cNvPr>
          <p:cNvSpPr txBox="1"/>
          <p:nvPr/>
        </p:nvSpPr>
        <p:spPr>
          <a:xfrm>
            <a:off x="443463" y="3556849"/>
            <a:ext cx="2133148" cy="923330"/>
          </a:xfrm>
          <a:prstGeom prst="rect">
            <a:avLst/>
          </a:prstGeom>
          <a:noFill/>
        </p:spPr>
        <p:txBody>
          <a:bodyPr wrap="none" rtlCol="0">
            <a:spAutoFit/>
          </a:bodyPr>
          <a:lstStyle/>
          <a:p>
            <a:r>
              <a:rPr lang="en-GB" dirty="0">
                <a:highlight>
                  <a:srgbClr val="00FFFF"/>
                </a:highlight>
              </a:rPr>
              <a:t>Shannon &amp; Weaver</a:t>
            </a:r>
            <a:r>
              <a:rPr lang="en-GB" dirty="0"/>
              <a:t>’s</a:t>
            </a:r>
          </a:p>
          <a:p>
            <a:r>
              <a:rPr lang="en-GB" dirty="0"/>
              <a:t>Communication</a:t>
            </a:r>
          </a:p>
          <a:p>
            <a:r>
              <a:rPr lang="en-GB" dirty="0"/>
              <a:t>model</a:t>
            </a:r>
          </a:p>
        </p:txBody>
      </p:sp>
      <p:sp>
        <p:nvSpPr>
          <p:cNvPr id="9" name="TextBox 8">
            <a:extLst>
              <a:ext uri="{FF2B5EF4-FFF2-40B4-BE49-F238E27FC236}">
                <a16:creationId xmlns:a16="http://schemas.microsoft.com/office/drawing/2014/main" id="{A9D5BAAA-EB29-44C9-AB55-9C47D4F54E5B}"/>
              </a:ext>
            </a:extLst>
          </p:cNvPr>
          <p:cNvSpPr txBox="1"/>
          <p:nvPr/>
        </p:nvSpPr>
        <p:spPr>
          <a:xfrm>
            <a:off x="1965019" y="5613450"/>
            <a:ext cx="6209841" cy="923330"/>
          </a:xfrm>
          <a:prstGeom prst="rect">
            <a:avLst/>
          </a:prstGeom>
          <a:noFill/>
        </p:spPr>
        <p:txBody>
          <a:bodyPr wrap="none" rtlCol="0">
            <a:spAutoFit/>
          </a:bodyPr>
          <a:lstStyle/>
          <a:p>
            <a:r>
              <a:rPr lang="en-GB" dirty="0">
                <a:highlight>
                  <a:srgbClr val="FF00FF"/>
                </a:highlight>
              </a:rPr>
              <a:t>Is there a corollary of the ratio of conscious thought </a:t>
            </a:r>
          </a:p>
          <a:p>
            <a:r>
              <a:rPr lang="en-GB" dirty="0">
                <a:highlight>
                  <a:srgbClr val="FF00FF"/>
                </a:highlight>
              </a:rPr>
              <a:t>to total thought as to the 5% known universe to the</a:t>
            </a:r>
          </a:p>
          <a:p>
            <a:r>
              <a:rPr lang="en-GB" dirty="0">
                <a:highlight>
                  <a:srgbClr val="FF00FF"/>
                </a:highlight>
              </a:rPr>
              <a:t>remaining 95% as yet unknown, although smaller, 50: 11 billion?</a:t>
            </a:r>
          </a:p>
        </p:txBody>
      </p:sp>
      <p:sp>
        <p:nvSpPr>
          <p:cNvPr id="10" name="TextBox 9">
            <a:extLst>
              <a:ext uri="{FF2B5EF4-FFF2-40B4-BE49-F238E27FC236}">
                <a16:creationId xmlns:a16="http://schemas.microsoft.com/office/drawing/2014/main" id="{00EC4CF4-7FFA-47B9-AD99-4C19B49DF5D7}"/>
              </a:ext>
            </a:extLst>
          </p:cNvPr>
          <p:cNvSpPr txBox="1"/>
          <p:nvPr/>
        </p:nvSpPr>
        <p:spPr>
          <a:xfrm>
            <a:off x="7025988" y="3426178"/>
            <a:ext cx="2104102" cy="923330"/>
          </a:xfrm>
          <a:prstGeom prst="rect">
            <a:avLst/>
          </a:prstGeom>
          <a:noFill/>
        </p:spPr>
        <p:txBody>
          <a:bodyPr wrap="none" rtlCol="0">
            <a:spAutoFit/>
          </a:bodyPr>
          <a:lstStyle/>
          <a:p>
            <a:r>
              <a:rPr lang="en-GB" dirty="0">
                <a:highlight>
                  <a:srgbClr val="FF00FF"/>
                </a:highlight>
              </a:rPr>
              <a:t>noise is a factor </a:t>
            </a:r>
          </a:p>
          <a:p>
            <a:r>
              <a:rPr lang="en-GB" dirty="0">
                <a:highlight>
                  <a:srgbClr val="FF00FF"/>
                </a:highlight>
              </a:rPr>
              <a:t>of the universe </a:t>
            </a:r>
          </a:p>
          <a:p>
            <a:r>
              <a:rPr lang="en-GB" dirty="0">
                <a:highlight>
                  <a:srgbClr val="FF00FF"/>
                </a:highlight>
              </a:rPr>
              <a:t>as well as in thought</a:t>
            </a:r>
          </a:p>
        </p:txBody>
      </p:sp>
      <p:sp>
        <p:nvSpPr>
          <p:cNvPr id="11" name="TextBox 10">
            <a:extLst>
              <a:ext uri="{FF2B5EF4-FFF2-40B4-BE49-F238E27FC236}">
                <a16:creationId xmlns:a16="http://schemas.microsoft.com/office/drawing/2014/main" id="{42867C8B-B350-4F04-A23B-329643993E5E}"/>
              </a:ext>
            </a:extLst>
          </p:cNvPr>
          <p:cNvSpPr txBox="1"/>
          <p:nvPr/>
        </p:nvSpPr>
        <p:spPr>
          <a:xfrm>
            <a:off x="7090910" y="5047009"/>
            <a:ext cx="1974258" cy="923330"/>
          </a:xfrm>
          <a:prstGeom prst="rect">
            <a:avLst/>
          </a:prstGeom>
          <a:noFill/>
        </p:spPr>
        <p:txBody>
          <a:bodyPr wrap="none" rtlCol="0">
            <a:spAutoFit/>
          </a:bodyPr>
          <a:lstStyle/>
          <a:p>
            <a:r>
              <a:rPr lang="en-GB" dirty="0">
                <a:highlight>
                  <a:srgbClr val="FF00FF"/>
                </a:highlight>
              </a:rPr>
              <a:t>In TFT there </a:t>
            </a:r>
          </a:p>
          <a:p>
            <a:r>
              <a:rPr lang="en-GB" dirty="0">
                <a:highlight>
                  <a:srgbClr val="FF00FF"/>
                </a:highlight>
              </a:rPr>
              <a:t>is no need </a:t>
            </a:r>
          </a:p>
          <a:p>
            <a:r>
              <a:rPr lang="en-GB" dirty="0">
                <a:highlight>
                  <a:srgbClr val="FF00FF"/>
                </a:highlight>
              </a:rPr>
              <a:t>to lose information</a:t>
            </a:r>
          </a:p>
        </p:txBody>
      </p:sp>
      <p:sp>
        <p:nvSpPr>
          <p:cNvPr id="12" name="TextBox 11">
            <a:extLst>
              <a:ext uri="{FF2B5EF4-FFF2-40B4-BE49-F238E27FC236}">
                <a16:creationId xmlns:a16="http://schemas.microsoft.com/office/drawing/2014/main" id="{77CC00BF-844A-4DBB-B556-0577BE9EF9AA}"/>
              </a:ext>
            </a:extLst>
          </p:cNvPr>
          <p:cNvSpPr txBox="1"/>
          <p:nvPr/>
        </p:nvSpPr>
        <p:spPr>
          <a:xfrm>
            <a:off x="899592" y="6536780"/>
            <a:ext cx="3393878" cy="230832"/>
          </a:xfrm>
          <a:prstGeom prst="rect">
            <a:avLst/>
          </a:prstGeom>
          <a:noFill/>
        </p:spPr>
        <p:txBody>
          <a:bodyPr wrap="none" rtlCol="0">
            <a:spAutoFit/>
          </a:bodyPr>
          <a:lstStyle/>
          <a:p>
            <a:r>
              <a:rPr lang="en-GB" sz="900" dirty="0"/>
              <a:t>https://www.britannica.com/science/information-theory/Linguistics</a:t>
            </a:r>
          </a:p>
        </p:txBody>
      </p:sp>
      <p:pic>
        <p:nvPicPr>
          <p:cNvPr id="13" name="Picture 12">
            <a:extLst>
              <a:ext uri="{FF2B5EF4-FFF2-40B4-BE49-F238E27FC236}">
                <a16:creationId xmlns:a16="http://schemas.microsoft.com/office/drawing/2014/main" id="{A45589A7-A1DE-4E8F-BE5E-A7BE0FC74C67}"/>
              </a:ext>
            </a:extLst>
          </p:cNvPr>
          <p:cNvPicPr>
            <a:picLocks noChangeAspect="1"/>
          </p:cNvPicPr>
          <p:nvPr/>
        </p:nvPicPr>
        <p:blipFill rotWithShape="1">
          <a:blip r:embed="rId5"/>
          <a:srcRect b="1270"/>
          <a:stretch/>
        </p:blipFill>
        <p:spPr>
          <a:xfrm>
            <a:off x="2564758" y="2961091"/>
            <a:ext cx="4220164" cy="2088000"/>
          </a:xfrm>
          <a:prstGeom prst="rect">
            <a:avLst/>
          </a:prstGeom>
        </p:spPr>
      </p:pic>
      <p:sp>
        <p:nvSpPr>
          <p:cNvPr id="14" name="TextBox 13">
            <a:extLst>
              <a:ext uri="{FF2B5EF4-FFF2-40B4-BE49-F238E27FC236}">
                <a16:creationId xmlns:a16="http://schemas.microsoft.com/office/drawing/2014/main" id="{E8A2FBF1-4D95-4743-8CC2-657215590FA4}"/>
              </a:ext>
            </a:extLst>
          </p:cNvPr>
          <p:cNvSpPr txBox="1"/>
          <p:nvPr/>
        </p:nvSpPr>
        <p:spPr>
          <a:xfrm>
            <a:off x="4765453" y="6536780"/>
            <a:ext cx="3847528" cy="230832"/>
          </a:xfrm>
          <a:prstGeom prst="rect">
            <a:avLst/>
          </a:prstGeom>
          <a:noFill/>
        </p:spPr>
        <p:txBody>
          <a:bodyPr wrap="none" rtlCol="0">
            <a:spAutoFit/>
          </a:bodyPr>
          <a:lstStyle/>
          <a:p>
            <a:r>
              <a:rPr lang="en-GB" sz="900" dirty="0"/>
              <a:t>https://uk.images.search.yahoo.com/search/images?p=shannon+and+weaver</a:t>
            </a:r>
          </a:p>
        </p:txBody>
      </p:sp>
      <p:sp>
        <p:nvSpPr>
          <p:cNvPr id="15" name="TextBox 14">
            <a:extLst>
              <a:ext uri="{FF2B5EF4-FFF2-40B4-BE49-F238E27FC236}">
                <a16:creationId xmlns:a16="http://schemas.microsoft.com/office/drawing/2014/main" id="{7414C9D6-629D-47DA-9043-5FFB3997FE80}"/>
              </a:ext>
            </a:extLst>
          </p:cNvPr>
          <p:cNvSpPr txBox="1"/>
          <p:nvPr/>
        </p:nvSpPr>
        <p:spPr>
          <a:xfrm>
            <a:off x="7025988" y="2659730"/>
            <a:ext cx="2063385" cy="646331"/>
          </a:xfrm>
          <a:prstGeom prst="rect">
            <a:avLst/>
          </a:prstGeom>
          <a:noFill/>
        </p:spPr>
        <p:txBody>
          <a:bodyPr wrap="none" rtlCol="0">
            <a:spAutoFit/>
          </a:bodyPr>
          <a:lstStyle/>
          <a:p>
            <a:r>
              <a:rPr lang="en-GB" dirty="0">
                <a:highlight>
                  <a:srgbClr val="FF00FF"/>
                </a:highlight>
              </a:rPr>
              <a:t>Meaning and signal </a:t>
            </a:r>
          </a:p>
          <a:p>
            <a:r>
              <a:rPr lang="en-GB" dirty="0">
                <a:highlight>
                  <a:srgbClr val="FF00FF"/>
                </a:highlight>
              </a:rPr>
              <a:t>message separated</a:t>
            </a:r>
          </a:p>
        </p:txBody>
      </p:sp>
    </p:spTree>
    <p:extLst>
      <p:ext uri="{BB962C8B-B14F-4D97-AF65-F5344CB8AC3E}">
        <p14:creationId xmlns:p14="http://schemas.microsoft.com/office/powerpoint/2010/main" val="139752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A809A-C3DB-47D3-B831-7AF53E945206}"/>
              </a:ext>
            </a:extLst>
          </p:cNvPr>
          <p:cNvSpPr>
            <a:spLocks noGrp="1"/>
          </p:cNvSpPr>
          <p:nvPr>
            <p:ph type="title"/>
          </p:nvPr>
        </p:nvSpPr>
        <p:spPr>
          <a:xfrm>
            <a:off x="457200" y="274638"/>
            <a:ext cx="8229600" cy="1143000"/>
          </a:xfrm>
        </p:spPr>
        <p:txBody>
          <a:bodyPr/>
          <a:lstStyle/>
          <a:p>
            <a:r>
              <a:rPr lang="en-GB" dirty="0"/>
              <a:t>General Conclusions</a:t>
            </a:r>
          </a:p>
        </p:txBody>
      </p:sp>
      <p:sp>
        <p:nvSpPr>
          <p:cNvPr id="3" name="Content Placeholder 2">
            <a:extLst>
              <a:ext uri="{FF2B5EF4-FFF2-40B4-BE49-F238E27FC236}">
                <a16:creationId xmlns:a16="http://schemas.microsoft.com/office/drawing/2014/main" id="{E035225D-9CED-47D6-AAD5-B1224AF37CB0}"/>
              </a:ext>
            </a:extLst>
          </p:cNvPr>
          <p:cNvSpPr>
            <a:spLocks noGrp="1"/>
          </p:cNvSpPr>
          <p:nvPr>
            <p:ph idx="1"/>
          </p:nvPr>
        </p:nvSpPr>
        <p:spPr>
          <a:xfrm>
            <a:off x="457200" y="1268760"/>
            <a:ext cx="8229600" cy="5589240"/>
          </a:xfrm>
        </p:spPr>
        <p:txBody>
          <a:bodyPr>
            <a:normAutofit fontScale="62500" lnSpcReduction="20000"/>
          </a:bodyPr>
          <a:lstStyle/>
          <a:p>
            <a:r>
              <a:rPr lang="en-GB" dirty="0">
                <a:highlight>
                  <a:srgbClr val="FFFF00"/>
                </a:highlight>
              </a:rPr>
              <a:t>Connectivity</a:t>
            </a:r>
            <a:r>
              <a:rPr lang="en-GB" dirty="0"/>
              <a:t>, the senses</a:t>
            </a:r>
          </a:p>
          <a:p>
            <a:r>
              <a:rPr lang="en-GB" dirty="0">
                <a:highlight>
                  <a:srgbClr val="FFFF00"/>
                </a:highlight>
              </a:rPr>
              <a:t>Circularity, speed, acceleration</a:t>
            </a:r>
            <a:r>
              <a:rPr lang="en-GB" dirty="0"/>
              <a:t>—problems? </a:t>
            </a:r>
            <a:r>
              <a:rPr lang="en-GB" dirty="0">
                <a:highlight>
                  <a:srgbClr val="FFFF00"/>
                </a:highlight>
              </a:rPr>
              <a:t>Hysteresis</a:t>
            </a:r>
            <a:r>
              <a:rPr lang="en-GB" dirty="0"/>
              <a:t>, overload, ‘at or near the threshold’ (David Gilmour: Brown, 2006) which can be attractive (Hendrix). Is there a limit to the final speed? Is the tendency towards perfection? Can loops break? If so, can this be seen, at least aesthetically, as pleasing, positive? Does it need transmitters and receivers, does it need humans to interpose, can robots substitute? Are there feedback loops happening and not being detected? Overtly and non-overtly: I think: yes</a:t>
            </a:r>
          </a:p>
          <a:p>
            <a:r>
              <a:rPr lang="en-GB" dirty="0">
                <a:highlight>
                  <a:srgbClr val="FFFF00"/>
                </a:highlight>
              </a:rPr>
              <a:t>Information flow</a:t>
            </a:r>
            <a:r>
              <a:rPr lang="en-GB" dirty="0"/>
              <a:t>, </a:t>
            </a:r>
            <a:r>
              <a:rPr lang="en-GB" dirty="0">
                <a:highlight>
                  <a:srgbClr val="FFFF00"/>
                </a:highlight>
              </a:rPr>
              <a:t>efficiency</a:t>
            </a:r>
            <a:r>
              <a:rPr lang="en-GB" dirty="0"/>
              <a:t>: communication, outcome effectiveness—</a:t>
            </a:r>
            <a:br>
              <a:rPr lang="en-GB" dirty="0"/>
            </a:br>
            <a:r>
              <a:rPr lang="en-GB" dirty="0"/>
              <a:t>in particular as regards music and contemporaneously electronic music</a:t>
            </a:r>
          </a:p>
          <a:p>
            <a:r>
              <a:rPr lang="en-GB" dirty="0">
                <a:highlight>
                  <a:srgbClr val="FFFF00"/>
                </a:highlight>
              </a:rPr>
              <a:t>Feedback is inimical to everything</a:t>
            </a:r>
            <a:r>
              <a:rPr lang="en-GB" dirty="0"/>
              <a:t>: in a primary sense in teaching, in data flows, biology, in a pragmatic sense in construction management (more than syntactically, epistemologically and semiotically, the word ‘concrete’ is a common binder or node of thread connections) and Maslow type needs—and the universe. Is it, feedback, necessary for human and other life forms to exist? In other words can anything exist in splendid isolation? I think: no</a:t>
            </a:r>
          </a:p>
          <a:p>
            <a:r>
              <a:rPr lang="en-GB" dirty="0"/>
              <a:t>Open Question: What are the implications of TFT connectivity, that is: the universe’s perfect feedback? Is it perfect? I think so</a:t>
            </a:r>
          </a:p>
          <a:p>
            <a:r>
              <a:rPr lang="en-GB" dirty="0">
                <a:highlight>
                  <a:srgbClr val="FFFF00"/>
                </a:highlight>
              </a:rPr>
              <a:t>Somewhere in it all is possibly Deleuze</a:t>
            </a:r>
          </a:p>
        </p:txBody>
      </p:sp>
      <p:sp>
        <p:nvSpPr>
          <p:cNvPr id="26" name="TextBox 25">
            <a:extLst>
              <a:ext uri="{FF2B5EF4-FFF2-40B4-BE49-F238E27FC236}">
                <a16:creationId xmlns:a16="http://schemas.microsoft.com/office/drawing/2014/main" id="{E976E95D-4907-408B-9C80-5423D0A5E166}"/>
              </a:ext>
            </a:extLst>
          </p:cNvPr>
          <p:cNvSpPr txBox="1"/>
          <p:nvPr/>
        </p:nvSpPr>
        <p:spPr>
          <a:xfrm>
            <a:off x="107504" y="4005064"/>
            <a:ext cx="804579" cy="1938992"/>
          </a:xfrm>
          <a:prstGeom prst="rect">
            <a:avLst/>
          </a:prstGeom>
          <a:noFill/>
        </p:spPr>
        <p:txBody>
          <a:bodyPr wrap="none" rtlCol="0">
            <a:spAutoFit/>
          </a:bodyPr>
          <a:lstStyle/>
          <a:p>
            <a:r>
              <a:rPr lang="en-GB" sz="1200" dirty="0"/>
              <a:t>consider</a:t>
            </a:r>
          </a:p>
          <a:p>
            <a:r>
              <a:rPr lang="en-GB" sz="1200" dirty="0"/>
              <a:t>also </a:t>
            </a:r>
          </a:p>
          <a:p>
            <a:r>
              <a:rPr lang="en-GB" sz="1200" dirty="0"/>
              <a:t>hubs,</a:t>
            </a:r>
          </a:p>
          <a:p>
            <a:r>
              <a:rPr lang="en-GB" sz="1200" dirty="0"/>
              <a:t>actor </a:t>
            </a:r>
          </a:p>
          <a:p>
            <a:r>
              <a:rPr lang="en-GB" sz="1200" dirty="0"/>
              <a:t>networks,</a:t>
            </a:r>
          </a:p>
          <a:p>
            <a:r>
              <a:rPr lang="en-GB" sz="1200" dirty="0"/>
              <a:t>grids, </a:t>
            </a:r>
          </a:p>
          <a:p>
            <a:r>
              <a:rPr lang="en-GB" sz="1200" dirty="0"/>
              <a:t>meshes, </a:t>
            </a:r>
          </a:p>
          <a:p>
            <a:r>
              <a:rPr lang="en-GB" sz="1200" u="sng" dirty="0"/>
              <a:t>all</a:t>
            </a:r>
            <a:r>
              <a:rPr lang="en-GB" sz="1200" dirty="0"/>
              <a:t> fields,</a:t>
            </a:r>
          </a:p>
          <a:p>
            <a:r>
              <a:rPr lang="en-GB" sz="1200" dirty="0"/>
              <a:t>matrices</a:t>
            </a:r>
          </a:p>
          <a:p>
            <a:endParaRPr lang="en-GB" sz="1200" dirty="0"/>
          </a:p>
        </p:txBody>
      </p:sp>
      <p:sp>
        <p:nvSpPr>
          <p:cNvPr id="4" name="TextBox 3">
            <a:extLst>
              <a:ext uri="{FF2B5EF4-FFF2-40B4-BE49-F238E27FC236}">
                <a16:creationId xmlns:a16="http://schemas.microsoft.com/office/drawing/2014/main" id="{3D352731-8ADA-401C-8EED-83C8F7B05DD5}"/>
              </a:ext>
            </a:extLst>
          </p:cNvPr>
          <p:cNvSpPr txBox="1"/>
          <p:nvPr/>
        </p:nvSpPr>
        <p:spPr>
          <a:xfrm>
            <a:off x="2440711" y="217701"/>
            <a:ext cx="4262577" cy="369332"/>
          </a:xfrm>
          <a:prstGeom prst="rect">
            <a:avLst/>
          </a:prstGeom>
          <a:noFill/>
        </p:spPr>
        <p:txBody>
          <a:bodyPr wrap="none" rtlCol="0">
            <a:spAutoFit/>
          </a:bodyPr>
          <a:lstStyle/>
          <a:p>
            <a:r>
              <a:rPr lang="en-GB" dirty="0">
                <a:highlight>
                  <a:srgbClr val="00FF00"/>
                </a:highlight>
              </a:rPr>
              <a:t>Musically from the general to the particular</a:t>
            </a:r>
          </a:p>
        </p:txBody>
      </p:sp>
    </p:spTree>
    <p:extLst>
      <p:ext uri="{BB962C8B-B14F-4D97-AF65-F5344CB8AC3E}">
        <p14:creationId xmlns:p14="http://schemas.microsoft.com/office/powerpoint/2010/main" val="965624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Feedback taxonomies </a:t>
            </a:r>
            <a:r>
              <a:rPr lang="en-GB" sz="1800" dirty="0"/>
              <a:t>a start</a:t>
            </a:r>
            <a:endParaRPr lang="en-GB" dirty="0"/>
          </a:p>
        </p:txBody>
      </p:sp>
      <p:sp>
        <p:nvSpPr>
          <p:cNvPr id="3" name="Content Placeholder 2"/>
          <p:cNvSpPr>
            <a:spLocks noGrp="1"/>
          </p:cNvSpPr>
          <p:nvPr>
            <p:ph idx="1"/>
          </p:nvPr>
        </p:nvSpPr>
        <p:spPr>
          <a:xfrm>
            <a:off x="457200" y="1382697"/>
            <a:ext cx="8229600" cy="5257800"/>
          </a:xfrm>
        </p:spPr>
        <p:txBody>
          <a:bodyPr>
            <a:normAutofit fontScale="62500" lnSpcReduction="20000"/>
          </a:bodyPr>
          <a:lstStyle/>
          <a:p>
            <a:r>
              <a:rPr lang="en-GB" dirty="0">
                <a:highlight>
                  <a:srgbClr val="FFFF00"/>
                </a:highlight>
              </a:rPr>
              <a:t>Feedback occurs at many levels </a:t>
            </a:r>
            <a:r>
              <a:rPr lang="en-GB" dirty="0"/>
              <a:t>and of </a:t>
            </a:r>
            <a:r>
              <a:rPr lang="en-GB" dirty="0">
                <a:highlight>
                  <a:srgbClr val="FFFF00"/>
                </a:highlight>
              </a:rPr>
              <a:t>different varieties</a:t>
            </a:r>
          </a:p>
          <a:p>
            <a:r>
              <a:rPr lang="en-GB" dirty="0">
                <a:highlight>
                  <a:srgbClr val="FFFF00"/>
                </a:highlight>
              </a:rPr>
              <a:t>Eponymous</a:t>
            </a:r>
          </a:p>
          <a:p>
            <a:r>
              <a:rPr lang="en-GB" dirty="0">
                <a:highlight>
                  <a:srgbClr val="FFFF00"/>
                </a:highlight>
              </a:rPr>
              <a:t>Affirmative</a:t>
            </a:r>
            <a:r>
              <a:rPr lang="en-GB" dirty="0"/>
              <a:t>, </a:t>
            </a:r>
            <a:r>
              <a:rPr lang="en-GB" dirty="0">
                <a:highlight>
                  <a:srgbClr val="FFFF00"/>
                </a:highlight>
              </a:rPr>
              <a:t>constructive critique</a:t>
            </a:r>
            <a:r>
              <a:rPr lang="en-GB" dirty="0"/>
              <a:t>: education, construction management</a:t>
            </a:r>
          </a:p>
          <a:p>
            <a:r>
              <a:rPr lang="en-GB" dirty="0">
                <a:highlight>
                  <a:srgbClr val="FFFF00"/>
                </a:highlight>
              </a:rPr>
              <a:t>Communication</a:t>
            </a:r>
          </a:p>
          <a:p>
            <a:r>
              <a:rPr lang="en-GB" dirty="0">
                <a:highlight>
                  <a:srgbClr val="FFFF00"/>
                </a:highlight>
              </a:rPr>
              <a:t>Closed</a:t>
            </a:r>
          </a:p>
          <a:p>
            <a:r>
              <a:rPr lang="en-GB" dirty="0">
                <a:highlight>
                  <a:srgbClr val="FFFF00"/>
                </a:highlight>
              </a:rPr>
              <a:t>Open</a:t>
            </a:r>
          </a:p>
          <a:p>
            <a:r>
              <a:rPr lang="en-GB" dirty="0">
                <a:highlight>
                  <a:srgbClr val="FFFF00"/>
                </a:highlight>
              </a:rPr>
              <a:t>Broken</a:t>
            </a:r>
            <a:r>
              <a:rPr lang="en-GB" dirty="0"/>
              <a:t>, </a:t>
            </a:r>
            <a:r>
              <a:rPr lang="en-GB" dirty="0">
                <a:highlight>
                  <a:srgbClr val="FFFF00"/>
                </a:highlight>
              </a:rPr>
              <a:t>inefficiencies</a:t>
            </a:r>
            <a:r>
              <a:rPr lang="en-GB" dirty="0"/>
              <a:t>, overheating, faults (aesthetics, humanity)</a:t>
            </a:r>
          </a:p>
          <a:p>
            <a:r>
              <a:rPr lang="en-GB" dirty="0">
                <a:highlight>
                  <a:srgbClr val="FFFF00"/>
                </a:highlight>
              </a:rPr>
              <a:t>Systems</a:t>
            </a:r>
            <a:r>
              <a:rPr lang="en-GB" dirty="0"/>
              <a:t>, cybernetics</a:t>
            </a:r>
          </a:p>
          <a:p>
            <a:r>
              <a:rPr lang="en-GB" dirty="0">
                <a:highlight>
                  <a:srgbClr val="FFFF00"/>
                </a:highlight>
              </a:rPr>
              <a:t>Gaia theory</a:t>
            </a:r>
            <a:r>
              <a:rPr lang="en-GB" dirty="0"/>
              <a:t>, communication with plants (for some debatable)</a:t>
            </a:r>
          </a:p>
          <a:p>
            <a:r>
              <a:rPr lang="en-GB" dirty="0"/>
              <a:t>Moving, </a:t>
            </a:r>
            <a:r>
              <a:rPr lang="en-GB" dirty="0">
                <a:highlight>
                  <a:srgbClr val="FFFF00"/>
                </a:highlight>
              </a:rPr>
              <a:t>kinetic</a:t>
            </a:r>
            <a:r>
              <a:rPr lang="en-GB" dirty="0"/>
              <a:t>, rotary—direction as in </a:t>
            </a:r>
            <a:r>
              <a:rPr lang="en-GB" dirty="0">
                <a:highlight>
                  <a:srgbClr val="FFFF00"/>
                </a:highlight>
              </a:rPr>
              <a:t>spin</a:t>
            </a:r>
            <a:r>
              <a:rPr lang="en-GB" dirty="0"/>
              <a:t>—hysteresis </a:t>
            </a:r>
          </a:p>
          <a:p>
            <a:r>
              <a:rPr lang="en-GB" dirty="0">
                <a:highlight>
                  <a:srgbClr val="FFFF00"/>
                </a:highlight>
              </a:rPr>
              <a:t>Information flow</a:t>
            </a:r>
            <a:r>
              <a:rPr lang="en-GB" dirty="0"/>
              <a:t>, direct, indirect, cause and effect, </a:t>
            </a:r>
            <a:r>
              <a:rPr lang="en-GB" dirty="0">
                <a:highlight>
                  <a:srgbClr val="FFFF00"/>
                </a:highlight>
              </a:rPr>
              <a:t>ripple effect</a:t>
            </a:r>
          </a:p>
          <a:p>
            <a:r>
              <a:rPr lang="en-GB" dirty="0">
                <a:highlight>
                  <a:srgbClr val="FFFF00"/>
                </a:highlight>
              </a:rPr>
              <a:t>Time</a:t>
            </a:r>
          </a:p>
          <a:p>
            <a:r>
              <a:rPr lang="en-GB" dirty="0">
                <a:highlight>
                  <a:srgbClr val="FFFF00"/>
                </a:highlight>
              </a:rPr>
              <a:t>Scientific</a:t>
            </a:r>
            <a:r>
              <a:rPr lang="en-GB" dirty="0"/>
              <a:t>, ontological, cosmological, teleological, electrical, electronic—musical</a:t>
            </a:r>
          </a:p>
          <a:p>
            <a:r>
              <a:rPr lang="en-GB" dirty="0"/>
              <a:t>Societal, </a:t>
            </a:r>
            <a:r>
              <a:rPr lang="en-GB" dirty="0">
                <a:highlight>
                  <a:srgbClr val="FFFF00"/>
                </a:highlight>
              </a:rPr>
              <a:t>cultural—musical</a:t>
            </a:r>
          </a:p>
          <a:p>
            <a:r>
              <a:rPr lang="en-GB" dirty="0"/>
              <a:t>Circular, elliptic, </a:t>
            </a:r>
            <a:r>
              <a:rPr lang="en-GB" dirty="0">
                <a:highlight>
                  <a:srgbClr val="FFFF00"/>
                </a:highlight>
              </a:rPr>
              <a:t>straight and curved as TFT direct</a:t>
            </a:r>
          </a:p>
        </p:txBody>
      </p:sp>
      <p:sp>
        <p:nvSpPr>
          <p:cNvPr id="4" name="TextBox 3">
            <a:extLst>
              <a:ext uri="{FF2B5EF4-FFF2-40B4-BE49-F238E27FC236}">
                <a16:creationId xmlns:a16="http://schemas.microsoft.com/office/drawing/2014/main" id="{971094F1-6BD7-40A6-A2B4-69D0021A8F23}"/>
              </a:ext>
            </a:extLst>
          </p:cNvPr>
          <p:cNvSpPr txBox="1"/>
          <p:nvPr/>
        </p:nvSpPr>
        <p:spPr>
          <a:xfrm>
            <a:off x="470567" y="6273225"/>
            <a:ext cx="8293296" cy="584775"/>
          </a:xfrm>
          <a:prstGeom prst="rect">
            <a:avLst/>
          </a:prstGeom>
          <a:noFill/>
        </p:spPr>
        <p:txBody>
          <a:bodyPr wrap="none" rtlCol="0">
            <a:spAutoFit/>
          </a:bodyPr>
          <a:lstStyle/>
          <a:p>
            <a:r>
              <a:rPr lang="en-GB" sz="1600" dirty="0"/>
              <a:t>Final 2 points: 1. relates to my quest regarding </a:t>
            </a:r>
            <a:r>
              <a:rPr lang="en-GB" sz="1600" dirty="0">
                <a:highlight>
                  <a:srgbClr val="FFFF00"/>
                </a:highlight>
              </a:rPr>
              <a:t>objects</a:t>
            </a:r>
            <a:r>
              <a:rPr lang="en-GB" sz="1600" dirty="0"/>
              <a:t> and </a:t>
            </a:r>
            <a:r>
              <a:rPr lang="en-GB" sz="1600" dirty="0">
                <a:highlight>
                  <a:srgbClr val="9966FF"/>
                </a:highlight>
              </a:rPr>
              <a:t>space</a:t>
            </a:r>
            <a:r>
              <a:rPr lang="en-GB" sz="1600" dirty="0"/>
              <a:t>, </a:t>
            </a:r>
            <a:r>
              <a:rPr lang="en-GB" sz="1600" dirty="0">
                <a:solidFill>
                  <a:srgbClr val="000000"/>
                </a:solidFill>
              </a:rPr>
              <a:t>architecturally</a:t>
            </a:r>
            <a:r>
              <a:rPr lang="en-GB" sz="1600" dirty="0"/>
              <a:t> &amp; </a:t>
            </a:r>
            <a:r>
              <a:rPr lang="en-GB" sz="1600" dirty="0">
                <a:solidFill>
                  <a:srgbClr val="0000CC"/>
                </a:solidFill>
              </a:rPr>
              <a:t>musically</a:t>
            </a:r>
          </a:p>
          <a:p>
            <a:r>
              <a:rPr lang="en-GB" sz="1600" dirty="0"/>
              <a:t>2. What is the role of </a:t>
            </a:r>
            <a:r>
              <a:rPr lang="en-GB" sz="1600" dirty="0">
                <a:highlight>
                  <a:srgbClr val="00FFFF"/>
                </a:highlight>
                <a:hlinkClick r:id="rId2"/>
              </a:rPr>
              <a:t>Big History</a:t>
            </a:r>
            <a:r>
              <a:rPr lang="en-GB" sz="1600" dirty="0"/>
              <a:t> &amp; </a:t>
            </a:r>
            <a:r>
              <a:rPr lang="en-GB" sz="1600" dirty="0">
                <a:highlight>
                  <a:srgbClr val="FF5B5B"/>
                </a:highlight>
              </a:rPr>
              <a:t>enthalpy</a:t>
            </a:r>
            <a:r>
              <a:rPr lang="en-GB" sz="1600" dirty="0"/>
              <a:t>/ </a:t>
            </a:r>
            <a:r>
              <a:rPr lang="en-GB" sz="1600" dirty="0">
                <a:solidFill>
                  <a:schemeClr val="tx1">
                    <a:lumMod val="65000"/>
                    <a:lumOff val="35000"/>
                  </a:schemeClr>
                </a:solidFill>
                <a:highlight>
                  <a:srgbClr val="C0C0C0"/>
                </a:highlight>
              </a:rPr>
              <a:t>entropy</a:t>
            </a:r>
            <a:r>
              <a:rPr lang="en-GB" sz="1600" dirty="0"/>
              <a:t> seeming anomalies, including </a:t>
            </a:r>
            <a:r>
              <a:rPr lang="en-GB" sz="1600" dirty="0">
                <a:solidFill>
                  <a:schemeClr val="bg1"/>
                </a:solidFill>
                <a:highlight>
                  <a:srgbClr val="0000FF"/>
                </a:highlight>
              </a:rPr>
              <a:t>construction</a:t>
            </a:r>
            <a:r>
              <a:rPr lang="en-GB" sz="1600" dirty="0"/>
              <a:t>?</a:t>
            </a:r>
          </a:p>
        </p:txBody>
      </p:sp>
      <p:sp>
        <p:nvSpPr>
          <p:cNvPr id="5" name="Left Brace 4">
            <a:extLst>
              <a:ext uri="{FF2B5EF4-FFF2-40B4-BE49-F238E27FC236}">
                <a16:creationId xmlns:a16="http://schemas.microsoft.com/office/drawing/2014/main" id="{C550C444-671A-4724-BAF9-418B599F649E}"/>
              </a:ext>
            </a:extLst>
          </p:cNvPr>
          <p:cNvSpPr/>
          <p:nvPr/>
        </p:nvSpPr>
        <p:spPr>
          <a:xfrm>
            <a:off x="395536" y="6280594"/>
            <a:ext cx="113711" cy="53278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6" name="Right Brace 5">
            <a:extLst>
              <a:ext uri="{FF2B5EF4-FFF2-40B4-BE49-F238E27FC236}">
                <a16:creationId xmlns:a16="http://schemas.microsoft.com/office/drawing/2014/main" id="{6EB5BFD3-525C-43C2-A01D-4C08494C6BCE}"/>
              </a:ext>
            </a:extLst>
          </p:cNvPr>
          <p:cNvSpPr/>
          <p:nvPr/>
        </p:nvSpPr>
        <p:spPr>
          <a:xfrm>
            <a:off x="8676456" y="6280594"/>
            <a:ext cx="113711" cy="53278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7" name="TextBox 6">
            <a:extLst>
              <a:ext uri="{FF2B5EF4-FFF2-40B4-BE49-F238E27FC236}">
                <a16:creationId xmlns:a16="http://schemas.microsoft.com/office/drawing/2014/main" id="{F3714FAD-8D0E-479C-9EEC-91E707829A13}"/>
              </a:ext>
            </a:extLst>
          </p:cNvPr>
          <p:cNvSpPr txBox="1"/>
          <p:nvPr/>
        </p:nvSpPr>
        <p:spPr>
          <a:xfrm>
            <a:off x="6228184" y="5312194"/>
            <a:ext cx="2314600" cy="1015663"/>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txBody>
          <a:bodyPr wrap="square" rtlCol="0">
            <a:spAutoFit/>
          </a:bodyPr>
          <a:lstStyle/>
          <a:p>
            <a:r>
              <a:rPr lang="en-GB" sz="1000" dirty="0"/>
              <a:t>According to David Christian: 8 thresholds with new energy at each. 9 = sustainability? I contend that construction is like a threshold and defies entropy. Is this willpower, creativity, mankind’s positivity?</a:t>
            </a:r>
          </a:p>
        </p:txBody>
      </p:sp>
      <p:sp>
        <p:nvSpPr>
          <p:cNvPr id="8" name="TextBox 7">
            <a:extLst>
              <a:ext uri="{FF2B5EF4-FFF2-40B4-BE49-F238E27FC236}">
                <a16:creationId xmlns:a16="http://schemas.microsoft.com/office/drawing/2014/main" id="{C6AAC09E-23FC-404E-A95A-89707462711F}"/>
              </a:ext>
            </a:extLst>
          </p:cNvPr>
          <p:cNvSpPr txBox="1"/>
          <p:nvPr/>
        </p:nvSpPr>
        <p:spPr>
          <a:xfrm>
            <a:off x="1351343" y="274638"/>
            <a:ext cx="6544997" cy="369332"/>
          </a:xfrm>
          <a:prstGeom prst="rect">
            <a:avLst/>
          </a:prstGeom>
          <a:noFill/>
        </p:spPr>
        <p:txBody>
          <a:bodyPr wrap="none" rtlCol="0">
            <a:spAutoFit/>
          </a:bodyPr>
          <a:lstStyle/>
          <a:p>
            <a:r>
              <a:rPr lang="en-GB" dirty="0">
                <a:highlight>
                  <a:srgbClr val="00FF00"/>
                </a:highlight>
              </a:rPr>
              <a:t>From the universe to ‘specificialisation’, the specialised and specific </a:t>
            </a:r>
          </a:p>
        </p:txBody>
      </p:sp>
    </p:spTree>
    <p:extLst>
      <p:ext uri="{BB962C8B-B14F-4D97-AF65-F5344CB8AC3E}">
        <p14:creationId xmlns:p14="http://schemas.microsoft.com/office/powerpoint/2010/main" val="90992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40"/>
            <a:ext cx="8229600" cy="171400"/>
          </a:xfrm>
        </p:spPr>
        <p:txBody>
          <a:bodyPr>
            <a:noAutofit/>
          </a:bodyPr>
          <a:lstStyle/>
          <a:p>
            <a:r>
              <a:rPr lang="en-GB" sz="1400" dirty="0"/>
              <a:t>References</a:t>
            </a:r>
          </a:p>
        </p:txBody>
      </p:sp>
      <p:sp>
        <p:nvSpPr>
          <p:cNvPr id="3" name="Content Placeholder 2"/>
          <p:cNvSpPr>
            <a:spLocks noGrp="1"/>
          </p:cNvSpPr>
          <p:nvPr>
            <p:ph idx="1"/>
          </p:nvPr>
        </p:nvSpPr>
        <p:spPr>
          <a:xfrm>
            <a:off x="457200" y="144016"/>
            <a:ext cx="8229600" cy="6713984"/>
          </a:xfrm>
        </p:spPr>
        <p:txBody>
          <a:bodyPr>
            <a:noAutofit/>
          </a:bodyPr>
          <a:lstStyle/>
          <a:p>
            <a:pPr>
              <a:buFont typeface="Wingdings" panose="05000000000000000000" pitchFamily="2" charset="2"/>
              <a:buChar char="Ø"/>
            </a:pPr>
            <a:r>
              <a:rPr lang="en-US" sz="750" dirty="0"/>
              <a:t>Adams, Douglas. (2002). </a:t>
            </a:r>
            <a:r>
              <a:rPr lang="en-US" sz="750" i="1" dirty="0"/>
              <a:t>The Ultimate Hitchhiker’s Guide to the Galaxy</a:t>
            </a:r>
            <a:r>
              <a:rPr lang="en-US" sz="750" dirty="0"/>
              <a:t>, Del Rey, The Random House Publishing Group.</a:t>
            </a:r>
          </a:p>
          <a:p>
            <a:pPr>
              <a:buFont typeface="Wingdings" panose="05000000000000000000" pitchFamily="2" charset="2"/>
              <a:buChar char="Ø"/>
            </a:pPr>
            <a:r>
              <a:rPr lang="en-US" sz="750" dirty="0"/>
              <a:t>Alyousif, Ibrahim, J. K.,  Ali, Falah, Khalaf  and  Hameed, Ahmed, Talib. (2017). ‘Improving the  quality or architectural learning outcomes  in Iraq’. </a:t>
            </a:r>
            <a:r>
              <a:rPr lang="en-GB" sz="750" dirty="0"/>
              <a:t>University of Technology / Department of Architecture Al Mustansiriyah University/ Collage of Administration &amp; Economics/ Department Of Economics 2, Iraq / Baghdad. Accessed: 02.01.2020.</a:t>
            </a:r>
            <a:r>
              <a:rPr lang="en-US" sz="750" dirty="0"/>
              <a:t> </a:t>
            </a:r>
            <a:endParaRPr lang="en-GB" sz="750" dirty="0"/>
          </a:p>
          <a:p>
            <a:pPr>
              <a:buFont typeface="Wingdings" panose="05000000000000000000" pitchFamily="2" charset="2"/>
              <a:buChar char="Ø"/>
            </a:pPr>
            <a:r>
              <a:rPr lang="en-GB" sz="750" dirty="0"/>
              <a:t>Architecture for London. (2018). ‘The RIBA Plan of Work’, 04 November. Available at: </a:t>
            </a:r>
            <a:r>
              <a:rPr lang="en-GB" sz="750" dirty="0">
                <a:hlinkClick r:id="rId2"/>
              </a:rPr>
              <a:t>https://architectureforlondon.com/news/the-riba-plan-of-work</a:t>
            </a:r>
            <a:r>
              <a:rPr lang="en-GB" sz="750" dirty="0"/>
              <a:t>. Accessed: 14.01.2020.</a:t>
            </a:r>
          </a:p>
          <a:p>
            <a:pPr>
              <a:buFont typeface="Wingdings" panose="05000000000000000000" pitchFamily="2" charset="2"/>
              <a:buChar char="Ø"/>
            </a:pPr>
            <a:r>
              <a:rPr lang="en-GB" sz="750" dirty="0"/>
              <a:t>Ball, Philip. (2017). ‘Roger Penrose and the vision thing’, 13 February. Available at: </a:t>
            </a:r>
            <a:r>
              <a:rPr lang="en-GB" sz="750" dirty="0">
                <a:hlinkClick r:id="rId3"/>
              </a:rPr>
              <a:t>https://www.prospectmagazine.co.uk/magazine/roger-penrose-vision-thing-interview-maths-physics</a:t>
            </a:r>
            <a:r>
              <a:rPr lang="en-GB" sz="750" dirty="0"/>
              <a:t>. Accessed: 14.01.2020.</a:t>
            </a:r>
          </a:p>
          <a:p>
            <a:pPr>
              <a:buFont typeface="Wingdings" panose="05000000000000000000" pitchFamily="2" charset="2"/>
              <a:buChar char="Ø"/>
            </a:pPr>
            <a:r>
              <a:rPr lang="en-GB" sz="750" dirty="0"/>
              <a:t>Christian, David. (). </a:t>
            </a:r>
            <a:r>
              <a:rPr lang="en-GB" sz="750" i="1" dirty="0"/>
              <a:t>Big History Project</a:t>
            </a:r>
            <a:r>
              <a:rPr lang="en-GB" sz="750" dirty="0"/>
              <a:t>. [video]. Available at: </a:t>
            </a:r>
            <a:r>
              <a:rPr lang="en-GB" sz="750" dirty="0">
                <a:hlinkClick r:id="rId4"/>
              </a:rPr>
              <a:t>https://www.bighistoryproject.com/chapters/1#</a:t>
            </a:r>
            <a:r>
              <a:rPr lang="en-GB" sz="750" dirty="0"/>
              <a:t>. Accessed: 20.01.2020.</a:t>
            </a:r>
          </a:p>
          <a:p>
            <a:pPr>
              <a:buFont typeface="Wingdings" panose="05000000000000000000" pitchFamily="2" charset="2"/>
              <a:buChar char="Ø"/>
            </a:pPr>
            <a:r>
              <a:rPr lang="en-GB" sz="750" dirty="0"/>
              <a:t>BBC. ‘The Global Hydrological Cycle’. Available at: </a:t>
            </a:r>
            <a:r>
              <a:rPr lang="en-GB" sz="750" dirty="0">
                <a:hlinkClick r:id="rId5"/>
              </a:rPr>
              <a:t>https://www.bbc.co.uk/bitesize/guides/z29ccdm/revision/1</a:t>
            </a:r>
            <a:r>
              <a:rPr lang="en-GB" sz="750" dirty="0"/>
              <a:t>. Accessed: 14.01.2020.</a:t>
            </a:r>
          </a:p>
          <a:p>
            <a:pPr>
              <a:buFont typeface="Wingdings" panose="05000000000000000000" pitchFamily="2" charset="2"/>
              <a:buChar char="Ø"/>
            </a:pPr>
            <a:r>
              <a:rPr lang="en-GB" sz="750" dirty="0"/>
              <a:t>DMCA. (2020). ‘toppng, diagram of reuse reduce recycle’. Available at: </a:t>
            </a:r>
            <a:r>
              <a:rPr lang="en-GB" sz="750" dirty="0">
                <a:hlinkClick r:id="rId6"/>
              </a:rPr>
              <a:t>https://toppng.com/reduce-reuse-recycle-diagram-of-reuse-reduce-and-recycle-PNG-free-PNG-Images_178166</a:t>
            </a:r>
            <a:r>
              <a:rPr lang="en-GB" sz="750" dirty="0"/>
              <a:t>. Accessed: 14.01.2020.</a:t>
            </a:r>
          </a:p>
          <a:p>
            <a:pPr>
              <a:buFont typeface="Wingdings" panose="05000000000000000000" pitchFamily="2" charset="2"/>
              <a:buChar char="Ø"/>
            </a:pPr>
            <a:r>
              <a:rPr lang="en-GB" sz="750" dirty="0"/>
              <a:t>Edge. (2020). ‘Time Loops, A Talk with Paul Davies, 11.01.00’, 14 January. Available at: </a:t>
            </a:r>
            <a:r>
              <a:rPr lang="en-GB" sz="750" dirty="0">
                <a:hlinkClick r:id="rId7"/>
              </a:rPr>
              <a:t>https://www.edge.org/conversation/paul_davies-time-loops</a:t>
            </a:r>
            <a:r>
              <a:rPr lang="en-GB" sz="750" dirty="0"/>
              <a:t>. Accessed: 14.01.2020.</a:t>
            </a:r>
          </a:p>
          <a:p>
            <a:pPr>
              <a:buFont typeface="Wingdings" panose="05000000000000000000" pitchFamily="2" charset="2"/>
              <a:buChar char="Ø"/>
            </a:pPr>
            <a:r>
              <a:rPr lang="en-GB" sz="750" dirty="0"/>
              <a:t>Faulkner, Keith Wylie. (2004). ‘Deleuze and the Three Syntheses of Time’. PhD thesis, Warwick university, February.</a:t>
            </a:r>
          </a:p>
          <a:p>
            <a:pPr>
              <a:buFont typeface="Wingdings" panose="05000000000000000000" pitchFamily="2" charset="2"/>
              <a:buChar char="Ø"/>
            </a:pPr>
            <a:r>
              <a:rPr lang="en-GB" sz="750" dirty="0"/>
              <a:t>Hocknull, Mark. (2018). ‘The Genius of George Boole – How to be a Genius’. [video]. https://www.youtube.com/watch?v=Hljir_TyTEw</a:t>
            </a:r>
          </a:p>
          <a:p>
            <a:pPr>
              <a:buFont typeface="Wingdings" panose="05000000000000000000" pitchFamily="2" charset="2"/>
              <a:buChar char="Ø"/>
            </a:pPr>
            <a:r>
              <a:rPr lang="en-GB" sz="750" dirty="0"/>
              <a:t>Kolb, David. (n.d.). </a:t>
            </a:r>
            <a:r>
              <a:rPr lang="en-GB" sz="750" i="1" dirty="0"/>
              <a:t>David Kolb</a:t>
            </a:r>
            <a:r>
              <a:rPr lang="en-GB" sz="750" dirty="0"/>
              <a:t>. University of Leicester, Doctoral College. Available at: </a:t>
            </a:r>
            <a:r>
              <a:rPr lang="en-GB" sz="750" dirty="0">
                <a:hlinkClick r:id="rId8"/>
              </a:rPr>
              <a:t>https://www2.le.ac.uk/departments/doctoralcollege/training/eresources/teaching/theories/kolb</a:t>
            </a:r>
            <a:r>
              <a:rPr lang="en-GB" sz="750" dirty="0"/>
              <a:t>. Accessed: 29.11.2019.</a:t>
            </a:r>
          </a:p>
          <a:p>
            <a:pPr>
              <a:buFont typeface="Wingdings" panose="05000000000000000000" pitchFamily="2" charset="2"/>
              <a:buChar char="Ø"/>
            </a:pPr>
            <a:r>
              <a:rPr lang="en-GB" sz="750" dirty="0"/>
              <a:t>Clapton, Eric, Bruce, Jack and Baker, Ginger. </a:t>
            </a:r>
            <a:r>
              <a:rPr lang="en-GB" sz="750" i="1" dirty="0"/>
              <a:t>Cream—Sunshine of your love</a:t>
            </a:r>
            <a:r>
              <a:rPr lang="en-GB" sz="750" dirty="0"/>
              <a:t>. Available at: </a:t>
            </a:r>
            <a:r>
              <a:rPr lang="en-GB" sz="750" dirty="0">
                <a:hlinkClick r:id="rId9"/>
              </a:rPr>
              <a:t>https://www.youtube.com/watch?v=vyftaay-pFA</a:t>
            </a:r>
            <a:r>
              <a:rPr lang="en-GB" sz="750" dirty="0"/>
              <a:t>. Accessed: 14.01.2020.</a:t>
            </a:r>
          </a:p>
          <a:p>
            <a:pPr>
              <a:buFont typeface="Wingdings" panose="05000000000000000000" pitchFamily="2" charset="2"/>
              <a:buChar char="Ø"/>
            </a:pPr>
            <a:r>
              <a:rPr lang="en-GB" sz="750" dirty="0"/>
              <a:t>Global Greenhouse Warming. (2020). ‘Graph Diagrams of Global Warming and Climate’. Available at: </a:t>
            </a:r>
            <a:r>
              <a:rPr lang="en-GB" sz="750" dirty="0">
                <a:hlinkClick r:id="rId10"/>
              </a:rPr>
              <a:t>http://www.global-greenhouse-warming.com/graphs-diagrams-of-global-warming-and-climate.html</a:t>
            </a:r>
            <a:r>
              <a:rPr lang="en-GB" sz="750" dirty="0"/>
              <a:t>. Accessed: 14.01.2020.</a:t>
            </a:r>
          </a:p>
          <a:p>
            <a:pPr>
              <a:buFont typeface="Wingdings" panose="05000000000000000000" pitchFamily="2" charset="2"/>
              <a:buChar char="Ø"/>
            </a:pPr>
            <a:r>
              <a:rPr lang="en-GB" sz="750" dirty="0"/>
              <a:t>Griffin, Andrew. (2017). ‘Scientists win prize for ‘baby picture’ of the entire universe soon after it is formed’. </a:t>
            </a:r>
            <a:r>
              <a:rPr lang="en-GB" sz="750" i="1" dirty="0"/>
              <a:t>Independent</a:t>
            </a:r>
            <a:r>
              <a:rPr lang="en-GB" sz="750" dirty="0"/>
              <a:t>, 04 December. Available at: </a:t>
            </a:r>
            <a:r>
              <a:rPr lang="en-GB" sz="750" dirty="0">
                <a:hlinkClick r:id="rId11"/>
              </a:rPr>
              <a:t>https://www.independent.co.uk/news/science/universe-nasa-space-pictures-latest-images-wilkinson-microwave-anisotropy-probe-a8091296.html</a:t>
            </a:r>
            <a:r>
              <a:rPr lang="en-GB" sz="750" dirty="0"/>
              <a:t>. Accessed: 14.01.2020.</a:t>
            </a:r>
          </a:p>
          <a:p>
            <a:pPr>
              <a:buFont typeface="Wingdings" panose="05000000000000000000" pitchFamily="2" charset="2"/>
              <a:buChar char="Ø"/>
            </a:pPr>
            <a:r>
              <a:rPr lang="en-GB" sz="750" dirty="0"/>
              <a:t>Hercules. (2019). ‘A ‘game-changer’ for digital recruitment’. Available at: </a:t>
            </a:r>
            <a:r>
              <a:rPr lang="en-GB" sz="750" dirty="0">
                <a:hlinkClick r:id="rId12"/>
              </a:rPr>
              <a:t>https://www.constructionnews.co.uk/partnership-publishing/game-changer-digital-recruitment-29-11-2019</a:t>
            </a:r>
            <a:r>
              <a:rPr lang="en-GB" sz="750" dirty="0"/>
              <a:t>. Accessed: 14.01.2020.</a:t>
            </a:r>
          </a:p>
          <a:p>
            <a:pPr>
              <a:buFont typeface="Wingdings" panose="05000000000000000000" pitchFamily="2" charset="2"/>
              <a:buChar char="Ø"/>
            </a:pPr>
            <a:r>
              <a:rPr lang="en-GB" sz="750" dirty="0"/>
              <a:t>Honey, P and Mumford, A. (1982). </a:t>
            </a:r>
            <a:r>
              <a:rPr lang="en-GB" sz="750" i="1" dirty="0"/>
              <a:t>Manual of Learning Styles</a:t>
            </a:r>
            <a:r>
              <a:rPr lang="en-GB" sz="750" dirty="0"/>
              <a:t>. London: P. Honey.</a:t>
            </a:r>
          </a:p>
          <a:p>
            <a:pPr>
              <a:buFont typeface="Wingdings" panose="05000000000000000000" pitchFamily="2" charset="2"/>
              <a:buChar char="Ø"/>
            </a:pPr>
            <a:r>
              <a:rPr lang="en-GB" sz="750" dirty="0"/>
              <a:t>Lange-Berndt, Petra. (2015). </a:t>
            </a:r>
            <a:r>
              <a:rPr lang="en-GB" sz="750" i="1" dirty="0"/>
              <a:t>Materiality – Documents of Contemporary Art</a:t>
            </a:r>
            <a:r>
              <a:rPr lang="en-GB" sz="750" dirty="0"/>
              <a:t>. London: Whitechapel Gallery.</a:t>
            </a:r>
          </a:p>
          <a:p>
            <a:pPr>
              <a:buFont typeface="Wingdings" panose="05000000000000000000" pitchFamily="2" charset="2"/>
              <a:buChar char="Ø"/>
            </a:pPr>
            <a:r>
              <a:rPr lang="en-GB" sz="750" dirty="0"/>
              <a:t>Lely, John and Saunders, James. (2012). </a:t>
            </a:r>
            <a:r>
              <a:rPr lang="en-GB" sz="750" i="1" dirty="0"/>
              <a:t>Word Events, Perspectives on Verbal Notation</a:t>
            </a:r>
            <a:r>
              <a:rPr lang="en-GB" sz="750" dirty="0"/>
              <a:t>. London: Bloomsbury.</a:t>
            </a:r>
          </a:p>
          <a:p>
            <a:pPr>
              <a:buFont typeface="Wingdings" panose="05000000000000000000" pitchFamily="2" charset="2"/>
              <a:buChar char="Ø"/>
            </a:pPr>
            <a:r>
              <a:rPr lang="en-GB" sz="750" dirty="0"/>
              <a:t>London Deanery. (2012). Available at: </a:t>
            </a:r>
            <a:r>
              <a:rPr lang="en-GB" sz="750" dirty="0">
                <a:hlinkClick r:id="rId13"/>
              </a:rPr>
              <a:t>https://faculty.londondeanery.ac.uk/e-learning/effective-feedback/what-is-feedback</a:t>
            </a:r>
            <a:r>
              <a:rPr lang="en-GB" sz="750" dirty="0"/>
              <a:t>. Accessed: 14.01.2020.</a:t>
            </a:r>
          </a:p>
          <a:p>
            <a:pPr>
              <a:buFont typeface="Wingdings" panose="05000000000000000000" pitchFamily="2" charset="2"/>
              <a:buChar char="Ø"/>
            </a:pPr>
            <a:r>
              <a:rPr lang="en-GB" sz="750" dirty="0"/>
              <a:t>Markowsky, George. (2020). ‘Information theory, mathematics’. </a:t>
            </a:r>
            <a:r>
              <a:rPr lang="en-GB" sz="750" i="1" dirty="0"/>
              <a:t>Encyclopaedia Britannica</a:t>
            </a:r>
            <a:r>
              <a:rPr lang="en-GB" sz="750" dirty="0"/>
              <a:t>. Available at: </a:t>
            </a:r>
            <a:r>
              <a:rPr lang="en-GB" sz="750" dirty="0">
                <a:hlinkClick r:id="rId14"/>
              </a:rPr>
              <a:t>https://www.britannica.com/topic/intuitionism-philosophy-of-mathematics</a:t>
            </a:r>
            <a:r>
              <a:rPr lang="en-GB" sz="750" dirty="0"/>
              <a:t>. Accessed: 16.01.2020.</a:t>
            </a:r>
          </a:p>
          <a:p>
            <a:pPr>
              <a:buFont typeface="Wingdings" panose="05000000000000000000" pitchFamily="2" charset="2"/>
              <a:buChar char="Ø"/>
            </a:pPr>
            <a:r>
              <a:rPr lang="en-GB" sz="750" dirty="0"/>
              <a:t>McGucken, Elliot. (2017). </a:t>
            </a:r>
            <a:r>
              <a:rPr lang="en-GB" sz="750" i="1" dirty="0"/>
              <a:t>Quantum Entanglement and Einstein’s Spooky Action at a Distance Explained, the foundational physics of quantum mechanics’ nonlocality and probability</a:t>
            </a:r>
            <a:r>
              <a:rPr lang="en-GB" sz="750" dirty="0"/>
              <a:t>. 45 Epic Hero’s Odyssey Mythology Press.</a:t>
            </a:r>
            <a:r>
              <a:rPr lang="en-GB" sz="750" i="1" dirty="0"/>
              <a:t> </a:t>
            </a:r>
            <a:endParaRPr lang="en-GB" sz="750" dirty="0"/>
          </a:p>
          <a:p>
            <a:pPr>
              <a:buFont typeface="Wingdings" panose="05000000000000000000" pitchFamily="2" charset="2"/>
              <a:buChar char="Ø"/>
            </a:pPr>
            <a:r>
              <a:rPr lang="en-GB" sz="800" dirty="0"/>
              <a:t>McLeod, S. A. (2017). ‘Kolb - learning styles’. </a:t>
            </a:r>
            <a:r>
              <a:rPr lang="en-GB" sz="800" i="1" dirty="0"/>
              <a:t>Simply Psychology, </a:t>
            </a:r>
            <a:r>
              <a:rPr lang="en-GB" sz="800" dirty="0"/>
              <a:t>24 October. Available at: </a:t>
            </a:r>
            <a:r>
              <a:rPr lang="en-GB" sz="800" dirty="0">
                <a:hlinkClick r:id="rId15"/>
              </a:rPr>
              <a:t>https://www.simplypsychology.org/learning-kolb.htm</a:t>
            </a:r>
            <a:r>
              <a:rPr lang="en-GB" sz="800" dirty="0"/>
              <a:t>. Accessed: 21.01.2020.</a:t>
            </a:r>
            <a:endParaRPr lang="en-GB" sz="750" dirty="0"/>
          </a:p>
          <a:p>
            <a:pPr>
              <a:buFont typeface="Wingdings" panose="05000000000000000000" pitchFamily="2" charset="2"/>
              <a:buChar char="Ø"/>
            </a:pPr>
            <a:r>
              <a:rPr lang="en-GB" sz="750" dirty="0"/>
              <a:t>McLeod, Saul. (2018). ‘Maslow’s Hierarchy of Needs’. </a:t>
            </a:r>
            <a:r>
              <a:rPr lang="en-GB" sz="750" i="1" dirty="0"/>
              <a:t>Simply Psychology</a:t>
            </a:r>
            <a:r>
              <a:rPr lang="en-GB" sz="750" dirty="0"/>
              <a:t>. Available at: </a:t>
            </a:r>
            <a:r>
              <a:rPr lang="en-GB" sz="750" dirty="0">
                <a:hlinkClick r:id="rId16"/>
              </a:rPr>
              <a:t>https://www.simplypsychology.org/maslow.html</a:t>
            </a:r>
            <a:r>
              <a:rPr lang="en-GB" sz="750" dirty="0"/>
              <a:t>. Accessed: 14.01.2020.</a:t>
            </a:r>
          </a:p>
          <a:p>
            <a:pPr>
              <a:buFont typeface="Wingdings" panose="05000000000000000000" pitchFamily="2" charset="2"/>
              <a:buChar char="Ø"/>
            </a:pPr>
            <a:r>
              <a:rPr lang="en-GB" sz="750" dirty="0"/>
              <a:t>Mike the Boilerman. (2019). @Central heating diagram’. Available at: </a:t>
            </a:r>
            <a:r>
              <a:rPr lang="en-GB" sz="750" dirty="0">
                <a:hlinkClick r:id="rId17"/>
              </a:rPr>
              <a:t>https://www.miketheboilerman.com/central-heating-diagram.html</a:t>
            </a:r>
            <a:r>
              <a:rPr lang="en-GB" sz="750" dirty="0"/>
              <a:t>. Accessed: 14.01.2020.</a:t>
            </a:r>
          </a:p>
          <a:p>
            <a:pPr>
              <a:buFont typeface="Wingdings" panose="05000000000000000000" pitchFamily="2" charset="2"/>
              <a:buChar char="Ø"/>
            </a:pPr>
            <a:r>
              <a:rPr lang="en-GB" sz="750" dirty="0"/>
              <a:t>Northern Illinois University, Faculty Development and Instructional Design Centre. (n.d.). ‘Howard Gardner’s Theory of Multiple Intelligences’. Available at: </a:t>
            </a:r>
            <a:r>
              <a:rPr lang="en-GB" sz="750" dirty="0">
                <a:hlinkClick r:id="rId18"/>
              </a:rPr>
              <a:t>https://www.niu.edu/facdev/_pdf/guide/learning/howard_gardner_theory_multiple_intelligences.pdf</a:t>
            </a:r>
            <a:r>
              <a:rPr lang="en-GB" sz="750" dirty="0"/>
              <a:t>. Accessed: 17.01.2020. </a:t>
            </a:r>
          </a:p>
          <a:p>
            <a:pPr>
              <a:buFont typeface="Wingdings" panose="05000000000000000000" pitchFamily="2" charset="2"/>
              <a:buChar char="Ø"/>
            </a:pPr>
            <a:r>
              <a:rPr lang="en-GB" sz="750" dirty="0"/>
              <a:t>Penrose, Roger. (2010). </a:t>
            </a:r>
            <a:r>
              <a:rPr lang="en-GB" sz="750" i="1" dirty="0"/>
              <a:t>Cycles of Time, An Extraordinary New View of the Universe</a:t>
            </a:r>
            <a:r>
              <a:rPr lang="en-GB" sz="750" dirty="0"/>
              <a:t>. London: The Bodley Head.</a:t>
            </a:r>
          </a:p>
          <a:p>
            <a:pPr>
              <a:buFont typeface="Wingdings" panose="05000000000000000000" pitchFamily="2" charset="2"/>
              <a:buChar char="Ø"/>
            </a:pPr>
            <a:r>
              <a:rPr lang="en-GB" sz="750" dirty="0"/>
              <a:t>Ritchie, Hannah &amp; Roser, Max. (2019). ‘CO</a:t>
            </a:r>
            <a:r>
              <a:rPr lang="en-GB" sz="750" baseline="-25000" dirty="0"/>
              <a:t>2</a:t>
            </a:r>
            <a:r>
              <a:rPr lang="en-GB" sz="750" dirty="0"/>
              <a:t>  and Greenhouse Gas Emissions’, December. </a:t>
            </a:r>
            <a:r>
              <a:rPr lang="en-GB" sz="750" i="1" dirty="0"/>
              <a:t>Global Change Data Lab</a:t>
            </a:r>
            <a:r>
              <a:rPr lang="en-GB" sz="750" dirty="0"/>
              <a:t>, University of Oxford. Available at: </a:t>
            </a:r>
            <a:r>
              <a:rPr lang="en-GB" sz="750" dirty="0">
                <a:hlinkClick r:id="rId19"/>
              </a:rPr>
              <a:t>https://ourworldindata.org/co2-and-other-greenhouse-gas-emissions</a:t>
            </a:r>
            <a:r>
              <a:rPr lang="en-GB" sz="750" dirty="0"/>
              <a:t>. Accessed: 17.01.2020. </a:t>
            </a:r>
          </a:p>
          <a:p>
            <a:pPr>
              <a:buFont typeface="Wingdings" panose="05000000000000000000" pitchFamily="2" charset="2"/>
              <a:buChar char="Ø"/>
            </a:pPr>
            <a:r>
              <a:rPr lang="en-GB" sz="750" dirty="0"/>
              <a:t>Ruse, Michael. (2013). Brigid Haines (ed.) ‘Earth’s Holy Fool?’. </a:t>
            </a:r>
            <a:r>
              <a:rPr lang="en-GB" sz="750" i="1" dirty="0"/>
              <a:t>Aeon</a:t>
            </a:r>
            <a:r>
              <a:rPr lang="en-GB" sz="750" dirty="0"/>
              <a:t>, 14 January. Available at: </a:t>
            </a:r>
            <a:r>
              <a:rPr lang="en-GB" sz="750" dirty="0">
                <a:hlinkClick r:id="rId20"/>
              </a:rPr>
              <a:t>https://aeon.co/essays/gaia-why-some-scientists-think-it-s-a-nonsensical-fantasy</a:t>
            </a:r>
            <a:r>
              <a:rPr lang="en-GB" sz="750" dirty="0"/>
              <a:t>. Accessed: 15.01.2020.</a:t>
            </a:r>
          </a:p>
          <a:p>
            <a:pPr>
              <a:buFont typeface="Wingdings" panose="05000000000000000000" pitchFamily="2" charset="2"/>
              <a:buChar char="Ø"/>
            </a:pPr>
            <a:r>
              <a:rPr lang="en-GB" sz="750" dirty="0"/>
              <a:t>Sid Vicious (1959-1979). (2019). </a:t>
            </a:r>
            <a:r>
              <a:rPr lang="en-GB" sz="750" i="1" dirty="0"/>
              <a:t>Biography, 02 October</a:t>
            </a:r>
            <a:r>
              <a:rPr lang="en-GB" sz="750" dirty="0"/>
              <a:t>. Available at: </a:t>
            </a:r>
            <a:r>
              <a:rPr lang="en-GB" sz="750" dirty="0">
                <a:hlinkClick r:id="rId21"/>
              </a:rPr>
              <a:t>https://www.biography.com/musician/sid-vicious</a:t>
            </a:r>
            <a:r>
              <a:rPr lang="en-GB" sz="750" dirty="0"/>
              <a:t>. Accessed: 14.01.2020.</a:t>
            </a:r>
          </a:p>
          <a:p>
            <a:pPr>
              <a:buFont typeface="Wingdings" panose="05000000000000000000" pitchFamily="2" charset="2"/>
              <a:buChar char="Ø"/>
            </a:pPr>
            <a:r>
              <a:rPr lang="en-GB" sz="750" dirty="0"/>
              <a:t>Slid State Systems. (2020) ‘How to Prevent Data Loss: 7 Ways to Safeguard Your Company’. Available at: </a:t>
            </a:r>
            <a:r>
              <a:rPr lang="en-GB" sz="750" dirty="0">
                <a:hlinkClick r:id="rId22"/>
              </a:rPr>
              <a:t>http://solidsystemsllc.com/prevent-data-loss</a:t>
            </a:r>
            <a:r>
              <a:rPr lang="en-GB" sz="750" dirty="0"/>
              <a:t>. Accessed: 17.01.2020.</a:t>
            </a:r>
          </a:p>
          <a:p>
            <a:pPr>
              <a:buFont typeface="Wingdings" panose="05000000000000000000" pitchFamily="2" charset="2"/>
              <a:buChar char="Ø"/>
            </a:pPr>
            <a:r>
              <a:rPr lang="en-GB" sz="750" dirty="0"/>
              <a:t>Smith, Daniel and Protevi, John. {2020}. ’Gilles Deleuze’. </a:t>
            </a:r>
            <a:r>
              <a:rPr lang="en-GB" sz="750" i="1" dirty="0"/>
              <a:t>The Stanford Encyclopedia of Philosophy</a:t>
            </a:r>
            <a:r>
              <a:rPr lang="en-GB" sz="750" dirty="0"/>
              <a:t> ,Spring, Edward N. Zalta (ed.). Available at: </a:t>
            </a:r>
            <a:r>
              <a:rPr lang="en-GB" sz="750" dirty="0">
                <a:hlinkClick r:id="rId23"/>
              </a:rPr>
              <a:t>https://plato.stanford.edu/archives/spr2020/entries/deleuze</a:t>
            </a:r>
            <a:r>
              <a:rPr lang="en-GB" sz="750" dirty="0"/>
              <a:t>. Accessed: 20.01.2020.</a:t>
            </a:r>
          </a:p>
          <a:p>
            <a:pPr>
              <a:buFont typeface="Wingdings" panose="05000000000000000000" pitchFamily="2" charset="2"/>
              <a:buChar char="Ø"/>
            </a:pPr>
            <a:r>
              <a:rPr lang="en-GB" sz="750" dirty="0"/>
              <a:t>Solarta Balear SL. (n.d.). ‘Schematic diagram of hot water and heating systems’. Available at: </a:t>
            </a:r>
            <a:r>
              <a:rPr lang="en-GB" sz="750" dirty="0">
                <a:hlinkClick r:id="rId24"/>
              </a:rPr>
              <a:t>http://www.solarta.com/en/installations-solar-energy/solar-thermal/systems-solar-thermal.php</a:t>
            </a:r>
            <a:r>
              <a:rPr lang="en-GB" sz="750" dirty="0"/>
              <a:t>. Accessed: 14.01.2020.</a:t>
            </a:r>
          </a:p>
          <a:p>
            <a:pPr>
              <a:buFont typeface="Wingdings" panose="05000000000000000000" pitchFamily="2" charset="2"/>
              <a:buChar char="Ø"/>
            </a:pPr>
            <a:r>
              <a:rPr lang="en-GB" sz="750" dirty="0"/>
              <a:t>Stockhausen, Karlheinz. (1969). </a:t>
            </a:r>
            <a:r>
              <a:rPr lang="en-GB" sz="750" i="1" dirty="0"/>
              <a:t>Punkte I-VI</a:t>
            </a:r>
            <a:r>
              <a:rPr lang="en-GB" sz="750" dirty="0"/>
              <a:t>. NDR Sinfonieorchester. Available at: </a:t>
            </a:r>
            <a:r>
              <a:rPr lang="en-GB" sz="750" dirty="0">
                <a:hlinkClick r:id="rId25"/>
              </a:rPr>
              <a:t>https://www.youtube.com/watch?v=P3I9puBL5U8</a:t>
            </a:r>
            <a:r>
              <a:rPr lang="en-GB" sz="750" dirty="0"/>
              <a:t>. Accessed: 15.01.2020.</a:t>
            </a:r>
          </a:p>
          <a:p>
            <a:pPr>
              <a:buFont typeface="Wingdings" panose="05000000000000000000" pitchFamily="2" charset="2"/>
              <a:buChar char="Ø"/>
            </a:pPr>
            <a:r>
              <a:rPr lang="en-GB" sz="750" dirty="0"/>
              <a:t>Teachthink. (n.d.). ‘Lesson 5: theories of Learning: Humanist Approaches’. Available at: </a:t>
            </a:r>
            <a:r>
              <a:rPr lang="en-GB" sz="750" dirty="0">
                <a:hlinkClick r:id="rId26"/>
              </a:rPr>
              <a:t>http://teachthink.weebly.com/lesson-5-theories-of-learning-humanist-approaches.html#</a:t>
            </a:r>
            <a:r>
              <a:rPr lang="en-GB" sz="750" dirty="0"/>
              <a:t>. Accessed: 17.01.2020.</a:t>
            </a:r>
          </a:p>
          <a:p>
            <a:pPr>
              <a:buFont typeface="Wingdings" panose="05000000000000000000" pitchFamily="2" charset="2"/>
              <a:buChar char="Ø"/>
            </a:pPr>
            <a:r>
              <a:rPr lang="en-GB" sz="750" dirty="0"/>
              <a:t>Value Based Management. (2019). </a:t>
            </a:r>
            <a:r>
              <a:rPr lang="en-GB" sz="750" dirty="0">
                <a:hlinkClick r:id="rId27"/>
              </a:rPr>
              <a:t>https://www.valuebasedmanagement.net</a:t>
            </a:r>
            <a:r>
              <a:rPr lang="en-GB" sz="750" dirty="0"/>
              <a:t>. Accessed: 29.11.2019.</a:t>
            </a:r>
          </a:p>
          <a:p>
            <a:pPr>
              <a:buFont typeface="Wingdings" panose="05000000000000000000" pitchFamily="2" charset="2"/>
              <a:buChar char="Ø"/>
            </a:pPr>
            <a:r>
              <a:rPr lang="en-GB" sz="750" dirty="0"/>
              <a:t>Williams, James, R. (2019). ‘Deleuze and the Time for Non-Reason, according to the French philosopher, rationalism is an illusion’. </a:t>
            </a:r>
            <a:r>
              <a:rPr lang="en-GB" sz="750" i="1" dirty="0"/>
              <a:t>Changing How the World Thinks</a:t>
            </a:r>
            <a:r>
              <a:rPr lang="en-GB" sz="750" dirty="0"/>
              <a:t>, 26 June, Issue 74. Available at: </a:t>
            </a:r>
            <a:r>
              <a:rPr lang="en-GB" sz="750" dirty="0">
                <a:hlinkClick r:id="rId28"/>
              </a:rPr>
              <a:t>https://iai.tv/articles/deleuze-and-the-time-for-non-reason-auid-1243</a:t>
            </a:r>
            <a:r>
              <a:rPr lang="en-GB" sz="750" dirty="0"/>
              <a:t>. Accessed: 14.01.2020.</a:t>
            </a:r>
          </a:p>
        </p:txBody>
      </p:sp>
    </p:spTree>
    <p:extLst>
      <p:ext uri="{BB962C8B-B14F-4D97-AF65-F5344CB8AC3E}">
        <p14:creationId xmlns:p14="http://schemas.microsoft.com/office/powerpoint/2010/main" val="4003060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Deming Cycle</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11860" y="2317627"/>
            <a:ext cx="2520280" cy="222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7584" y="6453336"/>
            <a:ext cx="3884397" cy="246221"/>
          </a:xfrm>
          <a:prstGeom prst="rect">
            <a:avLst/>
          </a:prstGeom>
          <a:noFill/>
        </p:spPr>
        <p:txBody>
          <a:bodyPr wrap="none" rtlCol="0">
            <a:spAutoFit/>
          </a:bodyPr>
          <a:lstStyle/>
          <a:p>
            <a:r>
              <a:rPr lang="en-GB" sz="1000" dirty="0"/>
              <a:t>https://www.valuebasedmanagement.net/methods_demingcycle.html</a:t>
            </a:r>
          </a:p>
        </p:txBody>
      </p:sp>
      <p:sp>
        <p:nvSpPr>
          <p:cNvPr id="3" name="TextBox 2">
            <a:extLst>
              <a:ext uri="{FF2B5EF4-FFF2-40B4-BE49-F238E27FC236}">
                <a16:creationId xmlns:a16="http://schemas.microsoft.com/office/drawing/2014/main" id="{CFCF11F9-17EA-42AD-AB7E-EE726E23C24F}"/>
              </a:ext>
            </a:extLst>
          </p:cNvPr>
          <p:cNvSpPr txBox="1"/>
          <p:nvPr/>
        </p:nvSpPr>
        <p:spPr>
          <a:xfrm>
            <a:off x="1475656" y="5589240"/>
            <a:ext cx="6390276" cy="646331"/>
          </a:xfrm>
          <a:prstGeom prst="rect">
            <a:avLst/>
          </a:prstGeom>
          <a:noFill/>
        </p:spPr>
        <p:txBody>
          <a:bodyPr wrap="none" rtlCol="0">
            <a:spAutoFit/>
          </a:bodyPr>
          <a:lstStyle/>
          <a:p>
            <a:r>
              <a:rPr lang="en-GB" dirty="0"/>
              <a:t>A construction model: rather active, psychomotor—and proactive,</a:t>
            </a:r>
          </a:p>
          <a:p>
            <a:r>
              <a:rPr lang="en-GB" dirty="0"/>
              <a:t>yet there is some theory there and intellectual activity</a:t>
            </a:r>
          </a:p>
        </p:txBody>
      </p:sp>
      <p:pic>
        <p:nvPicPr>
          <p:cNvPr id="6" name="Picture 5">
            <a:extLst>
              <a:ext uri="{FF2B5EF4-FFF2-40B4-BE49-F238E27FC236}">
                <a16:creationId xmlns:a16="http://schemas.microsoft.com/office/drawing/2014/main" id="{9D9A6E9A-F5A8-4B51-B988-10D1CFCB06B5}"/>
              </a:ext>
            </a:extLst>
          </p:cNvPr>
          <p:cNvPicPr>
            <a:picLocks noChangeAspect="1"/>
          </p:cNvPicPr>
          <p:nvPr/>
        </p:nvPicPr>
        <p:blipFill rotWithShape="1">
          <a:blip r:embed="rId4"/>
          <a:srcRect t="1" b="1092"/>
          <a:stretch/>
        </p:blipFill>
        <p:spPr>
          <a:xfrm>
            <a:off x="2003463" y="1206643"/>
            <a:ext cx="5137073" cy="3816000"/>
          </a:xfrm>
          <a:prstGeom prst="rect">
            <a:avLst/>
          </a:prstGeom>
        </p:spPr>
      </p:pic>
      <p:sp>
        <p:nvSpPr>
          <p:cNvPr id="7" name="TextBox 6">
            <a:extLst>
              <a:ext uri="{FF2B5EF4-FFF2-40B4-BE49-F238E27FC236}">
                <a16:creationId xmlns:a16="http://schemas.microsoft.com/office/drawing/2014/main" id="{7D362D7B-8D7A-41AA-96D4-4966285E2F15}"/>
              </a:ext>
            </a:extLst>
          </p:cNvPr>
          <p:cNvSpPr txBox="1"/>
          <p:nvPr/>
        </p:nvSpPr>
        <p:spPr>
          <a:xfrm>
            <a:off x="2017974" y="420316"/>
            <a:ext cx="5388013" cy="830997"/>
          </a:xfrm>
          <a:prstGeom prst="rect">
            <a:avLst/>
          </a:prstGeom>
          <a:noFill/>
        </p:spPr>
        <p:txBody>
          <a:bodyPr wrap="none" rtlCol="0">
            <a:spAutoFit/>
          </a:bodyPr>
          <a:lstStyle/>
          <a:p>
            <a:r>
              <a:rPr lang="en-GB" sz="4800" dirty="0"/>
              <a:t>Honey and Mumford</a:t>
            </a:r>
          </a:p>
        </p:txBody>
      </p:sp>
      <p:sp>
        <p:nvSpPr>
          <p:cNvPr id="9" name="TextBox 8">
            <a:extLst>
              <a:ext uri="{FF2B5EF4-FFF2-40B4-BE49-F238E27FC236}">
                <a16:creationId xmlns:a16="http://schemas.microsoft.com/office/drawing/2014/main" id="{58AAEDC3-F31F-421D-883F-2DF9C4C54369}"/>
              </a:ext>
            </a:extLst>
          </p:cNvPr>
          <p:cNvSpPr txBox="1"/>
          <p:nvPr/>
        </p:nvSpPr>
        <p:spPr>
          <a:xfrm>
            <a:off x="6563510" y="5866239"/>
            <a:ext cx="2392386" cy="369332"/>
          </a:xfrm>
          <a:prstGeom prst="rect">
            <a:avLst/>
          </a:prstGeom>
          <a:noFill/>
        </p:spPr>
        <p:txBody>
          <a:bodyPr wrap="none" rtlCol="0">
            <a:spAutoFit/>
          </a:bodyPr>
          <a:lstStyle/>
          <a:p>
            <a:r>
              <a:rPr lang="en-GB" dirty="0"/>
              <a:t>as Honey and Mumford</a:t>
            </a:r>
          </a:p>
        </p:txBody>
      </p:sp>
      <p:sp>
        <p:nvSpPr>
          <p:cNvPr id="5" name="TextBox 4">
            <a:extLst>
              <a:ext uri="{FF2B5EF4-FFF2-40B4-BE49-F238E27FC236}">
                <a16:creationId xmlns:a16="http://schemas.microsoft.com/office/drawing/2014/main" id="{ED305F42-8B93-48C5-8344-6989433858B1}"/>
              </a:ext>
            </a:extLst>
          </p:cNvPr>
          <p:cNvSpPr txBox="1"/>
          <p:nvPr/>
        </p:nvSpPr>
        <p:spPr>
          <a:xfrm>
            <a:off x="4750060" y="6464648"/>
            <a:ext cx="4211960" cy="230832"/>
          </a:xfrm>
          <a:prstGeom prst="rect">
            <a:avLst/>
          </a:prstGeom>
          <a:noFill/>
        </p:spPr>
        <p:txBody>
          <a:bodyPr wrap="square" rtlCol="0">
            <a:spAutoFit/>
          </a:bodyPr>
          <a:lstStyle/>
          <a:p>
            <a:r>
              <a:rPr lang="en-GB" sz="900" dirty="0"/>
              <a:t>https://uk.images.search.yahoo.com/search/images?p=Honey+and+Mumford+model</a:t>
            </a:r>
          </a:p>
        </p:txBody>
      </p:sp>
      <p:sp>
        <p:nvSpPr>
          <p:cNvPr id="8" name="TextBox 7">
            <a:extLst>
              <a:ext uri="{FF2B5EF4-FFF2-40B4-BE49-F238E27FC236}">
                <a16:creationId xmlns:a16="http://schemas.microsoft.com/office/drawing/2014/main" id="{C9F05A5B-A5A5-4731-9DD0-173A549C9D1E}"/>
              </a:ext>
            </a:extLst>
          </p:cNvPr>
          <p:cNvSpPr txBox="1"/>
          <p:nvPr/>
        </p:nvSpPr>
        <p:spPr>
          <a:xfrm>
            <a:off x="7596336" y="1417638"/>
            <a:ext cx="1514325" cy="646331"/>
          </a:xfrm>
          <a:prstGeom prst="rect">
            <a:avLst/>
          </a:prstGeom>
          <a:noFill/>
        </p:spPr>
        <p:txBody>
          <a:bodyPr wrap="none" rtlCol="0">
            <a:spAutoFit/>
          </a:bodyPr>
          <a:lstStyle/>
          <a:p>
            <a:r>
              <a:rPr lang="en-GB" dirty="0">
                <a:highlight>
                  <a:srgbClr val="00FF00"/>
                </a:highlight>
              </a:rPr>
              <a:t>Musical point:</a:t>
            </a:r>
          </a:p>
          <a:p>
            <a:r>
              <a:rPr lang="en-GB" dirty="0">
                <a:highlight>
                  <a:srgbClr val="00FF00"/>
                </a:highlight>
              </a:rPr>
              <a:t>See next slide</a:t>
            </a:r>
          </a:p>
        </p:txBody>
      </p:sp>
    </p:spTree>
    <p:extLst>
      <p:ext uri="{BB962C8B-B14F-4D97-AF65-F5344CB8AC3E}">
        <p14:creationId xmlns:p14="http://schemas.microsoft.com/office/powerpoint/2010/main" val="312538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2081-B76D-424B-A985-9BEDF7EB1A89}"/>
              </a:ext>
            </a:extLst>
          </p:cNvPr>
          <p:cNvSpPr>
            <a:spLocks noGrp="1"/>
          </p:cNvSpPr>
          <p:nvPr>
            <p:ph type="title"/>
          </p:nvPr>
        </p:nvSpPr>
        <p:spPr>
          <a:xfrm>
            <a:off x="457200" y="-10285"/>
            <a:ext cx="8229600" cy="1143000"/>
          </a:xfrm>
        </p:spPr>
        <p:txBody>
          <a:bodyPr>
            <a:normAutofit/>
          </a:bodyPr>
          <a:lstStyle/>
          <a:p>
            <a:r>
              <a:rPr lang="en-GB" dirty="0"/>
              <a:t>A Musical Paradigm postulated</a:t>
            </a:r>
            <a:br>
              <a:rPr lang="en-GB" sz="1800" dirty="0"/>
            </a:br>
            <a:r>
              <a:rPr lang="en-GB" sz="1800" dirty="0"/>
              <a:t>extending upon Honey &amp; Mumford</a:t>
            </a:r>
            <a:endParaRPr lang="en-GB" dirty="0"/>
          </a:p>
        </p:txBody>
      </p:sp>
      <p:sp>
        <p:nvSpPr>
          <p:cNvPr id="9" name="TextBox 8">
            <a:extLst>
              <a:ext uri="{FF2B5EF4-FFF2-40B4-BE49-F238E27FC236}">
                <a16:creationId xmlns:a16="http://schemas.microsoft.com/office/drawing/2014/main" id="{7AB88C3D-C183-4486-9EA0-362774FB2E3D}"/>
              </a:ext>
            </a:extLst>
          </p:cNvPr>
          <p:cNvSpPr txBox="1"/>
          <p:nvPr/>
        </p:nvSpPr>
        <p:spPr>
          <a:xfrm>
            <a:off x="3959932" y="1417638"/>
            <a:ext cx="1224136" cy="646331"/>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square" rtlCol="0">
            <a:spAutoFit/>
          </a:bodyPr>
          <a:lstStyle/>
          <a:p>
            <a:r>
              <a:rPr lang="en-GB" dirty="0"/>
              <a:t>Concrete experience</a:t>
            </a:r>
          </a:p>
        </p:txBody>
      </p:sp>
      <p:sp>
        <p:nvSpPr>
          <p:cNvPr id="10" name="TextBox 9">
            <a:extLst>
              <a:ext uri="{FF2B5EF4-FFF2-40B4-BE49-F238E27FC236}">
                <a16:creationId xmlns:a16="http://schemas.microsoft.com/office/drawing/2014/main" id="{4D907817-6460-41C1-B18A-5CA3F49684FE}"/>
              </a:ext>
            </a:extLst>
          </p:cNvPr>
          <p:cNvSpPr txBox="1"/>
          <p:nvPr/>
        </p:nvSpPr>
        <p:spPr>
          <a:xfrm>
            <a:off x="6300192" y="2967335"/>
            <a:ext cx="1156086" cy="923330"/>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txBody>
          <a:bodyPr wrap="none" rtlCol="0">
            <a:spAutoFit/>
          </a:bodyPr>
          <a:lstStyle/>
          <a:p>
            <a:r>
              <a:rPr lang="en-GB" dirty="0"/>
              <a:t>Sensate</a:t>
            </a:r>
          </a:p>
          <a:p>
            <a:r>
              <a:rPr lang="en-GB" dirty="0"/>
              <a:t>response </a:t>
            </a:r>
          </a:p>
          <a:p>
            <a:r>
              <a:rPr lang="en-GB" dirty="0"/>
              <a:t>&amp; thinking</a:t>
            </a:r>
          </a:p>
        </p:txBody>
      </p:sp>
      <p:sp>
        <p:nvSpPr>
          <p:cNvPr id="11" name="TextBox 10">
            <a:extLst>
              <a:ext uri="{FF2B5EF4-FFF2-40B4-BE49-F238E27FC236}">
                <a16:creationId xmlns:a16="http://schemas.microsoft.com/office/drawing/2014/main" id="{BAFEA7AC-73E7-4E23-A200-94BB576C6D16}"/>
              </a:ext>
            </a:extLst>
          </p:cNvPr>
          <p:cNvSpPr txBox="1"/>
          <p:nvPr/>
        </p:nvSpPr>
        <p:spPr>
          <a:xfrm>
            <a:off x="3959932" y="4792956"/>
            <a:ext cx="1224136" cy="1477328"/>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txBody>
          <a:bodyPr wrap="square" rtlCol="0">
            <a:spAutoFit/>
          </a:bodyPr>
          <a:lstStyle/>
          <a:p>
            <a:r>
              <a:rPr lang="en-GB" dirty="0"/>
              <a:t>Abstract response,</a:t>
            </a:r>
          </a:p>
          <a:p>
            <a:r>
              <a:rPr lang="en-GB" dirty="0"/>
              <a:t>theorising,</a:t>
            </a:r>
          </a:p>
          <a:p>
            <a:r>
              <a:rPr lang="en-GB" dirty="0"/>
              <a:t>cognition,</a:t>
            </a:r>
          </a:p>
          <a:p>
            <a:r>
              <a:rPr lang="en-GB" dirty="0"/>
              <a:t>imagining</a:t>
            </a:r>
          </a:p>
        </p:txBody>
      </p:sp>
      <p:sp>
        <p:nvSpPr>
          <p:cNvPr id="12" name="TextBox 11">
            <a:extLst>
              <a:ext uri="{FF2B5EF4-FFF2-40B4-BE49-F238E27FC236}">
                <a16:creationId xmlns:a16="http://schemas.microsoft.com/office/drawing/2014/main" id="{C659C26F-CDCD-49CA-9F0B-B334FD659A5E}"/>
              </a:ext>
            </a:extLst>
          </p:cNvPr>
          <p:cNvSpPr txBox="1"/>
          <p:nvPr/>
        </p:nvSpPr>
        <p:spPr>
          <a:xfrm>
            <a:off x="1687722" y="2721172"/>
            <a:ext cx="1399229" cy="1754326"/>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txBody>
          <a:bodyPr wrap="none" rtlCol="0">
            <a:spAutoFit/>
          </a:bodyPr>
          <a:lstStyle/>
          <a:p>
            <a:r>
              <a:rPr lang="en-GB" dirty="0"/>
              <a:t>Musical </a:t>
            </a:r>
          </a:p>
          <a:p>
            <a:r>
              <a:rPr lang="en-GB" dirty="0"/>
              <a:t>formulation,</a:t>
            </a:r>
          </a:p>
          <a:p>
            <a:r>
              <a:rPr lang="en-GB" dirty="0"/>
              <a:t>composing,</a:t>
            </a:r>
          </a:p>
          <a:p>
            <a:r>
              <a:rPr lang="en-GB" dirty="0"/>
              <a:t>performer</a:t>
            </a:r>
          </a:p>
          <a:p>
            <a:r>
              <a:rPr lang="en-GB" dirty="0"/>
              <a:t>&amp; listener</a:t>
            </a:r>
          </a:p>
          <a:p>
            <a:r>
              <a:rPr lang="en-GB" dirty="0"/>
              <a:t>embodiment</a:t>
            </a:r>
          </a:p>
        </p:txBody>
      </p:sp>
      <p:cxnSp>
        <p:nvCxnSpPr>
          <p:cNvPr id="22" name="Straight Connector 21">
            <a:extLst>
              <a:ext uri="{FF2B5EF4-FFF2-40B4-BE49-F238E27FC236}">
                <a16:creationId xmlns:a16="http://schemas.microsoft.com/office/drawing/2014/main" id="{F3638CE4-ED82-4FDC-9F84-FC773D5CDCB1}"/>
              </a:ext>
            </a:extLst>
          </p:cNvPr>
          <p:cNvCxnSpPr>
            <a:cxnSpLocks/>
            <a:stCxn id="9" idx="2"/>
          </p:cNvCxnSpPr>
          <p:nvPr/>
        </p:nvCxnSpPr>
        <p:spPr>
          <a:xfrm>
            <a:off x="4572000" y="2063969"/>
            <a:ext cx="0" cy="2728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12C7FE8-DD3F-45BE-A219-A996A89B9005}"/>
              </a:ext>
            </a:extLst>
          </p:cNvPr>
          <p:cNvCxnSpPr>
            <a:cxnSpLocks/>
            <a:endCxn id="10" idx="1"/>
          </p:cNvCxnSpPr>
          <p:nvPr/>
        </p:nvCxnSpPr>
        <p:spPr>
          <a:xfrm>
            <a:off x="3086951" y="3429000"/>
            <a:ext cx="3213241"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1881786-8A80-41DD-9478-92556CC7BA70}"/>
              </a:ext>
            </a:extLst>
          </p:cNvPr>
          <p:cNvSpPr txBox="1"/>
          <p:nvPr/>
        </p:nvSpPr>
        <p:spPr>
          <a:xfrm>
            <a:off x="7627792" y="3244334"/>
            <a:ext cx="1059008" cy="369332"/>
          </a:xfrm>
          <a:prstGeom prst="rect">
            <a:avLst/>
          </a:prstGeom>
          <a:noFill/>
        </p:spPr>
        <p:txBody>
          <a:bodyPr wrap="none" rtlCol="0">
            <a:spAutoFit/>
          </a:bodyPr>
          <a:lstStyle/>
          <a:p>
            <a:r>
              <a:rPr lang="en-GB" dirty="0">
                <a:highlight>
                  <a:srgbClr val="9966FF"/>
                </a:highlight>
              </a:rPr>
              <a:t>reflective</a:t>
            </a:r>
          </a:p>
        </p:txBody>
      </p:sp>
      <p:sp>
        <p:nvSpPr>
          <p:cNvPr id="34" name="TextBox 33">
            <a:extLst>
              <a:ext uri="{FF2B5EF4-FFF2-40B4-BE49-F238E27FC236}">
                <a16:creationId xmlns:a16="http://schemas.microsoft.com/office/drawing/2014/main" id="{35AFC015-D205-41BD-A5E2-E63763C39A32}"/>
              </a:ext>
            </a:extLst>
          </p:cNvPr>
          <p:cNvSpPr txBox="1"/>
          <p:nvPr/>
        </p:nvSpPr>
        <p:spPr>
          <a:xfrm>
            <a:off x="4113060" y="6300028"/>
            <a:ext cx="917880" cy="369332"/>
          </a:xfrm>
          <a:prstGeom prst="rect">
            <a:avLst/>
          </a:prstGeom>
          <a:noFill/>
        </p:spPr>
        <p:txBody>
          <a:bodyPr wrap="none" rtlCol="0">
            <a:spAutoFit/>
          </a:bodyPr>
          <a:lstStyle/>
          <a:p>
            <a:r>
              <a:rPr lang="en-GB" dirty="0">
                <a:highlight>
                  <a:srgbClr val="FFFF00"/>
                </a:highlight>
              </a:rPr>
              <a:t>theorist</a:t>
            </a:r>
          </a:p>
        </p:txBody>
      </p:sp>
      <p:sp>
        <p:nvSpPr>
          <p:cNvPr id="38" name="TextBox 37">
            <a:extLst>
              <a:ext uri="{FF2B5EF4-FFF2-40B4-BE49-F238E27FC236}">
                <a16:creationId xmlns:a16="http://schemas.microsoft.com/office/drawing/2014/main" id="{F5522AAA-DF02-4F36-8E03-1C1144FB895A}"/>
              </a:ext>
            </a:extLst>
          </p:cNvPr>
          <p:cNvSpPr txBox="1"/>
          <p:nvPr/>
        </p:nvSpPr>
        <p:spPr>
          <a:xfrm>
            <a:off x="457200" y="3244334"/>
            <a:ext cx="844142" cy="369332"/>
          </a:xfrm>
          <a:prstGeom prst="rect">
            <a:avLst/>
          </a:prstGeom>
          <a:noFill/>
        </p:spPr>
        <p:txBody>
          <a:bodyPr wrap="none" rtlCol="0">
            <a:spAutoFit/>
          </a:bodyPr>
          <a:lstStyle/>
          <a:p>
            <a:r>
              <a:rPr lang="en-GB" dirty="0">
                <a:highlight>
                  <a:srgbClr val="32D000"/>
                </a:highlight>
              </a:rPr>
              <a:t>activist</a:t>
            </a:r>
          </a:p>
        </p:txBody>
      </p:sp>
      <p:sp>
        <p:nvSpPr>
          <p:cNvPr id="39" name="TextBox 38">
            <a:extLst>
              <a:ext uri="{FF2B5EF4-FFF2-40B4-BE49-F238E27FC236}">
                <a16:creationId xmlns:a16="http://schemas.microsoft.com/office/drawing/2014/main" id="{E77BAF8F-96BA-4D52-80B9-48EDDAE51F12}"/>
              </a:ext>
            </a:extLst>
          </p:cNvPr>
          <p:cNvSpPr txBox="1"/>
          <p:nvPr/>
        </p:nvSpPr>
        <p:spPr>
          <a:xfrm>
            <a:off x="3977831" y="1036787"/>
            <a:ext cx="1188339" cy="369332"/>
          </a:xfrm>
          <a:prstGeom prst="rect">
            <a:avLst/>
          </a:prstGeom>
          <a:noFill/>
        </p:spPr>
        <p:txBody>
          <a:bodyPr wrap="none" rtlCol="0">
            <a:spAutoFit/>
          </a:bodyPr>
          <a:lstStyle/>
          <a:p>
            <a:r>
              <a:rPr lang="en-GB" dirty="0">
                <a:highlight>
                  <a:srgbClr val="FF5B5B"/>
                </a:highlight>
              </a:rPr>
              <a:t>pragmatist</a:t>
            </a:r>
          </a:p>
        </p:txBody>
      </p:sp>
      <p:sp>
        <p:nvSpPr>
          <p:cNvPr id="43" name="Arrow: Curved Left 42">
            <a:extLst>
              <a:ext uri="{FF2B5EF4-FFF2-40B4-BE49-F238E27FC236}">
                <a16:creationId xmlns:a16="http://schemas.microsoft.com/office/drawing/2014/main" id="{FAD32A60-B990-4CB0-83D7-CE484E16BF0A}"/>
              </a:ext>
            </a:extLst>
          </p:cNvPr>
          <p:cNvSpPr/>
          <p:nvPr/>
        </p:nvSpPr>
        <p:spPr>
          <a:xfrm rot="18940648">
            <a:off x="6131681" y="1359881"/>
            <a:ext cx="483628" cy="1444198"/>
          </a:xfrm>
          <a:prstGeom prst="curvedLeftArrow">
            <a:avLst>
              <a:gd name="adj1" fmla="val 22537"/>
              <a:gd name="adj2" fmla="val 50000"/>
              <a:gd name="adj3" fmla="val 37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Arrow: Curved Left 43">
            <a:extLst>
              <a:ext uri="{FF2B5EF4-FFF2-40B4-BE49-F238E27FC236}">
                <a16:creationId xmlns:a16="http://schemas.microsoft.com/office/drawing/2014/main" id="{21795AB8-9116-4C59-B0A2-45E8CDF5F3B4}"/>
              </a:ext>
            </a:extLst>
          </p:cNvPr>
          <p:cNvSpPr/>
          <p:nvPr/>
        </p:nvSpPr>
        <p:spPr>
          <a:xfrm rot="2207318">
            <a:off x="6183111" y="4553136"/>
            <a:ext cx="483628" cy="1444198"/>
          </a:xfrm>
          <a:prstGeom prst="curvedLeftArrow">
            <a:avLst>
              <a:gd name="adj1" fmla="val 22537"/>
              <a:gd name="adj2" fmla="val 50000"/>
              <a:gd name="adj3" fmla="val 37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Arrow: Curved Left 44">
            <a:extLst>
              <a:ext uri="{FF2B5EF4-FFF2-40B4-BE49-F238E27FC236}">
                <a16:creationId xmlns:a16="http://schemas.microsoft.com/office/drawing/2014/main" id="{564776E5-37FE-467F-9797-620FA1DA87A4}"/>
              </a:ext>
            </a:extLst>
          </p:cNvPr>
          <p:cNvSpPr/>
          <p:nvPr/>
        </p:nvSpPr>
        <p:spPr>
          <a:xfrm rot="8138008">
            <a:off x="2265557" y="4553136"/>
            <a:ext cx="483628" cy="1444198"/>
          </a:xfrm>
          <a:prstGeom prst="curvedLeftArrow">
            <a:avLst>
              <a:gd name="adj1" fmla="val 22537"/>
              <a:gd name="adj2" fmla="val 50000"/>
              <a:gd name="adj3" fmla="val 37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Arrow: Curved Left 45">
            <a:extLst>
              <a:ext uri="{FF2B5EF4-FFF2-40B4-BE49-F238E27FC236}">
                <a16:creationId xmlns:a16="http://schemas.microsoft.com/office/drawing/2014/main" id="{FF6B05EC-1F4A-4BA0-92E4-7B4B017A62E9}"/>
              </a:ext>
            </a:extLst>
          </p:cNvPr>
          <p:cNvSpPr/>
          <p:nvPr/>
        </p:nvSpPr>
        <p:spPr>
          <a:xfrm rot="13979222">
            <a:off x="2466153" y="1220491"/>
            <a:ext cx="483628" cy="1444198"/>
          </a:xfrm>
          <a:prstGeom prst="curvedLeftArrow">
            <a:avLst>
              <a:gd name="adj1" fmla="val 22537"/>
              <a:gd name="adj2" fmla="val 50000"/>
              <a:gd name="adj3" fmla="val 37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2699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3500"/>
                            </p:stCondLst>
                            <p:childTnLst>
                              <p:par>
                                <p:cTn id="17" presetID="10" presetClass="entr" presetSubtype="0" fill="hold" grpId="0" nodeType="afterEffect">
                                  <p:stCondLst>
                                    <p:cond delay="5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Iraqi architectural research model</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057" y="1123950"/>
            <a:ext cx="6973887"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76816" y="5734050"/>
            <a:ext cx="5790368" cy="461665"/>
          </a:xfrm>
          <a:prstGeom prst="rect">
            <a:avLst/>
          </a:prstGeom>
          <a:noFill/>
        </p:spPr>
        <p:txBody>
          <a:bodyPr wrap="none" rtlCol="0">
            <a:spAutoFit/>
          </a:bodyPr>
          <a:lstStyle/>
          <a:p>
            <a:r>
              <a:rPr lang="en-GB" sz="800" dirty="0"/>
              <a:t>Figure (9) a simplified illustration of the steps of the strategic framework to be borrowed as a framework</a:t>
            </a:r>
          </a:p>
          <a:p>
            <a:r>
              <a:rPr lang="en-GB" sz="800" dirty="0"/>
              <a:t>Architect and formulating its strategy within the framework of ... Source: The researcher .. </a:t>
            </a:r>
          </a:p>
          <a:p>
            <a:r>
              <a:rPr lang="en-GB" sz="800" dirty="0"/>
              <a:t>A theory of research through which it is possible to collect and organize the themes of the context and the quality of education system</a:t>
            </a:r>
          </a:p>
        </p:txBody>
      </p:sp>
      <p:sp>
        <p:nvSpPr>
          <p:cNvPr id="5" name="TextBox 4"/>
          <p:cNvSpPr txBox="1"/>
          <p:nvPr/>
        </p:nvSpPr>
        <p:spPr>
          <a:xfrm>
            <a:off x="395536" y="6453336"/>
            <a:ext cx="6165470" cy="215444"/>
          </a:xfrm>
          <a:prstGeom prst="rect">
            <a:avLst/>
          </a:prstGeom>
          <a:noFill/>
        </p:spPr>
        <p:txBody>
          <a:bodyPr wrap="none" rtlCol="0">
            <a:spAutoFit/>
          </a:bodyPr>
          <a:lstStyle/>
          <a:p>
            <a:r>
              <a:rPr lang="en-US" sz="800" dirty="0"/>
              <a:t>Improving the  quality or architectural learning outcomes  in Iraq. (2017).  Alyousif, Ibrahim, J. K.,  Ali, Falah, Khalaf  and  Hameed, Ahmed, Talib </a:t>
            </a:r>
            <a:endParaRPr lang="en-GB" sz="800" dirty="0"/>
          </a:p>
        </p:txBody>
      </p:sp>
      <p:sp>
        <p:nvSpPr>
          <p:cNvPr id="3" name="TextBox 2">
            <a:extLst>
              <a:ext uri="{FF2B5EF4-FFF2-40B4-BE49-F238E27FC236}">
                <a16:creationId xmlns:a16="http://schemas.microsoft.com/office/drawing/2014/main" id="{1B490964-B14F-43B5-B3A9-432242E178FB}"/>
              </a:ext>
            </a:extLst>
          </p:cNvPr>
          <p:cNvSpPr txBox="1"/>
          <p:nvPr/>
        </p:nvSpPr>
        <p:spPr>
          <a:xfrm>
            <a:off x="7629675" y="1417638"/>
            <a:ext cx="1604093" cy="2031325"/>
          </a:xfrm>
          <a:prstGeom prst="rect">
            <a:avLst/>
          </a:prstGeom>
          <a:noFill/>
        </p:spPr>
        <p:txBody>
          <a:bodyPr wrap="none" rtlCol="0">
            <a:spAutoFit/>
          </a:bodyPr>
          <a:lstStyle/>
          <a:p>
            <a:r>
              <a:rPr lang="en-GB" dirty="0">
                <a:highlight>
                  <a:srgbClr val="00FF00"/>
                </a:highlight>
              </a:rPr>
              <a:t>Musical points:</a:t>
            </a:r>
          </a:p>
          <a:p>
            <a:r>
              <a:rPr lang="en-GB" dirty="0">
                <a:highlight>
                  <a:srgbClr val="00FF00"/>
                </a:highlight>
              </a:rPr>
              <a:t>inclusion;</a:t>
            </a:r>
          </a:p>
          <a:p>
            <a:r>
              <a:rPr lang="en-GB" dirty="0">
                <a:highlight>
                  <a:srgbClr val="00FF00"/>
                </a:highlight>
              </a:rPr>
              <a:t>direction of </a:t>
            </a:r>
          </a:p>
          <a:p>
            <a:r>
              <a:rPr lang="en-GB" dirty="0">
                <a:highlight>
                  <a:srgbClr val="00FF00"/>
                </a:highlight>
              </a:rPr>
              <a:t>reading music</a:t>
            </a:r>
          </a:p>
          <a:p>
            <a:r>
              <a:rPr lang="en-GB" dirty="0">
                <a:highlight>
                  <a:srgbClr val="00FF00"/>
                </a:highlight>
              </a:rPr>
              <a:t>may be other </a:t>
            </a:r>
          </a:p>
          <a:p>
            <a:r>
              <a:rPr lang="en-GB" dirty="0">
                <a:highlight>
                  <a:srgbClr val="00FF00"/>
                </a:highlight>
              </a:rPr>
              <a:t>than standard,</a:t>
            </a:r>
          </a:p>
          <a:p>
            <a:r>
              <a:rPr lang="en-GB" dirty="0">
                <a:highlight>
                  <a:srgbClr val="00FF00"/>
                </a:highlight>
              </a:rPr>
              <a:t>still rotary</a:t>
            </a:r>
          </a:p>
        </p:txBody>
      </p:sp>
    </p:spTree>
    <p:extLst>
      <p:ext uri="{BB962C8B-B14F-4D97-AF65-F5344CB8AC3E}">
        <p14:creationId xmlns:p14="http://schemas.microsoft.com/office/powerpoint/2010/main" val="4209342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synthesis of a typical construction management cyclical model</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889778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88121" y="6412686"/>
            <a:ext cx="1045479" cy="230832"/>
          </a:xfrm>
          <a:prstGeom prst="rect">
            <a:avLst/>
          </a:prstGeom>
          <a:noFill/>
        </p:spPr>
        <p:txBody>
          <a:bodyPr wrap="none" rtlCol="0">
            <a:spAutoFit/>
          </a:bodyPr>
          <a:lstStyle/>
          <a:p>
            <a:r>
              <a:rPr lang="en-US" sz="900" dirty="0"/>
              <a:t>Grant Gover, 2020</a:t>
            </a:r>
            <a:endParaRPr lang="en-GB" sz="900" dirty="0"/>
          </a:p>
        </p:txBody>
      </p:sp>
      <p:sp>
        <p:nvSpPr>
          <p:cNvPr id="11" name="Curved Left Arrow 10"/>
          <p:cNvSpPr/>
          <p:nvPr/>
        </p:nvSpPr>
        <p:spPr>
          <a:xfrm>
            <a:off x="6948264" y="1772816"/>
            <a:ext cx="1656184" cy="43924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urved Left Arrow 11"/>
          <p:cNvSpPr/>
          <p:nvPr/>
        </p:nvSpPr>
        <p:spPr>
          <a:xfrm rot="10800000">
            <a:off x="683568" y="1649582"/>
            <a:ext cx="1656184" cy="43924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p:cNvSpPr txBox="1"/>
          <p:nvPr/>
        </p:nvSpPr>
        <p:spPr>
          <a:xfrm>
            <a:off x="7596336" y="3429000"/>
            <a:ext cx="1010982" cy="369332"/>
          </a:xfrm>
          <a:prstGeom prst="rect">
            <a:avLst/>
          </a:prstGeom>
          <a:noFill/>
        </p:spPr>
        <p:txBody>
          <a:bodyPr wrap="none" rtlCol="0">
            <a:spAutoFit/>
          </a:bodyPr>
          <a:lstStyle/>
          <a:p>
            <a:r>
              <a:rPr lang="en-US" dirty="0"/>
              <a:t>continue</a:t>
            </a:r>
            <a:endParaRPr lang="en-GB" dirty="0"/>
          </a:p>
        </p:txBody>
      </p:sp>
      <p:sp>
        <p:nvSpPr>
          <p:cNvPr id="14" name="TextBox 13"/>
          <p:cNvSpPr txBox="1"/>
          <p:nvPr/>
        </p:nvSpPr>
        <p:spPr>
          <a:xfrm>
            <a:off x="827584" y="3396734"/>
            <a:ext cx="1010982" cy="369332"/>
          </a:xfrm>
          <a:prstGeom prst="rect">
            <a:avLst/>
          </a:prstGeom>
          <a:noFill/>
        </p:spPr>
        <p:txBody>
          <a:bodyPr wrap="none" rtlCol="0">
            <a:spAutoFit/>
          </a:bodyPr>
          <a:lstStyle/>
          <a:p>
            <a:r>
              <a:rPr lang="en-US" dirty="0"/>
              <a:t>continue</a:t>
            </a:r>
            <a:endParaRPr lang="en-GB" dirty="0"/>
          </a:p>
        </p:txBody>
      </p:sp>
      <p:sp>
        <p:nvSpPr>
          <p:cNvPr id="15" name="TextBox 14"/>
          <p:cNvSpPr txBox="1"/>
          <p:nvPr/>
        </p:nvSpPr>
        <p:spPr>
          <a:xfrm>
            <a:off x="3245227" y="6412686"/>
            <a:ext cx="2653547" cy="369332"/>
          </a:xfrm>
          <a:prstGeom prst="rect">
            <a:avLst/>
          </a:prstGeom>
          <a:noFill/>
        </p:spPr>
        <p:txBody>
          <a:bodyPr wrap="none" rtlCol="0">
            <a:spAutoFit/>
          </a:bodyPr>
          <a:lstStyle/>
          <a:p>
            <a:r>
              <a:rPr lang="en-US" dirty="0"/>
              <a:t>increase efficiency, quality</a:t>
            </a:r>
            <a:endParaRPr lang="en-GB" dirty="0"/>
          </a:p>
        </p:txBody>
      </p:sp>
      <p:sp>
        <p:nvSpPr>
          <p:cNvPr id="3" name="TextBox 2">
            <a:extLst>
              <a:ext uri="{FF2B5EF4-FFF2-40B4-BE49-F238E27FC236}">
                <a16:creationId xmlns:a16="http://schemas.microsoft.com/office/drawing/2014/main" id="{3BC344AD-F575-4189-9EEE-FFB86418B717}"/>
              </a:ext>
            </a:extLst>
          </p:cNvPr>
          <p:cNvSpPr txBox="1"/>
          <p:nvPr/>
        </p:nvSpPr>
        <p:spPr>
          <a:xfrm>
            <a:off x="6406979" y="6165304"/>
            <a:ext cx="2724977" cy="646331"/>
          </a:xfrm>
          <a:prstGeom prst="rect">
            <a:avLst/>
          </a:prstGeom>
          <a:noFill/>
        </p:spPr>
        <p:txBody>
          <a:bodyPr wrap="none" rtlCol="0">
            <a:spAutoFit/>
          </a:bodyPr>
          <a:lstStyle/>
          <a:p>
            <a:r>
              <a:rPr lang="en-GB" dirty="0">
                <a:solidFill>
                  <a:srgbClr val="9966FF"/>
                </a:solidFill>
              </a:rPr>
              <a:t>Could be analogous to</a:t>
            </a:r>
          </a:p>
          <a:p>
            <a:r>
              <a:rPr lang="en-GB" dirty="0">
                <a:solidFill>
                  <a:srgbClr val="9966FF"/>
                </a:solidFill>
              </a:rPr>
              <a:t>scientific empirical method</a:t>
            </a:r>
          </a:p>
        </p:txBody>
      </p:sp>
      <p:sp>
        <p:nvSpPr>
          <p:cNvPr id="6" name="TextBox 5">
            <a:extLst>
              <a:ext uri="{FF2B5EF4-FFF2-40B4-BE49-F238E27FC236}">
                <a16:creationId xmlns:a16="http://schemas.microsoft.com/office/drawing/2014/main" id="{2C89F1B4-77C1-409C-9E19-6350C79AF0CD}"/>
              </a:ext>
            </a:extLst>
          </p:cNvPr>
          <p:cNvSpPr txBox="1"/>
          <p:nvPr/>
        </p:nvSpPr>
        <p:spPr>
          <a:xfrm>
            <a:off x="7671337" y="1048306"/>
            <a:ext cx="1590615" cy="923330"/>
          </a:xfrm>
          <a:prstGeom prst="rect">
            <a:avLst/>
          </a:prstGeom>
          <a:noFill/>
        </p:spPr>
        <p:txBody>
          <a:bodyPr wrap="square" rtlCol="0">
            <a:spAutoFit/>
          </a:bodyPr>
          <a:lstStyle/>
          <a:p>
            <a:r>
              <a:rPr lang="en-GB" dirty="0">
                <a:highlight>
                  <a:srgbClr val="00FF00"/>
                </a:highlight>
              </a:rPr>
              <a:t>Musical point:</a:t>
            </a:r>
          </a:p>
          <a:p>
            <a:r>
              <a:rPr lang="en-GB" dirty="0">
                <a:highlight>
                  <a:srgbClr val="00FF00"/>
                </a:highlight>
              </a:rPr>
              <a:t>experimental</a:t>
            </a:r>
          </a:p>
          <a:p>
            <a:r>
              <a:rPr lang="en-GB" dirty="0">
                <a:highlight>
                  <a:srgbClr val="00FF00"/>
                </a:highlight>
              </a:rPr>
              <a:t>methodology? </a:t>
            </a:r>
          </a:p>
        </p:txBody>
      </p:sp>
    </p:spTree>
    <p:extLst>
      <p:ext uri="{BB962C8B-B14F-4D97-AF65-F5344CB8AC3E}">
        <p14:creationId xmlns:p14="http://schemas.microsoft.com/office/powerpoint/2010/main" val="249371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69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1876425"/>
            <a:ext cx="561975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Isosceles Triangle 12">
            <a:extLst>
              <a:ext uri="{FF2B5EF4-FFF2-40B4-BE49-F238E27FC236}">
                <a16:creationId xmlns:a16="http://schemas.microsoft.com/office/drawing/2014/main" id="{BA7F48D2-6868-4CB5-BDC2-7A096AA8E0C9}"/>
              </a:ext>
            </a:extLst>
          </p:cNvPr>
          <p:cNvSpPr/>
          <p:nvPr/>
        </p:nvSpPr>
        <p:spPr>
          <a:xfrm rot="10800000">
            <a:off x="2433988" y="0"/>
            <a:ext cx="2221309" cy="1979082"/>
          </a:xfrm>
          <a:prstGeom prst="triangle">
            <a:avLst/>
          </a:prstGeom>
          <a:gradFill>
            <a:gsLst>
              <a:gs pos="0">
                <a:schemeClr val="accent1">
                  <a:lumMod val="5000"/>
                  <a:lumOff val="95000"/>
                </a:schemeClr>
              </a:gs>
              <a:gs pos="74000">
                <a:schemeClr val="accent1">
                  <a:lumMod val="45000"/>
                  <a:lumOff val="55000"/>
                </a:schemeClr>
              </a:gs>
              <a:gs pos="53132">
                <a:srgbClr val="FFC000"/>
              </a:gs>
              <a:gs pos="83000">
                <a:srgbClr val="FF5B5B"/>
              </a:gs>
              <a:gs pos="100000">
                <a:schemeClr val="accent1">
                  <a:lumMod val="30000"/>
                  <a:lumOff val="70000"/>
                </a:schemeClr>
              </a:gs>
            </a:gsLst>
            <a:lin ang="5400000" scaled="1"/>
          </a:gra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t>Maslow’s Hierarchy</a:t>
            </a:r>
          </a:p>
        </p:txBody>
      </p:sp>
      <p:sp>
        <p:nvSpPr>
          <p:cNvPr id="4" name="TextBox 3"/>
          <p:cNvSpPr txBox="1"/>
          <p:nvPr/>
        </p:nvSpPr>
        <p:spPr>
          <a:xfrm>
            <a:off x="971600" y="6309320"/>
            <a:ext cx="2492990" cy="230832"/>
          </a:xfrm>
          <a:prstGeom prst="rect">
            <a:avLst/>
          </a:prstGeom>
          <a:noFill/>
        </p:spPr>
        <p:txBody>
          <a:bodyPr wrap="none" rtlCol="0">
            <a:spAutoFit/>
          </a:bodyPr>
          <a:lstStyle/>
          <a:p>
            <a:r>
              <a:rPr lang="en-GB" sz="900" dirty="0"/>
              <a:t>https://www.simplypsychology.org/maslow.html</a:t>
            </a:r>
          </a:p>
        </p:txBody>
      </p:sp>
      <p:sp>
        <p:nvSpPr>
          <p:cNvPr id="5" name="Left Brace 4"/>
          <p:cNvSpPr/>
          <p:nvPr/>
        </p:nvSpPr>
        <p:spPr>
          <a:xfrm>
            <a:off x="1979712" y="2564904"/>
            <a:ext cx="155448" cy="10801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683568" y="2708920"/>
            <a:ext cx="1292662" cy="646331"/>
          </a:xfrm>
          <a:prstGeom prst="rect">
            <a:avLst/>
          </a:prstGeom>
          <a:noFill/>
        </p:spPr>
        <p:txBody>
          <a:bodyPr wrap="none" rtlCol="0">
            <a:spAutoFit/>
          </a:bodyPr>
          <a:lstStyle/>
          <a:p>
            <a:r>
              <a:rPr lang="en-GB" dirty="0"/>
              <a:t>Feedback </a:t>
            </a:r>
          </a:p>
          <a:p>
            <a:r>
              <a:rPr lang="en-GB" dirty="0"/>
              <a:t>from others</a:t>
            </a:r>
          </a:p>
        </p:txBody>
      </p:sp>
      <p:sp>
        <p:nvSpPr>
          <p:cNvPr id="7" name="Left Brace 6"/>
          <p:cNvSpPr/>
          <p:nvPr/>
        </p:nvSpPr>
        <p:spPr>
          <a:xfrm>
            <a:off x="1547664" y="3645024"/>
            <a:ext cx="155448" cy="11521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p:cNvSpPr txBox="1"/>
          <p:nvPr/>
        </p:nvSpPr>
        <p:spPr>
          <a:xfrm>
            <a:off x="395536" y="3861048"/>
            <a:ext cx="1197251" cy="1477328"/>
          </a:xfrm>
          <a:prstGeom prst="rect">
            <a:avLst/>
          </a:prstGeom>
          <a:noFill/>
        </p:spPr>
        <p:txBody>
          <a:bodyPr wrap="none" rtlCol="0">
            <a:spAutoFit/>
          </a:bodyPr>
          <a:lstStyle/>
          <a:p>
            <a:r>
              <a:rPr lang="en-GB" dirty="0"/>
              <a:t>Pragmatic </a:t>
            </a:r>
          </a:p>
          <a:p>
            <a:r>
              <a:rPr lang="en-GB" dirty="0"/>
              <a:t>Feedback</a:t>
            </a:r>
          </a:p>
          <a:p>
            <a:r>
              <a:rPr lang="en-GB" dirty="0"/>
              <a:t>of basic</a:t>
            </a:r>
          </a:p>
          <a:p>
            <a:r>
              <a:rPr lang="en-GB" dirty="0"/>
              <a:t>needs of</a:t>
            </a:r>
          </a:p>
          <a:p>
            <a:r>
              <a:rPr lang="en-GB" dirty="0"/>
              <a:t>the world  </a:t>
            </a:r>
          </a:p>
        </p:txBody>
      </p:sp>
      <p:sp>
        <p:nvSpPr>
          <p:cNvPr id="9" name="Left Brace 8"/>
          <p:cNvSpPr/>
          <p:nvPr/>
        </p:nvSpPr>
        <p:spPr>
          <a:xfrm>
            <a:off x="2555776" y="1988840"/>
            <a:ext cx="155448" cy="4572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p:cNvSpPr txBox="1"/>
          <p:nvPr/>
        </p:nvSpPr>
        <p:spPr>
          <a:xfrm>
            <a:off x="971600" y="1543203"/>
            <a:ext cx="2160591" cy="923330"/>
          </a:xfrm>
          <a:prstGeom prst="rect">
            <a:avLst/>
          </a:prstGeom>
          <a:noFill/>
        </p:spPr>
        <p:txBody>
          <a:bodyPr wrap="none" rtlCol="0">
            <a:spAutoFit/>
          </a:bodyPr>
          <a:lstStyle/>
          <a:p>
            <a:r>
              <a:rPr lang="en-GB" dirty="0"/>
              <a:t>Feedback to oneself, </a:t>
            </a:r>
          </a:p>
          <a:p>
            <a:r>
              <a:rPr lang="en-GB" dirty="0"/>
              <a:t>in oneself</a:t>
            </a:r>
          </a:p>
          <a:p>
            <a:r>
              <a:rPr lang="en-GB" dirty="0"/>
              <a:t>to the world</a:t>
            </a:r>
          </a:p>
        </p:txBody>
      </p:sp>
      <p:sp>
        <p:nvSpPr>
          <p:cNvPr id="11" name="TextBox 10"/>
          <p:cNvSpPr txBox="1"/>
          <p:nvPr/>
        </p:nvSpPr>
        <p:spPr>
          <a:xfrm>
            <a:off x="539552" y="5517232"/>
            <a:ext cx="7604454" cy="646331"/>
          </a:xfrm>
          <a:prstGeom prst="rect">
            <a:avLst/>
          </a:prstGeom>
          <a:gradFill flip="none" rotWithShape="1">
            <a:gsLst>
              <a:gs pos="32100">
                <a:srgbClr val="DF57FF"/>
              </a:gs>
              <a:gs pos="0">
                <a:srgbClr val="FF3F64"/>
              </a:gs>
              <a:gs pos="50000">
                <a:srgbClr val="FFFF00"/>
              </a:gs>
              <a:gs pos="100000">
                <a:schemeClr val="bg1"/>
              </a:gs>
            </a:gsLst>
            <a:lin ang="0" scaled="1"/>
            <a:tileRect/>
          </a:gradFill>
        </p:spPr>
        <p:txBody>
          <a:bodyPr wrap="none" rtlCol="0">
            <a:spAutoFit/>
          </a:bodyPr>
          <a:lstStyle/>
          <a:p>
            <a:r>
              <a:rPr lang="en-GB" dirty="0"/>
              <a:t>See, also, the UN 17 SDGs and the Gaia principle—the world has needs too and</a:t>
            </a:r>
          </a:p>
          <a:p>
            <a:r>
              <a:rPr lang="en-GB" dirty="0"/>
              <a:t>is feeding back to us</a:t>
            </a:r>
          </a:p>
        </p:txBody>
      </p:sp>
      <p:sp>
        <p:nvSpPr>
          <p:cNvPr id="3" name="TextBox 2">
            <a:extLst>
              <a:ext uri="{FF2B5EF4-FFF2-40B4-BE49-F238E27FC236}">
                <a16:creationId xmlns:a16="http://schemas.microsoft.com/office/drawing/2014/main" id="{7CF65635-FD74-4D7D-A5B9-C272739B0DEE}"/>
              </a:ext>
            </a:extLst>
          </p:cNvPr>
          <p:cNvSpPr txBox="1"/>
          <p:nvPr/>
        </p:nvSpPr>
        <p:spPr>
          <a:xfrm>
            <a:off x="3779912" y="6309320"/>
            <a:ext cx="3998210" cy="230832"/>
          </a:xfrm>
          <a:prstGeom prst="rect">
            <a:avLst/>
          </a:prstGeom>
          <a:noFill/>
        </p:spPr>
        <p:txBody>
          <a:bodyPr wrap="none" rtlCol="0">
            <a:spAutoFit/>
          </a:bodyPr>
          <a:lstStyle/>
          <a:p>
            <a:r>
              <a:rPr lang="en-GB" sz="900" dirty="0"/>
              <a:t>https://aeon.co/essays/gaia-why-some-scientists-think-it-s-a-nonsensical-fantasy</a:t>
            </a:r>
          </a:p>
        </p:txBody>
      </p:sp>
      <p:sp>
        <p:nvSpPr>
          <p:cNvPr id="12" name="TextBox 11">
            <a:extLst>
              <a:ext uri="{FF2B5EF4-FFF2-40B4-BE49-F238E27FC236}">
                <a16:creationId xmlns:a16="http://schemas.microsoft.com/office/drawing/2014/main" id="{8A1AF640-945F-489B-95DC-D647E4682709}"/>
              </a:ext>
            </a:extLst>
          </p:cNvPr>
          <p:cNvSpPr txBox="1"/>
          <p:nvPr/>
        </p:nvSpPr>
        <p:spPr>
          <a:xfrm>
            <a:off x="6901775" y="800982"/>
            <a:ext cx="960199" cy="369332"/>
          </a:xfrm>
          <a:prstGeom prst="rect">
            <a:avLst/>
          </a:prstGeom>
          <a:noFill/>
        </p:spPr>
        <p:txBody>
          <a:bodyPr wrap="none" rtlCol="0">
            <a:spAutoFit/>
          </a:bodyPr>
          <a:lstStyle/>
          <a:p>
            <a:r>
              <a:rPr lang="en-GB" dirty="0"/>
              <a:t>adapted</a:t>
            </a:r>
          </a:p>
        </p:txBody>
      </p:sp>
      <p:cxnSp>
        <p:nvCxnSpPr>
          <p:cNvPr id="15" name="Straight Connector 14">
            <a:extLst>
              <a:ext uri="{FF2B5EF4-FFF2-40B4-BE49-F238E27FC236}">
                <a16:creationId xmlns:a16="http://schemas.microsoft.com/office/drawing/2014/main" id="{25D7319F-78B3-47C7-99AE-24D5CCE02374}"/>
              </a:ext>
            </a:extLst>
          </p:cNvPr>
          <p:cNvCxnSpPr/>
          <p:nvPr/>
        </p:nvCxnSpPr>
        <p:spPr>
          <a:xfrm>
            <a:off x="2612221" y="319794"/>
            <a:ext cx="0" cy="1300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7A05FF-C762-4337-BECC-7415AA678B4D}"/>
              </a:ext>
            </a:extLst>
          </p:cNvPr>
          <p:cNvCxnSpPr>
            <a:cxnSpLocks/>
          </p:cNvCxnSpPr>
          <p:nvPr/>
        </p:nvCxnSpPr>
        <p:spPr>
          <a:xfrm>
            <a:off x="2609623" y="285927"/>
            <a:ext cx="132584" cy="10530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B15475C-ED4A-46AC-AD7B-00F6669D0C70}"/>
              </a:ext>
            </a:extLst>
          </p:cNvPr>
          <p:cNvSpPr txBox="1"/>
          <p:nvPr/>
        </p:nvSpPr>
        <p:spPr>
          <a:xfrm>
            <a:off x="3073953" y="308914"/>
            <a:ext cx="1019544" cy="338554"/>
          </a:xfrm>
          <a:prstGeom prst="rect">
            <a:avLst/>
          </a:prstGeom>
          <a:noFill/>
        </p:spPr>
        <p:txBody>
          <a:bodyPr wrap="square" rtlCol="0">
            <a:spAutoFit/>
          </a:bodyPr>
          <a:lstStyle/>
          <a:p>
            <a:r>
              <a:rPr lang="en-GB" sz="1600" dirty="0">
                <a:solidFill>
                  <a:schemeClr val="bg1"/>
                </a:solidFill>
              </a:rPr>
              <a:t>Creativity</a:t>
            </a:r>
          </a:p>
        </p:txBody>
      </p:sp>
      <p:cxnSp>
        <p:nvCxnSpPr>
          <p:cNvPr id="18" name="Straight Connector 17">
            <a:extLst>
              <a:ext uri="{FF2B5EF4-FFF2-40B4-BE49-F238E27FC236}">
                <a16:creationId xmlns:a16="http://schemas.microsoft.com/office/drawing/2014/main" id="{677155E0-E180-405C-9117-893733025C0D}"/>
              </a:ext>
            </a:extLst>
          </p:cNvPr>
          <p:cNvCxnSpPr>
            <a:cxnSpLocks/>
          </p:cNvCxnSpPr>
          <p:nvPr/>
        </p:nvCxnSpPr>
        <p:spPr>
          <a:xfrm flipH="1">
            <a:off x="4306547" y="375487"/>
            <a:ext cx="116392" cy="694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8033601-64D8-4C1C-B516-0D993675F4C5}"/>
              </a:ext>
            </a:extLst>
          </p:cNvPr>
          <p:cNvCxnSpPr>
            <a:cxnSpLocks/>
          </p:cNvCxnSpPr>
          <p:nvPr/>
        </p:nvCxnSpPr>
        <p:spPr>
          <a:xfrm>
            <a:off x="4425243" y="368654"/>
            <a:ext cx="11289" cy="18002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099133C-C6EA-49B5-A980-1A7DDBE8A771}"/>
              </a:ext>
            </a:extLst>
          </p:cNvPr>
          <p:cNvSpPr txBox="1"/>
          <p:nvPr/>
        </p:nvSpPr>
        <p:spPr>
          <a:xfrm>
            <a:off x="7596336" y="2004868"/>
            <a:ext cx="1604093" cy="923330"/>
          </a:xfrm>
          <a:prstGeom prst="rect">
            <a:avLst/>
          </a:prstGeom>
          <a:noFill/>
        </p:spPr>
        <p:txBody>
          <a:bodyPr wrap="none" rtlCol="0">
            <a:spAutoFit/>
          </a:bodyPr>
          <a:lstStyle/>
          <a:p>
            <a:r>
              <a:rPr lang="en-GB" dirty="0">
                <a:highlight>
                  <a:srgbClr val="00FF00"/>
                </a:highlight>
              </a:rPr>
              <a:t>Musical points:</a:t>
            </a:r>
          </a:p>
          <a:p>
            <a:r>
              <a:rPr lang="en-GB" dirty="0">
                <a:highlight>
                  <a:srgbClr val="00FF00"/>
                </a:highlight>
              </a:rPr>
              <a:t>musicians</a:t>
            </a:r>
          </a:p>
          <a:p>
            <a:r>
              <a:rPr lang="en-GB" dirty="0">
                <a:highlight>
                  <a:srgbClr val="00FF00"/>
                </a:highlight>
              </a:rPr>
              <a:t>need all these!</a:t>
            </a:r>
          </a:p>
        </p:txBody>
      </p:sp>
    </p:spTree>
    <p:extLst>
      <p:ext uri="{BB962C8B-B14F-4D97-AF65-F5344CB8AC3E}">
        <p14:creationId xmlns:p14="http://schemas.microsoft.com/office/powerpoint/2010/main" val="57331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2000" fill="hold"/>
                                        <p:tgtEl>
                                          <p:spTgt spid="12"/>
                                        </p:tgtEl>
                                        <p:attrNameLst>
                                          <p:attrName>ppt_x</p:attrName>
                                        </p:attrNameLst>
                                      </p:cBhvr>
                                      <p:tavLst>
                                        <p:tav tm="0">
                                          <p:val>
                                            <p:strVal val="1+#ppt_w/2"/>
                                          </p:val>
                                        </p:tav>
                                        <p:tav tm="100000">
                                          <p:val>
                                            <p:strVal val="#ppt_x"/>
                                          </p:val>
                                        </p:tav>
                                      </p:tavLst>
                                    </p:anim>
                                    <p:anim calcmode="lin" valueType="num">
                                      <p:cBhvr additive="base">
                                        <p:cTn id="11" dur="2000" fill="hold"/>
                                        <p:tgtEl>
                                          <p:spTgt spid="12"/>
                                        </p:tgtEl>
                                        <p:attrNameLst>
                                          <p:attrName>ppt_y</p:attrName>
                                        </p:attrNameLst>
                                      </p:cBhvr>
                                      <p:tavLst>
                                        <p:tav tm="0">
                                          <p:val>
                                            <p:strVal val="#ppt_y"/>
                                          </p:val>
                                        </p:tav>
                                        <p:tav tm="100000">
                                          <p:val>
                                            <p:strVal val="#ppt_y"/>
                                          </p:val>
                                        </p:tav>
                                      </p:tavLst>
                                    </p:anim>
                                  </p:childTnLst>
                                </p:cTn>
                              </p:par>
                              <p:par>
                                <p:cTn id="12" presetID="53" presetClass="entr" presetSubtype="16"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53"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3598</TotalTime>
  <Words>4662</Words>
  <Application>Microsoft Office PowerPoint</Application>
  <PresentationFormat>On-screen Show (4:3)</PresentationFormat>
  <Paragraphs>619</Paragraphs>
  <Slides>47</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Wingdings</vt:lpstr>
      <vt:lpstr>Office Theme</vt:lpstr>
      <vt:lpstr>The Sound of Feedback  a metrical asymmetric epistemological linguistic…rap</vt:lpstr>
      <vt:lpstr>Introduction</vt:lpstr>
      <vt:lpstr>Kolb’s Experiential Learning Cycle</vt:lpstr>
      <vt:lpstr>Feedback even in teaching is two-way</vt:lpstr>
      <vt:lpstr>The Deming Cycle</vt:lpstr>
      <vt:lpstr>A Musical Paradigm postulated extending upon Honey &amp; Mumford</vt:lpstr>
      <vt:lpstr>Iraqi architectural research model</vt:lpstr>
      <vt:lpstr>A synthesis of a typical construction management cyclical model</vt:lpstr>
      <vt:lpstr>Maslow’s Hierarchy</vt:lpstr>
      <vt:lpstr>Howard Gardner’s  Multiple Intelligences</vt:lpstr>
      <vt:lpstr>ERG Theory</vt:lpstr>
      <vt:lpstr>De Wit and Meyer</vt:lpstr>
      <vt:lpstr>RIBA Plan of Work</vt:lpstr>
      <vt:lpstr>Central Heating System</vt:lpstr>
      <vt:lpstr>Solar Heating</vt:lpstr>
      <vt:lpstr>Sound systems</vt:lpstr>
      <vt:lpstr>Good vibes in a rock show</vt:lpstr>
      <vt:lpstr>The Carbon Cycle</vt:lpstr>
      <vt:lpstr>The Hydrological Cycle</vt:lpstr>
      <vt:lpstr>PowerPoint Presentation</vt:lpstr>
      <vt:lpstr>Reduce Reuse Recycle</vt:lpstr>
      <vt:lpstr>Statistical data feedback</vt:lpstr>
      <vt:lpstr>The Cyclical Nature of History</vt:lpstr>
      <vt:lpstr>The Nature of Time (and space and gravity etc)</vt:lpstr>
      <vt:lpstr>PowerPoint Presentation</vt:lpstr>
      <vt:lpstr>Yet again another view</vt:lpstr>
      <vt:lpstr>The latest WMAP view of  the baby universe</vt:lpstr>
      <vt:lpstr>Time — some inserts</vt:lpstr>
      <vt:lpstr>PowerPoint Presentation</vt:lpstr>
      <vt:lpstr>Questions</vt:lpstr>
      <vt:lpstr>How does evolution work?</vt:lpstr>
      <vt:lpstr>PowerPoint Presentation</vt:lpstr>
      <vt:lpstr>The Brain Feedback</vt:lpstr>
      <vt:lpstr>Coming to the conclusion and TFT</vt:lpstr>
      <vt:lpstr>Broadband types</vt:lpstr>
      <vt:lpstr>BBC Part 2 quoting</vt:lpstr>
      <vt:lpstr>Personalised view of Broadband and communication routes</vt:lpstr>
      <vt:lpstr>But with TFT...!</vt:lpstr>
      <vt:lpstr>TFT Theory</vt:lpstr>
      <vt:lpstr>PowerPoint Presentation</vt:lpstr>
      <vt:lpstr>PowerPoint Presentation</vt:lpstr>
      <vt:lpstr>TFT Conclusions</vt:lpstr>
      <vt:lpstr>Copy of part of George Boole’s logical calculations to do with proving statements about God, including that there is no such thing as absolute evil (see last slide)</vt:lpstr>
      <vt:lpstr>Information Theory</vt:lpstr>
      <vt:lpstr>General Conclusions</vt:lpstr>
      <vt:lpstr>Feedback taxonomies a start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Sound of Feedback  a metrical asymmetric epistemological linguistic…rap</dc:title>
  <dc:creator>Grant Gover</dc:creator>
  <cp:lastModifiedBy>Grant Gover</cp:lastModifiedBy>
  <cp:revision>134</cp:revision>
  <dcterms:created xsi:type="dcterms:W3CDTF">2020-01-07T14:15:20Z</dcterms:created>
  <dcterms:modified xsi:type="dcterms:W3CDTF">2020-01-22T15:30:28Z</dcterms:modified>
</cp:coreProperties>
</file>