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0" r:id="rId3"/>
    <p:sldId id="257" r:id="rId4"/>
    <p:sldId id="261" r:id="rId5"/>
    <p:sldId id="271" r:id="rId6"/>
    <p:sldId id="264" r:id="rId7"/>
    <p:sldId id="270" r:id="rId8"/>
    <p:sldId id="272" r:id="rId9"/>
    <p:sldId id="258" r:id="rId10"/>
    <p:sldId id="278" r:id="rId11"/>
    <p:sldId id="275" r:id="rId12"/>
    <p:sldId id="276" r:id="rId13"/>
    <p:sldId id="277" r:id="rId14"/>
    <p:sldId id="269" r:id="rId15"/>
    <p:sldId id="265" r:id="rId16"/>
    <p:sldId id="266" r:id="rId17"/>
    <p:sldId id="279" r:id="rId18"/>
    <p:sldId id="267" r:id="rId19"/>
    <p:sldId id="274"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15" d="100"/>
          <a:sy n="115" d="100"/>
        </p:scale>
        <p:origin x="2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D03DB-58DD-467C-8CAA-78A07767CA39}" type="datetimeFigureOut">
              <a:rPr lang="en-GB" smtClean="0"/>
              <a:t>03/09/2018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0E4D4F-0410-434B-AC95-B9792F9477B4}" type="slidenum">
              <a:rPr lang="en-GB" smtClean="0"/>
              <a:t>‹#›</a:t>
            </a:fld>
            <a:endParaRPr lang="en-GB"/>
          </a:p>
        </p:txBody>
      </p:sp>
    </p:spTree>
    <p:extLst>
      <p:ext uri="{BB962C8B-B14F-4D97-AF65-F5344CB8AC3E}">
        <p14:creationId xmlns:p14="http://schemas.microsoft.com/office/powerpoint/2010/main" val="1723249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9C01AEE-F809-485A-B344-1266F43958DF}" type="slidenum">
              <a:rPr lang="en-GB" smtClean="0"/>
              <a:pPr/>
              <a:t>10</a:t>
            </a:fld>
            <a:endParaRPr lang="en-GB"/>
          </a:p>
        </p:txBody>
      </p:sp>
    </p:spTree>
    <p:extLst>
      <p:ext uri="{BB962C8B-B14F-4D97-AF65-F5344CB8AC3E}">
        <p14:creationId xmlns:p14="http://schemas.microsoft.com/office/powerpoint/2010/main" val="1550624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9C01AEE-F809-485A-B344-1266F43958DF}" type="slidenum">
              <a:rPr lang="en-GB" smtClean="0"/>
              <a:pPr/>
              <a:t>11</a:t>
            </a:fld>
            <a:endParaRPr lang="en-GB"/>
          </a:p>
        </p:txBody>
      </p:sp>
    </p:spTree>
    <p:extLst>
      <p:ext uri="{BB962C8B-B14F-4D97-AF65-F5344CB8AC3E}">
        <p14:creationId xmlns:p14="http://schemas.microsoft.com/office/powerpoint/2010/main" val="1171723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9C01AEE-F809-485A-B344-1266F43958DF}" type="slidenum">
              <a:rPr lang="en-GB" smtClean="0"/>
              <a:pPr/>
              <a:t>12</a:t>
            </a:fld>
            <a:endParaRPr lang="en-GB"/>
          </a:p>
        </p:txBody>
      </p:sp>
    </p:spTree>
    <p:extLst>
      <p:ext uri="{BB962C8B-B14F-4D97-AF65-F5344CB8AC3E}">
        <p14:creationId xmlns:p14="http://schemas.microsoft.com/office/powerpoint/2010/main" val="586785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9C01AEE-F809-485A-B344-1266F43958DF}" type="slidenum">
              <a:rPr lang="en-GB" smtClean="0"/>
              <a:pPr/>
              <a:t>13</a:t>
            </a:fld>
            <a:endParaRPr lang="en-GB"/>
          </a:p>
        </p:txBody>
      </p:sp>
    </p:spTree>
    <p:extLst>
      <p:ext uri="{BB962C8B-B14F-4D97-AF65-F5344CB8AC3E}">
        <p14:creationId xmlns:p14="http://schemas.microsoft.com/office/powerpoint/2010/main" val="2058776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636A21-793E-436E-BCB1-A944CA11DB5C}" type="datetimeFigureOut">
              <a:rPr lang="en-GB" smtClean="0"/>
              <a:t>03/09/2018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1668955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636A21-793E-436E-BCB1-A944CA11DB5C}" type="datetimeFigureOut">
              <a:rPr lang="en-GB" smtClean="0"/>
              <a:t>03/09/2018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2198304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636A21-793E-436E-BCB1-A944CA11DB5C}" type="datetimeFigureOut">
              <a:rPr lang="en-GB" smtClean="0"/>
              <a:t>03/09/2018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1577509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636A21-793E-436E-BCB1-A944CA11DB5C}" type="datetimeFigureOut">
              <a:rPr lang="en-GB" smtClean="0"/>
              <a:t>03/09/2018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3039500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636A21-793E-436E-BCB1-A944CA11DB5C}" type="datetimeFigureOut">
              <a:rPr lang="en-GB" smtClean="0"/>
              <a:t>03/09/2018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627345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6636A21-793E-436E-BCB1-A944CA11DB5C}" type="datetimeFigureOut">
              <a:rPr lang="en-GB" smtClean="0"/>
              <a:t>03/09/2018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153784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6636A21-793E-436E-BCB1-A944CA11DB5C}" type="datetimeFigureOut">
              <a:rPr lang="en-GB" smtClean="0"/>
              <a:t>03/09/2018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111546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6636A21-793E-436E-BCB1-A944CA11DB5C}" type="datetimeFigureOut">
              <a:rPr lang="en-GB" smtClean="0"/>
              <a:t>03/09/2018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2108275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36A21-793E-436E-BCB1-A944CA11DB5C}" type="datetimeFigureOut">
              <a:rPr lang="en-GB" smtClean="0"/>
              <a:t>03/09/2018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3800219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636A21-793E-436E-BCB1-A944CA11DB5C}" type="datetimeFigureOut">
              <a:rPr lang="en-GB" smtClean="0"/>
              <a:t>03/09/2018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2659966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636A21-793E-436E-BCB1-A944CA11DB5C}" type="datetimeFigureOut">
              <a:rPr lang="en-GB" smtClean="0"/>
              <a:t>03/09/2018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4D8912-10ED-4758-87C3-21A0D6B410F1}" type="slidenum">
              <a:rPr lang="en-GB" smtClean="0"/>
              <a:t>‹#›</a:t>
            </a:fld>
            <a:endParaRPr lang="en-GB"/>
          </a:p>
        </p:txBody>
      </p:sp>
    </p:spTree>
    <p:extLst>
      <p:ext uri="{BB962C8B-B14F-4D97-AF65-F5344CB8AC3E}">
        <p14:creationId xmlns:p14="http://schemas.microsoft.com/office/powerpoint/2010/main" val="3149085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36A21-793E-436E-BCB1-A944CA11DB5C}" type="datetimeFigureOut">
              <a:rPr lang="en-GB" smtClean="0"/>
              <a:t>03/09/2018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D8912-10ED-4758-87C3-21A0D6B410F1}" type="slidenum">
              <a:rPr lang="en-GB" smtClean="0"/>
              <a:t>‹#›</a:t>
            </a:fld>
            <a:endParaRPr lang="en-GB"/>
          </a:p>
        </p:txBody>
      </p:sp>
    </p:spTree>
    <p:extLst>
      <p:ext uri="{BB962C8B-B14F-4D97-AF65-F5344CB8AC3E}">
        <p14:creationId xmlns:p14="http://schemas.microsoft.com/office/powerpoint/2010/main" val="1008747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ocal.gov.uk/housing-our-homeless-households-full-report" TargetMode="External"/><Relationship Id="rId2" Type="http://schemas.openxmlformats.org/officeDocument/2006/relationships/hyperlink" Target="https://www.grenfelltowerinquiry.org.uk/hearings/public-meeting-1" TargetMode="External"/><Relationship Id="rId1" Type="http://schemas.openxmlformats.org/officeDocument/2006/relationships/slideLayout" Target="../slideLayouts/slideLayout2.xml"/><Relationship Id="rId4" Type="http://schemas.openxmlformats.org/officeDocument/2006/relationships/hyperlink" Target="http://england.shelter.org.uk/campaigns_/why_we_campaign/Improving_social_housing/what_is_social_hous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gland.shelter.org.uk/campaigns_/why_we_campaign/Improving_social_housing/what_is_social_hous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100" dirty="0" smtClean="0"/>
              <a:t>When is it right to buy?  </a:t>
            </a:r>
            <a:r>
              <a:rPr lang="en-GB" dirty="0" smtClean="0"/>
              <a:t/>
            </a:r>
            <a:br>
              <a:rPr lang="en-GB" dirty="0" smtClean="0"/>
            </a:br>
            <a:endParaRPr lang="en-GB" dirty="0"/>
          </a:p>
        </p:txBody>
      </p:sp>
      <p:sp>
        <p:nvSpPr>
          <p:cNvPr id="3" name="Subtitle 2"/>
          <p:cNvSpPr>
            <a:spLocks noGrp="1"/>
          </p:cNvSpPr>
          <p:nvPr>
            <p:ph type="subTitle" idx="1"/>
          </p:nvPr>
        </p:nvSpPr>
        <p:spPr>
          <a:xfrm>
            <a:off x="1524000" y="3602037"/>
            <a:ext cx="9144000" cy="2740573"/>
          </a:xfrm>
        </p:spPr>
        <p:txBody>
          <a:bodyPr>
            <a:normAutofit/>
          </a:bodyPr>
          <a:lstStyle/>
          <a:p>
            <a:r>
              <a:rPr lang="en-GB" dirty="0"/>
              <a:t>An instrumental case study of 'Out of </a:t>
            </a:r>
            <a:r>
              <a:rPr lang="en-GB" dirty="0" smtClean="0"/>
              <a:t>Area' </a:t>
            </a:r>
            <a:r>
              <a:rPr lang="en-GB" dirty="0"/>
              <a:t>rehousing for families in temporary accommodation and implications for social work.</a:t>
            </a:r>
            <a:br>
              <a:rPr lang="en-GB" dirty="0"/>
            </a:br>
            <a:endParaRPr lang="en-GB" dirty="0" smtClean="0"/>
          </a:p>
          <a:p>
            <a:r>
              <a:rPr lang="en-GB" sz="1800" dirty="0" smtClean="0"/>
              <a:t>Tim Odell, Senior Lecturer</a:t>
            </a:r>
          </a:p>
          <a:p>
            <a:r>
              <a:rPr lang="en-US" sz="1800" dirty="0" err="1" smtClean="0"/>
              <a:t>Dr</a:t>
            </a:r>
            <a:r>
              <a:rPr lang="en-US" sz="1800" dirty="0" smtClean="0"/>
              <a:t> Janet Melville Wiseman, Principal Lecturer</a:t>
            </a:r>
            <a:endParaRPr lang="en-GB" sz="1800" dirty="0" smtClean="0"/>
          </a:p>
          <a:p>
            <a:r>
              <a:rPr lang="en-GB" sz="1800" dirty="0" smtClean="0"/>
              <a:t>Canterbury Christ Church University </a:t>
            </a:r>
          </a:p>
          <a:p>
            <a:r>
              <a:rPr lang="en-GB" sz="1800" dirty="0" smtClean="0"/>
              <a:t>September 2018 </a:t>
            </a:r>
          </a:p>
          <a:p>
            <a:endParaRPr lang="en-GB" dirty="0"/>
          </a:p>
        </p:txBody>
      </p:sp>
    </p:spTree>
    <p:extLst>
      <p:ext uri="{BB962C8B-B14F-4D97-AF65-F5344CB8AC3E}">
        <p14:creationId xmlns:p14="http://schemas.microsoft.com/office/powerpoint/2010/main" val="3555309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Understanding the ‘case’ in case study research</a:t>
            </a:r>
            <a:endParaRPr lang="en-GB" dirty="0"/>
          </a:p>
        </p:txBody>
      </p:sp>
      <p:sp>
        <p:nvSpPr>
          <p:cNvPr id="3" name="Content Placeholder 2"/>
          <p:cNvSpPr>
            <a:spLocks noGrp="1"/>
          </p:cNvSpPr>
          <p:nvPr>
            <p:ph idx="1"/>
          </p:nvPr>
        </p:nvSpPr>
        <p:spPr/>
        <p:txBody>
          <a:bodyPr/>
          <a:lstStyle/>
          <a:p>
            <a:r>
              <a:rPr lang="en-GB" dirty="0" smtClean="0"/>
              <a:t>A bounded integrated </a:t>
            </a:r>
            <a:r>
              <a:rPr lang="en-GB" u="sng" dirty="0" smtClean="0">
                <a:solidFill>
                  <a:srgbClr val="7030A0"/>
                </a:solidFill>
              </a:rPr>
              <a:t>system</a:t>
            </a:r>
          </a:p>
          <a:p>
            <a:r>
              <a:rPr lang="en-GB" dirty="0" smtClean="0"/>
              <a:t>It has interrelated parts</a:t>
            </a:r>
          </a:p>
          <a:p>
            <a:r>
              <a:rPr lang="en-GB" dirty="0" smtClean="0"/>
              <a:t>Those parts may or may not be working well</a:t>
            </a:r>
          </a:p>
          <a:p>
            <a:r>
              <a:rPr lang="en-GB" dirty="0" smtClean="0"/>
              <a:t>The interactions between the parts may be of interest to the whole</a:t>
            </a:r>
          </a:p>
          <a:p>
            <a:r>
              <a:rPr lang="en-GB" dirty="0" smtClean="0"/>
              <a:t>The boundaries may not be known at the start </a:t>
            </a:r>
            <a:endParaRPr lang="en-GB" dirty="0"/>
          </a:p>
        </p:txBody>
      </p:sp>
      <p:sp>
        <p:nvSpPr>
          <p:cNvPr id="4" name="Footer Placeholder 3"/>
          <p:cNvSpPr>
            <a:spLocks noGrp="1"/>
          </p:cNvSpPr>
          <p:nvPr>
            <p:ph type="ftr" sz="quarter" idx="11"/>
          </p:nvPr>
        </p:nvSpPr>
        <p:spPr/>
        <p:txBody>
          <a:bodyPr/>
          <a:lstStyle/>
          <a:p>
            <a:pPr>
              <a:defRPr/>
            </a:pPr>
            <a:r>
              <a:rPr lang="en-GB" smtClean="0"/>
              <a:t>Dr Janet Melville-Wiseman 2017</a:t>
            </a:r>
            <a:endParaRPr lang="en-GB"/>
          </a:p>
        </p:txBody>
      </p:sp>
      <p:sp>
        <p:nvSpPr>
          <p:cNvPr id="5" name="Slide Number Placeholder 4"/>
          <p:cNvSpPr>
            <a:spLocks noGrp="1"/>
          </p:cNvSpPr>
          <p:nvPr>
            <p:ph type="sldNum" sz="quarter" idx="12"/>
          </p:nvPr>
        </p:nvSpPr>
        <p:spPr/>
        <p:txBody>
          <a:bodyPr/>
          <a:lstStyle/>
          <a:p>
            <a:pPr>
              <a:defRPr/>
            </a:pPr>
            <a:fld id="{43026A86-76AA-47E4-BC23-8F03CDEFD1B1}" type="slidenum">
              <a:rPr lang="en-GB" smtClean="0"/>
              <a:pPr>
                <a:defRPr/>
              </a:pPr>
              <a:t>10</a:t>
            </a:fld>
            <a:endParaRPr lang="en-GB"/>
          </a:p>
        </p:txBody>
      </p:sp>
    </p:spTree>
    <p:extLst>
      <p:ext uri="{BB962C8B-B14F-4D97-AF65-F5344CB8AC3E}">
        <p14:creationId xmlns:p14="http://schemas.microsoft.com/office/powerpoint/2010/main" val="1049604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(Yin 2009)</a:t>
            </a:r>
            <a:endParaRPr lang="en-GB" dirty="0"/>
          </a:p>
        </p:txBody>
      </p:sp>
      <p:sp>
        <p:nvSpPr>
          <p:cNvPr id="3" name="Content Placeholder 2"/>
          <p:cNvSpPr>
            <a:spLocks noGrp="1"/>
          </p:cNvSpPr>
          <p:nvPr>
            <p:ph idx="1"/>
          </p:nvPr>
        </p:nvSpPr>
        <p:spPr/>
        <p:txBody>
          <a:bodyPr>
            <a:normAutofit/>
          </a:bodyPr>
          <a:lstStyle/>
          <a:p>
            <a:r>
              <a:rPr lang="en-GB" sz="3200" dirty="0"/>
              <a:t>“A case study is an empirical inquiry that:</a:t>
            </a:r>
          </a:p>
          <a:p>
            <a:pPr lvl="1"/>
            <a:r>
              <a:rPr lang="en-GB" sz="3200" dirty="0"/>
              <a:t>Investigates a contemporary phenomenon in depth and within its </a:t>
            </a:r>
            <a:r>
              <a:rPr lang="en-GB" sz="3200" dirty="0">
                <a:solidFill>
                  <a:srgbClr val="FF0000"/>
                </a:solidFill>
              </a:rPr>
              <a:t>real life context</a:t>
            </a:r>
            <a:r>
              <a:rPr lang="en-GB" sz="3200" dirty="0"/>
              <a:t>, especially when the boundaries between phenomenon and context are not clearly evident”</a:t>
            </a:r>
          </a:p>
        </p:txBody>
      </p:sp>
      <p:sp>
        <p:nvSpPr>
          <p:cNvPr id="4" name="Footer Placeholder 3"/>
          <p:cNvSpPr>
            <a:spLocks noGrp="1"/>
          </p:cNvSpPr>
          <p:nvPr>
            <p:ph type="ftr" sz="quarter" idx="11"/>
          </p:nvPr>
        </p:nvSpPr>
        <p:spPr/>
        <p:txBody>
          <a:bodyPr/>
          <a:lstStyle/>
          <a:p>
            <a:pPr>
              <a:defRPr/>
            </a:pPr>
            <a:r>
              <a:rPr lang="en-GB" smtClean="0"/>
              <a:t>Dr Janet Melville-Wiseman 2017</a:t>
            </a:r>
            <a:endParaRPr lang="en-GB"/>
          </a:p>
        </p:txBody>
      </p:sp>
      <p:sp>
        <p:nvSpPr>
          <p:cNvPr id="5" name="Slide Number Placeholder 4"/>
          <p:cNvSpPr>
            <a:spLocks noGrp="1"/>
          </p:cNvSpPr>
          <p:nvPr>
            <p:ph type="sldNum" sz="quarter" idx="12"/>
          </p:nvPr>
        </p:nvSpPr>
        <p:spPr/>
        <p:txBody>
          <a:bodyPr/>
          <a:lstStyle/>
          <a:p>
            <a:pPr>
              <a:defRPr/>
            </a:pPr>
            <a:fld id="{43026A86-76AA-47E4-BC23-8F03CDEFD1B1}" type="slidenum">
              <a:rPr lang="en-GB" smtClean="0"/>
              <a:pPr>
                <a:defRPr/>
              </a:pPr>
              <a:t>11</a:t>
            </a:fld>
            <a:endParaRPr lang="en-GB"/>
          </a:p>
        </p:txBody>
      </p:sp>
    </p:spTree>
    <p:extLst>
      <p:ext uri="{BB962C8B-B14F-4D97-AF65-F5344CB8AC3E}">
        <p14:creationId xmlns:p14="http://schemas.microsoft.com/office/powerpoint/2010/main" val="2944093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 over view </a:t>
            </a:r>
            <a:endParaRPr lang="en-GB" dirty="0"/>
          </a:p>
        </p:txBody>
      </p:sp>
      <p:sp>
        <p:nvSpPr>
          <p:cNvPr id="3" name="Content Placeholder 2"/>
          <p:cNvSpPr>
            <a:spLocks noGrp="1"/>
          </p:cNvSpPr>
          <p:nvPr>
            <p:ph idx="1"/>
          </p:nvPr>
        </p:nvSpPr>
        <p:spPr>
          <a:xfrm>
            <a:off x="2279576" y="1628800"/>
            <a:ext cx="7704856" cy="4114800"/>
          </a:xfrm>
        </p:spPr>
        <p:txBody>
          <a:bodyPr>
            <a:normAutofit lnSpcReduction="10000"/>
          </a:bodyPr>
          <a:lstStyle/>
          <a:p>
            <a:r>
              <a:rPr lang="en-GB" sz="2400" dirty="0"/>
              <a:t>Seeks to answer questions such as:  what was it like; what was the impact on who or what; why did that particular phenomenon occur</a:t>
            </a:r>
          </a:p>
          <a:p>
            <a:r>
              <a:rPr lang="en-GB" sz="2400" dirty="0"/>
              <a:t>Seeks to </a:t>
            </a:r>
            <a:r>
              <a:rPr lang="en-GB" sz="2400" u="sng" dirty="0">
                <a:solidFill>
                  <a:srgbClr val="7030A0"/>
                </a:solidFill>
              </a:rPr>
              <a:t>illuminate</a:t>
            </a:r>
            <a:r>
              <a:rPr lang="en-GB" sz="2400" dirty="0"/>
              <a:t> social phenomena rather than proving essential causal links</a:t>
            </a:r>
          </a:p>
          <a:p>
            <a:r>
              <a:rPr lang="en-GB" sz="2400" dirty="0"/>
              <a:t>Can be used to understand the fine grain detail of a phenomena (as opposed to proving </a:t>
            </a:r>
            <a:r>
              <a:rPr lang="en-GB" sz="2400" dirty="0" err="1"/>
              <a:t>generalisable</a:t>
            </a:r>
            <a:r>
              <a:rPr lang="en-GB" sz="2400" dirty="0"/>
              <a:t> facts) </a:t>
            </a:r>
          </a:p>
          <a:p>
            <a:r>
              <a:rPr lang="en-GB" sz="2400" dirty="0"/>
              <a:t>Is used primarily in social sciences – sociology, psychology, social work, education etc.</a:t>
            </a:r>
          </a:p>
          <a:p>
            <a:r>
              <a:rPr lang="en-GB" sz="2400" dirty="0"/>
              <a:t>Can include both qualitative and quantitative approaches – and often both</a:t>
            </a:r>
          </a:p>
          <a:p>
            <a:endParaRPr lang="en-GB" sz="2400" dirty="0"/>
          </a:p>
        </p:txBody>
      </p:sp>
      <p:sp>
        <p:nvSpPr>
          <p:cNvPr id="4" name="Footer Placeholder 3"/>
          <p:cNvSpPr>
            <a:spLocks noGrp="1"/>
          </p:cNvSpPr>
          <p:nvPr>
            <p:ph type="ftr" sz="quarter" idx="11"/>
          </p:nvPr>
        </p:nvSpPr>
        <p:spPr/>
        <p:txBody>
          <a:bodyPr/>
          <a:lstStyle/>
          <a:p>
            <a:pPr>
              <a:defRPr/>
            </a:pPr>
            <a:r>
              <a:rPr lang="en-GB" smtClean="0"/>
              <a:t>Dr Janet Melville-Wiseman 2017</a:t>
            </a:r>
            <a:endParaRPr lang="en-GB" dirty="0"/>
          </a:p>
        </p:txBody>
      </p:sp>
      <p:sp>
        <p:nvSpPr>
          <p:cNvPr id="5" name="Slide Number Placeholder 4"/>
          <p:cNvSpPr>
            <a:spLocks noGrp="1"/>
          </p:cNvSpPr>
          <p:nvPr>
            <p:ph type="sldNum" sz="quarter" idx="12"/>
          </p:nvPr>
        </p:nvSpPr>
        <p:spPr/>
        <p:txBody>
          <a:bodyPr/>
          <a:lstStyle/>
          <a:p>
            <a:pPr>
              <a:defRPr/>
            </a:pPr>
            <a:fld id="{43026A86-76AA-47E4-BC23-8F03CDEFD1B1}" type="slidenum">
              <a:rPr lang="en-GB" smtClean="0"/>
              <a:pPr>
                <a:defRPr/>
              </a:pPr>
              <a:t>12</a:t>
            </a:fld>
            <a:endParaRPr lang="en-GB"/>
          </a:p>
        </p:txBody>
      </p:sp>
    </p:spTree>
    <p:extLst>
      <p:ext uri="{BB962C8B-B14F-4D97-AF65-F5344CB8AC3E}">
        <p14:creationId xmlns:p14="http://schemas.microsoft.com/office/powerpoint/2010/main" val="4173664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case study research (Stake 1994)</a:t>
            </a:r>
            <a:endParaRPr lang="en-GB" dirty="0"/>
          </a:p>
        </p:txBody>
      </p:sp>
      <p:sp>
        <p:nvSpPr>
          <p:cNvPr id="3" name="Content Placeholder 2"/>
          <p:cNvSpPr>
            <a:spLocks noGrp="1"/>
          </p:cNvSpPr>
          <p:nvPr>
            <p:ph idx="1"/>
          </p:nvPr>
        </p:nvSpPr>
        <p:spPr>
          <a:xfrm>
            <a:off x="2309786" y="1643050"/>
            <a:ext cx="7572428" cy="4452950"/>
          </a:xfrm>
        </p:spPr>
        <p:txBody>
          <a:bodyPr/>
          <a:lstStyle/>
          <a:p>
            <a:r>
              <a:rPr lang="en-GB" sz="2400" dirty="0">
                <a:solidFill>
                  <a:srgbClr val="FF0000"/>
                </a:solidFill>
              </a:rPr>
              <a:t>Intrinsic</a:t>
            </a:r>
          </a:p>
          <a:p>
            <a:pPr lvl="1"/>
            <a:r>
              <a:rPr lang="en-GB" dirty="0"/>
              <a:t>To understand a particular case </a:t>
            </a:r>
          </a:p>
          <a:p>
            <a:pPr lvl="1"/>
            <a:r>
              <a:rPr lang="en-GB" dirty="0"/>
              <a:t>Case may be of interest because of particular characteristics or because it is ordinary</a:t>
            </a:r>
          </a:p>
          <a:p>
            <a:r>
              <a:rPr lang="en-GB" sz="2400" dirty="0">
                <a:solidFill>
                  <a:srgbClr val="FF0000"/>
                </a:solidFill>
              </a:rPr>
              <a:t>Instrumental</a:t>
            </a:r>
          </a:p>
          <a:p>
            <a:pPr lvl="1"/>
            <a:r>
              <a:rPr lang="en-GB" dirty="0"/>
              <a:t>A case is used to provide insight into a phenomena</a:t>
            </a:r>
          </a:p>
          <a:p>
            <a:pPr lvl="1"/>
            <a:r>
              <a:rPr lang="en-GB" dirty="0"/>
              <a:t>Refine a theory</a:t>
            </a:r>
          </a:p>
          <a:p>
            <a:pPr lvl="1"/>
            <a:r>
              <a:rPr lang="en-GB" dirty="0"/>
              <a:t>Transferability </a:t>
            </a:r>
          </a:p>
          <a:p>
            <a:r>
              <a:rPr lang="en-GB" sz="2400" dirty="0">
                <a:solidFill>
                  <a:srgbClr val="FF0000"/>
                </a:solidFill>
              </a:rPr>
              <a:t>Collective</a:t>
            </a:r>
          </a:p>
          <a:p>
            <a:pPr lvl="1"/>
            <a:r>
              <a:rPr lang="en-GB" dirty="0"/>
              <a:t>Number of cases joined to understand a shared phenomenon, population or condition</a:t>
            </a:r>
          </a:p>
          <a:p>
            <a:pPr lvl="1"/>
            <a:endParaRPr lang="en-GB" sz="2000" dirty="0"/>
          </a:p>
          <a:p>
            <a:pPr lvl="1"/>
            <a:endParaRPr lang="en-GB" dirty="0"/>
          </a:p>
        </p:txBody>
      </p:sp>
      <p:sp>
        <p:nvSpPr>
          <p:cNvPr id="5" name="Footer Placeholder 4"/>
          <p:cNvSpPr>
            <a:spLocks noGrp="1"/>
          </p:cNvSpPr>
          <p:nvPr>
            <p:ph type="ftr" sz="quarter" idx="11"/>
          </p:nvPr>
        </p:nvSpPr>
        <p:spPr/>
        <p:txBody>
          <a:bodyPr/>
          <a:lstStyle/>
          <a:p>
            <a:pPr>
              <a:defRPr/>
            </a:pPr>
            <a:r>
              <a:rPr lang="en-GB" smtClean="0"/>
              <a:t>Dr Janet Melville-Wiseman 2017</a:t>
            </a:r>
            <a:endParaRPr lang="en-GB"/>
          </a:p>
        </p:txBody>
      </p:sp>
      <p:sp>
        <p:nvSpPr>
          <p:cNvPr id="4" name="Slide Number Placeholder 3"/>
          <p:cNvSpPr>
            <a:spLocks noGrp="1"/>
          </p:cNvSpPr>
          <p:nvPr>
            <p:ph type="sldNum" sz="quarter" idx="12"/>
          </p:nvPr>
        </p:nvSpPr>
        <p:spPr/>
        <p:txBody>
          <a:bodyPr/>
          <a:lstStyle/>
          <a:p>
            <a:pPr>
              <a:defRPr/>
            </a:pPr>
            <a:fld id="{43026A86-76AA-47E4-BC23-8F03CDEFD1B1}" type="slidenum">
              <a:rPr lang="en-GB" smtClean="0"/>
              <a:pPr>
                <a:defRPr/>
              </a:pPr>
              <a:t>13</a:t>
            </a:fld>
            <a:endParaRPr lang="en-GB"/>
          </a:p>
        </p:txBody>
      </p:sp>
    </p:spTree>
    <p:extLst>
      <p:ext uri="{BB962C8B-B14F-4D97-AF65-F5344CB8AC3E}">
        <p14:creationId xmlns:p14="http://schemas.microsoft.com/office/powerpoint/2010/main" val="2456719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why an Instrumental Case Study?</a:t>
            </a:r>
            <a:endParaRPr lang="en-GB" dirty="0"/>
          </a:p>
        </p:txBody>
      </p:sp>
      <p:sp>
        <p:nvSpPr>
          <p:cNvPr id="3" name="Content Placeholder 2"/>
          <p:cNvSpPr>
            <a:spLocks noGrp="1"/>
          </p:cNvSpPr>
          <p:nvPr>
            <p:ph idx="1"/>
          </p:nvPr>
        </p:nvSpPr>
        <p:spPr/>
        <p:txBody>
          <a:bodyPr/>
          <a:lstStyle/>
          <a:p>
            <a:r>
              <a:rPr lang="en-US" dirty="0" smtClean="0"/>
              <a:t>The phenomenon is </a:t>
            </a:r>
            <a:r>
              <a:rPr lang="en-US" dirty="0" err="1" smtClean="0"/>
              <a:t>OoA</a:t>
            </a:r>
            <a:r>
              <a:rPr lang="en-US" dirty="0" smtClean="0"/>
              <a:t> TA housing, examined through ’the case’ of Winston Meadows</a:t>
            </a:r>
          </a:p>
          <a:p>
            <a:r>
              <a:rPr lang="en-US" dirty="0" smtClean="0"/>
              <a:t>Allows for consideration of multiple perspectives to explore complexity of material, fits with non-linear approach of complexity theory</a:t>
            </a:r>
          </a:p>
          <a:p>
            <a:endParaRPr lang="en-US" dirty="0"/>
          </a:p>
        </p:txBody>
      </p:sp>
    </p:spTree>
    <p:extLst>
      <p:ext uri="{BB962C8B-B14F-4D97-AF65-F5344CB8AC3E}">
        <p14:creationId xmlns:p14="http://schemas.microsoft.com/office/powerpoint/2010/main" val="312603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- 4 main strands </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1</a:t>
            </a:r>
            <a:r>
              <a:rPr lang="en-GB" dirty="0"/>
              <a:t>) Observations of the physical site; </a:t>
            </a:r>
            <a:endParaRPr lang="en-GB" dirty="0" smtClean="0"/>
          </a:p>
          <a:p>
            <a:pPr marL="0" indent="0">
              <a:buNone/>
            </a:pPr>
            <a:r>
              <a:rPr lang="en-GB" dirty="0" smtClean="0"/>
              <a:t>2</a:t>
            </a:r>
            <a:r>
              <a:rPr lang="en-GB" dirty="0"/>
              <a:t>) </a:t>
            </a:r>
            <a:r>
              <a:rPr lang="en-GB" dirty="0" smtClean="0"/>
              <a:t>Analysis </a:t>
            </a:r>
            <a:r>
              <a:rPr lang="en-GB" dirty="0"/>
              <a:t>of documents </a:t>
            </a:r>
            <a:r>
              <a:rPr lang="en-GB" dirty="0" smtClean="0"/>
              <a:t>from the SA and RA and the local and national media; </a:t>
            </a:r>
          </a:p>
          <a:p>
            <a:pPr marL="0" indent="0">
              <a:buNone/>
            </a:pPr>
            <a:r>
              <a:rPr lang="en-GB" dirty="0" smtClean="0"/>
              <a:t>3</a:t>
            </a:r>
            <a:r>
              <a:rPr lang="en-GB" dirty="0"/>
              <a:t>) </a:t>
            </a:r>
            <a:r>
              <a:rPr lang="en-GB" dirty="0" smtClean="0"/>
              <a:t>Interviews </a:t>
            </a:r>
            <a:r>
              <a:rPr lang="en-GB" dirty="0"/>
              <a:t>and focus groups with practitioners, agencies and organisations affected by the </a:t>
            </a:r>
            <a:r>
              <a:rPr lang="en-GB" dirty="0" smtClean="0"/>
              <a:t>arrival of families (school, family support agency, churches, RA (</a:t>
            </a:r>
            <a:r>
              <a:rPr lang="en-GB" dirty="0" err="1" smtClean="0"/>
              <a:t>Inshire</a:t>
            </a:r>
            <a:r>
              <a:rPr lang="en-GB" dirty="0" smtClean="0"/>
              <a:t>) local government – </a:t>
            </a:r>
            <a:r>
              <a:rPr lang="en-GB" u="sng" dirty="0" smtClean="0"/>
              <a:t>note</a:t>
            </a:r>
            <a:r>
              <a:rPr lang="en-GB" dirty="0" smtClean="0"/>
              <a:t>: SA (</a:t>
            </a:r>
            <a:r>
              <a:rPr lang="en-GB" dirty="0" err="1" smtClean="0"/>
              <a:t>Outshire</a:t>
            </a:r>
            <a:r>
              <a:rPr lang="en-GB" dirty="0" smtClean="0"/>
              <a:t>) did not respond) </a:t>
            </a:r>
          </a:p>
          <a:p>
            <a:pPr marL="0" indent="0">
              <a:buNone/>
            </a:pPr>
            <a:r>
              <a:rPr lang="en-GB" dirty="0" smtClean="0"/>
              <a:t>4</a:t>
            </a:r>
            <a:r>
              <a:rPr lang="en-GB" dirty="0"/>
              <a:t>) </a:t>
            </a:r>
            <a:r>
              <a:rPr lang="en-GB" dirty="0" smtClean="0"/>
              <a:t>Interviews with incoming </a:t>
            </a:r>
            <a:r>
              <a:rPr lang="en-GB" dirty="0"/>
              <a:t>and </a:t>
            </a:r>
            <a:r>
              <a:rPr lang="en-GB" dirty="0" smtClean="0"/>
              <a:t>existing residents </a:t>
            </a:r>
          </a:p>
          <a:p>
            <a:pPr marL="0" indent="0">
              <a:buNone/>
            </a:pPr>
            <a:endParaRPr lang="en-US" dirty="0" smtClean="0"/>
          </a:p>
          <a:p>
            <a:pPr marL="0" indent="0">
              <a:buNone/>
            </a:pPr>
            <a:r>
              <a:rPr lang="en-US" dirty="0" smtClean="0"/>
              <a:t>‘</a:t>
            </a:r>
            <a:r>
              <a:rPr lang="en-US" dirty="0"/>
              <a:t>Case study methodology is the study of the particularity and complexity of a single case, coming to understand its activity within important circumstances.’   (Stake, 1995, p. xi)</a:t>
            </a:r>
            <a:endParaRPr lang="en-GB" dirty="0"/>
          </a:p>
          <a:p>
            <a:pPr marL="0" indent="0">
              <a:buNone/>
            </a:pPr>
            <a:r>
              <a:rPr lang="en-GB" dirty="0" smtClean="0"/>
              <a:t>  </a:t>
            </a:r>
            <a:endParaRPr lang="en-GB" dirty="0"/>
          </a:p>
          <a:p>
            <a:endParaRPr lang="en-GB" dirty="0"/>
          </a:p>
        </p:txBody>
      </p:sp>
    </p:spTree>
    <p:extLst>
      <p:ext uri="{BB962C8B-B14F-4D97-AF65-F5344CB8AC3E}">
        <p14:creationId xmlns:p14="http://schemas.microsoft.com/office/powerpoint/2010/main" val="1140367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complexity theory </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The Local Government Association refers to the social housing situation for local authorities as 'difficult and changing fast' (LGA, 2017, </a:t>
            </a:r>
            <a:r>
              <a:rPr lang="en-GB" dirty="0" smtClean="0"/>
              <a:t>p.1)</a:t>
            </a:r>
          </a:p>
          <a:p>
            <a:pPr marL="0" indent="0">
              <a:buNone/>
            </a:pPr>
            <a:endParaRPr lang="en-GB" dirty="0"/>
          </a:p>
          <a:p>
            <a:r>
              <a:rPr lang="en-GB" dirty="0" smtClean="0"/>
              <a:t>Complex adaptive systems – not well understood when reduced to sum of parts, </a:t>
            </a:r>
            <a:r>
              <a:rPr lang="en-GB" dirty="0" err="1" smtClean="0"/>
              <a:t>ie</a:t>
            </a:r>
            <a:r>
              <a:rPr lang="en-GB" dirty="0" smtClean="0"/>
              <a:t> the housing market</a:t>
            </a:r>
          </a:p>
          <a:p>
            <a:r>
              <a:rPr lang="en-GB" dirty="0" smtClean="0"/>
              <a:t>Emergence – constantly changing, not searching for homeostasis </a:t>
            </a:r>
          </a:p>
          <a:p>
            <a:r>
              <a:rPr lang="en-GB" dirty="0" smtClean="0"/>
              <a:t>Self-organising -  top-down policies have limited or unpredictable effect</a:t>
            </a:r>
          </a:p>
          <a:p>
            <a:r>
              <a:rPr lang="en-GB" dirty="0" smtClean="0"/>
              <a:t>Attractors – elements of the system that can influence change</a:t>
            </a:r>
          </a:p>
          <a:p>
            <a:pPr marL="0" indent="0">
              <a:buNone/>
            </a:pPr>
            <a:r>
              <a:rPr lang="en-GB" dirty="0" smtClean="0"/>
              <a:t>(Johnson, 2007; Stevens and </a:t>
            </a:r>
            <a:r>
              <a:rPr lang="en-GB" dirty="0" err="1" smtClean="0"/>
              <a:t>Hassett</a:t>
            </a:r>
            <a:r>
              <a:rPr lang="en-GB" dirty="0" smtClean="0"/>
              <a:t>, 2012, Fish and Hardy, 2015)</a:t>
            </a:r>
          </a:p>
        </p:txBody>
      </p:sp>
    </p:spTree>
    <p:extLst>
      <p:ext uri="{BB962C8B-B14F-4D97-AF65-F5344CB8AC3E}">
        <p14:creationId xmlns:p14="http://schemas.microsoft.com/office/powerpoint/2010/main" val="282450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825625"/>
            <a:ext cx="10515600" cy="4351338"/>
          </a:xfrm>
        </p:spPr>
        <p:txBody>
          <a:bodyPr>
            <a:normAutofit/>
          </a:bodyPr>
          <a:lstStyle/>
          <a:p>
            <a:pPr marL="0" indent="0">
              <a:buNone/>
            </a:pPr>
            <a:endParaRPr lang="en-GB" dirty="0"/>
          </a:p>
          <a:p>
            <a:pPr marL="0" indent="0">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000722671"/>
              </p:ext>
            </p:extLst>
          </p:nvPr>
        </p:nvGraphicFramePr>
        <p:xfrm>
          <a:off x="275574" y="139361"/>
          <a:ext cx="11486366" cy="6657752"/>
        </p:xfrm>
        <a:graphic>
          <a:graphicData uri="http://schemas.openxmlformats.org/drawingml/2006/table">
            <a:tbl>
              <a:tblPr firstRow="1" bandRow="1">
                <a:tableStyleId>{5C22544A-7EE6-4342-B048-85BDC9FD1C3A}</a:tableStyleId>
              </a:tblPr>
              <a:tblGrid>
                <a:gridCol w="5743183">
                  <a:extLst>
                    <a:ext uri="{9D8B030D-6E8A-4147-A177-3AD203B41FA5}">
                      <a16:colId xmlns:a16="http://schemas.microsoft.com/office/drawing/2014/main" val="2715918999"/>
                    </a:ext>
                  </a:extLst>
                </a:gridCol>
                <a:gridCol w="5743183">
                  <a:extLst>
                    <a:ext uri="{9D8B030D-6E8A-4147-A177-3AD203B41FA5}">
                      <a16:colId xmlns:a16="http://schemas.microsoft.com/office/drawing/2014/main" val="2803676941"/>
                    </a:ext>
                  </a:extLst>
                </a:gridCol>
              </a:tblGrid>
              <a:tr h="352942">
                <a:tc>
                  <a:txBody>
                    <a:bodyPr/>
                    <a:lstStyle/>
                    <a:p>
                      <a:r>
                        <a:rPr lang="en-GB" dirty="0" smtClean="0"/>
                        <a:t>Initial</a:t>
                      </a:r>
                      <a:r>
                        <a:rPr lang="en-GB" baseline="0" dirty="0" smtClean="0"/>
                        <a:t> Proposition</a:t>
                      </a:r>
                      <a:endParaRPr lang="en-GB" dirty="0"/>
                    </a:p>
                  </a:txBody>
                  <a:tcPr/>
                </a:tc>
                <a:tc>
                  <a:txBody>
                    <a:bodyPr/>
                    <a:lstStyle/>
                    <a:p>
                      <a:r>
                        <a:rPr lang="en-GB" dirty="0" smtClean="0"/>
                        <a:t>Preliminary</a:t>
                      </a:r>
                      <a:r>
                        <a:rPr lang="en-GB" baseline="0" dirty="0" smtClean="0"/>
                        <a:t> </a:t>
                      </a:r>
                      <a:r>
                        <a:rPr lang="en-GB" baseline="0" dirty="0" smtClean="0"/>
                        <a:t>Findings – convergence and divergence</a:t>
                      </a:r>
                      <a:endParaRPr lang="en-GB" dirty="0"/>
                    </a:p>
                  </a:txBody>
                  <a:tcPr/>
                </a:tc>
                <a:extLst>
                  <a:ext uri="{0D108BD9-81ED-4DB2-BD59-A6C34878D82A}">
                    <a16:rowId xmlns:a16="http://schemas.microsoft.com/office/drawing/2014/main" val="2104476550"/>
                  </a:ext>
                </a:extLst>
              </a:tr>
              <a:tr h="2205886">
                <a:tc>
                  <a:txBody>
                    <a:bodyPr/>
                    <a:lstStyle/>
                    <a:p>
                      <a:r>
                        <a:rPr lang="en-GB" dirty="0" smtClean="0"/>
                        <a:t>Both receiving communities and incoming residents are affected by the practice of large scale, long-distance out of area TA (NHAS, 2016)</a:t>
                      </a:r>
                    </a:p>
                  </a:txBody>
                  <a:tcPr/>
                </a:tc>
                <a:tc>
                  <a:txBody>
                    <a:bodyPr/>
                    <a:lstStyle/>
                    <a:p>
                      <a:r>
                        <a:rPr lang="en-GB" baseline="0" dirty="0" smtClean="0"/>
                        <a:t>‘Personally I think the houses should go to local people or at least 50/50’ (Neighbour 2)</a:t>
                      </a:r>
                    </a:p>
                    <a:p>
                      <a:r>
                        <a:rPr lang="en-GB" baseline="0" dirty="0" smtClean="0"/>
                        <a:t>‘Hasn’t really affected me’ (Neighbour 1)</a:t>
                      </a:r>
                    </a:p>
                    <a:p>
                      <a:r>
                        <a:rPr lang="en-GB" baseline="0" dirty="0" smtClean="0"/>
                        <a:t>‘This area is nice, for baby and big one.’ (WM resident 3)</a:t>
                      </a:r>
                    </a:p>
                    <a:p>
                      <a:r>
                        <a:rPr lang="en-GB" baseline="0" dirty="0" smtClean="0"/>
                        <a:t>‘Where we were wasn’t great’ (WM resident 2)</a:t>
                      </a:r>
                    </a:p>
                    <a:p>
                      <a:r>
                        <a:rPr lang="en-GB" sz="1800" kern="1200" dirty="0" smtClean="0">
                          <a:solidFill>
                            <a:schemeClr val="dk1"/>
                          </a:solidFill>
                          <a:effectLst/>
                          <a:latin typeface="+mn-lt"/>
                          <a:ea typeface="+mn-ea"/>
                          <a:cs typeface="+mn-cs"/>
                        </a:rPr>
                        <a:t>‘There are also a great many people who were purely made homeless by the changes in the government</a:t>
                      </a:r>
                      <a:r>
                        <a:rPr lang="en-GB" sz="1800" kern="1200" baseline="0" dirty="0" smtClean="0">
                          <a:solidFill>
                            <a:schemeClr val="dk1"/>
                          </a:solidFill>
                          <a:effectLst/>
                          <a:latin typeface="+mn-lt"/>
                          <a:ea typeface="+mn-ea"/>
                          <a:cs typeface="+mn-cs"/>
                        </a:rPr>
                        <a:t> </a:t>
                      </a:r>
                      <a:r>
                        <a:rPr lang="en-GB" sz="1800" kern="1200" dirty="0" smtClean="0">
                          <a:solidFill>
                            <a:schemeClr val="dk1"/>
                          </a:solidFill>
                          <a:effectLst/>
                          <a:latin typeface="+mn-lt"/>
                          <a:ea typeface="+mn-ea"/>
                          <a:cs typeface="+mn-cs"/>
                        </a:rPr>
                        <a:t>housing grant’ (Churches</a:t>
                      </a:r>
                      <a:r>
                        <a:rPr lang="en-GB" sz="1800" kern="1200" baseline="0" dirty="0" smtClean="0">
                          <a:solidFill>
                            <a:schemeClr val="dk1"/>
                          </a:solidFill>
                          <a:effectLst/>
                          <a:latin typeface="+mn-lt"/>
                          <a:ea typeface="+mn-ea"/>
                          <a:cs typeface="+mn-cs"/>
                        </a:rPr>
                        <a:t> 1)</a:t>
                      </a:r>
                      <a:endParaRPr lang="en-GB" sz="18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1638525569"/>
                  </a:ext>
                </a:extLst>
              </a:tr>
              <a:tr h="11407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Incoming residents are separated from formal and informal social  support, and have limited choice about their move.  (Media reports and personal communication)</a:t>
                      </a:r>
                    </a:p>
                  </a:txBody>
                  <a:tcPr/>
                </a:tc>
                <a:tc>
                  <a:txBody>
                    <a:bodyPr/>
                    <a:lstStyle/>
                    <a:p>
                      <a:r>
                        <a:rPr lang="en-GB" dirty="0" smtClean="0"/>
                        <a:t>‘Having no</a:t>
                      </a:r>
                      <a:r>
                        <a:rPr lang="en-GB" baseline="0" dirty="0" smtClean="0"/>
                        <a:t> family and friends was difficult’; I had to give up my job and kids had to leave their friends (WM resident 1)</a:t>
                      </a:r>
                    </a:p>
                    <a:p>
                      <a:r>
                        <a:rPr lang="en-GB" baseline="0" dirty="0" smtClean="0"/>
                        <a:t>‘Some people had no choice’ (WM resident 1)</a:t>
                      </a:r>
                    </a:p>
                  </a:txBody>
                  <a:tcPr/>
                </a:tc>
                <a:extLst>
                  <a:ext uri="{0D108BD9-81ED-4DB2-BD59-A6C34878D82A}">
                    <a16:rowId xmlns:a16="http://schemas.microsoft.com/office/drawing/2014/main" val="4249208208"/>
                  </a:ext>
                </a:extLst>
              </a:tr>
              <a:tr h="16764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Local services will be put under significant pressure from the incoming families.  (Media reports, personal communication)</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‘XX</a:t>
                      </a:r>
                      <a:r>
                        <a:rPr lang="en-GB" sz="1800" kern="1200" baseline="0" dirty="0" smtClean="0">
                          <a:solidFill>
                            <a:schemeClr val="dk1"/>
                          </a:solidFill>
                          <a:effectLst/>
                          <a:latin typeface="+mn-lt"/>
                          <a:ea typeface="+mn-ea"/>
                          <a:cs typeface="+mn-cs"/>
                        </a:rPr>
                        <a:t> </a:t>
                      </a:r>
                      <a:r>
                        <a:rPr lang="en-GB" sz="1800" kern="1200" dirty="0" smtClean="0">
                          <a:solidFill>
                            <a:schemeClr val="dk1"/>
                          </a:solidFill>
                          <a:effectLst/>
                          <a:latin typeface="+mn-lt"/>
                          <a:ea typeface="+mn-ea"/>
                          <a:cs typeface="+mn-cs"/>
                        </a:rPr>
                        <a:t>would tell us what new families had moved in and we were going round knocking on the doors and letting them know, you know, what, who we were and we were giving them, giving them information on, you know, children’s centres, primary schools.’  (School</a:t>
                      </a:r>
                      <a:r>
                        <a:rPr lang="en-GB" sz="1800" kern="1200" baseline="0" dirty="0" smtClean="0">
                          <a:solidFill>
                            <a:schemeClr val="dk1"/>
                          </a:solidFill>
                          <a:effectLst/>
                          <a:latin typeface="+mn-lt"/>
                          <a:ea typeface="+mn-ea"/>
                          <a:cs typeface="+mn-cs"/>
                        </a:rPr>
                        <a:t> staff)</a:t>
                      </a:r>
                    </a:p>
                  </a:txBody>
                  <a:tcPr/>
                </a:tc>
                <a:extLst>
                  <a:ext uri="{0D108BD9-81ED-4DB2-BD59-A6C34878D82A}">
                    <a16:rowId xmlns:a16="http://schemas.microsoft.com/office/drawing/2014/main" val="260255120"/>
                  </a:ext>
                </a:extLst>
              </a:tr>
              <a:tr h="11470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Local governments, </a:t>
                      </a:r>
                      <a:r>
                        <a:rPr lang="en-GB" dirty="0" err="1" smtClean="0"/>
                        <a:t>ie</a:t>
                      </a:r>
                      <a:r>
                        <a:rPr lang="en-GB" dirty="0" smtClean="0"/>
                        <a:t> SA and RA, should provide support when placing people </a:t>
                      </a:r>
                      <a:r>
                        <a:rPr lang="en-GB" dirty="0" err="1" smtClean="0"/>
                        <a:t>OoA</a:t>
                      </a:r>
                      <a:r>
                        <a:rPr lang="en-GB" dirty="0" smtClean="0"/>
                        <a:t> (NHAS, 2016) (</a:t>
                      </a:r>
                      <a:r>
                        <a:rPr lang="en-GB" u="sng" dirty="0" smtClean="0"/>
                        <a:t>Note:</a:t>
                      </a:r>
                      <a:r>
                        <a:rPr lang="en-GB" dirty="0" smtClean="0"/>
                        <a:t> SA did not respond).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‘I think it’s, you know, if they started looking at it as the whole cost rather than just at the housing cost that might change their calculations’ (LG 1)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‘Churches helped us’ (WM residents</a:t>
                      </a:r>
                      <a:r>
                        <a:rPr lang="en-GB" sz="1800" kern="1200" baseline="0" dirty="0" smtClean="0">
                          <a:solidFill>
                            <a:schemeClr val="dk1"/>
                          </a:solidFill>
                          <a:effectLst/>
                          <a:latin typeface="+mn-lt"/>
                          <a:ea typeface="+mn-ea"/>
                          <a:cs typeface="+mn-cs"/>
                        </a:rPr>
                        <a:t> 1,2,4)</a:t>
                      </a:r>
                      <a:endParaRPr lang="en-GB" sz="180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1583737263"/>
                  </a:ext>
                </a:extLst>
              </a:tr>
            </a:tbl>
          </a:graphicData>
        </a:graphic>
      </p:graphicFrame>
    </p:spTree>
    <p:extLst>
      <p:ext uri="{BB962C8B-B14F-4D97-AF65-F5344CB8AC3E}">
        <p14:creationId xmlns:p14="http://schemas.microsoft.com/office/powerpoint/2010/main" val="2096257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social work </a:t>
            </a:r>
            <a:endParaRPr lang="en-GB" dirty="0"/>
          </a:p>
        </p:txBody>
      </p:sp>
      <p:sp>
        <p:nvSpPr>
          <p:cNvPr id="3" name="Content Placeholder 2"/>
          <p:cNvSpPr>
            <a:spLocks noGrp="1"/>
          </p:cNvSpPr>
          <p:nvPr>
            <p:ph idx="1"/>
          </p:nvPr>
        </p:nvSpPr>
        <p:spPr/>
        <p:txBody>
          <a:bodyPr>
            <a:normAutofit lnSpcReduction="10000"/>
          </a:bodyPr>
          <a:lstStyle/>
          <a:p>
            <a:r>
              <a:rPr lang="en-GB" dirty="0" smtClean="0"/>
              <a:t>PCF, KSS mention poverty and deprivation </a:t>
            </a:r>
          </a:p>
          <a:p>
            <a:r>
              <a:rPr lang="en-GB" dirty="0" smtClean="0"/>
              <a:t>IFSW definition of social work, QAA benchmark statements </a:t>
            </a:r>
          </a:p>
          <a:p>
            <a:r>
              <a:rPr lang="en-GB" dirty="0" smtClean="0"/>
              <a:t>Current tension: social justice-informed vs narrow focus </a:t>
            </a:r>
          </a:p>
          <a:p>
            <a:r>
              <a:rPr lang="en-GB" dirty="0" smtClean="0"/>
              <a:t>Housing / shelter basic need to be considered in any SW assessment </a:t>
            </a:r>
          </a:p>
          <a:p>
            <a:r>
              <a:rPr lang="en-GB" dirty="0" smtClean="0"/>
              <a:t>Family and friends support availability can be key in developing SW plans (fostering, adoption, CP, </a:t>
            </a:r>
            <a:r>
              <a:rPr lang="en-GB" dirty="0" err="1" smtClean="0"/>
              <a:t>MH,etc</a:t>
            </a:r>
            <a:r>
              <a:rPr lang="en-GB" dirty="0" smtClean="0"/>
              <a:t>)</a:t>
            </a:r>
          </a:p>
          <a:p>
            <a:r>
              <a:rPr lang="en-GB" dirty="0" smtClean="0"/>
              <a:t>Case study can illuminate systemic understandings of decision making and inform professional judgement in social work (Munro, 2010, QAA, 2016</a:t>
            </a:r>
            <a:r>
              <a:rPr lang="en-GB" dirty="0" smtClean="0"/>
              <a:t>)</a:t>
            </a:r>
          </a:p>
          <a:p>
            <a:r>
              <a:rPr lang="en-GB" dirty="0" smtClean="0"/>
              <a:t>Micro-political acts by individual social workers on impact</a:t>
            </a:r>
            <a:endParaRPr lang="en-GB" dirty="0"/>
          </a:p>
        </p:txBody>
      </p:sp>
    </p:spTree>
    <p:extLst>
      <p:ext uri="{BB962C8B-B14F-4D97-AF65-F5344CB8AC3E}">
        <p14:creationId xmlns:p14="http://schemas.microsoft.com/office/powerpoint/2010/main" val="557207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Complexity preliminary conclusions – when is it right to buy? </a:t>
            </a:r>
            <a:endParaRPr lang="en-GB" dirty="0"/>
          </a:p>
        </p:txBody>
      </p:sp>
      <p:sp>
        <p:nvSpPr>
          <p:cNvPr id="3" name="Content Placeholder 2"/>
          <p:cNvSpPr>
            <a:spLocks noGrp="1"/>
          </p:cNvSpPr>
          <p:nvPr>
            <p:ph sz="half" idx="1"/>
          </p:nvPr>
        </p:nvSpPr>
        <p:spPr/>
        <p:txBody>
          <a:bodyPr>
            <a:normAutofit fontScale="92500"/>
          </a:bodyPr>
          <a:lstStyle/>
          <a:p>
            <a:r>
              <a:rPr lang="en-US" dirty="0" err="1" smtClean="0"/>
              <a:t>OoA</a:t>
            </a:r>
            <a:r>
              <a:rPr lang="en-US" dirty="0" smtClean="0"/>
              <a:t> </a:t>
            </a:r>
            <a:r>
              <a:rPr lang="en-US" dirty="0"/>
              <a:t>housing as TA is a linear thinking approach to a complex issue that has the potential to neglect human social elements of </a:t>
            </a:r>
            <a:r>
              <a:rPr lang="en-US" dirty="0" smtClean="0"/>
              <a:t>housing</a:t>
            </a:r>
          </a:p>
          <a:p>
            <a:pPr marL="0" indent="0">
              <a:buNone/>
            </a:pPr>
            <a:endParaRPr lang="en-GB" dirty="0"/>
          </a:p>
          <a:p>
            <a:r>
              <a:rPr lang="en-GB" dirty="0"/>
              <a:t>Managing complexity through transparency (LGA </a:t>
            </a:r>
            <a:r>
              <a:rPr lang="en-GB" dirty="0" smtClean="0"/>
              <a:t>and NHAS recommendations - not </a:t>
            </a:r>
            <a:r>
              <a:rPr lang="en-GB" dirty="0"/>
              <a:t>to solve housing but for more transparent process of allocation) </a:t>
            </a:r>
            <a:endParaRPr lang="en-GB" dirty="0" smtClean="0"/>
          </a:p>
          <a:p>
            <a:endParaRPr lang="en-GB" dirty="0"/>
          </a:p>
          <a:p>
            <a:endParaRPr lang="en-GB" dirty="0"/>
          </a:p>
        </p:txBody>
      </p:sp>
      <p:sp>
        <p:nvSpPr>
          <p:cNvPr id="5" name="Content Placeholder 4"/>
          <p:cNvSpPr>
            <a:spLocks noGrp="1"/>
          </p:cNvSpPr>
          <p:nvPr>
            <p:ph sz="half" idx="2"/>
          </p:nvPr>
        </p:nvSpPr>
        <p:spPr/>
        <p:txBody>
          <a:bodyPr>
            <a:normAutofit fontScale="92500"/>
          </a:bodyPr>
          <a:lstStyle/>
          <a:p>
            <a:endParaRPr lang="en-GB"/>
          </a:p>
        </p:txBody>
      </p:sp>
      <p:pic>
        <p:nvPicPr>
          <p:cNvPr id="4" name="Picture 3"/>
          <p:cNvPicPr>
            <a:picLocks noChangeAspect="1"/>
          </p:cNvPicPr>
          <p:nvPr/>
        </p:nvPicPr>
        <p:blipFill>
          <a:blip r:embed="rId2"/>
          <a:stretch>
            <a:fillRect/>
          </a:stretch>
        </p:blipFill>
        <p:spPr>
          <a:xfrm>
            <a:off x="6096000" y="1825624"/>
            <a:ext cx="6034849" cy="4486275"/>
          </a:xfrm>
          <a:prstGeom prst="rect">
            <a:avLst/>
          </a:prstGeom>
        </p:spPr>
      </p:pic>
    </p:spTree>
    <p:extLst>
      <p:ext uri="{BB962C8B-B14F-4D97-AF65-F5344CB8AC3E}">
        <p14:creationId xmlns:p14="http://schemas.microsoft.com/office/powerpoint/2010/main" val="3585528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GB" dirty="0"/>
          </a:p>
        </p:txBody>
      </p:sp>
      <p:sp>
        <p:nvSpPr>
          <p:cNvPr id="3" name="Content Placeholder 2"/>
          <p:cNvSpPr>
            <a:spLocks noGrp="1"/>
          </p:cNvSpPr>
          <p:nvPr>
            <p:ph idx="1"/>
          </p:nvPr>
        </p:nvSpPr>
        <p:spPr/>
        <p:txBody>
          <a:bodyPr/>
          <a:lstStyle/>
          <a:p>
            <a:pPr marL="0" indent="0">
              <a:buNone/>
            </a:pPr>
            <a:r>
              <a:rPr lang="en-US" dirty="0" smtClean="0"/>
              <a:t>Many people have been invaluable in supporting this study.  In particular, Dr. Janet Melville-Wiseman advised me on case study methodology and ethical issues.  I would also not have been able to complete the study without the participants who generously gave their time.  </a:t>
            </a:r>
          </a:p>
          <a:p>
            <a:pPr marL="0" indent="0">
              <a:buNone/>
            </a:pPr>
            <a:endParaRPr lang="en-US" dirty="0"/>
          </a:p>
          <a:p>
            <a:pPr marL="0" indent="0">
              <a:buNone/>
            </a:pPr>
            <a:r>
              <a:rPr lang="en-US" dirty="0" smtClean="0"/>
              <a:t>The study received ethical approval from the CCCU Faculty Ethics Panel. All identifying information has been anonymized.  </a:t>
            </a:r>
          </a:p>
        </p:txBody>
      </p:sp>
    </p:spTree>
    <p:extLst>
      <p:ext uri="{BB962C8B-B14F-4D97-AF65-F5344CB8AC3E}">
        <p14:creationId xmlns:p14="http://schemas.microsoft.com/office/powerpoint/2010/main" val="3630358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t>
            </a:r>
            <a:endParaRPr lang="en-GB" dirty="0"/>
          </a:p>
        </p:txBody>
      </p:sp>
      <p:sp>
        <p:nvSpPr>
          <p:cNvPr id="3" name="Content Placeholder 2"/>
          <p:cNvSpPr>
            <a:spLocks noGrp="1"/>
          </p:cNvSpPr>
          <p:nvPr>
            <p:ph idx="1"/>
          </p:nvPr>
        </p:nvSpPr>
        <p:spPr>
          <a:xfrm>
            <a:off x="838200" y="1825624"/>
            <a:ext cx="10515600" cy="4750539"/>
          </a:xfrm>
        </p:spPr>
        <p:txBody>
          <a:bodyPr>
            <a:normAutofit fontScale="47500" lnSpcReduction="20000"/>
          </a:bodyPr>
          <a:lstStyle/>
          <a:p>
            <a:pPr marL="0" indent="0">
              <a:buNone/>
            </a:pPr>
            <a:r>
              <a:rPr lang="en-GB" sz="2900" dirty="0"/>
              <a:t>Baxter, P  and Jack, S (2008) </a:t>
            </a:r>
            <a:r>
              <a:rPr lang="en-GB" sz="2900" dirty="0" smtClean="0"/>
              <a:t>‘Qualitative </a:t>
            </a:r>
            <a:r>
              <a:rPr lang="en-GB" sz="2900" dirty="0"/>
              <a:t>Case Study methodology: Study </a:t>
            </a:r>
            <a:r>
              <a:rPr lang="en-GB" sz="2900" dirty="0" smtClean="0"/>
              <a:t>design </a:t>
            </a:r>
            <a:r>
              <a:rPr lang="en-GB" sz="2900" dirty="0"/>
              <a:t>and </a:t>
            </a:r>
            <a:r>
              <a:rPr lang="en-GB" sz="2900" dirty="0" smtClean="0"/>
              <a:t>implementation </a:t>
            </a:r>
            <a:r>
              <a:rPr lang="en-GB" sz="2900" dirty="0"/>
              <a:t>for novice </a:t>
            </a:r>
            <a:r>
              <a:rPr lang="en-GB" sz="2900" dirty="0" smtClean="0"/>
              <a:t>researchers’,  </a:t>
            </a:r>
            <a:r>
              <a:rPr lang="en-GB" sz="2900" i="1" dirty="0"/>
              <a:t>The Qualitative </a:t>
            </a:r>
            <a:r>
              <a:rPr lang="en-GB" sz="2900" i="1" dirty="0" smtClean="0"/>
              <a:t>Report</a:t>
            </a:r>
            <a:r>
              <a:rPr lang="en-GB" sz="2900" dirty="0" smtClean="0"/>
              <a:t> </a:t>
            </a:r>
            <a:r>
              <a:rPr lang="en-GB" sz="2900" dirty="0"/>
              <a:t>13(4) </a:t>
            </a:r>
            <a:r>
              <a:rPr lang="en-GB" sz="2900" dirty="0" smtClean="0"/>
              <a:t>544-559</a:t>
            </a:r>
          </a:p>
          <a:p>
            <a:pPr marL="0" indent="0">
              <a:buNone/>
            </a:pPr>
            <a:r>
              <a:rPr lang="en-GB" sz="2900" dirty="0" smtClean="0"/>
              <a:t>Fish, S  &amp; Hardy, M </a:t>
            </a:r>
            <a:r>
              <a:rPr lang="en-GB" sz="2900" dirty="0"/>
              <a:t>(2015) Complex issues, complex solutions: </a:t>
            </a:r>
            <a:r>
              <a:rPr lang="en-GB" sz="2900" dirty="0" smtClean="0"/>
              <a:t>applying complexity </a:t>
            </a:r>
            <a:r>
              <a:rPr lang="en-GB" sz="2900" dirty="0"/>
              <a:t>theory in social work practice, </a:t>
            </a:r>
            <a:r>
              <a:rPr lang="en-GB" sz="2900" i="1" dirty="0"/>
              <a:t>Nordic Social Work Research,</a:t>
            </a:r>
            <a:r>
              <a:rPr lang="en-GB" sz="2900" dirty="0"/>
              <a:t> 5:sup1, </a:t>
            </a:r>
            <a:r>
              <a:rPr lang="en-GB" sz="2900" dirty="0" smtClean="0"/>
              <a:t>98-114</a:t>
            </a:r>
            <a:endParaRPr lang="en-GB" sz="2900" dirty="0"/>
          </a:p>
          <a:p>
            <a:pPr marL="0" indent="0">
              <a:buNone/>
            </a:pPr>
            <a:r>
              <a:rPr lang="en-GB" sz="2900" dirty="0" smtClean="0"/>
              <a:t>Grenfell Tower Inquiry (2018) </a:t>
            </a:r>
            <a:r>
              <a:rPr lang="en-GB" sz="2900" i="1" dirty="0" smtClean="0"/>
              <a:t>Public meeting: ‘consultation for terms of reference’, </a:t>
            </a:r>
            <a:r>
              <a:rPr lang="en-GB" sz="2900" dirty="0" smtClean="0"/>
              <a:t>London, Grenfell Tower Inquiry  Available at: </a:t>
            </a:r>
            <a:r>
              <a:rPr lang="en-GB" sz="2900" dirty="0" smtClean="0">
                <a:hlinkClick r:id="rId2"/>
              </a:rPr>
              <a:t>https</a:t>
            </a:r>
            <a:r>
              <a:rPr lang="en-GB" sz="2900" dirty="0">
                <a:hlinkClick r:id="rId2"/>
              </a:rPr>
              <a:t>://</a:t>
            </a:r>
            <a:r>
              <a:rPr lang="en-GB" sz="2900" dirty="0" smtClean="0">
                <a:hlinkClick r:id="rId2"/>
              </a:rPr>
              <a:t>www.grenfelltowerinquiry.org.uk/hearings/public-meeting-1</a:t>
            </a:r>
            <a:endParaRPr lang="en-GB" sz="2900" dirty="0" smtClean="0"/>
          </a:p>
          <a:p>
            <a:pPr marL="0" indent="0">
              <a:buNone/>
            </a:pPr>
            <a:r>
              <a:rPr lang="en-GB" sz="2900" dirty="0" smtClean="0"/>
              <a:t>Johnson, N (2007) </a:t>
            </a:r>
            <a:r>
              <a:rPr lang="en-GB" sz="2900" i="1" dirty="0" smtClean="0"/>
              <a:t>Simply Complexity, </a:t>
            </a:r>
            <a:r>
              <a:rPr lang="en-GB" sz="2900" dirty="0" smtClean="0"/>
              <a:t>Oxford:  </a:t>
            </a:r>
            <a:r>
              <a:rPr lang="en-GB" sz="2900" dirty="0" err="1" smtClean="0"/>
              <a:t>Oneworld</a:t>
            </a:r>
            <a:r>
              <a:rPr lang="en-GB" sz="2900" dirty="0" smtClean="0"/>
              <a:t> </a:t>
            </a:r>
          </a:p>
          <a:p>
            <a:pPr marL="0" indent="0">
              <a:buNone/>
            </a:pPr>
            <a:r>
              <a:rPr lang="en-GB" sz="2900" dirty="0" smtClean="0"/>
              <a:t>Local Government Association (2017) </a:t>
            </a:r>
            <a:r>
              <a:rPr lang="en-GB" sz="2900" i="1" dirty="0" smtClean="0"/>
              <a:t>Council innovation and learning in housing our homeless households, </a:t>
            </a:r>
            <a:r>
              <a:rPr lang="en-GB" sz="2900" dirty="0" smtClean="0"/>
              <a:t>London: Local Government Association  Available at</a:t>
            </a:r>
            <a:r>
              <a:rPr lang="en-GB" sz="2900" dirty="0"/>
              <a:t>: </a:t>
            </a:r>
            <a:r>
              <a:rPr lang="en-GB" sz="2900" dirty="0">
                <a:hlinkClick r:id="rId3"/>
              </a:rPr>
              <a:t>https://</a:t>
            </a:r>
            <a:r>
              <a:rPr lang="en-GB" sz="2900" dirty="0" smtClean="0">
                <a:hlinkClick r:id="rId3"/>
              </a:rPr>
              <a:t>www.local.gov.uk/housing-our-homeless-households-full-report</a:t>
            </a:r>
            <a:r>
              <a:rPr lang="en-GB" sz="2900" dirty="0" smtClean="0"/>
              <a:t>   </a:t>
            </a:r>
          </a:p>
          <a:p>
            <a:pPr marL="0" indent="0">
              <a:buNone/>
            </a:pPr>
            <a:r>
              <a:rPr lang="en-GB" sz="2900" dirty="0" smtClean="0"/>
              <a:t>Munro, E (2010) ‘Learning to reduce risk in </a:t>
            </a:r>
            <a:r>
              <a:rPr lang="en-GB" sz="2900" dirty="0"/>
              <a:t>child protection’ </a:t>
            </a:r>
            <a:r>
              <a:rPr lang="en-GB" sz="2900" i="1" dirty="0"/>
              <a:t>British Journal of Social Work </a:t>
            </a:r>
            <a:r>
              <a:rPr lang="en-GB" sz="2900" dirty="0"/>
              <a:t>(2010) 40, 1135–1151</a:t>
            </a:r>
            <a:endParaRPr lang="en-GB" sz="2900" dirty="0" smtClean="0"/>
          </a:p>
          <a:p>
            <a:pPr marL="0" indent="0">
              <a:buNone/>
            </a:pPr>
            <a:r>
              <a:rPr lang="en-US" sz="2900" dirty="0" smtClean="0"/>
              <a:t>National Homelessness Advice Service (2016) </a:t>
            </a:r>
            <a:r>
              <a:rPr lang="en-US" sz="2900" i="1" dirty="0" smtClean="0"/>
              <a:t>Placing homeless households out of area: local authority guidance and best practice</a:t>
            </a:r>
            <a:r>
              <a:rPr lang="en-US" sz="2900" dirty="0" smtClean="0"/>
              <a:t>, London: NHAS</a:t>
            </a:r>
          </a:p>
          <a:p>
            <a:pPr marL="0" indent="0">
              <a:buNone/>
            </a:pPr>
            <a:r>
              <a:rPr lang="en-US" sz="2900" dirty="0" smtClean="0"/>
              <a:t>Shelter (2018) ‘Why we need more social housing’  Available at:  </a:t>
            </a:r>
            <a:r>
              <a:rPr lang="en-US" sz="2900" dirty="0">
                <a:hlinkClick r:id="rId4"/>
              </a:rPr>
              <a:t>http://england.shelter.org.uk/campaigns_/</a:t>
            </a:r>
            <a:r>
              <a:rPr lang="en-US" sz="2900" dirty="0" smtClean="0">
                <a:hlinkClick r:id="rId4"/>
              </a:rPr>
              <a:t>why_we_campaign/Improving_social_housing/what_is_social_housing</a:t>
            </a:r>
            <a:endParaRPr lang="en-US" sz="2900" dirty="0" smtClean="0"/>
          </a:p>
          <a:p>
            <a:pPr marL="0" indent="0">
              <a:buNone/>
            </a:pPr>
            <a:r>
              <a:rPr lang="en-GB" sz="2900" dirty="0"/>
              <a:t>Stake, RE. (1994). Case Studies. In NK </a:t>
            </a:r>
            <a:r>
              <a:rPr lang="en-GB" sz="2900" dirty="0" err="1"/>
              <a:t>Denzin</a:t>
            </a:r>
            <a:r>
              <a:rPr lang="en-GB" sz="2900" dirty="0"/>
              <a:t> &amp; YS Lincoln (Eds.) </a:t>
            </a:r>
            <a:r>
              <a:rPr lang="en-GB" sz="2900" i="1" dirty="0"/>
              <a:t>Handbook of Qualitative Research </a:t>
            </a:r>
            <a:r>
              <a:rPr lang="en-GB" sz="2900" dirty="0"/>
              <a:t>(pp. 236-247). Thousand Oaks, Sage Publications</a:t>
            </a:r>
            <a:endParaRPr lang="en-US" sz="2900" dirty="0" smtClean="0"/>
          </a:p>
          <a:p>
            <a:pPr marL="0" indent="0">
              <a:buNone/>
            </a:pPr>
            <a:r>
              <a:rPr lang="en-GB" sz="2900" dirty="0" smtClean="0"/>
              <a:t>Stake, RE (1995) </a:t>
            </a:r>
            <a:r>
              <a:rPr lang="en-GB" sz="2900" i="1" dirty="0" smtClean="0"/>
              <a:t>The Art of Case Study Research</a:t>
            </a:r>
            <a:r>
              <a:rPr lang="en-GB" sz="2900" dirty="0" smtClean="0"/>
              <a:t>, London: Sage </a:t>
            </a:r>
          </a:p>
          <a:p>
            <a:pPr marL="0" indent="0">
              <a:buNone/>
            </a:pPr>
            <a:r>
              <a:rPr lang="en-GB" sz="2900" dirty="0"/>
              <a:t>Stevens, I and </a:t>
            </a:r>
            <a:r>
              <a:rPr lang="en-GB" sz="2900" dirty="0" err="1"/>
              <a:t>Hassett</a:t>
            </a:r>
            <a:r>
              <a:rPr lang="en-GB" sz="2900" dirty="0"/>
              <a:t>, P (2012) 'Non-linear perspectives of risk in social care: using complexity and social geography to move the focus from individual pathology to the complex human environment' (catchy title!) </a:t>
            </a:r>
            <a:r>
              <a:rPr lang="en-GB" sz="2900" i="1" dirty="0"/>
              <a:t>European Journal of Social Work</a:t>
            </a:r>
            <a:r>
              <a:rPr lang="en-GB" sz="2900" dirty="0"/>
              <a:t> 15:4, </a:t>
            </a:r>
            <a:r>
              <a:rPr lang="en-GB" sz="2900" dirty="0" smtClean="0"/>
              <a:t>503-513</a:t>
            </a:r>
          </a:p>
          <a:p>
            <a:pPr marL="0" indent="0">
              <a:buNone/>
            </a:pPr>
            <a:r>
              <a:rPr lang="en-GB" sz="2900" dirty="0" smtClean="0"/>
              <a:t>Yin</a:t>
            </a:r>
            <a:r>
              <a:rPr lang="en-GB" sz="2900" dirty="0"/>
              <a:t>, R.K. (2009) </a:t>
            </a:r>
            <a:r>
              <a:rPr lang="en-GB" sz="2900" i="1" dirty="0"/>
              <a:t>Case Study Research – Design and Methods.  </a:t>
            </a:r>
            <a:r>
              <a:rPr lang="en-GB" sz="2900" dirty="0"/>
              <a:t>Fourth Edition. London: Sage</a:t>
            </a:r>
          </a:p>
          <a:p>
            <a:endParaRPr lang="en-GB"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413461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GB" dirty="0"/>
          </a:p>
        </p:txBody>
      </p:sp>
      <p:sp>
        <p:nvSpPr>
          <p:cNvPr id="3" name="Content Placeholder 2"/>
          <p:cNvSpPr>
            <a:spLocks noGrp="1"/>
          </p:cNvSpPr>
          <p:nvPr>
            <p:ph idx="1"/>
          </p:nvPr>
        </p:nvSpPr>
        <p:spPr/>
        <p:txBody>
          <a:bodyPr/>
          <a:lstStyle/>
          <a:p>
            <a:r>
              <a:rPr lang="en-US" dirty="0" smtClean="0"/>
              <a:t>Social Housing and Temporary Accommodation</a:t>
            </a:r>
          </a:p>
          <a:p>
            <a:r>
              <a:rPr lang="en-US" dirty="0" smtClean="0"/>
              <a:t>Current study and theoretical location</a:t>
            </a:r>
          </a:p>
          <a:p>
            <a:r>
              <a:rPr lang="en-US" dirty="0" smtClean="0"/>
              <a:t>Preliminary findings</a:t>
            </a:r>
          </a:p>
          <a:p>
            <a:r>
              <a:rPr lang="en-US" dirty="0" smtClean="0"/>
              <a:t>Implications for social work</a:t>
            </a:r>
          </a:p>
          <a:p>
            <a:endParaRPr lang="en-GB" dirty="0"/>
          </a:p>
        </p:txBody>
      </p:sp>
    </p:spTree>
    <p:extLst>
      <p:ext uri="{BB962C8B-B14F-4D97-AF65-F5344CB8AC3E}">
        <p14:creationId xmlns:p14="http://schemas.microsoft.com/office/powerpoint/2010/main" val="25916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Housing and Temporary Accommodation </a:t>
            </a:r>
            <a:endParaRPr lang="en-GB" dirty="0"/>
          </a:p>
        </p:txBody>
      </p:sp>
      <p:sp>
        <p:nvSpPr>
          <p:cNvPr id="3" name="Content Placeholder 2"/>
          <p:cNvSpPr>
            <a:spLocks noGrp="1"/>
          </p:cNvSpPr>
          <p:nvPr>
            <p:ph idx="1"/>
          </p:nvPr>
        </p:nvSpPr>
        <p:spPr/>
        <p:txBody>
          <a:bodyPr>
            <a:normAutofit/>
          </a:bodyPr>
          <a:lstStyle/>
          <a:p>
            <a:pPr marL="0" indent="0">
              <a:buNone/>
            </a:pPr>
            <a:r>
              <a:rPr lang="en-US" dirty="0" smtClean="0"/>
              <a:t>Grenfell Tower and awareness of social housing crisis: </a:t>
            </a:r>
          </a:p>
          <a:p>
            <a:pPr marL="0" indent="0">
              <a:buNone/>
            </a:pPr>
            <a:endParaRPr lang="en-US" i="1" dirty="0" smtClean="0"/>
          </a:p>
          <a:p>
            <a:pPr marL="0" indent="0">
              <a:buNone/>
            </a:pPr>
            <a:r>
              <a:rPr lang="en-US" i="1" dirty="0" smtClean="0"/>
              <a:t>‘People </a:t>
            </a:r>
            <a:r>
              <a:rPr lang="en-US" i="1" dirty="0"/>
              <a:t>in inadequate </a:t>
            </a:r>
            <a:r>
              <a:rPr lang="en-US" i="1" dirty="0" smtClean="0"/>
              <a:t>and unsafe </a:t>
            </a:r>
            <a:r>
              <a:rPr lang="en-US" i="1" dirty="0"/>
              <a:t>housing, they're not listened to because of </a:t>
            </a:r>
            <a:r>
              <a:rPr lang="en-US" i="1" dirty="0" smtClean="0"/>
              <a:t>who they </a:t>
            </a:r>
            <a:r>
              <a:rPr lang="en-US" i="1" dirty="0"/>
              <a:t>are, and this leads to tragic consequences</a:t>
            </a:r>
            <a:r>
              <a:rPr lang="en-US" i="1" dirty="0" smtClean="0"/>
              <a:t>.’  </a:t>
            </a:r>
          </a:p>
          <a:p>
            <a:pPr>
              <a:buFontTx/>
              <a:buChar char="-"/>
            </a:pPr>
            <a:r>
              <a:rPr lang="en-US" sz="1800" i="1" dirty="0" smtClean="0"/>
              <a:t>Comment from the floor at Grenfell Tower public meeting July 25 2017 (Grenfell Tower Inquiry, 2018)</a:t>
            </a:r>
            <a:endParaRPr lang="en-US" sz="1800" i="1" dirty="0"/>
          </a:p>
          <a:p>
            <a:pPr marL="0" indent="0">
              <a:buNone/>
            </a:pPr>
            <a:endParaRPr lang="en-US" sz="1800" i="1" dirty="0" smtClean="0"/>
          </a:p>
          <a:p>
            <a:pPr marL="0" indent="0">
              <a:buNone/>
            </a:pPr>
            <a:endParaRPr lang="en-GB" sz="2400" dirty="0"/>
          </a:p>
          <a:p>
            <a:pPr marL="0" indent="0">
              <a:buNone/>
            </a:pPr>
            <a:endParaRPr lang="en-US" sz="1800" i="1" dirty="0" smtClean="0"/>
          </a:p>
        </p:txBody>
      </p:sp>
    </p:spTree>
    <p:extLst>
      <p:ext uri="{BB962C8B-B14F-4D97-AF65-F5344CB8AC3E}">
        <p14:creationId xmlns:p14="http://schemas.microsoft.com/office/powerpoint/2010/main" val="2252060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‘social housing’ </a:t>
            </a:r>
            <a:r>
              <a:rPr lang="en-GB" sz="3200" dirty="0" smtClean="0"/>
              <a:t>(Shelter, 2018)</a:t>
            </a:r>
            <a:endParaRPr lang="en-GB" sz="3200" dirty="0"/>
          </a:p>
        </p:txBody>
      </p:sp>
      <p:sp>
        <p:nvSpPr>
          <p:cNvPr id="3" name="Content Placeholder 2"/>
          <p:cNvSpPr>
            <a:spLocks noGrp="1"/>
          </p:cNvSpPr>
          <p:nvPr>
            <p:ph idx="1"/>
          </p:nvPr>
        </p:nvSpPr>
        <p:spPr/>
        <p:txBody>
          <a:bodyPr>
            <a:normAutofit fontScale="92500" lnSpcReduction="20000"/>
          </a:bodyPr>
          <a:lstStyle/>
          <a:p>
            <a:r>
              <a:rPr lang="en-GB" dirty="0" smtClean="0"/>
              <a:t>Social housing is affordable housing for people on low incomes, usually managed by local authorities or housing associations.  </a:t>
            </a:r>
          </a:p>
          <a:p>
            <a:r>
              <a:rPr lang="en-GB" dirty="0" smtClean="0"/>
              <a:t>When there is a not a permanent property available, those eligible receive temporary accommodation (TA) – which can last for years.</a:t>
            </a:r>
          </a:p>
          <a:p>
            <a:r>
              <a:rPr lang="en-GB" dirty="0" smtClean="0"/>
              <a:t>There is a shortage of TA as well as social housing in many LA’s</a:t>
            </a:r>
          </a:p>
          <a:p>
            <a:r>
              <a:rPr lang="en-GB" dirty="0" smtClean="0"/>
              <a:t>To address this shortage, some local authorities are looking for TA ‘Out of Area’.</a:t>
            </a:r>
          </a:p>
          <a:p>
            <a:pPr marL="0" indent="0">
              <a:buNone/>
            </a:pPr>
            <a:endParaRPr lang="en-GB" dirty="0" smtClean="0"/>
          </a:p>
          <a:p>
            <a:endParaRPr lang="en-GB" dirty="0" smtClean="0"/>
          </a:p>
          <a:p>
            <a:pPr marL="0" indent="0">
              <a:buNone/>
            </a:pPr>
            <a:r>
              <a:rPr lang="en-GB" sz="2000" dirty="0" smtClean="0"/>
              <a:t>Shelter (2018)</a:t>
            </a:r>
          </a:p>
          <a:p>
            <a:pPr marL="0" indent="0">
              <a:buNone/>
            </a:pPr>
            <a:r>
              <a:rPr lang="en-GB" sz="2000" dirty="0" smtClean="0">
                <a:hlinkClick r:id="rId2"/>
              </a:rPr>
              <a:t>http://england.shelter.org.uk/campaigns_/why_we_campaign/Improving_social_housing/what_is_social_housing</a:t>
            </a:r>
            <a:endParaRPr lang="en-GB" sz="2000" dirty="0" smtClean="0"/>
          </a:p>
          <a:p>
            <a:pPr marL="0" indent="0">
              <a:buNone/>
            </a:pPr>
            <a:endParaRPr lang="en-GB" sz="2000" dirty="0"/>
          </a:p>
        </p:txBody>
      </p:sp>
    </p:spTree>
    <p:extLst>
      <p:ext uri="{BB962C8B-B14F-4D97-AF65-F5344CB8AC3E}">
        <p14:creationId xmlns:p14="http://schemas.microsoft.com/office/powerpoint/2010/main" val="4219668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 of Area Temporary Accommodation</a:t>
            </a:r>
            <a:br>
              <a:rPr lang="en-GB" dirty="0" smtClean="0"/>
            </a:br>
            <a:r>
              <a:rPr lang="en-GB" sz="2800" dirty="0" smtClean="0"/>
              <a:t>(LGA, 2017)</a:t>
            </a:r>
            <a:endParaRPr lang="en-GB" sz="2800" dirty="0"/>
          </a:p>
        </p:txBody>
      </p:sp>
      <p:pic>
        <p:nvPicPr>
          <p:cNvPr id="4" name="Content Placeholder 3"/>
          <p:cNvPicPr>
            <a:picLocks noGrp="1" noChangeAspect="1"/>
          </p:cNvPicPr>
          <p:nvPr>
            <p:ph sz="half" idx="1"/>
          </p:nvPr>
        </p:nvPicPr>
        <p:blipFill>
          <a:blip r:embed="rId2"/>
          <a:stretch>
            <a:fillRect/>
          </a:stretch>
        </p:blipFill>
        <p:spPr>
          <a:xfrm>
            <a:off x="137786" y="1690688"/>
            <a:ext cx="6325644" cy="4910528"/>
          </a:xfrm>
          <a:prstGeom prst="rect">
            <a:avLst/>
          </a:prstGeom>
        </p:spPr>
      </p:pic>
      <p:sp>
        <p:nvSpPr>
          <p:cNvPr id="3" name="Content Placeholder 2"/>
          <p:cNvSpPr>
            <a:spLocks noGrp="1"/>
          </p:cNvSpPr>
          <p:nvPr>
            <p:ph sz="half" idx="2"/>
          </p:nvPr>
        </p:nvSpPr>
        <p:spPr>
          <a:xfrm>
            <a:off x="6463430" y="1825625"/>
            <a:ext cx="4890370" cy="4351338"/>
          </a:xfrm>
        </p:spPr>
        <p:txBody>
          <a:bodyPr/>
          <a:lstStyle/>
          <a:p>
            <a:r>
              <a:rPr lang="en-US" sz="2400" dirty="0"/>
              <a:t>There are around 77, 240 households in temporary accommodation, including 120, 540 children.</a:t>
            </a:r>
          </a:p>
          <a:p>
            <a:r>
              <a:rPr lang="en-US" sz="2400" dirty="0"/>
              <a:t>This is a 25 per cent increase in London (now 54,280 families), and 52 per cent increase outside of London (now 22,950) since </a:t>
            </a:r>
            <a:r>
              <a:rPr lang="en-US" sz="2400" dirty="0" smtClean="0"/>
              <a:t>2014</a:t>
            </a:r>
            <a:r>
              <a:rPr lang="en-US" sz="2400" dirty="0"/>
              <a:t>.</a:t>
            </a:r>
            <a:r>
              <a:rPr lang="en-US" sz="2400" dirty="0" smtClean="0"/>
              <a:t>  </a:t>
            </a:r>
            <a:r>
              <a:rPr lang="en-US" sz="2400" dirty="0"/>
              <a:t>(LGA, 2017)</a:t>
            </a:r>
            <a:endParaRPr lang="en-GB" sz="2400" dirty="0"/>
          </a:p>
          <a:p>
            <a:endParaRPr lang="en-GB" dirty="0"/>
          </a:p>
        </p:txBody>
      </p:sp>
    </p:spTree>
    <p:extLst>
      <p:ext uri="{BB962C8B-B14F-4D97-AF65-F5344CB8AC3E}">
        <p14:creationId xmlns:p14="http://schemas.microsoft.com/office/powerpoint/2010/main" val="4023101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social housing crisis?</a:t>
            </a:r>
            <a:endParaRPr lang="en-GB" dirty="0"/>
          </a:p>
        </p:txBody>
      </p:sp>
      <p:sp>
        <p:nvSpPr>
          <p:cNvPr id="3" name="Content Placeholder 2"/>
          <p:cNvSpPr>
            <a:spLocks noGrp="1"/>
          </p:cNvSpPr>
          <p:nvPr>
            <p:ph idx="1"/>
          </p:nvPr>
        </p:nvSpPr>
        <p:spPr/>
        <p:txBody>
          <a:bodyPr>
            <a:normAutofit/>
          </a:bodyPr>
          <a:lstStyle/>
          <a:p>
            <a:r>
              <a:rPr lang="en-GB" dirty="0"/>
              <a:t>S</a:t>
            </a:r>
            <a:r>
              <a:rPr lang="en-GB" dirty="0" smtClean="0"/>
              <a:t>ocial </a:t>
            </a:r>
            <a:r>
              <a:rPr lang="en-GB" dirty="0"/>
              <a:t>housing in the UK has experienced significant pressure in recent decades, in part as a result of </a:t>
            </a:r>
            <a:r>
              <a:rPr lang="en-GB" dirty="0" smtClean="0"/>
              <a:t>marketization </a:t>
            </a:r>
            <a:r>
              <a:rPr lang="en-GB" dirty="0"/>
              <a:t>and privatisation of public services generally, coalescing around the 'Right to Buy' initiative of the Conservative Thatcher government of the 1980's.  </a:t>
            </a:r>
            <a:endParaRPr lang="en-GB" dirty="0" smtClean="0"/>
          </a:p>
          <a:p>
            <a:r>
              <a:rPr lang="en-GB" dirty="0" smtClean="0"/>
              <a:t>More </a:t>
            </a:r>
            <a:r>
              <a:rPr lang="en-GB" dirty="0"/>
              <a:t>recently, the neo-liberal reduction in state services in the form of austerity, in part a response to the 2008-9 economic crash, has had the effect of reducing funds available to local authorities by 'unprecedented' levels </a:t>
            </a:r>
            <a:r>
              <a:rPr lang="en-GB" dirty="0" smtClean="0"/>
              <a:t>and </a:t>
            </a:r>
            <a:r>
              <a:rPr lang="en-GB" dirty="0"/>
              <a:t>further cuts amounting to around 54% of current funding levels are planned by 2020 (LGA, 2017). </a:t>
            </a:r>
            <a:endParaRPr lang="en-GB" dirty="0" smtClean="0"/>
          </a:p>
          <a:p>
            <a:pPr marL="0" indent="0">
              <a:buNone/>
            </a:pPr>
            <a:r>
              <a:rPr lang="en-GB" sz="2000" dirty="0"/>
              <a:t>(LGA, 2017 https://www.local.gov.uk/about/news/council-funding-be-further-cut-half-over-next-two-years-lga-warns) </a:t>
            </a:r>
          </a:p>
        </p:txBody>
      </p:sp>
    </p:spTree>
    <p:extLst>
      <p:ext uri="{BB962C8B-B14F-4D97-AF65-F5344CB8AC3E}">
        <p14:creationId xmlns:p14="http://schemas.microsoft.com/office/powerpoint/2010/main" val="529667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Housing Crisis – a crisis of supply, affordability, and ideology </a:t>
            </a:r>
            <a:endParaRPr lang="en-GB" dirty="0"/>
          </a:p>
        </p:txBody>
      </p:sp>
      <p:sp>
        <p:nvSpPr>
          <p:cNvPr id="3" name="Content Placeholder 2"/>
          <p:cNvSpPr>
            <a:spLocks noGrp="1"/>
          </p:cNvSpPr>
          <p:nvPr>
            <p:ph idx="1"/>
          </p:nvPr>
        </p:nvSpPr>
        <p:spPr/>
        <p:txBody>
          <a:bodyPr/>
          <a:lstStyle/>
          <a:p>
            <a:endParaRPr lang="en-GB" dirty="0"/>
          </a:p>
        </p:txBody>
      </p:sp>
      <p:sp>
        <p:nvSpPr>
          <p:cNvPr id="4" name="Up Arrow 3"/>
          <p:cNvSpPr/>
          <p:nvPr/>
        </p:nvSpPr>
        <p:spPr>
          <a:xfrm>
            <a:off x="1866377" y="1990052"/>
            <a:ext cx="3181611" cy="379697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Property prices</a:t>
            </a:r>
          </a:p>
          <a:p>
            <a:pPr algn="ctr"/>
            <a:endParaRPr lang="en-GB" dirty="0"/>
          </a:p>
          <a:p>
            <a:pPr algn="ctr"/>
            <a:r>
              <a:rPr lang="en-GB" dirty="0" smtClean="0"/>
              <a:t>Number of people needing social housing </a:t>
            </a:r>
            <a:endParaRPr lang="en-GB" dirty="0"/>
          </a:p>
        </p:txBody>
      </p:sp>
      <p:sp>
        <p:nvSpPr>
          <p:cNvPr id="5" name="Down Arrow 4"/>
          <p:cNvSpPr/>
          <p:nvPr/>
        </p:nvSpPr>
        <p:spPr>
          <a:xfrm>
            <a:off x="5983266" y="2128653"/>
            <a:ext cx="3185785" cy="39088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Public sector funding</a:t>
            </a:r>
          </a:p>
          <a:p>
            <a:pPr algn="ctr"/>
            <a:endParaRPr lang="en-GB" dirty="0" smtClean="0"/>
          </a:p>
          <a:p>
            <a:pPr algn="ctr"/>
            <a:r>
              <a:rPr lang="en-GB" dirty="0" smtClean="0"/>
              <a:t>Amount of social housing</a:t>
            </a:r>
          </a:p>
          <a:p>
            <a:pPr algn="ctr"/>
            <a:endParaRPr lang="en-GB" dirty="0"/>
          </a:p>
          <a:p>
            <a:pPr algn="ctr"/>
            <a:r>
              <a:rPr lang="en-GB" dirty="0" smtClean="0"/>
              <a:t>Housing benefits</a:t>
            </a:r>
            <a:endParaRPr lang="en-GB" dirty="0"/>
          </a:p>
        </p:txBody>
      </p:sp>
    </p:spTree>
    <p:extLst>
      <p:ext uri="{BB962C8B-B14F-4D97-AF65-F5344CB8AC3E}">
        <p14:creationId xmlns:p14="http://schemas.microsoft.com/office/powerpoint/2010/main" val="395825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study - the </a:t>
            </a:r>
            <a:r>
              <a:rPr lang="en-US" dirty="0"/>
              <a:t>C</a:t>
            </a:r>
            <a:r>
              <a:rPr lang="en-US" dirty="0" smtClean="0"/>
              <a:t>ase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In the south of England, a large housing site (‘Winston Meadows’) in one local authority (‘</a:t>
            </a:r>
            <a:r>
              <a:rPr lang="en-GB" dirty="0" err="1" smtClean="0"/>
              <a:t>Inshire</a:t>
            </a:r>
            <a:r>
              <a:rPr lang="en-GB" dirty="0" smtClean="0"/>
              <a:t>’) was bought by another local authority (‘</a:t>
            </a:r>
            <a:r>
              <a:rPr lang="en-GB" dirty="0" err="1" smtClean="0"/>
              <a:t>Outshire</a:t>
            </a:r>
            <a:r>
              <a:rPr lang="en-GB" dirty="0" smtClean="0"/>
              <a:t>’ – 48 miles away) for use as 'Out of Area' TA. The </a:t>
            </a:r>
            <a:r>
              <a:rPr lang="en-GB" dirty="0"/>
              <a:t>t</a:t>
            </a:r>
            <a:r>
              <a:rPr lang="en-GB" dirty="0" smtClean="0"/>
              <a:t>wo councils bid against each other for the rights to long-lease the site.  The authority where the site is located (</a:t>
            </a:r>
            <a:r>
              <a:rPr lang="en-GB" dirty="0" err="1" smtClean="0"/>
              <a:t>Inshire</a:t>
            </a:r>
            <a:r>
              <a:rPr lang="en-GB" dirty="0" smtClean="0"/>
              <a:t>) was outbid, creating a situation where one ‘sending authority’ (SA – </a:t>
            </a:r>
            <a:r>
              <a:rPr lang="en-GB" dirty="0" err="1" smtClean="0"/>
              <a:t>Outshire</a:t>
            </a:r>
            <a:r>
              <a:rPr lang="en-GB" dirty="0" smtClean="0"/>
              <a:t>) re-located a large number of families, eligible for social housing but in TA, to another 'receiving authority' (RA – </a:t>
            </a:r>
            <a:r>
              <a:rPr lang="en-GB" dirty="0" err="1" smtClean="0"/>
              <a:t>Inshire</a:t>
            </a:r>
            <a:r>
              <a:rPr lang="en-GB" dirty="0" smtClean="0"/>
              <a:t>).  As the RA, </a:t>
            </a:r>
            <a:r>
              <a:rPr lang="en-GB" dirty="0" err="1" smtClean="0"/>
              <a:t>Inshire</a:t>
            </a:r>
            <a:r>
              <a:rPr lang="en-GB" dirty="0" smtClean="0"/>
              <a:t> then becomes responsible for the health and social care needs of the incoming residents.</a:t>
            </a:r>
          </a:p>
          <a:p>
            <a:pPr marL="0" indent="0">
              <a:buNone/>
            </a:pPr>
            <a:endParaRPr lang="en-GB" dirty="0"/>
          </a:p>
          <a:p>
            <a:pPr marL="0" indent="0">
              <a:buNone/>
            </a:pPr>
            <a:r>
              <a:rPr lang="en-GB" u="sng" dirty="0" smtClean="0"/>
              <a:t>Note:</a:t>
            </a:r>
            <a:r>
              <a:rPr lang="en-GB" dirty="0" smtClean="0"/>
              <a:t> the site is on the outskirts of a large town, among several other established housing estates.  It was previously used for light industry and includes 50+ units of housing, mainly 2-3 bedroom houses.  </a:t>
            </a:r>
          </a:p>
          <a:p>
            <a:pPr marL="0" indent="0">
              <a:buNone/>
            </a:pPr>
            <a:r>
              <a:rPr lang="en-GB" dirty="0" smtClean="0"/>
              <a:t>It can be thought of as ‘conceptually gated.’</a:t>
            </a:r>
          </a:p>
          <a:p>
            <a:endParaRPr lang="en-GB" dirty="0"/>
          </a:p>
          <a:p>
            <a:pPr marL="0" indent="0">
              <a:buNone/>
            </a:pPr>
            <a:endParaRPr lang="en-GB" dirty="0"/>
          </a:p>
        </p:txBody>
      </p:sp>
    </p:spTree>
    <p:extLst>
      <p:ext uri="{BB962C8B-B14F-4D97-AF65-F5344CB8AC3E}">
        <p14:creationId xmlns:p14="http://schemas.microsoft.com/office/powerpoint/2010/main" val="875334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841</TotalTime>
  <Words>1974</Words>
  <Application>Microsoft Office PowerPoint</Application>
  <PresentationFormat>Widescreen</PresentationFormat>
  <Paragraphs>150</Paragraphs>
  <Slides>20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When is it right to buy?   </vt:lpstr>
      <vt:lpstr>Acknowledgements</vt:lpstr>
      <vt:lpstr>Overview</vt:lpstr>
      <vt:lpstr>Social Housing and Temporary Accommodation </vt:lpstr>
      <vt:lpstr>What is ‘social housing’ (Shelter, 2018)</vt:lpstr>
      <vt:lpstr>Out of Area Temporary Accommodation (LGA, 2017)</vt:lpstr>
      <vt:lpstr>What is the social housing crisis?</vt:lpstr>
      <vt:lpstr>Social Housing Crisis – a crisis of supply, affordability, and ideology </vt:lpstr>
      <vt:lpstr>Current study - the Case</vt:lpstr>
      <vt:lpstr>Understanding the ‘case’ in case study research</vt:lpstr>
      <vt:lpstr>Definition (Yin 2009)</vt:lpstr>
      <vt:lpstr>Case study – over view </vt:lpstr>
      <vt:lpstr>Types of case study research (Stake 1994)</vt:lpstr>
      <vt:lpstr>So, why an Instrumental Case Study?</vt:lpstr>
      <vt:lpstr>Case study - 4 main strands </vt:lpstr>
      <vt:lpstr>Using complexity theory </vt:lpstr>
      <vt:lpstr>PowerPoint Presentation</vt:lpstr>
      <vt:lpstr>Implications for social work </vt:lpstr>
      <vt:lpstr>Complexity preliminary conclusions – when is it right to buy? </vt:lpstr>
      <vt:lpstr>References </vt:lpstr>
    </vt:vector>
  </TitlesOfParts>
  <Company>Canterbury Christ Church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When is it right to buy?  An instrumental case study of 'Out of Borough' rehousing for families in temporary accommodation and implications for social work.  </dc:title>
  <dc:creator>Odell, Timothy (timothy.odell@canterbury.ac.uk)</dc:creator>
  <cp:lastModifiedBy>Timothy Odell</cp:lastModifiedBy>
  <cp:revision>78</cp:revision>
  <dcterms:created xsi:type="dcterms:W3CDTF">2018-08-24T09:58:10Z</dcterms:created>
  <dcterms:modified xsi:type="dcterms:W3CDTF">2018-09-03T12:18:14Z</dcterms:modified>
</cp:coreProperties>
</file>