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9" r:id="rId1"/>
  </p:sldMasterIdLst>
  <p:notesMasterIdLst>
    <p:notesMasterId r:id="rId20"/>
  </p:notesMasterIdLst>
  <p:handoutMasterIdLst>
    <p:handoutMasterId r:id="rId21"/>
  </p:handoutMasterIdLst>
  <p:sldIdLst>
    <p:sldId id="327" r:id="rId2"/>
    <p:sldId id="328" r:id="rId3"/>
    <p:sldId id="329" r:id="rId4"/>
    <p:sldId id="330" r:id="rId5"/>
    <p:sldId id="331" r:id="rId6"/>
    <p:sldId id="332" r:id="rId7"/>
    <p:sldId id="333" r:id="rId8"/>
    <p:sldId id="334" r:id="rId9"/>
    <p:sldId id="335" r:id="rId10"/>
    <p:sldId id="336" r:id="rId11"/>
    <p:sldId id="337" r:id="rId12"/>
    <p:sldId id="338" r:id="rId13"/>
    <p:sldId id="339" r:id="rId14"/>
    <p:sldId id="340" r:id="rId15"/>
    <p:sldId id="341" r:id="rId16"/>
    <p:sldId id="342" r:id="rId17"/>
    <p:sldId id="343" r:id="rId18"/>
    <p:sldId id="34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9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F52CA1-9091-1F40-A64F-6AC4CF1E0553}" type="datetimeFigureOut">
              <a:rPr lang="en-US" smtClean="0"/>
              <a:pPr/>
              <a:t>6/19/2016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9049E4E-DF06-164B-881E-525A1431DEAE}" type="slidenum">
              <a:rPr lang="en-US" smtClean="0"/>
              <a:pPr/>
              <a:t>‹#›</a:t>
            </a:fld>
            <a:endParaRPr lang="en-US"/>
          </a:p>
        </p:txBody>
      </p:sp>
    </p:spTree>
    <p:extLst>
      <p:ext uri="{BB962C8B-B14F-4D97-AF65-F5344CB8AC3E}">
        <p14:creationId xmlns:p14="http://schemas.microsoft.com/office/powerpoint/2010/main" val="35922941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082B2A-D22A-CC45-A974-282CF4AF56FF}" type="datetimeFigureOut">
              <a:rPr lang="en-US" smtClean="0"/>
              <a:pPr/>
              <a:t>6/19/2016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0EF8F5-DA3F-1047-A74F-17A99D341214}" type="slidenum">
              <a:rPr lang="en-US" smtClean="0"/>
              <a:pPr/>
              <a:t>‹#›</a:t>
            </a:fld>
            <a:endParaRPr lang="en-US"/>
          </a:p>
        </p:txBody>
      </p:sp>
    </p:spTree>
    <p:extLst>
      <p:ext uri="{BB962C8B-B14F-4D97-AF65-F5344CB8AC3E}">
        <p14:creationId xmlns:p14="http://schemas.microsoft.com/office/powerpoint/2010/main" val="3933396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The primary endpoint will be measured at three time points.  To ensure results are not affected by a secular trend, each intervention group will be paired with a control unit group.  </a:t>
            </a:r>
          </a:p>
          <a:p>
            <a:pPr>
              <a:spcBef>
                <a:spcPct val="0"/>
              </a:spcBef>
            </a:pPr>
            <a:endParaRPr lang="en-GB" dirty="0" smtClean="0"/>
          </a:p>
          <a:p>
            <a:pPr>
              <a:spcBef>
                <a:spcPct val="0"/>
              </a:spcBef>
            </a:pPr>
            <a:r>
              <a:rPr lang="en-GB" dirty="0" smtClean="0"/>
              <a:t>Time Point 1 – baseline assessment of patients for the intervention group this will be prior to their first structured communication session while for the control group this will be at the same time as when the intervention group are assessed.</a:t>
            </a:r>
          </a:p>
          <a:p>
            <a:pPr>
              <a:spcBef>
                <a:spcPct val="0"/>
              </a:spcBef>
            </a:pPr>
            <a:endParaRPr lang="en-GB" dirty="0" smtClean="0"/>
          </a:p>
          <a:p>
            <a:pPr>
              <a:spcBef>
                <a:spcPct val="0"/>
              </a:spcBef>
            </a:pPr>
            <a:r>
              <a:rPr lang="en-GB" dirty="0" smtClean="0"/>
              <a:t>Time Point 2 – within the two weeks following the intervention; the last DIALOG approach meeting (after six months from Time Point 1 assessment).</a:t>
            </a:r>
          </a:p>
          <a:p>
            <a:pPr>
              <a:spcBef>
                <a:spcPct val="0"/>
              </a:spcBef>
            </a:pPr>
            <a:endParaRPr lang="en-GB" dirty="0" smtClean="0"/>
          </a:p>
          <a:p>
            <a:pPr>
              <a:spcBef>
                <a:spcPct val="0"/>
              </a:spcBef>
            </a:pPr>
            <a:r>
              <a:rPr lang="en-GB" dirty="0" smtClean="0"/>
              <a:t>Time Point 3 – six months post intervention (twelve months after time point 1 assessment).</a:t>
            </a:r>
          </a:p>
        </p:txBody>
      </p:sp>
      <p:sp>
        <p:nvSpPr>
          <p:cNvPr id="512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F94C7F-5C0E-424E-9949-2E350AAC8031}" type="slidenum">
              <a:rPr lang="en-GB"/>
              <a:pPr fontAlgn="base">
                <a:spcBef>
                  <a:spcPct val="0"/>
                </a:spcBef>
                <a:spcAft>
                  <a:spcPct val="0"/>
                </a:spcAft>
              </a:pPr>
              <a:t>3</a:t>
            </a:fld>
            <a:endParaRPr lang="en-GB"/>
          </a:p>
        </p:txBody>
      </p:sp>
    </p:spTree>
    <p:extLst>
      <p:ext uri="{BB962C8B-B14F-4D97-AF65-F5344CB8AC3E}">
        <p14:creationId xmlns:p14="http://schemas.microsoft.com/office/powerpoint/2010/main" val="3999978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WHOQOL</a:t>
            </a:r>
            <a:r>
              <a:rPr lang="en-US" baseline="0" dirty="0" smtClean="0"/>
              <a:t> = World Health </a:t>
            </a:r>
            <a:r>
              <a:rPr lang="en-US" baseline="0" dirty="0" err="1" smtClean="0"/>
              <a:t>Organisation</a:t>
            </a:r>
            <a:r>
              <a:rPr lang="en-US" baseline="0" dirty="0" smtClean="0"/>
              <a:t> Quality of Life Group</a:t>
            </a:r>
            <a:endParaRPr lang="en-US" dirty="0"/>
          </a:p>
        </p:txBody>
      </p:sp>
      <p:sp>
        <p:nvSpPr>
          <p:cNvPr id="4" name="Slide Number Placeholder 3"/>
          <p:cNvSpPr>
            <a:spLocks noGrp="1"/>
          </p:cNvSpPr>
          <p:nvPr>
            <p:ph type="sldNum" sz="quarter" idx="10"/>
          </p:nvPr>
        </p:nvSpPr>
        <p:spPr/>
        <p:txBody>
          <a:bodyPr/>
          <a:lstStyle/>
          <a:p>
            <a:fld id="{930EF8F5-DA3F-1047-A74F-17A99D341214}" type="slidenum">
              <a:rPr lang="en-US" smtClean="0"/>
              <a:pPr/>
              <a:t>4</a:t>
            </a:fld>
            <a:endParaRPr lang="en-US"/>
          </a:p>
        </p:txBody>
      </p:sp>
    </p:spTree>
    <p:extLst>
      <p:ext uri="{BB962C8B-B14F-4D97-AF65-F5344CB8AC3E}">
        <p14:creationId xmlns:p14="http://schemas.microsoft.com/office/powerpoint/2010/main" val="3777363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Research shows</a:t>
            </a:r>
            <a:r>
              <a:rPr lang="en-US" baseline="0" dirty="0" smtClean="0"/>
              <a:t> that quality of life is important although a systematic review by Fitzpatrick et al (2010) found the quality of life was rated 17</a:t>
            </a:r>
            <a:r>
              <a:rPr lang="en-US" baseline="30000" dirty="0" smtClean="0"/>
              <a:t>th</a:t>
            </a:r>
            <a:r>
              <a:rPr lang="en-US" baseline="0" dirty="0" smtClean="0"/>
              <a:t> out of 21 regarding important of outcomes placing violence, disturbance, and reoffending has been seen as more important to focus on.</a:t>
            </a:r>
            <a:endParaRPr lang="en-US" dirty="0"/>
          </a:p>
        </p:txBody>
      </p:sp>
      <p:sp>
        <p:nvSpPr>
          <p:cNvPr id="4" name="Slide Number Placeholder 3"/>
          <p:cNvSpPr>
            <a:spLocks noGrp="1"/>
          </p:cNvSpPr>
          <p:nvPr>
            <p:ph type="sldNum" sz="quarter" idx="10"/>
          </p:nvPr>
        </p:nvSpPr>
        <p:spPr/>
        <p:txBody>
          <a:bodyPr/>
          <a:lstStyle/>
          <a:p>
            <a:fld id="{930EF8F5-DA3F-1047-A74F-17A99D341214}" type="slidenum">
              <a:rPr lang="en-US" smtClean="0"/>
              <a:pPr/>
              <a:t>5</a:t>
            </a:fld>
            <a:endParaRPr lang="en-US"/>
          </a:p>
        </p:txBody>
      </p:sp>
    </p:spTree>
    <p:extLst>
      <p:ext uri="{BB962C8B-B14F-4D97-AF65-F5344CB8AC3E}">
        <p14:creationId xmlns:p14="http://schemas.microsoft.com/office/powerpoint/2010/main" val="2482112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Put in ICC and confidence</a:t>
            </a:r>
            <a:r>
              <a:rPr lang="en-US" baseline="0" dirty="0" smtClean="0"/>
              <a:t> interval</a:t>
            </a:r>
            <a:endParaRPr lang="en-US" dirty="0"/>
          </a:p>
        </p:txBody>
      </p:sp>
      <p:sp>
        <p:nvSpPr>
          <p:cNvPr id="4" name="Slide Number Placeholder 3"/>
          <p:cNvSpPr>
            <a:spLocks noGrp="1"/>
          </p:cNvSpPr>
          <p:nvPr>
            <p:ph type="sldNum" sz="quarter" idx="10"/>
          </p:nvPr>
        </p:nvSpPr>
        <p:spPr/>
        <p:txBody>
          <a:bodyPr/>
          <a:lstStyle/>
          <a:p>
            <a:fld id="{930EF8F5-DA3F-1047-A74F-17A99D341214}" type="slidenum">
              <a:rPr lang="en-US" smtClean="0"/>
              <a:pPr/>
              <a:t>7</a:t>
            </a:fld>
            <a:endParaRPr lang="en-US"/>
          </a:p>
        </p:txBody>
      </p:sp>
    </p:spTree>
    <p:extLst>
      <p:ext uri="{BB962C8B-B14F-4D97-AF65-F5344CB8AC3E}">
        <p14:creationId xmlns:p14="http://schemas.microsoft.com/office/powerpoint/2010/main" val="96515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The Process of Recovery Questionnaire (QPR) will be used, which is a 22-item measure that asks about aspects of recovery that are meaningful to patients</a:t>
            </a:r>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132019A-5895-490B-9403-4370CFB0C26E}" type="slidenum">
              <a:rPr lang="en-GB"/>
              <a:pPr fontAlgn="base">
                <a:spcBef>
                  <a:spcPct val="0"/>
                </a:spcBef>
                <a:spcAft>
                  <a:spcPct val="0"/>
                </a:spcAft>
              </a:pPr>
              <a:t>11</a:t>
            </a:fld>
            <a:endParaRPr lang="en-GB"/>
          </a:p>
        </p:txBody>
      </p:sp>
    </p:spTree>
    <p:extLst>
      <p:ext uri="{BB962C8B-B14F-4D97-AF65-F5344CB8AC3E}">
        <p14:creationId xmlns:p14="http://schemas.microsoft.com/office/powerpoint/2010/main" val="2345702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Subtract 17 from intra and 5 from inter</a:t>
            </a:r>
            <a:endParaRPr lang="en-US" dirty="0"/>
          </a:p>
        </p:txBody>
      </p:sp>
      <p:sp>
        <p:nvSpPr>
          <p:cNvPr id="4" name="Slide Number Placeholder 3"/>
          <p:cNvSpPr>
            <a:spLocks noGrp="1"/>
          </p:cNvSpPr>
          <p:nvPr>
            <p:ph type="sldNum" sz="quarter" idx="10"/>
          </p:nvPr>
        </p:nvSpPr>
        <p:spPr/>
        <p:txBody>
          <a:bodyPr/>
          <a:lstStyle/>
          <a:p>
            <a:fld id="{930EF8F5-DA3F-1047-A74F-17A99D341214}" type="slidenum">
              <a:rPr lang="en-US" smtClean="0"/>
              <a:pPr/>
              <a:t>12</a:t>
            </a:fld>
            <a:endParaRPr lang="en-US"/>
          </a:p>
        </p:txBody>
      </p:sp>
    </p:spTree>
    <p:extLst>
      <p:ext uri="{BB962C8B-B14F-4D97-AF65-F5344CB8AC3E}">
        <p14:creationId xmlns:p14="http://schemas.microsoft.com/office/powerpoint/2010/main" val="827662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Relational Security: </a:t>
            </a:r>
          </a:p>
          <a:p>
            <a:pPr lvl="1"/>
            <a:r>
              <a:rPr lang="en-US" dirty="0" smtClean="0"/>
              <a:t>described as therapeutic alliance between staff and patient in continuing risk assessment ad detailed knowledge of patient </a:t>
            </a:r>
            <a:r>
              <a:rPr lang="en-US" sz="2118" dirty="0" smtClean="0"/>
              <a:t>(Diamond &amp; </a:t>
            </a:r>
            <a:r>
              <a:rPr lang="en-US" sz="2118" dirty="0" err="1" smtClean="0"/>
              <a:t>Chiweda</a:t>
            </a:r>
            <a:r>
              <a:rPr lang="en-US" sz="2118" dirty="0" smtClean="0"/>
              <a:t>, 2011)</a:t>
            </a:r>
            <a:endParaRPr lang="en-US" dirty="0" smtClean="0"/>
          </a:p>
          <a:p>
            <a:endParaRPr lang="en-US" dirty="0"/>
          </a:p>
        </p:txBody>
      </p:sp>
      <p:sp>
        <p:nvSpPr>
          <p:cNvPr id="4" name="Slide Number Placeholder 3"/>
          <p:cNvSpPr>
            <a:spLocks noGrp="1"/>
          </p:cNvSpPr>
          <p:nvPr>
            <p:ph type="sldNum" sz="quarter" idx="10"/>
          </p:nvPr>
        </p:nvSpPr>
        <p:spPr/>
        <p:txBody>
          <a:bodyPr/>
          <a:lstStyle/>
          <a:p>
            <a:fld id="{930EF8F5-DA3F-1047-A74F-17A99D341214}" type="slidenum">
              <a:rPr lang="en-US" smtClean="0"/>
              <a:pPr/>
              <a:t>14</a:t>
            </a:fld>
            <a:endParaRPr lang="en-US"/>
          </a:p>
        </p:txBody>
      </p:sp>
    </p:spTree>
    <p:extLst>
      <p:ext uri="{BB962C8B-B14F-4D97-AF65-F5344CB8AC3E}">
        <p14:creationId xmlns:p14="http://schemas.microsoft.com/office/powerpoint/2010/main" val="1899892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Item 1:</a:t>
            </a:r>
            <a:r>
              <a:rPr lang="en-GB" baseline="0" dirty="0" smtClean="0"/>
              <a:t> </a:t>
            </a:r>
            <a:r>
              <a:rPr lang="en-GB" dirty="0" smtClean="0"/>
              <a:t>Feeling</a:t>
            </a:r>
            <a:r>
              <a:rPr lang="en-GB" baseline="0" dirty="0" smtClean="0"/>
              <a:t> understood by </a:t>
            </a:r>
            <a:r>
              <a:rPr lang="en-GB" baseline="0" dirty="0" err="1" smtClean="0"/>
              <a:t>clinicial</a:t>
            </a:r>
            <a:r>
              <a:rPr lang="en-GB" baseline="0" dirty="0" smtClean="0"/>
              <a:t> staff (</a:t>
            </a:r>
            <a:r>
              <a:rPr lang="en-GB" baseline="0" dirty="0" err="1" smtClean="0"/>
              <a:t>Clinican</a:t>
            </a:r>
            <a:r>
              <a:rPr lang="en-GB" baseline="0" dirty="0" smtClean="0"/>
              <a:t> understanding and engaged in treatment)</a:t>
            </a:r>
            <a:endParaRPr lang="en-GB" dirty="0" smtClean="0"/>
          </a:p>
          <a:p>
            <a:pPr marL="0" marR="0" indent="0" algn="l" defTabSz="457200" rtl="0" eaLnBrk="1" fontAlgn="auto" latinLnBrk="0" hangingPunct="1">
              <a:lnSpc>
                <a:spcPct val="100000"/>
              </a:lnSpc>
              <a:spcBef>
                <a:spcPct val="0"/>
              </a:spcBef>
              <a:spcAft>
                <a:spcPts val="0"/>
              </a:spcAft>
              <a:buClrTx/>
              <a:buSzTx/>
              <a:buFontTx/>
              <a:buNone/>
              <a:tabLst/>
              <a:defRPr/>
            </a:pPr>
            <a:r>
              <a:rPr lang="en-GB" dirty="0" smtClean="0"/>
              <a:t>Item 2:</a:t>
            </a:r>
            <a:r>
              <a:rPr lang="en-GB" baseline="0" dirty="0" smtClean="0"/>
              <a:t> </a:t>
            </a:r>
            <a:r>
              <a:rPr lang="en-GB" dirty="0" err="1" smtClean="0"/>
              <a:t>Belirefs</a:t>
            </a:r>
            <a:r>
              <a:rPr lang="en-GB" baseline="0" dirty="0" smtClean="0"/>
              <a:t> about </a:t>
            </a:r>
            <a:r>
              <a:rPr lang="en-GB" baseline="0" dirty="0" err="1" smtClean="0"/>
              <a:t>receving</a:t>
            </a:r>
            <a:r>
              <a:rPr lang="en-GB" baseline="0" dirty="0" smtClean="0"/>
              <a:t> right treatment (Belief about treatment)</a:t>
            </a:r>
          </a:p>
          <a:p>
            <a:pPr>
              <a:spcBef>
                <a:spcPct val="0"/>
              </a:spcBef>
            </a:pPr>
            <a:r>
              <a:rPr lang="en-GB" dirty="0" smtClean="0"/>
              <a:t>Item 3: Respected and well regarded (Respect</a:t>
            </a:r>
            <a:r>
              <a:rPr lang="en-GB" baseline="0" dirty="0" smtClean="0"/>
              <a:t> and Regard)</a:t>
            </a:r>
          </a:p>
          <a:p>
            <a:pPr>
              <a:spcBef>
                <a:spcPct val="0"/>
              </a:spcBef>
            </a:pPr>
            <a:r>
              <a:rPr lang="en-GB" baseline="0" dirty="0" smtClean="0"/>
              <a:t>Overall: Total sum score</a:t>
            </a:r>
            <a:endParaRPr lang="en-GB" dirty="0" smtClean="0"/>
          </a:p>
          <a:p>
            <a:pPr>
              <a:spcBef>
                <a:spcPct val="0"/>
              </a:spcBef>
            </a:pPr>
            <a:endParaRPr lang="en-GB" dirty="0"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E034A8-FE20-4049-AF32-559534AB5953}" type="slidenum">
              <a:rPr lang="en-GB"/>
              <a:pPr fontAlgn="base">
                <a:spcBef>
                  <a:spcPct val="0"/>
                </a:spcBef>
                <a:spcAft>
                  <a:spcPct val="0"/>
                </a:spcAft>
              </a:pPr>
              <a:t>15</a:t>
            </a:fld>
            <a:endParaRPr lang="en-GB"/>
          </a:p>
        </p:txBody>
      </p:sp>
    </p:spTree>
    <p:extLst>
      <p:ext uri="{BB962C8B-B14F-4D97-AF65-F5344CB8AC3E}">
        <p14:creationId xmlns:p14="http://schemas.microsoft.com/office/powerpoint/2010/main" val="38886823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A2214FBC-E3B0-4EAB-95AF-6C63DF6D889D}"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CA"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a:xfrm>
            <a:off x="381000" y="6288741"/>
            <a:ext cx="1887537" cy="365125"/>
          </a:xfrm>
          <a:prstGeom prst="rect">
            <a:avLst/>
          </a:prstGeom>
        </p:spPr>
        <p:txBody>
          <a:bodyPr/>
          <a:lstStyle/>
          <a:p>
            <a:fld id="{1E9C4D5E-2DD2-E140-A0EE-F46BD565FCCB}" type="datetime1">
              <a:rPr lang="en-US" smtClean="0"/>
              <a:pPr/>
              <a:t>6/19/2016</a:t>
            </a:fld>
            <a:endParaRPr lang="en-US"/>
          </a:p>
        </p:txBody>
      </p:sp>
      <p:sp>
        <p:nvSpPr>
          <p:cNvPr id="5" name="Footer Placeholder 4"/>
          <p:cNvSpPr>
            <a:spLocks noGrp="1"/>
          </p:cNvSpPr>
          <p:nvPr>
            <p:ph type="ftr" sz="quarter" idx="11"/>
          </p:nvPr>
        </p:nvSpPr>
        <p:spPr>
          <a:xfrm>
            <a:off x="3304615" y="6288741"/>
            <a:ext cx="5238750" cy="365125"/>
          </a:xfrm>
          <a:prstGeom prst="rect">
            <a:avLst/>
          </a:prstGeom>
        </p:spPr>
        <p:txBody>
          <a:bodyPr/>
          <a:lstStyle/>
          <a:p>
            <a:endParaRPr lang="en-US"/>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a:xfrm>
            <a:off x="381000" y="6288741"/>
            <a:ext cx="1887537" cy="365125"/>
          </a:xfrm>
          <a:prstGeom prst="rect">
            <a:avLst/>
          </a:prstGeom>
        </p:spPr>
        <p:txBody>
          <a:bodyPr/>
          <a:lstStyle/>
          <a:p>
            <a:fld id="{20E6610B-7891-C546-8F86-C3E58124B57C}" type="datetime1">
              <a:rPr lang="en-US" smtClean="0"/>
              <a:pPr/>
              <a:t>6/19/2016</a:t>
            </a:fld>
            <a:endParaRPr lang="en-US"/>
          </a:p>
        </p:txBody>
      </p:sp>
      <p:sp>
        <p:nvSpPr>
          <p:cNvPr id="3" name="Footer Placeholder 2"/>
          <p:cNvSpPr>
            <a:spLocks noGrp="1"/>
          </p:cNvSpPr>
          <p:nvPr>
            <p:ph type="ftr" sz="quarter" idx="11"/>
          </p:nvPr>
        </p:nvSpPr>
        <p:spPr>
          <a:xfrm>
            <a:off x="3304615" y="6288741"/>
            <a:ext cx="523875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25A9828C-A63A-CC4B-89A2-FB86E928E451}" type="slidenum">
              <a:rPr lang="en-US" smtClean="0"/>
              <a:pPr/>
              <a:t>‹#›</a:t>
            </a:fld>
            <a:endParaRPr lang="en-US"/>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81000" y="6288741"/>
            <a:ext cx="1887537" cy="365125"/>
          </a:xfrm>
          <a:prstGeom prst="rect">
            <a:avLst/>
          </a:prstGeom>
        </p:spPr>
        <p:txBody>
          <a:bodyPr/>
          <a:lstStyle/>
          <a:p>
            <a:fld id="{CC743907-AD99-764D-93E4-FC4FA4E97A58}" type="datetime1">
              <a:rPr lang="en-US" smtClean="0"/>
              <a:pPr/>
              <a:t>6/19/2016</a:t>
            </a:fld>
            <a:endParaRPr lang="en-US"/>
          </a:p>
        </p:txBody>
      </p:sp>
      <p:sp>
        <p:nvSpPr>
          <p:cNvPr id="6" name="Footer Placeholder 5"/>
          <p:cNvSpPr>
            <a:spLocks noGrp="1"/>
          </p:cNvSpPr>
          <p:nvPr>
            <p:ph type="ftr" sz="quarter" idx="11"/>
          </p:nvPr>
        </p:nvSpPr>
        <p:spPr>
          <a:xfrm>
            <a:off x="3304615" y="6288741"/>
            <a:ext cx="523875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5A9828C-A63A-CC4B-89A2-FB86E928E451}" type="slidenum">
              <a:rPr lang="en-US" smtClean="0"/>
              <a:pPr/>
              <a:t>‹#›</a:t>
            </a:fld>
            <a:endParaRPr lang="en-US"/>
          </a:p>
        </p:txBody>
      </p:sp>
    </p:spTree>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CA"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886124" y="6288741"/>
            <a:ext cx="1887537" cy="365125"/>
          </a:xfrm>
          <a:prstGeom prst="rect">
            <a:avLst/>
          </a:prstGeom>
        </p:spPr>
        <p:txBody>
          <a:bodyPr/>
          <a:lstStyle/>
          <a:p>
            <a:fld id="{A3C02BAA-400E-D94A-93B5-46176CE57564}" type="datetime1">
              <a:rPr lang="en-US" smtClean="0"/>
              <a:pPr/>
              <a:t>6/19/2016</a:t>
            </a:fld>
            <a:endParaRPr lang="en-US"/>
          </a:p>
        </p:txBody>
      </p:sp>
      <p:sp>
        <p:nvSpPr>
          <p:cNvPr id="6" name="Footer Placeholder 5"/>
          <p:cNvSpPr>
            <a:spLocks noGrp="1"/>
          </p:cNvSpPr>
          <p:nvPr>
            <p:ph type="ftr" sz="quarter" idx="11"/>
          </p:nvPr>
        </p:nvSpPr>
        <p:spPr>
          <a:xfrm>
            <a:off x="5867399" y="6288741"/>
            <a:ext cx="2675965"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5A9828C-A63A-CC4B-89A2-FB86E928E451}"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Tree>
  </p:cSld>
  <p:clrMapOvr>
    <a:masterClrMapping/>
  </p:clrMapOvr>
  <p:transition spd="slow">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CA"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81000" y="6288741"/>
            <a:ext cx="1865125" cy="365125"/>
          </a:xfrm>
          <a:prstGeom prst="rect">
            <a:avLst/>
          </a:prstGeom>
        </p:spPr>
        <p:txBody>
          <a:bodyPr/>
          <a:lstStyle/>
          <a:p>
            <a:fld id="{474C0D5E-D1A7-DC4E-900F-3BD13B4D2056}" type="datetime1">
              <a:rPr lang="en-US" smtClean="0"/>
              <a:pPr/>
              <a:t>6/19/2016</a:t>
            </a:fld>
            <a:endParaRPr lang="en-US"/>
          </a:p>
        </p:txBody>
      </p:sp>
      <p:sp>
        <p:nvSpPr>
          <p:cNvPr id="6" name="Footer Placeholder 5"/>
          <p:cNvSpPr>
            <a:spLocks noGrp="1"/>
          </p:cNvSpPr>
          <p:nvPr>
            <p:ph type="ftr" sz="quarter" idx="11"/>
          </p:nvPr>
        </p:nvSpPr>
        <p:spPr>
          <a:xfrm>
            <a:off x="3325813" y="6288741"/>
            <a:ext cx="5217551"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5A9828C-A63A-CC4B-89A2-FB86E928E451}" type="slidenum">
              <a:rPr lang="en-US" smtClean="0"/>
              <a:pPr/>
              <a:t>‹#›</a:t>
            </a:fld>
            <a:endParaRPr lang="en-US"/>
          </a:p>
        </p:txBody>
      </p:sp>
    </p:spTree>
  </p:cSld>
  <p:clrMapOvr>
    <a:masterClrMapping/>
  </p:clrMapOvr>
  <p:transition spd="slow">
    <p:cov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CA"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81000" y="6288741"/>
            <a:ext cx="1865125" cy="365125"/>
          </a:xfrm>
          <a:prstGeom prst="rect">
            <a:avLst/>
          </a:prstGeom>
        </p:spPr>
        <p:txBody>
          <a:bodyPr/>
          <a:lstStyle/>
          <a:p>
            <a:fld id="{C44DCC49-7773-0649-9673-71749D909AF9}" type="datetime1">
              <a:rPr lang="en-US" smtClean="0"/>
              <a:pPr/>
              <a:t>6/19/2016</a:t>
            </a:fld>
            <a:endParaRPr lang="en-US"/>
          </a:p>
        </p:txBody>
      </p:sp>
      <p:sp>
        <p:nvSpPr>
          <p:cNvPr id="6" name="Footer Placeholder 5"/>
          <p:cNvSpPr>
            <a:spLocks noGrp="1"/>
          </p:cNvSpPr>
          <p:nvPr>
            <p:ph type="ftr" sz="quarter" idx="11"/>
          </p:nvPr>
        </p:nvSpPr>
        <p:spPr>
          <a:xfrm>
            <a:off x="3325813" y="6288741"/>
            <a:ext cx="5217551"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5A9828C-A63A-CC4B-89A2-FB86E928E451}" type="slidenum">
              <a:rPr lang="en-US" smtClean="0"/>
              <a:pPr/>
              <a:t>‹#›</a:t>
            </a:fld>
            <a:endParaRPr lang="en-US"/>
          </a:p>
        </p:txBody>
      </p:sp>
    </p:spTree>
  </p:cSld>
  <p:clrMapOvr>
    <a:masterClrMapping/>
  </p:clrMapOvr>
  <p:transition spd="slow">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a:xfrm>
            <a:off x="381000" y="6288741"/>
            <a:ext cx="1887537" cy="365125"/>
          </a:xfrm>
          <a:prstGeom prst="rect">
            <a:avLst/>
          </a:prstGeom>
        </p:spPr>
        <p:txBody>
          <a:bodyPr/>
          <a:lstStyle/>
          <a:p>
            <a:fld id="{A4F87563-3767-5C44-8948-558D8B491731}" type="datetime1">
              <a:rPr lang="en-US" smtClean="0"/>
              <a:pPr/>
              <a:t>6/19/2016</a:t>
            </a:fld>
            <a:endParaRPr lang="en-US"/>
          </a:p>
        </p:txBody>
      </p:sp>
      <p:sp>
        <p:nvSpPr>
          <p:cNvPr id="5" name="Footer Placeholder 4"/>
          <p:cNvSpPr>
            <a:spLocks noGrp="1"/>
          </p:cNvSpPr>
          <p:nvPr>
            <p:ph type="ftr" sz="quarter" idx="11"/>
          </p:nvPr>
        </p:nvSpPr>
        <p:spPr>
          <a:xfrm>
            <a:off x="3304615" y="6288741"/>
            <a:ext cx="523875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5A9828C-A63A-CC4B-89A2-FB86E928E451}" type="slidenum">
              <a:rPr lang="en-US" smtClean="0"/>
              <a:pPr/>
              <a:t>‹#›</a:t>
            </a:fld>
            <a:endParaRPr lang="en-US"/>
          </a:p>
        </p:txBody>
      </p:sp>
    </p:spTree>
  </p:cSld>
  <p:clrMapOvr>
    <a:masterClrMapping/>
  </p:clrMapOvr>
  <p:transition spd="slow">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a:xfrm>
            <a:off x="381000" y="6288741"/>
            <a:ext cx="1887537" cy="365125"/>
          </a:xfrm>
          <a:prstGeom prst="rect">
            <a:avLst/>
          </a:prstGeom>
        </p:spPr>
        <p:txBody>
          <a:bodyPr/>
          <a:lstStyle/>
          <a:p>
            <a:fld id="{63E330FF-A8C4-F340-BC16-30F8824D72F4}" type="datetime1">
              <a:rPr lang="en-US" smtClean="0"/>
              <a:pPr/>
              <a:t>6/19/2016</a:t>
            </a:fld>
            <a:endParaRPr lang="en-US"/>
          </a:p>
        </p:txBody>
      </p:sp>
      <p:sp>
        <p:nvSpPr>
          <p:cNvPr id="5" name="Footer Placeholder 4"/>
          <p:cNvSpPr>
            <a:spLocks noGrp="1"/>
          </p:cNvSpPr>
          <p:nvPr>
            <p:ph type="ftr" sz="quarter" idx="11"/>
          </p:nvPr>
        </p:nvSpPr>
        <p:spPr>
          <a:xfrm>
            <a:off x="3304615" y="6288741"/>
            <a:ext cx="523875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5A9828C-A63A-CC4B-89A2-FB86E928E451}" type="slidenum">
              <a:rPr lang="en-US" smtClean="0"/>
              <a:pPr/>
              <a:t>‹#›</a:t>
            </a:fld>
            <a:endParaRPr lang="en-US"/>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a:xfrm>
            <a:off x="381000" y="6288741"/>
            <a:ext cx="1887537" cy="365125"/>
          </a:xfrm>
          <a:prstGeom prst="rect">
            <a:avLst/>
          </a:prstGeom>
        </p:spPr>
        <p:txBody>
          <a:bodyPr/>
          <a:lstStyle/>
          <a:p>
            <a:fld id="{BCEC283B-C45A-8040-95FF-922C3B197885}" type="datetime1">
              <a:rPr lang="en-US" smtClean="0"/>
              <a:pPr/>
              <a:t>6/19/2016</a:t>
            </a:fld>
            <a:endParaRPr lang="en-US"/>
          </a:p>
        </p:txBody>
      </p:sp>
      <p:sp>
        <p:nvSpPr>
          <p:cNvPr id="5" name="Footer Placeholder 4"/>
          <p:cNvSpPr>
            <a:spLocks noGrp="1"/>
          </p:cNvSpPr>
          <p:nvPr>
            <p:ph type="ftr" sz="quarter" idx="11"/>
          </p:nvPr>
        </p:nvSpPr>
        <p:spPr>
          <a:xfrm>
            <a:off x="3304615" y="6288741"/>
            <a:ext cx="523875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5A9828C-A63A-CC4B-89A2-FB86E928E451}" type="slidenum">
              <a:rPr lang="en-US" smtClean="0"/>
              <a:pPr/>
              <a:t>‹#›</a:t>
            </a:fld>
            <a:endParaRPr lang="en-US"/>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CA"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a:xfrm>
            <a:off x="381000" y="6288741"/>
            <a:ext cx="1887537" cy="365125"/>
          </a:xfrm>
          <a:prstGeom prst="rect">
            <a:avLst/>
          </a:prstGeom>
        </p:spPr>
        <p:txBody>
          <a:bodyPr/>
          <a:lstStyle/>
          <a:p>
            <a:fld id="{EF3030E6-FED1-1740-8C31-6839C83EFC78}" type="datetime1">
              <a:rPr lang="en-US" smtClean="0"/>
              <a:pPr/>
              <a:t>6/19/2016</a:t>
            </a:fld>
            <a:endParaRPr lang="en-US"/>
          </a:p>
        </p:txBody>
      </p:sp>
      <p:sp>
        <p:nvSpPr>
          <p:cNvPr id="5" name="Footer Placeholder 4"/>
          <p:cNvSpPr>
            <a:spLocks noGrp="1"/>
          </p:cNvSpPr>
          <p:nvPr>
            <p:ph type="ftr" sz="quarter" idx="11"/>
          </p:nvPr>
        </p:nvSpPr>
        <p:spPr>
          <a:xfrm>
            <a:off x="3304615" y="6288741"/>
            <a:ext cx="5238750" cy="365125"/>
          </a:xfrm>
          <a:prstGeom prst="rect">
            <a:avLst/>
          </a:prstGeom>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a:xfrm>
            <a:off x="381000" y="6288741"/>
            <a:ext cx="1887537" cy="365125"/>
          </a:xfrm>
          <a:prstGeom prst="rect">
            <a:avLst/>
          </a:prstGeom>
        </p:spPr>
        <p:txBody>
          <a:bodyPr/>
          <a:lstStyle/>
          <a:p>
            <a:fld id="{4E0C1C6B-CA83-A240-AA85-1FF9A1B0B229}" type="datetime1">
              <a:rPr lang="en-US" smtClean="0"/>
              <a:pPr/>
              <a:t>6/19/2016</a:t>
            </a:fld>
            <a:endParaRPr lang="en-US"/>
          </a:p>
        </p:txBody>
      </p:sp>
      <p:sp>
        <p:nvSpPr>
          <p:cNvPr id="6" name="Footer Placeholder 5"/>
          <p:cNvSpPr>
            <a:spLocks noGrp="1"/>
          </p:cNvSpPr>
          <p:nvPr>
            <p:ph type="ftr" sz="quarter" idx="11"/>
          </p:nvPr>
        </p:nvSpPr>
        <p:spPr>
          <a:xfrm>
            <a:off x="3304615" y="6288741"/>
            <a:ext cx="523875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5A9828C-A63A-CC4B-89A2-FB86E928E451}" type="slidenum">
              <a:rPr lang="en-US" smtClean="0"/>
              <a:pPr/>
              <a:t>‹#›</a:t>
            </a:fld>
            <a:endParaRPr lang="en-US"/>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7" name="Date Placeholder 6"/>
          <p:cNvSpPr>
            <a:spLocks noGrp="1"/>
          </p:cNvSpPr>
          <p:nvPr>
            <p:ph type="dt" sz="half" idx="10"/>
          </p:nvPr>
        </p:nvSpPr>
        <p:spPr>
          <a:xfrm>
            <a:off x="381000" y="6288741"/>
            <a:ext cx="1887537" cy="365125"/>
          </a:xfrm>
          <a:prstGeom prst="rect">
            <a:avLst/>
          </a:prstGeom>
        </p:spPr>
        <p:txBody>
          <a:bodyPr/>
          <a:lstStyle/>
          <a:p>
            <a:fld id="{0DCCDA6A-DAE0-0E4A-8397-95BDE6CF7F91}" type="datetime1">
              <a:rPr lang="en-US" smtClean="0"/>
              <a:pPr/>
              <a:t>6/19/2016</a:t>
            </a:fld>
            <a:endParaRPr lang="en-US"/>
          </a:p>
        </p:txBody>
      </p:sp>
      <p:sp>
        <p:nvSpPr>
          <p:cNvPr id="8" name="Footer Placeholder 7"/>
          <p:cNvSpPr>
            <a:spLocks noGrp="1"/>
          </p:cNvSpPr>
          <p:nvPr>
            <p:ph type="ftr" sz="quarter" idx="11"/>
          </p:nvPr>
        </p:nvSpPr>
        <p:spPr>
          <a:xfrm>
            <a:off x="3304615" y="6288741"/>
            <a:ext cx="523875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25A9828C-A63A-CC4B-89A2-FB86E928E451}"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a:xfrm>
            <a:off x="381000" y="6288741"/>
            <a:ext cx="1887537" cy="365125"/>
          </a:xfrm>
          <a:prstGeom prst="rect">
            <a:avLst/>
          </a:prstGeom>
        </p:spPr>
        <p:txBody>
          <a:bodyPr/>
          <a:lstStyle/>
          <a:p>
            <a:fld id="{0C4C1E3C-EA67-0C47-8F77-0ED09E2AF241}" type="datetime1">
              <a:rPr lang="en-US" smtClean="0"/>
              <a:pPr/>
              <a:t>6/19/2016</a:t>
            </a:fld>
            <a:endParaRPr lang="en-US"/>
          </a:p>
        </p:txBody>
      </p:sp>
      <p:sp>
        <p:nvSpPr>
          <p:cNvPr id="6" name="Footer Placeholder 5"/>
          <p:cNvSpPr>
            <a:spLocks noGrp="1"/>
          </p:cNvSpPr>
          <p:nvPr>
            <p:ph type="ftr" sz="quarter" idx="11"/>
          </p:nvPr>
        </p:nvSpPr>
        <p:spPr>
          <a:xfrm>
            <a:off x="3304615" y="6288741"/>
            <a:ext cx="523875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5A9828C-A63A-CC4B-89A2-FB86E928E451}"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a:xfrm>
            <a:off x="381000" y="6288741"/>
            <a:ext cx="1887537" cy="365125"/>
          </a:xfrm>
          <a:prstGeom prst="rect">
            <a:avLst/>
          </a:prstGeom>
        </p:spPr>
        <p:txBody>
          <a:bodyPr/>
          <a:lstStyle/>
          <a:p>
            <a:fld id="{FAF9D1AD-52EB-D64E-ADD2-EBEE1BC3233E}" type="datetime1">
              <a:rPr lang="en-US" smtClean="0"/>
              <a:pPr/>
              <a:t>6/19/2016</a:t>
            </a:fld>
            <a:endParaRPr lang="en-US"/>
          </a:p>
        </p:txBody>
      </p:sp>
      <p:sp>
        <p:nvSpPr>
          <p:cNvPr id="6" name="Footer Placeholder 5"/>
          <p:cNvSpPr>
            <a:spLocks noGrp="1"/>
          </p:cNvSpPr>
          <p:nvPr>
            <p:ph type="ftr" sz="quarter" idx="11"/>
          </p:nvPr>
        </p:nvSpPr>
        <p:spPr>
          <a:xfrm>
            <a:off x="3304615" y="6288741"/>
            <a:ext cx="523875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5A9828C-A63A-CC4B-89A2-FB86E928E451}"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5" name="Date Placeholder 4"/>
          <p:cNvSpPr>
            <a:spLocks noGrp="1"/>
          </p:cNvSpPr>
          <p:nvPr>
            <p:ph type="dt" sz="half" idx="10"/>
          </p:nvPr>
        </p:nvSpPr>
        <p:spPr>
          <a:xfrm>
            <a:off x="381000" y="6288741"/>
            <a:ext cx="1887537" cy="365125"/>
          </a:xfrm>
          <a:prstGeom prst="rect">
            <a:avLst/>
          </a:prstGeom>
        </p:spPr>
        <p:txBody>
          <a:bodyPr/>
          <a:lstStyle/>
          <a:p>
            <a:fld id="{3F40B3D5-9347-9B46-9887-94BB4A137E0E}" type="datetime1">
              <a:rPr lang="en-US" smtClean="0"/>
              <a:pPr/>
              <a:t>6/19/2016</a:t>
            </a:fld>
            <a:endParaRPr lang="en-US"/>
          </a:p>
        </p:txBody>
      </p:sp>
      <p:sp>
        <p:nvSpPr>
          <p:cNvPr id="6" name="Footer Placeholder 5"/>
          <p:cNvSpPr>
            <a:spLocks noGrp="1"/>
          </p:cNvSpPr>
          <p:nvPr>
            <p:ph type="ftr" sz="quarter" idx="11"/>
          </p:nvPr>
        </p:nvSpPr>
        <p:spPr>
          <a:xfrm>
            <a:off x="3304615" y="6288741"/>
            <a:ext cx="523875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5A9828C-A63A-CC4B-89A2-FB86E928E451}"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a:xfrm>
            <a:off x="381000" y="6288741"/>
            <a:ext cx="1887537" cy="365125"/>
          </a:xfrm>
          <a:prstGeom prst="rect">
            <a:avLst/>
          </a:prstGeom>
        </p:spPr>
        <p:txBody>
          <a:bodyPr/>
          <a:lstStyle/>
          <a:p>
            <a:fld id="{4E4D150A-FF95-DD4C-AF90-D7C9B422777F}" type="datetime1">
              <a:rPr lang="en-US" smtClean="0"/>
              <a:pPr/>
              <a:t>6/19/2016</a:t>
            </a:fld>
            <a:endParaRPr lang="en-US"/>
          </a:p>
        </p:txBody>
      </p:sp>
      <p:sp>
        <p:nvSpPr>
          <p:cNvPr id="4" name="Footer Placeholder 3"/>
          <p:cNvSpPr>
            <a:spLocks noGrp="1"/>
          </p:cNvSpPr>
          <p:nvPr>
            <p:ph type="ftr" sz="quarter" idx="11"/>
          </p:nvPr>
        </p:nvSpPr>
        <p:spPr>
          <a:xfrm>
            <a:off x="3304615" y="6288741"/>
            <a:ext cx="523875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25A9828C-A63A-CC4B-89A2-FB86E928E451}" type="slidenum">
              <a:rPr lang="en-US" smtClean="0"/>
              <a:pPr/>
              <a:t>‹#›</a:t>
            </a:fld>
            <a:endParaRPr lang="en-US"/>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10445"/>
            <a:ext cx="7583487" cy="1044388"/>
          </a:xfrm>
          <a:prstGeom prst="rect">
            <a:avLst/>
          </a:prstGeom>
        </p:spPr>
        <p:txBody>
          <a:bodyPr vert="horz" lIns="91440" tIns="45720" rIns="91440" bIns="45720" rtlCol="0" anchor="t" anchorCtr="0">
            <a:noAutofit/>
          </a:bodyPr>
          <a:lstStyle/>
          <a:p>
            <a:r>
              <a:rPr lang="en-CA" dirty="0" smtClean="0"/>
              <a:t>Click to edit Master title style</a:t>
            </a:r>
            <a:endParaRPr dirty="0"/>
          </a:p>
        </p:txBody>
      </p:sp>
      <p:sp>
        <p:nvSpPr>
          <p:cNvPr id="3" name="Text Placeholder 2"/>
          <p:cNvSpPr>
            <a:spLocks noGrp="1"/>
          </p:cNvSpPr>
          <p:nvPr>
            <p:ph type="body" idx="1"/>
          </p:nvPr>
        </p:nvSpPr>
        <p:spPr>
          <a:xfrm>
            <a:off x="779463" y="1354834"/>
            <a:ext cx="7583487" cy="4849558"/>
          </a:xfrm>
          <a:prstGeom prst="rect">
            <a:avLst/>
          </a:prstGeom>
        </p:spPr>
        <p:txBody>
          <a:bodyPr vert="horz" lIns="91440" tIns="45720" rIns="91440" bIns="45720" rtlCol="0">
            <a:normAutofit/>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dirty="0"/>
          </a:p>
        </p:txBody>
      </p:sp>
      <p:sp>
        <p:nvSpPr>
          <p:cNvPr id="6" name="Slide Number Placeholder 5"/>
          <p:cNvSpPr>
            <a:spLocks noGrp="1"/>
          </p:cNvSpPr>
          <p:nvPr>
            <p:ph type="sldNum" sz="quarter" idx="4"/>
          </p:nvPr>
        </p:nvSpPr>
        <p:spPr>
          <a:xfrm>
            <a:off x="4321092" y="6303169"/>
            <a:ext cx="493059" cy="365125"/>
          </a:xfrm>
          <a:prstGeom prst="rect">
            <a:avLst/>
          </a:prstGeom>
        </p:spPr>
        <p:txBody>
          <a:bodyPr vert="horz" lIns="91440" tIns="45720" rIns="91440" bIns="45720" rtlCol="0" anchor="ctr"/>
          <a:lstStyle>
            <a:lvl1pPr algn="ctr">
              <a:defRPr sz="1200">
                <a:solidFill>
                  <a:schemeClr val="tx2"/>
                </a:solidFill>
              </a:defRPr>
            </a:lvl1pPr>
          </a:lstStyle>
          <a:p>
            <a:fld id="{25A9828C-A63A-CC4B-89A2-FB86E928E45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 id="2147483892" r:id="rId13"/>
    <p:sldLayoutId id="2147483893" r:id="rId14"/>
    <p:sldLayoutId id="2147483894" r:id="rId15"/>
    <p:sldLayoutId id="2147483895" r:id="rId16"/>
  </p:sldLayoutIdLst>
  <p:transition spd="slow">
    <p:cover/>
  </p:transition>
  <p:hf hdr="0" ftr="0" dt="0"/>
  <p:txStyles>
    <p:titleStyle>
      <a:lvl1pPr algn="ctr" defTabSz="914400" rtl="0" eaLnBrk="1" latinLnBrk="0" hangingPunct="1">
        <a:spcBef>
          <a:spcPct val="0"/>
        </a:spcBef>
        <a:buNone/>
        <a:defRPr sz="4400" b="1" kern="1200">
          <a:solidFill>
            <a:schemeClr val="bg1"/>
          </a:solidFill>
          <a:effectLst>
            <a:outerShdw blurRad="101600" dist="63500" dir="2700000">
              <a:srgbClr val="000000">
                <a:alpha val="75000"/>
              </a:srgbClr>
            </a:outerShdw>
          </a:effectLst>
          <a:latin typeface="Candara"/>
          <a:ea typeface="+mj-ea"/>
          <a:cs typeface="Candara"/>
        </a:defRPr>
      </a:lvl1pPr>
    </p:titleStyle>
    <p:bodyStyle>
      <a:lvl1pPr marL="282575" indent="-282575" algn="l" defTabSz="914400" rtl="0" eaLnBrk="1" latinLnBrk="0" hangingPunct="1">
        <a:spcBef>
          <a:spcPts val="2000"/>
        </a:spcBef>
        <a:buFont typeface="Wingdings 2" pitchFamily="18" charset="2"/>
        <a:buChar char=""/>
        <a:defRPr sz="3200" kern="1200">
          <a:solidFill>
            <a:schemeClr val="bg1"/>
          </a:solidFill>
          <a:effectLst>
            <a:outerShdw blurRad="101600" dist="63500" dir="2700000">
              <a:srgbClr val="000000">
                <a:alpha val="75000"/>
              </a:srgbClr>
            </a:outerShdw>
          </a:effectLst>
          <a:latin typeface="Candara"/>
          <a:ea typeface="+mn-ea"/>
          <a:cs typeface="Candara"/>
        </a:defRPr>
      </a:lvl1pPr>
      <a:lvl2pPr marL="577850" indent="-295275" algn="l" defTabSz="914400" rtl="0" eaLnBrk="1" latinLnBrk="0" hangingPunct="1">
        <a:spcBef>
          <a:spcPts val="600"/>
        </a:spcBef>
        <a:buFont typeface="Wingdings 2" pitchFamily="18" charset="2"/>
        <a:buChar char=""/>
        <a:defRPr sz="2800" kern="1200">
          <a:solidFill>
            <a:schemeClr val="bg1"/>
          </a:solidFill>
          <a:effectLst>
            <a:outerShdw blurRad="101600" dist="63500" dir="2700000">
              <a:srgbClr val="000000">
                <a:alpha val="75000"/>
              </a:srgbClr>
            </a:outerShdw>
          </a:effectLst>
          <a:latin typeface="Candara"/>
          <a:ea typeface="+mn-ea"/>
          <a:cs typeface="Candara"/>
        </a:defRPr>
      </a:lvl2pPr>
      <a:lvl3pPr marL="860425" indent="-282575" algn="l" defTabSz="914400" rtl="0" eaLnBrk="1" latinLnBrk="0" hangingPunct="1">
        <a:spcBef>
          <a:spcPts val="600"/>
        </a:spcBef>
        <a:buFont typeface="Wingdings 2" pitchFamily="18" charset="2"/>
        <a:buChar char=""/>
        <a:defRPr sz="2400" kern="1200">
          <a:solidFill>
            <a:schemeClr val="bg1"/>
          </a:solidFill>
          <a:effectLst>
            <a:outerShdw blurRad="101600" dist="63500" dir="2700000">
              <a:srgbClr val="000000">
                <a:alpha val="75000"/>
              </a:srgbClr>
            </a:outerShdw>
          </a:effectLst>
          <a:latin typeface="Candara"/>
          <a:ea typeface="+mn-ea"/>
          <a:cs typeface="Candara"/>
        </a:defRPr>
      </a:lvl3pPr>
      <a:lvl4pPr marL="1143000" indent="-282575" algn="l" defTabSz="914400" rtl="0" eaLnBrk="1" latinLnBrk="0" hangingPunct="1">
        <a:spcBef>
          <a:spcPts val="600"/>
        </a:spcBef>
        <a:buFont typeface="Wingdings 2" pitchFamily="18" charset="2"/>
        <a:buChar char=""/>
        <a:defRPr sz="2000" kern="1200">
          <a:solidFill>
            <a:schemeClr val="bg1"/>
          </a:solidFill>
          <a:effectLst>
            <a:outerShdw blurRad="101600" dist="63500" dir="2700000">
              <a:srgbClr val="000000">
                <a:alpha val="75000"/>
              </a:srgbClr>
            </a:outerShdw>
          </a:effectLst>
          <a:latin typeface="Candara"/>
          <a:ea typeface="+mn-ea"/>
          <a:cs typeface="Candara"/>
        </a:defRPr>
      </a:lvl4pPr>
      <a:lvl5pPr marL="1425575" indent="-282575" algn="l" defTabSz="914400" rtl="0" eaLnBrk="1" latinLnBrk="0" hangingPunct="1">
        <a:spcBef>
          <a:spcPts val="600"/>
        </a:spcBef>
        <a:buFont typeface="Wingdings 2" pitchFamily="18" charset="2"/>
        <a:buChar char=""/>
        <a:defRPr sz="1800" kern="1200">
          <a:solidFill>
            <a:schemeClr val="bg1"/>
          </a:solidFill>
          <a:effectLst>
            <a:outerShdw blurRad="101600" dist="63500" dir="2700000">
              <a:srgbClr val="000000">
                <a:alpha val="75000"/>
              </a:srgbClr>
            </a:outerShdw>
          </a:effectLst>
          <a:latin typeface="Candara"/>
          <a:ea typeface="+mn-ea"/>
          <a:cs typeface="Candara"/>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err="1" smtClean="0"/>
              <a:t>ComQuol</a:t>
            </a:r>
            <a:r>
              <a:rPr lang="en-GB" dirty="0" smtClean="0"/>
              <a:t>:</a:t>
            </a:r>
            <a:br>
              <a:rPr lang="en-GB" dirty="0" smtClean="0"/>
            </a:br>
            <a:r>
              <a:rPr lang="en-GB" sz="4000" dirty="0" smtClean="0"/>
              <a:t>Users Focused Outcomes</a:t>
            </a:r>
            <a:endParaRPr lang="en-GB" sz="4000" dirty="0"/>
          </a:p>
        </p:txBody>
      </p:sp>
      <p:sp>
        <p:nvSpPr>
          <p:cNvPr id="3" name="Subtitle 2"/>
          <p:cNvSpPr>
            <a:spLocks noGrp="1"/>
          </p:cNvSpPr>
          <p:nvPr>
            <p:ph type="subTitle" idx="1"/>
          </p:nvPr>
        </p:nvSpPr>
        <p:spPr>
          <a:xfrm>
            <a:off x="597621" y="3966882"/>
            <a:ext cx="7933413" cy="1752600"/>
          </a:xfrm>
        </p:spPr>
        <p:txBody>
          <a:bodyPr>
            <a:noAutofit/>
          </a:bodyPr>
          <a:lstStyle/>
          <a:p>
            <a:r>
              <a:rPr lang="en-GB" sz="2600" dirty="0" smtClean="0"/>
              <a:t>Dr Janet Parrott, Consultant Forensic Psychiatrist</a:t>
            </a:r>
          </a:p>
          <a:p>
            <a:r>
              <a:rPr lang="en-GB" sz="2600" dirty="0" smtClean="0"/>
              <a:t>Principal Investigator (</a:t>
            </a:r>
            <a:r>
              <a:rPr lang="en-GB" sz="2600" dirty="0" err="1" smtClean="0"/>
              <a:t>ComQuol</a:t>
            </a:r>
            <a:r>
              <a:rPr lang="en-GB" sz="2600" dirty="0" smtClean="0"/>
              <a:t>) </a:t>
            </a:r>
          </a:p>
          <a:p>
            <a:r>
              <a:rPr lang="en-GB" sz="2600" dirty="0" err="1" smtClean="0"/>
              <a:t>Oxleas</a:t>
            </a:r>
            <a:r>
              <a:rPr lang="en-GB" sz="2600" dirty="0" smtClean="0"/>
              <a:t> NHS Foundation Trust </a:t>
            </a:r>
            <a:endParaRPr lang="en-GB" sz="2600" dirty="0"/>
          </a:p>
        </p:txBody>
      </p:sp>
      <p:sp>
        <p:nvSpPr>
          <p:cNvPr id="4" name="Slide Number Placeholder 3"/>
          <p:cNvSpPr>
            <a:spLocks noGrp="1"/>
          </p:cNvSpPr>
          <p:nvPr>
            <p:ph type="sldNum" sz="quarter" idx="12"/>
          </p:nvPr>
        </p:nvSpPr>
        <p:spPr/>
        <p:txBody>
          <a:bodyPr/>
          <a:lstStyle/>
          <a:p>
            <a:fld id="{A2214FBC-E3B0-4EAB-95AF-6C63DF6D889D}" type="slidenum">
              <a:rPr lang="en-US" smtClean="0"/>
              <a:pPr/>
              <a:t>1</a:t>
            </a:fld>
            <a:endParaRPr lang="en-US"/>
          </a:p>
        </p:txBody>
      </p:sp>
    </p:spTree>
    <p:extLst>
      <p:ext uri="{BB962C8B-B14F-4D97-AF65-F5344CB8AC3E}">
        <p14:creationId xmlns:p14="http://schemas.microsoft.com/office/powerpoint/2010/main" val="1212542735"/>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in Forensic Settings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Other important aspects of recovery include spirituality, peer support, self-management, creativity, housing, finances, work and hobbies </a:t>
            </a:r>
            <a:r>
              <a:rPr lang="en-US" sz="2581" dirty="0" smtClean="0"/>
              <a:t>(Roberts &amp; </a:t>
            </a:r>
            <a:r>
              <a:rPr lang="en-US" sz="2581" dirty="0" err="1" smtClean="0"/>
              <a:t>Hollins</a:t>
            </a:r>
            <a:r>
              <a:rPr lang="en-US" sz="2581" dirty="0" smtClean="0"/>
              <a:t>, 2007)</a:t>
            </a:r>
            <a:endParaRPr lang="en-US" dirty="0" smtClean="0"/>
          </a:p>
          <a:p>
            <a:r>
              <a:rPr lang="en-US" dirty="0" smtClean="0"/>
              <a:t>Forensic services definition must acknowledge the challenge of dual recovery from mental illness and offending behaviour, and recognise that risk management is equally necessary and can happen alongside restoration of a meaningful and satisfying life </a:t>
            </a:r>
            <a:r>
              <a:rPr lang="en-US" sz="2581" dirty="0" smtClean="0"/>
              <a:t>(</a:t>
            </a:r>
            <a:r>
              <a:rPr lang="en-US" sz="2581" dirty="0" err="1" smtClean="0"/>
              <a:t>Aldred</a:t>
            </a:r>
            <a:r>
              <a:rPr lang="en-US" sz="2581" dirty="0" smtClean="0"/>
              <a:t> &amp; </a:t>
            </a:r>
            <a:r>
              <a:rPr lang="en-US" sz="2581" dirty="0" err="1" smtClean="0"/>
              <a:t>Drennan</a:t>
            </a:r>
            <a:r>
              <a:rPr lang="en-US" sz="2581" dirty="0" smtClean="0"/>
              <a:t>, 2010)</a:t>
            </a: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25A9828C-A63A-CC4B-89A2-FB86E928E451}" type="slidenum">
              <a:rPr lang="en-US" smtClean="0"/>
              <a:pPr/>
              <a:t>10</a:t>
            </a:fld>
            <a:endParaRPr lang="en-US"/>
          </a:p>
        </p:txBody>
      </p:sp>
    </p:spTree>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GB" dirty="0" smtClean="0"/>
              <a:t>Outcome Assessment</a:t>
            </a:r>
          </a:p>
        </p:txBody>
      </p:sp>
      <p:sp>
        <p:nvSpPr>
          <p:cNvPr id="3" name="Content Placeholder 2"/>
          <p:cNvSpPr>
            <a:spLocks noGrp="1"/>
          </p:cNvSpPr>
          <p:nvPr>
            <p:ph idx="1"/>
          </p:nvPr>
        </p:nvSpPr>
        <p:spPr>
          <a:xfrm>
            <a:off x="461771" y="1123906"/>
            <a:ext cx="8273372" cy="5313460"/>
          </a:xfrm>
        </p:spPr>
        <p:txBody>
          <a:bodyPr>
            <a:normAutofit fontScale="92500"/>
          </a:bodyPr>
          <a:lstStyle/>
          <a:p>
            <a:r>
              <a:rPr lang="en-GB" dirty="0" smtClean="0"/>
              <a:t>Recovery Measure</a:t>
            </a:r>
          </a:p>
          <a:p>
            <a:pPr lvl="1"/>
            <a:r>
              <a:rPr lang="en-GB" dirty="0" smtClean="0"/>
              <a:t>Assessed using Process of Recovery Questionnaire (QPR)</a:t>
            </a:r>
            <a:r>
              <a:rPr lang="en-GB" sz="2595" dirty="0" smtClean="0"/>
              <a:t> </a:t>
            </a:r>
            <a:r>
              <a:rPr lang="en-GB" sz="2162" dirty="0" smtClean="0"/>
              <a:t>(Neil et al, 2007)</a:t>
            </a:r>
            <a:endParaRPr lang="en-GB" dirty="0" smtClean="0"/>
          </a:p>
          <a:p>
            <a:pPr lvl="1"/>
            <a:r>
              <a:rPr lang="en-GB" dirty="0" smtClean="0"/>
              <a:t>22-item measure rated on 5-point </a:t>
            </a:r>
            <a:r>
              <a:rPr lang="en-GB" dirty="0" err="1" smtClean="0"/>
              <a:t>Likert</a:t>
            </a:r>
            <a:r>
              <a:rPr lang="en-GB" dirty="0" smtClean="0"/>
              <a:t> scale           </a:t>
            </a:r>
          </a:p>
          <a:p>
            <a:pPr lvl="1" algn="ctr">
              <a:buNone/>
            </a:pPr>
            <a:r>
              <a:rPr lang="en-GB" dirty="0" smtClean="0"/>
              <a:t>	(0 = disagree strongly to 4 = agree strongly)</a:t>
            </a:r>
          </a:p>
          <a:p>
            <a:pPr lvl="1"/>
            <a:r>
              <a:rPr lang="en-GB" dirty="0" smtClean="0"/>
              <a:t>Score generated: </a:t>
            </a:r>
          </a:p>
          <a:p>
            <a:pPr lvl="2"/>
            <a:r>
              <a:rPr lang="en-GB" dirty="0" smtClean="0"/>
              <a:t>Intrapersonal mean score (from 0 to 51)</a:t>
            </a:r>
          </a:p>
          <a:p>
            <a:pPr lvl="3"/>
            <a:r>
              <a:rPr lang="en-GB" dirty="0" smtClean="0"/>
              <a:t>Relating to intrapersonal tasks that an individual is responsible for carrying out and that they complete in order to rebuild their life</a:t>
            </a:r>
          </a:p>
          <a:p>
            <a:pPr lvl="2"/>
            <a:r>
              <a:rPr lang="en-GB" dirty="0" smtClean="0"/>
              <a:t>Interpersonal mean score (from 0 to 15)</a:t>
            </a:r>
          </a:p>
          <a:p>
            <a:pPr lvl="3"/>
            <a:r>
              <a:rPr lang="en-GB" dirty="0" smtClean="0"/>
              <a:t>Relating to interpersonal ability to reflect on their value in the external world and how recovery is facilitated by external processes in interpersonal relationships with others</a:t>
            </a:r>
          </a:p>
        </p:txBody>
      </p:sp>
      <p:sp>
        <p:nvSpPr>
          <p:cNvPr id="6" name="Slide Number Placeholder 5"/>
          <p:cNvSpPr>
            <a:spLocks noGrp="1"/>
          </p:cNvSpPr>
          <p:nvPr>
            <p:ph type="sldNum" sz="quarter" idx="12"/>
          </p:nvPr>
        </p:nvSpPr>
        <p:spPr/>
        <p:txBody>
          <a:bodyPr/>
          <a:lstStyle/>
          <a:p>
            <a:fld id="{25A9828C-A63A-CC4B-89A2-FB86E928E451}" type="slidenum">
              <a:rPr lang="en-US" smtClean="0"/>
              <a:pPr/>
              <a:t>11</a:t>
            </a:fld>
            <a:endParaRPr lang="en-US"/>
          </a:p>
        </p:txBody>
      </p:sp>
    </p:spTree>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Mean Recovery Scores </a:t>
            </a:r>
            <a:endParaRPr lang="en-US" dirty="0"/>
          </a:p>
        </p:txBody>
      </p:sp>
      <p:graphicFrame>
        <p:nvGraphicFramePr>
          <p:cNvPr id="4" name="Content Placeholder 3"/>
          <p:cNvGraphicFramePr>
            <a:graphicFrameLocks noGrp="1"/>
          </p:cNvGraphicFramePr>
          <p:nvPr>
            <p:ph idx="1"/>
          </p:nvPr>
        </p:nvGraphicFramePr>
        <p:xfrm>
          <a:off x="638919" y="1880697"/>
          <a:ext cx="7858712" cy="4531835"/>
        </p:xfrm>
        <a:graphic>
          <a:graphicData uri="http://schemas.openxmlformats.org/drawingml/2006/table">
            <a:tbl>
              <a:tblPr firstRow="1" bandRow="1">
                <a:tableStyleId>{5C22544A-7EE6-4342-B048-85BDC9FD1C3A}</a:tableStyleId>
              </a:tblPr>
              <a:tblGrid>
                <a:gridCol w="2574200"/>
                <a:gridCol w="1761504"/>
                <a:gridCol w="1761504"/>
                <a:gridCol w="1761504"/>
              </a:tblGrid>
              <a:tr h="656124">
                <a:tc>
                  <a:txBody>
                    <a:bodyPr/>
                    <a:lstStyle/>
                    <a:p>
                      <a:pPr algn="ctr"/>
                      <a:r>
                        <a:rPr lang="en-US" sz="2000" b="0" dirty="0" smtClean="0">
                          <a:solidFill>
                            <a:srgbClr val="FFFFFF"/>
                          </a:solidFill>
                          <a:latin typeface="Candara"/>
                          <a:cs typeface="Candara"/>
                        </a:rPr>
                        <a:t>Domain Mean</a:t>
                      </a:r>
                      <a:r>
                        <a:rPr lang="en-US" sz="2000" b="0" baseline="0" dirty="0" smtClean="0">
                          <a:solidFill>
                            <a:srgbClr val="FFFFFF"/>
                          </a:solidFill>
                          <a:latin typeface="Candara"/>
                          <a:cs typeface="Candara"/>
                        </a:rPr>
                        <a:t> </a:t>
                      </a:r>
                    </a:p>
                    <a:p>
                      <a:pPr algn="ctr"/>
                      <a:r>
                        <a:rPr lang="en-US" sz="2000" b="0" baseline="0" dirty="0" smtClean="0">
                          <a:solidFill>
                            <a:srgbClr val="FFFFFF"/>
                          </a:solidFill>
                          <a:latin typeface="Candara"/>
                          <a:cs typeface="Candara"/>
                        </a:rPr>
                        <a:t>(range 0-51)(SD)</a:t>
                      </a:r>
                      <a:endParaRPr lang="en-US" sz="2000" b="0" dirty="0">
                        <a:solidFill>
                          <a:srgbClr val="FFFFFF"/>
                        </a:solidFill>
                        <a:latin typeface="Candara"/>
                        <a:cs typeface="Candara"/>
                      </a:endParaRPr>
                    </a:p>
                  </a:txBody>
                  <a:tcPr anchor="ctr">
                    <a:solidFill>
                      <a:srgbClr val="0C5986"/>
                    </a:solidFill>
                  </a:tcPr>
                </a:tc>
                <a:tc>
                  <a:txBody>
                    <a:bodyPr/>
                    <a:lstStyle/>
                    <a:p>
                      <a:pPr algn="ctr"/>
                      <a:r>
                        <a:rPr lang="en-US" sz="2000" dirty="0" smtClean="0">
                          <a:latin typeface="Candara"/>
                          <a:cs typeface="Candara"/>
                        </a:rPr>
                        <a:t>Baseline</a:t>
                      </a:r>
                      <a:endParaRPr lang="en-US" sz="2000" dirty="0">
                        <a:latin typeface="Candara"/>
                        <a:cs typeface="Candar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Candara"/>
                          <a:cs typeface="Candara"/>
                        </a:rPr>
                        <a:t>6-Months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Candara"/>
                          <a:cs typeface="Candara"/>
                        </a:rPr>
                        <a:t>12-Months</a:t>
                      </a:r>
                    </a:p>
                  </a:txBody>
                  <a:tcPr anchor="ctr"/>
                </a:tc>
              </a:tr>
              <a:tr h="564991">
                <a:tc>
                  <a:txBody>
                    <a:bodyPr/>
                    <a:lstStyle/>
                    <a:p>
                      <a:r>
                        <a:rPr lang="en-US" sz="2000" dirty="0" smtClean="0">
                          <a:solidFill>
                            <a:srgbClr val="FFFFFF"/>
                          </a:solidFill>
                          <a:latin typeface="Candara"/>
                          <a:cs typeface="Candara"/>
                        </a:rPr>
                        <a:t>Control (N = 52)</a:t>
                      </a:r>
                      <a:endParaRPr lang="en-US" sz="2000" dirty="0">
                        <a:solidFill>
                          <a:srgbClr val="FFFFFF"/>
                        </a:solidFill>
                        <a:latin typeface="Candara"/>
                        <a:cs typeface="Candara"/>
                      </a:endParaRPr>
                    </a:p>
                  </a:txBody>
                  <a:tcPr anchor="ctr">
                    <a:solidFill>
                      <a:srgbClr val="0C5986"/>
                    </a:solidFill>
                  </a:tcPr>
                </a:tc>
                <a:tc>
                  <a:txBody>
                    <a:bodyPr/>
                    <a:lstStyle/>
                    <a:p>
                      <a:pPr algn="ctr"/>
                      <a:endParaRPr lang="en-US" sz="2000" dirty="0">
                        <a:latin typeface="Candara"/>
                        <a:cs typeface="Candara"/>
                      </a:endParaRPr>
                    </a:p>
                  </a:txBody>
                  <a:tcPr anchor="ctr"/>
                </a:tc>
                <a:tc>
                  <a:txBody>
                    <a:bodyPr/>
                    <a:lstStyle/>
                    <a:p>
                      <a:pPr algn="ctr"/>
                      <a:endParaRPr lang="en-US" sz="2000" dirty="0">
                        <a:latin typeface="Candara"/>
                        <a:cs typeface="Candara"/>
                      </a:endParaRPr>
                    </a:p>
                  </a:txBody>
                  <a:tcPr anchor="ctr"/>
                </a:tc>
                <a:tc>
                  <a:txBody>
                    <a:bodyPr/>
                    <a:lstStyle/>
                    <a:p>
                      <a:pPr algn="ctr"/>
                      <a:endParaRPr lang="en-US" sz="2000" dirty="0">
                        <a:latin typeface="Candara"/>
                        <a:cs typeface="Candara"/>
                      </a:endParaRPr>
                    </a:p>
                  </a:txBody>
                  <a:tcPr anchor="ctr"/>
                </a:tc>
              </a:tr>
              <a:tr h="564991">
                <a:tc>
                  <a:txBody>
                    <a:bodyPr/>
                    <a:lstStyle/>
                    <a:p>
                      <a:pPr algn="r"/>
                      <a:r>
                        <a:rPr lang="en-US" sz="2000" dirty="0" smtClean="0">
                          <a:solidFill>
                            <a:srgbClr val="FFFFFF"/>
                          </a:solidFill>
                          <a:latin typeface="Candara"/>
                          <a:cs typeface="Candara"/>
                        </a:rPr>
                        <a:t>Intrapersonal</a:t>
                      </a:r>
                      <a:endParaRPr lang="en-US" sz="2000" dirty="0">
                        <a:solidFill>
                          <a:srgbClr val="FFFFFF"/>
                        </a:solidFill>
                        <a:latin typeface="Candara"/>
                        <a:cs typeface="Candara"/>
                      </a:endParaRPr>
                    </a:p>
                  </a:txBody>
                  <a:tcPr anchor="ctr">
                    <a:solidFill>
                      <a:srgbClr val="0C5986"/>
                    </a:solidFill>
                  </a:tcPr>
                </a:tc>
                <a:tc>
                  <a:txBody>
                    <a:bodyPr/>
                    <a:lstStyle/>
                    <a:p>
                      <a:pPr algn="ctr"/>
                      <a:r>
                        <a:rPr lang="en-US" sz="2000" dirty="0" smtClean="0">
                          <a:latin typeface="Candara"/>
                          <a:cs typeface="Candara"/>
                        </a:rPr>
                        <a:t>45.6 </a:t>
                      </a:r>
                      <a:r>
                        <a:rPr lang="en-US" sz="2000" baseline="0" dirty="0" smtClean="0">
                          <a:latin typeface="Candara"/>
                          <a:cs typeface="Candara"/>
                        </a:rPr>
                        <a:t>(4.1)</a:t>
                      </a:r>
                      <a:endParaRPr lang="en-US" sz="2000" dirty="0">
                        <a:latin typeface="Candara"/>
                        <a:cs typeface="Candara"/>
                      </a:endParaRPr>
                    </a:p>
                  </a:txBody>
                  <a:tcPr anchor="ctr"/>
                </a:tc>
                <a:tc>
                  <a:txBody>
                    <a:bodyPr/>
                    <a:lstStyle/>
                    <a:p>
                      <a:pPr algn="ctr"/>
                      <a:r>
                        <a:rPr lang="en-US" sz="2000" dirty="0" smtClean="0">
                          <a:latin typeface="Candara"/>
                          <a:cs typeface="Candara"/>
                        </a:rPr>
                        <a:t>47.1 (2.0)</a:t>
                      </a:r>
                      <a:endParaRPr lang="en-US" sz="2000" dirty="0">
                        <a:latin typeface="Candara"/>
                        <a:cs typeface="Candara"/>
                      </a:endParaRPr>
                    </a:p>
                  </a:txBody>
                  <a:tcPr anchor="ctr"/>
                </a:tc>
                <a:tc>
                  <a:txBody>
                    <a:bodyPr/>
                    <a:lstStyle/>
                    <a:p>
                      <a:pPr algn="ctr"/>
                      <a:r>
                        <a:rPr lang="en-US" sz="2000" dirty="0" smtClean="0">
                          <a:latin typeface="Candara"/>
                          <a:cs typeface="Candara"/>
                        </a:rPr>
                        <a:t>46.9 (1.1)</a:t>
                      </a:r>
                      <a:endParaRPr lang="en-US" sz="2000" dirty="0">
                        <a:latin typeface="Candara"/>
                        <a:cs typeface="Candara"/>
                      </a:endParaRPr>
                    </a:p>
                  </a:txBody>
                  <a:tcPr anchor="ctr"/>
                </a:tc>
              </a:tr>
              <a:tr h="564991">
                <a:tc>
                  <a:txBody>
                    <a:bodyPr/>
                    <a:lstStyle/>
                    <a:p>
                      <a:pPr algn="r"/>
                      <a:r>
                        <a:rPr lang="en-US" sz="2000" dirty="0" smtClean="0">
                          <a:solidFill>
                            <a:srgbClr val="FFFFFF"/>
                          </a:solidFill>
                          <a:latin typeface="Candara"/>
                          <a:cs typeface="Candara"/>
                        </a:rPr>
                        <a:t>Interpersonal</a:t>
                      </a:r>
                      <a:endParaRPr lang="en-US" sz="2000" dirty="0">
                        <a:solidFill>
                          <a:srgbClr val="FFFFFF"/>
                        </a:solidFill>
                        <a:latin typeface="Candara"/>
                        <a:cs typeface="Candara"/>
                      </a:endParaRPr>
                    </a:p>
                  </a:txBody>
                  <a:tcPr anchor="ctr">
                    <a:solidFill>
                      <a:srgbClr val="0C5986"/>
                    </a:solidFill>
                  </a:tcPr>
                </a:tc>
                <a:tc>
                  <a:txBody>
                    <a:bodyPr/>
                    <a:lstStyle/>
                    <a:p>
                      <a:pPr algn="ctr"/>
                      <a:r>
                        <a:rPr lang="en-US" sz="2000" dirty="0" smtClean="0">
                          <a:latin typeface="Candara"/>
                          <a:cs typeface="Candara"/>
                        </a:rPr>
                        <a:t>13.9 (0.8)</a:t>
                      </a:r>
                      <a:endParaRPr lang="en-US" sz="2000" dirty="0">
                        <a:latin typeface="Candara"/>
                        <a:cs typeface="Candara"/>
                      </a:endParaRPr>
                    </a:p>
                  </a:txBody>
                  <a:tcPr anchor="ctr"/>
                </a:tc>
                <a:tc>
                  <a:txBody>
                    <a:bodyPr/>
                    <a:lstStyle/>
                    <a:p>
                      <a:pPr algn="ctr"/>
                      <a:r>
                        <a:rPr lang="en-US" sz="2000" dirty="0" smtClean="0">
                          <a:latin typeface="Candara"/>
                          <a:cs typeface="Candara"/>
                        </a:rPr>
                        <a:t>14.0</a:t>
                      </a:r>
                      <a:r>
                        <a:rPr lang="en-US" sz="2000" baseline="0" dirty="0" smtClean="0">
                          <a:latin typeface="Candara"/>
                          <a:cs typeface="Candara"/>
                        </a:rPr>
                        <a:t> (0.7)</a:t>
                      </a:r>
                      <a:endParaRPr lang="en-US" sz="2000" dirty="0">
                        <a:latin typeface="Candara"/>
                        <a:cs typeface="Candara"/>
                      </a:endParaRPr>
                    </a:p>
                  </a:txBody>
                  <a:tcPr anchor="ctr"/>
                </a:tc>
                <a:tc>
                  <a:txBody>
                    <a:bodyPr/>
                    <a:lstStyle/>
                    <a:p>
                      <a:pPr algn="ctr"/>
                      <a:r>
                        <a:rPr lang="en-US" sz="2000" dirty="0" smtClean="0">
                          <a:latin typeface="Candara"/>
                          <a:cs typeface="Candara"/>
                        </a:rPr>
                        <a:t>14.7 (0.9)</a:t>
                      </a:r>
                      <a:endParaRPr lang="en-US" sz="2000" dirty="0">
                        <a:latin typeface="Candara"/>
                        <a:cs typeface="Candara"/>
                      </a:endParaRPr>
                    </a:p>
                  </a:txBody>
                  <a:tcPr anchor="ctr"/>
                </a:tc>
              </a:tr>
              <a:tr h="941395">
                <a:tc>
                  <a:txBody>
                    <a:bodyPr/>
                    <a:lstStyle/>
                    <a:p>
                      <a:r>
                        <a:rPr lang="en-US" sz="2000" dirty="0" smtClean="0">
                          <a:solidFill>
                            <a:srgbClr val="FFFFFF"/>
                          </a:solidFill>
                          <a:latin typeface="Candara"/>
                          <a:cs typeface="Candara"/>
                        </a:rPr>
                        <a:t>Domain</a:t>
                      </a:r>
                      <a:r>
                        <a:rPr lang="en-US" sz="2000" baseline="0" dirty="0" smtClean="0">
                          <a:solidFill>
                            <a:srgbClr val="FFFFFF"/>
                          </a:solidFill>
                          <a:latin typeface="Candara"/>
                          <a:cs typeface="Candara"/>
                        </a:rPr>
                        <a:t> Mean </a:t>
                      </a:r>
                    </a:p>
                    <a:p>
                      <a:r>
                        <a:rPr lang="en-US" sz="2000" baseline="0" dirty="0" smtClean="0">
                          <a:solidFill>
                            <a:srgbClr val="FFFFFF"/>
                          </a:solidFill>
                          <a:latin typeface="Candara"/>
                          <a:cs typeface="Candara"/>
                        </a:rPr>
                        <a:t>(range 0-15) (SD)</a:t>
                      </a:r>
                      <a:endParaRPr lang="en-US" sz="2000" dirty="0" smtClean="0">
                        <a:solidFill>
                          <a:srgbClr val="FFFFFF"/>
                        </a:solidFill>
                        <a:latin typeface="Candara"/>
                        <a:cs typeface="Candara"/>
                      </a:endParaRPr>
                    </a:p>
                    <a:p>
                      <a:r>
                        <a:rPr lang="en-US" sz="2000" dirty="0" smtClean="0">
                          <a:solidFill>
                            <a:srgbClr val="FFFFFF"/>
                          </a:solidFill>
                          <a:latin typeface="Candara"/>
                          <a:cs typeface="Candara"/>
                        </a:rPr>
                        <a:t>Intervention (N =</a:t>
                      </a:r>
                      <a:r>
                        <a:rPr lang="en-US" sz="2000" baseline="0" dirty="0" smtClean="0">
                          <a:solidFill>
                            <a:srgbClr val="FFFFFF"/>
                          </a:solidFill>
                          <a:latin typeface="Candara"/>
                          <a:cs typeface="Candara"/>
                        </a:rPr>
                        <a:t> 53)</a:t>
                      </a:r>
                      <a:endParaRPr lang="en-US" sz="2000" dirty="0">
                        <a:solidFill>
                          <a:srgbClr val="FFFFFF"/>
                        </a:solidFill>
                        <a:latin typeface="Candara"/>
                        <a:cs typeface="Candara"/>
                      </a:endParaRPr>
                    </a:p>
                  </a:txBody>
                  <a:tcPr anchor="ctr">
                    <a:solidFill>
                      <a:srgbClr val="0C5986"/>
                    </a:solidFill>
                  </a:tcPr>
                </a:tc>
                <a:tc>
                  <a:txBody>
                    <a:bodyPr/>
                    <a:lstStyle/>
                    <a:p>
                      <a:pPr algn="ctr"/>
                      <a:endParaRPr lang="en-US" sz="2000" dirty="0">
                        <a:latin typeface="Candara"/>
                        <a:cs typeface="Candara"/>
                      </a:endParaRPr>
                    </a:p>
                  </a:txBody>
                  <a:tcPr anchor="ctr"/>
                </a:tc>
                <a:tc>
                  <a:txBody>
                    <a:bodyPr/>
                    <a:lstStyle/>
                    <a:p>
                      <a:pPr algn="ctr"/>
                      <a:endParaRPr lang="en-US" sz="2000" dirty="0">
                        <a:latin typeface="Candara"/>
                        <a:cs typeface="Candara"/>
                      </a:endParaRPr>
                    </a:p>
                  </a:txBody>
                  <a:tcPr anchor="ctr"/>
                </a:tc>
                <a:tc>
                  <a:txBody>
                    <a:bodyPr/>
                    <a:lstStyle/>
                    <a:p>
                      <a:pPr algn="ctr"/>
                      <a:endParaRPr lang="en-US" sz="2000" dirty="0">
                        <a:latin typeface="Candara"/>
                        <a:cs typeface="Candara"/>
                      </a:endParaRPr>
                    </a:p>
                  </a:txBody>
                  <a:tcPr anchor="ctr"/>
                </a:tc>
              </a:tr>
              <a:tr h="564991">
                <a:tc>
                  <a:txBody>
                    <a:bodyPr/>
                    <a:lstStyle/>
                    <a:p>
                      <a:pPr algn="r"/>
                      <a:r>
                        <a:rPr lang="en-US" sz="2000" dirty="0" smtClean="0">
                          <a:solidFill>
                            <a:srgbClr val="FFFFFF"/>
                          </a:solidFill>
                          <a:latin typeface="Candara"/>
                          <a:cs typeface="Candara"/>
                        </a:rPr>
                        <a:t>Intrapersonal</a:t>
                      </a:r>
                      <a:endParaRPr lang="en-US" sz="2000" dirty="0">
                        <a:solidFill>
                          <a:srgbClr val="FFFFFF"/>
                        </a:solidFill>
                        <a:latin typeface="Candara"/>
                        <a:cs typeface="Candara"/>
                      </a:endParaRPr>
                    </a:p>
                  </a:txBody>
                  <a:tcPr anchor="ctr">
                    <a:solidFill>
                      <a:srgbClr val="0C5986"/>
                    </a:solidFill>
                  </a:tcPr>
                </a:tc>
                <a:tc>
                  <a:txBody>
                    <a:bodyPr/>
                    <a:lstStyle/>
                    <a:p>
                      <a:pPr algn="ctr"/>
                      <a:r>
                        <a:rPr lang="en-US" sz="2000" dirty="0" smtClean="0">
                          <a:latin typeface="Candara"/>
                          <a:cs typeface="Candara"/>
                        </a:rPr>
                        <a:t>48.4 (1.7)</a:t>
                      </a:r>
                      <a:endParaRPr lang="en-US" sz="2000" dirty="0">
                        <a:latin typeface="Candara"/>
                        <a:cs typeface="Candara"/>
                      </a:endParaRPr>
                    </a:p>
                  </a:txBody>
                  <a:tcPr anchor="ctr"/>
                </a:tc>
                <a:tc>
                  <a:txBody>
                    <a:bodyPr/>
                    <a:lstStyle/>
                    <a:p>
                      <a:pPr algn="ctr"/>
                      <a:r>
                        <a:rPr lang="en-US" sz="2000" dirty="0" smtClean="0">
                          <a:latin typeface="Candara"/>
                          <a:cs typeface="Candara"/>
                        </a:rPr>
                        <a:t>49.4 (2.0)</a:t>
                      </a:r>
                      <a:endParaRPr lang="en-US" sz="2000" dirty="0">
                        <a:latin typeface="Candara"/>
                        <a:cs typeface="Candara"/>
                      </a:endParaRPr>
                    </a:p>
                  </a:txBody>
                  <a:tcPr anchor="ctr"/>
                </a:tc>
                <a:tc>
                  <a:txBody>
                    <a:bodyPr/>
                    <a:lstStyle/>
                    <a:p>
                      <a:pPr algn="ctr"/>
                      <a:r>
                        <a:rPr lang="en-US" sz="2000" dirty="0" smtClean="0">
                          <a:latin typeface="Candara"/>
                          <a:cs typeface="Candara"/>
                        </a:rPr>
                        <a:t>48.6 (1.0)</a:t>
                      </a:r>
                      <a:endParaRPr lang="en-US" sz="2000" dirty="0">
                        <a:latin typeface="Candara"/>
                        <a:cs typeface="Candara"/>
                      </a:endParaRPr>
                    </a:p>
                  </a:txBody>
                  <a:tcPr anchor="ctr"/>
                </a:tc>
              </a:tr>
              <a:tr h="564991">
                <a:tc>
                  <a:txBody>
                    <a:bodyPr/>
                    <a:lstStyle/>
                    <a:p>
                      <a:pPr algn="r"/>
                      <a:r>
                        <a:rPr lang="en-US" sz="2000" dirty="0" smtClean="0">
                          <a:solidFill>
                            <a:srgbClr val="FFFFFF"/>
                          </a:solidFill>
                          <a:latin typeface="Candara"/>
                          <a:cs typeface="Candara"/>
                        </a:rPr>
                        <a:t>Interpersonal</a:t>
                      </a:r>
                      <a:endParaRPr lang="en-US" sz="2000" dirty="0">
                        <a:solidFill>
                          <a:srgbClr val="FFFFFF"/>
                        </a:solidFill>
                        <a:latin typeface="Candara"/>
                        <a:cs typeface="Candara"/>
                      </a:endParaRPr>
                    </a:p>
                  </a:txBody>
                  <a:tcPr anchor="ctr">
                    <a:solidFill>
                      <a:srgbClr val="0C5986"/>
                    </a:solidFill>
                  </a:tcPr>
                </a:tc>
                <a:tc>
                  <a:txBody>
                    <a:bodyPr/>
                    <a:lstStyle/>
                    <a:p>
                      <a:pPr algn="ctr"/>
                      <a:r>
                        <a:rPr lang="en-US" sz="2000" dirty="0" smtClean="0">
                          <a:latin typeface="Candara"/>
                          <a:cs typeface="Candara"/>
                        </a:rPr>
                        <a:t>14.1 (0.3)</a:t>
                      </a:r>
                      <a:endParaRPr lang="en-US" sz="2000" dirty="0">
                        <a:latin typeface="Candara"/>
                        <a:cs typeface="Candara"/>
                      </a:endParaRPr>
                    </a:p>
                  </a:txBody>
                  <a:tcPr anchor="ctr"/>
                </a:tc>
                <a:tc>
                  <a:txBody>
                    <a:bodyPr/>
                    <a:lstStyle/>
                    <a:p>
                      <a:pPr algn="ctr"/>
                      <a:r>
                        <a:rPr lang="en-US" sz="2000" dirty="0" smtClean="0">
                          <a:latin typeface="Candara"/>
                          <a:cs typeface="Candara"/>
                        </a:rPr>
                        <a:t>13.9 (0.4)</a:t>
                      </a:r>
                      <a:endParaRPr lang="en-US" sz="2000" dirty="0">
                        <a:latin typeface="Candara"/>
                        <a:cs typeface="Candara"/>
                      </a:endParaRPr>
                    </a:p>
                  </a:txBody>
                  <a:tcPr anchor="ctr"/>
                </a:tc>
                <a:tc>
                  <a:txBody>
                    <a:bodyPr/>
                    <a:lstStyle/>
                    <a:p>
                      <a:pPr algn="ctr"/>
                      <a:r>
                        <a:rPr lang="en-US" sz="2000" dirty="0" smtClean="0">
                          <a:latin typeface="Candara"/>
                          <a:cs typeface="Candara"/>
                        </a:rPr>
                        <a:t>13.9 (0.7)</a:t>
                      </a:r>
                      <a:endParaRPr lang="en-US" sz="2000" dirty="0">
                        <a:latin typeface="Candara"/>
                        <a:cs typeface="Candara"/>
                      </a:endParaRPr>
                    </a:p>
                  </a:txBody>
                  <a:tcPr anchor="ctr"/>
                </a:tc>
              </a:tr>
            </a:tbl>
          </a:graphicData>
        </a:graphic>
      </p:graphicFrame>
      <p:sp>
        <p:nvSpPr>
          <p:cNvPr id="9" name="Slide Number Placeholder 8"/>
          <p:cNvSpPr>
            <a:spLocks noGrp="1"/>
          </p:cNvSpPr>
          <p:nvPr>
            <p:ph type="sldNum" sz="quarter" idx="12"/>
          </p:nvPr>
        </p:nvSpPr>
        <p:spPr/>
        <p:txBody>
          <a:bodyPr/>
          <a:lstStyle/>
          <a:p>
            <a:fld id="{25A9828C-A63A-CC4B-89A2-FB86E928E451}" type="slidenum">
              <a:rPr lang="en-US" smtClean="0"/>
              <a:pPr/>
              <a:t>12</a:t>
            </a:fld>
            <a:endParaRPr lang="en-US"/>
          </a:p>
        </p:txBody>
      </p:sp>
    </p:spTree>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Treatment Effect  Recovery Scores </a:t>
            </a:r>
            <a:endParaRPr lang="en-US" dirty="0"/>
          </a:p>
        </p:txBody>
      </p:sp>
      <p:graphicFrame>
        <p:nvGraphicFramePr>
          <p:cNvPr id="4" name="Content Placeholder 3"/>
          <p:cNvGraphicFramePr>
            <a:graphicFrameLocks noGrp="1"/>
          </p:cNvGraphicFramePr>
          <p:nvPr>
            <p:ph idx="1"/>
          </p:nvPr>
        </p:nvGraphicFramePr>
        <p:xfrm>
          <a:off x="946169" y="2047746"/>
          <a:ext cx="7416780" cy="3235454"/>
        </p:xfrm>
        <a:graphic>
          <a:graphicData uri="http://schemas.openxmlformats.org/drawingml/2006/table">
            <a:tbl>
              <a:tblPr firstRow="1" bandRow="1">
                <a:tableStyleId>{5C22544A-7EE6-4342-B048-85BDC9FD1C3A}</a:tableStyleId>
              </a:tblPr>
              <a:tblGrid>
                <a:gridCol w="1843214"/>
                <a:gridCol w="2786783"/>
                <a:gridCol w="2786783"/>
              </a:tblGrid>
              <a:tr h="1222880">
                <a:tc>
                  <a:txBody>
                    <a:bodyPr/>
                    <a:lstStyle/>
                    <a:p>
                      <a:pPr algn="ctr"/>
                      <a:endParaRPr lang="en-US" sz="2000" dirty="0">
                        <a:solidFill>
                          <a:srgbClr val="FFFFFF"/>
                        </a:solidFill>
                        <a:latin typeface="Candara"/>
                        <a:cs typeface="Candara"/>
                      </a:endParaRPr>
                    </a:p>
                  </a:txBody>
                  <a:tcPr anchor="ctr">
                    <a:solidFill>
                      <a:srgbClr val="0C5986"/>
                    </a:solidFill>
                  </a:tcPr>
                </a:tc>
                <a:tc gridSpan="2">
                  <a:txBody>
                    <a:bodyPr/>
                    <a:lstStyle/>
                    <a:p>
                      <a:pPr algn="ctr">
                        <a:lnSpc>
                          <a:spcPct val="107000"/>
                        </a:lnSpc>
                        <a:spcAft>
                          <a:spcPts val="0"/>
                        </a:spcAft>
                      </a:pPr>
                      <a:r>
                        <a:rPr lang="en-GB" sz="2000" b="0" dirty="0" smtClean="0">
                          <a:effectLst/>
                          <a:latin typeface="Candara"/>
                          <a:ea typeface="Calibri" panose="020F0502020204030204" pitchFamily="34" charset="0"/>
                          <a:cs typeface="Candara"/>
                        </a:rPr>
                        <a:t>Treatment Effect (intervention – control)</a:t>
                      </a:r>
                    </a:p>
                    <a:p>
                      <a:pPr algn="ctr">
                        <a:lnSpc>
                          <a:spcPct val="107000"/>
                        </a:lnSpc>
                        <a:spcAft>
                          <a:spcPts val="0"/>
                        </a:spcAft>
                      </a:pPr>
                      <a:r>
                        <a:rPr lang="en-GB" sz="2000" b="0" dirty="0" smtClean="0">
                          <a:effectLst/>
                          <a:latin typeface="Candara"/>
                          <a:ea typeface="Calibri" panose="020F0502020204030204" pitchFamily="34" charset="0"/>
                          <a:cs typeface="Candara"/>
                        </a:rPr>
                        <a:t> and Confidence Interval</a:t>
                      </a:r>
                    </a:p>
                  </a:txBody>
                  <a:tcPr anchor="ctr"/>
                </a:tc>
                <a:tc hMerge="1">
                  <a:txBody>
                    <a:bodyPr/>
                    <a:lstStyle/>
                    <a:p>
                      <a:endParaRPr lang="en-US" dirty="0"/>
                    </a:p>
                  </a:txBody>
                  <a:tcPr anchor="ctr"/>
                </a:tc>
              </a:tr>
              <a:tr h="670858">
                <a:tc>
                  <a:txBody>
                    <a:bodyPr/>
                    <a:lstStyle/>
                    <a:p>
                      <a:pPr algn="ctr"/>
                      <a:endParaRPr lang="en-US" sz="2000" dirty="0">
                        <a:solidFill>
                          <a:srgbClr val="FFFFFF"/>
                        </a:solidFill>
                        <a:latin typeface="Candara"/>
                        <a:cs typeface="Candara"/>
                      </a:endParaRPr>
                    </a:p>
                  </a:txBody>
                  <a:tcPr anchor="ctr">
                    <a:solidFill>
                      <a:srgbClr val="0C598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Candara"/>
                          <a:cs typeface="Candara"/>
                        </a:rPr>
                        <a:t>6-Months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Candara"/>
                          <a:cs typeface="Candara"/>
                        </a:rPr>
                        <a:t>12-Months</a:t>
                      </a:r>
                    </a:p>
                  </a:txBody>
                  <a:tcPr anchor="ctr"/>
                </a:tc>
              </a:tr>
              <a:tr h="670858">
                <a:tc>
                  <a:txBody>
                    <a:bodyPr/>
                    <a:lstStyle/>
                    <a:p>
                      <a:pPr algn="r"/>
                      <a:r>
                        <a:rPr lang="en-US" sz="2000" dirty="0" smtClean="0">
                          <a:solidFill>
                            <a:srgbClr val="FFFFFF"/>
                          </a:solidFill>
                          <a:latin typeface="Candara"/>
                          <a:cs typeface="Candara"/>
                        </a:rPr>
                        <a:t>Intrapersonal</a:t>
                      </a:r>
                      <a:endParaRPr lang="en-US" sz="2000" dirty="0">
                        <a:solidFill>
                          <a:srgbClr val="FFFFFF"/>
                        </a:solidFill>
                        <a:latin typeface="Candara"/>
                        <a:cs typeface="Candara"/>
                      </a:endParaRPr>
                    </a:p>
                  </a:txBody>
                  <a:tcPr anchor="ctr">
                    <a:solidFill>
                      <a:srgbClr val="0C5986"/>
                    </a:solidFill>
                  </a:tcPr>
                </a:tc>
                <a:tc>
                  <a:txBody>
                    <a:bodyPr/>
                    <a:lstStyle/>
                    <a:p>
                      <a:pPr algn="ctr"/>
                      <a:r>
                        <a:rPr lang="en-US" sz="2000" dirty="0" smtClean="0">
                          <a:latin typeface="Candara"/>
                          <a:cs typeface="Candara"/>
                        </a:rPr>
                        <a:t>2.2 (-2.3 to 6.7)</a:t>
                      </a:r>
                      <a:endParaRPr lang="en-US" sz="2000" dirty="0">
                        <a:latin typeface="Candara"/>
                        <a:cs typeface="Candara"/>
                      </a:endParaRPr>
                    </a:p>
                  </a:txBody>
                  <a:tcPr anchor="ctr"/>
                </a:tc>
                <a:tc>
                  <a:txBody>
                    <a:bodyPr/>
                    <a:lstStyle/>
                    <a:p>
                      <a:pPr algn="ctr"/>
                      <a:r>
                        <a:rPr lang="en-US" sz="2000" dirty="0" smtClean="0">
                          <a:latin typeface="Candara"/>
                          <a:cs typeface="Candara"/>
                        </a:rPr>
                        <a:t>1.7 (-0.7 to 4.1)</a:t>
                      </a:r>
                      <a:endParaRPr lang="en-US" sz="2000" dirty="0">
                        <a:latin typeface="Candara"/>
                        <a:cs typeface="Candara"/>
                      </a:endParaRPr>
                    </a:p>
                  </a:txBody>
                  <a:tcPr anchor="ctr"/>
                </a:tc>
              </a:tr>
              <a:tr h="670858">
                <a:tc>
                  <a:txBody>
                    <a:bodyPr/>
                    <a:lstStyle/>
                    <a:p>
                      <a:pPr algn="r"/>
                      <a:r>
                        <a:rPr lang="en-US" sz="2000" dirty="0" smtClean="0">
                          <a:solidFill>
                            <a:srgbClr val="FFFFFF"/>
                          </a:solidFill>
                          <a:latin typeface="Candara"/>
                          <a:cs typeface="Candara"/>
                        </a:rPr>
                        <a:t>Interpersonal</a:t>
                      </a:r>
                      <a:endParaRPr lang="en-US" sz="2000" dirty="0">
                        <a:solidFill>
                          <a:srgbClr val="FFFFFF"/>
                        </a:solidFill>
                        <a:latin typeface="Candara"/>
                        <a:cs typeface="Candara"/>
                      </a:endParaRPr>
                    </a:p>
                  </a:txBody>
                  <a:tcPr anchor="ctr">
                    <a:solidFill>
                      <a:srgbClr val="0C5986"/>
                    </a:solidFill>
                  </a:tcPr>
                </a:tc>
                <a:tc>
                  <a:txBody>
                    <a:bodyPr/>
                    <a:lstStyle/>
                    <a:p>
                      <a:pPr algn="ctr"/>
                      <a:r>
                        <a:rPr lang="en-US" sz="2000" dirty="0" smtClean="0">
                          <a:latin typeface="Candara"/>
                          <a:cs typeface="Candara"/>
                        </a:rPr>
                        <a:t>-0.1</a:t>
                      </a:r>
                      <a:r>
                        <a:rPr lang="en-US" sz="2000" baseline="0" dirty="0" smtClean="0">
                          <a:latin typeface="Candara"/>
                          <a:cs typeface="Candara"/>
                        </a:rPr>
                        <a:t> (-1.3 to 1.2)</a:t>
                      </a:r>
                      <a:endParaRPr lang="en-US" sz="2000" dirty="0">
                        <a:latin typeface="Candara"/>
                        <a:cs typeface="Candara"/>
                      </a:endParaRPr>
                    </a:p>
                  </a:txBody>
                  <a:tcPr anchor="ctr"/>
                </a:tc>
                <a:tc>
                  <a:txBody>
                    <a:bodyPr/>
                    <a:lstStyle/>
                    <a:p>
                      <a:pPr algn="ctr"/>
                      <a:r>
                        <a:rPr lang="en-US" sz="2000" dirty="0" smtClean="0">
                          <a:latin typeface="Candara"/>
                          <a:cs typeface="Candara"/>
                        </a:rPr>
                        <a:t>-0.9</a:t>
                      </a:r>
                      <a:r>
                        <a:rPr lang="en-US" sz="2000" baseline="0" dirty="0" smtClean="0">
                          <a:latin typeface="Candara"/>
                          <a:cs typeface="Candara"/>
                        </a:rPr>
                        <a:t> (-2.7 to 1.0)</a:t>
                      </a:r>
                      <a:endParaRPr lang="en-US" sz="2000" dirty="0">
                        <a:latin typeface="Candara"/>
                        <a:cs typeface="Candara"/>
                      </a:endParaRPr>
                    </a:p>
                  </a:txBody>
                  <a:tcPr anchor="ctr"/>
                </a:tc>
              </a:tr>
            </a:tbl>
          </a:graphicData>
        </a:graphic>
      </p:graphicFrame>
      <p:sp>
        <p:nvSpPr>
          <p:cNvPr id="6" name="Slide Number Placeholder 5"/>
          <p:cNvSpPr>
            <a:spLocks noGrp="1"/>
          </p:cNvSpPr>
          <p:nvPr>
            <p:ph type="sldNum" sz="quarter" idx="12"/>
          </p:nvPr>
        </p:nvSpPr>
        <p:spPr/>
        <p:txBody>
          <a:bodyPr/>
          <a:lstStyle/>
          <a:p>
            <a:fld id="{25A9828C-A63A-CC4B-89A2-FB86E928E451}" type="slidenum">
              <a:rPr lang="en-US" smtClean="0"/>
              <a:pPr/>
              <a:t>13</a:t>
            </a:fld>
            <a:endParaRPr lang="en-US"/>
          </a:p>
        </p:txBody>
      </p:sp>
    </p:spTree>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Therapeutic Relationship in Forensic Settings</a:t>
            </a:r>
            <a:endParaRPr lang="en-US" dirty="0"/>
          </a:p>
        </p:txBody>
      </p:sp>
      <p:sp>
        <p:nvSpPr>
          <p:cNvPr id="3" name="Content Placeholder 2"/>
          <p:cNvSpPr>
            <a:spLocks noGrp="1"/>
          </p:cNvSpPr>
          <p:nvPr>
            <p:ph idx="1"/>
          </p:nvPr>
        </p:nvSpPr>
        <p:spPr>
          <a:xfrm>
            <a:off x="779463" y="1667442"/>
            <a:ext cx="7583487" cy="4849558"/>
          </a:xfrm>
        </p:spPr>
        <p:txBody>
          <a:bodyPr>
            <a:normAutofit fontScale="92500" lnSpcReduction="20000"/>
          </a:bodyPr>
          <a:lstStyle/>
          <a:p>
            <a:r>
              <a:rPr lang="en-US" dirty="0" smtClean="0"/>
              <a:t>Best Practice Guidelines in Medium Secure Units</a:t>
            </a:r>
          </a:p>
          <a:p>
            <a:pPr lvl="1"/>
            <a:r>
              <a:rPr lang="en-US" dirty="0" smtClean="0"/>
              <a:t>Therapeutic alliance between staff and patients is at the centre of high-quality care and treatment </a:t>
            </a:r>
          </a:p>
          <a:p>
            <a:r>
              <a:rPr lang="en-US" dirty="0" smtClean="0"/>
              <a:t>Research in Mental Health Setting:</a:t>
            </a:r>
          </a:p>
          <a:p>
            <a:pPr lvl="1"/>
            <a:r>
              <a:rPr lang="en-US" dirty="0" smtClean="0"/>
              <a:t>Influential in predicting positive outcomes such as reducing </a:t>
            </a:r>
            <a:r>
              <a:rPr lang="en-US" dirty="0" err="1" smtClean="0"/>
              <a:t>hospitalisation</a:t>
            </a:r>
            <a:r>
              <a:rPr lang="en-US" dirty="0" smtClean="0"/>
              <a:t>, </a:t>
            </a:r>
            <a:r>
              <a:rPr lang="en-US" dirty="0" err="1" smtClean="0"/>
              <a:t>symptomatology</a:t>
            </a:r>
            <a:r>
              <a:rPr lang="en-US" dirty="0" smtClean="0"/>
              <a:t> and social disability, increasing engagement with services, medication, adherence and global functioning. </a:t>
            </a:r>
            <a:r>
              <a:rPr lang="en-US" sz="2118" dirty="0" smtClean="0"/>
              <a:t>(</a:t>
            </a:r>
            <a:r>
              <a:rPr lang="en-US" sz="2118" dirty="0" err="1" smtClean="0"/>
              <a:t>Priebe</a:t>
            </a:r>
            <a:r>
              <a:rPr lang="en-US" sz="2118" dirty="0" smtClean="0"/>
              <a:t> &amp; </a:t>
            </a:r>
            <a:r>
              <a:rPr lang="en-US" sz="2118" dirty="0" err="1" smtClean="0"/>
              <a:t>Gruyters</a:t>
            </a:r>
            <a:r>
              <a:rPr lang="en-US" sz="2118" dirty="0" smtClean="0"/>
              <a:t>, 1993; </a:t>
            </a:r>
            <a:r>
              <a:rPr lang="en-US" sz="2118" dirty="0" err="1" smtClean="0"/>
              <a:t>Tatten</a:t>
            </a:r>
            <a:r>
              <a:rPr lang="en-US" sz="2118" dirty="0" smtClean="0"/>
              <a:t> &amp; </a:t>
            </a:r>
            <a:r>
              <a:rPr lang="en-US" sz="2118" dirty="0" err="1" smtClean="0"/>
              <a:t>Tarrier</a:t>
            </a:r>
            <a:r>
              <a:rPr lang="en-US" sz="2118" dirty="0" smtClean="0"/>
              <a:t>, 2000)</a:t>
            </a: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25A9828C-A63A-CC4B-89A2-FB86E928E451}" type="slidenum">
              <a:rPr lang="en-US" smtClean="0"/>
              <a:pPr/>
              <a:t>14</a:t>
            </a:fld>
            <a:endParaRPr lang="en-US"/>
          </a:p>
        </p:txBody>
      </p:sp>
    </p:spTree>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GB" dirty="0" smtClean="0"/>
              <a:t>Outcome Assessment</a:t>
            </a:r>
          </a:p>
        </p:txBody>
      </p:sp>
      <p:sp>
        <p:nvSpPr>
          <p:cNvPr id="3" name="Content Placeholder 2"/>
          <p:cNvSpPr>
            <a:spLocks noGrp="1"/>
          </p:cNvSpPr>
          <p:nvPr>
            <p:ph idx="1"/>
          </p:nvPr>
        </p:nvSpPr>
        <p:spPr>
          <a:xfrm>
            <a:off x="779463" y="1335295"/>
            <a:ext cx="7583487" cy="4849558"/>
          </a:xfrm>
        </p:spPr>
        <p:txBody>
          <a:bodyPr>
            <a:normAutofit lnSpcReduction="10000"/>
          </a:bodyPr>
          <a:lstStyle/>
          <a:p>
            <a:r>
              <a:rPr lang="en-GB" dirty="0" smtClean="0"/>
              <a:t>Therapeutic Relationship</a:t>
            </a:r>
          </a:p>
          <a:p>
            <a:pPr lvl="1"/>
            <a:r>
              <a:rPr lang="en-GB" dirty="0" smtClean="0"/>
              <a:t>Assessed using the Helping Alliance Scale</a:t>
            </a:r>
          </a:p>
          <a:p>
            <a:pPr lvl="1"/>
            <a:r>
              <a:rPr lang="en-GB" dirty="0" smtClean="0"/>
              <a:t>3-item questionnaire rated on a 11-point </a:t>
            </a:r>
            <a:r>
              <a:rPr lang="en-GB" dirty="0" err="1" smtClean="0"/>
              <a:t>Likert</a:t>
            </a:r>
            <a:r>
              <a:rPr lang="en-GB" dirty="0" smtClean="0"/>
              <a:t> scale </a:t>
            </a:r>
          </a:p>
          <a:p>
            <a:pPr lvl="1" algn="ctr">
              <a:buNone/>
            </a:pPr>
            <a:r>
              <a:rPr lang="en-GB" dirty="0" smtClean="0"/>
              <a:t>	(0 = not at all to 10 = entirely)</a:t>
            </a:r>
          </a:p>
          <a:p>
            <a:pPr lvl="1"/>
            <a:r>
              <a:rPr lang="en-GB" dirty="0" smtClean="0"/>
              <a:t>Three domain scores generated (from 0 to 10) and total score</a:t>
            </a:r>
          </a:p>
          <a:p>
            <a:pPr lvl="2"/>
            <a:r>
              <a:rPr lang="en-GB" dirty="0" smtClean="0"/>
              <a:t>Feeling clinician understands you and is engaged in your treatment</a:t>
            </a:r>
          </a:p>
          <a:p>
            <a:pPr lvl="2"/>
            <a:r>
              <a:rPr lang="en-GB" dirty="0" smtClean="0"/>
              <a:t>Belief about getting right treatment</a:t>
            </a:r>
          </a:p>
          <a:p>
            <a:pPr lvl="2"/>
            <a:r>
              <a:rPr lang="en-GB" dirty="0" smtClean="0"/>
              <a:t>Feeling respected</a:t>
            </a:r>
          </a:p>
        </p:txBody>
      </p:sp>
      <p:sp>
        <p:nvSpPr>
          <p:cNvPr id="4" name="Slide Number Placeholder 3"/>
          <p:cNvSpPr>
            <a:spLocks noGrp="1"/>
          </p:cNvSpPr>
          <p:nvPr>
            <p:ph type="sldNum" sz="quarter" idx="12"/>
          </p:nvPr>
        </p:nvSpPr>
        <p:spPr/>
        <p:txBody>
          <a:bodyPr/>
          <a:lstStyle/>
          <a:p>
            <a:fld id="{25A9828C-A63A-CC4B-89A2-FB86E928E451}" type="slidenum">
              <a:rPr lang="en-US" smtClean="0"/>
              <a:pPr/>
              <a:t>15</a:t>
            </a:fld>
            <a:endParaRPr lang="en-US"/>
          </a:p>
        </p:txBody>
      </p:sp>
    </p:spTree>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176" y="154141"/>
            <a:ext cx="7972181" cy="1044388"/>
          </a:xfrm>
        </p:spPr>
        <p:txBody>
          <a:bodyPr/>
          <a:lstStyle/>
          <a:p>
            <a:r>
              <a:rPr lang="en-US" dirty="0" smtClean="0"/>
              <a:t>Comparison of Mean </a:t>
            </a:r>
            <a:br>
              <a:rPr lang="en-US" dirty="0" smtClean="0"/>
            </a:br>
            <a:r>
              <a:rPr lang="en-US" dirty="0" smtClean="0"/>
              <a:t>Therapeutic Relationship Scores </a:t>
            </a:r>
            <a:endParaRPr lang="en-US" dirty="0"/>
          </a:p>
        </p:txBody>
      </p:sp>
      <p:graphicFrame>
        <p:nvGraphicFramePr>
          <p:cNvPr id="4" name="Content Placeholder 3"/>
          <p:cNvGraphicFramePr>
            <a:graphicFrameLocks noGrp="1"/>
          </p:cNvGraphicFramePr>
          <p:nvPr>
            <p:ph idx="1"/>
          </p:nvPr>
        </p:nvGraphicFramePr>
        <p:xfrm>
          <a:off x="409443" y="1621214"/>
          <a:ext cx="8296711" cy="4783590"/>
        </p:xfrm>
        <a:graphic>
          <a:graphicData uri="http://schemas.openxmlformats.org/drawingml/2006/table">
            <a:tbl>
              <a:tblPr firstRow="1" bandRow="1">
                <a:tableStyleId>{5C22544A-7EE6-4342-B048-85BDC9FD1C3A}</a:tableStyleId>
              </a:tblPr>
              <a:tblGrid>
                <a:gridCol w="2877448"/>
                <a:gridCol w="1806421"/>
                <a:gridCol w="1806421"/>
                <a:gridCol w="1806421"/>
              </a:tblGrid>
              <a:tr h="408255">
                <a:tc>
                  <a:txBody>
                    <a:bodyPr/>
                    <a:lstStyle/>
                    <a:p>
                      <a:pPr algn="ctr"/>
                      <a:r>
                        <a:rPr lang="en-US" sz="2000" b="0" dirty="0" smtClean="0">
                          <a:latin typeface="Candara"/>
                          <a:cs typeface="Candara"/>
                        </a:rPr>
                        <a:t>Domain Mean </a:t>
                      </a:r>
                    </a:p>
                    <a:p>
                      <a:pPr algn="ctr"/>
                      <a:r>
                        <a:rPr lang="en-US" sz="2000" b="0" dirty="0" smtClean="0">
                          <a:latin typeface="Candara"/>
                          <a:cs typeface="Candara"/>
                        </a:rPr>
                        <a:t>(range 0-10) (SD)</a:t>
                      </a:r>
                      <a:endParaRPr lang="en-US" sz="2000" b="0" dirty="0">
                        <a:latin typeface="Candara"/>
                        <a:cs typeface="Candara"/>
                      </a:endParaRPr>
                    </a:p>
                  </a:txBody>
                  <a:tcPr/>
                </a:tc>
                <a:tc>
                  <a:txBody>
                    <a:bodyPr/>
                    <a:lstStyle/>
                    <a:p>
                      <a:pPr algn="ctr"/>
                      <a:r>
                        <a:rPr lang="en-US" sz="2000" dirty="0" smtClean="0">
                          <a:latin typeface="Candara"/>
                          <a:cs typeface="Candara"/>
                        </a:rPr>
                        <a:t>Baseline</a:t>
                      </a:r>
                      <a:endParaRPr lang="en-US" sz="2000" dirty="0">
                        <a:latin typeface="Candara"/>
                        <a:cs typeface="Candara"/>
                      </a:endParaRPr>
                    </a:p>
                  </a:txBody>
                  <a:tcPr anchor="ctr"/>
                </a:tc>
                <a:tc>
                  <a:txBody>
                    <a:bodyPr/>
                    <a:lstStyle/>
                    <a:p>
                      <a:pPr algn="ctr"/>
                      <a:r>
                        <a:rPr lang="en-US" sz="2000" dirty="0" smtClean="0">
                          <a:latin typeface="Candara"/>
                          <a:cs typeface="Candara"/>
                        </a:rPr>
                        <a:t>6-Months</a:t>
                      </a:r>
                      <a:endParaRPr lang="en-US" sz="2000" dirty="0">
                        <a:latin typeface="Candara"/>
                        <a:cs typeface="Candara"/>
                      </a:endParaRPr>
                    </a:p>
                  </a:txBody>
                  <a:tcPr anchor="ctr"/>
                </a:tc>
                <a:tc>
                  <a:txBody>
                    <a:bodyPr/>
                    <a:lstStyle/>
                    <a:p>
                      <a:pPr algn="ctr"/>
                      <a:r>
                        <a:rPr lang="en-US" sz="2000" dirty="0" smtClean="0">
                          <a:latin typeface="Candara"/>
                          <a:cs typeface="Candara"/>
                        </a:rPr>
                        <a:t>12-Month</a:t>
                      </a:r>
                      <a:endParaRPr lang="en-US" sz="2000" dirty="0">
                        <a:latin typeface="Candara"/>
                        <a:cs typeface="Candara"/>
                      </a:endParaRPr>
                    </a:p>
                  </a:txBody>
                  <a:tcPr anchor="ctr"/>
                </a:tc>
              </a:tr>
              <a:tr h="408255">
                <a:tc>
                  <a:txBody>
                    <a:bodyPr/>
                    <a:lstStyle/>
                    <a:p>
                      <a:r>
                        <a:rPr lang="en-US" sz="2000" dirty="0" smtClean="0">
                          <a:solidFill>
                            <a:srgbClr val="FFFFFF"/>
                          </a:solidFill>
                          <a:latin typeface="Candara"/>
                          <a:cs typeface="Candara"/>
                        </a:rPr>
                        <a:t>Control</a:t>
                      </a:r>
                      <a:endParaRPr lang="en-US" sz="2000" dirty="0">
                        <a:solidFill>
                          <a:srgbClr val="FFFFFF"/>
                        </a:solidFill>
                        <a:latin typeface="Candara"/>
                        <a:cs typeface="Candara"/>
                      </a:endParaRPr>
                    </a:p>
                  </a:txBody>
                  <a:tcPr anchor="ctr">
                    <a:solidFill>
                      <a:srgbClr val="0C5986"/>
                    </a:solidFill>
                  </a:tcPr>
                </a:tc>
                <a:tc>
                  <a:txBody>
                    <a:bodyPr/>
                    <a:lstStyle/>
                    <a:p>
                      <a:pPr algn="ctr"/>
                      <a:r>
                        <a:rPr lang="en-US" sz="2000" dirty="0" smtClean="0">
                          <a:latin typeface="Candara"/>
                          <a:cs typeface="Candara"/>
                        </a:rPr>
                        <a:t>N = 52</a:t>
                      </a:r>
                      <a:endParaRPr lang="en-US" sz="2000" dirty="0">
                        <a:latin typeface="Candara"/>
                        <a:cs typeface="Candara"/>
                      </a:endParaRPr>
                    </a:p>
                  </a:txBody>
                  <a:tcPr anchor="ctr"/>
                </a:tc>
                <a:tc>
                  <a:txBody>
                    <a:bodyPr/>
                    <a:lstStyle/>
                    <a:p>
                      <a:pPr algn="ctr"/>
                      <a:r>
                        <a:rPr lang="en-US" sz="2000" dirty="0" smtClean="0">
                          <a:latin typeface="Candara"/>
                          <a:cs typeface="Candara"/>
                        </a:rPr>
                        <a:t>N = 41</a:t>
                      </a:r>
                      <a:endParaRPr lang="en-US" sz="2000" dirty="0">
                        <a:latin typeface="Candara"/>
                        <a:cs typeface="Candara"/>
                      </a:endParaRPr>
                    </a:p>
                  </a:txBody>
                  <a:tcPr anchor="ctr"/>
                </a:tc>
                <a:tc>
                  <a:txBody>
                    <a:bodyPr/>
                    <a:lstStyle/>
                    <a:p>
                      <a:pPr algn="ctr"/>
                      <a:r>
                        <a:rPr lang="en-US" sz="2000" dirty="0" smtClean="0">
                          <a:latin typeface="Candara"/>
                          <a:cs typeface="Candara"/>
                        </a:rPr>
                        <a:t>N = 41</a:t>
                      </a:r>
                      <a:endParaRPr lang="en-US" sz="2000" dirty="0">
                        <a:latin typeface="Candara"/>
                        <a:cs typeface="Candara"/>
                      </a:endParaRPr>
                    </a:p>
                  </a:txBody>
                  <a:tcPr anchor="ctr"/>
                </a:tc>
              </a:tr>
              <a:tr h="408255">
                <a:tc>
                  <a:txBody>
                    <a:bodyPr/>
                    <a:lstStyle/>
                    <a:p>
                      <a:pPr algn="r"/>
                      <a:r>
                        <a:rPr lang="en-US" sz="2000" dirty="0" smtClean="0">
                          <a:solidFill>
                            <a:srgbClr val="FFFFFF"/>
                          </a:solidFill>
                          <a:latin typeface="Candara"/>
                          <a:cs typeface="Candara"/>
                        </a:rPr>
                        <a:t>Understanding/Engaged</a:t>
                      </a:r>
                      <a:r>
                        <a:rPr lang="en-US" sz="2000" baseline="0" dirty="0" smtClean="0">
                          <a:solidFill>
                            <a:srgbClr val="FFFFFF"/>
                          </a:solidFill>
                          <a:latin typeface="Candara"/>
                          <a:cs typeface="Candara"/>
                        </a:rPr>
                        <a:t> </a:t>
                      </a:r>
                    </a:p>
                  </a:txBody>
                  <a:tcPr anchor="ctr">
                    <a:solidFill>
                      <a:srgbClr val="0C5986"/>
                    </a:solidFill>
                  </a:tcPr>
                </a:tc>
                <a:tc>
                  <a:txBody>
                    <a:bodyPr/>
                    <a:lstStyle/>
                    <a:p>
                      <a:pPr algn="ctr"/>
                      <a:r>
                        <a:rPr lang="en-US" sz="2000" dirty="0" smtClean="0">
                          <a:latin typeface="Candara"/>
                          <a:cs typeface="Candara"/>
                        </a:rPr>
                        <a:t>6.9 (0.2)</a:t>
                      </a:r>
                      <a:r>
                        <a:rPr lang="en-GB" sz="2000" kern="1200" dirty="0" smtClean="0">
                          <a:solidFill>
                            <a:schemeClr val="dk1"/>
                          </a:solidFill>
                          <a:latin typeface="Candara"/>
                          <a:ea typeface="+mn-ea"/>
                          <a:cs typeface="Candara"/>
                        </a:rPr>
                        <a:t> </a:t>
                      </a:r>
                      <a:r>
                        <a:rPr lang="en-GB" sz="2000" kern="1200" baseline="30000" dirty="0" smtClean="0">
                          <a:solidFill>
                            <a:schemeClr val="dk1"/>
                          </a:solidFill>
                          <a:latin typeface="Candara"/>
                          <a:ea typeface="+mn-ea"/>
                          <a:cs typeface="Candara"/>
                        </a:rPr>
                        <a:t>†</a:t>
                      </a:r>
                      <a:r>
                        <a:rPr lang="en-US" sz="2000" baseline="30000" dirty="0" smtClean="0">
                          <a:latin typeface="Candara"/>
                          <a:cs typeface="Candara"/>
                        </a:rPr>
                        <a:t> </a:t>
                      </a:r>
                      <a:endParaRPr lang="en-US" sz="2000" baseline="30000" dirty="0">
                        <a:latin typeface="Candara"/>
                        <a:cs typeface="Candara"/>
                      </a:endParaRPr>
                    </a:p>
                  </a:txBody>
                  <a:tcPr anchor="ctr"/>
                </a:tc>
                <a:tc>
                  <a:txBody>
                    <a:bodyPr/>
                    <a:lstStyle/>
                    <a:p>
                      <a:pPr algn="ctr"/>
                      <a:r>
                        <a:rPr lang="en-US" sz="2000" dirty="0" smtClean="0">
                          <a:latin typeface="Candara"/>
                          <a:cs typeface="Candara"/>
                        </a:rPr>
                        <a:t>6.4 (0.3)</a:t>
                      </a:r>
                      <a:endParaRPr lang="en-US" sz="2000" dirty="0">
                        <a:latin typeface="Candara"/>
                        <a:cs typeface="Candara"/>
                      </a:endParaRPr>
                    </a:p>
                  </a:txBody>
                  <a:tcPr anchor="ctr"/>
                </a:tc>
                <a:tc>
                  <a:txBody>
                    <a:bodyPr/>
                    <a:lstStyle/>
                    <a:p>
                      <a:pPr algn="ctr"/>
                      <a:r>
                        <a:rPr lang="en-US" sz="2000" dirty="0" smtClean="0">
                          <a:latin typeface="Candara"/>
                          <a:cs typeface="Candara"/>
                        </a:rPr>
                        <a:t>7.1 (0.3)</a:t>
                      </a:r>
                      <a:endParaRPr lang="en-US" sz="2000" dirty="0">
                        <a:latin typeface="Candara"/>
                        <a:cs typeface="Candara"/>
                      </a:endParaRPr>
                    </a:p>
                  </a:txBody>
                  <a:tcPr anchor="ctr"/>
                </a:tc>
              </a:tr>
              <a:tr h="408255">
                <a:tc>
                  <a:txBody>
                    <a:bodyPr/>
                    <a:lstStyle/>
                    <a:p>
                      <a:pPr algn="r"/>
                      <a:r>
                        <a:rPr lang="en-US" sz="2000" baseline="0" dirty="0" smtClean="0">
                          <a:solidFill>
                            <a:srgbClr val="FFFFFF"/>
                          </a:solidFill>
                          <a:latin typeface="Candara"/>
                          <a:cs typeface="Candara"/>
                        </a:rPr>
                        <a:t> Belief</a:t>
                      </a:r>
                      <a:endParaRPr lang="en-US" sz="2000" dirty="0">
                        <a:solidFill>
                          <a:srgbClr val="FFFFFF"/>
                        </a:solidFill>
                        <a:latin typeface="Candara"/>
                        <a:cs typeface="Candara"/>
                      </a:endParaRPr>
                    </a:p>
                  </a:txBody>
                  <a:tcPr anchor="ctr">
                    <a:solidFill>
                      <a:srgbClr val="0C5986"/>
                    </a:solidFill>
                  </a:tcPr>
                </a:tc>
                <a:tc>
                  <a:txBody>
                    <a:bodyPr/>
                    <a:lstStyle/>
                    <a:p>
                      <a:pPr algn="ctr"/>
                      <a:r>
                        <a:rPr lang="en-US" sz="2000" dirty="0" smtClean="0">
                          <a:latin typeface="Candara"/>
                          <a:cs typeface="Candara"/>
                        </a:rPr>
                        <a:t>5.6 (0.8)</a:t>
                      </a:r>
                      <a:endParaRPr lang="en-US" sz="2000" dirty="0">
                        <a:latin typeface="Candara"/>
                        <a:cs typeface="Candara"/>
                      </a:endParaRPr>
                    </a:p>
                  </a:txBody>
                  <a:tcPr anchor="ctr"/>
                </a:tc>
                <a:tc>
                  <a:txBody>
                    <a:bodyPr/>
                    <a:lstStyle/>
                    <a:p>
                      <a:pPr algn="ctr"/>
                      <a:r>
                        <a:rPr lang="en-US" sz="2000" dirty="0" smtClean="0">
                          <a:latin typeface="Candara"/>
                          <a:cs typeface="Candara"/>
                        </a:rPr>
                        <a:t>6.2 (0.3)</a:t>
                      </a:r>
                      <a:r>
                        <a:rPr lang="en-US" sz="2000" baseline="30000" dirty="0" smtClean="0">
                          <a:latin typeface="Candara"/>
                          <a:cs typeface="Candara"/>
                        </a:rPr>
                        <a:t> </a:t>
                      </a:r>
                      <a:endParaRPr lang="en-US" sz="2000" dirty="0">
                        <a:latin typeface="Candara"/>
                        <a:cs typeface="Candara"/>
                      </a:endParaRPr>
                    </a:p>
                  </a:txBody>
                  <a:tcPr anchor="ctr"/>
                </a:tc>
                <a:tc>
                  <a:txBody>
                    <a:bodyPr/>
                    <a:lstStyle/>
                    <a:p>
                      <a:pPr algn="ctr"/>
                      <a:r>
                        <a:rPr lang="en-US" sz="2000" dirty="0" smtClean="0">
                          <a:latin typeface="Candara"/>
                          <a:cs typeface="Candara"/>
                        </a:rPr>
                        <a:t>6.2 (0.6)</a:t>
                      </a:r>
                      <a:endParaRPr lang="en-US" sz="2000" dirty="0">
                        <a:latin typeface="Candara"/>
                        <a:cs typeface="Candara"/>
                      </a:endParaRPr>
                    </a:p>
                  </a:txBody>
                  <a:tcPr anchor="ctr"/>
                </a:tc>
              </a:tr>
              <a:tr h="408255">
                <a:tc>
                  <a:txBody>
                    <a:bodyPr/>
                    <a:lstStyle/>
                    <a:p>
                      <a:pPr algn="r"/>
                      <a:r>
                        <a:rPr lang="en-US" sz="2000" dirty="0" smtClean="0">
                          <a:solidFill>
                            <a:srgbClr val="FFFFFF"/>
                          </a:solidFill>
                          <a:latin typeface="Candara"/>
                          <a:cs typeface="Candara"/>
                        </a:rPr>
                        <a:t>Respected</a:t>
                      </a:r>
                      <a:endParaRPr lang="en-US" sz="2000" dirty="0">
                        <a:solidFill>
                          <a:srgbClr val="FFFFFF"/>
                        </a:solidFill>
                        <a:latin typeface="Candara"/>
                        <a:cs typeface="Candara"/>
                      </a:endParaRPr>
                    </a:p>
                  </a:txBody>
                  <a:tcPr anchor="ctr">
                    <a:solidFill>
                      <a:srgbClr val="0C5986"/>
                    </a:solidFill>
                  </a:tcPr>
                </a:tc>
                <a:tc>
                  <a:txBody>
                    <a:bodyPr/>
                    <a:lstStyle/>
                    <a:p>
                      <a:pPr algn="ctr"/>
                      <a:r>
                        <a:rPr lang="en-US" sz="2000" dirty="0" smtClean="0">
                          <a:latin typeface="Candara"/>
                          <a:cs typeface="Candara"/>
                        </a:rPr>
                        <a:t>6.0 (0.9)</a:t>
                      </a:r>
                      <a:endParaRPr lang="en-US" sz="2000" dirty="0">
                        <a:latin typeface="Candara"/>
                        <a:cs typeface="Candara"/>
                      </a:endParaRPr>
                    </a:p>
                  </a:txBody>
                  <a:tcPr anchor="ctr"/>
                </a:tc>
                <a:tc>
                  <a:txBody>
                    <a:bodyPr/>
                    <a:lstStyle/>
                    <a:p>
                      <a:pPr algn="ctr"/>
                      <a:r>
                        <a:rPr lang="en-US" sz="2000" dirty="0" smtClean="0">
                          <a:latin typeface="Candara"/>
                          <a:cs typeface="Candara"/>
                        </a:rPr>
                        <a:t>6.0 (0.2)</a:t>
                      </a:r>
                      <a:r>
                        <a:rPr lang="en-GB" sz="2000" kern="1200" baseline="30000" dirty="0" smtClean="0">
                          <a:solidFill>
                            <a:schemeClr val="dk1"/>
                          </a:solidFill>
                          <a:latin typeface="Candara"/>
                          <a:ea typeface="+mn-ea"/>
                          <a:cs typeface="Candara"/>
                        </a:rPr>
                        <a:t> </a:t>
                      </a:r>
                      <a:endParaRPr lang="en-US" sz="2000" dirty="0">
                        <a:latin typeface="Candara"/>
                        <a:cs typeface="Candara"/>
                      </a:endParaRPr>
                    </a:p>
                  </a:txBody>
                  <a:tcPr anchor="ctr"/>
                </a:tc>
                <a:tc>
                  <a:txBody>
                    <a:bodyPr/>
                    <a:lstStyle/>
                    <a:p>
                      <a:pPr algn="ctr"/>
                      <a:r>
                        <a:rPr lang="en-US" sz="2000" dirty="0" smtClean="0">
                          <a:latin typeface="Candara"/>
                          <a:cs typeface="Candara"/>
                        </a:rPr>
                        <a:t>6.7 (0.6)</a:t>
                      </a:r>
                      <a:endParaRPr lang="en-US" sz="2000" dirty="0">
                        <a:latin typeface="Candara"/>
                        <a:cs typeface="Candara"/>
                      </a:endParaRPr>
                    </a:p>
                  </a:txBody>
                  <a:tcPr anchor="ctr"/>
                </a:tc>
              </a:tr>
              <a:tr h="408255">
                <a:tc>
                  <a:txBody>
                    <a:bodyPr/>
                    <a:lstStyle/>
                    <a:p>
                      <a:pPr algn="r"/>
                      <a:r>
                        <a:rPr lang="en-US" sz="2000" dirty="0" smtClean="0">
                          <a:solidFill>
                            <a:srgbClr val="FFFFFF"/>
                          </a:solidFill>
                          <a:latin typeface="Candara"/>
                          <a:cs typeface="Candara"/>
                        </a:rPr>
                        <a:t>Total Score</a:t>
                      </a:r>
                      <a:endParaRPr lang="en-US" sz="2000" dirty="0">
                        <a:solidFill>
                          <a:srgbClr val="FFFFFF"/>
                        </a:solidFill>
                        <a:latin typeface="Candara"/>
                        <a:cs typeface="Candara"/>
                      </a:endParaRPr>
                    </a:p>
                  </a:txBody>
                  <a:tcPr anchor="ctr">
                    <a:solidFill>
                      <a:srgbClr val="0C5986"/>
                    </a:solidFill>
                  </a:tcPr>
                </a:tc>
                <a:tc>
                  <a:txBody>
                    <a:bodyPr/>
                    <a:lstStyle/>
                    <a:p>
                      <a:pPr algn="ctr"/>
                      <a:r>
                        <a:rPr lang="en-US" sz="2000" dirty="0" smtClean="0">
                          <a:latin typeface="Candara"/>
                          <a:cs typeface="Candara"/>
                        </a:rPr>
                        <a:t>6.2 (0.2)</a:t>
                      </a:r>
                      <a:r>
                        <a:rPr lang="en-GB" sz="2000" kern="1200" baseline="30000" dirty="0" smtClean="0">
                          <a:solidFill>
                            <a:schemeClr val="dk1"/>
                          </a:solidFill>
                          <a:latin typeface="Candara"/>
                          <a:ea typeface="+mn-ea"/>
                          <a:cs typeface="Candara"/>
                        </a:rPr>
                        <a:t> †</a:t>
                      </a:r>
                      <a:r>
                        <a:rPr lang="en-US" sz="2000" baseline="30000" dirty="0" smtClean="0">
                          <a:latin typeface="Candara"/>
                          <a:cs typeface="Candara"/>
                        </a:rPr>
                        <a:t> </a:t>
                      </a:r>
                      <a:endParaRPr lang="en-US" sz="2000" dirty="0">
                        <a:latin typeface="Candara"/>
                        <a:cs typeface="Candara"/>
                      </a:endParaRPr>
                    </a:p>
                  </a:txBody>
                  <a:tcPr anchor="ctr"/>
                </a:tc>
                <a:tc>
                  <a:txBody>
                    <a:bodyPr/>
                    <a:lstStyle/>
                    <a:p>
                      <a:pPr algn="ctr"/>
                      <a:r>
                        <a:rPr lang="en-US" sz="2000" dirty="0" smtClean="0">
                          <a:latin typeface="Candara"/>
                          <a:cs typeface="Candara"/>
                        </a:rPr>
                        <a:t>6.3 (0.5)</a:t>
                      </a:r>
                      <a:endParaRPr lang="en-US" sz="2000" dirty="0">
                        <a:latin typeface="Candara"/>
                        <a:cs typeface="Candara"/>
                      </a:endParaRPr>
                    </a:p>
                  </a:txBody>
                  <a:tcPr anchor="ctr"/>
                </a:tc>
                <a:tc>
                  <a:txBody>
                    <a:bodyPr/>
                    <a:lstStyle/>
                    <a:p>
                      <a:pPr algn="ctr"/>
                      <a:r>
                        <a:rPr lang="en-US" sz="2000" dirty="0" smtClean="0">
                          <a:latin typeface="Candara"/>
                          <a:cs typeface="Candara"/>
                        </a:rPr>
                        <a:t>6.7 (0.2)</a:t>
                      </a:r>
                      <a:endParaRPr lang="en-US" sz="2000" dirty="0">
                        <a:latin typeface="Candara"/>
                        <a:cs typeface="Candara"/>
                      </a:endParaRPr>
                    </a:p>
                  </a:txBody>
                  <a:tcPr anchor="ctr"/>
                </a:tc>
              </a:tr>
              <a:tr h="408255">
                <a:tc>
                  <a:txBody>
                    <a:bodyPr/>
                    <a:lstStyle/>
                    <a:p>
                      <a:r>
                        <a:rPr lang="en-US" sz="2000" dirty="0" smtClean="0">
                          <a:solidFill>
                            <a:srgbClr val="FFFFFF"/>
                          </a:solidFill>
                          <a:latin typeface="Candara"/>
                          <a:cs typeface="Candara"/>
                        </a:rPr>
                        <a:t>Intervention</a:t>
                      </a:r>
                      <a:endParaRPr lang="en-US" sz="2000" dirty="0">
                        <a:solidFill>
                          <a:srgbClr val="FFFFFF"/>
                        </a:solidFill>
                        <a:latin typeface="Candara"/>
                        <a:cs typeface="Candara"/>
                      </a:endParaRPr>
                    </a:p>
                  </a:txBody>
                  <a:tcPr anchor="ctr">
                    <a:solidFill>
                      <a:srgbClr val="0C5986"/>
                    </a:solidFill>
                  </a:tcPr>
                </a:tc>
                <a:tc>
                  <a:txBody>
                    <a:bodyPr/>
                    <a:lstStyle/>
                    <a:p>
                      <a:pPr algn="ctr"/>
                      <a:r>
                        <a:rPr lang="en-US" sz="2000" dirty="0" smtClean="0">
                          <a:latin typeface="Candara"/>
                          <a:cs typeface="Candara"/>
                        </a:rPr>
                        <a:t>N = 52</a:t>
                      </a:r>
                      <a:endParaRPr lang="en-US" sz="2000" dirty="0">
                        <a:latin typeface="Candara"/>
                        <a:cs typeface="Candara"/>
                      </a:endParaRPr>
                    </a:p>
                  </a:txBody>
                  <a:tcPr anchor="ctr"/>
                </a:tc>
                <a:tc>
                  <a:txBody>
                    <a:bodyPr/>
                    <a:lstStyle/>
                    <a:p>
                      <a:pPr algn="ctr"/>
                      <a:r>
                        <a:rPr lang="en-US" sz="2000" dirty="0" smtClean="0">
                          <a:latin typeface="Candara"/>
                          <a:cs typeface="Candara"/>
                        </a:rPr>
                        <a:t>N = 46</a:t>
                      </a:r>
                      <a:endParaRPr lang="en-US" sz="2000" dirty="0">
                        <a:latin typeface="Candara"/>
                        <a:cs typeface="Candara"/>
                      </a:endParaRPr>
                    </a:p>
                  </a:txBody>
                  <a:tcPr anchor="ctr"/>
                </a:tc>
                <a:tc>
                  <a:txBody>
                    <a:bodyPr/>
                    <a:lstStyle/>
                    <a:p>
                      <a:pPr algn="ctr"/>
                      <a:r>
                        <a:rPr lang="en-US" sz="2000" dirty="0" smtClean="0">
                          <a:latin typeface="Candara"/>
                          <a:cs typeface="Candara"/>
                        </a:rPr>
                        <a:t>N = 47</a:t>
                      </a:r>
                      <a:endParaRPr lang="en-US" sz="2000" dirty="0">
                        <a:latin typeface="Candara"/>
                        <a:cs typeface="Candara"/>
                      </a:endParaRPr>
                    </a:p>
                  </a:txBody>
                  <a:tcPr anchor="ctr"/>
                </a:tc>
              </a:tr>
              <a:tr h="408255">
                <a:tc>
                  <a:txBody>
                    <a:bodyPr/>
                    <a:lstStyle/>
                    <a:p>
                      <a:pPr algn="r"/>
                      <a:r>
                        <a:rPr lang="en-US" sz="2000" dirty="0" smtClean="0">
                          <a:solidFill>
                            <a:srgbClr val="FFFFFF"/>
                          </a:solidFill>
                          <a:latin typeface="Candara"/>
                          <a:cs typeface="Candara"/>
                        </a:rPr>
                        <a:t>Understanding/Engaged</a:t>
                      </a:r>
                      <a:r>
                        <a:rPr lang="en-US" sz="2000" baseline="0" dirty="0" smtClean="0">
                          <a:solidFill>
                            <a:srgbClr val="FFFFFF"/>
                          </a:solidFill>
                          <a:latin typeface="Candara"/>
                          <a:cs typeface="Candara"/>
                        </a:rPr>
                        <a:t> </a:t>
                      </a:r>
                    </a:p>
                  </a:txBody>
                  <a:tcPr anchor="ctr">
                    <a:solidFill>
                      <a:srgbClr val="0C5986"/>
                    </a:solidFill>
                  </a:tcPr>
                </a:tc>
                <a:tc>
                  <a:txBody>
                    <a:bodyPr/>
                    <a:lstStyle/>
                    <a:p>
                      <a:pPr algn="ctr"/>
                      <a:r>
                        <a:rPr lang="en-US" sz="2000" dirty="0" smtClean="0">
                          <a:latin typeface="Candara"/>
                          <a:cs typeface="Candara"/>
                        </a:rPr>
                        <a:t>6.4 (0.4)</a:t>
                      </a:r>
                      <a:endParaRPr lang="en-US" sz="2000" dirty="0">
                        <a:latin typeface="Candara"/>
                        <a:cs typeface="Candara"/>
                      </a:endParaRPr>
                    </a:p>
                  </a:txBody>
                  <a:tcPr anchor="ctr"/>
                </a:tc>
                <a:tc>
                  <a:txBody>
                    <a:bodyPr/>
                    <a:lstStyle/>
                    <a:p>
                      <a:pPr algn="ctr"/>
                      <a:r>
                        <a:rPr lang="en-US" sz="2000" dirty="0" smtClean="0">
                          <a:latin typeface="Candara"/>
                          <a:cs typeface="Candara"/>
                        </a:rPr>
                        <a:t>6.9 (0.5)</a:t>
                      </a:r>
                      <a:endParaRPr lang="en-US" sz="2000" dirty="0">
                        <a:latin typeface="Candara"/>
                        <a:cs typeface="Candara"/>
                      </a:endParaRPr>
                    </a:p>
                  </a:txBody>
                  <a:tcPr anchor="ctr"/>
                </a:tc>
                <a:tc>
                  <a:txBody>
                    <a:bodyPr/>
                    <a:lstStyle/>
                    <a:p>
                      <a:pPr algn="ctr"/>
                      <a:r>
                        <a:rPr lang="en-US" sz="2000" dirty="0" smtClean="0">
                          <a:latin typeface="Candara"/>
                          <a:cs typeface="Candara"/>
                        </a:rPr>
                        <a:t>7.0 (0.4)</a:t>
                      </a:r>
                      <a:endParaRPr lang="en-US" sz="2000" dirty="0">
                        <a:latin typeface="Candara"/>
                        <a:cs typeface="Candara"/>
                      </a:endParaRPr>
                    </a:p>
                  </a:txBody>
                  <a:tcPr anchor="ctr"/>
                </a:tc>
              </a:tr>
              <a:tr h="408255">
                <a:tc>
                  <a:txBody>
                    <a:bodyPr/>
                    <a:lstStyle/>
                    <a:p>
                      <a:pPr algn="r"/>
                      <a:r>
                        <a:rPr lang="en-US" sz="2000" baseline="0" dirty="0" smtClean="0">
                          <a:solidFill>
                            <a:srgbClr val="FFFFFF"/>
                          </a:solidFill>
                          <a:latin typeface="Candara"/>
                          <a:cs typeface="Candara"/>
                        </a:rPr>
                        <a:t> Belief</a:t>
                      </a:r>
                      <a:endParaRPr lang="en-US" sz="2000" dirty="0">
                        <a:solidFill>
                          <a:srgbClr val="FFFFFF"/>
                        </a:solidFill>
                        <a:latin typeface="Candara"/>
                        <a:cs typeface="Candara"/>
                      </a:endParaRPr>
                    </a:p>
                  </a:txBody>
                  <a:tcPr anchor="ctr">
                    <a:solidFill>
                      <a:srgbClr val="0C5986"/>
                    </a:solidFill>
                  </a:tcPr>
                </a:tc>
                <a:tc>
                  <a:txBody>
                    <a:bodyPr/>
                    <a:lstStyle/>
                    <a:p>
                      <a:pPr algn="ctr"/>
                      <a:r>
                        <a:rPr lang="en-US" sz="2000" dirty="0" smtClean="0">
                          <a:latin typeface="Candara"/>
                          <a:cs typeface="Candara"/>
                        </a:rPr>
                        <a:t>6.1 (0.8)</a:t>
                      </a:r>
                      <a:endParaRPr lang="en-US" sz="2000" dirty="0">
                        <a:latin typeface="Candara"/>
                        <a:cs typeface="Candara"/>
                      </a:endParaRPr>
                    </a:p>
                  </a:txBody>
                  <a:tcPr anchor="ctr"/>
                </a:tc>
                <a:tc>
                  <a:txBody>
                    <a:bodyPr/>
                    <a:lstStyle/>
                    <a:p>
                      <a:pPr algn="ctr"/>
                      <a:r>
                        <a:rPr lang="en-US" sz="2000" dirty="0" smtClean="0">
                          <a:latin typeface="Candara"/>
                          <a:cs typeface="Candara"/>
                        </a:rPr>
                        <a:t>6.2</a:t>
                      </a:r>
                      <a:r>
                        <a:rPr lang="en-US" sz="2000" baseline="0" dirty="0" smtClean="0">
                          <a:latin typeface="Candara"/>
                          <a:cs typeface="Candara"/>
                        </a:rPr>
                        <a:t> (1.0)</a:t>
                      </a:r>
                      <a:endParaRPr lang="en-US" sz="2000" dirty="0">
                        <a:latin typeface="Candara"/>
                        <a:cs typeface="Candara"/>
                      </a:endParaRPr>
                    </a:p>
                  </a:txBody>
                  <a:tcPr anchor="ctr"/>
                </a:tc>
                <a:tc>
                  <a:txBody>
                    <a:bodyPr/>
                    <a:lstStyle/>
                    <a:p>
                      <a:pPr algn="ctr"/>
                      <a:r>
                        <a:rPr lang="en-US" sz="2000" dirty="0" smtClean="0">
                          <a:latin typeface="Candara"/>
                          <a:cs typeface="Candara"/>
                        </a:rPr>
                        <a:t>6.9 (1.3)</a:t>
                      </a:r>
                      <a:endParaRPr lang="en-US" sz="2000" dirty="0">
                        <a:latin typeface="Candara"/>
                        <a:cs typeface="Candara"/>
                      </a:endParaRPr>
                    </a:p>
                  </a:txBody>
                  <a:tcPr anchor="ctr"/>
                </a:tc>
              </a:tr>
              <a:tr h="408255">
                <a:tc>
                  <a:txBody>
                    <a:bodyPr/>
                    <a:lstStyle/>
                    <a:p>
                      <a:pPr algn="r"/>
                      <a:r>
                        <a:rPr lang="en-US" sz="2000" dirty="0" smtClean="0">
                          <a:solidFill>
                            <a:srgbClr val="FFFFFF"/>
                          </a:solidFill>
                          <a:latin typeface="Candara"/>
                          <a:cs typeface="Candara"/>
                        </a:rPr>
                        <a:t>Respected</a:t>
                      </a:r>
                      <a:endParaRPr lang="en-US" sz="2000" dirty="0">
                        <a:solidFill>
                          <a:srgbClr val="FFFFFF"/>
                        </a:solidFill>
                        <a:latin typeface="Candara"/>
                        <a:cs typeface="Candara"/>
                      </a:endParaRPr>
                    </a:p>
                  </a:txBody>
                  <a:tcPr anchor="ctr">
                    <a:solidFill>
                      <a:srgbClr val="0C5986"/>
                    </a:solidFill>
                  </a:tcPr>
                </a:tc>
                <a:tc>
                  <a:txBody>
                    <a:bodyPr/>
                    <a:lstStyle/>
                    <a:p>
                      <a:pPr algn="ctr"/>
                      <a:r>
                        <a:rPr lang="en-US" sz="2000" dirty="0" smtClean="0">
                          <a:latin typeface="Candara"/>
                          <a:cs typeface="Candara"/>
                        </a:rPr>
                        <a:t>6.1 (0.5)</a:t>
                      </a:r>
                      <a:endParaRPr lang="en-US" sz="2000" dirty="0">
                        <a:latin typeface="Candara"/>
                        <a:cs typeface="Candara"/>
                      </a:endParaRPr>
                    </a:p>
                  </a:txBody>
                  <a:tcPr anchor="ctr"/>
                </a:tc>
                <a:tc>
                  <a:txBody>
                    <a:bodyPr/>
                    <a:lstStyle/>
                    <a:p>
                      <a:pPr algn="ctr"/>
                      <a:r>
                        <a:rPr lang="en-US" sz="2000" dirty="0" smtClean="0">
                          <a:latin typeface="Candara"/>
                          <a:cs typeface="Candara"/>
                        </a:rPr>
                        <a:t>6.4</a:t>
                      </a:r>
                      <a:r>
                        <a:rPr lang="en-US" sz="2000" baseline="0" dirty="0" smtClean="0">
                          <a:latin typeface="Candara"/>
                          <a:cs typeface="Candara"/>
                        </a:rPr>
                        <a:t> (0.6)</a:t>
                      </a:r>
                      <a:endParaRPr lang="en-US" sz="2000" dirty="0">
                        <a:latin typeface="Candara"/>
                        <a:cs typeface="Candara"/>
                      </a:endParaRPr>
                    </a:p>
                  </a:txBody>
                  <a:tcPr anchor="ctr"/>
                </a:tc>
                <a:tc>
                  <a:txBody>
                    <a:bodyPr/>
                    <a:lstStyle/>
                    <a:p>
                      <a:pPr algn="ctr"/>
                      <a:r>
                        <a:rPr lang="en-US" sz="2000" dirty="0" smtClean="0">
                          <a:latin typeface="Candara"/>
                          <a:cs typeface="Candara"/>
                        </a:rPr>
                        <a:t>7.1 (0.7)</a:t>
                      </a:r>
                      <a:endParaRPr lang="en-US" sz="2000" dirty="0">
                        <a:latin typeface="Candara"/>
                        <a:cs typeface="Candara"/>
                      </a:endParaRPr>
                    </a:p>
                  </a:txBody>
                  <a:tcPr anchor="ctr"/>
                </a:tc>
              </a:tr>
              <a:tr h="408255">
                <a:tc>
                  <a:txBody>
                    <a:bodyPr/>
                    <a:lstStyle/>
                    <a:p>
                      <a:pPr algn="r"/>
                      <a:r>
                        <a:rPr lang="en-US" sz="2000" dirty="0" smtClean="0">
                          <a:solidFill>
                            <a:srgbClr val="FFFFFF"/>
                          </a:solidFill>
                          <a:latin typeface="Candara"/>
                          <a:cs typeface="Candara"/>
                        </a:rPr>
                        <a:t>Total Score</a:t>
                      </a:r>
                      <a:endParaRPr lang="en-US" sz="2000" dirty="0">
                        <a:solidFill>
                          <a:srgbClr val="FFFFFF"/>
                        </a:solidFill>
                        <a:latin typeface="Candara"/>
                        <a:cs typeface="Candara"/>
                      </a:endParaRPr>
                    </a:p>
                  </a:txBody>
                  <a:tcPr anchor="ctr">
                    <a:solidFill>
                      <a:srgbClr val="0C5986"/>
                    </a:solidFill>
                  </a:tcPr>
                </a:tc>
                <a:tc>
                  <a:txBody>
                    <a:bodyPr/>
                    <a:lstStyle/>
                    <a:p>
                      <a:pPr algn="ctr"/>
                      <a:r>
                        <a:rPr lang="en-US" sz="2000" dirty="0" smtClean="0">
                          <a:latin typeface="Candara"/>
                          <a:cs typeface="Candara"/>
                        </a:rPr>
                        <a:t>6.2 (0.6)</a:t>
                      </a:r>
                      <a:endParaRPr lang="en-US" sz="2000" dirty="0">
                        <a:latin typeface="Candara"/>
                        <a:cs typeface="Candara"/>
                      </a:endParaRPr>
                    </a:p>
                  </a:txBody>
                  <a:tcPr anchor="ctr"/>
                </a:tc>
                <a:tc>
                  <a:txBody>
                    <a:bodyPr/>
                    <a:lstStyle/>
                    <a:p>
                      <a:pPr algn="ctr"/>
                      <a:r>
                        <a:rPr lang="en-US" sz="2000" dirty="0" smtClean="0">
                          <a:latin typeface="Candara"/>
                          <a:cs typeface="Candara"/>
                        </a:rPr>
                        <a:t>6.6 (0.6)</a:t>
                      </a:r>
                      <a:endParaRPr lang="en-US" sz="2000" dirty="0">
                        <a:latin typeface="Candara"/>
                        <a:cs typeface="Candara"/>
                      </a:endParaRPr>
                    </a:p>
                  </a:txBody>
                  <a:tcPr anchor="ctr"/>
                </a:tc>
                <a:tc>
                  <a:txBody>
                    <a:bodyPr/>
                    <a:lstStyle/>
                    <a:p>
                      <a:pPr algn="ctr"/>
                      <a:r>
                        <a:rPr lang="en-US" sz="2000" dirty="0" smtClean="0">
                          <a:latin typeface="Candara"/>
                          <a:cs typeface="Candara"/>
                        </a:rPr>
                        <a:t>7.0 (0.8)</a:t>
                      </a:r>
                      <a:endParaRPr lang="en-US" sz="2000" dirty="0">
                        <a:latin typeface="Candara"/>
                        <a:cs typeface="Candara"/>
                      </a:endParaRPr>
                    </a:p>
                  </a:txBody>
                  <a:tcPr anchor="ctr"/>
                </a:tc>
              </a:tr>
            </a:tbl>
          </a:graphicData>
        </a:graphic>
      </p:graphicFrame>
      <p:sp>
        <p:nvSpPr>
          <p:cNvPr id="5" name="TextBox 4"/>
          <p:cNvSpPr txBox="1"/>
          <p:nvPr/>
        </p:nvSpPr>
        <p:spPr>
          <a:xfrm>
            <a:off x="653645" y="6336330"/>
            <a:ext cx="1178720" cy="369332"/>
          </a:xfrm>
          <a:prstGeom prst="rect">
            <a:avLst/>
          </a:prstGeom>
          <a:noFill/>
        </p:spPr>
        <p:txBody>
          <a:bodyPr wrap="square" rtlCol="0">
            <a:spAutoFit/>
          </a:bodyPr>
          <a:lstStyle/>
          <a:p>
            <a:r>
              <a:rPr lang="en-GB" baseline="30000" dirty="0" smtClean="0">
                <a:solidFill>
                  <a:schemeClr val="bg1"/>
                </a:solidFill>
              </a:rPr>
              <a:t>†</a:t>
            </a:r>
            <a:r>
              <a:rPr lang="en-US" baseline="30000" dirty="0" smtClean="0">
                <a:solidFill>
                  <a:schemeClr val="bg1"/>
                </a:solidFill>
              </a:rPr>
              <a:t> </a:t>
            </a:r>
            <a:r>
              <a:rPr lang="en-US" dirty="0" smtClean="0">
                <a:solidFill>
                  <a:schemeClr val="bg1"/>
                </a:solidFill>
              </a:rPr>
              <a:t>N = 51</a:t>
            </a:r>
            <a:endParaRPr lang="en-US" dirty="0">
              <a:solidFill>
                <a:schemeClr val="bg1"/>
              </a:solidFill>
            </a:endParaRPr>
          </a:p>
        </p:txBody>
      </p:sp>
      <p:sp>
        <p:nvSpPr>
          <p:cNvPr id="6" name="Slide Number Placeholder 5"/>
          <p:cNvSpPr>
            <a:spLocks noGrp="1"/>
          </p:cNvSpPr>
          <p:nvPr>
            <p:ph type="sldNum" sz="quarter" idx="12"/>
          </p:nvPr>
        </p:nvSpPr>
        <p:spPr/>
        <p:txBody>
          <a:bodyPr/>
          <a:lstStyle/>
          <a:p>
            <a:fld id="{25A9828C-A63A-CC4B-89A2-FB86E928E451}" type="slidenum">
              <a:rPr lang="en-US" smtClean="0"/>
              <a:pPr/>
              <a:t>16</a:t>
            </a:fld>
            <a:endParaRPr lang="en-US"/>
          </a:p>
        </p:txBody>
      </p:sp>
    </p:spTree>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611" y="197452"/>
            <a:ext cx="8011258" cy="1044388"/>
          </a:xfrm>
        </p:spPr>
        <p:txBody>
          <a:bodyPr/>
          <a:lstStyle/>
          <a:p>
            <a:r>
              <a:rPr lang="en-US" dirty="0" smtClean="0"/>
              <a:t>Comparison of Treatment Effect  Therapeutic Relationship Scores </a:t>
            </a:r>
            <a:endParaRPr lang="en-US" dirty="0"/>
          </a:p>
        </p:txBody>
      </p:sp>
      <p:graphicFrame>
        <p:nvGraphicFramePr>
          <p:cNvPr id="4" name="Content Placeholder 3"/>
          <p:cNvGraphicFramePr>
            <a:graphicFrameLocks noGrp="1"/>
          </p:cNvGraphicFramePr>
          <p:nvPr>
            <p:ph idx="1"/>
          </p:nvPr>
        </p:nvGraphicFramePr>
        <p:xfrm>
          <a:off x="785596" y="1713598"/>
          <a:ext cx="7446120" cy="4014101"/>
        </p:xfrm>
        <a:graphic>
          <a:graphicData uri="http://schemas.openxmlformats.org/drawingml/2006/table">
            <a:tbl>
              <a:tblPr firstRow="1" bandRow="1">
                <a:tableStyleId>{5C22544A-7EE6-4342-B048-85BDC9FD1C3A}</a:tableStyleId>
              </a:tblPr>
              <a:tblGrid>
                <a:gridCol w="2919794"/>
                <a:gridCol w="2182572"/>
                <a:gridCol w="2343754"/>
              </a:tblGrid>
              <a:tr h="1023996">
                <a:tc>
                  <a:txBody>
                    <a:bodyPr/>
                    <a:lstStyle/>
                    <a:p>
                      <a:pPr algn="ctr"/>
                      <a:endParaRPr lang="en-US" sz="2000" dirty="0">
                        <a:latin typeface="Candara"/>
                        <a:cs typeface="Candara"/>
                      </a:endParaRPr>
                    </a:p>
                  </a:txBody>
                  <a:tcPr anchor="ctr"/>
                </a:tc>
                <a:tc gridSpan="2">
                  <a:txBody>
                    <a:bodyPr/>
                    <a:lstStyle/>
                    <a:p>
                      <a:pPr algn="ctr">
                        <a:lnSpc>
                          <a:spcPct val="107000"/>
                        </a:lnSpc>
                        <a:spcAft>
                          <a:spcPts val="0"/>
                        </a:spcAft>
                      </a:pPr>
                      <a:r>
                        <a:rPr lang="en-GB" sz="1800" b="0" dirty="0" smtClean="0">
                          <a:effectLst/>
                          <a:latin typeface="Candara"/>
                          <a:ea typeface="Calibri" panose="020F0502020204030204" pitchFamily="34" charset="0"/>
                          <a:cs typeface="Candara"/>
                        </a:rPr>
                        <a:t>Treatment Effect  (intervention – control)</a:t>
                      </a:r>
                    </a:p>
                    <a:p>
                      <a:pPr algn="ctr">
                        <a:lnSpc>
                          <a:spcPct val="107000"/>
                        </a:lnSpc>
                        <a:spcAft>
                          <a:spcPts val="0"/>
                        </a:spcAft>
                      </a:pPr>
                      <a:r>
                        <a:rPr lang="en-GB" sz="1800" b="0" dirty="0" smtClean="0">
                          <a:effectLst/>
                          <a:latin typeface="Candara"/>
                          <a:ea typeface="Calibri" panose="020F0502020204030204" pitchFamily="34" charset="0"/>
                          <a:cs typeface="Candara"/>
                        </a:rPr>
                        <a:t> and Confidence Interval</a:t>
                      </a:r>
                    </a:p>
                  </a:txBody>
                  <a:tcPr anchor="ctr"/>
                </a:tc>
                <a:tc hMerge="1">
                  <a:txBody>
                    <a:bodyPr/>
                    <a:lstStyle/>
                    <a:p>
                      <a:endParaRPr lang="en-US" dirty="0"/>
                    </a:p>
                  </a:txBody>
                  <a:tcPr anchor="ctr"/>
                </a:tc>
              </a:tr>
              <a:tr h="598021">
                <a:tc>
                  <a:txBody>
                    <a:bodyPr/>
                    <a:lstStyle/>
                    <a:p>
                      <a:pPr algn="ctr"/>
                      <a:endParaRPr lang="en-US" sz="2000" dirty="0">
                        <a:latin typeface="Candara"/>
                        <a:cs typeface="Candara"/>
                      </a:endParaRPr>
                    </a:p>
                  </a:txBody>
                  <a:tcPr anchor="ctr">
                    <a:solidFill>
                      <a:srgbClr val="0C5986"/>
                    </a:solidFill>
                  </a:tcPr>
                </a:tc>
                <a:tc>
                  <a:txBody>
                    <a:bodyPr/>
                    <a:lstStyle/>
                    <a:p>
                      <a:pPr algn="ctr"/>
                      <a:r>
                        <a:rPr lang="en-US" sz="2000" dirty="0" smtClean="0">
                          <a:latin typeface="Candara"/>
                          <a:cs typeface="Candara"/>
                        </a:rPr>
                        <a:t>6-Month</a:t>
                      </a:r>
                      <a:endParaRPr lang="en-US" sz="2000" dirty="0">
                        <a:latin typeface="Candara"/>
                        <a:cs typeface="Candara"/>
                      </a:endParaRPr>
                    </a:p>
                  </a:txBody>
                  <a:tcPr anchor="ctr"/>
                </a:tc>
                <a:tc>
                  <a:txBody>
                    <a:bodyPr/>
                    <a:lstStyle/>
                    <a:p>
                      <a:pPr algn="ctr"/>
                      <a:r>
                        <a:rPr lang="en-US" sz="2000" dirty="0" smtClean="0">
                          <a:latin typeface="Candara"/>
                          <a:cs typeface="Candara"/>
                        </a:rPr>
                        <a:t>12-Months</a:t>
                      </a:r>
                      <a:endParaRPr lang="en-US" sz="2000" dirty="0">
                        <a:latin typeface="Candara"/>
                        <a:cs typeface="Candara"/>
                      </a:endParaRPr>
                    </a:p>
                  </a:txBody>
                  <a:tcPr anchor="ctr"/>
                </a:tc>
              </a:tr>
              <a:tr h="598021">
                <a:tc>
                  <a:txBody>
                    <a:bodyPr/>
                    <a:lstStyle/>
                    <a:p>
                      <a:pPr algn="r"/>
                      <a:r>
                        <a:rPr lang="en-US" sz="2000" dirty="0" smtClean="0">
                          <a:solidFill>
                            <a:srgbClr val="FFFFFF"/>
                          </a:solidFill>
                          <a:latin typeface="Candara"/>
                          <a:cs typeface="Candara"/>
                        </a:rPr>
                        <a:t>Understanding/Engaged</a:t>
                      </a:r>
                      <a:r>
                        <a:rPr lang="en-US" sz="2000" baseline="0" dirty="0" smtClean="0">
                          <a:solidFill>
                            <a:srgbClr val="FFFFFF"/>
                          </a:solidFill>
                          <a:latin typeface="Candara"/>
                          <a:cs typeface="Candara"/>
                        </a:rPr>
                        <a:t> </a:t>
                      </a:r>
                    </a:p>
                  </a:txBody>
                  <a:tcPr anchor="ctr">
                    <a:solidFill>
                      <a:srgbClr val="0C5986"/>
                    </a:solidFill>
                  </a:tcPr>
                </a:tc>
                <a:tc>
                  <a:txBody>
                    <a:bodyPr/>
                    <a:lstStyle/>
                    <a:p>
                      <a:pPr algn="ctr"/>
                      <a:r>
                        <a:rPr lang="en-US" sz="2000" dirty="0" smtClean="0">
                          <a:latin typeface="Candara"/>
                          <a:cs typeface="Candara"/>
                        </a:rPr>
                        <a:t>0.4 (-0.5 to 1.4)</a:t>
                      </a:r>
                      <a:endParaRPr lang="en-US" sz="2000" dirty="0">
                        <a:latin typeface="Candara"/>
                        <a:cs typeface="Candara"/>
                      </a:endParaRPr>
                    </a:p>
                  </a:txBody>
                  <a:tcPr anchor="ctr"/>
                </a:tc>
                <a:tc>
                  <a:txBody>
                    <a:bodyPr/>
                    <a:lstStyle/>
                    <a:p>
                      <a:pPr algn="ctr"/>
                      <a:r>
                        <a:rPr lang="en-US" sz="2000" dirty="0" smtClean="0">
                          <a:latin typeface="Candara"/>
                          <a:cs typeface="Candara"/>
                        </a:rPr>
                        <a:t>-0.1</a:t>
                      </a:r>
                      <a:r>
                        <a:rPr lang="en-US" sz="2000" baseline="0" dirty="0" smtClean="0">
                          <a:latin typeface="Candara"/>
                          <a:cs typeface="Candara"/>
                        </a:rPr>
                        <a:t> (-0.9 to 0.7)</a:t>
                      </a:r>
                      <a:endParaRPr lang="en-US" sz="2000" dirty="0">
                        <a:latin typeface="Candara"/>
                        <a:cs typeface="Candara"/>
                      </a:endParaRPr>
                    </a:p>
                  </a:txBody>
                  <a:tcPr anchor="ctr"/>
                </a:tc>
              </a:tr>
              <a:tr h="598021">
                <a:tc>
                  <a:txBody>
                    <a:bodyPr/>
                    <a:lstStyle/>
                    <a:p>
                      <a:pPr algn="r"/>
                      <a:r>
                        <a:rPr lang="en-US" sz="2000" baseline="0" dirty="0" smtClean="0">
                          <a:solidFill>
                            <a:srgbClr val="FFFFFF"/>
                          </a:solidFill>
                          <a:latin typeface="Candara"/>
                          <a:cs typeface="Candara"/>
                        </a:rPr>
                        <a:t> Belief</a:t>
                      </a:r>
                      <a:endParaRPr lang="en-US" sz="2000" dirty="0">
                        <a:solidFill>
                          <a:srgbClr val="FFFFFF"/>
                        </a:solidFill>
                        <a:latin typeface="Candara"/>
                        <a:cs typeface="Candara"/>
                      </a:endParaRPr>
                    </a:p>
                  </a:txBody>
                  <a:tcPr anchor="ctr">
                    <a:solidFill>
                      <a:srgbClr val="0C5986"/>
                    </a:solidFill>
                  </a:tcPr>
                </a:tc>
                <a:tc>
                  <a:txBody>
                    <a:bodyPr/>
                    <a:lstStyle/>
                    <a:p>
                      <a:pPr algn="ctr"/>
                      <a:r>
                        <a:rPr lang="en-US" sz="2000" dirty="0" smtClean="0">
                          <a:latin typeface="Candara"/>
                          <a:cs typeface="Candara"/>
                        </a:rPr>
                        <a:t>0.1 (-1.6 to 1.7)</a:t>
                      </a:r>
                      <a:endParaRPr lang="en-US" sz="2000" dirty="0">
                        <a:latin typeface="Candara"/>
                        <a:cs typeface="Candara"/>
                      </a:endParaRPr>
                    </a:p>
                  </a:txBody>
                  <a:tcPr anchor="ctr"/>
                </a:tc>
                <a:tc>
                  <a:txBody>
                    <a:bodyPr/>
                    <a:lstStyle/>
                    <a:p>
                      <a:pPr algn="ctr"/>
                      <a:r>
                        <a:rPr lang="en-US" sz="2000" dirty="0" smtClean="0">
                          <a:latin typeface="Candara"/>
                          <a:cs typeface="Candara"/>
                        </a:rPr>
                        <a:t>0.8 (-1.6 to 3.1)</a:t>
                      </a:r>
                      <a:endParaRPr lang="en-US" sz="2000" dirty="0">
                        <a:latin typeface="Candara"/>
                        <a:cs typeface="Candara"/>
                      </a:endParaRPr>
                    </a:p>
                  </a:txBody>
                  <a:tcPr anchor="ctr"/>
                </a:tc>
              </a:tr>
              <a:tr h="598021">
                <a:tc>
                  <a:txBody>
                    <a:bodyPr/>
                    <a:lstStyle/>
                    <a:p>
                      <a:pPr algn="r"/>
                      <a:r>
                        <a:rPr lang="en-US" sz="2000" dirty="0" smtClean="0">
                          <a:solidFill>
                            <a:srgbClr val="FFFFFF"/>
                          </a:solidFill>
                          <a:latin typeface="Candara"/>
                          <a:cs typeface="Candara"/>
                        </a:rPr>
                        <a:t>Respected</a:t>
                      </a:r>
                      <a:endParaRPr lang="en-US" sz="2000" dirty="0">
                        <a:solidFill>
                          <a:srgbClr val="FFFFFF"/>
                        </a:solidFill>
                        <a:latin typeface="Candara"/>
                        <a:cs typeface="Candara"/>
                      </a:endParaRPr>
                    </a:p>
                  </a:txBody>
                  <a:tcPr anchor="ctr">
                    <a:solidFill>
                      <a:srgbClr val="0C5986"/>
                    </a:solidFill>
                  </a:tcPr>
                </a:tc>
                <a:tc>
                  <a:txBody>
                    <a:bodyPr/>
                    <a:lstStyle/>
                    <a:p>
                      <a:pPr algn="ctr"/>
                      <a:r>
                        <a:rPr lang="en-US" sz="2000" dirty="0" smtClean="0">
                          <a:latin typeface="Candara"/>
                          <a:cs typeface="Candara"/>
                        </a:rPr>
                        <a:t>0.5 (-0.6 to 1.5)</a:t>
                      </a:r>
                      <a:endParaRPr lang="en-US" sz="2000" dirty="0">
                        <a:latin typeface="Candara"/>
                        <a:cs typeface="Candara"/>
                      </a:endParaRPr>
                    </a:p>
                  </a:txBody>
                  <a:tcPr anchor="ctr"/>
                </a:tc>
                <a:tc>
                  <a:txBody>
                    <a:bodyPr/>
                    <a:lstStyle/>
                    <a:p>
                      <a:pPr algn="ctr"/>
                      <a:r>
                        <a:rPr lang="en-US" sz="2000" dirty="0" smtClean="0">
                          <a:latin typeface="Candara"/>
                          <a:cs typeface="Candara"/>
                        </a:rPr>
                        <a:t>0.3 (-1.1</a:t>
                      </a:r>
                      <a:r>
                        <a:rPr lang="en-US" sz="2000" baseline="0" dirty="0" smtClean="0">
                          <a:latin typeface="Candara"/>
                          <a:cs typeface="Candara"/>
                        </a:rPr>
                        <a:t> to 1.8)</a:t>
                      </a:r>
                      <a:endParaRPr lang="en-US" sz="2000" dirty="0">
                        <a:latin typeface="Candara"/>
                        <a:cs typeface="Candara"/>
                      </a:endParaRPr>
                    </a:p>
                  </a:txBody>
                  <a:tcPr anchor="ctr"/>
                </a:tc>
              </a:tr>
              <a:tr h="598021">
                <a:tc>
                  <a:txBody>
                    <a:bodyPr/>
                    <a:lstStyle/>
                    <a:p>
                      <a:pPr algn="r"/>
                      <a:r>
                        <a:rPr lang="en-US" sz="2000" dirty="0" smtClean="0">
                          <a:solidFill>
                            <a:srgbClr val="FFFFFF"/>
                          </a:solidFill>
                          <a:latin typeface="Candara"/>
                          <a:cs typeface="Candara"/>
                        </a:rPr>
                        <a:t>Total Score</a:t>
                      </a:r>
                      <a:endParaRPr lang="en-US" sz="2000" dirty="0">
                        <a:solidFill>
                          <a:srgbClr val="FFFFFF"/>
                        </a:solidFill>
                        <a:latin typeface="Candara"/>
                        <a:cs typeface="Candara"/>
                      </a:endParaRPr>
                    </a:p>
                  </a:txBody>
                  <a:tcPr anchor="ctr">
                    <a:solidFill>
                      <a:srgbClr val="0C5986"/>
                    </a:solidFill>
                  </a:tcPr>
                </a:tc>
                <a:tc>
                  <a:txBody>
                    <a:bodyPr/>
                    <a:lstStyle/>
                    <a:p>
                      <a:pPr algn="ctr"/>
                      <a:r>
                        <a:rPr lang="en-US" sz="2000" dirty="0" smtClean="0">
                          <a:latin typeface="Candara"/>
                          <a:cs typeface="Candara"/>
                        </a:rPr>
                        <a:t>0.3 (-0.9 to 1.6)</a:t>
                      </a:r>
                      <a:endParaRPr lang="en-US" sz="2000" dirty="0">
                        <a:latin typeface="Candara"/>
                        <a:cs typeface="Candara"/>
                      </a:endParaRPr>
                    </a:p>
                  </a:txBody>
                  <a:tcPr anchor="ctr"/>
                </a:tc>
                <a:tc>
                  <a:txBody>
                    <a:bodyPr/>
                    <a:lstStyle/>
                    <a:p>
                      <a:pPr algn="ctr"/>
                      <a:r>
                        <a:rPr lang="en-US" sz="2000" dirty="0" smtClean="0">
                          <a:latin typeface="Candara"/>
                          <a:cs typeface="Candara"/>
                        </a:rPr>
                        <a:t>0.3</a:t>
                      </a:r>
                      <a:r>
                        <a:rPr lang="en-US" sz="2000" baseline="0" dirty="0" smtClean="0">
                          <a:latin typeface="Candara"/>
                          <a:cs typeface="Candara"/>
                        </a:rPr>
                        <a:t> (-1.0 to 1.7)</a:t>
                      </a:r>
                      <a:endParaRPr lang="en-US" sz="2000" dirty="0">
                        <a:latin typeface="Candara"/>
                        <a:cs typeface="Candara"/>
                      </a:endParaRPr>
                    </a:p>
                  </a:txBody>
                  <a:tcPr anchor="ctr"/>
                </a:tc>
              </a:tr>
            </a:tbl>
          </a:graphicData>
        </a:graphic>
      </p:graphicFrame>
      <p:sp>
        <p:nvSpPr>
          <p:cNvPr id="5" name="Slide Number Placeholder 4"/>
          <p:cNvSpPr>
            <a:spLocks noGrp="1"/>
          </p:cNvSpPr>
          <p:nvPr>
            <p:ph type="sldNum" sz="quarter" idx="12"/>
          </p:nvPr>
        </p:nvSpPr>
        <p:spPr/>
        <p:txBody>
          <a:bodyPr/>
          <a:lstStyle/>
          <a:p>
            <a:fld id="{25A9828C-A63A-CC4B-89A2-FB86E928E451}" type="slidenum">
              <a:rPr lang="en-US" smtClean="0"/>
              <a:pPr/>
              <a:t>17</a:t>
            </a:fld>
            <a:endParaRPr lang="en-US"/>
          </a:p>
        </p:txBody>
      </p:sp>
    </p:spTree>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Remarks</a:t>
            </a:r>
            <a:endParaRPr lang="en-US" dirty="0"/>
          </a:p>
        </p:txBody>
      </p:sp>
      <p:sp>
        <p:nvSpPr>
          <p:cNvPr id="3" name="Content Placeholder 2"/>
          <p:cNvSpPr>
            <a:spLocks noGrp="1"/>
          </p:cNvSpPr>
          <p:nvPr>
            <p:ph idx="1"/>
          </p:nvPr>
        </p:nvSpPr>
        <p:spPr>
          <a:xfrm>
            <a:off x="371231" y="1354834"/>
            <a:ext cx="8382000" cy="5171012"/>
          </a:xfrm>
        </p:spPr>
        <p:txBody>
          <a:bodyPr>
            <a:normAutofit fontScale="62500" lnSpcReduction="20000"/>
          </a:bodyPr>
          <a:lstStyle/>
          <a:p>
            <a:r>
              <a:rPr lang="en-US" dirty="0" smtClean="0"/>
              <a:t>Outcome assessments understood by participants and gave relevant information outcomes</a:t>
            </a:r>
          </a:p>
          <a:p>
            <a:r>
              <a:rPr lang="en-US" dirty="0" err="1" smtClean="0"/>
              <a:t>QoL</a:t>
            </a:r>
            <a:r>
              <a:rPr lang="en-US" dirty="0" smtClean="0"/>
              <a:t> treatment effect is viewed as clinically important </a:t>
            </a:r>
          </a:p>
          <a:p>
            <a:pPr lvl="1"/>
            <a:r>
              <a:rPr lang="en-US" dirty="0" smtClean="0"/>
              <a:t>A difference of 0.2 equates to a increase in 1 point on the MANSA for 2-3 items</a:t>
            </a:r>
          </a:p>
          <a:p>
            <a:pPr lvl="1"/>
            <a:r>
              <a:rPr lang="en-US" dirty="0" smtClean="0"/>
              <a:t>A difference of 0.4 equates to a 1 point difference in 5 items</a:t>
            </a:r>
          </a:p>
          <a:p>
            <a:r>
              <a:rPr lang="en-US" dirty="0" smtClean="0"/>
              <a:t>Recovery indicates estimated treatments effect increase intrapersonal scores a 6- and 12-months, and decrease in interpersonal  scores at 12-months</a:t>
            </a:r>
          </a:p>
          <a:p>
            <a:pPr lvl="1"/>
            <a:r>
              <a:rPr lang="en-US" dirty="0" smtClean="0"/>
              <a:t>In line with non-forensic scores </a:t>
            </a:r>
          </a:p>
          <a:p>
            <a:r>
              <a:rPr lang="en-US" dirty="0" smtClean="0"/>
              <a:t>Therapeutic Relationship</a:t>
            </a:r>
          </a:p>
          <a:p>
            <a:pPr lvl="1"/>
            <a:r>
              <a:rPr lang="en-US" dirty="0" smtClean="0"/>
              <a:t>Overall score shows good improvements</a:t>
            </a:r>
          </a:p>
          <a:p>
            <a:pPr lvl="1"/>
            <a:r>
              <a:rPr lang="en-US" dirty="0" smtClean="0"/>
              <a:t>Equates to approx 1-point increase in one of the domains</a:t>
            </a:r>
          </a:p>
          <a:p>
            <a:pPr lvl="1"/>
            <a:r>
              <a:rPr lang="en-US" dirty="0" smtClean="0"/>
              <a:t>‘Understanding’ has improvement at 6-monts but not at 12-months (Reduction in feeling of being cared for after completing of intervention)</a:t>
            </a:r>
          </a:p>
          <a:p>
            <a:pPr lvl="1"/>
            <a:r>
              <a:rPr lang="en-US" dirty="0" smtClean="0"/>
              <a:t>‘Belief’ most improved</a:t>
            </a:r>
          </a:p>
          <a:p>
            <a:pPr lvl="1"/>
            <a:r>
              <a:rPr lang="en-US" dirty="0" smtClean="0"/>
              <a:t>Consistent improvement in ‘Respect and Regard’</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25A9828C-A63A-CC4B-89A2-FB86E928E451}" type="slidenum">
              <a:rPr lang="en-US" smtClean="0"/>
              <a:pPr/>
              <a:t>18</a:t>
            </a:fld>
            <a:endParaRPr lang="en-US" dirty="0"/>
          </a:p>
        </p:txBody>
      </p:sp>
    </p:spTree>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User Focused </a:t>
            </a:r>
            <a:br>
              <a:rPr lang="en-US" dirty="0" smtClean="0"/>
            </a:br>
            <a:r>
              <a:rPr lang="en-US" dirty="0" smtClean="0"/>
              <a:t>Outcome Measures</a:t>
            </a:r>
            <a:endParaRPr lang="en-US" dirty="0"/>
          </a:p>
        </p:txBody>
      </p:sp>
      <p:sp>
        <p:nvSpPr>
          <p:cNvPr id="3" name="Content Placeholder 2"/>
          <p:cNvSpPr>
            <a:spLocks noGrp="1"/>
          </p:cNvSpPr>
          <p:nvPr>
            <p:ph idx="1"/>
          </p:nvPr>
        </p:nvSpPr>
        <p:spPr>
          <a:xfrm>
            <a:off x="779463" y="1672334"/>
            <a:ext cx="7583487" cy="4849558"/>
          </a:xfrm>
        </p:spPr>
        <p:txBody>
          <a:bodyPr/>
          <a:lstStyle/>
          <a:p>
            <a:r>
              <a:rPr lang="en-US" dirty="0" smtClean="0"/>
              <a:t>Primary Outcome</a:t>
            </a:r>
          </a:p>
          <a:p>
            <a:pPr lvl="1"/>
            <a:r>
              <a:rPr lang="en-US" dirty="0" smtClean="0"/>
              <a:t>Quality of Life (MANSA)</a:t>
            </a:r>
          </a:p>
          <a:p>
            <a:r>
              <a:rPr lang="en-US" dirty="0" smtClean="0"/>
              <a:t>Secondary Outcomes</a:t>
            </a:r>
          </a:p>
          <a:p>
            <a:pPr lvl="1"/>
            <a:r>
              <a:rPr lang="en-US" dirty="0" smtClean="0"/>
              <a:t>Recovery (Process of Recovery Questionnaire)</a:t>
            </a:r>
          </a:p>
          <a:p>
            <a:pPr lvl="1"/>
            <a:r>
              <a:rPr lang="en-US" dirty="0" smtClean="0"/>
              <a:t>Therapeutic Relationship (Helping Alliance Scale)</a:t>
            </a:r>
            <a:endParaRPr lang="en-US" dirty="0"/>
          </a:p>
        </p:txBody>
      </p:sp>
      <p:sp>
        <p:nvSpPr>
          <p:cNvPr id="4" name="Slide Number Placeholder 3"/>
          <p:cNvSpPr>
            <a:spLocks noGrp="1"/>
          </p:cNvSpPr>
          <p:nvPr>
            <p:ph type="sldNum" sz="quarter" idx="12"/>
          </p:nvPr>
        </p:nvSpPr>
        <p:spPr/>
        <p:txBody>
          <a:bodyPr/>
          <a:lstStyle/>
          <a:p>
            <a:fld id="{25A9828C-A63A-CC4B-89A2-FB86E928E451}" type="slidenum">
              <a:rPr lang="en-US" smtClean="0"/>
              <a:pPr/>
              <a:t>2</a:t>
            </a:fld>
            <a:endParaRPr lang="en-US"/>
          </a:p>
        </p:txBody>
      </p:sp>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GB" smtClean="0"/>
              <a:t>Outcome Assessments</a:t>
            </a:r>
            <a:endParaRPr lang="en-GB" dirty="0" smtClean="0"/>
          </a:p>
        </p:txBody>
      </p:sp>
      <p:sp>
        <p:nvSpPr>
          <p:cNvPr id="3" name="Content Placeholder 2"/>
          <p:cNvSpPr>
            <a:spLocks noGrp="1"/>
          </p:cNvSpPr>
          <p:nvPr>
            <p:ph idx="1"/>
          </p:nvPr>
        </p:nvSpPr>
        <p:spPr>
          <a:xfrm>
            <a:off x="367215" y="1989747"/>
            <a:ext cx="8369408" cy="3948562"/>
          </a:xfrm>
        </p:spPr>
        <p:txBody>
          <a:bodyPr>
            <a:normAutofit/>
          </a:bodyPr>
          <a:lstStyle/>
          <a:p>
            <a:pPr marL="280800" indent="-280800"/>
            <a:r>
              <a:rPr lang="en-GB" dirty="0" smtClean="0"/>
              <a:t>Time Point 1 – Baseline – Before intervention</a:t>
            </a:r>
          </a:p>
          <a:p>
            <a:pPr marL="280800" indent="-280800"/>
            <a:r>
              <a:rPr lang="en-GB" dirty="0" smtClean="0"/>
              <a:t>Time Point 2 – 6-Months – Following completion of intervention</a:t>
            </a:r>
          </a:p>
          <a:p>
            <a:pPr marL="280800" indent="-280800"/>
            <a:r>
              <a:rPr lang="en-GB" dirty="0" smtClean="0"/>
              <a:t>Time Point 3 – 12-Months</a:t>
            </a:r>
            <a:endParaRPr lang="en-GB" dirty="0"/>
          </a:p>
        </p:txBody>
      </p:sp>
      <p:sp>
        <p:nvSpPr>
          <p:cNvPr id="6" name="Slide Number Placeholder 5"/>
          <p:cNvSpPr>
            <a:spLocks noGrp="1"/>
          </p:cNvSpPr>
          <p:nvPr>
            <p:ph type="sldNum" sz="quarter" idx="12"/>
          </p:nvPr>
        </p:nvSpPr>
        <p:spPr/>
        <p:txBody>
          <a:bodyPr/>
          <a:lstStyle/>
          <a:p>
            <a:fld id="{25A9828C-A63A-CC4B-89A2-FB86E928E451}" type="slidenum">
              <a:rPr lang="en-US" smtClean="0"/>
              <a:pPr/>
              <a:t>3</a:t>
            </a:fld>
            <a:endParaRPr lang="en-US"/>
          </a:p>
        </p:txBody>
      </p:sp>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of Quality of Life (</a:t>
            </a:r>
            <a:r>
              <a:rPr lang="en-GB" dirty="0" err="1" smtClean="0"/>
              <a:t>QoL</a:t>
            </a:r>
            <a:r>
              <a:rPr lang="en-GB" dirty="0" smtClean="0"/>
              <a:t>)</a:t>
            </a:r>
            <a:br>
              <a:rPr lang="en-GB" dirty="0" smtClean="0"/>
            </a:br>
            <a:endParaRPr lang="en-US" dirty="0"/>
          </a:p>
        </p:txBody>
      </p:sp>
      <p:sp>
        <p:nvSpPr>
          <p:cNvPr id="3" name="Content Placeholder 2"/>
          <p:cNvSpPr>
            <a:spLocks noGrp="1"/>
          </p:cNvSpPr>
          <p:nvPr>
            <p:ph idx="1"/>
          </p:nvPr>
        </p:nvSpPr>
        <p:spPr>
          <a:xfrm>
            <a:off x="779463" y="1841362"/>
            <a:ext cx="7583487" cy="4849558"/>
          </a:xfrm>
        </p:spPr>
        <p:txBody>
          <a:bodyPr>
            <a:normAutofit/>
          </a:bodyPr>
          <a:lstStyle/>
          <a:p>
            <a:r>
              <a:rPr lang="en-GB" dirty="0" smtClean="0"/>
              <a:t>Broad agreement about characteristics:</a:t>
            </a:r>
          </a:p>
          <a:p>
            <a:pPr marL="796925" lvl="1" indent="-514350">
              <a:buFont typeface="+mj-lt"/>
              <a:buAutoNum type="arabicPeriod"/>
            </a:pPr>
            <a:r>
              <a:rPr lang="en-GB" dirty="0" smtClean="0"/>
              <a:t>Subjective experience</a:t>
            </a:r>
          </a:p>
          <a:p>
            <a:pPr marL="796925" lvl="1" indent="-514350">
              <a:buFont typeface="+mj-lt"/>
              <a:buAutoNum type="arabicPeriod"/>
            </a:pPr>
            <a:r>
              <a:rPr lang="en-GB" dirty="0" smtClean="0"/>
              <a:t>Multidimensional nature (physical, psychological, social, environmental)</a:t>
            </a:r>
          </a:p>
          <a:p>
            <a:pPr marL="796925" lvl="1" indent="-514350">
              <a:buFont typeface="+mj-lt"/>
              <a:buAutoNum type="arabicPeriod"/>
            </a:pPr>
            <a:r>
              <a:rPr lang="en-GB" dirty="0" smtClean="0"/>
              <a:t>Positive and negative aspects </a:t>
            </a:r>
          </a:p>
          <a:p>
            <a:pPr lvl="1">
              <a:buNone/>
            </a:pPr>
            <a:r>
              <a:rPr lang="en-GB" dirty="0" smtClean="0"/>
              <a:t>		</a:t>
            </a:r>
            <a:r>
              <a:rPr lang="en-GB" sz="2000" dirty="0" smtClean="0"/>
              <a:t>(WHOQOL, 1998)</a:t>
            </a:r>
            <a:endParaRPr lang="en-GB" dirty="0" smtClean="0"/>
          </a:p>
          <a:p>
            <a:pPr>
              <a:buNone/>
            </a:pPr>
            <a:endParaRPr lang="en-GB" dirty="0" smtClean="0"/>
          </a:p>
        </p:txBody>
      </p:sp>
      <p:sp>
        <p:nvSpPr>
          <p:cNvPr id="4" name="Slide Number Placeholder 3"/>
          <p:cNvSpPr>
            <a:spLocks noGrp="1"/>
          </p:cNvSpPr>
          <p:nvPr>
            <p:ph type="sldNum" sz="quarter" idx="12"/>
          </p:nvPr>
        </p:nvSpPr>
        <p:spPr/>
        <p:txBody>
          <a:bodyPr/>
          <a:lstStyle/>
          <a:p>
            <a:fld id="{25A9828C-A63A-CC4B-89A2-FB86E928E451}" type="slidenum">
              <a:rPr lang="en-US" smtClean="0"/>
              <a:pPr/>
              <a:t>4</a:t>
            </a:fld>
            <a:endParaRPr lang="en-US"/>
          </a:p>
        </p:txBody>
      </p:sp>
    </p:spTree>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of Life and Forensic Mental Health</a:t>
            </a:r>
            <a:endParaRPr lang="en-US" dirty="0"/>
          </a:p>
        </p:txBody>
      </p:sp>
      <p:sp>
        <p:nvSpPr>
          <p:cNvPr id="3" name="Content Placeholder 2"/>
          <p:cNvSpPr>
            <a:spLocks noGrp="1"/>
          </p:cNvSpPr>
          <p:nvPr>
            <p:ph idx="1"/>
          </p:nvPr>
        </p:nvSpPr>
        <p:spPr>
          <a:xfrm>
            <a:off x="779463" y="1875534"/>
            <a:ext cx="7583487" cy="4849558"/>
          </a:xfrm>
        </p:spPr>
        <p:txBody>
          <a:bodyPr>
            <a:normAutofit/>
          </a:bodyPr>
          <a:lstStyle/>
          <a:p>
            <a:r>
              <a:rPr lang="en-GB" dirty="0" smtClean="0"/>
              <a:t>Fitzpatrick et al (2010) - Rated 17</a:t>
            </a:r>
            <a:r>
              <a:rPr lang="en-GB" baseline="30000" dirty="0" smtClean="0"/>
              <a:t>th</a:t>
            </a:r>
            <a:r>
              <a:rPr lang="en-GB" dirty="0" smtClean="0"/>
              <a:t> out of 21 variables regarding importance of outcome.</a:t>
            </a:r>
          </a:p>
          <a:p>
            <a:r>
              <a:rPr lang="en-GB" dirty="0" err="1" smtClean="0"/>
              <a:t>QoL</a:t>
            </a:r>
            <a:r>
              <a:rPr lang="en-GB" dirty="0" smtClean="0"/>
              <a:t> has not been extensively employed in forensic mental health research but is a relevant and important issue.</a:t>
            </a:r>
            <a:endParaRPr lang="en-US" dirty="0"/>
          </a:p>
        </p:txBody>
      </p:sp>
      <p:sp>
        <p:nvSpPr>
          <p:cNvPr id="4" name="Slide Number Placeholder 3"/>
          <p:cNvSpPr>
            <a:spLocks noGrp="1"/>
          </p:cNvSpPr>
          <p:nvPr>
            <p:ph type="sldNum" sz="quarter" idx="12"/>
          </p:nvPr>
        </p:nvSpPr>
        <p:spPr/>
        <p:txBody>
          <a:bodyPr/>
          <a:lstStyle/>
          <a:p>
            <a:fld id="{25A9828C-A63A-CC4B-89A2-FB86E928E451}" type="slidenum">
              <a:rPr lang="en-US" smtClean="0"/>
              <a:pPr/>
              <a:t>5</a:t>
            </a:fld>
            <a:endParaRPr lang="en-US"/>
          </a:p>
        </p:txBody>
      </p:sp>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Assessments</a:t>
            </a:r>
            <a:endParaRPr lang="en-US" dirty="0"/>
          </a:p>
        </p:txBody>
      </p:sp>
      <p:sp>
        <p:nvSpPr>
          <p:cNvPr id="3" name="Content Placeholder 2"/>
          <p:cNvSpPr>
            <a:spLocks noGrp="1"/>
          </p:cNvSpPr>
          <p:nvPr>
            <p:ph idx="1"/>
          </p:nvPr>
        </p:nvSpPr>
        <p:spPr/>
        <p:txBody>
          <a:bodyPr>
            <a:normAutofit lnSpcReduction="10000"/>
          </a:bodyPr>
          <a:lstStyle/>
          <a:p>
            <a:r>
              <a:rPr lang="en-GB" dirty="0" smtClean="0"/>
              <a:t>Primary outcome = Quality of Life</a:t>
            </a:r>
          </a:p>
          <a:p>
            <a:pPr lvl="1"/>
            <a:r>
              <a:rPr lang="en-GB" dirty="0" smtClean="0"/>
              <a:t>Assessed using Manchester Short Assessment of Quality of Life scale (MANSA) </a:t>
            </a:r>
            <a:r>
              <a:rPr lang="en-GB" sz="2000" dirty="0" smtClean="0"/>
              <a:t>(</a:t>
            </a:r>
            <a:r>
              <a:rPr lang="en-GB" sz="2000" dirty="0" err="1" smtClean="0"/>
              <a:t>Priebe</a:t>
            </a:r>
            <a:r>
              <a:rPr lang="en-GB" sz="2000" dirty="0" smtClean="0"/>
              <a:t> et al, 1999)</a:t>
            </a:r>
            <a:endParaRPr lang="en-GB" dirty="0" smtClean="0"/>
          </a:p>
          <a:p>
            <a:pPr lvl="2"/>
            <a:r>
              <a:rPr lang="en-GB" dirty="0" smtClean="0"/>
              <a:t>Short form of the Lancashire Quality of Life Profile </a:t>
            </a:r>
            <a:r>
              <a:rPr lang="en-GB" sz="2000" dirty="0" smtClean="0"/>
              <a:t>(Oliver et al 1996)</a:t>
            </a:r>
            <a:endParaRPr lang="en-GB" dirty="0" smtClean="0"/>
          </a:p>
          <a:p>
            <a:pPr lvl="1"/>
            <a:r>
              <a:rPr lang="en-GB" dirty="0" smtClean="0"/>
              <a:t>Twelve questions rated on 7-point </a:t>
            </a:r>
            <a:r>
              <a:rPr lang="en-GB" dirty="0" err="1" smtClean="0"/>
              <a:t>Likert</a:t>
            </a:r>
            <a:r>
              <a:rPr lang="en-GB" dirty="0" smtClean="0"/>
              <a:t> scale        </a:t>
            </a:r>
          </a:p>
          <a:p>
            <a:pPr lvl="1" algn="ctr">
              <a:buNone/>
            </a:pPr>
            <a:r>
              <a:rPr lang="en-GB" dirty="0" smtClean="0"/>
              <a:t>(1 = couldn’t be worse to 7 = couldn’t be better)</a:t>
            </a:r>
          </a:p>
          <a:p>
            <a:pPr lvl="1"/>
            <a:r>
              <a:rPr lang="en-GB" dirty="0" smtClean="0"/>
              <a:t>Generates overall summary mean score (from 1 to 7)</a:t>
            </a:r>
          </a:p>
          <a:p>
            <a:pPr lvl="1"/>
            <a:endParaRPr lang="en-GB" dirty="0" smtClean="0"/>
          </a:p>
          <a:p>
            <a:pPr lvl="1"/>
            <a:endParaRPr lang="en-GB" dirty="0" smtClean="0"/>
          </a:p>
          <a:p>
            <a:endParaRPr lang="en-US" dirty="0"/>
          </a:p>
        </p:txBody>
      </p:sp>
      <p:sp>
        <p:nvSpPr>
          <p:cNvPr id="7" name="Slide Number Placeholder 6"/>
          <p:cNvSpPr>
            <a:spLocks noGrp="1"/>
          </p:cNvSpPr>
          <p:nvPr>
            <p:ph type="sldNum" sz="quarter" idx="12"/>
          </p:nvPr>
        </p:nvSpPr>
        <p:spPr/>
        <p:txBody>
          <a:bodyPr/>
          <a:lstStyle/>
          <a:p>
            <a:fld id="{25A9828C-A63A-CC4B-89A2-FB86E928E451}" type="slidenum">
              <a:rPr lang="en-US" smtClean="0"/>
              <a:pPr/>
              <a:t>6</a:t>
            </a:fld>
            <a:endParaRPr lang="en-US"/>
          </a:p>
        </p:txBody>
      </p:sp>
    </p:spTree>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Mean Quality of Life Scores </a:t>
            </a:r>
            <a:endParaRPr lang="en-US" dirty="0"/>
          </a:p>
        </p:txBody>
      </p:sp>
      <p:graphicFrame>
        <p:nvGraphicFramePr>
          <p:cNvPr id="4" name="Content Placeholder 3"/>
          <p:cNvGraphicFramePr>
            <a:graphicFrameLocks noGrp="1"/>
          </p:cNvGraphicFramePr>
          <p:nvPr>
            <p:ph idx="1"/>
          </p:nvPr>
        </p:nvGraphicFramePr>
        <p:xfrm>
          <a:off x="779462" y="2265202"/>
          <a:ext cx="7583488" cy="2969104"/>
        </p:xfrm>
        <a:graphic>
          <a:graphicData uri="http://schemas.openxmlformats.org/drawingml/2006/table">
            <a:tbl>
              <a:tblPr firstRow="1" bandRow="1">
                <a:tableStyleId>{5C22544A-7EE6-4342-B048-85BDC9FD1C3A}</a:tableStyleId>
              </a:tblPr>
              <a:tblGrid>
                <a:gridCol w="2260521"/>
                <a:gridCol w="1673915"/>
                <a:gridCol w="1753180"/>
                <a:gridCol w="1895872"/>
              </a:tblGrid>
              <a:tr h="907890">
                <a:tc>
                  <a:txBody>
                    <a:bodyPr/>
                    <a:lstStyle/>
                    <a:p>
                      <a:pPr algn="ctr"/>
                      <a:r>
                        <a:rPr lang="en-US" sz="2400" b="0" dirty="0" smtClean="0">
                          <a:solidFill>
                            <a:srgbClr val="FFFFFF"/>
                          </a:solidFill>
                          <a:latin typeface="Candara"/>
                          <a:cs typeface="Candara"/>
                        </a:rPr>
                        <a:t>Domain Mean</a:t>
                      </a:r>
                    </a:p>
                    <a:p>
                      <a:pPr algn="ctr"/>
                      <a:r>
                        <a:rPr lang="en-US" sz="2400" b="0" baseline="0" dirty="0" smtClean="0">
                          <a:solidFill>
                            <a:srgbClr val="FFFFFF"/>
                          </a:solidFill>
                          <a:latin typeface="Candara"/>
                          <a:cs typeface="Candara"/>
                        </a:rPr>
                        <a:t>(range 1-7) (SD)</a:t>
                      </a:r>
                      <a:endParaRPr lang="en-US" sz="2400" b="0" dirty="0">
                        <a:solidFill>
                          <a:srgbClr val="FFFFFF"/>
                        </a:solidFill>
                        <a:latin typeface="Candara"/>
                        <a:cs typeface="Candara"/>
                      </a:endParaRPr>
                    </a:p>
                  </a:txBody>
                  <a:tcPr anchor="ctr">
                    <a:solidFill>
                      <a:srgbClr val="0C5986"/>
                    </a:solidFill>
                  </a:tcPr>
                </a:tc>
                <a:tc>
                  <a:txBody>
                    <a:bodyPr/>
                    <a:lstStyle/>
                    <a:p>
                      <a:pPr algn="ctr"/>
                      <a:r>
                        <a:rPr lang="en-US" sz="2400" dirty="0" smtClean="0">
                          <a:latin typeface="Candara"/>
                          <a:cs typeface="Candara"/>
                        </a:rPr>
                        <a:t>Baseline</a:t>
                      </a:r>
                      <a:endParaRPr lang="en-US" sz="2400" dirty="0">
                        <a:latin typeface="Candara"/>
                        <a:cs typeface="Candara"/>
                      </a:endParaRPr>
                    </a:p>
                  </a:txBody>
                  <a:tcPr anchor="ctr"/>
                </a:tc>
                <a:tc>
                  <a:txBody>
                    <a:bodyPr/>
                    <a:lstStyle/>
                    <a:p>
                      <a:pPr algn="ctr"/>
                      <a:r>
                        <a:rPr lang="en-US" sz="2400" dirty="0" smtClean="0">
                          <a:latin typeface="Candara"/>
                          <a:cs typeface="Candara"/>
                        </a:rPr>
                        <a:t>6-Months</a:t>
                      </a:r>
                      <a:endParaRPr lang="en-US" sz="2400" dirty="0">
                        <a:latin typeface="Candara"/>
                        <a:cs typeface="Candara"/>
                      </a:endParaRPr>
                    </a:p>
                  </a:txBody>
                  <a:tcPr anchor="ctr"/>
                </a:tc>
                <a:tc>
                  <a:txBody>
                    <a:bodyPr/>
                    <a:lstStyle/>
                    <a:p>
                      <a:pPr algn="ctr"/>
                      <a:r>
                        <a:rPr lang="en-US" sz="2400" dirty="0" smtClean="0">
                          <a:latin typeface="Candara"/>
                          <a:cs typeface="Candara"/>
                        </a:rPr>
                        <a:t>12-Months</a:t>
                      </a:r>
                      <a:endParaRPr lang="en-US" sz="2400" dirty="0">
                        <a:latin typeface="Candara"/>
                        <a:cs typeface="Candara"/>
                      </a:endParaRPr>
                    </a:p>
                  </a:txBody>
                  <a:tcPr anchor="ctr"/>
                </a:tc>
              </a:tr>
              <a:tr h="1030607">
                <a:tc>
                  <a:txBody>
                    <a:bodyPr/>
                    <a:lstStyle/>
                    <a:p>
                      <a:r>
                        <a:rPr lang="en-US" sz="2400" dirty="0" smtClean="0">
                          <a:solidFill>
                            <a:srgbClr val="FFFFFF"/>
                          </a:solidFill>
                          <a:latin typeface="Candara"/>
                          <a:cs typeface="Candara"/>
                        </a:rPr>
                        <a:t>Control </a:t>
                      </a:r>
                    </a:p>
                    <a:p>
                      <a:r>
                        <a:rPr lang="en-US" sz="2400" dirty="0" smtClean="0">
                          <a:solidFill>
                            <a:srgbClr val="FFFFFF"/>
                          </a:solidFill>
                          <a:latin typeface="Candara"/>
                          <a:cs typeface="Candara"/>
                        </a:rPr>
                        <a:t>(N =</a:t>
                      </a:r>
                      <a:r>
                        <a:rPr lang="en-US" sz="2400" baseline="0" dirty="0" smtClean="0">
                          <a:solidFill>
                            <a:srgbClr val="FFFFFF"/>
                          </a:solidFill>
                          <a:latin typeface="Candara"/>
                          <a:cs typeface="Candara"/>
                        </a:rPr>
                        <a:t> 52)</a:t>
                      </a:r>
                      <a:endParaRPr lang="en-US" sz="2400" dirty="0">
                        <a:solidFill>
                          <a:srgbClr val="FFFFFF"/>
                        </a:solidFill>
                        <a:latin typeface="Candara"/>
                        <a:cs typeface="Candara"/>
                      </a:endParaRPr>
                    </a:p>
                  </a:txBody>
                  <a:tcPr anchor="ctr">
                    <a:solidFill>
                      <a:srgbClr val="0C5986"/>
                    </a:solidFill>
                  </a:tcPr>
                </a:tc>
                <a:tc>
                  <a:txBody>
                    <a:bodyPr/>
                    <a:lstStyle/>
                    <a:p>
                      <a:pPr algn="ctr"/>
                      <a:r>
                        <a:rPr lang="en-US" sz="2400" dirty="0" smtClean="0">
                          <a:latin typeface="Candara"/>
                          <a:cs typeface="Candara"/>
                        </a:rPr>
                        <a:t>4.2 (0.2)</a:t>
                      </a:r>
                      <a:endParaRPr lang="en-US" sz="2400" dirty="0">
                        <a:latin typeface="Candara"/>
                        <a:cs typeface="Candara"/>
                      </a:endParaRPr>
                    </a:p>
                  </a:txBody>
                  <a:tcPr anchor="ctr"/>
                </a:tc>
                <a:tc>
                  <a:txBody>
                    <a:bodyPr/>
                    <a:lstStyle/>
                    <a:p>
                      <a:pPr algn="ctr"/>
                      <a:r>
                        <a:rPr lang="en-US" sz="2400" dirty="0" smtClean="0">
                          <a:latin typeface="Candara"/>
                          <a:cs typeface="Candara"/>
                        </a:rPr>
                        <a:t>4.3 (0.1)</a:t>
                      </a:r>
                      <a:endParaRPr lang="en-US" sz="2400" dirty="0">
                        <a:latin typeface="Candara"/>
                        <a:cs typeface="Candara"/>
                      </a:endParaRPr>
                    </a:p>
                  </a:txBody>
                  <a:tcPr anchor="ctr"/>
                </a:tc>
                <a:tc>
                  <a:txBody>
                    <a:bodyPr/>
                    <a:lstStyle/>
                    <a:p>
                      <a:pPr algn="ctr"/>
                      <a:r>
                        <a:rPr lang="en-US" sz="2400" dirty="0" smtClean="0">
                          <a:latin typeface="Candara"/>
                          <a:cs typeface="Candara"/>
                        </a:rPr>
                        <a:t>4.3 (0.3)</a:t>
                      </a:r>
                      <a:endParaRPr lang="en-US" sz="2400" dirty="0">
                        <a:latin typeface="Candara"/>
                        <a:cs typeface="Candara"/>
                      </a:endParaRPr>
                    </a:p>
                  </a:txBody>
                  <a:tcPr anchor="ctr"/>
                </a:tc>
              </a:tr>
              <a:tr h="1030607">
                <a:tc>
                  <a:txBody>
                    <a:bodyPr/>
                    <a:lstStyle/>
                    <a:p>
                      <a:r>
                        <a:rPr lang="en-US" sz="2400" dirty="0" smtClean="0">
                          <a:solidFill>
                            <a:srgbClr val="FFFFFF"/>
                          </a:solidFill>
                          <a:latin typeface="Candara"/>
                          <a:cs typeface="Candara"/>
                        </a:rPr>
                        <a:t>Intervention </a:t>
                      </a:r>
                    </a:p>
                    <a:p>
                      <a:r>
                        <a:rPr lang="en-US" sz="2400" dirty="0" smtClean="0">
                          <a:solidFill>
                            <a:srgbClr val="FFFFFF"/>
                          </a:solidFill>
                          <a:latin typeface="Candara"/>
                          <a:cs typeface="Candara"/>
                        </a:rPr>
                        <a:t>(N = 53)</a:t>
                      </a:r>
                      <a:endParaRPr lang="en-US" sz="2400" dirty="0">
                        <a:solidFill>
                          <a:srgbClr val="FFFFFF"/>
                        </a:solidFill>
                        <a:latin typeface="Candara"/>
                        <a:cs typeface="Candara"/>
                      </a:endParaRPr>
                    </a:p>
                  </a:txBody>
                  <a:tcPr anchor="ctr">
                    <a:solidFill>
                      <a:srgbClr val="0C5986"/>
                    </a:solidFill>
                  </a:tcPr>
                </a:tc>
                <a:tc>
                  <a:txBody>
                    <a:bodyPr/>
                    <a:lstStyle/>
                    <a:p>
                      <a:pPr algn="ctr"/>
                      <a:r>
                        <a:rPr lang="en-US" sz="2400" dirty="0" smtClean="0">
                          <a:latin typeface="Candara"/>
                          <a:cs typeface="Candara"/>
                        </a:rPr>
                        <a:t>4.4</a:t>
                      </a:r>
                      <a:r>
                        <a:rPr lang="en-US" sz="2400" baseline="0" dirty="0" smtClean="0">
                          <a:latin typeface="Candara"/>
                          <a:cs typeface="Candara"/>
                        </a:rPr>
                        <a:t> (0.3)</a:t>
                      </a:r>
                      <a:endParaRPr lang="en-US" sz="2400" dirty="0">
                        <a:latin typeface="Candara"/>
                        <a:cs typeface="Candara"/>
                      </a:endParaRPr>
                    </a:p>
                  </a:txBody>
                  <a:tcPr anchor="ctr"/>
                </a:tc>
                <a:tc>
                  <a:txBody>
                    <a:bodyPr/>
                    <a:lstStyle/>
                    <a:p>
                      <a:pPr algn="ctr"/>
                      <a:r>
                        <a:rPr lang="en-US" sz="2400" dirty="0" smtClean="0">
                          <a:latin typeface="Candara"/>
                          <a:cs typeface="Candara"/>
                        </a:rPr>
                        <a:t>4.5 (0.4)</a:t>
                      </a:r>
                      <a:endParaRPr lang="en-US" sz="2400" dirty="0">
                        <a:latin typeface="Candara"/>
                        <a:cs typeface="Candara"/>
                      </a:endParaRPr>
                    </a:p>
                  </a:txBody>
                  <a:tcPr anchor="ctr"/>
                </a:tc>
                <a:tc>
                  <a:txBody>
                    <a:bodyPr/>
                    <a:lstStyle/>
                    <a:p>
                      <a:pPr algn="ctr"/>
                      <a:r>
                        <a:rPr lang="en-US" sz="2400" dirty="0" smtClean="0">
                          <a:latin typeface="Candara"/>
                          <a:cs typeface="Candara"/>
                        </a:rPr>
                        <a:t>4.7 (0.2)</a:t>
                      </a:r>
                      <a:endParaRPr lang="en-US" sz="2400" dirty="0">
                        <a:latin typeface="Candara"/>
                        <a:cs typeface="Candara"/>
                      </a:endParaRPr>
                    </a:p>
                  </a:txBody>
                  <a:tcPr anchor="ctr"/>
                </a:tc>
              </a:tr>
            </a:tbl>
          </a:graphicData>
        </a:graphic>
      </p:graphicFrame>
      <p:sp>
        <p:nvSpPr>
          <p:cNvPr id="5" name="Slide Number Placeholder 4"/>
          <p:cNvSpPr>
            <a:spLocks noGrp="1"/>
          </p:cNvSpPr>
          <p:nvPr>
            <p:ph type="sldNum" sz="quarter" idx="12"/>
          </p:nvPr>
        </p:nvSpPr>
        <p:spPr/>
        <p:txBody>
          <a:bodyPr/>
          <a:lstStyle/>
          <a:p>
            <a:fld id="{25A9828C-A63A-CC4B-89A2-FB86E928E451}" type="slidenum">
              <a:rPr lang="en-US" smtClean="0"/>
              <a:pPr/>
              <a:t>7</a:t>
            </a:fld>
            <a:endParaRPr lang="en-US"/>
          </a:p>
        </p:txBody>
      </p:sp>
    </p:spTree>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Treatment Effect  Quality of Life Scores </a:t>
            </a:r>
            <a:endParaRPr lang="en-US" dirty="0"/>
          </a:p>
        </p:txBody>
      </p:sp>
      <p:graphicFrame>
        <p:nvGraphicFramePr>
          <p:cNvPr id="4" name="Content Placeholder 3"/>
          <p:cNvGraphicFramePr>
            <a:graphicFrameLocks noGrp="1"/>
          </p:cNvGraphicFramePr>
          <p:nvPr>
            <p:ph idx="1"/>
          </p:nvPr>
        </p:nvGraphicFramePr>
        <p:xfrm>
          <a:off x="704759" y="1946330"/>
          <a:ext cx="7600935" cy="3629304"/>
        </p:xfrm>
        <a:graphic>
          <a:graphicData uri="http://schemas.openxmlformats.org/drawingml/2006/table">
            <a:tbl>
              <a:tblPr firstRow="1" bandRow="1">
                <a:tableStyleId>{5C22544A-7EE6-4342-B048-85BDC9FD1C3A}</a:tableStyleId>
              </a:tblPr>
              <a:tblGrid>
                <a:gridCol w="1834974"/>
                <a:gridCol w="2964633"/>
                <a:gridCol w="2801328"/>
              </a:tblGrid>
              <a:tr h="907326">
                <a:tc>
                  <a:txBody>
                    <a:bodyPr/>
                    <a:lstStyle/>
                    <a:p>
                      <a:pPr algn="ctr"/>
                      <a:endParaRPr lang="en-US" sz="2400" dirty="0">
                        <a:solidFill>
                          <a:srgbClr val="FFFFFF"/>
                        </a:solidFill>
                        <a:latin typeface="Candara"/>
                        <a:cs typeface="Candara"/>
                      </a:endParaRPr>
                    </a:p>
                  </a:txBody>
                  <a:tcPr anchor="ctr">
                    <a:solidFill>
                      <a:srgbClr val="0C5986"/>
                    </a:solidFill>
                  </a:tcPr>
                </a:tc>
                <a:tc gridSpan="2">
                  <a:txBody>
                    <a:bodyPr/>
                    <a:lstStyle/>
                    <a:p>
                      <a:pPr algn="ctr">
                        <a:lnSpc>
                          <a:spcPct val="107000"/>
                        </a:lnSpc>
                        <a:spcAft>
                          <a:spcPts val="0"/>
                        </a:spcAft>
                      </a:pPr>
                      <a:r>
                        <a:rPr lang="en-GB" sz="2400" b="0" dirty="0" smtClean="0">
                          <a:effectLst/>
                          <a:latin typeface="Candara"/>
                          <a:ea typeface="Calibri" panose="020F0502020204030204" pitchFamily="34" charset="0"/>
                          <a:cs typeface="Candara"/>
                        </a:rPr>
                        <a:t>Treatment Effect  (intervention – control) and Confidence Interval</a:t>
                      </a:r>
                    </a:p>
                  </a:txBody>
                  <a:tcPr anchor="ctr"/>
                </a:tc>
                <a:tc hMerge="1">
                  <a:txBody>
                    <a:bodyPr/>
                    <a:lstStyle/>
                    <a:p>
                      <a:endParaRPr lang="en-US" dirty="0"/>
                    </a:p>
                  </a:txBody>
                  <a:tcPr anchor="ctr"/>
                </a:tc>
              </a:tr>
              <a:tr h="907326">
                <a:tc>
                  <a:txBody>
                    <a:bodyPr/>
                    <a:lstStyle/>
                    <a:p>
                      <a:pPr algn="ctr"/>
                      <a:endParaRPr lang="en-US" sz="2400" dirty="0">
                        <a:solidFill>
                          <a:srgbClr val="FFFFFF"/>
                        </a:solidFill>
                        <a:latin typeface="Candara"/>
                        <a:cs typeface="Candara"/>
                      </a:endParaRPr>
                    </a:p>
                  </a:txBody>
                  <a:tcPr anchor="ctr">
                    <a:solidFill>
                      <a:srgbClr val="0C5986"/>
                    </a:solidFill>
                  </a:tcPr>
                </a:tc>
                <a:tc>
                  <a:txBody>
                    <a:bodyPr/>
                    <a:lstStyle/>
                    <a:p>
                      <a:pPr algn="ctr"/>
                      <a:r>
                        <a:rPr lang="en-US" sz="2400" dirty="0" smtClean="0">
                          <a:latin typeface="Candara"/>
                          <a:cs typeface="Candara"/>
                        </a:rPr>
                        <a:t>6-Month</a:t>
                      </a:r>
                      <a:endParaRPr lang="en-US" sz="2400" dirty="0">
                        <a:latin typeface="Candara"/>
                        <a:cs typeface="Candara"/>
                      </a:endParaRPr>
                    </a:p>
                  </a:txBody>
                  <a:tcPr anchor="ctr"/>
                </a:tc>
                <a:tc>
                  <a:txBody>
                    <a:bodyPr/>
                    <a:lstStyle/>
                    <a:p>
                      <a:pPr algn="ctr"/>
                      <a:r>
                        <a:rPr lang="en-US" sz="2400" dirty="0" smtClean="0">
                          <a:latin typeface="Candara"/>
                          <a:cs typeface="Candara"/>
                        </a:rPr>
                        <a:t>12-Month</a:t>
                      </a:r>
                      <a:endParaRPr lang="en-US" sz="2400" dirty="0">
                        <a:latin typeface="Candara"/>
                        <a:cs typeface="Candara"/>
                      </a:endParaRPr>
                    </a:p>
                  </a:txBody>
                  <a:tcPr anchor="ctr"/>
                </a:tc>
              </a:tr>
              <a:tr h="907326">
                <a:tc>
                  <a:txBody>
                    <a:bodyPr/>
                    <a:lstStyle/>
                    <a:p>
                      <a:pPr algn="l"/>
                      <a:endParaRPr lang="en-US" sz="2400" dirty="0">
                        <a:solidFill>
                          <a:srgbClr val="FFFFFF"/>
                        </a:solidFill>
                        <a:latin typeface="Candara"/>
                        <a:cs typeface="Candara"/>
                      </a:endParaRPr>
                    </a:p>
                  </a:txBody>
                  <a:tcPr anchor="ctr">
                    <a:solidFill>
                      <a:srgbClr val="0C5986"/>
                    </a:solidFill>
                  </a:tcPr>
                </a:tc>
                <a:tc>
                  <a:txBody>
                    <a:bodyPr/>
                    <a:lstStyle/>
                    <a:p>
                      <a:pPr algn="ctr"/>
                      <a:r>
                        <a:rPr lang="en-US" sz="2400" dirty="0" smtClean="0">
                          <a:latin typeface="Candara"/>
                          <a:cs typeface="Candara"/>
                        </a:rPr>
                        <a:t>0.2 (-0.4 to 0.8)</a:t>
                      </a:r>
                      <a:endParaRPr lang="en-US" sz="2400" dirty="0">
                        <a:latin typeface="Candara"/>
                        <a:cs typeface="Candara"/>
                      </a:endParaRPr>
                    </a:p>
                  </a:txBody>
                  <a:tcPr anchor="ctr"/>
                </a:tc>
                <a:tc>
                  <a:txBody>
                    <a:bodyPr/>
                    <a:lstStyle/>
                    <a:p>
                      <a:pPr algn="ctr"/>
                      <a:r>
                        <a:rPr lang="en-US" sz="2400" dirty="0" smtClean="0">
                          <a:latin typeface="Candara"/>
                          <a:cs typeface="Candara"/>
                        </a:rPr>
                        <a:t>0.4 (-0.3 to 1.1)</a:t>
                      </a:r>
                      <a:endParaRPr lang="en-US" sz="2400" dirty="0">
                        <a:latin typeface="Candara"/>
                        <a:cs typeface="Candara"/>
                      </a:endParaRPr>
                    </a:p>
                  </a:txBody>
                  <a:tcPr anchor="ctr"/>
                </a:tc>
              </a:tr>
              <a:tr h="907326">
                <a:tc>
                  <a:txBody>
                    <a:bodyPr/>
                    <a:lstStyle/>
                    <a:p>
                      <a:pPr algn="l"/>
                      <a:r>
                        <a:rPr lang="en-GB" sz="2400" b="1" kern="1200" dirty="0" smtClean="0">
                          <a:solidFill>
                            <a:srgbClr val="FFFFFF"/>
                          </a:solidFill>
                          <a:latin typeface="Candara"/>
                          <a:ea typeface="+mn-ea"/>
                          <a:cs typeface="Candara"/>
                        </a:rPr>
                        <a:t>ICC (CI)</a:t>
                      </a:r>
                      <a:r>
                        <a:rPr lang="en-US" sz="2400" b="1" dirty="0" smtClean="0">
                          <a:solidFill>
                            <a:srgbClr val="FFFFFF"/>
                          </a:solidFill>
                          <a:latin typeface="Candara"/>
                          <a:cs typeface="Candara"/>
                        </a:rPr>
                        <a:t> </a:t>
                      </a:r>
                      <a:endParaRPr lang="en-US" sz="2400" b="1" dirty="0">
                        <a:solidFill>
                          <a:srgbClr val="FFFFFF"/>
                        </a:solidFill>
                        <a:latin typeface="Candara"/>
                        <a:cs typeface="Candara"/>
                      </a:endParaRPr>
                    </a:p>
                  </a:txBody>
                  <a:tcPr anchor="ctr">
                    <a:solidFill>
                      <a:srgbClr val="0C5986"/>
                    </a:solidFill>
                  </a:tcPr>
                </a:tc>
                <a:tc>
                  <a:txBody>
                    <a:bodyPr/>
                    <a:lstStyle/>
                    <a:p>
                      <a:pPr algn="ctr">
                        <a:lnSpc>
                          <a:spcPct val="107000"/>
                        </a:lnSpc>
                        <a:spcAft>
                          <a:spcPts val="0"/>
                        </a:spcAft>
                      </a:pPr>
                      <a:endParaRPr lang="en-GB" sz="2400" dirty="0">
                        <a:latin typeface="Candara"/>
                        <a:ea typeface="Calibri"/>
                        <a:cs typeface="Candara"/>
                      </a:endParaRPr>
                    </a:p>
                    <a:p>
                      <a:pPr algn="ctr">
                        <a:lnSpc>
                          <a:spcPct val="107000"/>
                        </a:lnSpc>
                        <a:spcAft>
                          <a:spcPts val="0"/>
                        </a:spcAft>
                      </a:pPr>
                      <a:r>
                        <a:rPr lang="en-GB" sz="2400" dirty="0">
                          <a:latin typeface="Candara"/>
                          <a:ea typeface="Calibri"/>
                          <a:cs typeface="Candara"/>
                        </a:rPr>
                        <a:t>0.04 (0.00 to 0.17)</a:t>
                      </a:r>
                      <a:endParaRPr lang="en-US" sz="2400" dirty="0">
                        <a:latin typeface="Candara"/>
                        <a:ea typeface="Calibri"/>
                        <a:cs typeface="Candara"/>
                      </a:endParaRPr>
                    </a:p>
                  </a:txBody>
                  <a:tcPr marL="68580" marR="68580" marT="0" marB="0"/>
                </a:tc>
                <a:tc>
                  <a:txBody>
                    <a:bodyPr/>
                    <a:lstStyle/>
                    <a:p>
                      <a:pPr algn="ctr">
                        <a:lnSpc>
                          <a:spcPct val="107000"/>
                        </a:lnSpc>
                        <a:spcAft>
                          <a:spcPts val="0"/>
                        </a:spcAft>
                      </a:pPr>
                      <a:endParaRPr lang="en-GB" sz="2400" dirty="0">
                        <a:latin typeface="Candara"/>
                        <a:ea typeface="Calibri"/>
                        <a:cs typeface="Candara"/>
                      </a:endParaRPr>
                    </a:p>
                    <a:p>
                      <a:pPr algn="ctr">
                        <a:lnSpc>
                          <a:spcPct val="107000"/>
                        </a:lnSpc>
                        <a:spcAft>
                          <a:spcPts val="0"/>
                        </a:spcAft>
                      </a:pPr>
                      <a:r>
                        <a:rPr lang="en-GB" sz="2400" dirty="0">
                          <a:latin typeface="Candara"/>
                          <a:ea typeface="Calibri"/>
                          <a:cs typeface="Candara"/>
                        </a:rPr>
                        <a:t>0.05 (0.00 to 0.18)</a:t>
                      </a:r>
                      <a:endParaRPr lang="en-US" sz="2400" dirty="0">
                        <a:latin typeface="Candara"/>
                        <a:ea typeface="Calibri"/>
                        <a:cs typeface="Candara"/>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25A9828C-A63A-CC4B-89A2-FB86E928E451}" type="slidenum">
              <a:rPr lang="en-US" smtClean="0"/>
              <a:pPr/>
              <a:t>8</a:t>
            </a:fld>
            <a:endParaRPr lang="en-US"/>
          </a:p>
        </p:txBody>
      </p:sp>
      <p:sp>
        <p:nvSpPr>
          <p:cNvPr id="6" name="TextBox 5"/>
          <p:cNvSpPr txBox="1"/>
          <p:nvPr/>
        </p:nvSpPr>
        <p:spPr>
          <a:xfrm>
            <a:off x="704759" y="5933837"/>
            <a:ext cx="5458160" cy="369332"/>
          </a:xfrm>
          <a:prstGeom prst="rect">
            <a:avLst/>
          </a:prstGeom>
          <a:noFill/>
        </p:spPr>
        <p:txBody>
          <a:bodyPr wrap="square" rtlCol="0">
            <a:spAutoFit/>
          </a:bodyPr>
          <a:lstStyle/>
          <a:p>
            <a:r>
              <a:rPr lang="en-US" dirty="0" smtClean="0">
                <a:solidFill>
                  <a:srgbClr val="FFFFFF"/>
                </a:solidFill>
              </a:rPr>
              <a:t>ICC = </a:t>
            </a:r>
            <a:r>
              <a:rPr lang="en-GB" dirty="0" smtClean="0">
                <a:solidFill>
                  <a:srgbClr val="FFFFFF"/>
                </a:solidFill>
                <a:latin typeface="Candara"/>
                <a:cs typeface="Candara"/>
              </a:rPr>
              <a:t>Intracluster Correlation Coefficient </a:t>
            </a:r>
            <a:endParaRPr lang="en-US" dirty="0">
              <a:solidFill>
                <a:srgbClr val="FFFFFF"/>
              </a:solidFill>
            </a:endParaRPr>
          </a:p>
        </p:txBody>
      </p:sp>
    </p:spTree>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in Forensic Settings</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Definition of Recovery</a:t>
            </a:r>
          </a:p>
          <a:p>
            <a:pPr>
              <a:buNone/>
            </a:pPr>
            <a:r>
              <a:rPr lang="en-US" sz="3027" i="1" dirty="0" smtClean="0"/>
              <a:t>“A deeply personal, unique process of changing one’s attitudes, values, feelings, goals, skills and/or roles.  It is a way of living a satisfying, hopeful, and contributing life even with the limitations caused by illness.  Recovery involves the development of new meaning and purpose in one’s life as one grows beyond the catastrophic effects of mental illness.” </a:t>
            </a:r>
            <a:r>
              <a:rPr lang="en-US" sz="2400" dirty="0" smtClean="0"/>
              <a:t>(Anthony, 1993)</a:t>
            </a:r>
            <a:endParaRPr lang="en-US" sz="3027"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25A9828C-A63A-CC4B-89A2-FB86E928E451}" type="slidenum">
              <a:rPr lang="en-US" smtClean="0"/>
              <a:pPr/>
              <a:t>9</a:t>
            </a:fld>
            <a:endParaRPr lang="en-US"/>
          </a:p>
        </p:txBody>
      </p:sp>
    </p:spTree>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8701</TotalTime>
  <Words>1409</Words>
  <Application>Microsoft Office PowerPoint</Application>
  <PresentationFormat>On-screen Show (4:3)</PresentationFormat>
  <Paragraphs>247</Paragraphs>
  <Slides>18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Candara</vt:lpstr>
      <vt:lpstr>Trebuchet MS</vt:lpstr>
      <vt:lpstr>Wingdings 2</vt:lpstr>
      <vt:lpstr>Revolution</vt:lpstr>
      <vt:lpstr>ComQuol: Users Focused Outcomes</vt:lpstr>
      <vt:lpstr>Service User Focused  Outcome Measures</vt:lpstr>
      <vt:lpstr>Outcome Assessments</vt:lpstr>
      <vt:lpstr>Definition of Quality of Life (QoL) </vt:lpstr>
      <vt:lpstr>Quality of Life and Forensic Mental Health</vt:lpstr>
      <vt:lpstr>Outcome Assessments</vt:lpstr>
      <vt:lpstr>Comparison of Mean Quality of Life Scores </vt:lpstr>
      <vt:lpstr>Comparison of Treatment Effect  Quality of Life Scores </vt:lpstr>
      <vt:lpstr>Recovery in Forensic Settings</vt:lpstr>
      <vt:lpstr>Recovery in Forensic Settings</vt:lpstr>
      <vt:lpstr>Outcome Assessment</vt:lpstr>
      <vt:lpstr>Comparison of Mean Recovery Scores </vt:lpstr>
      <vt:lpstr>Comparison of Treatment Effect  Recovery Scores </vt:lpstr>
      <vt:lpstr>Therapeutic Relationship in Forensic Settings</vt:lpstr>
      <vt:lpstr>Outcome Assessment</vt:lpstr>
      <vt:lpstr>Comparison of Mean  Therapeutic Relationship Scores </vt:lpstr>
      <vt:lpstr>Comparison of Treatment Effect  Therapeutic Relationship Scores </vt:lpstr>
      <vt:lpstr>Concluding Remarks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Clinicians and Services Users Working Collaboratively:  The ComQuol Study</dc:title>
  <dc:creator>Mansfield</dc:creator>
  <cp:lastModifiedBy>Doug MacInnes</cp:lastModifiedBy>
  <cp:revision>39</cp:revision>
  <dcterms:created xsi:type="dcterms:W3CDTF">2015-07-13T13:27:18Z</dcterms:created>
  <dcterms:modified xsi:type="dcterms:W3CDTF">2016-06-19T09:41:32Z</dcterms:modified>
</cp:coreProperties>
</file>