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4" r:id="rId4"/>
    <p:sldId id="263" r:id="rId5"/>
    <p:sldId id="258" r:id="rId6"/>
    <p:sldId id="260" r:id="rId7"/>
    <p:sldId id="266" r:id="rId8"/>
    <p:sldId id="267" r:id="rId9"/>
    <p:sldId id="265"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11/9/2018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ARMISTICE, REMEMBRANCE &amp; SACRIFICE</a:t>
            </a:r>
            <a:endParaRPr lang="en-GB" dirty="0"/>
          </a:p>
        </p:txBody>
      </p:sp>
      <p:sp>
        <p:nvSpPr>
          <p:cNvPr id="3" name="Subtitle 2"/>
          <p:cNvSpPr>
            <a:spLocks noGrp="1"/>
          </p:cNvSpPr>
          <p:nvPr>
            <p:ph type="subTitle" idx="1"/>
          </p:nvPr>
        </p:nvSpPr>
        <p:spPr/>
        <p:txBody>
          <a:bodyPr/>
          <a:lstStyle/>
          <a:p>
            <a:endParaRPr lang="en-GB" dirty="0" smtClean="0"/>
          </a:p>
          <a:p>
            <a:r>
              <a:rPr lang="en-GB" dirty="0" smtClean="0"/>
              <a:t>A CENTURY OF COMMEMORATION &amp; REFLECTION</a:t>
            </a:r>
            <a:endParaRPr lang="en-GB" dirty="0"/>
          </a:p>
        </p:txBody>
      </p:sp>
    </p:spTree>
    <p:extLst>
      <p:ext uri="{BB962C8B-B14F-4D97-AF65-F5344CB8AC3E}">
        <p14:creationId xmlns:p14="http://schemas.microsoft.com/office/powerpoint/2010/main" val="2515495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49383"/>
            <a:ext cx="9440034" cy="1005840"/>
          </a:xfrm>
        </p:spPr>
        <p:txBody>
          <a:bodyPr>
            <a:normAutofit/>
          </a:bodyPr>
          <a:lstStyle/>
          <a:p>
            <a:r>
              <a:rPr lang="en-GB" dirty="0" smtClean="0"/>
              <a:t>REMEMBRANCE</a:t>
            </a:r>
            <a:endParaRPr lang="en-GB" dirty="0"/>
          </a:p>
        </p:txBody>
      </p:sp>
      <p:sp>
        <p:nvSpPr>
          <p:cNvPr id="3" name="Subtitle 2"/>
          <p:cNvSpPr>
            <a:spLocks noGrp="1"/>
          </p:cNvSpPr>
          <p:nvPr>
            <p:ph type="subTitle" idx="1"/>
          </p:nvPr>
        </p:nvSpPr>
        <p:spPr>
          <a:xfrm>
            <a:off x="1370693" y="1180408"/>
            <a:ext cx="9440034" cy="5494712"/>
          </a:xfrm>
        </p:spPr>
        <p:txBody>
          <a:bodyPr>
            <a:normAutofit/>
          </a:bodyPr>
          <a:lstStyle/>
          <a:p>
            <a:pPr algn="l"/>
            <a:r>
              <a:rPr lang="en-GB" sz="3500" dirty="0" smtClean="0">
                <a:effectLst/>
              </a:rPr>
              <a:t>“Common remembrance of the dead is the one thing, sometimes the only thing, that never fails to bring our people together.”</a:t>
            </a:r>
          </a:p>
          <a:p>
            <a:pPr algn="l"/>
            <a:r>
              <a:rPr lang="en-GB" sz="3500" dirty="0" smtClean="0">
                <a:effectLst/>
              </a:rPr>
              <a:t>Sir Fabian Ware  1920</a:t>
            </a:r>
            <a:endParaRPr lang="en-GB" sz="3500" dirty="0">
              <a:effectLst/>
            </a:endParaRPr>
          </a:p>
          <a:p>
            <a:pPr algn="l"/>
            <a:endParaRPr lang="en-GB" sz="3500" dirty="0" smtClean="0">
              <a:effectLst/>
            </a:endParaRPr>
          </a:p>
          <a:p>
            <a:pPr algn="l"/>
            <a:r>
              <a:rPr lang="en-GB" sz="3500" dirty="0" smtClean="0">
                <a:effectLst/>
              </a:rPr>
              <a:t>“Remembrance </a:t>
            </a:r>
            <a:r>
              <a:rPr lang="en-GB" sz="3500" dirty="0">
                <a:effectLst/>
              </a:rPr>
              <a:t>is not a call to jingoistic fervour</a:t>
            </a:r>
            <a:r>
              <a:rPr lang="en-GB" sz="3500" dirty="0" smtClean="0">
                <a:effectLst/>
              </a:rPr>
              <a:t>, but </a:t>
            </a:r>
            <a:r>
              <a:rPr lang="en-GB" sz="3500" dirty="0">
                <a:effectLst/>
              </a:rPr>
              <a:t>a time for </a:t>
            </a:r>
            <a:r>
              <a:rPr lang="en-GB" sz="3500" dirty="0" smtClean="0">
                <a:effectLst/>
              </a:rPr>
              <a:t>silence </a:t>
            </a:r>
            <a:r>
              <a:rPr lang="en-GB" sz="3500" dirty="0">
                <a:effectLst/>
              </a:rPr>
              <a:t>and </a:t>
            </a:r>
            <a:r>
              <a:rPr lang="en-GB" sz="3500" dirty="0" smtClean="0">
                <a:effectLst/>
              </a:rPr>
              <a:t>reflection.”</a:t>
            </a:r>
            <a:endParaRPr lang="en-GB" sz="3000" dirty="0" smtClean="0">
              <a:effectLst/>
            </a:endParaRPr>
          </a:p>
          <a:p>
            <a:pPr algn="l"/>
            <a:r>
              <a:rPr lang="en-GB" sz="3000" dirty="0" smtClean="0">
                <a:effectLst/>
              </a:rPr>
              <a:t>Squadron </a:t>
            </a:r>
            <a:r>
              <a:rPr lang="en-GB" sz="3000" dirty="0">
                <a:effectLst/>
              </a:rPr>
              <a:t>Leader Rana </a:t>
            </a:r>
            <a:r>
              <a:rPr lang="en-GB" sz="3000" dirty="0" smtClean="0">
                <a:effectLst/>
              </a:rPr>
              <a:t>Chhina July 2016</a:t>
            </a:r>
          </a:p>
          <a:p>
            <a:pPr algn="l"/>
            <a:endParaRPr lang="en-GB" sz="3000" dirty="0">
              <a:effectLst/>
            </a:endParaRPr>
          </a:p>
          <a:p>
            <a:pPr algn="l"/>
            <a:endParaRPr lang="en-GB" sz="3000" dirty="0" smtClean="0"/>
          </a:p>
        </p:txBody>
      </p:sp>
    </p:spTree>
    <p:extLst>
      <p:ext uri="{BB962C8B-B14F-4D97-AF65-F5344CB8AC3E}">
        <p14:creationId xmlns:p14="http://schemas.microsoft.com/office/powerpoint/2010/main" val="138612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340823"/>
            <a:ext cx="9440034" cy="989213"/>
          </a:xfrm>
        </p:spPr>
        <p:txBody>
          <a:bodyPr>
            <a:normAutofit/>
          </a:bodyPr>
          <a:lstStyle/>
          <a:p>
            <a:r>
              <a:rPr lang="en-GB" dirty="0" smtClean="0"/>
              <a:t>1918</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66" y="2651759"/>
            <a:ext cx="2959765" cy="24855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432" y="1953491"/>
            <a:ext cx="3175462" cy="24855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295" y="2651760"/>
            <a:ext cx="3316778" cy="2485505"/>
          </a:xfrm>
          <a:prstGeom prst="rect">
            <a:avLst/>
          </a:prstGeom>
        </p:spPr>
      </p:pic>
    </p:spTree>
    <p:extLst>
      <p:ext uri="{BB962C8B-B14F-4D97-AF65-F5344CB8AC3E}">
        <p14:creationId xmlns:p14="http://schemas.microsoft.com/office/powerpoint/2010/main" val="4198378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340823"/>
            <a:ext cx="9440034" cy="989213"/>
          </a:xfrm>
        </p:spPr>
        <p:txBody>
          <a:bodyPr>
            <a:normAutofit/>
          </a:bodyPr>
          <a:lstStyle/>
          <a:p>
            <a:r>
              <a:rPr lang="en-GB" dirty="0" smtClean="0"/>
              <a:t>1918</a:t>
            </a:r>
            <a:endParaRPr lang="en-GB" dirty="0"/>
          </a:p>
        </p:txBody>
      </p:sp>
      <p:sp>
        <p:nvSpPr>
          <p:cNvPr id="4" name="Rectangle 3"/>
          <p:cNvSpPr/>
          <p:nvPr/>
        </p:nvSpPr>
        <p:spPr>
          <a:xfrm>
            <a:off x="2460567" y="1817776"/>
            <a:ext cx="7930341" cy="3985706"/>
          </a:xfrm>
          <a:prstGeom prst="rect">
            <a:avLst/>
          </a:prstGeom>
        </p:spPr>
        <p:txBody>
          <a:bodyPr wrap="square">
            <a:spAutoFit/>
          </a:bodyPr>
          <a:lstStyle/>
          <a:p>
            <a:r>
              <a:rPr lang="en-US" sz="2300" dirty="0">
                <a:latin typeface="Cambria"/>
                <a:cs typeface="Cambria"/>
              </a:rPr>
              <a:t>‘ Many amongst us now are tired.  To those I would say that Victory will belong to the side which holds out the longest.  The French Army is moving rapidly and in great force to our support.</a:t>
            </a:r>
          </a:p>
          <a:p>
            <a:r>
              <a:rPr lang="en-US" sz="2300" dirty="0">
                <a:latin typeface="Cambria"/>
                <a:cs typeface="Cambria"/>
              </a:rPr>
              <a:t>There is no other course open to us but to fight it out.  Every position must be held to the last man: there must be no retirement.  With our backs to the wall and believing in the justice of our cause each one of us must fight on to the end.  The safety of our homes and the Freedom of mankind alike depend upon the conduct of each one of us at this critical moment.’</a:t>
            </a:r>
          </a:p>
        </p:txBody>
      </p:sp>
      <p:sp>
        <p:nvSpPr>
          <p:cNvPr id="8" name="TextBox 7"/>
          <p:cNvSpPr txBox="1"/>
          <p:nvPr/>
        </p:nvSpPr>
        <p:spPr>
          <a:xfrm>
            <a:off x="4222865" y="5719156"/>
            <a:ext cx="3918060" cy="400110"/>
          </a:xfrm>
          <a:prstGeom prst="rect">
            <a:avLst/>
          </a:prstGeom>
          <a:noFill/>
        </p:spPr>
        <p:txBody>
          <a:bodyPr wrap="none" rtlCol="0">
            <a:spAutoFit/>
          </a:bodyPr>
          <a:lstStyle/>
          <a:p>
            <a:r>
              <a:rPr lang="en-GB" sz="2000" dirty="0" smtClean="0"/>
              <a:t>Field Marshal Haig  11 April 1918</a:t>
            </a:r>
            <a:endParaRPr lang="en-GB" sz="2000" dirty="0"/>
          </a:p>
        </p:txBody>
      </p:sp>
    </p:spTree>
    <p:extLst>
      <p:ext uri="{BB962C8B-B14F-4D97-AF65-F5344CB8AC3E}">
        <p14:creationId xmlns:p14="http://schemas.microsoft.com/office/powerpoint/2010/main" val="420791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340823"/>
            <a:ext cx="9440034" cy="989213"/>
          </a:xfrm>
        </p:spPr>
        <p:txBody>
          <a:bodyPr>
            <a:normAutofit/>
          </a:bodyPr>
          <a:lstStyle/>
          <a:p>
            <a:r>
              <a:rPr lang="en-GB" dirty="0" smtClean="0"/>
              <a:t>ARMISTICE</a:t>
            </a:r>
            <a:endParaRPr lang="en-GB" dirty="0"/>
          </a:p>
        </p:txBody>
      </p:sp>
      <p:sp>
        <p:nvSpPr>
          <p:cNvPr id="3" name="Subtitle 2"/>
          <p:cNvSpPr>
            <a:spLocks noGrp="1"/>
          </p:cNvSpPr>
          <p:nvPr>
            <p:ph type="subTitle" idx="1"/>
          </p:nvPr>
        </p:nvSpPr>
        <p:spPr>
          <a:xfrm>
            <a:off x="1370693" y="1330036"/>
            <a:ext cx="9440034" cy="5345083"/>
          </a:xfrm>
        </p:spPr>
        <p:txBody>
          <a:bodyPr>
            <a:normAutofit/>
          </a:bodyPr>
          <a:lstStyle/>
          <a:p>
            <a:pPr marL="342900" indent="-342900" algn="l">
              <a:buFont typeface="Arial" panose="020B0604020202020204" pitchFamily="34" charset="0"/>
              <a:buChar char="•"/>
            </a:pPr>
            <a:r>
              <a:rPr lang="en-GB" dirty="0"/>
              <a:t>ALLIED &amp; US PREPARATIONS FOR MAJOR AIR &amp; LAND OFFENSIVES IN 1919. </a:t>
            </a:r>
          </a:p>
          <a:p>
            <a:pPr marL="342900" indent="-342900" algn="l">
              <a:buFont typeface="Arial" panose="020B0604020202020204" pitchFamily="34" charset="0"/>
              <a:buChar char="•"/>
            </a:pPr>
            <a:r>
              <a:rPr lang="en-GB" dirty="0" smtClean="0"/>
              <a:t>29 </a:t>
            </a:r>
            <a:r>
              <a:rPr lang="en-GB" dirty="0"/>
              <a:t>SEPTEMBER </a:t>
            </a:r>
            <a:r>
              <a:rPr lang="en-GB" dirty="0" smtClean="0"/>
              <a:t>1918 BULGARIANS SIGN ARMISTICE</a:t>
            </a:r>
          </a:p>
          <a:p>
            <a:pPr marL="342900" indent="-342900" algn="l">
              <a:buFont typeface="Arial" panose="020B0604020202020204" pitchFamily="34" charset="0"/>
              <a:buChar char="•"/>
            </a:pPr>
            <a:r>
              <a:rPr lang="en-GB" dirty="0" smtClean="0"/>
              <a:t>4 </a:t>
            </a:r>
            <a:r>
              <a:rPr lang="en-GB" dirty="0" smtClean="0"/>
              <a:t>OCTOBER GERMAN GOVERNMENT APPEALS TO PRESIDENT WILSON FOR ARMISTICE &amp; NEGOTIATIONS</a:t>
            </a:r>
          </a:p>
          <a:p>
            <a:pPr marL="342900" indent="-342900" algn="l">
              <a:buFont typeface="Arial" panose="020B0604020202020204" pitchFamily="34" charset="0"/>
              <a:buChar char="•"/>
            </a:pPr>
            <a:r>
              <a:rPr lang="en-GB" dirty="0" smtClean="0"/>
              <a:t>30 </a:t>
            </a:r>
            <a:r>
              <a:rPr lang="en-GB" dirty="0" smtClean="0"/>
              <a:t>OCTOBER TURKEY SURRENDERS</a:t>
            </a:r>
          </a:p>
          <a:p>
            <a:pPr marL="342900" indent="-342900" algn="l">
              <a:buFont typeface="Arial" panose="020B0604020202020204" pitchFamily="34" charset="0"/>
              <a:buChar char="•"/>
            </a:pPr>
            <a:r>
              <a:rPr lang="en-GB" dirty="0" smtClean="0"/>
              <a:t>3 NOVEMBER AUSTRO-HUNGARY SIGNS ARMISTICE WITH ITALY</a:t>
            </a:r>
          </a:p>
          <a:p>
            <a:pPr marL="342900" indent="-342900" algn="l">
              <a:buFont typeface="Arial" panose="020B0604020202020204" pitchFamily="34" charset="0"/>
              <a:buChar char="•"/>
            </a:pPr>
            <a:r>
              <a:rPr lang="en-GB" dirty="0" smtClean="0"/>
              <a:t>3 NOVEMBER NAVAL MUTINY WILHELMSHAVEN</a:t>
            </a:r>
          </a:p>
          <a:p>
            <a:pPr marL="342900" indent="-342900" algn="l">
              <a:buFont typeface="Arial" panose="020B0604020202020204" pitchFamily="34" charset="0"/>
              <a:buChar char="•"/>
            </a:pPr>
            <a:r>
              <a:rPr lang="en-GB" dirty="0" smtClean="0"/>
              <a:t>4 NOVEMBER ALLIED SUPREME WAR COUNCIL ACCEPTS 14 POINTS</a:t>
            </a:r>
          </a:p>
          <a:p>
            <a:pPr marL="342900" indent="-342900" algn="l">
              <a:buFont typeface="Arial" panose="020B0604020202020204" pitchFamily="34" charset="0"/>
              <a:buChar char="•"/>
            </a:pPr>
            <a:r>
              <a:rPr lang="en-GB" dirty="0" smtClean="0"/>
              <a:t>7 NOVEMBER GERMAN DELEGATION MEETS ALLIED COMMAND</a:t>
            </a:r>
          </a:p>
          <a:p>
            <a:pPr marL="342900" indent="-342900" algn="l">
              <a:buFont typeface="Arial" panose="020B0604020202020204" pitchFamily="34" charset="0"/>
              <a:buChar char="•"/>
            </a:pPr>
            <a:r>
              <a:rPr lang="en-GB" dirty="0" smtClean="0"/>
              <a:t>9 NOVEMBER KAISER FLEES &amp; REPUBLIC DECLARED</a:t>
            </a:r>
          </a:p>
          <a:p>
            <a:pPr marL="342900" indent="-342900" algn="l">
              <a:buFont typeface="Arial" panose="020B0604020202020204" pitchFamily="34" charset="0"/>
              <a:buChar char="•"/>
            </a:pPr>
            <a:r>
              <a:rPr lang="en-GB" dirty="0" smtClean="0"/>
              <a:t>1100 11 NOVEMBER CEASE FIRE</a:t>
            </a:r>
          </a:p>
          <a:p>
            <a:pPr marL="342900" indent="-342900" algn="l">
              <a:buFont typeface="Arial" panose="020B0604020202020204" pitchFamily="34" charset="0"/>
              <a:buChar char="•"/>
            </a:pPr>
            <a:endParaRPr lang="en-GB" dirty="0" smtClean="0"/>
          </a:p>
        </p:txBody>
      </p:sp>
    </p:spTree>
    <p:extLst>
      <p:ext uri="{BB962C8B-B14F-4D97-AF65-F5344CB8AC3E}">
        <p14:creationId xmlns:p14="http://schemas.microsoft.com/office/powerpoint/2010/main" val="92078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16378"/>
            <a:ext cx="9440034" cy="997527"/>
          </a:xfrm>
        </p:spPr>
        <p:txBody>
          <a:bodyPr>
            <a:normAutofit/>
          </a:bodyPr>
          <a:lstStyle/>
          <a:p>
            <a:r>
              <a:rPr lang="en-GB" dirty="0" smtClean="0"/>
              <a:t>SACRIFICE</a:t>
            </a:r>
            <a:endParaRPr lang="en-GB" dirty="0"/>
          </a:p>
        </p:txBody>
      </p:sp>
      <p:sp>
        <p:nvSpPr>
          <p:cNvPr id="3" name="Subtitle 2"/>
          <p:cNvSpPr>
            <a:spLocks noGrp="1"/>
          </p:cNvSpPr>
          <p:nvPr>
            <p:ph type="subTitle" idx="1"/>
          </p:nvPr>
        </p:nvSpPr>
        <p:spPr>
          <a:xfrm>
            <a:off x="1370693" y="1172095"/>
            <a:ext cx="9440034" cy="5137265"/>
          </a:xfrm>
        </p:spPr>
        <p:txBody>
          <a:bodyPr/>
          <a:lstStyle/>
          <a:p>
            <a:endParaRPr lang="en-GB" dirty="0" smtClean="0"/>
          </a:p>
          <a:p>
            <a:pPr marL="342900" indent="-342900" algn="l">
              <a:buFont typeface="Arial" panose="020B0604020202020204" pitchFamily="34" charset="0"/>
              <a:buChar char="•"/>
            </a:pPr>
            <a:r>
              <a:rPr lang="en-GB" dirty="0" smtClean="0"/>
              <a:t>ATTRITION &amp; SLAUGHTER ON THE BATTLEFIELD</a:t>
            </a:r>
          </a:p>
          <a:p>
            <a:pPr marL="342900" indent="-342900" algn="l">
              <a:buFont typeface="Arial" panose="020B0604020202020204" pitchFamily="34" charset="0"/>
              <a:buChar char="•"/>
            </a:pPr>
            <a:r>
              <a:rPr lang="en-GB" dirty="0" smtClean="0"/>
              <a:t>MURDER &amp; WARFARE ON THE HIGH SEA</a:t>
            </a:r>
          </a:p>
          <a:p>
            <a:pPr marL="342900" indent="-342900" algn="l">
              <a:buFont typeface="Arial" panose="020B0604020202020204" pitchFamily="34" charset="0"/>
              <a:buChar char="•"/>
            </a:pPr>
            <a:r>
              <a:rPr lang="en-GB" dirty="0" smtClean="0"/>
              <a:t>BLOCKADE</a:t>
            </a:r>
          </a:p>
          <a:p>
            <a:pPr marL="342900" indent="-342900" algn="l">
              <a:buFont typeface="Arial" panose="020B0604020202020204" pitchFamily="34" charset="0"/>
              <a:buChar char="•"/>
            </a:pPr>
            <a:r>
              <a:rPr lang="en-GB" dirty="0" smtClean="0"/>
              <a:t>AWARENESS OF MAGNITUDE OF DEATH &amp; DESTRUCTION</a:t>
            </a:r>
          </a:p>
          <a:p>
            <a:pPr marL="342900" indent="-342900" algn="l">
              <a:buFont typeface="Arial" panose="020B0604020202020204" pitchFamily="34" charset="0"/>
              <a:buChar char="•"/>
            </a:pPr>
            <a:r>
              <a:rPr lang="en-GB" dirty="0" smtClean="0"/>
              <a:t>TOTAL WAR – BRITAIN FROM 1916</a:t>
            </a:r>
          </a:p>
          <a:p>
            <a:pPr marL="342900" indent="-342900" algn="l">
              <a:buFont typeface="Arial" panose="020B0604020202020204" pitchFamily="34" charset="0"/>
              <a:buChar char="•"/>
            </a:pPr>
            <a:r>
              <a:rPr lang="en-GB" dirty="0" smtClean="0"/>
              <a:t>HUMAN COST ACROSS EMPIRE</a:t>
            </a:r>
          </a:p>
          <a:p>
            <a:pPr marL="342900" indent="-342900" algn="l">
              <a:buFont typeface="Arial" panose="020B0604020202020204" pitchFamily="34" charset="0"/>
              <a:buChar char="•"/>
            </a:pPr>
            <a:r>
              <a:rPr lang="en-GB" dirty="0" smtClean="0"/>
              <a:t>INDIAN ARMY, KING’S AFRICAN RIFLES, WEST INDIES REGIMENT, JEWISH LEGION</a:t>
            </a:r>
          </a:p>
          <a:p>
            <a:pPr marL="342900" indent="-342900" algn="l">
              <a:buFont typeface="Arial" panose="020B0604020202020204" pitchFamily="34" charset="0"/>
              <a:buChar char="•"/>
            </a:pPr>
            <a:r>
              <a:rPr lang="en-GB" dirty="0" smtClean="0"/>
              <a:t>CANADA, AUSTRALIA, NEW ZEALAND &amp; SOUTH AFRICA</a:t>
            </a:r>
          </a:p>
          <a:p>
            <a:pPr marL="342900" indent="-342900" algn="l">
              <a:buFont typeface="Arial" panose="020B0604020202020204" pitchFamily="34" charset="0"/>
              <a:buChar char="•"/>
            </a:pPr>
            <a:r>
              <a:rPr lang="en-GB" dirty="0" smtClean="0"/>
              <a:t>EUROPE, AFRICA , ASIA &amp; THE OCEANS</a:t>
            </a:r>
          </a:p>
          <a:p>
            <a:pPr marL="342900" indent="-342900" algn="l">
              <a:buFont typeface="Arial" panose="020B0604020202020204" pitchFamily="34" charset="0"/>
              <a:buChar char="•"/>
            </a:pPr>
            <a:endParaRPr lang="en-GB" dirty="0" smtClean="0"/>
          </a:p>
        </p:txBody>
      </p:sp>
    </p:spTree>
    <p:extLst>
      <p:ext uri="{BB962C8B-B14F-4D97-AF65-F5344CB8AC3E}">
        <p14:creationId xmlns:p14="http://schemas.microsoft.com/office/powerpoint/2010/main" val="217972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16132"/>
            <a:ext cx="9440034" cy="1030777"/>
          </a:xfrm>
        </p:spPr>
        <p:txBody>
          <a:bodyPr>
            <a:normAutofit/>
          </a:bodyPr>
          <a:lstStyle/>
          <a:p>
            <a:r>
              <a:rPr lang="en-GB" dirty="0" smtClean="0"/>
              <a:t>REMEMBRANCE</a:t>
            </a:r>
            <a:endParaRPr lang="en-GB" dirty="0"/>
          </a:p>
        </p:txBody>
      </p:sp>
      <p:sp>
        <p:nvSpPr>
          <p:cNvPr id="3" name="Subtitle 2"/>
          <p:cNvSpPr>
            <a:spLocks noGrp="1"/>
          </p:cNvSpPr>
          <p:nvPr>
            <p:ph type="subTitle" idx="1"/>
          </p:nvPr>
        </p:nvSpPr>
        <p:spPr>
          <a:xfrm>
            <a:off x="1370693" y="1246910"/>
            <a:ext cx="9440034" cy="665018"/>
          </a:xfrm>
        </p:spPr>
        <p:txBody>
          <a:bodyPr>
            <a:normAutofit fontScale="85000" lnSpcReduction="20000"/>
          </a:bodyPr>
          <a:lstStyle/>
          <a:p>
            <a:endParaRPr lang="en-GB" dirty="0" smtClean="0"/>
          </a:p>
          <a:p>
            <a:r>
              <a:rPr lang="en-GB" dirty="0" smtClean="0"/>
              <a:t>A CENTURY OF COMMEMORATION &amp; REFLECTION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088" y="2033669"/>
            <a:ext cx="5226565" cy="3478041"/>
          </a:xfrm>
          <a:prstGeom prst="rect">
            <a:avLst/>
          </a:prstGeom>
        </p:spPr>
      </p:pic>
      <p:sp>
        <p:nvSpPr>
          <p:cNvPr id="5" name="TextBox 4"/>
          <p:cNvSpPr txBox="1"/>
          <p:nvPr/>
        </p:nvSpPr>
        <p:spPr>
          <a:xfrm>
            <a:off x="2842953" y="6367549"/>
            <a:ext cx="6375862" cy="369332"/>
          </a:xfrm>
          <a:prstGeom prst="rect">
            <a:avLst/>
          </a:prstGeom>
          <a:noFill/>
        </p:spPr>
        <p:txBody>
          <a:bodyPr wrap="square" rtlCol="0">
            <a:spAutoFit/>
          </a:bodyPr>
          <a:lstStyle/>
          <a:p>
            <a:pPr algn="ctr"/>
            <a:r>
              <a:rPr lang="en-GB" dirty="0" smtClean="0"/>
              <a:t>NATIONAL -  UNKNOWN SOLDIER &amp; CENOTAPH</a:t>
            </a:r>
            <a:endParaRPr lang="en-GB" dirty="0"/>
          </a:p>
        </p:txBody>
      </p:sp>
    </p:spTree>
    <p:extLst>
      <p:ext uri="{BB962C8B-B14F-4D97-AF65-F5344CB8AC3E}">
        <p14:creationId xmlns:p14="http://schemas.microsoft.com/office/powerpoint/2010/main" val="290800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16132"/>
            <a:ext cx="9440034" cy="1030777"/>
          </a:xfrm>
        </p:spPr>
        <p:txBody>
          <a:bodyPr>
            <a:normAutofit/>
          </a:bodyPr>
          <a:lstStyle/>
          <a:p>
            <a:r>
              <a:rPr lang="en-GB" dirty="0" smtClean="0"/>
              <a:t>REMEMBRANCE</a:t>
            </a:r>
            <a:endParaRPr lang="en-GB" dirty="0"/>
          </a:p>
        </p:txBody>
      </p:sp>
      <p:sp>
        <p:nvSpPr>
          <p:cNvPr id="3" name="Subtitle 2"/>
          <p:cNvSpPr>
            <a:spLocks noGrp="1"/>
          </p:cNvSpPr>
          <p:nvPr>
            <p:ph type="subTitle" idx="1"/>
          </p:nvPr>
        </p:nvSpPr>
        <p:spPr>
          <a:xfrm>
            <a:off x="1370693" y="1246910"/>
            <a:ext cx="9440034" cy="665018"/>
          </a:xfrm>
        </p:spPr>
        <p:txBody>
          <a:bodyPr>
            <a:normAutofit fontScale="85000" lnSpcReduction="20000"/>
          </a:bodyPr>
          <a:lstStyle/>
          <a:p>
            <a:endParaRPr lang="en-GB" dirty="0" smtClean="0"/>
          </a:p>
          <a:p>
            <a:r>
              <a:rPr lang="en-GB" dirty="0" smtClean="0"/>
              <a:t>A CENTURY OF COMMEMORATION &amp; REFLECTION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73" y="2008731"/>
            <a:ext cx="4643364" cy="3478041"/>
          </a:xfrm>
          <a:prstGeom prst="rect">
            <a:avLst/>
          </a:prstGeom>
        </p:spPr>
      </p:pic>
      <p:sp>
        <p:nvSpPr>
          <p:cNvPr id="5" name="TextBox 4"/>
          <p:cNvSpPr txBox="1"/>
          <p:nvPr/>
        </p:nvSpPr>
        <p:spPr>
          <a:xfrm>
            <a:off x="2427316" y="5702531"/>
            <a:ext cx="6791499" cy="923330"/>
          </a:xfrm>
          <a:prstGeom prst="rect">
            <a:avLst/>
          </a:prstGeom>
          <a:noFill/>
        </p:spPr>
        <p:txBody>
          <a:bodyPr wrap="square" rtlCol="0">
            <a:spAutoFit/>
          </a:bodyPr>
          <a:lstStyle/>
          <a:p>
            <a:pPr algn="ctr"/>
            <a:r>
              <a:rPr lang="en-GB" dirty="0" smtClean="0"/>
              <a:t>COMMUNITIES  - CENTENENNIAL PROJECTS</a:t>
            </a:r>
          </a:p>
          <a:p>
            <a:pPr algn="ctr"/>
            <a:endParaRPr lang="en-GB" dirty="0"/>
          </a:p>
          <a:p>
            <a:pPr algn="ctr"/>
            <a:r>
              <a:rPr lang="en-GB" dirty="0" smtClean="0"/>
              <a:t>BEARSTED &amp; CHILHAM</a:t>
            </a:r>
            <a:endParaRPr lang="en-GB" dirty="0"/>
          </a:p>
        </p:txBody>
      </p:sp>
      <p:pic>
        <p:nvPicPr>
          <p:cNvPr id="6" name="Content Placeholder 4" descr="StGmeml1.jpg"/>
          <p:cNvPicPr>
            <a:picLocks noChangeAspect="1"/>
          </p:cNvPicPr>
          <p:nvPr/>
        </p:nvPicPr>
        <p:blipFill rotWithShape="1">
          <a:blip r:embed="rId3" cstate="print">
            <a:extLst>
              <a:ext uri="{28A0092B-C50C-407E-A947-70E740481C1C}">
                <a14:useLocalDpi xmlns:a14="http://schemas.microsoft.com/office/drawing/2010/main" val="0"/>
              </a:ext>
            </a:extLst>
          </a:blip>
          <a:srcRect l="-791" t="3989" r="791" b="13143"/>
          <a:stretch/>
        </p:blipFill>
        <p:spPr>
          <a:xfrm>
            <a:off x="5835535" y="2008731"/>
            <a:ext cx="5802283" cy="3478041"/>
          </a:xfrm>
          <a:prstGeom prst="rect">
            <a:avLst/>
          </a:prstGeom>
        </p:spPr>
      </p:pic>
    </p:spTree>
    <p:extLst>
      <p:ext uri="{BB962C8B-B14F-4D97-AF65-F5344CB8AC3E}">
        <p14:creationId xmlns:p14="http://schemas.microsoft.com/office/powerpoint/2010/main" val="7932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16132"/>
            <a:ext cx="9440034" cy="1030777"/>
          </a:xfrm>
        </p:spPr>
        <p:txBody>
          <a:bodyPr>
            <a:normAutofit/>
          </a:bodyPr>
          <a:lstStyle/>
          <a:p>
            <a:r>
              <a:rPr lang="en-GB" dirty="0" smtClean="0"/>
              <a:t>REMEMBRANCE</a:t>
            </a:r>
            <a:endParaRPr lang="en-GB" dirty="0"/>
          </a:p>
        </p:txBody>
      </p:sp>
      <p:sp>
        <p:nvSpPr>
          <p:cNvPr id="3" name="Subtitle 2"/>
          <p:cNvSpPr>
            <a:spLocks noGrp="1"/>
          </p:cNvSpPr>
          <p:nvPr>
            <p:ph type="subTitle" idx="1"/>
          </p:nvPr>
        </p:nvSpPr>
        <p:spPr>
          <a:xfrm>
            <a:off x="1370693" y="1246910"/>
            <a:ext cx="9440034" cy="665018"/>
          </a:xfrm>
        </p:spPr>
        <p:txBody>
          <a:bodyPr>
            <a:normAutofit fontScale="85000" lnSpcReduction="20000"/>
          </a:bodyPr>
          <a:lstStyle/>
          <a:p>
            <a:endParaRPr lang="en-GB" dirty="0" smtClean="0"/>
          </a:p>
          <a:p>
            <a:r>
              <a:rPr lang="en-GB" dirty="0" smtClean="0"/>
              <a:t>A CENTURY OF COMMEMORATION &amp; REFLECTION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932" y="2377469"/>
            <a:ext cx="4643364" cy="3023197"/>
          </a:xfrm>
          <a:prstGeom prst="rect">
            <a:avLst/>
          </a:prstGeom>
        </p:spPr>
      </p:pic>
      <p:sp>
        <p:nvSpPr>
          <p:cNvPr id="5" name="TextBox 4"/>
          <p:cNvSpPr txBox="1"/>
          <p:nvPr/>
        </p:nvSpPr>
        <p:spPr>
          <a:xfrm>
            <a:off x="2842953" y="6367549"/>
            <a:ext cx="6375862" cy="369332"/>
          </a:xfrm>
          <a:prstGeom prst="rect">
            <a:avLst/>
          </a:prstGeom>
          <a:noFill/>
        </p:spPr>
        <p:txBody>
          <a:bodyPr wrap="square" rtlCol="0">
            <a:spAutoFit/>
          </a:bodyPr>
          <a:lstStyle/>
          <a:p>
            <a:pPr algn="ctr"/>
            <a:r>
              <a:rPr lang="en-GB" dirty="0" smtClean="0"/>
              <a:t>THE PILGRIMAGE</a:t>
            </a:r>
            <a:endParaRPr lang="en-GB"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850" y="2050295"/>
            <a:ext cx="2989390" cy="3478041"/>
          </a:xfrm>
          <a:prstGeom prst="rect">
            <a:avLst/>
          </a:prstGeom>
        </p:spPr>
      </p:pic>
    </p:spTree>
    <p:extLst>
      <p:ext uri="{BB962C8B-B14F-4D97-AF65-F5344CB8AC3E}">
        <p14:creationId xmlns:p14="http://schemas.microsoft.com/office/powerpoint/2010/main" val="276350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16132"/>
            <a:ext cx="9440034" cy="1030777"/>
          </a:xfrm>
        </p:spPr>
        <p:txBody>
          <a:bodyPr>
            <a:normAutofit/>
          </a:bodyPr>
          <a:lstStyle/>
          <a:p>
            <a:r>
              <a:rPr lang="en-GB" dirty="0" smtClean="0"/>
              <a:t>REMEMBRANCE</a:t>
            </a:r>
            <a:endParaRPr lang="en-GB" dirty="0"/>
          </a:p>
        </p:txBody>
      </p:sp>
      <p:sp>
        <p:nvSpPr>
          <p:cNvPr id="3" name="Subtitle 2"/>
          <p:cNvSpPr>
            <a:spLocks noGrp="1"/>
          </p:cNvSpPr>
          <p:nvPr>
            <p:ph type="subTitle" idx="1"/>
          </p:nvPr>
        </p:nvSpPr>
        <p:spPr>
          <a:xfrm>
            <a:off x="1370693" y="1246910"/>
            <a:ext cx="9440034" cy="665018"/>
          </a:xfrm>
        </p:spPr>
        <p:txBody>
          <a:bodyPr>
            <a:normAutofit fontScale="85000" lnSpcReduction="20000"/>
          </a:bodyPr>
          <a:lstStyle/>
          <a:p>
            <a:endParaRPr lang="en-GB" dirty="0" smtClean="0"/>
          </a:p>
          <a:p>
            <a:r>
              <a:rPr lang="en-GB" dirty="0" smtClean="0"/>
              <a:t>A CENTURY OF COMMEMORATION &amp; REFLECTION</a:t>
            </a:r>
            <a:endParaRPr lang="en-GB" dirty="0"/>
          </a:p>
        </p:txBody>
      </p:sp>
      <p:sp>
        <p:nvSpPr>
          <p:cNvPr id="7" name="TextBox 6"/>
          <p:cNvSpPr txBox="1"/>
          <p:nvPr/>
        </p:nvSpPr>
        <p:spPr>
          <a:xfrm>
            <a:off x="2842953" y="2427316"/>
            <a:ext cx="693281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CWGC – SIR FABIAN WARE 1917</a:t>
            </a:r>
          </a:p>
          <a:p>
            <a:pPr marL="285750" indent="-285750">
              <a:buFont typeface="Arial" panose="020B0604020202020204" pitchFamily="34" charset="0"/>
              <a:buChar char="•"/>
            </a:pPr>
            <a:r>
              <a:rPr lang="en-GB" sz="2400" dirty="0" smtClean="0"/>
              <a:t>SOLDIER’S POLLS &amp; FAMILY PETITIONS</a:t>
            </a:r>
          </a:p>
          <a:p>
            <a:pPr marL="285750" indent="-285750">
              <a:buFont typeface="Arial" panose="020B0604020202020204" pitchFamily="34" charset="0"/>
              <a:buChar char="•"/>
            </a:pPr>
            <a:r>
              <a:rPr lang="en-GB" sz="2400" dirty="0" smtClean="0"/>
              <a:t>HAIG – BRITISH LEGION &amp; </a:t>
            </a:r>
            <a:r>
              <a:rPr lang="en-GB" sz="2400" dirty="0" smtClean="0"/>
              <a:t>CAMPAIGNING </a:t>
            </a:r>
            <a:r>
              <a:rPr lang="en-GB" sz="2400" dirty="0" smtClean="0"/>
              <a:t>FOR </a:t>
            </a:r>
            <a:r>
              <a:rPr lang="en-GB" sz="2400" dirty="0" smtClean="0"/>
              <a:t>VETERANS</a:t>
            </a:r>
          </a:p>
          <a:p>
            <a:pPr marL="285750" indent="-285750">
              <a:buFont typeface="Arial" panose="020B0604020202020204" pitchFamily="34" charset="0"/>
              <a:buChar char="•"/>
            </a:pPr>
            <a:r>
              <a:rPr lang="en-GB" sz="2400" dirty="0" smtClean="0"/>
              <a:t>HAIG’S FUNERAL 1928</a:t>
            </a:r>
            <a:endParaRPr lang="en-GB" sz="2400" dirty="0" smtClean="0"/>
          </a:p>
          <a:p>
            <a:pPr marL="285750" indent="-285750">
              <a:buFont typeface="Arial" panose="020B0604020202020204" pitchFamily="34" charset="0"/>
              <a:buChar char="•"/>
            </a:pPr>
            <a:r>
              <a:rPr lang="en-GB" sz="2400" dirty="0" smtClean="0"/>
              <a:t>1929 </a:t>
            </a:r>
            <a:r>
              <a:rPr lang="en-GB" sz="2400" dirty="0" smtClean="0"/>
              <a:t>– ECONOMIC COLLAPSE ALTERS VIEW OF </a:t>
            </a:r>
            <a:r>
              <a:rPr lang="en-GB" sz="2400" dirty="0" smtClean="0"/>
              <a:t>WAR</a:t>
            </a:r>
          </a:p>
          <a:p>
            <a:pPr marL="285750" indent="-285750">
              <a:buFont typeface="Arial" panose="020B0604020202020204" pitchFamily="34" charset="0"/>
              <a:buChar char="•"/>
            </a:pPr>
            <a:r>
              <a:rPr lang="en-GB" sz="2400" dirty="0" smtClean="0"/>
              <a:t>DISABLED</a:t>
            </a:r>
            <a:r>
              <a:rPr lang="en-GB" sz="2400" dirty="0"/>
              <a:t>, SUFFERING &amp; THE BEREFT </a:t>
            </a:r>
            <a:endParaRPr lang="en-GB" sz="2400" dirty="0" smtClean="0"/>
          </a:p>
          <a:p>
            <a:pPr marL="285750" indent="-285750">
              <a:buFont typeface="Arial" panose="020B0604020202020204" pitchFamily="34" charset="0"/>
              <a:buChar char="•"/>
            </a:pPr>
            <a:r>
              <a:rPr lang="en-GB" sz="2400" dirty="0" smtClean="0"/>
              <a:t>MODERN COMMEMORATION </a:t>
            </a:r>
            <a:endParaRPr lang="en-GB" sz="2400" dirty="0"/>
          </a:p>
        </p:txBody>
      </p:sp>
    </p:spTree>
    <p:extLst>
      <p:ext uri="{BB962C8B-B14F-4D97-AF65-F5344CB8AC3E}">
        <p14:creationId xmlns:p14="http://schemas.microsoft.com/office/powerpoint/2010/main" val="191918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334</TotalTime>
  <Words>300</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Calisto MT</vt:lpstr>
      <vt:lpstr>Cambria</vt:lpstr>
      <vt:lpstr>Trebuchet MS</vt:lpstr>
      <vt:lpstr>Wingdings 2</vt:lpstr>
      <vt:lpstr>Slate</vt:lpstr>
      <vt:lpstr>ARMISTICE, REMEMBRANCE &amp; SACRIFICE</vt:lpstr>
      <vt:lpstr>1918</vt:lpstr>
      <vt:lpstr>1918</vt:lpstr>
      <vt:lpstr>ARMISTICE</vt:lpstr>
      <vt:lpstr>SACRIFICE</vt:lpstr>
      <vt:lpstr>REMEMBRANCE</vt:lpstr>
      <vt:lpstr>REMEMBRANCE</vt:lpstr>
      <vt:lpstr>REMEMBRANCE</vt:lpstr>
      <vt:lpstr>REMEMBRANCE</vt:lpstr>
      <vt:lpstr>REMEMBRANCE</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ARMISTICE, REMEMBRANCE &amp; SACRIFICE</dc:title>
  <dc:creator>Martin Watts</dc:creator>
  <cp:lastModifiedBy>Martin Watts</cp:lastModifiedBy>
  <cp:revision>16</cp:revision>
  <dcterms:created xsi:type="dcterms:W3CDTF">2018-11-07T08:25:36Z</dcterms:created>
  <dcterms:modified xsi:type="dcterms:W3CDTF">2018-11-09T07:54:31Z</dcterms:modified>
</cp:coreProperties>
</file>