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notesMasterIdLst>
    <p:notesMasterId r:id="rId13"/>
  </p:notesMasterIdLst>
  <p:sldIdLst>
    <p:sldId id="256" r:id="rId2"/>
    <p:sldId id="261" r:id="rId3"/>
    <p:sldId id="258" r:id="rId4"/>
    <p:sldId id="262" r:id="rId5"/>
    <p:sldId id="266" r:id="rId6"/>
    <p:sldId id="263" r:id="rId7"/>
    <p:sldId id="267" r:id="rId8"/>
    <p:sldId id="264" r:id="rId9"/>
    <p:sldId id="265" r:id="rId10"/>
    <p:sldId id="259" r:id="rId11"/>
    <p:sldId id="26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942" autoAdjust="0"/>
  </p:normalViewPr>
  <p:slideViewPr>
    <p:cSldViewPr snapToGrid="0" snapToObjects="1">
      <p:cViewPr varScale="1">
        <p:scale>
          <a:sx n="108" d="100"/>
          <a:sy n="108" d="100"/>
        </p:scale>
        <p:origin x="-166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A14E18-0A7E-804E-BF04-4DBA13323C6D}" type="datetimeFigureOut">
              <a:rPr lang="en-US" smtClean="0"/>
              <a:t>13/11/2011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599EC0-8321-874B-BA0C-A112CA465623}" type="slidenum">
              <a:rPr lang="en-US" smtClean="0"/>
              <a:t>‹#›</a:t>
            </a:fld>
            <a:endParaRPr lang="en-US"/>
          </a:p>
        </p:txBody>
      </p:sp>
    </p:spTree>
    <p:extLst>
      <p:ext uri="{BB962C8B-B14F-4D97-AF65-F5344CB8AC3E}">
        <p14:creationId xmlns:p14="http://schemas.microsoft.com/office/powerpoint/2010/main" val="40377321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en.wikipedia.org/wiki/Time" TargetMode="External"/><Relationship Id="rId4" Type="http://schemas.openxmlformats.org/officeDocument/2006/relationships/hyperlink" Target="http://en.wikipedia.org/wiki/Location_(geography)" TargetMode="External"/><Relationship Id="rId5" Type="http://schemas.openxmlformats.org/officeDocument/2006/relationships/hyperlink" Target="http://en.wikipedia.org/wiki/Emotion" TargetMode="External"/><Relationship Id="rId6" Type="http://schemas.openxmlformats.org/officeDocument/2006/relationships/hyperlink" Target="http://en.wikipedia.org/wiki/Knowledge" TargetMode="External"/><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Good</a:t>
            </a:r>
            <a:r>
              <a:rPr lang="en-US" sz="1400" b="1" baseline="0" dirty="0" smtClean="0"/>
              <a:t> morning and welcome to this day of exploration and discussion.</a:t>
            </a:r>
          </a:p>
          <a:p>
            <a:endParaRPr lang="en-US" sz="1400" b="1" baseline="0" dirty="0" smtClean="0"/>
          </a:p>
          <a:p>
            <a:r>
              <a:rPr lang="en-US" sz="1400" b="1" baseline="0" dirty="0" smtClean="0"/>
              <a:t>In  my presentation today I am going to provide a brief overview for those of you who are considering undertaking research involving the arts and dementia care;</a:t>
            </a:r>
          </a:p>
          <a:p>
            <a:r>
              <a:rPr lang="en-US" sz="1400" b="1" baseline="0" dirty="0" smtClean="0"/>
              <a:t>This will include:</a:t>
            </a:r>
          </a:p>
          <a:p>
            <a:pPr marL="342900" indent="-342900">
              <a:buAutoNum type="arabicPeriod"/>
            </a:pPr>
            <a:r>
              <a:rPr lang="en-US" sz="1400" b="1" baseline="0" dirty="0" smtClean="0"/>
              <a:t>Directing  research towards different audiences </a:t>
            </a:r>
          </a:p>
          <a:p>
            <a:pPr marL="342900" indent="-342900">
              <a:buAutoNum type="arabicPeriod"/>
            </a:pPr>
            <a:r>
              <a:rPr lang="en-US" sz="1400" b="1" baseline="0" dirty="0" smtClean="0"/>
              <a:t>Consideration for the stage of dementia you want to address and the venue of the project</a:t>
            </a:r>
          </a:p>
          <a:p>
            <a:pPr marL="342900" indent="-342900">
              <a:buAutoNum type="arabicPeriod"/>
            </a:pPr>
            <a:r>
              <a:rPr lang="en-US" sz="1400" b="1" baseline="0" dirty="0" smtClean="0"/>
              <a:t>Some background on the different types of research evidence to consider</a:t>
            </a:r>
          </a:p>
          <a:p>
            <a:pPr marL="342900" indent="-342900">
              <a:buAutoNum type="arabicPeriod"/>
            </a:pPr>
            <a:r>
              <a:rPr lang="en-US" sz="1400" b="1" baseline="0" dirty="0" smtClean="0"/>
              <a:t>What the arts have been successful at addressing for this population</a:t>
            </a:r>
          </a:p>
          <a:p>
            <a:pPr marL="342900" indent="-342900">
              <a:buAutoNum type="arabicPeriod"/>
            </a:pPr>
            <a:r>
              <a:rPr lang="en-US" sz="1400" b="1" baseline="0" dirty="0" smtClean="0"/>
              <a:t>And the briefest of reviews of recent research</a:t>
            </a:r>
          </a:p>
          <a:p>
            <a:pPr marL="342900" indent="-342900">
              <a:buAutoNum type="arabicPeriod"/>
            </a:pPr>
            <a:endParaRPr lang="en-US" sz="1400" b="1" baseline="0" dirty="0" smtClean="0"/>
          </a:p>
          <a:p>
            <a:pPr marL="342900" indent="-342900">
              <a:buAutoNum type="arabicPeriod"/>
            </a:pPr>
            <a:endParaRPr lang="en-US" sz="1400" b="1" baseline="0" dirty="0" smtClean="0"/>
          </a:p>
          <a:p>
            <a:endParaRPr lang="en-US" sz="1400" b="1" dirty="0"/>
          </a:p>
        </p:txBody>
      </p:sp>
      <p:sp>
        <p:nvSpPr>
          <p:cNvPr id="4" name="Slide Number Placeholder 3"/>
          <p:cNvSpPr>
            <a:spLocks noGrp="1"/>
          </p:cNvSpPr>
          <p:nvPr>
            <p:ph type="sldNum" sz="quarter" idx="10"/>
          </p:nvPr>
        </p:nvSpPr>
        <p:spPr/>
        <p:txBody>
          <a:bodyPr/>
          <a:lstStyle/>
          <a:p>
            <a:fld id="{8D599EC0-8321-874B-BA0C-A112CA465623}" type="slidenum">
              <a:rPr lang="en-US" smtClean="0"/>
              <a:t>1</a:t>
            </a:fld>
            <a:endParaRPr lang="en-US"/>
          </a:p>
        </p:txBody>
      </p:sp>
    </p:spTree>
    <p:extLst>
      <p:ext uri="{BB962C8B-B14F-4D97-AF65-F5344CB8AC3E}">
        <p14:creationId xmlns:p14="http://schemas.microsoft.com/office/powerpoint/2010/main" val="2649008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i="0" dirty="0" smtClean="0"/>
              <a:t>I would like to conclude</a:t>
            </a:r>
            <a:r>
              <a:rPr lang="en-US" sz="1400" b="1" i="0" baseline="0" dirty="0" smtClean="0"/>
              <a:t> with 5 areas that can be addressed by the arts for PWD and carers:</a:t>
            </a:r>
          </a:p>
          <a:p>
            <a:endParaRPr lang="en-US" sz="1400" b="1" i="0" baseline="0" dirty="0" smtClean="0"/>
          </a:p>
          <a:p>
            <a:r>
              <a:rPr lang="en-US" sz="1400" b="1" i="0" baseline="0" dirty="0" err="1" smtClean="0"/>
              <a:t>QoL</a:t>
            </a:r>
            <a:r>
              <a:rPr lang="en-US" sz="1400" b="1" i="0" baseline="0" dirty="0" smtClean="0"/>
              <a:t> and wellness, while related, are different aspects of living well even if you are living with a life threatening or debilitating illness or disease</a:t>
            </a:r>
          </a:p>
          <a:p>
            <a:endParaRPr lang="en-US" sz="1400" b="1" i="0" baseline="0" dirty="0" smtClean="0"/>
          </a:p>
          <a:p>
            <a:r>
              <a:rPr lang="en-US" sz="1400" b="1" i="0" baseline="0" dirty="0" smtClean="0"/>
              <a:t>Episodic memory---memory associated with specific autobiographical events </a:t>
            </a:r>
            <a:r>
              <a:rPr lang="en-US" sz="1200" b="1" kern="1200" dirty="0" smtClean="0">
                <a:solidFill>
                  <a:schemeClr val="bg1"/>
                </a:solidFill>
                <a:latin typeface="+mn-lt"/>
                <a:ea typeface="+mn-ea"/>
                <a:cs typeface="+mn-cs"/>
              </a:rPr>
              <a:t>(</a:t>
            </a:r>
            <a:r>
              <a:rPr lang="en-US" sz="1200" b="1" kern="1200" dirty="0" smtClean="0">
                <a:solidFill>
                  <a:schemeClr val="bg1"/>
                </a:solidFill>
                <a:latin typeface="+mn-lt"/>
                <a:ea typeface="+mn-ea"/>
                <a:cs typeface="+mn-cs"/>
                <a:hlinkClick r:id="rId3"/>
              </a:rPr>
              <a:t>times, </a:t>
            </a:r>
            <a:r>
              <a:rPr lang="en-US" sz="1200" b="1" kern="1200" dirty="0" smtClean="0">
                <a:solidFill>
                  <a:schemeClr val="bg1"/>
                </a:solidFill>
                <a:latin typeface="+mn-lt"/>
                <a:ea typeface="+mn-ea"/>
                <a:cs typeface="+mn-cs"/>
                <a:hlinkClick r:id="rId4"/>
              </a:rPr>
              <a:t>places, associated </a:t>
            </a:r>
            <a:r>
              <a:rPr lang="en-US" sz="1200" b="1" kern="1200" dirty="0" smtClean="0">
                <a:solidFill>
                  <a:schemeClr val="bg1"/>
                </a:solidFill>
                <a:latin typeface="+mn-lt"/>
                <a:ea typeface="+mn-ea"/>
                <a:cs typeface="+mn-cs"/>
                <a:hlinkClick r:id="rId5"/>
              </a:rPr>
              <a:t>emotions, and other contextual </a:t>
            </a:r>
            <a:r>
              <a:rPr lang="en-US" sz="1200" b="1" kern="1200" dirty="0" smtClean="0">
                <a:solidFill>
                  <a:schemeClr val="bg1"/>
                </a:solidFill>
                <a:latin typeface="+mn-lt"/>
                <a:ea typeface="+mn-ea"/>
                <a:cs typeface="+mn-cs"/>
                <a:hlinkClick r:id="rId6"/>
              </a:rPr>
              <a:t>knowledge)</a:t>
            </a:r>
            <a:r>
              <a:rPr lang="en-US" sz="1200" b="1" kern="1200" dirty="0" smtClean="0">
                <a:solidFill>
                  <a:schemeClr val="bg1"/>
                </a:solidFill>
                <a:latin typeface="+mn-lt"/>
                <a:ea typeface="+mn-ea"/>
                <a:cs typeface="+mn-cs"/>
              </a:rPr>
              <a:t> </a:t>
            </a:r>
          </a:p>
          <a:p>
            <a:endParaRPr lang="en-US" sz="1200" b="1" i="0" kern="1200" dirty="0" smtClean="0">
              <a:solidFill>
                <a:schemeClr val="bg1"/>
              </a:solidFill>
              <a:latin typeface="+mn-lt"/>
              <a:ea typeface="+mn-ea"/>
              <a:cs typeface="+mn-cs"/>
            </a:endParaRPr>
          </a:p>
          <a:p>
            <a:r>
              <a:rPr lang="en-US" sz="1200" b="1" i="0" kern="1200" dirty="0" smtClean="0">
                <a:solidFill>
                  <a:schemeClr val="bg1"/>
                </a:solidFill>
                <a:latin typeface="+mn-lt"/>
                <a:ea typeface="+mn-ea"/>
                <a:cs typeface="+mn-cs"/>
              </a:rPr>
              <a:t>Reminiscence, while</a:t>
            </a:r>
            <a:r>
              <a:rPr lang="en-US" sz="1200" b="1" i="0" kern="1200" baseline="0" dirty="0" smtClean="0">
                <a:solidFill>
                  <a:schemeClr val="bg1"/>
                </a:solidFill>
                <a:latin typeface="+mn-lt"/>
                <a:ea typeface="+mn-ea"/>
                <a:cs typeface="+mn-cs"/>
              </a:rPr>
              <a:t> related to episodic memory, is more associated with recalling stories and incidences of an earlier time in life that is stimulated by an object, ( such as a advert for war bonds, an earlier model automobile, a kitchen appliance) </a:t>
            </a:r>
          </a:p>
          <a:p>
            <a:endParaRPr lang="en-US" sz="1200" b="1" i="0" kern="1200" baseline="0" dirty="0" smtClean="0">
              <a:solidFill>
                <a:schemeClr val="bg1"/>
              </a:solidFill>
              <a:latin typeface="+mn-lt"/>
              <a:ea typeface="+mn-ea"/>
              <a:cs typeface="+mn-cs"/>
            </a:endParaRPr>
          </a:p>
          <a:p>
            <a:r>
              <a:rPr lang="en-US" sz="1200" b="1" i="0" kern="1200" baseline="0" dirty="0" smtClean="0">
                <a:solidFill>
                  <a:schemeClr val="bg1"/>
                </a:solidFill>
                <a:latin typeface="+mn-lt"/>
                <a:ea typeface="+mn-ea"/>
                <a:cs typeface="+mn-cs"/>
              </a:rPr>
              <a:t>The most controversial on this list is new learning;  I have included it because too often a person diagnosed with a dementia can be thought of strictly in terms of being on  a slippery slope to cognitive oblivion  and that there is no point in introducing anything new in their lives because it will be forgotten. </a:t>
            </a:r>
            <a:endParaRPr lang="en-US" sz="1400" b="1" i="0" dirty="0">
              <a:solidFill>
                <a:schemeClr val="bg1"/>
              </a:solidFill>
            </a:endParaRPr>
          </a:p>
        </p:txBody>
      </p:sp>
      <p:sp>
        <p:nvSpPr>
          <p:cNvPr id="4" name="Slide Number Placeholder 3"/>
          <p:cNvSpPr>
            <a:spLocks noGrp="1"/>
          </p:cNvSpPr>
          <p:nvPr>
            <p:ph type="sldNum" sz="quarter" idx="10"/>
          </p:nvPr>
        </p:nvSpPr>
        <p:spPr/>
        <p:txBody>
          <a:bodyPr/>
          <a:lstStyle/>
          <a:p>
            <a:fld id="{8D599EC0-8321-874B-BA0C-A112CA465623}" type="slidenum">
              <a:rPr lang="en-US" smtClean="0"/>
              <a:t>10</a:t>
            </a:fld>
            <a:endParaRPr lang="en-US"/>
          </a:p>
        </p:txBody>
      </p:sp>
    </p:spTree>
    <p:extLst>
      <p:ext uri="{BB962C8B-B14F-4D97-AF65-F5344CB8AC3E}">
        <p14:creationId xmlns:p14="http://schemas.microsoft.com/office/powerpoint/2010/main" val="663575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--Eva </a:t>
            </a:r>
            <a:r>
              <a:rPr lang="en-US" sz="1400" b="1" dirty="0" err="1" smtClean="0"/>
              <a:t>Gotell</a:t>
            </a:r>
            <a:r>
              <a:rPr lang="en-US" sz="1400" b="1" dirty="0" smtClean="0"/>
              <a:t> and colleagues in Sweden with professional carers</a:t>
            </a:r>
            <a:r>
              <a:rPr lang="en-US" sz="1400" b="1" baseline="0" dirty="0" smtClean="0"/>
              <a:t> in residential care</a:t>
            </a:r>
          </a:p>
          <a:p>
            <a:r>
              <a:rPr lang="en-US" sz="1400" b="1" baseline="0" dirty="0" smtClean="0"/>
              <a:t>--</a:t>
            </a:r>
            <a:r>
              <a:rPr lang="en-US" sz="1400" b="1" baseline="0" dirty="0" err="1" smtClean="0"/>
              <a:t>MoMA</a:t>
            </a:r>
            <a:endParaRPr lang="en-US" sz="1400" b="1" baseline="0" dirty="0" smtClean="0"/>
          </a:p>
          <a:p>
            <a:r>
              <a:rPr lang="en-US" sz="1400" b="1" baseline="0" dirty="0" smtClean="0"/>
              <a:t>--Singing together study in Hove</a:t>
            </a:r>
          </a:p>
          <a:p>
            <a:r>
              <a:rPr lang="en-US" sz="1400" b="1" baseline="0" dirty="0" smtClean="0"/>
              <a:t>--DPG/NC</a:t>
            </a:r>
          </a:p>
          <a:p>
            <a:r>
              <a:rPr lang="en-US" sz="1400" b="1" baseline="0" dirty="0" smtClean="0"/>
              <a:t>--An Australian RCT looking at live music and its effect on </a:t>
            </a:r>
            <a:r>
              <a:rPr lang="en-US" sz="1400" b="1" baseline="0" dirty="0" err="1" smtClean="0"/>
              <a:t>QoL</a:t>
            </a:r>
            <a:r>
              <a:rPr lang="en-US" sz="1400" b="1" baseline="0" dirty="0" smtClean="0"/>
              <a:t> and depression in PWD</a:t>
            </a:r>
          </a:p>
          <a:p>
            <a:r>
              <a:rPr lang="en-US" sz="1400" b="1" baseline="0" dirty="0" smtClean="0"/>
              <a:t>--A programme at the Louvre museum</a:t>
            </a:r>
          </a:p>
          <a:p>
            <a:r>
              <a:rPr lang="en-US" sz="1400" b="1" baseline="0" dirty="0" smtClean="0"/>
              <a:t>--Music therapy programmes</a:t>
            </a:r>
            <a:endParaRPr lang="en-US" sz="1400" b="1" dirty="0"/>
          </a:p>
        </p:txBody>
      </p:sp>
      <p:sp>
        <p:nvSpPr>
          <p:cNvPr id="4" name="Slide Number Placeholder 3"/>
          <p:cNvSpPr>
            <a:spLocks noGrp="1"/>
          </p:cNvSpPr>
          <p:nvPr>
            <p:ph type="sldNum" sz="quarter" idx="10"/>
          </p:nvPr>
        </p:nvSpPr>
        <p:spPr/>
        <p:txBody>
          <a:bodyPr/>
          <a:lstStyle/>
          <a:p>
            <a:fld id="{8D599EC0-8321-874B-BA0C-A112CA465623}" type="slidenum">
              <a:rPr lang="en-US" smtClean="0"/>
              <a:t>11</a:t>
            </a:fld>
            <a:endParaRPr lang="en-US"/>
          </a:p>
        </p:txBody>
      </p:sp>
    </p:spTree>
    <p:extLst>
      <p:ext uri="{BB962C8B-B14F-4D97-AF65-F5344CB8AC3E}">
        <p14:creationId xmlns:p14="http://schemas.microsoft.com/office/powerpoint/2010/main" val="2911186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b="1" dirty="0" smtClean="0"/>
              <a:t>Although I have had a longstanding</a:t>
            </a:r>
            <a:r>
              <a:rPr lang="en-US" sz="1400" b="1" baseline="0" dirty="0" smtClean="0"/>
              <a:t> interest in the arts, </a:t>
            </a:r>
            <a:r>
              <a:rPr lang="en-US" sz="1400" b="1" dirty="0" smtClean="0"/>
              <a:t>I am trained as a clinical health psychologist and clinical researcher and am not an artist by profession or vocation.</a:t>
            </a:r>
          </a:p>
          <a:p>
            <a:pPr marL="171450" indent="-171450">
              <a:buFont typeface="Arial"/>
              <a:buChar char="•"/>
            </a:pPr>
            <a:r>
              <a:rPr lang="en-US" sz="1400" b="1" dirty="0" smtClean="0"/>
              <a:t>My training and most of my</a:t>
            </a:r>
            <a:r>
              <a:rPr lang="en-US" sz="1400" b="1" baseline="0" dirty="0" smtClean="0"/>
              <a:t> professional experience have occurred in traditional clinical and academic settings</a:t>
            </a:r>
            <a:r>
              <a:rPr lang="en-US" sz="1400" b="1" dirty="0" smtClean="0"/>
              <a:t> where the arts were rarely discussed</a:t>
            </a:r>
            <a:r>
              <a:rPr lang="en-US" sz="1400" b="1" baseline="0" dirty="0" smtClean="0"/>
              <a:t> or considered.</a:t>
            </a:r>
          </a:p>
          <a:p>
            <a:pPr marL="171450" indent="-171450">
              <a:buFont typeface="Arial"/>
              <a:buChar char="•"/>
            </a:pPr>
            <a:r>
              <a:rPr lang="en-US" sz="1400" b="1" baseline="0" dirty="0" smtClean="0"/>
              <a:t>“interventions” in these settings have been mainly oriented toward medical or psychological approaches to care…some have been successful while others have not been. </a:t>
            </a:r>
          </a:p>
          <a:p>
            <a:pPr marL="171450" indent="-171450">
              <a:buFont typeface="Arial"/>
              <a:buChar char="•"/>
            </a:pPr>
            <a:r>
              <a:rPr lang="en-US" sz="1400" b="1" baseline="0" dirty="0" smtClean="0"/>
              <a:t>Clearly, medical and psychological research and care remain crucial in supporting people with a dementia and their family and professional carers </a:t>
            </a:r>
          </a:p>
          <a:p>
            <a:pPr marL="171450" indent="-171450">
              <a:buFont typeface="Arial"/>
              <a:buChar char="•"/>
            </a:pPr>
            <a:r>
              <a:rPr lang="en-US" sz="1400" b="1" baseline="0" dirty="0" smtClean="0"/>
              <a:t>But these approaches do not supply all the answers. </a:t>
            </a:r>
          </a:p>
          <a:p>
            <a:pPr marL="171450" indent="-171450">
              <a:buFont typeface="Arial"/>
              <a:buChar char="•"/>
            </a:pPr>
            <a:r>
              <a:rPr lang="en-US" sz="1400" b="1" baseline="0" dirty="0" smtClean="0"/>
              <a:t>In my clinical and research experience the arts have shown enormous potential to address such issues as apathy; behavioural issues such as anxiety, depression and aggression; cognitive and emotional engagement  </a:t>
            </a:r>
          </a:p>
          <a:p>
            <a:pPr marL="171450" indent="-171450">
              <a:buFont typeface="Arial"/>
              <a:buChar char="•"/>
            </a:pPr>
            <a:r>
              <a:rPr lang="en-US" sz="1400" b="1" baseline="0" dirty="0" smtClean="0"/>
              <a:t>The arts have promise as a part of care for the PWD as well as for family carers and professional staff caring for PWD.</a:t>
            </a:r>
            <a:endParaRPr lang="en-US" sz="1400" b="1" dirty="0"/>
          </a:p>
        </p:txBody>
      </p:sp>
      <p:sp>
        <p:nvSpPr>
          <p:cNvPr id="4" name="Slide Number Placeholder 3"/>
          <p:cNvSpPr>
            <a:spLocks noGrp="1"/>
          </p:cNvSpPr>
          <p:nvPr>
            <p:ph type="sldNum" sz="quarter" idx="10"/>
          </p:nvPr>
        </p:nvSpPr>
        <p:spPr/>
        <p:txBody>
          <a:bodyPr/>
          <a:lstStyle/>
          <a:p>
            <a:fld id="{8D599EC0-8321-874B-BA0C-A112CA465623}" type="slidenum">
              <a:rPr lang="en-US" smtClean="0"/>
              <a:t>2</a:t>
            </a:fld>
            <a:endParaRPr lang="en-US"/>
          </a:p>
        </p:txBody>
      </p:sp>
    </p:spTree>
    <p:extLst>
      <p:ext uri="{BB962C8B-B14F-4D97-AF65-F5344CB8AC3E}">
        <p14:creationId xmlns:p14="http://schemas.microsoft.com/office/powerpoint/2010/main" val="1221786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400" b="1" dirty="0" smtClean="0"/>
              <a:t>There</a:t>
            </a:r>
            <a:r>
              <a:rPr lang="en-US" sz="1400" b="1" baseline="0" dirty="0" smtClean="0"/>
              <a:t> are different types of research for different audiences, which may involve different questions, a range of research methods, resources and outcomes. </a:t>
            </a:r>
          </a:p>
          <a:p>
            <a:pPr marL="342900" indent="-342900">
              <a:buAutoNum type="arabicPeriod"/>
            </a:pPr>
            <a:r>
              <a:rPr lang="en-US" sz="1400" b="1" baseline="0" dirty="0" smtClean="0"/>
              <a:t>A local arts organisation, for example, running a dance programme for PWD and carers will have different outcome expectations than commissioners, who may differ from what NICE will expect</a:t>
            </a:r>
          </a:p>
          <a:p>
            <a:pPr marL="342900" indent="-342900">
              <a:buAutoNum type="arabicPeriod"/>
            </a:pPr>
            <a:r>
              <a:rPr lang="en-US" sz="1400" b="1" baseline="0" dirty="0" smtClean="0"/>
              <a:t>Sometimes, the outcomes that satisfy a PWD do not appear to hold scientific </a:t>
            </a:r>
            <a:r>
              <a:rPr lang="en-US" sz="1400" b="1" baseline="0" dirty="0" err="1" smtClean="0"/>
              <a:t>rigour</a:t>
            </a:r>
            <a:r>
              <a:rPr lang="en-US" sz="1400" b="1" baseline="0" dirty="0" smtClean="0"/>
              <a:t> and will not impress academic researchers, but may get the attention of the BBC </a:t>
            </a:r>
            <a:r>
              <a:rPr lang="en-US" sz="1400" b="1" i="1" baseline="0" dirty="0" smtClean="0"/>
              <a:t>because a PWD has reported a benefit from participating. For the person with a dementia that is often all that matters. </a:t>
            </a:r>
            <a:endParaRPr lang="en-US" sz="1400" b="1" baseline="0" dirty="0" smtClean="0"/>
          </a:p>
          <a:p>
            <a:pPr marL="342900" indent="-342900">
              <a:buAutoNum type="arabicPeriod"/>
            </a:pPr>
            <a:endParaRPr lang="en-US" sz="1400" b="1" baseline="0" dirty="0" smtClean="0"/>
          </a:p>
          <a:p>
            <a:pPr marL="342900" indent="-342900">
              <a:buAutoNum type="arabicPeriod"/>
            </a:pPr>
            <a:r>
              <a:rPr lang="en-US" sz="1400" b="1" baseline="0" dirty="0" smtClean="0"/>
              <a:t>For those of you here today from arts or health care organisations, I would recommend thinking carefully about outcome goals and expectations and to consult with service user groups about what they need and want. Research in dementia care should be user-led and in partnership with others. </a:t>
            </a:r>
          </a:p>
          <a:p>
            <a:pPr marL="342900" indent="-342900">
              <a:buAutoNum type="arabicPeriod"/>
            </a:pPr>
            <a:r>
              <a:rPr lang="en-US" sz="1400" b="1" baseline="0" dirty="0" smtClean="0"/>
              <a:t>One issue to consider is the stage of dementia best suited to your planned project and the best venue in which to carry out the project. Should it be open to all who want to come or do you want to tailor it to people in the early, middle or later stages? Will you involve family carers? </a:t>
            </a:r>
            <a:endParaRPr lang="en-US" sz="1400" b="1" dirty="0"/>
          </a:p>
        </p:txBody>
      </p:sp>
      <p:sp>
        <p:nvSpPr>
          <p:cNvPr id="4" name="Slide Number Placeholder 3"/>
          <p:cNvSpPr>
            <a:spLocks noGrp="1"/>
          </p:cNvSpPr>
          <p:nvPr>
            <p:ph type="sldNum" sz="quarter" idx="10"/>
          </p:nvPr>
        </p:nvSpPr>
        <p:spPr/>
        <p:txBody>
          <a:bodyPr/>
          <a:lstStyle/>
          <a:p>
            <a:fld id="{8D599EC0-8321-874B-BA0C-A112CA465623}" type="slidenum">
              <a:rPr lang="en-US" smtClean="0"/>
              <a:t>3</a:t>
            </a:fld>
            <a:endParaRPr lang="en-US"/>
          </a:p>
        </p:txBody>
      </p:sp>
    </p:spTree>
    <p:extLst>
      <p:ext uri="{BB962C8B-B14F-4D97-AF65-F5344CB8AC3E}">
        <p14:creationId xmlns:p14="http://schemas.microsoft.com/office/powerpoint/2010/main" val="934726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200" b="1" dirty="0" smtClean="0"/>
              <a:t>In nearly all funded</a:t>
            </a:r>
            <a:r>
              <a:rPr lang="en-US" sz="1200" b="1" baseline="0" dirty="0" smtClean="0"/>
              <a:t> research projects either at a national or local level some type of evidence needs to be produced to evaluate the project.</a:t>
            </a:r>
          </a:p>
          <a:p>
            <a:pPr marL="342900" indent="-342900">
              <a:buAutoNum type="arabicPeriod"/>
            </a:pPr>
            <a:endParaRPr lang="en-US" sz="1200" b="1" baseline="0" dirty="0" smtClean="0"/>
          </a:p>
          <a:p>
            <a:pPr marL="342900" indent="-342900">
              <a:buAutoNum type="arabicPeriod"/>
            </a:pPr>
            <a:r>
              <a:rPr lang="en-US" sz="1200" b="1" baseline="0" dirty="0" smtClean="0"/>
              <a:t>Different audiences value different types of evidence and it is important to get the right match when designing the project. In order for arts organisations or health care trusts to receive funding for arts-based interventions from government funders, </a:t>
            </a:r>
            <a:r>
              <a:rPr lang="en-US" sz="1200" b="1" baseline="0" dirty="0" err="1" smtClean="0"/>
              <a:t>rigourous</a:t>
            </a:r>
            <a:r>
              <a:rPr lang="en-US" sz="1200" b="1" baseline="0" dirty="0" smtClean="0"/>
              <a:t> evidence is usually required. That evidence, for the </a:t>
            </a:r>
            <a:r>
              <a:rPr lang="en-US" sz="1200" b="1" baseline="0" dirty="0" err="1" smtClean="0"/>
              <a:t>Dept</a:t>
            </a:r>
            <a:r>
              <a:rPr lang="en-US" sz="1200" b="1" baseline="0" dirty="0" smtClean="0"/>
              <a:t> of Health, for example, is nearly always in the form of statistical data from a randomised controlled trial.</a:t>
            </a:r>
          </a:p>
          <a:p>
            <a:pPr marL="342900" indent="-342900">
              <a:buAutoNum type="arabicPeriod"/>
            </a:pPr>
            <a:endParaRPr lang="en-US" sz="1200" b="1" baseline="0" dirty="0" smtClean="0"/>
          </a:p>
          <a:p>
            <a:pPr marL="342900" indent="-342900">
              <a:buAutoNum type="arabicPeriod"/>
            </a:pPr>
            <a:r>
              <a:rPr lang="en-US" sz="1200" b="1" baseline="0" dirty="0" smtClean="0"/>
              <a:t>Yet, </a:t>
            </a:r>
            <a:r>
              <a:rPr lang="en-US" sz="1200" b="1" baseline="0" dirty="0" err="1" smtClean="0"/>
              <a:t>standardising</a:t>
            </a:r>
            <a:r>
              <a:rPr lang="en-US" sz="1200" b="1" baseline="0" dirty="0" smtClean="0"/>
              <a:t> arts-based interventions  is often very difficult to do and may not be possible or desirable. </a:t>
            </a:r>
          </a:p>
          <a:p>
            <a:pPr marL="342900" indent="-342900">
              <a:buAutoNum type="arabicPeriod"/>
            </a:pPr>
            <a:r>
              <a:rPr lang="en-US" sz="1200" b="1" baseline="0" dirty="0" smtClean="0"/>
              <a:t>In a project I am presently involved with at the Dulwich Picture Gallery and Nottingham Contemporary Gallery looking at the impact of different types of art on PWD and family carers, a carer reported to me just last week “I’ll fill in your questionnaires, of course, because I know that is necessary, but they are not going to tell you about how wonderful this project is and how it has shed light into our lives. They won’t tell you that this is making a great difference at this point in my and Louise’s life”. Capturing this type of evidence can help bolster support for the arts but it may not be sufficient for all audiences.</a:t>
            </a:r>
          </a:p>
          <a:p>
            <a:pPr marL="342900" indent="-342900">
              <a:buAutoNum type="arabicPeriod"/>
            </a:pPr>
            <a:endParaRPr lang="en-US" sz="1200" b="1" baseline="0" dirty="0" smtClean="0"/>
          </a:p>
          <a:p>
            <a:pPr marL="342900" indent="-342900">
              <a:buAutoNum type="arabicPeriod"/>
            </a:pPr>
            <a:r>
              <a:rPr lang="en-US" sz="1200" b="1" baseline="0" dirty="0" smtClean="0"/>
              <a:t>Involving the arts in dementia care would be considered a complex intervention by the Medical Research Council, with many potential variables and issues to consider. Complex interventions can benefit from a multiple sources of evidence, which may help to best support the argument to include the arts.</a:t>
            </a:r>
          </a:p>
        </p:txBody>
      </p:sp>
      <p:sp>
        <p:nvSpPr>
          <p:cNvPr id="4" name="Slide Number Placeholder 3"/>
          <p:cNvSpPr>
            <a:spLocks noGrp="1"/>
          </p:cNvSpPr>
          <p:nvPr>
            <p:ph type="sldNum" sz="quarter" idx="10"/>
          </p:nvPr>
        </p:nvSpPr>
        <p:spPr/>
        <p:txBody>
          <a:bodyPr/>
          <a:lstStyle/>
          <a:p>
            <a:fld id="{8D599EC0-8321-874B-BA0C-A112CA465623}" type="slidenum">
              <a:rPr lang="en-US" smtClean="0"/>
              <a:t>4</a:t>
            </a:fld>
            <a:endParaRPr lang="en-US"/>
          </a:p>
        </p:txBody>
      </p:sp>
    </p:spTree>
    <p:extLst>
      <p:ext uri="{BB962C8B-B14F-4D97-AF65-F5344CB8AC3E}">
        <p14:creationId xmlns:p14="http://schemas.microsoft.com/office/powerpoint/2010/main" val="1108427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sz="1400" b="1" dirty="0" smtClean="0"/>
              <a:t>You are looking at some of the evidence presented</a:t>
            </a:r>
            <a:r>
              <a:rPr lang="en-US" sz="1400" b="1" baseline="0" dirty="0" smtClean="0"/>
              <a:t> to potential funders of the Meet Me at </a:t>
            </a:r>
            <a:r>
              <a:rPr lang="en-US" sz="1400" b="1" baseline="0" dirty="0" err="1" smtClean="0"/>
              <a:t>MoMA</a:t>
            </a:r>
            <a:r>
              <a:rPr lang="en-US" sz="1400" b="1" baseline="0" dirty="0" smtClean="0"/>
              <a:t> programme for PWD at the Museum of Modern Art in New York. </a:t>
            </a:r>
          </a:p>
          <a:p>
            <a:pPr marL="0" indent="0">
              <a:buFont typeface="Arial"/>
              <a:buNone/>
            </a:pPr>
            <a:endParaRPr lang="en-US" sz="1400" b="1" baseline="0" dirty="0" smtClean="0"/>
          </a:p>
          <a:p>
            <a:pPr marL="285750" indent="-285750">
              <a:buFont typeface="Arial"/>
              <a:buChar char="•"/>
            </a:pPr>
            <a:r>
              <a:rPr lang="en-US" sz="1400" b="1" baseline="0" dirty="0" smtClean="0"/>
              <a:t>Although this type of evidence is difficult to quantify, when repeated by dozens and dozens of participants over a five year period we know something positive is going on that needs further exploration. </a:t>
            </a:r>
          </a:p>
          <a:p>
            <a:pPr marL="0" indent="0">
              <a:buFont typeface="Arial"/>
              <a:buNone/>
            </a:pPr>
            <a:endParaRPr lang="en-US" sz="1400" b="1" baseline="0" dirty="0" smtClean="0"/>
          </a:p>
          <a:p>
            <a:pPr marL="285750" indent="-285750">
              <a:buFont typeface="Arial"/>
              <a:buChar char="•"/>
            </a:pPr>
            <a:r>
              <a:rPr lang="en-US" sz="1400" b="1" baseline="0" dirty="0" smtClean="0"/>
              <a:t>It is not the type of evidence that has gotten the attention of health care services in the US but it did get the attention of a private foundation who has provided a generous grant for it to continue. </a:t>
            </a:r>
            <a:endParaRPr lang="en-US" sz="1400" b="1" dirty="0"/>
          </a:p>
        </p:txBody>
      </p:sp>
      <p:sp>
        <p:nvSpPr>
          <p:cNvPr id="4" name="Slide Number Placeholder 3"/>
          <p:cNvSpPr>
            <a:spLocks noGrp="1"/>
          </p:cNvSpPr>
          <p:nvPr>
            <p:ph type="sldNum" sz="quarter" idx="10"/>
          </p:nvPr>
        </p:nvSpPr>
        <p:spPr/>
        <p:txBody>
          <a:bodyPr/>
          <a:lstStyle/>
          <a:p>
            <a:fld id="{8D599EC0-8321-874B-BA0C-A112CA465623}" type="slidenum">
              <a:rPr lang="en-US" smtClean="0"/>
              <a:t>5</a:t>
            </a:fld>
            <a:endParaRPr lang="en-US"/>
          </a:p>
        </p:txBody>
      </p:sp>
    </p:spTree>
    <p:extLst>
      <p:ext uri="{BB962C8B-B14F-4D97-AF65-F5344CB8AC3E}">
        <p14:creationId xmlns:p14="http://schemas.microsoft.com/office/powerpoint/2010/main" val="3408780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sz="1400" b="1" dirty="0" smtClean="0"/>
              <a:t>If you have ever</a:t>
            </a:r>
            <a:r>
              <a:rPr lang="en-US" sz="1400" b="1" baseline="0" dirty="0" smtClean="0"/>
              <a:t> visited an inpatient older adults mental health ward this photograph will not look unfamiliar. </a:t>
            </a:r>
          </a:p>
          <a:p>
            <a:pPr marL="285750" indent="-285750">
              <a:buFont typeface="Arial"/>
              <a:buChar char="•"/>
            </a:pPr>
            <a:endParaRPr lang="en-US" sz="1400" b="1" baseline="0" dirty="0" smtClean="0"/>
          </a:p>
          <a:p>
            <a:pPr marL="285750" indent="-285750">
              <a:buFont typeface="Arial"/>
              <a:buChar char="•"/>
            </a:pPr>
            <a:r>
              <a:rPr lang="en-US" sz="1400" b="1" baseline="0" dirty="0" smtClean="0"/>
              <a:t>Without jumping to premature conclusions from a photograph, we can at least draw up some tentative hypotheses about what might be happening or what might </a:t>
            </a:r>
            <a:r>
              <a:rPr lang="en-US" sz="1400" b="1" u="sng" baseline="0" dirty="0" smtClean="0"/>
              <a:t>no</a:t>
            </a:r>
            <a:r>
              <a:rPr lang="en-US" sz="1400" b="1" baseline="0" dirty="0" smtClean="0"/>
              <a:t>t be happening for this man</a:t>
            </a:r>
            <a:endParaRPr lang="en-US" sz="1400" b="1" dirty="0"/>
          </a:p>
        </p:txBody>
      </p:sp>
      <p:sp>
        <p:nvSpPr>
          <p:cNvPr id="4" name="Slide Number Placeholder 3"/>
          <p:cNvSpPr>
            <a:spLocks noGrp="1"/>
          </p:cNvSpPr>
          <p:nvPr>
            <p:ph type="sldNum" sz="quarter" idx="10"/>
          </p:nvPr>
        </p:nvSpPr>
        <p:spPr/>
        <p:txBody>
          <a:bodyPr/>
          <a:lstStyle/>
          <a:p>
            <a:fld id="{8D599EC0-8321-874B-BA0C-A112CA465623}" type="slidenum">
              <a:rPr lang="en-US" smtClean="0"/>
              <a:t>6</a:t>
            </a:fld>
            <a:endParaRPr lang="en-US"/>
          </a:p>
        </p:txBody>
      </p:sp>
    </p:spTree>
    <p:extLst>
      <p:ext uri="{BB962C8B-B14F-4D97-AF65-F5344CB8AC3E}">
        <p14:creationId xmlns:p14="http://schemas.microsoft.com/office/powerpoint/2010/main" val="2938161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Quite</a:t>
            </a:r>
            <a:r>
              <a:rPr lang="en-US" sz="1400" b="1" baseline="0" dirty="0" smtClean="0"/>
              <a:t> a bit different for these women at a fancy dress games night at a community health centre</a:t>
            </a:r>
            <a:endParaRPr lang="en-US" sz="1400" b="1" dirty="0"/>
          </a:p>
        </p:txBody>
      </p:sp>
      <p:sp>
        <p:nvSpPr>
          <p:cNvPr id="4" name="Slide Number Placeholder 3"/>
          <p:cNvSpPr>
            <a:spLocks noGrp="1"/>
          </p:cNvSpPr>
          <p:nvPr>
            <p:ph type="sldNum" sz="quarter" idx="10"/>
          </p:nvPr>
        </p:nvSpPr>
        <p:spPr/>
        <p:txBody>
          <a:bodyPr/>
          <a:lstStyle/>
          <a:p>
            <a:fld id="{8D599EC0-8321-874B-BA0C-A112CA465623}" type="slidenum">
              <a:rPr lang="en-US" smtClean="0"/>
              <a:t>7</a:t>
            </a:fld>
            <a:endParaRPr lang="en-US"/>
          </a:p>
        </p:txBody>
      </p:sp>
    </p:spTree>
    <p:extLst>
      <p:ext uri="{BB962C8B-B14F-4D97-AF65-F5344CB8AC3E}">
        <p14:creationId xmlns:p14="http://schemas.microsoft.com/office/powerpoint/2010/main" val="3010733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And different still for this woman</a:t>
            </a:r>
            <a:endParaRPr lang="en-US" sz="1400" b="1" dirty="0"/>
          </a:p>
        </p:txBody>
      </p:sp>
      <p:sp>
        <p:nvSpPr>
          <p:cNvPr id="4" name="Slide Number Placeholder 3"/>
          <p:cNvSpPr>
            <a:spLocks noGrp="1"/>
          </p:cNvSpPr>
          <p:nvPr>
            <p:ph type="sldNum" sz="quarter" idx="10"/>
          </p:nvPr>
        </p:nvSpPr>
        <p:spPr/>
        <p:txBody>
          <a:bodyPr/>
          <a:lstStyle/>
          <a:p>
            <a:fld id="{8D599EC0-8321-874B-BA0C-A112CA465623}" type="slidenum">
              <a:rPr lang="en-US" smtClean="0"/>
              <a:t>8</a:t>
            </a:fld>
            <a:endParaRPr lang="en-US"/>
          </a:p>
        </p:txBody>
      </p:sp>
    </p:spTree>
    <p:extLst>
      <p:ext uri="{BB962C8B-B14F-4D97-AF65-F5344CB8AC3E}">
        <p14:creationId xmlns:p14="http://schemas.microsoft.com/office/powerpoint/2010/main" val="2656094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Back again to New York with a woman with dementia.</a:t>
            </a:r>
            <a:r>
              <a:rPr lang="en-US" sz="1400" b="1" baseline="0" dirty="0" smtClean="0"/>
              <a:t> For her, these words tell us the benefit she received from the arts programme. </a:t>
            </a:r>
          </a:p>
          <a:p>
            <a:endParaRPr lang="en-US" sz="1400" b="1" baseline="0" dirty="0" smtClean="0"/>
          </a:p>
          <a:p>
            <a:r>
              <a:rPr lang="en-US" sz="1400" b="1" baseline="0" dirty="0" smtClean="0"/>
              <a:t>The arts programme does not have a goal to stop her Alzheimer’s disease or even to slow it down. </a:t>
            </a:r>
          </a:p>
          <a:p>
            <a:endParaRPr lang="en-US" sz="1400" b="1" baseline="0" dirty="0" smtClean="0"/>
          </a:p>
          <a:p>
            <a:r>
              <a:rPr lang="en-US" sz="1400" b="1" baseline="0" dirty="0" smtClean="0"/>
              <a:t>It’s goal is to improve the quality of her life and it appears to have done so </a:t>
            </a:r>
            <a:r>
              <a:rPr lang="en-US" sz="1400" b="1" i="1" baseline="0" dirty="0" smtClean="0"/>
              <a:t>if this is a kind of evidence you and your funding source value. </a:t>
            </a:r>
            <a:endParaRPr lang="en-US" sz="1400" b="1" i="1" dirty="0"/>
          </a:p>
        </p:txBody>
      </p:sp>
      <p:sp>
        <p:nvSpPr>
          <p:cNvPr id="4" name="Slide Number Placeholder 3"/>
          <p:cNvSpPr>
            <a:spLocks noGrp="1"/>
          </p:cNvSpPr>
          <p:nvPr>
            <p:ph type="sldNum" sz="quarter" idx="10"/>
          </p:nvPr>
        </p:nvSpPr>
        <p:spPr/>
        <p:txBody>
          <a:bodyPr/>
          <a:lstStyle/>
          <a:p>
            <a:fld id="{8D599EC0-8321-874B-BA0C-A112CA465623}" type="slidenum">
              <a:rPr lang="en-US" smtClean="0"/>
              <a:t>9</a:t>
            </a:fld>
            <a:endParaRPr lang="en-US"/>
          </a:p>
        </p:txBody>
      </p:sp>
    </p:spTree>
    <p:extLst>
      <p:ext uri="{BB962C8B-B14F-4D97-AF65-F5344CB8AC3E}">
        <p14:creationId xmlns:p14="http://schemas.microsoft.com/office/powerpoint/2010/main" val="560597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GB"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GB"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840B2EB-89F4-A24C-9D98-0C57711A1CAD}" type="datetimeFigureOut">
              <a:rPr lang="en-US" smtClean="0"/>
              <a:t>13/11/2011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extLst/>
          </a:lstStyle>
          <a:p>
            <a:fld id="{1840B2EB-89F4-A24C-9D98-0C57711A1CAD}" type="datetimeFigureOut">
              <a:rPr lang="en-US" smtClean="0"/>
              <a:t>13/11/2011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DB97BF-C397-1840-AFFD-0C81110866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extLst/>
          </a:lstStyle>
          <a:p>
            <a:fld id="{1840B2EB-89F4-A24C-9D98-0C57711A1CAD}" type="datetimeFigureOut">
              <a:rPr lang="en-US" smtClean="0"/>
              <a:t>13/11/2011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DB97BF-C397-1840-AFFD-0C81110866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extLst/>
          </a:lstStyle>
          <a:p>
            <a:fld id="{1840B2EB-89F4-A24C-9D98-0C57711A1CAD}" type="datetimeFigureOut">
              <a:rPr lang="en-US" smtClean="0"/>
              <a:t>13/11/2011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DB97BF-C397-1840-AFFD-0C81110866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GB"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GB"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840B2EB-89F4-A24C-9D98-0C57711A1CAD}" type="datetimeFigureOut">
              <a:rPr lang="en-US" smtClean="0"/>
              <a:t>13/11/2011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4DB97BF-C397-1840-AFFD-0C811108668A}"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extLst/>
          </a:lstStyle>
          <a:p>
            <a:fld id="{1840B2EB-89F4-A24C-9D98-0C57711A1CAD}" type="datetimeFigureOut">
              <a:rPr lang="en-US" smtClean="0"/>
              <a:t>13/11/2011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4DB97BF-C397-1840-AFFD-0C811108668A}"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GB"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7" name="Date Placeholder 6"/>
          <p:cNvSpPr>
            <a:spLocks noGrp="1"/>
          </p:cNvSpPr>
          <p:nvPr>
            <p:ph type="dt" sz="half" idx="10"/>
          </p:nvPr>
        </p:nvSpPr>
        <p:spPr/>
        <p:txBody>
          <a:bodyPr/>
          <a:lstStyle>
            <a:extLst/>
          </a:lstStyle>
          <a:p>
            <a:fld id="{1840B2EB-89F4-A24C-9D98-0C57711A1CAD}" type="datetimeFigureOut">
              <a:rPr lang="en-US" smtClean="0"/>
              <a:t>13/11/2011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4DB97BF-C397-1840-AFFD-0C81110866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GB"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840B2EB-89F4-A24C-9D98-0C57711A1CAD}" type="datetimeFigureOut">
              <a:rPr lang="en-US" smtClean="0"/>
              <a:t>13/11/2011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4DB97BF-C397-1840-AFFD-0C811108668A}"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840B2EB-89F4-A24C-9D98-0C57711A1CAD}" type="datetimeFigureOut">
              <a:rPr lang="en-US" smtClean="0"/>
              <a:t>13/11/2011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4DB97BF-C397-1840-AFFD-0C81110866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GB"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840B2EB-89F4-A24C-9D98-0C57711A1CAD}" type="datetimeFigureOut">
              <a:rPr lang="en-US" smtClean="0"/>
              <a:t>13/11/2011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4DB97BF-C397-1840-AFFD-0C811108668A}"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GB"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GB"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GB"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840B2EB-89F4-A24C-9D98-0C57711A1CAD}" type="datetimeFigureOut">
              <a:rPr lang="en-US" smtClean="0"/>
              <a:t>13/11/2011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4DB97BF-C397-1840-AFFD-0C811108668A}"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840B2EB-89F4-A24C-9D98-0C57711A1CAD}" type="datetimeFigureOut">
              <a:rPr lang="en-US" smtClean="0"/>
              <a:t>13/11/2011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4DB97BF-C397-1840-AFFD-0C811108668A}"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4" Type="http://schemas.openxmlformats.org/officeDocument/2006/relationships/image" Target="../media/image11.jpg"/><Relationship Id="rId5" Type="http://schemas.openxmlformats.org/officeDocument/2006/relationships/image" Target="../media/image12.jpg"/><Relationship Id="rId6" Type="http://schemas.openxmlformats.org/officeDocument/2006/relationships/image" Target="../media/image13.jpg"/><Relationship Id="rId7" Type="http://schemas.openxmlformats.org/officeDocument/2006/relationships/image" Target="../media/image14.gif"/><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effectLst/>
              </a:rPr>
              <a:t>The Evidence for Arts and Dementia Care: Recent Research Findings</a:t>
            </a:r>
            <a:r>
              <a:rPr lang="en-GB" sz="3600" dirty="0">
                <a:effectLst/>
              </a:rPr>
              <a:t/>
            </a:r>
            <a:br>
              <a:rPr lang="en-GB" sz="3600" dirty="0">
                <a:effectLst/>
              </a:rPr>
            </a:br>
            <a:endParaRPr lang="en-US" sz="3600" dirty="0"/>
          </a:p>
        </p:txBody>
      </p:sp>
      <p:sp>
        <p:nvSpPr>
          <p:cNvPr id="3" name="Subtitle 2"/>
          <p:cNvSpPr>
            <a:spLocks noGrp="1"/>
          </p:cNvSpPr>
          <p:nvPr>
            <p:ph type="subTitle" idx="1"/>
          </p:nvPr>
        </p:nvSpPr>
        <p:spPr>
          <a:xfrm>
            <a:off x="2430999" y="2933349"/>
            <a:ext cx="6172200" cy="2648929"/>
          </a:xfrm>
        </p:spPr>
        <p:txBody>
          <a:bodyPr>
            <a:noAutofit/>
          </a:bodyPr>
          <a:lstStyle/>
          <a:p>
            <a:r>
              <a:rPr lang="en-US" sz="2400" dirty="0">
                <a:effectLst/>
              </a:rPr>
              <a:t>Prof. Paul M. </a:t>
            </a:r>
            <a:r>
              <a:rPr lang="en-US" sz="2400" dirty="0" smtClean="0">
                <a:effectLst/>
              </a:rPr>
              <a:t>Camic</a:t>
            </a:r>
          </a:p>
          <a:p>
            <a:r>
              <a:rPr lang="en-US" sz="2400" dirty="0" smtClean="0"/>
              <a:t>Department of Applied Psychology</a:t>
            </a:r>
          </a:p>
          <a:p>
            <a:r>
              <a:rPr lang="en-US" sz="2400" dirty="0" smtClean="0">
                <a:effectLst/>
              </a:rPr>
              <a:t>Canterbury </a:t>
            </a:r>
            <a:r>
              <a:rPr lang="en-US" sz="2400" dirty="0">
                <a:effectLst/>
              </a:rPr>
              <a:t>Christ Church </a:t>
            </a:r>
            <a:r>
              <a:rPr lang="en-US" sz="2400" dirty="0" smtClean="0">
                <a:effectLst/>
              </a:rPr>
              <a:t>University</a:t>
            </a:r>
          </a:p>
          <a:p>
            <a:r>
              <a:rPr lang="en-US" sz="2400" dirty="0" smtClean="0">
                <a:effectLst/>
              </a:rPr>
              <a:t>Salomons Campus, Tunbridge Wells</a:t>
            </a:r>
          </a:p>
          <a:p>
            <a:endParaRPr lang="en-GB" sz="2400" dirty="0">
              <a:effectLst/>
            </a:endParaRPr>
          </a:p>
          <a:p>
            <a:endParaRPr lang="en-GB" sz="2400" dirty="0"/>
          </a:p>
        </p:txBody>
      </p:sp>
      <p:pic>
        <p:nvPicPr>
          <p:cNvPr id="4" name="Picture 3" descr="eu-eu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9443" y="4656528"/>
            <a:ext cx="1007186" cy="671457"/>
          </a:xfrm>
          <a:prstGeom prst="rect">
            <a:avLst/>
          </a:prstGeom>
        </p:spPr>
      </p:pic>
      <p:pic>
        <p:nvPicPr>
          <p:cNvPr id="5" name="Picture 4" descr="images.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80123" y="4656528"/>
            <a:ext cx="1004724" cy="704806"/>
          </a:xfrm>
          <a:prstGeom prst="rect">
            <a:avLst/>
          </a:prstGeom>
        </p:spPr>
      </p:pic>
    </p:spTree>
    <p:extLst>
      <p:ext uri="{BB962C8B-B14F-4D97-AF65-F5344CB8AC3E}">
        <p14:creationId xmlns:p14="http://schemas.microsoft.com/office/powerpoint/2010/main" val="9354633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t>Outcome options in arts and dementia care research </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For the person with a dementia, the family caregiver, and the professional carer</a:t>
            </a:r>
          </a:p>
          <a:p>
            <a:pPr marL="0" indent="0">
              <a:buNone/>
            </a:pPr>
            <a:endParaRPr lang="en-US" dirty="0" smtClean="0"/>
          </a:p>
          <a:p>
            <a:r>
              <a:rPr lang="en-US" sz="2800" dirty="0" smtClean="0"/>
              <a:t>Quality of life (PWD, FC, PC)</a:t>
            </a:r>
          </a:p>
          <a:p>
            <a:r>
              <a:rPr lang="en-US" sz="2800" dirty="0" smtClean="0"/>
              <a:t>Wellness </a:t>
            </a:r>
            <a:r>
              <a:rPr lang="en-US" sz="2800" dirty="0"/>
              <a:t>(PWD, FC, PC)</a:t>
            </a:r>
          </a:p>
          <a:p>
            <a:r>
              <a:rPr lang="en-US" sz="2800" dirty="0" smtClean="0"/>
              <a:t>Episodic memory (PWD)</a:t>
            </a:r>
          </a:p>
          <a:p>
            <a:pPr lvl="1"/>
            <a:r>
              <a:rPr lang="en-US" sz="2800" i="1" dirty="0" smtClean="0"/>
              <a:t>Temporary</a:t>
            </a:r>
            <a:r>
              <a:rPr lang="en-US" sz="2800" dirty="0" smtClean="0"/>
              <a:t> enhancement of cognitive functioning</a:t>
            </a:r>
          </a:p>
          <a:p>
            <a:r>
              <a:rPr lang="en-US" sz="2800" dirty="0" smtClean="0"/>
              <a:t>Reminiscence (PWD)</a:t>
            </a:r>
          </a:p>
          <a:p>
            <a:r>
              <a:rPr lang="en-US" sz="2800" dirty="0" smtClean="0"/>
              <a:t>New leaning </a:t>
            </a:r>
            <a:r>
              <a:rPr lang="en-US" sz="2800" dirty="0"/>
              <a:t>(PWD)</a:t>
            </a:r>
          </a:p>
          <a:p>
            <a:endParaRPr lang="en-US" dirty="0" smtClean="0"/>
          </a:p>
          <a:p>
            <a:endParaRPr lang="en-US" dirty="0"/>
          </a:p>
        </p:txBody>
      </p:sp>
      <p:pic>
        <p:nvPicPr>
          <p:cNvPr id="4" name="Picture 3" descr="eu-eu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8804" y="557401"/>
            <a:ext cx="1007186" cy="671457"/>
          </a:xfrm>
          <a:prstGeom prst="rect">
            <a:avLst/>
          </a:prstGeom>
        </p:spPr>
      </p:pic>
    </p:spTree>
    <p:extLst>
      <p:ext uri="{BB962C8B-B14F-4D97-AF65-F5344CB8AC3E}">
        <p14:creationId xmlns:p14="http://schemas.microsoft.com/office/powerpoint/2010/main" val="15771441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R</a:t>
            </a:r>
            <a:r>
              <a:rPr lang="en-US" sz="3600" dirty="0" smtClean="0"/>
              <a:t>ecent international projects</a:t>
            </a:r>
            <a:endParaRPr lang="en-US" sz="3600" dirty="0"/>
          </a:p>
        </p:txBody>
      </p:sp>
      <p:sp>
        <p:nvSpPr>
          <p:cNvPr id="3" name="Content Placeholder 2"/>
          <p:cNvSpPr>
            <a:spLocks noGrp="1"/>
          </p:cNvSpPr>
          <p:nvPr>
            <p:ph idx="1"/>
          </p:nvPr>
        </p:nvSpPr>
        <p:spPr>
          <a:xfrm>
            <a:off x="97034" y="1447350"/>
            <a:ext cx="8229600" cy="4526280"/>
          </a:xfrm>
        </p:spPr>
        <p:txBody>
          <a:bodyPr/>
          <a:lstStyle/>
          <a:p>
            <a:r>
              <a:rPr lang="en-US" sz="2800" dirty="0" smtClean="0"/>
              <a:t>Singing in residential care </a:t>
            </a:r>
          </a:p>
          <a:p>
            <a:r>
              <a:rPr lang="en-US" sz="2800" dirty="0" err="1" smtClean="0"/>
              <a:t>MoMA</a:t>
            </a:r>
            <a:r>
              <a:rPr lang="en-US" sz="2800" dirty="0" smtClean="0"/>
              <a:t>: Viewing modern art in a gallery </a:t>
            </a:r>
          </a:p>
          <a:p>
            <a:r>
              <a:rPr lang="en-US" sz="2800" dirty="0" smtClean="0"/>
              <a:t>Singing at an early to mid stage </a:t>
            </a:r>
          </a:p>
          <a:p>
            <a:r>
              <a:rPr lang="en-US" sz="2800" dirty="0" smtClean="0"/>
              <a:t>DPG/NC: Viewing 16</a:t>
            </a:r>
            <a:r>
              <a:rPr lang="en-US" sz="2800" baseline="30000" dirty="0" smtClean="0"/>
              <a:t>th</a:t>
            </a:r>
            <a:r>
              <a:rPr lang="en-US" sz="2800" dirty="0" smtClean="0"/>
              <a:t>/17</a:t>
            </a:r>
            <a:r>
              <a:rPr lang="en-US" sz="2800" baseline="30000" dirty="0" smtClean="0"/>
              <a:t>th</a:t>
            </a:r>
            <a:r>
              <a:rPr lang="en-US" sz="2800" dirty="0" smtClean="0"/>
              <a:t> European art  </a:t>
            </a:r>
            <a:r>
              <a:rPr lang="en-US" sz="2800" i="1" dirty="0" smtClean="0"/>
              <a:t>or </a:t>
            </a:r>
            <a:r>
              <a:rPr lang="en-US" sz="2800" dirty="0" smtClean="0"/>
              <a:t>contemporary art and making art </a:t>
            </a:r>
          </a:p>
          <a:p>
            <a:r>
              <a:rPr lang="en-US" dirty="0" smtClean="0"/>
              <a:t>Music and engagement </a:t>
            </a:r>
          </a:p>
          <a:p>
            <a:r>
              <a:rPr lang="en-US" sz="2800" dirty="0"/>
              <a:t>Le Louvre: Pour </a:t>
            </a:r>
            <a:r>
              <a:rPr lang="en-US" sz="2800" dirty="0" err="1"/>
              <a:t>Lutter</a:t>
            </a:r>
            <a:r>
              <a:rPr lang="en-US" sz="2800" dirty="0"/>
              <a:t> </a:t>
            </a:r>
            <a:r>
              <a:rPr lang="en-US" sz="2800" dirty="0" err="1"/>
              <a:t>Contre</a:t>
            </a:r>
            <a:r>
              <a:rPr lang="en-US" sz="2800" dirty="0"/>
              <a:t> Alzheimer</a:t>
            </a:r>
            <a:r>
              <a:rPr lang="en-US" sz="2800" dirty="0" smtClean="0"/>
              <a:t>!</a:t>
            </a:r>
          </a:p>
          <a:p>
            <a:r>
              <a:rPr lang="en-US" sz="2800" dirty="0"/>
              <a:t>Le premier atelier de </a:t>
            </a:r>
            <a:r>
              <a:rPr lang="en-US" sz="2800" dirty="0" err="1"/>
              <a:t>musicothérapie</a:t>
            </a:r>
            <a:r>
              <a:rPr lang="en-US" sz="2800" dirty="0"/>
              <a:t> </a:t>
            </a:r>
            <a:r>
              <a:rPr lang="en-US" sz="2800" dirty="0" err="1"/>
              <a:t>organisé</a:t>
            </a:r>
            <a:r>
              <a:rPr lang="en-US" sz="2800" dirty="0"/>
              <a:t> par </a:t>
            </a:r>
            <a:r>
              <a:rPr lang="en-US" sz="2800" dirty="0" err="1"/>
              <a:t>l'association</a:t>
            </a:r>
            <a:r>
              <a:rPr lang="en-US" sz="2800" dirty="0"/>
              <a:t> France Alzheimer</a:t>
            </a:r>
          </a:p>
        </p:txBody>
      </p:sp>
      <p:pic>
        <p:nvPicPr>
          <p:cNvPr id="4" name="Picture 3" descr="Sweden_flag.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2985" y="1472791"/>
            <a:ext cx="677886" cy="451923"/>
          </a:xfrm>
          <a:prstGeom prst="rect">
            <a:avLst/>
          </a:prstGeom>
        </p:spPr>
      </p:pic>
      <p:pic>
        <p:nvPicPr>
          <p:cNvPr id="5" name="Picture 4" descr="UK Flag.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5645" y="2390055"/>
            <a:ext cx="710452" cy="389909"/>
          </a:xfrm>
          <a:prstGeom prst="rect">
            <a:avLst/>
          </a:prstGeom>
        </p:spPr>
      </p:pic>
      <p:pic>
        <p:nvPicPr>
          <p:cNvPr id="6" name="Picture 5" descr="UK Flag.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0203" y="3237791"/>
            <a:ext cx="640311" cy="351414"/>
          </a:xfrm>
          <a:prstGeom prst="rect">
            <a:avLst/>
          </a:prstGeom>
        </p:spPr>
      </p:pic>
      <p:pic>
        <p:nvPicPr>
          <p:cNvPr id="7" name="Picture 6" descr="usflag.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50514" y="1924714"/>
            <a:ext cx="710452" cy="532839"/>
          </a:xfrm>
          <a:prstGeom prst="rect">
            <a:avLst/>
          </a:prstGeom>
        </p:spPr>
      </p:pic>
      <p:pic>
        <p:nvPicPr>
          <p:cNvPr id="8" name="Picture 7" descr="australian-flag-640.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11934" y="3647769"/>
            <a:ext cx="623711" cy="497994"/>
          </a:xfrm>
          <a:prstGeom prst="rect">
            <a:avLst/>
          </a:prstGeom>
        </p:spPr>
      </p:pic>
      <p:pic>
        <p:nvPicPr>
          <p:cNvPr id="9" name="Picture 8" descr="large_flag_of_france.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227901" y="4145763"/>
            <a:ext cx="641183" cy="429351"/>
          </a:xfrm>
          <a:prstGeom prst="rect">
            <a:avLst/>
          </a:prstGeom>
        </p:spPr>
      </p:pic>
      <p:pic>
        <p:nvPicPr>
          <p:cNvPr id="10" name="Picture 9" descr="large_flag_of_france.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89611" y="5014090"/>
            <a:ext cx="641183" cy="429351"/>
          </a:xfrm>
          <a:prstGeom prst="rect">
            <a:avLst/>
          </a:prstGeom>
        </p:spPr>
      </p:pic>
    </p:spTree>
    <p:extLst>
      <p:ext uri="{BB962C8B-B14F-4D97-AF65-F5344CB8AC3E}">
        <p14:creationId xmlns:p14="http://schemas.microsoft.com/office/powerpoint/2010/main" val="1463558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Why the Arts?</a:t>
            </a:r>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t="10339" b="10339"/>
          <a:stretch>
            <a:fillRect/>
          </a:stretch>
        </p:blipFill>
        <p:spPr bwMode="auto">
          <a:prstGeom prst="rect">
            <a:avLst/>
          </a:prstGeom>
          <a:noFill/>
          <a:ln>
            <a:noFill/>
          </a:ln>
        </p:spPr>
      </p:pic>
    </p:spTree>
    <p:extLst>
      <p:ext uri="{BB962C8B-B14F-4D97-AF65-F5344CB8AC3E}">
        <p14:creationId xmlns:p14="http://schemas.microsoft.com/office/powerpoint/2010/main" val="9758557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Designing a research project: </a:t>
            </a:r>
            <a:br>
              <a:rPr lang="en-US" sz="3600" dirty="0" smtClean="0"/>
            </a:br>
            <a:r>
              <a:rPr lang="en-US" sz="3600" dirty="0" smtClean="0"/>
              <a:t>Who is the audience? </a:t>
            </a:r>
            <a:endParaRPr lang="en-US" sz="3600" dirty="0"/>
          </a:p>
        </p:txBody>
      </p:sp>
      <p:sp>
        <p:nvSpPr>
          <p:cNvPr id="3" name="Content Placeholder 2"/>
          <p:cNvSpPr>
            <a:spLocks noGrp="1"/>
          </p:cNvSpPr>
          <p:nvPr>
            <p:ph idx="1"/>
          </p:nvPr>
        </p:nvSpPr>
        <p:spPr/>
        <p:txBody>
          <a:bodyPr/>
          <a:lstStyle/>
          <a:p>
            <a:r>
              <a:rPr lang="en-US" dirty="0" smtClean="0"/>
              <a:t>Who will ‘consume’ the research?</a:t>
            </a:r>
          </a:p>
          <a:p>
            <a:pPr lvl="1"/>
            <a:r>
              <a:rPr lang="en-US" dirty="0" smtClean="0"/>
              <a:t>Commissioners</a:t>
            </a:r>
          </a:p>
          <a:p>
            <a:pPr lvl="1"/>
            <a:r>
              <a:rPr lang="en-US" dirty="0" smtClean="0"/>
              <a:t>National Institute of Clinical Excellence (NICE) </a:t>
            </a:r>
          </a:p>
          <a:p>
            <a:pPr lvl="1"/>
            <a:r>
              <a:rPr lang="en-US" dirty="0" smtClean="0"/>
              <a:t>Community residents</a:t>
            </a:r>
          </a:p>
          <a:p>
            <a:pPr lvl="1"/>
            <a:r>
              <a:rPr lang="en-US" dirty="0" smtClean="0"/>
              <a:t>Academics writing in journals</a:t>
            </a:r>
          </a:p>
          <a:p>
            <a:pPr lvl="1"/>
            <a:r>
              <a:rPr lang="en-US" dirty="0" smtClean="0"/>
              <a:t>BBC Radio 4</a:t>
            </a:r>
          </a:p>
          <a:p>
            <a:pPr lvl="1"/>
            <a:r>
              <a:rPr lang="en-US" dirty="0" smtClean="0"/>
              <a:t>People with a dementia and their caregivers</a:t>
            </a:r>
          </a:p>
          <a:p>
            <a:pPr lvl="2"/>
            <a:r>
              <a:rPr lang="en-US" dirty="0" smtClean="0"/>
              <a:t>At what level/stage of dementia?</a:t>
            </a:r>
          </a:p>
          <a:p>
            <a:pPr lvl="1"/>
            <a:r>
              <a:rPr lang="en-US" dirty="0" smtClean="0"/>
              <a:t>A local arts organisation</a:t>
            </a:r>
          </a:p>
          <a:p>
            <a:pPr lvl="1"/>
            <a:endParaRPr lang="en-US" dirty="0"/>
          </a:p>
        </p:txBody>
      </p:sp>
    </p:spTree>
    <p:extLst>
      <p:ext uri="{BB962C8B-B14F-4D97-AF65-F5344CB8AC3E}">
        <p14:creationId xmlns:p14="http://schemas.microsoft.com/office/powerpoint/2010/main" val="26293738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you consider evidence?</a:t>
            </a:r>
          </a:p>
        </p:txBody>
      </p:sp>
      <p:sp>
        <p:nvSpPr>
          <p:cNvPr id="3" name="Content Placeholder 2"/>
          <p:cNvSpPr>
            <a:spLocks noGrp="1"/>
          </p:cNvSpPr>
          <p:nvPr>
            <p:ph idx="1"/>
          </p:nvPr>
        </p:nvSpPr>
        <p:spPr/>
        <p:txBody>
          <a:bodyPr/>
          <a:lstStyle/>
          <a:p>
            <a:r>
              <a:rPr lang="en-US" dirty="0"/>
              <a:t>Numbers </a:t>
            </a:r>
            <a:r>
              <a:rPr lang="en-US" dirty="0" smtClean="0"/>
              <a:t>(statistics)</a:t>
            </a:r>
            <a:endParaRPr lang="en-US" dirty="0"/>
          </a:p>
          <a:p>
            <a:r>
              <a:rPr lang="en-US" dirty="0"/>
              <a:t>Words and numbers</a:t>
            </a:r>
          </a:p>
          <a:p>
            <a:r>
              <a:rPr lang="en-US" dirty="0"/>
              <a:t>Words</a:t>
            </a:r>
          </a:p>
          <a:p>
            <a:r>
              <a:rPr lang="en-US" dirty="0"/>
              <a:t>Photos</a:t>
            </a:r>
          </a:p>
          <a:p>
            <a:r>
              <a:rPr lang="en-US" dirty="0"/>
              <a:t>Photos and words</a:t>
            </a:r>
          </a:p>
          <a:p>
            <a:r>
              <a:rPr lang="en-US" dirty="0"/>
              <a:t>Photos, words and numbers</a:t>
            </a:r>
          </a:p>
          <a:p>
            <a:endParaRPr lang="en-US" dirty="0"/>
          </a:p>
        </p:txBody>
      </p:sp>
    </p:spTree>
    <p:extLst>
      <p:ext uri="{BB962C8B-B14F-4D97-AF65-F5344CB8AC3E}">
        <p14:creationId xmlns:p14="http://schemas.microsoft.com/office/powerpoint/2010/main" val="42877981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p:txBody>
      </p:sp>
      <p:pic>
        <p:nvPicPr>
          <p:cNvPr id="4" name="Content Placeholder 3" descr="slide_7.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914400" y="1618075"/>
            <a:ext cx="7315200" cy="4691286"/>
          </a:xfrm>
          <a:prstGeom prst="rect">
            <a:avLst/>
          </a:prstGeom>
        </p:spPr>
      </p:pic>
    </p:spTree>
    <p:extLst>
      <p:ext uri="{BB962C8B-B14F-4D97-AF65-F5344CB8AC3E}">
        <p14:creationId xmlns:p14="http://schemas.microsoft.com/office/powerpoint/2010/main" val="26753476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descr="dementia1-001.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526815" y="1241779"/>
            <a:ext cx="8457259" cy="5067582"/>
          </a:xfrm>
          <a:prstGeom prst="rect">
            <a:avLst/>
          </a:prstGeom>
        </p:spPr>
      </p:pic>
    </p:spTree>
    <p:extLst>
      <p:ext uri="{BB962C8B-B14F-4D97-AF65-F5344CB8AC3E}">
        <p14:creationId xmlns:p14="http://schemas.microsoft.com/office/powerpoint/2010/main" val="16430215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Content Placeholder 13" descr="TimeSlips-2.jpg"/>
          <p:cNvPicPr>
            <a:picLocks noChangeAspect="1"/>
          </p:cNvPicPr>
          <p:nvPr/>
        </p:nvPicPr>
        <p:blipFill>
          <a:blip r:embed="rId3">
            <a:extLst>
              <a:ext uri="{28A0092B-C50C-407E-A947-70E740481C1C}">
                <a14:useLocalDpi xmlns:a14="http://schemas.microsoft.com/office/drawing/2010/main" val="0"/>
              </a:ext>
            </a:extLst>
          </a:blip>
          <a:srcRect t="11329" b="11329"/>
          <a:stretch>
            <a:fillRect/>
          </a:stretch>
        </p:blipFill>
        <p:spPr>
          <a:xfrm>
            <a:off x="914400" y="2769833"/>
            <a:ext cx="7315200" cy="3539527"/>
          </a:xfrm>
          <a:prstGeom prst="rect">
            <a:avLst/>
          </a:prstGeom>
        </p:spPr>
      </p:pic>
    </p:spTree>
    <p:extLst>
      <p:ext uri="{BB962C8B-B14F-4D97-AF65-F5344CB8AC3E}">
        <p14:creationId xmlns:p14="http://schemas.microsoft.com/office/powerpoint/2010/main" val="3616008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descr="dementia12-012.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914400" y="2769833"/>
            <a:ext cx="7315200" cy="3539527"/>
          </a:xfrm>
          <a:prstGeom prst="rect">
            <a:avLst/>
          </a:prstGeom>
        </p:spPr>
      </p:pic>
    </p:spTree>
    <p:extLst>
      <p:ext uri="{BB962C8B-B14F-4D97-AF65-F5344CB8AC3E}">
        <p14:creationId xmlns:p14="http://schemas.microsoft.com/office/powerpoint/2010/main" val="37557151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descr="slide_15.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914400" y="1683927"/>
            <a:ext cx="7315200" cy="4625434"/>
          </a:xfrm>
          <a:prstGeom prst="rect">
            <a:avLst/>
          </a:prstGeom>
        </p:spPr>
      </p:pic>
    </p:spTree>
    <p:extLst>
      <p:ext uri="{BB962C8B-B14F-4D97-AF65-F5344CB8AC3E}">
        <p14:creationId xmlns:p14="http://schemas.microsoft.com/office/powerpoint/2010/main" val="315055165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355</TotalTime>
  <Words>1523</Words>
  <Application>Microsoft Macintosh PowerPoint</Application>
  <PresentationFormat>On-screen Show (4:3)</PresentationFormat>
  <Paragraphs>113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Foundry</vt:lpstr>
      <vt:lpstr>The Evidence for Arts and Dementia Care: Recent Research Findings </vt:lpstr>
      <vt:lpstr>Why the Arts?</vt:lpstr>
      <vt:lpstr>Designing a research project:  Who is the audience? </vt:lpstr>
      <vt:lpstr>What do you consider evidence?</vt:lpstr>
      <vt:lpstr>PowerPoint Presentation</vt:lpstr>
      <vt:lpstr>PowerPoint Presentation</vt:lpstr>
      <vt:lpstr>PowerPoint Presentation</vt:lpstr>
      <vt:lpstr>PowerPoint Presentation</vt:lpstr>
      <vt:lpstr>PowerPoint Presentation</vt:lpstr>
      <vt:lpstr>Outcome options in arts and dementia care research </vt:lpstr>
      <vt:lpstr>Recent international projects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Camic</dc:creator>
  <cp:lastModifiedBy>Paul Camic</cp:lastModifiedBy>
  <cp:revision>172</cp:revision>
  <cp:lastPrinted>2011-11-13T23:03:07Z</cp:lastPrinted>
  <dcterms:created xsi:type="dcterms:W3CDTF">2011-11-07T19:39:27Z</dcterms:created>
  <dcterms:modified xsi:type="dcterms:W3CDTF">2011-11-13T23:09:15Z</dcterms:modified>
</cp:coreProperties>
</file>