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66" r:id="rId5"/>
    <p:sldId id="259" r:id="rId6"/>
    <p:sldId id="260" r:id="rId7"/>
    <p:sldId id="267" r:id="rId8"/>
    <p:sldId id="264" r:id="rId9"/>
    <p:sldId id="265" r:id="rId10"/>
    <p:sldId id="268" r:id="rId11"/>
    <p:sldId id="262" r:id="rId12"/>
    <p:sldId id="263" r:id="rId13"/>
    <p:sldId id="26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29D05-E0BB-9F46-95B3-301FF8487C32}" type="datetimeFigureOut">
              <a:rPr lang="en-US" smtClean="0"/>
              <a:t>12/19/2016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54114-F6B5-4D46-B4EF-F4C038101E2D}" type="slidenum">
              <a:rPr lang="en-US" smtClean="0"/>
              <a:t>‹#›</a:t>
            </a:fld>
            <a:endParaRPr lang="en-US"/>
          </a:p>
        </p:txBody>
      </p:sp>
    </p:spTree>
    <p:extLst>
      <p:ext uri="{BB962C8B-B14F-4D97-AF65-F5344CB8AC3E}">
        <p14:creationId xmlns:p14="http://schemas.microsoft.com/office/powerpoint/2010/main" val="4147733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dx.doi.org/10/1037/0022-006x.74.2.346"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dx.doi.org/10/1080/1050330090337633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a:t>
            </a:fld>
            <a:endParaRPr lang="en-US"/>
          </a:p>
        </p:txBody>
      </p:sp>
    </p:spTree>
    <p:extLst>
      <p:ext uri="{BB962C8B-B14F-4D97-AF65-F5344CB8AC3E}">
        <p14:creationId xmlns:p14="http://schemas.microsoft.com/office/powerpoint/2010/main" val="102795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Packard, A. (2009).  </a:t>
            </a:r>
            <a:r>
              <a:rPr lang="en-GB" sz="1200" i="1" kern="1200" dirty="0" smtClean="0">
                <a:solidFill>
                  <a:schemeClr val="tx1"/>
                </a:solidFill>
                <a:effectLst/>
                <a:latin typeface="+mn-lt"/>
                <a:ea typeface="+mn-ea"/>
                <a:cs typeface="+mn-cs"/>
              </a:rPr>
              <a:t>Parent functioning and child psychotherapy outcomes: 	Predicting outcomes in usual care</a:t>
            </a:r>
            <a:r>
              <a:rPr lang="en-GB" sz="1200" kern="1200" dirty="0" smtClean="0">
                <a:solidFill>
                  <a:schemeClr val="tx1"/>
                </a:solidFill>
                <a:effectLst/>
                <a:latin typeface="+mn-lt"/>
                <a:ea typeface="+mn-ea"/>
                <a:cs typeface="+mn-cs"/>
              </a:rPr>
              <a:t> (Unpublished doctoral dissertation). 	Brigham Young University, USA.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11</a:t>
            </a:fld>
            <a:endParaRPr lang="en-US"/>
          </a:p>
        </p:txBody>
      </p:sp>
    </p:spTree>
    <p:extLst>
      <p:ext uri="{BB962C8B-B14F-4D97-AF65-F5344CB8AC3E}">
        <p14:creationId xmlns:p14="http://schemas.microsoft.com/office/powerpoint/2010/main" val="221086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 emphasis on collection of service user feedback as good practice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Castonguay</a:t>
            </a:r>
            <a:r>
              <a:rPr lang="en-GB" sz="1200" kern="1200" dirty="0" smtClean="0">
                <a:solidFill>
                  <a:schemeClr val="tx1"/>
                </a:solidFill>
                <a:effectLst/>
                <a:latin typeface="+mn-lt"/>
                <a:ea typeface="+mn-ea"/>
                <a:cs typeface="+mn-cs"/>
              </a:rPr>
              <a:t>, L. (2013). Psychotherapy outcome: An issue worth re-revisiting 50 	years later. </a:t>
            </a:r>
            <a:r>
              <a:rPr lang="en-GB" sz="1200" i="1" kern="1200" dirty="0" smtClean="0">
                <a:solidFill>
                  <a:schemeClr val="tx1"/>
                </a:solidFill>
                <a:effectLst/>
                <a:latin typeface="+mn-lt"/>
                <a:ea typeface="+mn-ea"/>
                <a:cs typeface="+mn-cs"/>
              </a:rPr>
              <a:t>Psychotherapy, 50, </a:t>
            </a:r>
            <a:r>
              <a:rPr lang="en-GB" sz="1200" kern="1200" dirty="0" smtClean="0">
                <a:solidFill>
                  <a:schemeClr val="tx1"/>
                </a:solidFill>
                <a:effectLst/>
                <a:latin typeface="+mn-lt"/>
                <a:ea typeface="+mn-ea"/>
                <a:cs typeface="+mn-cs"/>
              </a:rPr>
              <a:t>52-67.</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Clarke, H., Rees, A., &amp; Hardy, Gillian (2004). The big idea: Clients’ perspectives of 	change processes in cognitive therapy. </a:t>
            </a:r>
            <a:r>
              <a:rPr lang="en-GB" sz="1200" i="1" kern="1200" dirty="0" smtClean="0">
                <a:solidFill>
                  <a:schemeClr val="tx1"/>
                </a:solidFill>
                <a:effectLst/>
                <a:latin typeface="+mn-lt"/>
                <a:ea typeface="+mn-ea"/>
                <a:cs typeface="+mn-cs"/>
              </a:rPr>
              <a:t>Psychology and Psychotherapy: 	Theory, Research and Practice, 77,</a:t>
            </a:r>
            <a:r>
              <a:rPr lang="en-GB" sz="1200" kern="1200" dirty="0" smtClean="0">
                <a:solidFill>
                  <a:schemeClr val="tx1"/>
                </a:solidFill>
                <a:effectLst/>
                <a:latin typeface="+mn-lt"/>
                <a:ea typeface="+mn-ea"/>
                <a:cs typeface="+mn-cs"/>
              </a:rPr>
              <a:t> 67-89.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10.1348/147608304322874263</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12</a:t>
            </a:fld>
            <a:endParaRPr lang="en-US"/>
          </a:p>
        </p:txBody>
      </p:sp>
    </p:spTree>
    <p:extLst>
      <p:ext uri="{BB962C8B-B14F-4D97-AF65-F5344CB8AC3E}">
        <p14:creationId xmlns:p14="http://schemas.microsoft.com/office/powerpoint/2010/main" val="2340191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Double hermeneutic- researcher is making sense of how participant is making sense of their world</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14</a:t>
            </a:fld>
            <a:endParaRPr lang="en-US"/>
          </a:p>
        </p:txBody>
      </p:sp>
    </p:spTree>
    <p:extLst>
      <p:ext uri="{BB962C8B-B14F-4D97-AF65-F5344CB8AC3E}">
        <p14:creationId xmlns:p14="http://schemas.microsoft.com/office/powerpoint/2010/main" val="3707282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Sessions held</a:t>
            </a:r>
            <a:r>
              <a:rPr lang="en-US" baseline="0" dirty="0" smtClean="0"/>
              <a:t> fortnightly with therapist parent and child in room.</a:t>
            </a:r>
          </a:p>
          <a:p>
            <a:endParaRPr lang="en-US" baseline="0" dirty="0" smtClean="0"/>
          </a:p>
          <a:p>
            <a:r>
              <a:rPr lang="en-US" dirty="0" smtClean="0"/>
              <a:t>Although adopted and biological contradicts IPAs</a:t>
            </a:r>
            <a:r>
              <a:rPr lang="en-US" baseline="0" dirty="0" smtClean="0"/>
              <a:t> recommendation for a homogeneous sample, research question focused on participants understanding of change. Thus more pertinent had undertaken homogenous psychotherapy with same therapist than similar experience of parenting.</a:t>
            </a:r>
          </a:p>
          <a:p>
            <a:endParaRPr lang="en-US" baseline="0" dirty="0" smtClean="0"/>
          </a:p>
          <a:p>
            <a:r>
              <a:rPr lang="en-US" baseline="0" dirty="0" smtClean="0"/>
              <a:t>Represented sample of parents who went to parent-child psychotherapy</a:t>
            </a:r>
          </a:p>
          <a:p>
            <a:endParaRPr lang="en-US" baseline="0" dirty="0" smtClean="0"/>
          </a:p>
          <a:p>
            <a:r>
              <a:rPr lang="en-US" baseline="0" dirty="0" smtClean="0"/>
              <a:t>One participant had one child, others had 2-4. 5 married, two to </a:t>
            </a:r>
            <a:r>
              <a:rPr lang="en-US" baseline="0" dirty="0" err="1" smtClean="0"/>
              <a:t>eachother</a:t>
            </a:r>
            <a:r>
              <a:rPr lang="en-US" baseline="0" dirty="0" smtClean="0"/>
              <a:t>, three single, six worked outside home.</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15</a:t>
            </a:fld>
            <a:endParaRPr lang="en-US"/>
          </a:p>
        </p:txBody>
      </p:sp>
    </p:spTree>
    <p:extLst>
      <p:ext uri="{BB962C8B-B14F-4D97-AF65-F5344CB8AC3E}">
        <p14:creationId xmlns:p14="http://schemas.microsoft.com/office/powerpoint/2010/main" val="81352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out of 8 coded independently</a:t>
            </a:r>
            <a:r>
              <a:rPr lang="en-US" baseline="0" dirty="0" smtClean="0"/>
              <a:t> at each stage, ensured inter coder agreement</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16</a:t>
            </a:fld>
            <a:endParaRPr lang="en-US"/>
          </a:p>
        </p:txBody>
      </p:sp>
    </p:spTree>
    <p:extLst>
      <p:ext uri="{BB962C8B-B14F-4D97-AF65-F5344CB8AC3E}">
        <p14:creationId xmlns:p14="http://schemas.microsoft.com/office/powerpoint/2010/main" val="27309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Adversity including backgrounds of DV, poverty, difficult childhood</a:t>
            </a:r>
            <a:r>
              <a:rPr lang="en-US" baseline="0" dirty="0" smtClean="0"/>
              <a:t> experiences, strength in ensuring difficult experiences and how this empowered them as parents. Making up for what they missed. In a very different position now to previous vulnerable self.</a:t>
            </a:r>
          </a:p>
          <a:p>
            <a:endParaRPr lang="en-US" baseline="0" dirty="0" smtClean="0"/>
          </a:p>
          <a:p>
            <a:r>
              <a:rPr lang="en-US" baseline="0" dirty="0" smtClean="0"/>
              <a:t>Bringing own values and strength, maybe child more challenging but maybe parent also more tenacious</a:t>
            </a: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18</a:t>
            </a:fld>
            <a:endParaRPr lang="en-US"/>
          </a:p>
        </p:txBody>
      </p:sp>
    </p:spTree>
    <p:extLst>
      <p:ext uri="{BB962C8B-B14F-4D97-AF65-F5344CB8AC3E}">
        <p14:creationId xmlns:p14="http://schemas.microsoft.com/office/powerpoint/2010/main" val="1803870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Might be familiar to clinicians working in CAMHS, this dilemma</a:t>
            </a:r>
            <a:r>
              <a:rPr lang="en-US" baseline="0" dirty="0" smtClean="0"/>
              <a:t> often comes up.</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19</a:t>
            </a:fld>
            <a:endParaRPr lang="en-US"/>
          </a:p>
        </p:txBody>
      </p:sp>
    </p:spTree>
    <p:extLst>
      <p:ext uri="{BB962C8B-B14F-4D97-AF65-F5344CB8AC3E}">
        <p14:creationId xmlns:p14="http://schemas.microsoft.com/office/powerpoint/2010/main" val="2386193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Sense of</a:t>
            </a:r>
            <a:r>
              <a:rPr lang="en-US" baseline="0" dirty="0" smtClean="0"/>
              <a:t> failure and struggling as parent and also in attending CAMHS, coming with feelings of being judged. This non judgmental space where honestly possible, and shameful emotions </a:t>
            </a:r>
            <a:r>
              <a:rPr lang="en-US" baseline="0" dirty="0" err="1" smtClean="0"/>
              <a:t>normalised</a:t>
            </a:r>
            <a:r>
              <a:rPr lang="en-US" baseline="0" dirty="0" smtClean="0"/>
              <a:t> seemed </a:t>
            </a:r>
            <a:r>
              <a:rPr lang="en-US" baseline="0" dirty="0" err="1" smtClean="0"/>
              <a:t>pivitol</a:t>
            </a:r>
            <a:r>
              <a:rPr lang="en-US" baseline="0" dirty="0" smtClean="0"/>
              <a:t> in change process.</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20</a:t>
            </a:fld>
            <a:endParaRPr lang="en-US"/>
          </a:p>
        </p:txBody>
      </p:sp>
    </p:spTree>
    <p:extLst>
      <p:ext uri="{BB962C8B-B14F-4D97-AF65-F5344CB8AC3E}">
        <p14:creationId xmlns:p14="http://schemas.microsoft.com/office/powerpoint/2010/main" val="1197718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from fire fighting to reflection, increased ability to manage</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22</a:t>
            </a:fld>
            <a:endParaRPr lang="en-US"/>
          </a:p>
        </p:txBody>
      </p:sp>
    </p:spTree>
    <p:extLst>
      <p:ext uri="{BB962C8B-B14F-4D97-AF65-F5344CB8AC3E}">
        <p14:creationId xmlns:p14="http://schemas.microsoft.com/office/powerpoint/2010/main" val="1632260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to tolerate intolerable, managing tension of holding hope and providing opportunities but letting go if impossible.</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23</a:t>
            </a:fld>
            <a:endParaRPr lang="en-US"/>
          </a:p>
        </p:txBody>
      </p:sp>
    </p:spTree>
    <p:extLst>
      <p:ext uri="{BB962C8B-B14F-4D97-AF65-F5344CB8AC3E}">
        <p14:creationId xmlns:p14="http://schemas.microsoft.com/office/powerpoint/2010/main" val="231480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children experiencing emotional or </a:t>
            </a:r>
            <a:r>
              <a:rPr lang="en-US" dirty="0" err="1" smtClean="0"/>
              <a:t>behavioural</a:t>
            </a:r>
            <a:r>
              <a:rPr lang="en-US" dirty="0" smtClean="0"/>
              <a:t> difficulties</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Lieberman, A., </a:t>
            </a:r>
            <a:r>
              <a:rPr lang="en-GB" sz="1200" kern="1200" dirty="0" err="1" smtClean="0">
                <a:solidFill>
                  <a:schemeClr val="tx1"/>
                </a:solidFill>
                <a:effectLst/>
                <a:latin typeface="+mn-lt"/>
                <a:ea typeface="+mn-ea"/>
                <a:cs typeface="+mn-cs"/>
              </a:rPr>
              <a:t>Ippen</a:t>
            </a:r>
            <a:r>
              <a:rPr lang="en-GB" sz="1200" kern="1200" dirty="0" smtClean="0">
                <a:solidFill>
                  <a:schemeClr val="tx1"/>
                </a:solidFill>
                <a:effectLst/>
                <a:latin typeface="+mn-lt"/>
                <a:ea typeface="+mn-ea"/>
                <a:cs typeface="+mn-cs"/>
              </a:rPr>
              <a:t>, C., &amp; Van Horn, P. (2006). Child-parent psychotherapy: 6-	month follow-up of a randomized controlled trial. </a:t>
            </a:r>
            <a:r>
              <a:rPr lang="en-GB" sz="1200" i="1" kern="1200" dirty="0" smtClean="0">
                <a:solidFill>
                  <a:schemeClr val="tx1"/>
                </a:solidFill>
                <a:effectLst/>
                <a:latin typeface="+mn-lt"/>
                <a:ea typeface="+mn-ea"/>
                <a:cs typeface="+mn-cs"/>
              </a:rPr>
              <a:t>Journal of the American 	Academy of Child and Adolescent Psychiatry, 45, </a:t>
            </a:r>
            <a:r>
              <a:rPr lang="en-GB" sz="1200" kern="1200" dirty="0" smtClean="0">
                <a:solidFill>
                  <a:schemeClr val="tx1"/>
                </a:solidFill>
                <a:effectLst/>
                <a:latin typeface="+mn-lt"/>
                <a:ea typeface="+mn-ea"/>
                <a:cs typeface="+mn-cs"/>
              </a:rPr>
              <a:t>913-918.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10.1097/01.chi.0000222784.03735.92</a:t>
            </a:r>
            <a:endParaRPr lang="en-US" sz="1200" kern="1200" dirty="0" smtClean="0">
              <a:solidFill>
                <a:schemeClr val="tx1"/>
              </a:solidFill>
              <a:effectLst/>
              <a:latin typeface="+mn-lt"/>
              <a:ea typeface="+mn-ea"/>
              <a:cs typeface="+mn-cs"/>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Fonagy</a:t>
            </a:r>
            <a:r>
              <a:rPr lang="en-GB" sz="1200" kern="1200" dirty="0" smtClean="0">
                <a:solidFill>
                  <a:schemeClr val="tx1"/>
                </a:solidFill>
                <a:effectLst/>
                <a:latin typeface="+mn-lt"/>
                <a:ea typeface="+mn-ea"/>
                <a:cs typeface="+mn-cs"/>
              </a:rPr>
              <a:t>, P. (2003). The development of psychopathology from infancy to adulthood: 	The mysterious unfolding of disturbance in time. </a:t>
            </a:r>
            <a:r>
              <a:rPr lang="en-GB" sz="1200" i="1" kern="1200" dirty="0" smtClean="0">
                <a:solidFill>
                  <a:schemeClr val="tx1"/>
                </a:solidFill>
                <a:effectLst/>
                <a:latin typeface="+mn-lt"/>
                <a:ea typeface="+mn-ea"/>
                <a:cs typeface="+mn-cs"/>
              </a:rPr>
              <a:t>Infant Mental Health 	Journal, 24, </a:t>
            </a:r>
            <a:r>
              <a:rPr lang="en-GB" sz="1200" kern="1200" dirty="0" smtClean="0">
                <a:solidFill>
                  <a:schemeClr val="tx1"/>
                </a:solidFill>
                <a:effectLst/>
                <a:latin typeface="+mn-lt"/>
                <a:ea typeface="+mn-ea"/>
                <a:cs typeface="+mn-cs"/>
              </a:rPr>
              <a:t>212-239.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10.1002/imhj.10053</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Slade, A. (2008). Working with parents in child psychotherapy: Engaging the 	reflective function. In F. Busch (Ed.),</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Mentalization</a:t>
            </a:r>
            <a:r>
              <a:rPr lang="en-GB" sz="1200" i="1" kern="1200" dirty="0" smtClean="0">
                <a:solidFill>
                  <a:schemeClr val="tx1"/>
                </a:solidFill>
                <a:effectLst/>
                <a:latin typeface="+mn-lt"/>
                <a:ea typeface="+mn-ea"/>
                <a:cs typeface="+mn-cs"/>
              </a:rPr>
              <a:t>: Theoretical 	considerations, research findings and clinical implications </a:t>
            </a:r>
            <a:r>
              <a:rPr lang="en-GB" sz="1200" kern="1200" dirty="0" smtClean="0">
                <a:solidFill>
                  <a:schemeClr val="tx1"/>
                </a:solidFill>
                <a:effectLst/>
                <a:latin typeface="+mn-lt"/>
                <a:ea typeface="+mn-ea"/>
                <a:cs typeface="+mn-cs"/>
              </a:rPr>
              <a:t>(pp. 207-235). 	New York: Taylor &amp; Francis Group.</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3</a:t>
            </a:fld>
            <a:endParaRPr lang="en-US"/>
          </a:p>
        </p:txBody>
      </p:sp>
    </p:spTree>
    <p:extLst>
      <p:ext uri="{BB962C8B-B14F-4D97-AF65-F5344CB8AC3E}">
        <p14:creationId xmlns:p14="http://schemas.microsoft.com/office/powerpoint/2010/main" val="1780333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Overlap between personal and professional significant, this important identity</a:t>
            </a:r>
            <a:r>
              <a:rPr lang="en-US" baseline="0" dirty="0" smtClean="0"/>
              <a:t> integrated into life, with some their experiences informed career choice, others </a:t>
            </a:r>
            <a:r>
              <a:rPr lang="en-US" baseline="0" dirty="0" err="1" smtClean="0"/>
              <a:t>conceptualised</a:t>
            </a:r>
            <a:r>
              <a:rPr lang="en-US" baseline="0" dirty="0" smtClean="0"/>
              <a:t> parenting as their ‘job’. Protective identity for parents. Holding the bigger picture, reverting to this role protects from </a:t>
            </a:r>
            <a:r>
              <a:rPr lang="en-US" baseline="0" dirty="0" err="1" smtClean="0"/>
              <a:t>vulnerabilty</a:t>
            </a:r>
            <a:r>
              <a:rPr lang="en-US" baseline="0" dirty="0" smtClean="0"/>
              <a:t> of </a:t>
            </a:r>
            <a:r>
              <a:rPr lang="en-US" baseline="0" dirty="0" err="1" smtClean="0"/>
              <a:t>judgements</a:t>
            </a:r>
            <a:r>
              <a:rPr lang="en-US" baseline="0" dirty="0" smtClean="0"/>
              <a:t> of others. Can also be too big, threats to identity perceived easily.</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25</a:t>
            </a:fld>
            <a:endParaRPr lang="en-US"/>
          </a:p>
        </p:txBody>
      </p:sp>
    </p:spTree>
    <p:extLst>
      <p:ext uri="{BB962C8B-B14F-4D97-AF65-F5344CB8AC3E}">
        <p14:creationId xmlns:p14="http://schemas.microsoft.com/office/powerpoint/2010/main" val="3046772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so many parallels</a:t>
            </a:r>
            <a:r>
              <a:rPr lang="en-US" baseline="0" dirty="0" smtClean="0"/>
              <a:t> with being re-parents, what are implications of service issues on this and how are they made sense of in relation to change?</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27</a:t>
            </a:fld>
            <a:endParaRPr lang="en-US"/>
          </a:p>
        </p:txBody>
      </p:sp>
    </p:spTree>
    <p:extLst>
      <p:ext uri="{BB962C8B-B14F-4D97-AF65-F5344CB8AC3E}">
        <p14:creationId xmlns:p14="http://schemas.microsoft.com/office/powerpoint/2010/main" val="3625337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Ensured</a:t>
            </a:r>
            <a:r>
              <a:rPr lang="en-US" baseline="0" dirty="0" smtClean="0"/>
              <a:t> that participation was optional, psychotherapist would not see transcripts and participation would not ensure future involvement with </a:t>
            </a:r>
            <a:r>
              <a:rPr lang="en-US" baseline="0" dirty="0" err="1" smtClean="0"/>
              <a:t>camhs</a:t>
            </a:r>
            <a:r>
              <a:rPr lang="en-US" baseline="0" dirty="0" smtClean="0"/>
              <a:t>. Still possible felt obliged or </a:t>
            </a:r>
            <a:r>
              <a:rPr lang="en-US" baseline="0" dirty="0" err="1" smtClean="0"/>
              <a:t>resistent</a:t>
            </a:r>
            <a:r>
              <a:rPr lang="en-US" baseline="0" dirty="0" smtClean="0"/>
              <a:t> to express any dissatisfaction.</a:t>
            </a:r>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29</a:t>
            </a:fld>
            <a:endParaRPr lang="en-US"/>
          </a:p>
        </p:txBody>
      </p:sp>
    </p:spTree>
    <p:extLst>
      <p:ext uri="{BB962C8B-B14F-4D97-AF65-F5344CB8AC3E}">
        <p14:creationId xmlns:p14="http://schemas.microsoft.com/office/powerpoint/2010/main" val="4196045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DE54114-F6B5-4D46-B4EF-F4C038101E2D}" type="slidenum">
              <a:rPr lang="en-US" smtClean="0"/>
              <a:t>30</a:t>
            </a:fld>
            <a:endParaRPr lang="en-US"/>
          </a:p>
        </p:txBody>
      </p:sp>
    </p:spTree>
    <p:extLst>
      <p:ext uri="{BB962C8B-B14F-4D97-AF65-F5344CB8AC3E}">
        <p14:creationId xmlns:p14="http://schemas.microsoft.com/office/powerpoint/2010/main" val="3111967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Sample of 7 mothers reflected parents attending service and literature on parent-child interventions</a:t>
            </a: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32</a:t>
            </a:fld>
            <a:endParaRPr lang="en-US"/>
          </a:p>
        </p:txBody>
      </p:sp>
    </p:spTree>
    <p:extLst>
      <p:ext uri="{BB962C8B-B14F-4D97-AF65-F5344CB8AC3E}">
        <p14:creationId xmlns:p14="http://schemas.microsoft.com/office/powerpoint/2010/main" val="242522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Chazan</a:t>
            </a:r>
            <a:r>
              <a:rPr lang="en-GB" sz="1200" kern="1200" dirty="0" smtClean="0">
                <a:solidFill>
                  <a:schemeClr val="tx1"/>
                </a:solidFill>
                <a:effectLst/>
                <a:latin typeface="+mn-lt"/>
                <a:ea typeface="+mn-ea"/>
                <a:cs typeface="+mn-cs"/>
              </a:rPr>
              <a:t>, S. (2003). </a:t>
            </a:r>
            <a:r>
              <a:rPr lang="en-GB" sz="1200" i="1" kern="1200" dirty="0" smtClean="0">
                <a:solidFill>
                  <a:schemeClr val="tx1"/>
                </a:solidFill>
                <a:effectLst/>
                <a:latin typeface="+mn-lt"/>
                <a:ea typeface="+mn-ea"/>
                <a:cs typeface="+mn-cs"/>
              </a:rPr>
              <a:t>Simultaneous treatment of parent and child. </a:t>
            </a:r>
            <a:r>
              <a:rPr lang="en-GB" sz="1200" kern="1200" dirty="0" smtClean="0">
                <a:solidFill>
                  <a:schemeClr val="tx1"/>
                </a:solidFill>
                <a:effectLst/>
                <a:latin typeface="+mn-lt"/>
                <a:ea typeface="+mn-ea"/>
                <a:cs typeface="+mn-cs"/>
              </a:rPr>
              <a:t>London: Jessica 	Kingsley Publishers.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4</a:t>
            </a:fld>
            <a:endParaRPr lang="en-US"/>
          </a:p>
        </p:txBody>
      </p:sp>
    </p:spTree>
    <p:extLst>
      <p:ext uri="{BB962C8B-B14F-4D97-AF65-F5344CB8AC3E}">
        <p14:creationId xmlns:p14="http://schemas.microsoft.com/office/powerpoint/2010/main" val="208531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in </a:t>
            </a:r>
            <a:r>
              <a:rPr lang="en-US" dirty="0" err="1" smtClean="0"/>
              <a:t>camhs</a:t>
            </a:r>
            <a:r>
              <a:rPr lang="en-US" dirty="0" smtClean="0"/>
              <a:t>,</a:t>
            </a:r>
            <a:r>
              <a:rPr lang="en-US" baseline="0" dirty="0" smtClean="0"/>
              <a:t> we know this as parents are usually included in process to some extent</a:t>
            </a:r>
          </a:p>
          <a:p>
            <a:r>
              <a:rPr lang="en-US" baseline="0" dirty="0" smtClean="0"/>
              <a:t>Often difficult and meaningless to disentangle who is changing, the parent or the child</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Dowell, K., &amp; Ogles, B. (2010). The effects of parent participation on child 	psychotherapy outcome: A meta-analytic review. </a:t>
            </a:r>
            <a:r>
              <a:rPr lang="en-GB" sz="1200" i="1" kern="1200" dirty="0" smtClean="0">
                <a:solidFill>
                  <a:schemeClr val="tx1"/>
                </a:solidFill>
                <a:effectLst/>
                <a:latin typeface="+mn-lt"/>
                <a:ea typeface="+mn-ea"/>
                <a:cs typeface="+mn-cs"/>
              </a:rPr>
              <a:t>Journal of Clinical Child 	and Adolescent Psychology, 39, </a:t>
            </a:r>
            <a:r>
              <a:rPr lang="en-GB" sz="1200" kern="1200" dirty="0" smtClean="0">
                <a:solidFill>
                  <a:schemeClr val="tx1"/>
                </a:solidFill>
                <a:effectLst/>
                <a:latin typeface="+mn-lt"/>
                <a:ea typeface="+mn-ea"/>
                <a:cs typeface="+mn-cs"/>
              </a:rPr>
              <a:t>151-162.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10.1080/15374410903532585.</a:t>
            </a:r>
            <a:endParaRPr lang="en-US" sz="1200" kern="1200" dirty="0" smtClean="0">
              <a:solidFill>
                <a:schemeClr val="tx1"/>
              </a:solidFill>
              <a:effectLst/>
              <a:latin typeface="+mn-lt"/>
              <a:ea typeface="+mn-ea"/>
              <a:cs typeface="+mn-cs"/>
            </a:endParaRP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Hawley, K., </a:t>
            </a:r>
            <a:r>
              <a:rPr lang="en-GB" sz="1200" kern="1200" dirty="0" err="1" smtClean="0">
                <a:solidFill>
                  <a:schemeClr val="tx1"/>
                </a:solidFill>
                <a:effectLst/>
                <a:latin typeface="+mn-lt"/>
                <a:ea typeface="+mn-ea"/>
                <a:cs typeface="+mn-cs"/>
              </a:rPr>
              <a:t>Weisz</a:t>
            </a:r>
            <a:r>
              <a:rPr lang="en-GB" sz="1200" kern="1200" dirty="0" smtClean="0">
                <a:solidFill>
                  <a:schemeClr val="tx1"/>
                </a:solidFill>
                <a:effectLst/>
                <a:latin typeface="+mn-lt"/>
                <a:ea typeface="+mn-ea"/>
                <a:cs typeface="+mn-cs"/>
              </a:rPr>
              <a:t>, J., &amp; Peterson, L. (2003). Child, parent, and therapist 	(dis)agreement on target problems in outpatient therapy: The therapist’s 	dilemma and its implications. </a:t>
            </a:r>
            <a:r>
              <a:rPr lang="en-GB" sz="1200" i="1" kern="1200" dirty="0" smtClean="0">
                <a:solidFill>
                  <a:schemeClr val="tx1"/>
                </a:solidFill>
                <a:effectLst/>
                <a:latin typeface="+mn-lt"/>
                <a:ea typeface="+mn-ea"/>
                <a:cs typeface="+mn-cs"/>
              </a:rPr>
              <a:t>Journal of Consulting and Clinical 	Psychology, 71, </a:t>
            </a:r>
            <a:r>
              <a:rPr lang="en-GB" sz="1200" kern="1200" dirty="0" smtClean="0">
                <a:solidFill>
                  <a:schemeClr val="tx1"/>
                </a:solidFill>
                <a:effectLst/>
                <a:latin typeface="+mn-lt"/>
                <a:ea typeface="+mn-ea"/>
                <a:cs typeface="+mn-cs"/>
              </a:rPr>
              <a:t>62-70.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10.1037/0022-006X.71.1.62</a:t>
            </a:r>
            <a:endParaRPr lang="en-US" sz="1200" kern="1200" dirty="0" smtClean="0">
              <a:solidFill>
                <a:schemeClr val="tx1"/>
              </a:solidFill>
              <a:effectLst/>
              <a:latin typeface="+mn-lt"/>
              <a:ea typeface="+mn-ea"/>
              <a:cs typeface="+mn-cs"/>
            </a:endParaRP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Schuhmann</a:t>
            </a:r>
            <a:r>
              <a:rPr lang="en-GB" sz="1200" kern="1200" dirty="0" smtClean="0">
                <a:solidFill>
                  <a:schemeClr val="tx1"/>
                </a:solidFill>
                <a:effectLst/>
                <a:latin typeface="+mn-lt"/>
                <a:ea typeface="+mn-ea"/>
                <a:cs typeface="+mn-cs"/>
              </a:rPr>
              <a:t>, E., Foote, R., </a:t>
            </a:r>
            <a:r>
              <a:rPr lang="en-GB" sz="1200" kern="1200" dirty="0" err="1" smtClean="0">
                <a:solidFill>
                  <a:schemeClr val="tx1"/>
                </a:solidFill>
                <a:effectLst/>
                <a:latin typeface="+mn-lt"/>
                <a:ea typeface="+mn-ea"/>
                <a:cs typeface="+mn-cs"/>
              </a:rPr>
              <a:t>Eyberg</a:t>
            </a:r>
            <a:r>
              <a:rPr lang="en-GB" sz="1200" kern="1200" dirty="0" smtClean="0">
                <a:solidFill>
                  <a:schemeClr val="tx1"/>
                </a:solidFill>
                <a:effectLst/>
                <a:latin typeface="+mn-lt"/>
                <a:ea typeface="+mn-ea"/>
                <a:cs typeface="+mn-cs"/>
              </a:rPr>
              <a:t>, S., Boggs, S., &amp; </a:t>
            </a:r>
            <a:r>
              <a:rPr lang="en-GB" sz="1200" kern="1200" dirty="0" err="1" smtClean="0">
                <a:solidFill>
                  <a:schemeClr val="tx1"/>
                </a:solidFill>
                <a:effectLst/>
                <a:latin typeface="+mn-lt"/>
                <a:ea typeface="+mn-ea"/>
                <a:cs typeface="+mn-cs"/>
              </a:rPr>
              <a:t>Algina</a:t>
            </a:r>
            <a:r>
              <a:rPr lang="en-GB" sz="1200" kern="1200" dirty="0" smtClean="0">
                <a:solidFill>
                  <a:schemeClr val="tx1"/>
                </a:solidFill>
                <a:effectLst/>
                <a:latin typeface="+mn-lt"/>
                <a:ea typeface="+mn-ea"/>
                <a:cs typeface="+mn-cs"/>
              </a:rPr>
              <a:t>, J. (1998). Efficacy of 		parent-child interaction therapy: Interim report of a randomized trial 	with a short-term maintenance. </a:t>
            </a:r>
            <a:r>
              <a:rPr lang="en-GB" sz="1200" i="1" kern="1200" dirty="0" smtClean="0">
                <a:solidFill>
                  <a:schemeClr val="tx1"/>
                </a:solidFill>
                <a:effectLst/>
                <a:latin typeface="+mn-lt"/>
                <a:ea typeface="+mn-ea"/>
                <a:cs typeface="+mn-cs"/>
              </a:rPr>
              <a:t>Journal of Clinical Child Psychology, 27, </a:t>
            </a:r>
            <a:r>
              <a:rPr lang="en-GB" sz="1200" kern="1200" dirty="0" smtClean="0">
                <a:solidFill>
                  <a:schemeClr val="tx1"/>
                </a:solidFill>
                <a:effectLst/>
                <a:latin typeface="+mn-lt"/>
                <a:ea typeface="+mn-ea"/>
                <a:cs typeface="+mn-cs"/>
              </a:rPr>
              <a:t>34-	45.</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Kazdin</a:t>
            </a:r>
            <a:r>
              <a:rPr lang="en-GB" sz="1200" kern="1200" dirty="0" smtClean="0">
                <a:solidFill>
                  <a:schemeClr val="tx1"/>
                </a:solidFill>
                <a:effectLst/>
                <a:latin typeface="+mn-lt"/>
                <a:ea typeface="+mn-ea"/>
                <a:cs typeface="+mn-cs"/>
              </a:rPr>
              <a:t>, A., &amp; Whitley, M. (2006). </a:t>
            </a:r>
            <a:r>
              <a:rPr lang="en-GB" sz="1200" kern="1200" dirty="0" err="1" smtClean="0">
                <a:solidFill>
                  <a:schemeClr val="tx1"/>
                </a:solidFill>
                <a:effectLst/>
                <a:latin typeface="+mn-lt"/>
                <a:ea typeface="+mn-ea"/>
                <a:cs typeface="+mn-cs"/>
              </a:rPr>
              <a:t>Pretreatment</a:t>
            </a:r>
            <a:r>
              <a:rPr lang="en-GB" sz="1200" kern="1200" dirty="0" smtClean="0">
                <a:solidFill>
                  <a:schemeClr val="tx1"/>
                </a:solidFill>
                <a:effectLst/>
                <a:latin typeface="+mn-lt"/>
                <a:ea typeface="+mn-ea"/>
                <a:cs typeface="+mn-cs"/>
              </a:rPr>
              <a:t> social relations, therapeutic 	alliance, and improvements in parenting practices in parent management 	training. </a:t>
            </a:r>
            <a:r>
              <a:rPr lang="en-GB" sz="1200" i="1" kern="1200" dirty="0" smtClean="0">
                <a:solidFill>
                  <a:schemeClr val="tx1"/>
                </a:solidFill>
                <a:effectLst/>
                <a:latin typeface="+mn-lt"/>
                <a:ea typeface="+mn-ea"/>
                <a:cs typeface="+mn-cs"/>
              </a:rPr>
              <a:t>Journal of Consulting and Clinical Psychology, 74, </a:t>
            </a:r>
            <a:r>
              <a:rPr lang="en-GB" sz="1200" kern="1200" dirty="0" smtClean="0">
                <a:solidFill>
                  <a:schemeClr val="tx1"/>
                </a:solidFill>
                <a:effectLst/>
                <a:latin typeface="+mn-lt"/>
                <a:ea typeface="+mn-ea"/>
                <a:cs typeface="+mn-cs"/>
              </a:rPr>
              <a:t>346-355.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a:t>
            </a:r>
            <a:r>
              <a:rPr lang="en-GB" sz="1200" u="none" strike="noStrike" kern="1200" dirty="0" smtClean="0">
                <a:solidFill>
                  <a:schemeClr val="tx1"/>
                </a:solidFill>
                <a:effectLst/>
                <a:latin typeface="+mn-lt"/>
                <a:ea typeface="+mn-ea"/>
                <a:cs typeface="+mn-cs"/>
                <a:hlinkClick r:id="rId3"/>
              </a:rPr>
              <a:t>http://dx.doi.org/10/1037/0022-006x.74.2.346</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Pae</a:t>
            </a:r>
            <a:r>
              <a:rPr lang="en-GB" sz="1200" kern="1200" dirty="0" smtClean="0">
                <a:solidFill>
                  <a:schemeClr val="tx1"/>
                </a:solidFill>
                <a:effectLst/>
                <a:latin typeface="+mn-lt"/>
                <a:ea typeface="+mn-ea"/>
                <a:cs typeface="+mn-cs"/>
              </a:rPr>
              <a:t>, L. (2012).  </a:t>
            </a:r>
            <a:r>
              <a:rPr lang="en-GB" sz="1200" i="1" kern="1200" dirty="0" smtClean="0">
                <a:solidFill>
                  <a:schemeClr val="tx1"/>
                </a:solidFill>
                <a:effectLst/>
                <a:latin typeface="+mn-lt"/>
                <a:ea typeface="+mn-ea"/>
                <a:cs typeface="+mn-cs"/>
              </a:rPr>
              <a:t>Parent-child psychotherapy: An empirical study of a dynamic 	relational model of parenting for mothers and fathers of children in middle 	childhood </a:t>
            </a:r>
            <a:r>
              <a:rPr lang="en-GB" sz="1200" kern="1200" dirty="0" smtClean="0">
                <a:solidFill>
                  <a:schemeClr val="tx1"/>
                </a:solidFill>
                <a:effectLst/>
                <a:latin typeface="+mn-lt"/>
                <a:ea typeface="+mn-ea"/>
                <a:cs typeface="+mn-cs"/>
              </a:rPr>
              <a:t>(Unpublished doctoral dissertation). University of Kent, 	Canterbury.</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Toth</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Rogosch</a:t>
            </a:r>
            <a:r>
              <a:rPr lang="en-GB" sz="1200" kern="1200" dirty="0" smtClean="0">
                <a:solidFill>
                  <a:schemeClr val="tx1"/>
                </a:solidFill>
                <a:effectLst/>
                <a:latin typeface="+mn-lt"/>
                <a:ea typeface="+mn-ea"/>
                <a:cs typeface="+mn-cs"/>
              </a:rPr>
              <a:t>, F., Manly, J., &amp; </a:t>
            </a:r>
            <a:r>
              <a:rPr lang="en-GB" sz="1200" kern="1200" dirty="0" err="1" smtClean="0">
                <a:solidFill>
                  <a:schemeClr val="tx1"/>
                </a:solidFill>
                <a:effectLst/>
                <a:latin typeface="+mn-lt"/>
                <a:ea typeface="+mn-ea"/>
                <a:cs typeface="+mn-cs"/>
              </a:rPr>
              <a:t>Cicchetti</a:t>
            </a:r>
            <a:r>
              <a:rPr lang="en-GB" sz="1200" kern="1200" dirty="0" smtClean="0">
                <a:solidFill>
                  <a:schemeClr val="tx1"/>
                </a:solidFill>
                <a:effectLst/>
                <a:latin typeface="+mn-lt"/>
                <a:ea typeface="+mn-ea"/>
                <a:cs typeface="+mn-cs"/>
              </a:rPr>
              <a:t>, D. (2006). The efficacy of toddler-	parent psychotherapy to reorganize attachment in the young offspring of 	mothers with major depressive disorder: A randomized preventive trial. 	</a:t>
            </a:r>
            <a:r>
              <a:rPr lang="en-GB" sz="1200" i="1" kern="1200" dirty="0" smtClean="0">
                <a:solidFill>
                  <a:schemeClr val="tx1"/>
                </a:solidFill>
                <a:effectLst/>
                <a:latin typeface="+mn-lt"/>
                <a:ea typeface="+mn-ea"/>
                <a:cs typeface="+mn-cs"/>
              </a:rPr>
              <a:t>Journal of Consulting and Clinical Psychology, 7, </a:t>
            </a:r>
            <a:r>
              <a:rPr lang="en-GB" sz="1200" kern="1200" dirty="0" smtClean="0">
                <a:solidFill>
                  <a:schemeClr val="tx1"/>
                </a:solidFill>
                <a:effectLst/>
                <a:latin typeface="+mn-lt"/>
                <a:ea typeface="+mn-ea"/>
                <a:cs typeface="+mn-cs"/>
              </a:rPr>
              <a:t>1006-1016. </a:t>
            </a: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5</a:t>
            </a:fld>
            <a:endParaRPr lang="en-US"/>
          </a:p>
        </p:txBody>
      </p:sp>
    </p:spTree>
    <p:extLst>
      <p:ext uri="{BB962C8B-B14F-4D97-AF65-F5344CB8AC3E}">
        <p14:creationId xmlns:p14="http://schemas.microsoft.com/office/powerpoint/2010/main" val="246723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Increasing pressure on service to have a tangible evidence base, quantitative measures often held as ‘gold standard’ evidence, particularly since implementation of IAPT and subsequently CYP-IAPT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Clark, D. (2011). Implementing NICE guidelines for the psychological treatment of 	depression and anxiety disorders: The IAPT experience</a:t>
            </a:r>
            <a:r>
              <a:rPr lang="en-GB" sz="1200" i="1" kern="1200" dirty="0" smtClean="0">
                <a:solidFill>
                  <a:schemeClr val="tx1"/>
                </a:solidFill>
                <a:effectLst/>
                <a:latin typeface="+mn-lt"/>
                <a:ea typeface="+mn-ea"/>
                <a:cs typeface="+mn-cs"/>
              </a:rPr>
              <a:t>. International 		Review of Psychiatry, 23,</a:t>
            </a:r>
            <a:r>
              <a:rPr lang="en-GB" sz="1200" kern="1200" dirty="0" smtClean="0">
                <a:solidFill>
                  <a:schemeClr val="tx1"/>
                </a:solidFill>
                <a:effectLst/>
                <a:latin typeface="+mn-lt"/>
                <a:ea typeface="+mn-ea"/>
                <a:cs typeface="+mn-cs"/>
              </a:rPr>
              <a:t> 318-327. doi:10.3109/09540261.2011.606803</a:t>
            </a:r>
            <a:endParaRPr lang="en-US" sz="1200" kern="1200" dirty="0" smtClean="0">
              <a:solidFill>
                <a:schemeClr val="tx1"/>
              </a:solidFill>
              <a:effectLst/>
              <a:latin typeface="+mn-lt"/>
              <a:ea typeface="+mn-ea"/>
              <a:cs typeface="+mn-cs"/>
            </a:endParaRP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Brestan</a:t>
            </a:r>
            <a:r>
              <a:rPr lang="en-GB" sz="1200" kern="1200" dirty="0" smtClean="0">
                <a:solidFill>
                  <a:schemeClr val="tx1"/>
                </a:solidFill>
                <a:effectLst/>
                <a:latin typeface="+mn-lt"/>
                <a:ea typeface="+mn-ea"/>
                <a:cs typeface="+mn-cs"/>
              </a:rPr>
              <a:t>, E., Jacobs, J., </a:t>
            </a:r>
            <a:r>
              <a:rPr lang="en-GB" sz="1200" kern="1200" dirty="0" err="1" smtClean="0">
                <a:solidFill>
                  <a:schemeClr val="tx1"/>
                </a:solidFill>
                <a:effectLst/>
                <a:latin typeface="+mn-lt"/>
                <a:ea typeface="+mn-ea"/>
                <a:cs typeface="+mn-cs"/>
              </a:rPr>
              <a:t>Rayfield</a:t>
            </a:r>
            <a:r>
              <a:rPr lang="en-GB" sz="1200" kern="1200" dirty="0" smtClean="0">
                <a:solidFill>
                  <a:schemeClr val="tx1"/>
                </a:solidFill>
                <a:effectLst/>
                <a:latin typeface="+mn-lt"/>
                <a:ea typeface="+mn-ea"/>
                <a:cs typeface="+mn-cs"/>
              </a:rPr>
              <a:t>, A., &amp; </a:t>
            </a:r>
            <a:r>
              <a:rPr lang="en-GB" sz="1200" kern="1200" dirty="0" err="1" smtClean="0">
                <a:solidFill>
                  <a:schemeClr val="tx1"/>
                </a:solidFill>
                <a:effectLst/>
                <a:latin typeface="+mn-lt"/>
                <a:ea typeface="+mn-ea"/>
                <a:cs typeface="+mn-cs"/>
              </a:rPr>
              <a:t>Eyberg</a:t>
            </a:r>
            <a:r>
              <a:rPr lang="en-GB" sz="1200" kern="1200" dirty="0" smtClean="0">
                <a:solidFill>
                  <a:schemeClr val="tx1"/>
                </a:solidFill>
                <a:effectLst/>
                <a:latin typeface="+mn-lt"/>
                <a:ea typeface="+mn-ea"/>
                <a:cs typeface="+mn-cs"/>
              </a:rPr>
              <a:t>, S. (1999). A consumer satisfaction 	measure for parent-child treatments and its relation to measures of child 	behaviour change. </a:t>
            </a:r>
            <a:r>
              <a:rPr lang="en-GB" sz="1200" i="1" kern="1200" dirty="0" smtClean="0">
                <a:solidFill>
                  <a:schemeClr val="tx1"/>
                </a:solidFill>
                <a:effectLst/>
                <a:latin typeface="+mn-lt"/>
                <a:ea typeface="+mn-ea"/>
                <a:cs typeface="+mn-cs"/>
              </a:rPr>
              <a:t>Behaviour therapy, 30, </a:t>
            </a:r>
            <a:r>
              <a:rPr lang="en-GB" sz="1200" kern="1200" dirty="0" smtClean="0">
                <a:solidFill>
                  <a:schemeClr val="tx1"/>
                </a:solidFill>
                <a:effectLst/>
                <a:latin typeface="+mn-lt"/>
                <a:ea typeface="+mn-ea"/>
                <a:cs typeface="+mn-cs"/>
              </a:rPr>
              <a:t>17-30.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10.1016/S0005-	7894(99)80043-4</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Levitt, H., Butler, M., &amp; Hill, T. (2006). What clients find helpful in psychotherapy: 	developing principles for facilitating moment-to-moment change. </a:t>
            </a:r>
            <a:r>
              <a:rPr lang="en-GB" sz="1200" i="1" kern="1200" dirty="0" smtClean="0">
                <a:solidFill>
                  <a:schemeClr val="tx1"/>
                </a:solidFill>
                <a:effectLst/>
                <a:latin typeface="+mn-lt"/>
                <a:ea typeface="+mn-ea"/>
                <a:cs typeface="+mn-cs"/>
              </a:rPr>
              <a:t>Journal 	of 	Counselling Psychology, 53</a:t>
            </a:r>
            <a:r>
              <a:rPr lang="en-GB" sz="1200" kern="1200" dirty="0" smtClean="0">
                <a:solidFill>
                  <a:schemeClr val="tx1"/>
                </a:solidFill>
                <a:effectLst/>
                <a:latin typeface="+mn-lt"/>
                <a:ea typeface="+mn-ea"/>
                <a:cs typeface="+mn-cs"/>
              </a:rPr>
              <a:t>, 314-324.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6</a:t>
            </a:fld>
            <a:endParaRPr lang="en-US"/>
          </a:p>
        </p:txBody>
      </p:sp>
    </p:spTree>
    <p:extLst>
      <p:ext uri="{BB962C8B-B14F-4D97-AF65-F5344CB8AC3E}">
        <p14:creationId xmlns:p14="http://schemas.microsoft.com/office/powerpoint/2010/main" val="215451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quantitative evidence really helpful, but as clinicians we need to know what it actually means, to understand what it is showing us so that we can</a:t>
            </a:r>
            <a:r>
              <a:rPr lang="en-US" baseline="0" dirty="0" smtClean="0"/>
              <a:t> be informed by it. We can see things have changed but what does client think about that, what does it mean? Conversely </a:t>
            </a:r>
            <a:r>
              <a:rPr lang="en-US" baseline="0" dirty="0" err="1" smtClean="0"/>
              <a:t>exoerience</a:t>
            </a:r>
            <a:r>
              <a:rPr lang="en-US" baseline="0" dirty="0" smtClean="0"/>
              <a:t> of working with client and outcome measures showing no improvement despite what we can see. Some measures address this to some extent, </a:t>
            </a:r>
            <a:r>
              <a:rPr lang="en-US" baseline="0" dirty="0" err="1" smtClean="0"/>
              <a:t>eg</a:t>
            </a:r>
            <a:r>
              <a:rPr lang="en-US" baseline="0" dirty="0" smtClean="0"/>
              <a:t> measuring impact on life.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Castonguay</a:t>
            </a:r>
            <a:r>
              <a:rPr lang="en-GB" sz="1200" kern="1200" dirty="0" smtClean="0">
                <a:solidFill>
                  <a:schemeClr val="tx1"/>
                </a:solidFill>
                <a:effectLst/>
                <a:latin typeface="+mn-lt"/>
                <a:ea typeface="+mn-ea"/>
                <a:cs typeface="+mn-cs"/>
              </a:rPr>
              <a:t>, L. (2013). Psychotherapy outcome: An issue worth re-revisiting 50 	years later. </a:t>
            </a:r>
            <a:r>
              <a:rPr lang="en-GB" sz="1200" i="1" kern="1200" dirty="0" smtClean="0">
                <a:solidFill>
                  <a:schemeClr val="tx1"/>
                </a:solidFill>
                <a:effectLst/>
                <a:latin typeface="+mn-lt"/>
                <a:ea typeface="+mn-ea"/>
                <a:cs typeface="+mn-cs"/>
              </a:rPr>
              <a:t>Psychotherapy, 50, </a:t>
            </a:r>
            <a:r>
              <a:rPr lang="en-GB" sz="1200" kern="1200" dirty="0" smtClean="0">
                <a:solidFill>
                  <a:schemeClr val="tx1"/>
                </a:solidFill>
                <a:effectLst/>
                <a:latin typeface="+mn-lt"/>
                <a:ea typeface="+mn-ea"/>
                <a:cs typeface="+mn-cs"/>
              </a:rPr>
              <a:t>52-67.</a:t>
            </a:r>
            <a:endParaRPr lang="en-US" sz="1200" kern="1200" dirty="0" smtClean="0">
              <a:solidFill>
                <a:schemeClr val="tx1"/>
              </a:solidFill>
              <a:effectLst/>
              <a:latin typeface="+mn-lt"/>
              <a:ea typeface="+mn-ea"/>
              <a:cs typeface="+mn-cs"/>
            </a:endParaRP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Rayner</a:t>
            </a:r>
            <a:r>
              <a:rPr lang="en-GB" sz="1200" kern="1200" dirty="0" smtClean="0">
                <a:solidFill>
                  <a:schemeClr val="tx1"/>
                </a:solidFill>
                <a:effectLst/>
                <a:latin typeface="+mn-lt"/>
                <a:ea typeface="+mn-ea"/>
                <a:cs typeface="+mn-cs"/>
              </a:rPr>
              <a:t>, K., Thompson, A., &amp; Walsh, S. (2011). Clients’ experience of the process of 	change in cognitive analytic therapy. </a:t>
            </a:r>
            <a:r>
              <a:rPr lang="en-GB" sz="1200" i="1" kern="1200" dirty="0" smtClean="0">
                <a:solidFill>
                  <a:schemeClr val="tx1"/>
                </a:solidFill>
                <a:effectLst/>
                <a:latin typeface="+mn-lt"/>
                <a:ea typeface="+mn-ea"/>
                <a:cs typeface="+mn-cs"/>
              </a:rPr>
              <a:t>Psychology and Psychotherapy: 	Theory Research and Practice, 84, </a:t>
            </a:r>
            <a:r>
              <a:rPr lang="en-GB" sz="1200" kern="1200" dirty="0" smtClean="0">
                <a:solidFill>
                  <a:schemeClr val="tx1"/>
                </a:solidFill>
                <a:effectLst/>
                <a:latin typeface="+mn-lt"/>
                <a:ea typeface="+mn-ea"/>
                <a:cs typeface="+mn-cs"/>
              </a:rPr>
              <a:t>299-313.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10.1348/147608310X531164</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Hill, C. (2005). Therapist techniques, client involvement, and the therapeutic 	relationship: Inextricably intertwined in the therapy process. 	</a:t>
            </a:r>
            <a:r>
              <a:rPr lang="en-GB" sz="1200" i="1" kern="1200" dirty="0" smtClean="0">
                <a:solidFill>
                  <a:schemeClr val="tx1"/>
                </a:solidFill>
                <a:effectLst/>
                <a:latin typeface="+mn-lt"/>
                <a:ea typeface="+mn-ea"/>
                <a:cs typeface="+mn-cs"/>
              </a:rPr>
              <a:t>Psychotherapy: Theory, Research, Practice, Training, 42, </a:t>
            </a:r>
            <a:r>
              <a:rPr lang="en-GB" sz="1200" kern="1200" dirty="0" smtClean="0">
                <a:solidFill>
                  <a:schemeClr val="tx1"/>
                </a:solidFill>
                <a:effectLst/>
                <a:latin typeface="+mn-lt"/>
                <a:ea typeface="+mn-ea"/>
                <a:cs typeface="+mn-cs"/>
              </a:rPr>
              <a:t>431-442.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10.1037/0033-3204.42.4.431</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7</a:t>
            </a:fld>
            <a:endParaRPr lang="en-US"/>
          </a:p>
        </p:txBody>
      </p:sp>
    </p:spTree>
    <p:extLst>
      <p:ext uri="{BB962C8B-B14F-4D97-AF65-F5344CB8AC3E}">
        <p14:creationId xmlns:p14="http://schemas.microsoft.com/office/powerpoint/2010/main" val="403344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Binder, P., </a:t>
            </a:r>
            <a:r>
              <a:rPr lang="en-GB" sz="1200" kern="1200" dirty="0" err="1" smtClean="0">
                <a:solidFill>
                  <a:schemeClr val="tx1"/>
                </a:solidFill>
                <a:effectLst/>
                <a:latin typeface="+mn-lt"/>
                <a:ea typeface="+mn-ea"/>
                <a:cs typeface="+mn-cs"/>
              </a:rPr>
              <a:t>Holgersen</a:t>
            </a:r>
            <a:r>
              <a:rPr lang="en-GB" sz="1200" kern="1200" dirty="0" smtClean="0">
                <a:solidFill>
                  <a:schemeClr val="tx1"/>
                </a:solidFill>
                <a:effectLst/>
                <a:latin typeface="+mn-lt"/>
                <a:ea typeface="+mn-ea"/>
                <a:cs typeface="+mn-cs"/>
              </a:rPr>
              <a:t>, H., &amp; Nielsen, G. (2010). What is a “good outcome” in 	psychotherapy? A qualitative exploration of former patient’s point of 	view. </a:t>
            </a:r>
            <a:r>
              <a:rPr lang="en-GB" sz="1200" i="1" kern="1200" dirty="0" smtClean="0">
                <a:solidFill>
                  <a:schemeClr val="tx1"/>
                </a:solidFill>
                <a:effectLst/>
                <a:latin typeface="+mn-lt"/>
                <a:ea typeface="+mn-ea"/>
                <a:cs typeface="+mn-cs"/>
              </a:rPr>
              <a:t>Psychotherapy Research, 20,</a:t>
            </a:r>
            <a:r>
              <a:rPr lang="en-GB" sz="1200" kern="1200" dirty="0" smtClean="0">
                <a:solidFill>
                  <a:schemeClr val="tx1"/>
                </a:solidFill>
                <a:effectLst/>
                <a:latin typeface="+mn-lt"/>
                <a:ea typeface="+mn-ea"/>
                <a:cs typeface="+mn-cs"/>
              </a:rPr>
              <a:t> 285-294.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a:t>
            </a:r>
            <a:r>
              <a:rPr lang="en-GB" sz="1200" u="none" strike="noStrike" kern="1200" dirty="0" smtClean="0">
                <a:solidFill>
                  <a:schemeClr val="tx1"/>
                </a:solidFill>
                <a:effectLst/>
                <a:latin typeface="+mn-lt"/>
                <a:ea typeface="+mn-ea"/>
                <a:cs typeface="+mn-cs"/>
                <a:hlinkClick r:id="rId3"/>
              </a:rPr>
              <a:t>http://dx.doi.org/10/1080/10503300903376338</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Poulsen</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Lunn</a:t>
            </a:r>
            <a:r>
              <a:rPr lang="en-GB" sz="1200" kern="1200" dirty="0" smtClean="0">
                <a:solidFill>
                  <a:schemeClr val="tx1"/>
                </a:solidFill>
                <a:effectLst/>
                <a:latin typeface="+mn-lt"/>
                <a:ea typeface="+mn-ea"/>
                <a:cs typeface="+mn-cs"/>
              </a:rPr>
              <a:t>, S., &amp; </a:t>
            </a:r>
            <a:r>
              <a:rPr lang="en-GB" sz="1200" kern="1200" dirty="0" err="1" smtClean="0">
                <a:solidFill>
                  <a:schemeClr val="tx1"/>
                </a:solidFill>
                <a:effectLst/>
                <a:latin typeface="+mn-lt"/>
                <a:ea typeface="+mn-ea"/>
                <a:cs typeface="+mn-cs"/>
              </a:rPr>
              <a:t>Sandros</a:t>
            </a:r>
            <a:r>
              <a:rPr lang="en-GB" sz="1200" kern="1200" dirty="0" smtClean="0">
                <a:solidFill>
                  <a:schemeClr val="tx1"/>
                </a:solidFill>
                <a:effectLst/>
                <a:latin typeface="+mn-lt"/>
                <a:ea typeface="+mn-ea"/>
                <a:cs typeface="+mn-cs"/>
              </a:rPr>
              <a:t>, C. (2010). Client experience of psychodynamic 	psychotherapy for bulimia nervosa: An interview study. </a:t>
            </a:r>
            <a:r>
              <a:rPr lang="en-GB" sz="1200" i="1" kern="1200" dirty="0" smtClean="0">
                <a:solidFill>
                  <a:schemeClr val="tx1"/>
                </a:solidFill>
                <a:effectLst/>
                <a:latin typeface="+mn-lt"/>
                <a:ea typeface="+mn-ea"/>
                <a:cs typeface="+mn-cs"/>
              </a:rPr>
              <a:t>Psychotherapy 	Theory, Research, Practice, Training, 47, </a:t>
            </a:r>
            <a:r>
              <a:rPr lang="en-GB" sz="1200" kern="1200" dirty="0" smtClean="0">
                <a:solidFill>
                  <a:schemeClr val="tx1"/>
                </a:solidFill>
                <a:effectLst/>
                <a:latin typeface="+mn-lt"/>
                <a:ea typeface="+mn-ea"/>
                <a:cs typeface="+mn-cs"/>
              </a:rPr>
              <a:t>469-483.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10.1037/a0021178</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8</a:t>
            </a:fld>
            <a:endParaRPr lang="en-US"/>
          </a:p>
        </p:txBody>
      </p:sp>
    </p:spTree>
    <p:extLst>
      <p:ext uri="{BB962C8B-B14F-4D97-AF65-F5344CB8AC3E}">
        <p14:creationId xmlns:p14="http://schemas.microsoft.com/office/powerpoint/2010/main" val="344488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Nillsson</a:t>
            </a:r>
            <a:r>
              <a:rPr lang="en-GB" sz="1200" kern="1200" dirty="0" smtClean="0">
                <a:solidFill>
                  <a:schemeClr val="tx1"/>
                </a:solidFill>
                <a:effectLst/>
                <a:latin typeface="+mn-lt"/>
                <a:ea typeface="+mn-ea"/>
                <a:cs typeface="+mn-cs"/>
              </a:rPr>
              <a:t>, T., </a:t>
            </a:r>
            <a:r>
              <a:rPr lang="en-GB" sz="1200" kern="1200" dirty="0" err="1" smtClean="0">
                <a:solidFill>
                  <a:schemeClr val="tx1"/>
                </a:solidFill>
                <a:effectLst/>
                <a:latin typeface="+mn-lt"/>
                <a:ea typeface="+mn-ea"/>
                <a:cs typeface="+mn-cs"/>
              </a:rPr>
              <a:t>Svensson</a:t>
            </a:r>
            <a:r>
              <a:rPr lang="en-GB" sz="1200" kern="1200" dirty="0" smtClean="0">
                <a:solidFill>
                  <a:schemeClr val="tx1"/>
                </a:solidFill>
                <a:effectLst/>
                <a:latin typeface="+mn-lt"/>
                <a:ea typeface="+mn-ea"/>
                <a:cs typeface="+mn-cs"/>
              </a:rPr>
              <a:t>, M., </a:t>
            </a:r>
            <a:r>
              <a:rPr lang="en-GB" sz="1200" kern="1200" dirty="0" err="1" smtClean="0">
                <a:solidFill>
                  <a:schemeClr val="tx1"/>
                </a:solidFill>
                <a:effectLst/>
                <a:latin typeface="+mn-lt"/>
                <a:ea typeface="+mn-ea"/>
                <a:cs typeface="+mn-cs"/>
              </a:rPr>
              <a:t>Sandell</a:t>
            </a:r>
            <a:r>
              <a:rPr lang="en-GB" sz="1200" kern="1200" dirty="0" smtClean="0">
                <a:solidFill>
                  <a:schemeClr val="tx1"/>
                </a:solidFill>
                <a:effectLst/>
                <a:latin typeface="+mn-lt"/>
                <a:ea typeface="+mn-ea"/>
                <a:cs typeface="+mn-cs"/>
              </a:rPr>
              <a:t>, R., &amp; Clinton, D. (2007). Patients’ experiences of 	change in cognitive-behavioural therapy and psychodynamic therapy: A 	qualitative comparative study. </a:t>
            </a:r>
            <a:r>
              <a:rPr lang="en-GB" sz="1200" i="1" kern="1200" dirty="0" smtClean="0">
                <a:solidFill>
                  <a:schemeClr val="tx1"/>
                </a:solidFill>
                <a:effectLst/>
                <a:latin typeface="+mn-lt"/>
                <a:ea typeface="+mn-ea"/>
                <a:cs typeface="+mn-cs"/>
              </a:rPr>
              <a:t>Psychotherapy Research, 17,</a:t>
            </a:r>
            <a:r>
              <a:rPr lang="en-GB" sz="1200" kern="1200" dirty="0" smtClean="0">
                <a:solidFill>
                  <a:schemeClr val="tx1"/>
                </a:solidFill>
                <a:effectLst/>
                <a:latin typeface="+mn-lt"/>
                <a:ea typeface="+mn-ea"/>
                <a:cs typeface="+mn-cs"/>
              </a:rPr>
              <a:t> 553-566.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10.1080/10503300601139988</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Clarke, H., Rees, A., &amp; Hardy, Gillian (2004). The big idea: Clients’ perspectives of 	change processes in cognitive therapy. </a:t>
            </a:r>
            <a:r>
              <a:rPr lang="en-GB" sz="1200" i="1" kern="1200" dirty="0" smtClean="0">
                <a:solidFill>
                  <a:schemeClr val="tx1"/>
                </a:solidFill>
                <a:effectLst/>
                <a:latin typeface="+mn-lt"/>
                <a:ea typeface="+mn-ea"/>
                <a:cs typeface="+mn-cs"/>
              </a:rPr>
              <a:t>Psychology and Psychotherapy: 	Theory, Research and Practice, 77,</a:t>
            </a:r>
            <a:r>
              <a:rPr lang="en-GB" sz="1200" kern="1200" dirty="0" smtClean="0">
                <a:solidFill>
                  <a:schemeClr val="tx1"/>
                </a:solidFill>
                <a:effectLst/>
                <a:latin typeface="+mn-lt"/>
                <a:ea typeface="+mn-ea"/>
                <a:cs typeface="+mn-cs"/>
              </a:rPr>
              <a:t> 67-89.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10.1348/147608304322874263</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9</a:t>
            </a:fld>
            <a:endParaRPr lang="en-US"/>
          </a:p>
        </p:txBody>
      </p:sp>
    </p:spTree>
    <p:extLst>
      <p:ext uri="{BB962C8B-B14F-4D97-AF65-F5344CB8AC3E}">
        <p14:creationId xmlns:p14="http://schemas.microsoft.com/office/powerpoint/2010/main" val="922928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effectLst/>
                <a:latin typeface="+mn-lt"/>
                <a:ea typeface="+mn-ea"/>
                <a:cs typeface="+mn-cs"/>
              </a:rPr>
              <a:t>Rayner</a:t>
            </a:r>
            <a:r>
              <a:rPr lang="en-GB" sz="1200" kern="1200" dirty="0" smtClean="0">
                <a:solidFill>
                  <a:schemeClr val="tx1"/>
                </a:solidFill>
                <a:effectLst/>
                <a:latin typeface="+mn-lt"/>
                <a:ea typeface="+mn-ea"/>
                <a:cs typeface="+mn-cs"/>
              </a:rPr>
              <a:t>, K., Thompson, A., &amp; Walsh, S. (2011). Clients’ experience of the process of 	change in cognitive analytic therapy. </a:t>
            </a:r>
            <a:r>
              <a:rPr lang="en-GB" sz="1200" i="1" kern="1200" dirty="0" smtClean="0">
                <a:solidFill>
                  <a:schemeClr val="tx1"/>
                </a:solidFill>
                <a:effectLst/>
                <a:latin typeface="+mn-lt"/>
                <a:ea typeface="+mn-ea"/>
                <a:cs typeface="+mn-cs"/>
              </a:rPr>
              <a:t>Psychology and Psychotherapy: 	Theory Research and Practice, 84, </a:t>
            </a:r>
            <a:r>
              <a:rPr lang="en-GB" sz="1200" kern="1200" dirty="0" smtClean="0">
                <a:solidFill>
                  <a:schemeClr val="tx1"/>
                </a:solidFill>
                <a:effectLst/>
                <a:latin typeface="+mn-lt"/>
                <a:ea typeface="+mn-ea"/>
                <a:cs typeface="+mn-cs"/>
              </a:rPr>
              <a:t>299-313. </a:t>
            </a:r>
            <a:r>
              <a:rPr lang="en-GB" sz="1200" kern="1200" dirty="0" err="1" smtClean="0">
                <a:solidFill>
                  <a:schemeClr val="tx1"/>
                </a:solidFill>
                <a:effectLst/>
                <a:latin typeface="+mn-lt"/>
                <a:ea typeface="+mn-ea"/>
                <a:cs typeface="+mn-cs"/>
              </a:rPr>
              <a:t>doi</a:t>
            </a:r>
            <a:r>
              <a:rPr lang="en-GB" sz="1200" kern="1200" dirty="0" smtClean="0">
                <a:solidFill>
                  <a:schemeClr val="tx1"/>
                </a:solidFill>
                <a:effectLst/>
                <a:latin typeface="+mn-lt"/>
                <a:ea typeface="+mn-ea"/>
                <a:cs typeface="+mn-cs"/>
              </a:rPr>
              <a:t>: 	10.1348/147608310X531164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E54114-F6B5-4D46-B4EF-F4C038101E2D}" type="slidenum">
              <a:rPr lang="en-US" smtClean="0"/>
              <a:t>10</a:t>
            </a:fld>
            <a:endParaRPr lang="en-US"/>
          </a:p>
        </p:txBody>
      </p:sp>
    </p:spTree>
    <p:extLst>
      <p:ext uri="{BB962C8B-B14F-4D97-AF65-F5344CB8AC3E}">
        <p14:creationId xmlns:p14="http://schemas.microsoft.com/office/powerpoint/2010/main" val="424766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ga-I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ga-I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ga-I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ga-I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ga-I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ga-I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ga-I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ga-I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ga-I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12/19/2016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293115"/>
            <a:ext cx="6498158" cy="3209139"/>
          </a:xfrm>
        </p:spPr>
        <p:txBody>
          <a:bodyPr/>
          <a:lstStyle/>
          <a:p>
            <a:r>
              <a:rPr lang="en-US" dirty="0" smtClean="0"/>
              <a:t>Exploring how parents make sense of change in parent-child psychotherapy</a:t>
            </a:r>
            <a:endParaRPr lang="en-US" dirty="0"/>
          </a:p>
        </p:txBody>
      </p:sp>
      <p:sp>
        <p:nvSpPr>
          <p:cNvPr id="3" name="Subtitle 2"/>
          <p:cNvSpPr>
            <a:spLocks noGrp="1"/>
          </p:cNvSpPr>
          <p:nvPr>
            <p:ph type="subTitle" idx="1"/>
          </p:nvPr>
        </p:nvSpPr>
        <p:spPr>
          <a:xfrm>
            <a:off x="1322920" y="4718709"/>
            <a:ext cx="6498159" cy="916641"/>
          </a:xfrm>
        </p:spPr>
        <p:txBody>
          <a:bodyPr/>
          <a:lstStyle/>
          <a:p>
            <a:r>
              <a:rPr lang="en-US" dirty="0" smtClean="0"/>
              <a:t>CAMHS Conference, University of Northampton,</a:t>
            </a:r>
          </a:p>
          <a:p>
            <a:r>
              <a:rPr lang="en-US" dirty="0" smtClean="0"/>
              <a:t> 6</a:t>
            </a:r>
            <a:r>
              <a:rPr lang="en-US" baseline="30000" dirty="0" smtClean="0"/>
              <a:t>th</a:t>
            </a:r>
            <a:r>
              <a:rPr lang="en-US" dirty="0" smtClean="0"/>
              <a:t> July 2016</a:t>
            </a:r>
            <a:endParaRPr lang="en-US" dirty="0"/>
          </a:p>
        </p:txBody>
      </p:sp>
      <p:sp>
        <p:nvSpPr>
          <p:cNvPr id="4" name="Text Box 3"/>
          <p:cNvSpPr txBox="1">
            <a:spLocks noChangeArrowheads="1"/>
          </p:cNvSpPr>
          <p:nvPr/>
        </p:nvSpPr>
        <p:spPr bwMode="auto">
          <a:xfrm>
            <a:off x="3034267" y="5635350"/>
            <a:ext cx="3193058" cy="630942"/>
          </a:xfrm>
          <a:prstGeom prst="rect">
            <a:avLst/>
          </a:prstGeom>
          <a:noFill/>
          <a:ln w="9525">
            <a:noFill/>
            <a:miter lim="800000"/>
            <a:headEnd/>
            <a:tailEnd/>
          </a:ln>
          <a:effectLst/>
        </p:spPr>
        <p:txBody>
          <a:bodyPr wrap="square">
            <a:spAutoFit/>
          </a:bodyPr>
          <a:lstStyle/>
          <a:p>
            <a:pPr algn="ctr"/>
            <a:r>
              <a:rPr lang="en-GB" sz="1400" b="1" dirty="0">
                <a:effectLst>
                  <a:outerShdw blurRad="38100" dist="38100" dir="2700000" algn="tl">
                    <a:srgbClr val="000000">
                      <a:alpha val="43137"/>
                    </a:srgbClr>
                  </a:outerShdw>
                </a:effectLst>
              </a:rPr>
              <a:t>Dr </a:t>
            </a:r>
            <a:r>
              <a:rPr lang="en-GB" sz="1400" b="1" dirty="0" smtClean="0">
                <a:effectLst>
                  <a:outerShdw blurRad="38100" dist="38100" dir="2700000" algn="tl">
                    <a:srgbClr val="000000">
                      <a:alpha val="43137"/>
                    </a:srgbClr>
                  </a:outerShdw>
                </a:effectLst>
              </a:rPr>
              <a:t>Maeve Kenny</a:t>
            </a:r>
            <a:endParaRPr lang="en-GB" sz="1400" b="1" dirty="0">
              <a:effectLst>
                <a:outerShdw blurRad="38100" dist="38100" dir="2700000" algn="tl">
                  <a:srgbClr val="000000">
                    <a:alpha val="43137"/>
                  </a:srgbClr>
                </a:outerShdw>
              </a:effectLst>
            </a:endParaRPr>
          </a:p>
          <a:p>
            <a:pPr algn="ctr">
              <a:spcBef>
                <a:spcPct val="50000"/>
              </a:spcBef>
              <a:defRPr/>
            </a:pPr>
            <a:r>
              <a:rPr lang="en-GB" sz="1400" b="1" dirty="0">
                <a:effectLst>
                  <a:outerShdw blurRad="38100" dist="38100" dir="2700000" algn="tl">
                    <a:srgbClr val="000000">
                      <a:alpha val="43137"/>
                    </a:srgbClr>
                  </a:outerShdw>
                </a:effectLst>
              </a:rPr>
              <a:t>Clinical Psychologist </a:t>
            </a:r>
          </a:p>
        </p:txBody>
      </p:sp>
      <p:sp>
        <p:nvSpPr>
          <p:cNvPr id="5" name="Text Box 3"/>
          <p:cNvSpPr txBox="1">
            <a:spLocks noChangeArrowheads="1"/>
          </p:cNvSpPr>
          <p:nvPr/>
        </p:nvSpPr>
        <p:spPr bwMode="auto">
          <a:xfrm>
            <a:off x="4630796" y="6073171"/>
            <a:ext cx="4513204" cy="630942"/>
          </a:xfrm>
          <a:prstGeom prst="rect">
            <a:avLst/>
          </a:prstGeom>
          <a:noFill/>
          <a:ln w="9525">
            <a:noFill/>
            <a:miter lim="800000"/>
            <a:headEnd/>
            <a:tailEnd/>
          </a:ln>
          <a:effectLst/>
        </p:spPr>
        <p:txBody>
          <a:bodyPr wrap="square">
            <a:spAutoFit/>
          </a:bodyPr>
          <a:lstStyle/>
          <a:p>
            <a:pPr algn="r">
              <a:spcBef>
                <a:spcPct val="50000"/>
              </a:spcBef>
              <a:defRPr/>
            </a:pPr>
            <a:r>
              <a:rPr lang="en-GB" sz="1400" b="1" dirty="0">
                <a:effectLst>
                  <a:outerShdw blurRad="38100" dist="38100" dir="2700000" algn="tl">
                    <a:srgbClr val="C0C0C0"/>
                  </a:outerShdw>
                </a:effectLst>
              </a:rPr>
              <a:t>Dr Alex Hassett</a:t>
            </a:r>
          </a:p>
          <a:p>
            <a:pPr algn="r">
              <a:spcBef>
                <a:spcPct val="50000"/>
              </a:spcBef>
              <a:defRPr/>
            </a:pPr>
            <a:r>
              <a:rPr lang="en-GB" sz="1400" b="1" dirty="0" smtClean="0">
                <a:effectLst>
                  <a:outerShdw blurRad="38100" dist="38100" dir="2700000" algn="tl">
                    <a:srgbClr val="C0C0C0"/>
                  </a:outerShdw>
                </a:effectLst>
              </a:rPr>
              <a:t>Principal Lecturer and Senior Consultant</a:t>
            </a:r>
          </a:p>
        </p:txBody>
      </p:sp>
      <p:sp>
        <p:nvSpPr>
          <p:cNvPr id="6" name="Text Box 3"/>
          <p:cNvSpPr txBox="1">
            <a:spLocks noChangeArrowheads="1"/>
          </p:cNvSpPr>
          <p:nvPr/>
        </p:nvSpPr>
        <p:spPr bwMode="auto">
          <a:xfrm>
            <a:off x="48867" y="6073171"/>
            <a:ext cx="4513204" cy="630942"/>
          </a:xfrm>
          <a:prstGeom prst="rect">
            <a:avLst/>
          </a:prstGeom>
          <a:noFill/>
          <a:ln w="9525">
            <a:noFill/>
            <a:miter lim="800000"/>
            <a:headEnd/>
            <a:tailEnd/>
          </a:ln>
          <a:effectLst/>
        </p:spPr>
        <p:txBody>
          <a:bodyPr wrap="square">
            <a:spAutoFit/>
          </a:bodyPr>
          <a:lstStyle/>
          <a:p>
            <a:pPr>
              <a:spcBef>
                <a:spcPct val="50000"/>
              </a:spcBef>
              <a:defRPr/>
            </a:pPr>
            <a:r>
              <a:rPr lang="en-GB" sz="1400" b="1" dirty="0" smtClean="0">
                <a:effectLst>
                  <a:outerShdw blurRad="38100" dist="38100" dir="2700000" algn="tl">
                    <a:srgbClr val="C0C0C0"/>
                  </a:outerShdw>
                </a:effectLst>
              </a:rPr>
              <a:t>Dr Linda </a:t>
            </a:r>
            <a:r>
              <a:rPr lang="en-GB" sz="1400" b="1" dirty="0" err="1" smtClean="0">
                <a:effectLst>
                  <a:outerShdw blurRad="38100" dist="38100" dir="2700000" algn="tl">
                    <a:srgbClr val="C0C0C0"/>
                  </a:outerShdw>
                </a:effectLst>
              </a:rPr>
              <a:t>Pae</a:t>
            </a:r>
            <a:endParaRPr lang="en-GB" sz="1400" b="1" dirty="0" smtClean="0">
              <a:effectLst>
                <a:outerShdw blurRad="38100" dist="38100" dir="2700000" algn="tl">
                  <a:srgbClr val="C0C0C0"/>
                </a:outerShdw>
              </a:effectLst>
            </a:endParaRPr>
          </a:p>
          <a:p>
            <a:pPr>
              <a:spcBef>
                <a:spcPct val="50000"/>
              </a:spcBef>
              <a:defRPr/>
            </a:pPr>
            <a:r>
              <a:rPr lang="en-GB" sz="1400" b="1" dirty="0" smtClean="0">
                <a:effectLst>
                  <a:outerShdw blurRad="38100" dist="38100" dir="2700000" algn="tl">
                    <a:srgbClr val="C0C0C0"/>
                  </a:outerShdw>
                </a:effectLst>
              </a:rPr>
              <a:t>Consultant Child &amp; Adolescent Psychotherapist</a:t>
            </a:r>
          </a:p>
        </p:txBody>
      </p:sp>
      <p:pic>
        <p:nvPicPr>
          <p:cNvPr id="7" name="Picture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428199" y="188640"/>
            <a:ext cx="2267744" cy="921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9718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Qualitative Psychotherapy Change Research</a:t>
            </a:r>
          </a:p>
        </p:txBody>
      </p:sp>
      <p:sp>
        <p:nvSpPr>
          <p:cNvPr id="3" name="Content Placeholder 2"/>
          <p:cNvSpPr>
            <a:spLocks noGrp="1"/>
          </p:cNvSpPr>
          <p:nvPr>
            <p:ph idx="1"/>
          </p:nvPr>
        </p:nvSpPr>
        <p:spPr/>
        <p:txBody>
          <a:bodyPr>
            <a:normAutofit fontScale="92500" lnSpcReduction="20000"/>
          </a:bodyPr>
          <a:lstStyle/>
          <a:p>
            <a:r>
              <a:rPr lang="en-US" dirty="0" smtClean="0"/>
              <a:t>It is clear from existing qualitative psychotherapy research that change is complex process</a:t>
            </a:r>
          </a:p>
          <a:p>
            <a:r>
              <a:rPr lang="en-US" dirty="0" err="1" smtClean="0"/>
              <a:t>Standardised</a:t>
            </a:r>
            <a:r>
              <a:rPr lang="en-US" dirty="0" smtClean="0"/>
              <a:t> outcome measures provide useful information about impact of intervention in some aspects, but do not aim to understand change</a:t>
            </a:r>
          </a:p>
          <a:p>
            <a:r>
              <a:rPr lang="en-US" dirty="0" smtClean="0"/>
              <a:t>Qualitative approaches illustrate that change if often attributed to multiple factors.</a:t>
            </a:r>
          </a:p>
          <a:p>
            <a:r>
              <a:rPr lang="en-US" dirty="0" err="1" smtClean="0"/>
              <a:t>Rayner</a:t>
            </a:r>
            <a:r>
              <a:rPr lang="en-US" dirty="0" smtClean="0"/>
              <a:t> et al (2011) concluded that themes of change were interrelated, no one theme encapsulated participant’s whole experience. Change was slow and unpredictable process consisting of general shifts in relationship with self and others.</a:t>
            </a:r>
            <a:endParaRPr lang="en-US" dirty="0"/>
          </a:p>
        </p:txBody>
      </p:sp>
    </p:spTree>
    <p:extLst>
      <p:ext uri="{BB962C8B-B14F-4D97-AF65-F5344CB8AC3E}">
        <p14:creationId xmlns:p14="http://schemas.microsoft.com/office/powerpoint/2010/main" val="3270473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Study</a:t>
            </a:r>
            <a:endParaRPr lang="en-US" dirty="0"/>
          </a:p>
        </p:txBody>
      </p:sp>
      <p:sp>
        <p:nvSpPr>
          <p:cNvPr id="3" name="Content Placeholder 2"/>
          <p:cNvSpPr>
            <a:spLocks noGrp="1"/>
          </p:cNvSpPr>
          <p:nvPr>
            <p:ph idx="1"/>
          </p:nvPr>
        </p:nvSpPr>
        <p:spPr/>
        <p:txBody>
          <a:bodyPr>
            <a:normAutofit/>
          </a:bodyPr>
          <a:lstStyle/>
          <a:p>
            <a:r>
              <a:rPr lang="en-US" sz="2000" dirty="0" smtClean="0"/>
              <a:t>Clear theoretical basis for parent-child psychotherapy</a:t>
            </a:r>
          </a:p>
          <a:p>
            <a:r>
              <a:rPr lang="en-US" sz="2000" dirty="0" smtClean="0"/>
              <a:t>Research shows changes for parents and children  after intervention</a:t>
            </a:r>
          </a:p>
          <a:p>
            <a:r>
              <a:rPr lang="en-US" sz="2000" dirty="0" smtClean="0"/>
              <a:t>Little research has been done into parent’s experience of treatment or their understanding of change</a:t>
            </a:r>
          </a:p>
          <a:p>
            <a:r>
              <a:rPr lang="en-US" sz="2000" dirty="0" smtClean="0"/>
              <a:t>Quantitative research measures improvement at one level, more subtle aspects need something different (Packard, 2009)</a:t>
            </a:r>
            <a:endParaRPr lang="en-US" sz="2000" dirty="0"/>
          </a:p>
        </p:txBody>
      </p:sp>
      <p:pic>
        <p:nvPicPr>
          <p:cNvPr id="4" name="Picture 3" descr="Questionnaire design - larger.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5506" y="4709810"/>
            <a:ext cx="3225295" cy="1521428"/>
          </a:xfrm>
          <a:prstGeom prst="rect">
            <a:avLst/>
          </a:prstGeom>
        </p:spPr>
      </p:pic>
    </p:spTree>
    <p:extLst>
      <p:ext uri="{BB962C8B-B14F-4D97-AF65-F5344CB8AC3E}">
        <p14:creationId xmlns:p14="http://schemas.microsoft.com/office/powerpoint/2010/main" val="1273819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the Study</a:t>
            </a:r>
            <a:endParaRPr lang="en-US" dirty="0"/>
          </a:p>
        </p:txBody>
      </p:sp>
      <p:sp>
        <p:nvSpPr>
          <p:cNvPr id="3" name="Content Placeholder 2"/>
          <p:cNvSpPr>
            <a:spLocks noGrp="1"/>
          </p:cNvSpPr>
          <p:nvPr>
            <p:ph idx="1"/>
          </p:nvPr>
        </p:nvSpPr>
        <p:spPr/>
        <p:txBody>
          <a:bodyPr/>
          <a:lstStyle/>
          <a:p>
            <a:r>
              <a:rPr lang="en-US" dirty="0" smtClean="0"/>
              <a:t>Increasing arguments for qualitative research to understand therapy outcomes (</a:t>
            </a:r>
            <a:r>
              <a:rPr lang="en-US" dirty="0" err="1" smtClean="0"/>
              <a:t>Castonguay</a:t>
            </a:r>
            <a:r>
              <a:rPr lang="en-US" dirty="0" smtClean="0"/>
              <a:t>, 2013)</a:t>
            </a:r>
          </a:p>
          <a:p>
            <a:r>
              <a:rPr lang="en-US" dirty="0" smtClean="0"/>
              <a:t>Service-user feedback necessary to inform future research and clinical practice. Could provide clinicians with useful information, more attuned therapy (Clarke et al., 2004)</a:t>
            </a:r>
          </a:p>
          <a:p>
            <a:r>
              <a:rPr lang="en-US" dirty="0" smtClean="0"/>
              <a:t>Thus, how clients perceive change could guide treatment, inform theory, and shape how services are offered.</a:t>
            </a:r>
          </a:p>
        </p:txBody>
      </p:sp>
    </p:spTree>
    <p:extLst>
      <p:ext uri="{BB962C8B-B14F-4D97-AF65-F5344CB8AC3E}">
        <p14:creationId xmlns:p14="http://schemas.microsoft.com/office/powerpoint/2010/main" val="1003454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In order to explore process of parent child psychotherapy in a richer way, important to ask parents how they understand it.</a:t>
            </a:r>
          </a:p>
          <a:p>
            <a:r>
              <a:rPr lang="en-US" dirty="0" smtClean="0"/>
              <a:t>1) How do parents understand and make sense of change in parent-child psychotherapy</a:t>
            </a:r>
          </a:p>
          <a:p>
            <a:r>
              <a:rPr lang="en-US" dirty="0" smtClean="0"/>
              <a:t>2) What meaning does this change have for parents</a:t>
            </a:r>
            <a:endParaRPr lang="en-US" dirty="0"/>
          </a:p>
        </p:txBody>
      </p:sp>
      <p:pic>
        <p:nvPicPr>
          <p:cNvPr id="4" name="Picture 3" descr="Divine-Relationship-Between-Parents-And-Children.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2986" y="4417887"/>
            <a:ext cx="4563681" cy="1931741"/>
          </a:xfrm>
          <a:prstGeom prst="rect">
            <a:avLst/>
          </a:prstGeom>
        </p:spPr>
      </p:pic>
    </p:spTree>
    <p:extLst>
      <p:ext uri="{BB962C8B-B14F-4D97-AF65-F5344CB8AC3E}">
        <p14:creationId xmlns:p14="http://schemas.microsoft.com/office/powerpoint/2010/main" val="2061732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Qualitative methodology with semi-structured interviews.</a:t>
            </a:r>
          </a:p>
          <a:p>
            <a:r>
              <a:rPr lang="en-GB" dirty="0" smtClean="0"/>
              <a:t>Interpretative </a:t>
            </a:r>
            <a:r>
              <a:rPr lang="en-GB" dirty="0"/>
              <a:t>Phenomenological Analysis (IPA; Smith, 1996) was </a:t>
            </a:r>
            <a:r>
              <a:rPr lang="en-GB" dirty="0" smtClean="0"/>
              <a:t>the method of analysis. </a:t>
            </a:r>
            <a:endParaRPr lang="en-GB" dirty="0"/>
          </a:p>
          <a:p>
            <a:r>
              <a:rPr lang="en-US" dirty="0"/>
              <a:t>IPA explores how individuals make sense of their world, in particular the meaning that experiences hold for them </a:t>
            </a:r>
            <a:endParaRPr lang="en-US" dirty="0" smtClean="0"/>
          </a:p>
          <a:p>
            <a:r>
              <a:rPr lang="en-US" dirty="0" smtClean="0"/>
              <a:t>It </a:t>
            </a:r>
            <a:r>
              <a:rPr lang="en-US" dirty="0" err="1" smtClean="0"/>
              <a:t>recognises</a:t>
            </a:r>
            <a:r>
              <a:rPr lang="en-US" dirty="0" smtClean="0"/>
              <a:t> </a:t>
            </a:r>
            <a:r>
              <a:rPr lang="en-US" dirty="0"/>
              <a:t>the role of the researcher’s world-view in shaping the research </a:t>
            </a:r>
            <a:r>
              <a:rPr lang="en-US" dirty="0" smtClean="0"/>
              <a:t>. </a:t>
            </a:r>
          </a:p>
          <a:p>
            <a:r>
              <a:rPr lang="en-US" dirty="0"/>
              <a:t>As IPA focuses on understanding and meaning, it seems an appropriate methodology for this study. </a:t>
            </a:r>
          </a:p>
        </p:txBody>
      </p:sp>
    </p:spTree>
    <p:extLst>
      <p:ext uri="{BB962C8B-B14F-4D97-AF65-F5344CB8AC3E}">
        <p14:creationId xmlns:p14="http://schemas.microsoft.com/office/powerpoint/2010/main" val="1503460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a:xfrm>
            <a:off x="549275" y="1600200"/>
            <a:ext cx="8042276" cy="4942327"/>
          </a:xfrm>
        </p:spPr>
        <p:txBody>
          <a:bodyPr>
            <a:normAutofit fontScale="85000" lnSpcReduction="20000"/>
          </a:bodyPr>
          <a:lstStyle/>
          <a:p>
            <a:r>
              <a:rPr lang="en-US" dirty="0" smtClean="0"/>
              <a:t>All (14) parents who had completed parent-child psychotherapy in a CAMHS in two years prior to recruitment (2011-2013) approached. </a:t>
            </a:r>
            <a:endParaRPr lang="en-US" dirty="0"/>
          </a:p>
          <a:p>
            <a:r>
              <a:rPr lang="en-US" dirty="0" smtClean="0"/>
              <a:t>8 participants recruited, 7 mothers, 1 father</a:t>
            </a:r>
          </a:p>
          <a:p>
            <a:r>
              <a:rPr lang="en-US" dirty="0" smtClean="0"/>
              <a:t>7 White British, 1 White Irish</a:t>
            </a:r>
          </a:p>
          <a:p>
            <a:r>
              <a:rPr lang="en-US" dirty="0" smtClean="0"/>
              <a:t>Ages 36-52 years</a:t>
            </a:r>
          </a:p>
          <a:p>
            <a:r>
              <a:rPr lang="en-US" dirty="0" smtClean="0"/>
              <a:t>Four had adopted children, four had biological children</a:t>
            </a:r>
          </a:p>
          <a:p>
            <a:r>
              <a:rPr lang="en-US" dirty="0" smtClean="0"/>
              <a:t>Children’s ages 5-11 years at start of psychotherapy</a:t>
            </a:r>
          </a:p>
          <a:p>
            <a:r>
              <a:rPr lang="en-US" dirty="0" smtClean="0"/>
              <a:t>6 were boys, 2 were girls</a:t>
            </a:r>
          </a:p>
          <a:p>
            <a:r>
              <a:rPr lang="en-US" dirty="0" smtClean="0"/>
              <a:t>Participants completed psychotherapy 1-2 years prior to interview, length of psychotherapy ranged from 1-2.5 years of fortnightly sessions</a:t>
            </a:r>
          </a:p>
          <a:p>
            <a:endParaRPr lang="en-US" dirty="0"/>
          </a:p>
        </p:txBody>
      </p:sp>
    </p:spTree>
    <p:extLst>
      <p:ext uri="{BB962C8B-B14F-4D97-AF65-F5344CB8AC3E}">
        <p14:creationId xmlns:p14="http://schemas.microsoft.com/office/powerpoint/2010/main" val="1756477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Steps to </a:t>
            </a:r>
            <a:r>
              <a:rPr lang="en-US" dirty="0" err="1" smtClean="0"/>
              <a:t>minimise</a:t>
            </a:r>
            <a:r>
              <a:rPr lang="en-US" dirty="0" smtClean="0"/>
              <a:t> researcher’s potential biases (Yardley, 2000)</a:t>
            </a:r>
          </a:p>
          <a:p>
            <a:r>
              <a:rPr lang="en-US" dirty="0" smtClean="0"/>
              <a:t>Reflective research diary to observe emotional responses after each interview</a:t>
            </a:r>
          </a:p>
          <a:p>
            <a:r>
              <a:rPr lang="en-US" dirty="0" smtClean="0"/>
              <a:t>Bracketing interview to shed light on personal beliefs and possible impact on interview, analysis and approach to research question</a:t>
            </a:r>
          </a:p>
          <a:p>
            <a:r>
              <a:rPr lang="en-US" dirty="0" smtClean="0"/>
              <a:t>Independent coding of transcripts by lead academic supervisor. Comparison and discussion of codes to ensure validity</a:t>
            </a:r>
            <a:endParaRPr lang="en-US" dirty="0"/>
          </a:p>
        </p:txBody>
      </p:sp>
    </p:spTree>
    <p:extLst>
      <p:ext uri="{BB962C8B-B14F-4D97-AF65-F5344CB8AC3E}">
        <p14:creationId xmlns:p14="http://schemas.microsoft.com/office/powerpoint/2010/main" val="675954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sz="2800" b="1" dirty="0" smtClean="0"/>
              <a:t>Five dominant themes emerged from the data:</a:t>
            </a:r>
          </a:p>
          <a:p>
            <a:pPr marL="457200" indent="-457200">
              <a:buFont typeface="+mj-lt"/>
              <a:buAutoNum type="arabicPeriod"/>
            </a:pPr>
            <a:r>
              <a:rPr lang="en-US" dirty="0" smtClean="0"/>
              <a:t>From different to survivor</a:t>
            </a:r>
          </a:p>
          <a:p>
            <a:pPr marL="457200" indent="-457200">
              <a:buFont typeface="+mj-lt"/>
              <a:buAutoNum type="arabicPeriod"/>
            </a:pPr>
            <a:r>
              <a:rPr lang="en-US" dirty="0" smtClean="0"/>
              <a:t>Being understood enabling understanding</a:t>
            </a:r>
          </a:p>
          <a:p>
            <a:pPr marL="457200" indent="-457200">
              <a:buFont typeface="+mj-lt"/>
              <a:buAutoNum type="arabicPeriod"/>
            </a:pPr>
            <a:r>
              <a:rPr lang="en-US" dirty="0" smtClean="0"/>
              <a:t>Changing expectations/acceptance</a:t>
            </a:r>
          </a:p>
          <a:p>
            <a:pPr marL="457200" indent="-457200">
              <a:buFont typeface="+mj-lt"/>
              <a:buAutoNum type="arabicPeriod"/>
            </a:pPr>
            <a:r>
              <a:rPr lang="en-US" dirty="0" smtClean="0"/>
              <a:t>Sharing the protective burden of control</a:t>
            </a:r>
          </a:p>
          <a:p>
            <a:pPr marL="457200" indent="-457200">
              <a:buFont typeface="+mj-lt"/>
              <a:buAutoNum type="arabicPeriod"/>
            </a:pPr>
            <a:r>
              <a:rPr lang="en-US" dirty="0" smtClean="0"/>
              <a:t>Being re-parented: A precious and punitive process</a:t>
            </a:r>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3376876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53995"/>
          </a:xfrm>
        </p:spPr>
        <p:txBody>
          <a:bodyPr/>
          <a:lstStyle/>
          <a:p>
            <a:r>
              <a:rPr lang="en-US" sz="2800" dirty="0" smtClean="0"/>
              <a:t>Theme 1: From different to survivor</a:t>
            </a:r>
            <a:endParaRPr lang="en-US" sz="2800" dirty="0"/>
          </a:p>
        </p:txBody>
      </p:sp>
      <p:sp>
        <p:nvSpPr>
          <p:cNvPr id="3" name="Content Placeholder 2"/>
          <p:cNvSpPr>
            <a:spLocks noGrp="1"/>
          </p:cNvSpPr>
          <p:nvPr>
            <p:ph idx="1"/>
          </p:nvPr>
        </p:nvSpPr>
        <p:spPr>
          <a:xfrm>
            <a:off x="549275" y="1161142"/>
            <a:ext cx="8042276" cy="5279571"/>
          </a:xfrm>
        </p:spPr>
        <p:txBody>
          <a:bodyPr>
            <a:normAutofit fontScale="92500" lnSpcReduction="10000"/>
          </a:bodyPr>
          <a:lstStyle/>
          <a:p>
            <a:r>
              <a:rPr lang="en-US" sz="2000" b="1" dirty="0" smtClean="0">
                <a:solidFill>
                  <a:schemeClr val="tx1"/>
                </a:solidFill>
              </a:rPr>
              <a:t>Victim to survivor: Creating a reparative script</a:t>
            </a:r>
          </a:p>
          <a:p>
            <a:pPr marL="0" indent="0">
              <a:spcBef>
                <a:spcPts val="0"/>
              </a:spcBef>
              <a:buNone/>
            </a:pPr>
            <a:r>
              <a:rPr lang="en-GB" sz="2000" dirty="0" smtClean="0"/>
              <a:t>Many </a:t>
            </a:r>
            <a:r>
              <a:rPr lang="en-GB" sz="2000" dirty="0"/>
              <a:t>participants described backgrounds of adversity</a:t>
            </a:r>
            <a:r>
              <a:rPr lang="en-US" sz="2000" dirty="0"/>
              <a:t> </a:t>
            </a:r>
            <a:r>
              <a:rPr lang="en-GB" sz="2000" dirty="0" smtClean="0"/>
              <a:t>and took pride </a:t>
            </a:r>
            <a:r>
              <a:rPr lang="en-GB" sz="2000" dirty="0"/>
              <a:t>in their survivor </a:t>
            </a:r>
            <a:r>
              <a:rPr lang="en-GB" sz="2000" dirty="0" smtClean="0"/>
              <a:t>identity. </a:t>
            </a:r>
            <a:r>
              <a:rPr lang="en-GB" sz="2000" dirty="0"/>
              <a:t>E</a:t>
            </a:r>
            <a:r>
              <a:rPr lang="en-GB" sz="2000" dirty="0" smtClean="0"/>
              <a:t>mphasised </a:t>
            </a:r>
            <a:r>
              <a:rPr lang="en-GB" sz="2000" dirty="0"/>
              <a:t>the importance of providing a different childhood for their children. </a:t>
            </a:r>
          </a:p>
          <a:p>
            <a:pPr marL="0" indent="0">
              <a:spcBef>
                <a:spcPts val="0"/>
              </a:spcBef>
              <a:buNone/>
            </a:pPr>
            <a:r>
              <a:rPr lang="en-GB" sz="2000" i="1" dirty="0" smtClean="0"/>
              <a:t>	</a:t>
            </a:r>
            <a:r>
              <a:rPr lang="en-GB" sz="2000" i="1" dirty="0" smtClean="0">
                <a:solidFill>
                  <a:srgbClr val="0000FF"/>
                </a:solidFill>
              </a:rPr>
              <a:t>“No </a:t>
            </a:r>
            <a:r>
              <a:rPr lang="en-GB" sz="2000" i="1" dirty="0">
                <a:solidFill>
                  <a:srgbClr val="0000FF"/>
                </a:solidFill>
              </a:rPr>
              <a:t>one sort of believed me so I felt like I had to really fight my corner and I’m quite good like that, because of my childhood, I always had to defend myself </a:t>
            </a:r>
            <a:r>
              <a:rPr lang="en-GB" sz="2000" i="1" dirty="0" smtClean="0">
                <a:solidFill>
                  <a:srgbClr val="0000FF"/>
                </a:solidFill>
              </a:rPr>
              <a:t>“</a:t>
            </a:r>
          </a:p>
          <a:p>
            <a:pPr marL="0" indent="0">
              <a:spcBef>
                <a:spcPts val="0"/>
              </a:spcBef>
              <a:buNone/>
            </a:pPr>
            <a:r>
              <a:rPr lang="en-GB" sz="2000" i="1" dirty="0" smtClean="0">
                <a:solidFill>
                  <a:srgbClr val="0000FF"/>
                </a:solidFill>
              </a:rPr>
              <a:t>	“You </a:t>
            </a:r>
            <a:r>
              <a:rPr lang="en-GB" sz="2000" i="1" dirty="0">
                <a:solidFill>
                  <a:srgbClr val="0000FF"/>
                </a:solidFill>
              </a:rPr>
              <a:t>can’t change your childhood but you can change yourself as an adult and there’s no way my kids were going to go through what I went </a:t>
            </a:r>
            <a:r>
              <a:rPr lang="en-GB" sz="2000" i="1" dirty="0" smtClean="0">
                <a:solidFill>
                  <a:srgbClr val="0000FF"/>
                </a:solidFill>
              </a:rPr>
              <a:t>through</a:t>
            </a:r>
            <a:r>
              <a:rPr lang="en-US" sz="2000" dirty="0" smtClean="0">
                <a:solidFill>
                  <a:srgbClr val="0000FF"/>
                </a:solidFill>
              </a:rPr>
              <a:t>”</a:t>
            </a:r>
          </a:p>
          <a:p>
            <a:pPr marL="0" indent="0">
              <a:spcBef>
                <a:spcPts val="0"/>
              </a:spcBef>
              <a:buNone/>
            </a:pPr>
            <a:endParaRPr lang="en-US" sz="2000" dirty="0" smtClean="0">
              <a:solidFill>
                <a:srgbClr val="0000FF"/>
              </a:solidFill>
            </a:endParaRPr>
          </a:p>
          <a:p>
            <a:pPr>
              <a:spcBef>
                <a:spcPts val="0"/>
              </a:spcBef>
            </a:pPr>
            <a:r>
              <a:rPr lang="en-US" sz="2000" b="1" dirty="0" smtClean="0">
                <a:solidFill>
                  <a:schemeClr val="tx1"/>
                </a:solidFill>
              </a:rPr>
              <a:t>Making sense of own journey by focusing on strengths</a:t>
            </a:r>
          </a:p>
          <a:p>
            <a:pPr marL="0" indent="0">
              <a:spcBef>
                <a:spcPts val="0"/>
              </a:spcBef>
              <a:buNone/>
            </a:pPr>
            <a:r>
              <a:rPr lang="en-US" sz="2000" dirty="0" smtClean="0">
                <a:solidFill>
                  <a:schemeClr val="tx1"/>
                </a:solidFill>
              </a:rPr>
              <a:t>Creation of strength-focused narratives to understand lives, differentiation from ‘typical’ parents, empowered agents of change</a:t>
            </a:r>
          </a:p>
          <a:p>
            <a:pPr marL="0" indent="0">
              <a:spcBef>
                <a:spcPts val="0"/>
              </a:spcBef>
              <a:buNone/>
            </a:pPr>
            <a:r>
              <a:rPr lang="en-GB" sz="2000" i="1" dirty="0" smtClean="0"/>
              <a:t>	</a:t>
            </a:r>
            <a:r>
              <a:rPr lang="en-GB" sz="2000" i="1" dirty="0" smtClean="0">
                <a:solidFill>
                  <a:srgbClr val="0000FF"/>
                </a:solidFill>
              </a:rPr>
              <a:t>“We </a:t>
            </a:r>
            <a:r>
              <a:rPr lang="en-GB" sz="2000" i="1" dirty="0">
                <a:solidFill>
                  <a:srgbClr val="0000FF"/>
                </a:solidFill>
              </a:rPr>
              <a:t>were the people that asked for help….. I think that a number of families wouldn't be able to look for help as quickly as we </a:t>
            </a:r>
            <a:r>
              <a:rPr lang="en-GB" sz="2000" i="1" dirty="0" smtClean="0">
                <a:solidFill>
                  <a:srgbClr val="0000FF"/>
                </a:solidFill>
              </a:rPr>
              <a:t>did”</a:t>
            </a:r>
          </a:p>
          <a:p>
            <a:pPr marL="0" indent="0">
              <a:spcBef>
                <a:spcPts val="0"/>
              </a:spcBef>
              <a:buNone/>
            </a:pPr>
            <a:r>
              <a:rPr lang="en-GB" sz="2000" i="1" dirty="0" smtClean="0">
                <a:solidFill>
                  <a:srgbClr val="0000FF"/>
                </a:solidFill>
              </a:rPr>
              <a:t>	“Its </a:t>
            </a:r>
            <a:r>
              <a:rPr lang="en-GB" sz="2000" i="1" dirty="0">
                <a:solidFill>
                  <a:srgbClr val="0000FF"/>
                </a:solidFill>
              </a:rPr>
              <a:t>empowerment isn’t it, you don't have to take on their opinions ….you can take something from everybody and make it your own </a:t>
            </a:r>
            <a:r>
              <a:rPr lang="en-GB" sz="2000" i="1" dirty="0" smtClean="0">
                <a:solidFill>
                  <a:srgbClr val="0000FF"/>
                </a:solidFill>
              </a:rPr>
              <a:t>medicine”</a:t>
            </a:r>
            <a:endParaRPr lang="en-US" sz="2000" dirty="0">
              <a:solidFill>
                <a:srgbClr val="0000FF"/>
              </a:solidFill>
            </a:endParaRPr>
          </a:p>
        </p:txBody>
      </p:sp>
    </p:spTree>
    <p:extLst>
      <p:ext uri="{BB962C8B-B14F-4D97-AF65-F5344CB8AC3E}">
        <p14:creationId xmlns:p14="http://schemas.microsoft.com/office/powerpoint/2010/main" val="2215601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1 cont.</a:t>
            </a:r>
            <a:endParaRPr lang="en-US" sz="2800" dirty="0"/>
          </a:p>
        </p:txBody>
      </p:sp>
      <p:sp>
        <p:nvSpPr>
          <p:cNvPr id="3" name="Content Placeholder 2"/>
          <p:cNvSpPr>
            <a:spLocks noGrp="1"/>
          </p:cNvSpPr>
          <p:nvPr>
            <p:ph idx="1"/>
          </p:nvPr>
        </p:nvSpPr>
        <p:spPr/>
        <p:txBody>
          <a:bodyPr/>
          <a:lstStyle/>
          <a:p>
            <a:pPr>
              <a:spcBef>
                <a:spcPts val="0"/>
              </a:spcBef>
            </a:pPr>
            <a:r>
              <a:rPr lang="en-US" sz="1800" b="1" dirty="0" smtClean="0">
                <a:solidFill>
                  <a:schemeClr val="tx1"/>
                </a:solidFill>
              </a:rPr>
              <a:t>Who’s the patient?</a:t>
            </a:r>
            <a:endParaRPr lang="en-US" sz="1800" b="1" dirty="0">
              <a:solidFill>
                <a:schemeClr val="tx1"/>
              </a:solidFill>
            </a:endParaRPr>
          </a:p>
          <a:p>
            <a:pPr marL="0" indent="0">
              <a:spcBef>
                <a:spcPts val="0"/>
              </a:spcBef>
              <a:buNone/>
            </a:pPr>
            <a:r>
              <a:rPr lang="en-US" sz="1800" dirty="0" smtClean="0">
                <a:solidFill>
                  <a:schemeClr val="tx1"/>
                </a:solidFill>
              </a:rPr>
              <a:t>Parent’s struggle to make sense of therapy that involves exploration of parenting but where child is identified ‘client’. Sense that identified patient held responsibility, thus parents seemed to move away from role if feeling blamed or </a:t>
            </a:r>
            <a:r>
              <a:rPr lang="en-US" sz="1800" dirty="0" err="1" smtClean="0">
                <a:solidFill>
                  <a:schemeClr val="tx1"/>
                </a:solidFill>
              </a:rPr>
              <a:t>criticised</a:t>
            </a:r>
            <a:r>
              <a:rPr lang="en-US" sz="1800" dirty="0" smtClean="0">
                <a:solidFill>
                  <a:schemeClr val="tx1"/>
                </a:solidFill>
              </a:rPr>
              <a:t>.</a:t>
            </a:r>
          </a:p>
          <a:p>
            <a:pPr marL="0" indent="0">
              <a:spcBef>
                <a:spcPts val="0"/>
              </a:spcBef>
              <a:buNone/>
            </a:pPr>
            <a:endParaRPr lang="en-US" sz="1800" dirty="0">
              <a:solidFill>
                <a:schemeClr val="tx1"/>
              </a:solidFill>
            </a:endParaRPr>
          </a:p>
          <a:p>
            <a:pPr marL="0" indent="0">
              <a:spcBef>
                <a:spcPts val="0"/>
              </a:spcBef>
              <a:buNone/>
            </a:pPr>
            <a:r>
              <a:rPr lang="en-GB" sz="1800" i="1" dirty="0"/>
              <a:t>	</a:t>
            </a:r>
            <a:r>
              <a:rPr lang="en-GB" sz="1800" i="1" dirty="0" smtClean="0">
                <a:solidFill>
                  <a:srgbClr val="0000FF"/>
                </a:solidFill>
              </a:rPr>
              <a:t>“</a:t>
            </a:r>
            <a:r>
              <a:rPr lang="en-GB" sz="1800" i="1" dirty="0">
                <a:solidFill>
                  <a:srgbClr val="0000FF"/>
                </a:solidFill>
              </a:rPr>
              <a:t>I find it hard when she was asking about my background because I’m thinking, well its got nothing to do with what’s happened to him </a:t>
            </a:r>
            <a:r>
              <a:rPr lang="en-GB" sz="1800" i="1" dirty="0" smtClean="0">
                <a:solidFill>
                  <a:srgbClr val="0000FF"/>
                </a:solidFill>
              </a:rPr>
              <a:t>”</a:t>
            </a:r>
          </a:p>
          <a:p>
            <a:pPr marL="0" indent="0">
              <a:spcBef>
                <a:spcPts val="0"/>
              </a:spcBef>
              <a:buNone/>
            </a:pPr>
            <a:endParaRPr lang="en-GB" sz="1800" dirty="0">
              <a:solidFill>
                <a:srgbClr val="0000FF"/>
              </a:solidFill>
            </a:endParaRPr>
          </a:p>
          <a:p>
            <a:pPr marL="0" indent="0">
              <a:spcBef>
                <a:spcPts val="0"/>
              </a:spcBef>
              <a:buNone/>
            </a:pPr>
            <a:r>
              <a:rPr lang="en-GB" sz="1800" dirty="0" smtClean="0">
                <a:solidFill>
                  <a:schemeClr val="tx1"/>
                </a:solidFill>
              </a:rPr>
              <a:t>Difficult tension to manage, participants moved between positions, identifying and dis-identifying as client:</a:t>
            </a:r>
          </a:p>
          <a:p>
            <a:pPr marL="0" indent="0">
              <a:spcBef>
                <a:spcPts val="0"/>
              </a:spcBef>
              <a:buNone/>
            </a:pPr>
            <a:endParaRPr lang="en-GB" sz="1800" dirty="0">
              <a:solidFill>
                <a:schemeClr val="tx1"/>
              </a:solidFill>
            </a:endParaRPr>
          </a:p>
          <a:p>
            <a:pPr marL="0" indent="0">
              <a:spcBef>
                <a:spcPts val="0"/>
              </a:spcBef>
              <a:buNone/>
            </a:pPr>
            <a:r>
              <a:rPr lang="en-GB" sz="1800" i="1" dirty="0">
                <a:solidFill>
                  <a:srgbClr val="0000FF"/>
                </a:solidFill>
              </a:rPr>
              <a:t>	</a:t>
            </a:r>
            <a:r>
              <a:rPr lang="en-GB" sz="1800" i="1" dirty="0" smtClean="0">
                <a:solidFill>
                  <a:srgbClr val="0000FF"/>
                </a:solidFill>
              </a:rPr>
              <a:t>“</a:t>
            </a:r>
            <a:r>
              <a:rPr lang="en-GB" sz="1800" i="1" dirty="0">
                <a:solidFill>
                  <a:srgbClr val="0000FF"/>
                </a:solidFill>
              </a:rPr>
              <a:t>As much as the sessions weren’t for me, obviously, I got pulled into it at times, and again that aided me as well so it just, enabled me to become a better parent I suppose </a:t>
            </a:r>
            <a:r>
              <a:rPr lang="en-GB" sz="1800" i="1" dirty="0" smtClean="0">
                <a:solidFill>
                  <a:srgbClr val="0000FF"/>
                </a:solidFill>
              </a:rPr>
              <a:t>”</a:t>
            </a:r>
            <a:endParaRPr lang="en-US" sz="1800" dirty="0">
              <a:solidFill>
                <a:srgbClr val="0000FF"/>
              </a:solidFill>
            </a:endParaRPr>
          </a:p>
          <a:p>
            <a:endParaRPr lang="en-US" dirty="0"/>
          </a:p>
        </p:txBody>
      </p:sp>
    </p:spTree>
    <p:extLst>
      <p:ext uri="{BB962C8B-B14F-4D97-AF65-F5344CB8AC3E}">
        <p14:creationId xmlns:p14="http://schemas.microsoft.com/office/powerpoint/2010/main" val="1749013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Talk</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Rationale for the study</a:t>
            </a:r>
          </a:p>
          <a:p>
            <a:r>
              <a:rPr lang="en-US" dirty="0" smtClean="0"/>
              <a:t>Brief look at methodology</a:t>
            </a:r>
          </a:p>
          <a:p>
            <a:r>
              <a:rPr lang="en-US" dirty="0" smtClean="0"/>
              <a:t>Results </a:t>
            </a:r>
          </a:p>
          <a:p>
            <a:r>
              <a:rPr lang="en-US" dirty="0" smtClean="0"/>
              <a:t>Implications</a:t>
            </a:r>
          </a:p>
          <a:p>
            <a:r>
              <a:rPr lang="en-US" dirty="0" smtClean="0"/>
              <a:t>Questions</a:t>
            </a:r>
            <a:endParaRPr lang="en-US" dirty="0"/>
          </a:p>
        </p:txBody>
      </p:sp>
      <p:pic>
        <p:nvPicPr>
          <p:cNvPr id="4" name="Picture 3" descr="9518537.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922876" y="3419980"/>
            <a:ext cx="4668675" cy="2523621"/>
          </a:xfrm>
          <a:prstGeom prst="rect">
            <a:avLst/>
          </a:prstGeom>
        </p:spPr>
      </p:pic>
    </p:spTree>
    <p:extLst>
      <p:ext uri="{BB962C8B-B14F-4D97-AF65-F5344CB8AC3E}">
        <p14:creationId xmlns:p14="http://schemas.microsoft.com/office/powerpoint/2010/main" val="3627631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2: Being understood enabling understanding</a:t>
            </a:r>
            <a:endParaRPr lang="en-US" sz="2800" dirty="0"/>
          </a:p>
        </p:txBody>
      </p:sp>
      <p:sp>
        <p:nvSpPr>
          <p:cNvPr id="3" name="Content Placeholder 2"/>
          <p:cNvSpPr>
            <a:spLocks noGrp="1"/>
          </p:cNvSpPr>
          <p:nvPr>
            <p:ph idx="1"/>
          </p:nvPr>
        </p:nvSpPr>
        <p:spPr>
          <a:xfrm>
            <a:off x="549275" y="1444532"/>
            <a:ext cx="8042276" cy="5413467"/>
          </a:xfrm>
        </p:spPr>
        <p:txBody>
          <a:bodyPr>
            <a:normAutofit/>
          </a:bodyPr>
          <a:lstStyle/>
          <a:p>
            <a:r>
              <a:rPr lang="en-US" sz="1800" b="1" dirty="0" smtClean="0">
                <a:solidFill>
                  <a:schemeClr val="tx1"/>
                </a:solidFill>
              </a:rPr>
              <a:t>From failure to self-compassion</a:t>
            </a:r>
          </a:p>
          <a:p>
            <a:pPr marL="0" indent="0">
              <a:spcBef>
                <a:spcPts val="0"/>
              </a:spcBef>
              <a:buNone/>
            </a:pPr>
            <a:r>
              <a:rPr lang="en-US" sz="1800" dirty="0" smtClean="0"/>
              <a:t>Moving from sense of incompetent to good enough, </a:t>
            </a:r>
            <a:r>
              <a:rPr lang="en-US" sz="1800" dirty="0" err="1" smtClean="0"/>
              <a:t>internalising</a:t>
            </a:r>
            <a:r>
              <a:rPr lang="en-US" sz="1800" dirty="0" smtClean="0"/>
              <a:t> compassionate position. Non judgmental stance enabling reflection</a:t>
            </a:r>
          </a:p>
          <a:p>
            <a:pPr marL="0" indent="0">
              <a:spcBef>
                <a:spcPts val="0"/>
              </a:spcBef>
              <a:buNone/>
            </a:pPr>
            <a:endParaRPr lang="en-US" sz="1800" dirty="0" smtClean="0"/>
          </a:p>
          <a:p>
            <a:pPr marL="0" indent="0">
              <a:spcBef>
                <a:spcPts val="0"/>
              </a:spcBef>
              <a:buNone/>
            </a:pPr>
            <a:r>
              <a:rPr lang="en-GB" sz="1800" i="1" dirty="0" smtClean="0">
                <a:solidFill>
                  <a:srgbClr val="0000FF"/>
                </a:solidFill>
              </a:rPr>
              <a:t>	“You </a:t>
            </a:r>
            <a:r>
              <a:rPr lang="en-GB" sz="1800" i="1" dirty="0">
                <a:solidFill>
                  <a:srgbClr val="0000FF"/>
                </a:solidFill>
              </a:rPr>
              <a:t>feel bad enough about yourself as it is, you know that you’re failing, as a parent, I was failing massively, so to sit in that room, and to be able to be honest… and see that there is nothing on that person’s face, apart from that they’re listening to you and they want to help you, you know they have your best interests at heart, its phenomenal, that's the therapy in </a:t>
            </a:r>
            <a:r>
              <a:rPr lang="en-GB" sz="1800" i="1" dirty="0" smtClean="0">
                <a:solidFill>
                  <a:srgbClr val="0000FF"/>
                </a:solidFill>
              </a:rPr>
              <a:t>itself”</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t>	</a:t>
            </a:r>
            <a:r>
              <a:rPr lang="en-GB" sz="1800" i="1" dirty="0" smtClean="0">
                <a:solidFill>
                  <a:srgbClr val="0000FF"/>
                </a:solidFill>
              </a:rPr>
              <a:t>“It </a:t>
            </a:r>
            <a:r>
              <a:rPr lang="en-GB" sz="1800" i="1" dirty="0">
                <a:solidFill>
                  <a:srgbClr val="0000FF"/>
                </a:solidFill>
              </a:rPr>
              <a:t>wasn't that we was bad parents, she never made us feel like bad parents, it was just trying to think when you were younger, how your parents treated you, there could be aspects that you are actually doing to your child without realising you’re doing it because you only know the way you were brought </a:t>
            </a:r>
            <a:r>
              <a:rPr lang="en-GB" sz="1800" i="1" dirty="0" smtClean="0">
                <a:solidFill>
                  <a:srgbClr val="0000FF"/>
                </a:solidFill>
              </a:rPr>
              <a:t>up”</a:t>
            </a:r>
          </a:p>
        </p:txBody>
      </p:sp>
    </p:spTree>
    <p:extLst>
      <p:ext uri="{BB962C8B-B14F-4D97-AF65-F5344CB8AC3E}">
        <p14:creationId xmlns:p14="http://schemas.microsoft.com/office/powerpoint/2010/main" val="3424771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2 cont.</a:t>
            </a:r>
            <a:endParaRPr lang="en-US" sz="2800" dirty="0"/>
          </a:p>
        </p:txBody>
      </p:sp>
      <p:sp>
        <p:nvSpPr>
          <p:cNvPr id="3" name="Content Placeholder 2"/>
          <p:cNvSpPr>
            <a:spLocks noGrp="1"/>
          </p:cNvSpPr>
          <p:nvPr>
            <p:ph idx="1"/>
          </p:nvPr>
        </p:nvSpPr>
        <p:spPr/>
        <p:txBody>
          <a:bodyPr/>
          <a:lstStyle/>
          <a:p>
            <a:pPr>
              <a:spcBef>
                <a:spcPts val="0"/>
              </a:spcBef>
            </a:pPr>
            <a:r>
              <a:rPr lang="en-GB" sz="1800" b="1" dirty="0">
                <a:solidFill>
                  <a:schemeClr val="tx1"/>
                </a:solidFill>
              </a:rPr>
              <a:t>Containment and </a:t>
            </a:r>
            <a:r>
              <a:rPr lang="en-GB" sz="1800" b="1" dirty="0" err="1">
                <a:solidFill>
                  <a:schemeClr val="tx1"/>
                </a:solidFill>
              </a:rPr>
              <a:t>mentalizing</a:t>
            </a:r>
            <a:r>
              <a:rPr lang="en-GB" sz="1800" b="1" dirty="0">
                <a:solidFill>
                  <a:schemeClr val="tx1"/>
                </a:solidFill>
              </a:rPr>
              <a:t>: A parallel process</a:t>
            </a:r>
          </a:p>
          <a:p>
            <a:pPr marL="0" indent="0">
              <a:spcBef>
                <a:spcPts val="0"/>
              </a:spcBef>
              <a:buNone/>
            </a:pPr>
            <a:r>
              <a:rPr lang="en-GB" sz="1800" dirty="0">
                <a:solidFill>
                  <a:schemeClr val="tx1"/>
                </a:solidFill>
              </a:rPr>
              <a:t>Mirrored process of re-parenting, parent feels held in mind by </a:t>
            </a:r>
            <a:r>
              <a:rPr lang="en-GB" sz="1800" dirty="0" smtClean="0">
                <a:solidFill>
                  <a:schemeClr val="tx1"/>
                </a:solidFill>
              </a:rPr>
              <a:t>therapist, reflection on own needs </a:t>
            </a:r>
            <a:r>
              <a:rPr lang="en-GB" sz="1800" dirty="0">
                <a:solidFill>
                  <a:schemeClr val="tx1"/>
                </a:solidFill>
              </a:rPr>
              <a:t>and thus able to </a:t>
            </a:r>
            <a:r>
              <a:rPr lang="en-GB" sz="1800" dirty="0" err="1">
                <a:solidFill>
                  <a:schemeClr val="tx1"/>
                </a:solidFill>
              </a:rPr>
              <a:t>mentalize</a:t>
            </a:r>
            <a:r>
              <a:rPr lang="en-GB" sz="1800" dirty="0">
                <a:solidFill>
                  <a:schemeClr val="tx1"/>
                </a:solidFill>
              </a:rPr>
              <a:t> the needs of their child. Psychotherapy as secure </a:t>
            </a:r>
            <a:r>
              <a:rPr lang="en-GB" sz="1800" dirty="0" smtClean="0">
                <a:solidFill>
                  <a:schemeClr val="tx1"/>
                </a:solidFill>
              </a:rPr>
              <a:t>base, consistent support.</a:t>
            </a:r>
          </a:p>
          <a:p>
            <a:pPr marL="0" indent="0">
              <a:spcBef>
                <a:spcPts val="0"/>
              </a:spcBef>
              <a:buNone/>
            </a:pPr>
            <a:endParaRPr lang="en-GB" sz="1800" dirty="0">
              <a:solidFill>
                <a:schemeClr val="tx1"/>
              </a:solidFill>
            </a:endParaRPr>
          </a:p>
          <a:p>
            <a:pPr marL="0" indent="0">
              <a:spcBef>
                <a:spcPts val="0"/>
              </a:spcBef>
              <a:buNone/>
            </a:pPr>
            <a:r>
              <a:rPr lang="en-GB" sz="1800" i="1" dirty="0" smtClean="0"/>
              <a:t>	“</a:t>
            </a:r>
            <a:r>
              <a:rPr lang="en-GB" sz="1800" i="1" dirty="0" smtClean="0">
                <a:solidFill>
                  <a:srgbClr val="0000FF"/>
                </a:solidFill>
              </a:rPr>
              <a:t>It </a:t>
            </a:r>
            <a:r>
              <a:rPr lang="en-GB" sz="1800" i="1" dirty="0">
                <a:solidFill>
                  <a:srgbClr val="0000FF"/>
                </a:solidFill>
              </a:rPr>
              <a:t>was not out of a desire of not wanting to respond to him, it was out of a desire to respond to him in a particular way, and that was about a need in me </a:t>
            </a:r>
            <a:r>
              <a:rPr lang="en-GB" sz="1800" i="1" dirty="0" smtClean="0">
                <a:solidFill>
                  <a:srgbClr val="0000FF"/>
                </a:solidFill>
              </a:rPr>
              <a:t>“</a:t>
            </a:r>
          </a:p>
          <a:p>
            <a:pPr marL="0" indent="0">
              <a:spcBef>
                <a:spcPts val="0"/>
              </a:spcBef>
              <a:buNone/>
            </a:pPr>
            <a:endParaRPr lang="en-GB" sz="1800" i="1" dirty="0" smtClean="0">
              <a:solidFill>
                <a:srgbClr val="0000FF"/>
              </a:solidFill>
            </a:endParaRPr>
          </a:p>
          <a:p>
            <a:pPr marL="0" indent="0">
              <a:spcBef>
                <a:spcPts val="0"/>
              </a:spcBef>
              <a:buNone/>
            </a:pPr>
            <a:r>
              <a:rPr lang="en-GB" sz="1800" i="1" dirty="0">
                <a:solidFill>
                  <a:srgbClr val="0000FF"/>
                </a:solidFill>
              </a:rPr>
              <a:t>	</a:t>
            </a:r>
            <a:r>
              <a:rPr lang="en-GB" sz="1800" i="1" dirty="0" smtClean="0">
                <a:solidFill>
                  <a:srgbClr val="0000FF"/>
                </a:solidFill>
              </a:rPr>
              <a:t>“Watching </a:t>
            </a:r>
            <a:r>
              <a:rPr lang="en-GB" sz="1800" i="1" dirty="0">
                <a:solidFill>
                  <a:srgbClr val="0000FF"/>
                </a:solidFill>
              </a:rPr>
              <a:t>her with (child), how she was able to sort of coax stuff out of him and the way she spoke to him, I suppose it enabled me, I learned from her to be able to communicate with him </a:t>
            </a:r>
            <a:r>
              <a:rPr lang="en-GB" sz="1800" i="1" dirty="0" smtClean="0">
                <a:solidFill>
                  <a:srgbClr val="0000FF"/>
                </a:solidFill>
              </a:rPr>
              <a:t>better“</a:t>
            </a:r>
          </a:p>
          <a:p>
            <a:pPr marL="0" indent="0">
              <a:spcBef>
                <a:spcPts val="0"/>
              </a:spcBef>
              <a:buNone/>
            </a:pPr>
            <a:endParaRPr lang="en-GB" sz="1800" dirty="0">
              <a:solidFill>
                <a:srgbClr val="0000FF"/>
              </a:solidFill>
            </a:endParaRPr>
          </a:p>
          <a:p>
            <a:pPr marL="0" indent="0">
              <a:spcBef>
                <a:spcPts val="0"/>
              </a:spcBef>
              <a:buNone/>
            </a:pPr>
            <a:r>
              <a:rPr lang="en-GB" sz="1800" i="1" dirty="0" smtClean="0">
                <a:solidFill>
                  <a:srgbClr val="0000FF"/>
                </a:solidFill>
              </a:rPr>
              <a:t>	“It </a:t>
            </a:r>
            <a:r>
              <a:rPr lang="en-GB" sz="1800" i="1" dirty="0">
                <a:solidFill>
                  <a:srgbClr val="0000FF"/>
                </a:solidFill>
              </a:rPr>
              <a:t>just gives you confidence to keep going down the same road that you’re doing….. and to have that environment to bring it back </a:t>
            </a:r>
            <a:r>
              <a:rPr lang="en-GB" sz="1800" i="1" dirty="0" smtClean="0">
                <a:solidFill>
                  <a:srgbClr val="0000FF"/>
                </a:solidFill>
              </a:rPr>
              <a:t>to</a:t>
            </a:r>
            <a:r>
              <a:rPr lang="en-US" sz="1800" dirty="0" smtClean="0">
                <a:solidFill>
                  <a:srgbClr val="0000FF"/>
                </a:solidFill>
              </a:rPr>
              <a:t>”</a:t>
            </a:r>
            <a:endParaRPr lang="en-US" sz="1800" dirty="0">
              <a:solidFill>
                <a:srgbClr val="0000FF"/>
              </a:solidFill>
            </a:endParaRPr>
          </a:p>
          <a:p>
            <a:endParaRPr lang="en-US" dirty="0"/>
          </a:p>
        </p:txBody>
      </p:sp>
    </p:spTree>
    <p:extLst>
      <p:ext uri="{BB962C8B-B14F-4D97-AF65-F5344CB8AC3E}">
        <p14:creationId xmlns:p14="http://schemas.microsoft.com/office/powerpoint/2010/main" val="1444895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2 cont.</a:t>
            </a:r>
            <a:endParaRPr lang="en-US" sz="2800" dirty="0"/>
          </a:p>
        </p:txBody>
      </p:sp>
      <p:sp>
        <p:nvSpPr>
          <p:cNvPr id="3" name="Content Placeholder 2"/>
          <p:cNvSpPr>
            <a:spLocks noGrp="1"/>
          </p:cNvSpPr>
          <p:nvPr>
            <p:ph idx="1"/>
          </p:nvPr>
        </p:nvSpPr>
        <p:spPr/>
        <p:txBody>
          <a:bodyPr>
            <a:normAutofit/>
          </a:bodyPr>
          <a:lstStyle/>
          <a:p>
            <a:r>
              <a:rPr lang="en-US" sz="1800" b="1" dirty="0" smtClean="0">
                <a:solidFill>
                  <a:schemeClr val="tx1"/>
                </a:solidFill>
              </a:rPr>
              <a:t>Space to understand the meaning of damage</a:t>
            </a:r>
          </a:p>
          <a:p>
            <a:pPr marL="0" indent="0">
              <a:buNone/>
            </a:pPr>
            <a:r>
              <a:rPr lang="en-US" sz="1800" dirty="0" smtClean="0"/>
              <a:t>Emphasis on value of understanding the context of </a:t>
            </a:r>
            <a:r>
              <a:rPr lang="en-US" sz="1800" dirty="0" err="1" smtClean="0"/>
              <a:t>behaviour</a:t>
            </a:r>
            <a:r>
              <a:rPr lang="en-US" sz="1800" dirty="0" smtClean="0"/>
              <a:t>, space to ‘see the wood for the trees’. Giving a different perspective, platform to make sense of own responses.</a:t>
            </a:r>
          </a:p>
          <a:p>
            <a:pPr marL="0" indent="0">
              <a:buNone/>
            </a:pPr>
            <a:r>
              <a:rPr lang="en-GB" sz="1800" i="1" dirty="0"/>
              <a:t> </a:t>
            </a:r>
            <a:r>
              <a:rPr lang="en-GB" sz="1800" i="1" dirty="0" smtClean="0"/>
              <a:t>	</a:t>
            </a:r>
            <a:r>
              <a:rPr lang="en-GB" sz="1800" i="1" dirty="0" smtClean="0">
                <a:solidFill>
                  <a:srgbClr val="0000FF"/>
                </a:solidFill>
              </a:rPr>
              <a:t>“It </a:t>
            </a:r>
            <a:r>
              <a:rPr lang="en-GB" sz="1800" i="1" dirty="0">
                <a:solidFill>
                  <a:srgbClr val="0000FF"/>
                </a:solidFill>
              </a:rPr>
              <a:t>got us to look at the reasons behind the behaviour rather than concentrating on the behaviour, because we were able to sit down in a safe environment, and have somebody help myself, look at it, look at the behaviour …..we could kind of step out of </a:t>
            </a:r>
            <a:r>
              <a:rPr lang="en-GB" sz="1800" i="1" dirty="0" smtClean="0">
                <a:solidFill>
                  <a:srgbClr val="0000FF"/>
                </a:solidFill>
              </a:rPr>
              <a:t>it</a:t>
            </a:r>
            <a:r>
              <a:rPr lang="en-US" sz="1800" dirty="0" smtClean="0">
                <a:solidFill>
                  <a:srgbClr val="0000FF"/>
                </a:solidFill>
              </a:rPr>
              <a:t>”</a:t>
            </a:r>
          </a:p>
          <a:p>
            <a:pPr marL="0" indent="0">
              <a:buNone/>
            </a:pPr>
            <a:r>
              <a:rPr lang="en-GB" sz="1800" i="1" dirty="0" smtClean="0">
                <a:solidFill>
                  <a:srgbClr val="0000FF"/>
                </a:solidFill>
              </a:rPr>
              <a:t>	“Because </a:t>
            </a:r>
            <a:r>
              <a:rPr lang="en-GB" sz="1800" i="1" dirty="0">
                <a:solidFill>
                  <a:srgbClr val="0000FF"/>
                </a:solidFill>
              </a:rPr>
              <a:t>she felt so unhappy, she would mirror that, she would put that out, and I’m quite receptive to how other people are feeling so it would find a home within me, and then I’d mirror that back, and then we’d end up in this </a:t>
            </a:r>
            <a:r>
              <a:rPr lang="en-GB" sz="1800" i="1" dirty="0" smtClean="0">
                <a:solidFill>
                  <a:srgbClr val="0000FF"/>
                </a:solidFill>
              </a:rPr>
              <a:t>cycle”</a:t>
            </a:r>
            <a:r>
              <a:rPr lang="en-US" sz="1800" dirty="0" smtClean="0">
                <a:solidFill>
                  <a:srgbClr val="0000FF"/>
                </a:solidFill>
              </a:rPr>
              <a:t> </a:t>
            </a:r>
            <a:endParaRPr lang="en-US" sz="1800" dirty="0">
              <a:solidFill>
                <a:srgbClr val="0000FF"/>
              </a:solidFill>
            </a:endParaRPr>
          </a:p>
        </p:txBody>
      </p:sp>
    </p:spTree>
    <p:extLst>
      <p:ext uri="{BB962C8B-B14F-4D97-AF65-F5344CB8AC3E}">
        <p14:creationId xmlns:p14="http://schemas.microsoft.com/office/powerpoint/2010/main" val="2234610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3: Changing Expectations/Acceptance</a:t>
            </a:r>
            <a:endParaRPr lang="en-US" sz="2800" dirty="0"/>
          </a:p>
        </p:txBody>
      </p:sp>
      <p:sp>
        <p:nvSpPr>
          <p:cNvPr id="3" name="Content Placeholder 2"/>
          <p:cNvSpPr>
            <a:spLocks noGrp="1"/>
          </p:cNvSpPr>
          <p:nvPr>
            <p:ph idx="1"/>
          </p:nvPr>
        </p:nvSpPr>
        <p:spPr>
          <a:xfrm>
            <a:off x="549275" y="1600200"/>
            <a:ext cx="8042276" cy="5257799"/>
          </a:xfrm>
        </p:spPr>
        <p:txBody>
          <a:bodyPr>
            <a:normAutofit lnSpcReduction="10000"/>
          </a:bodyPr>
          <a:lstStyle/>
          <a:p>
            <a:pPr>
              <a:spcBef>
                <a:spcPts val="0"/>
              </a:spcBef>
            </a:pPr>
            <a:r>
              <a:rPr lang="en-US" sz="1800" b="1" dirty="0" smtClean="0">
                <a:solidFill>
                  <a:schemeClr val="tx1"/>
                </a:solidFill>
              </a:rPr>
              <a:t>No quick fix</a:t>
            </a:r>
          </a:p>
          <a:p>
            <a:pPr marL="0" indent="0">
              <a:spcBef>
                <a:spcPts val="0"/>
              </a:spcBef>
              <a:buNone/>
            </a:pPr>
            <a:r>
              <a:rPr lang="en-US" sz="1800" dirty="0" smtClean="0"/>
              <a:t>Change </a:t>
            </a:r>
            <a:r>
              <a:rPr lang="en-US" sz="1800" dirty="0" err="1" smtClean="0"/>
              <a:t>conceptualised</a:t>
            </a:r>
            <a:r>
              <a:rPr lang="en-US" sz="1800" dirty="0" smtClean="0"/>
              <a:t> as a continuous process. </a:t>
            </a:r>
            <a:r>
              <a:rPr lang="en-US" sz="1800" dirty="0" err="1" smtClean="0"/>
              <a:t>Realisation</a:t>
            </a:r>
            <a:r>
              <a:rPr lang="en-US" sz="1800" dirty="0" smtClean="0"/>
              <a:t> that there is no ‘magic wand’</a:t>
            </a:r>
          </a:p>
          <a:p>
            <a:pPr marL="0" indent="0">
              <a:spcBef>
                <a:spcPts val="0"/>
              </a:spcBef>
              <a:buNone/>
            </a:pPr>
            <a:r>
              <a:rPr lang="en-GB" sz="1800" i="1" dirty="0" smtClean="0">
                <a:solidFill>
                  <a:srgbClr val="0000FF"/>
                </a:solidFill>
              </a:rPr>
              <a:t>	“You </a:t>
            </a:r>
            <a:r>
              <a:rPr lang="en-GB" sz="1800" i="1" dirty="0">
                <a:solidFill>
                  <a:srgbClr val="0000FF"/>
                </a:solidFill>
              </a:rPr>
              <a:t>can’t expect it to work overnight so you have to work on </a:t>
            </a:r>
            <a:r>
              <a:rPr lang="en-GB" sz="1800" i="1" dirty="0" smtClean="0">
                <a:solidFill>
                  <a:srgbClr val="0000FF"/>
                </a:solidFill>
              </a:rPr>
              <a:t>it”</a:t>
            </a:r>
          </a:p>
          <a:p>
            <a:pPr marL="0" indent="0">
              <a:spcBef>
                <a:spcPts val="0"/>
              </a:spcBef>
              <a:buNone/>
            </a:pPr>
            <a:r>
              <a:rPr lang="en-GB" sz="1800" i="1" dirty="0" smtClean="0">
                <a:solidFill>
                  <a:srgbClr val="0000FF"/>
                </a:solidFill>
              </a:rPr>
              <a:t>	“I </a:t>
            </a:r>
            <a:r>
              <a:rPr lang="en-GB" sz="1800" i="1" dirty="0">
                <a:solidFill>
                  <a:srgbClr val="0000FF"/>
                </a:solidFill>
              </a:rPr>
              <a:t>see it as </a:t>
            </a:r>
            <a:r>
              <a:rPr lang="en-GB" sz="1800" i="1" dirty="0" err="1">
                <a:solidFill>
                  <a:srgbClr val="0000FF"/>
                </a:solidFill>
              </a:rPr>
              <a:t>ongoing</a:t>
            </a:r>
            <a:r>
              <a:rPr lang="en-GB" sz="1800" i="1" dirty="0">
                <a:solidFill>
                  <a:srgbClr val="0000FF"/>
                </a:solidFill>
              </a:rPr>
              <a:t>, it doesn't stop </a:t>
            </a:r>
            <a:r>
              <a:rPr lang="en-GB" sz="1800" i="1" dirty="0" smtClean="0">
                <a:solidFill>
                  <a:srgbClr val="0000FF"/>
                </a:solidFill>
              </a:rPr>
              <a:t>really”</a:t>
            </a:r>
          </a:p>
          <a:p>
            <a:pPr>
              <a:spcBef>
                <a:spcPts val="0"/>
              </a:spcBef>
            </a:pPr>
            <a:r>
              <a:rPr lang="en-US" sz="1800" b="1" dirty="0" smtClean="0">
                <a:solidFill>
                  <a:schemeClr val="tx1"/>
                </a:solidFill>
              </a:rPr>
              <a:t>Adjusting expectations</a:t>
            </a:r>
          </a:p>
          <a:p>
            <a:pPr marL="0" indent="0">
              <a:spcBef>
                <a:spcPts val="0"/>
              </a:spcBef>
              <a:buNone/>
            </a:pPr>
            <a:r>
              <a:rPr lang="en-US" sz="1800" dirty="0" smtClean="0">
                <a:solidFill>
                  <a:schemeClr val="tx1"/>
                </a:solidFill>
              </a:rPr>
              <a:t>More flexible and realistic of parenthood and their children. Process of re-framing what ‘counts’ as change</a:t>
            </a:r>
          </a:p>
          <a:p>
            <a:pPr marL="0" indent="0">
              <a:spcBef>
                <a:spcPts val="0"/>
              </a:spcBef>
              <a:buNone/>
            </a:pPr>
            <a:r>
              <a:rPr lang="en-GB" sz="1800" i="1" dirty="0" smtClean="0"/>
              <a:t>	</a:t>
            </a:r>
            <a:r>
              <a:rPr lang="en-GB" sz="1800" i="1" dirty="0" smtClean="0">
                <a:solidFill>
                  <a:srgbClr val="0000FF"/>
                </a:solidFill>
              </a:rPr>
              <a:t>“Subtle </a:t>
            </a:r>
            <a:r>
              <a:rPr lang="en-GB" sz="1800" i="1" dirty="0">
                <a:solidFill>
                  <a:srgbClr val="0000FF"/>
                </a:solidFill>
              </a:rPr>
              <a:t>changes, very subtle changes…I mean some of the problems that were there are still there….but he can cope with things better </a:t>
            </a:r>
            <a:r>
              <a:rPr lang="en-GB" sz="1800" i="1" dirty="0" smtClean="0">
                <a:solidFill>
                  <a:srgbClr val="0000FF"/>
                </a:solidFill>
              </a:rPr>
              <a:t>now</a:t>
            </a:r>
            <a:r>
              <a:rPr lang="en-US" sz="1800" dirty="0" smtClean="0">
                <a:solidFill>
                  <a:srgbClr val="0000FF"/>
                </a:solidFill>
              </a:rPr>
              <a:t>”</a:t>
            </a:r>
          </a:p>
          <a:p>
            <a:pPr marL="0" indent="0">
              <a:spcBef>
                <a:spcPts val="0"/>
              </a:spcBef>
              <a:buNone/>
            </a:pPr>
            <a:r>
              <a:rPr lang="en-GB" sz="1800" i="1" dirty="0" smtClean="0">
                <a:solidFill>
                  <a:srgbClr val="0000FF"/>
                </a:solidFill>
              </a:rPr>
              <a:t>	“Yeah </a:t>
            </a:r>
            <a:r>
              <a:rPr lang="en-GB" sz="1800" i="1" dirty="0">
                <a:solidFill>
                  <a:srgbClr val="0000FF"/>
                </a:solidFill>
              </a:rPr>
              <a:t>small changes, small but significant little </a:t>
            </a:r>
            <a:r>
              <a:rPr lang="en-GB" sz="1800" i="1" dirty="0" smtClean="0">
                <a:solidFill>
                  <a:srgbClr val="0000FF"/>
                </a:solidFill>
              </a:rPr>
              <a:t>changes</a:t>
            </a:r>
            <a:r>
              <a:rPr lang="en-US" sz="1800" dirty="0" smtClean="0">
                <a:solidFill>
                  <a:srgbClr val="0000FF"/>
                </a:solidFill>
              </a:rPr>
              <a:t>”</a:t>
            </a:r>
          </a:p>
          <a:p>
            <a:pPr>
              <a:spcBef>
                <a:spcPts val="0"/>
              </a:spcBef>
            </a:pPr>
            <a:r>
              <a:rPr lang="en-US" sz="1800" b="1" dirty="0" smtClean="0">
                <a:solidFill>
                  <a:schemeClr val="tx1"/>
                </a:solidFill>
              </a:rPr>
              <a:t>Acceptance</a:t>
            </a:r>
          </a:p>
          <a:p>
            <a:pPr marL="0" indent="0">
              <a:spcBef>
                <a:spcPts val="0"/>
              </a:spcBef>
              <a:buNone/>
            </a:pPr>
            <a:r>
              <a:rPr lang="en-US" sz="1800" dirty="0" smtClean="0">
                <a:solidFill>
                  <a:schemeClr val="tx1"/>
                </a:solidFill>
              </a:rPr>
              <a:t>Used to tolerate painful experience, stoicism and sense of commitment.</a:t>
            </a:r>
          </a:p>
          <a:p>
            <a:pPr marL="0" indent="0">
              <a:spcBef>
                <a:spcPts val="0"/>
              </a:spcBef>
              <a:buNone/>
            </a:pPr>
            <a:r>
              <a:rPr lang="en-US" sz="1800" i="1" dirty="0">
                <a:solidFill>
                  <a:schemeClr val="tx1"/>
                </a:solidFill>
              </a:rPr>
              <a:t>	</a:t>
            </a:r>
            <a:r>
              <a:rPr lang="en-US" sz="1800" i="1" dirty="0" smtClean="0">
                <a:solidFill>
                  <a:srgbClr val="0000FF"/>
                </a:solidFill>
              </a:rPr>
              <a:t>“</a:t>
            </a:r>
            <a:r>
              <a:rPr lang="en-GB" sz="1800" i="1" dirty="0" smtClean="0">
                <a:solidFill>
                  <a:srgbClr val="0000FF"/>
                </a:solidFill>
              </a:rPr>
              <a:t>You </a:t>
            </a:r>
            <a:r>
              <a:rPr lang="en-GB" sz="1800" i="1" dirty="0">
                <a:solidFill>
                  <a:srgbClr val="0000FF"/>
                </a:solidFill>
              </a:rPr>
              <a:t>don't make sense of it you just get on with it, its life, they’re ours, they’re our family, they’re not going </a:t>
            </a:r>
            <a:r>
              <a:rPr lang="en-GB" sz="1800" i="1" dirty="0" smtClean="0">
                <a:solidFill>
                  <a:srgbClr val="0000FF"/>
                </a:solidFill>
              </a:rPr>
              <a:t>anywhere” </a:t>
            </a:r>
          </a:p>
          <a:p>
            <a:pPr marL="0" indent="0">
              <a:spcBef>
                <a:spcPts val="0"/>
              </a:spcBef>
              <a:buNone/>
            </a:pPr>
            <a:r>
              <a:rPr lang="en-GB" sz="1800" i="1" dirty="0" smtClean="0">
                <a:solidFill>
                  <a:srgbClr val="0000FF"/>
                </a:solidFill>
              </a:rPr>
              <a:t>	“We’re </a:t>
            </a:r>
            <a:r>
              <a:rPr lang="en-GB" sz="1800" i="1" dirty="0">
                <a:solidFill>
                  <a:srgbClr val="0000FF"/>
                </a:solidFill>
              </a:rPr>
              <a:t>still in the adjusting stage, see stages, I don't know, it’s disappointing in some ways, but then hey-</a:t>
            </a:r>
            <a:r>
              <a:rPr lang="en-GB" sz="1800" i="1" dirty="0" err="1">
                <a:solidFill>
                  <a:srgbClr val="0000FF"/>
                </a:solidFill>
              </a:rPr>
              <a:t>ho</a:t>
            </a:r>
            <a:r>
              <a:rPr lang="en-GB" sz="1800" i="1" dirty="0">
                <a:solidFill>
                  <a:srgbClr val="0000FF"/>
                </a:solidFill>
              </a:rPr>
              <a:t>, you do what you, with what you have in front of you, I mean there are certain things you can’t </a:t>
            </a:r>
            <a:r>
              <a:rPr lang="en-GB" sz="1800" i="1" dirty="0" smtClean="0">
                <a:solidFill>
                  <a:srgbClr val="0000FF"/>
                </a:solidFill>
              </a:rPr>
              <a:t>change”</a:t>
            </a:r>
            <a:endParaRPr lang="en-US" sz="1800" b="1" dirty="0" smtClean="0">
              <a:solidFill>
                <a:srgbClr val="0000FF"/>
              </a:solidFill>
            </a:endParaRPr>
          </a:p>
          <a:p>
            <a:pPr marL="0" indent="0">
              <a:spcBef>
                <a:spcPts val="0"/>
              </a:spcBef>
              <a:buNone/>
            </a:pPr>
            <a:endParaRPr lang="en-US" sz="1800" b="1" dirty="0">
              <a:solidFill>
                <a:srgbClr val="0000FF"/>
              </a:solidFill>
            </a:endParaRPr>
          </a:p>
        </p:txBody>
      </p:sp>
    </p:spTree>
    <p:extLst>
      <p:ext uri="{BB962C8B-B14F-4D97-AF65-F5344CB8AC3E}">
        <p14:creationId xmlns:p14="http://schemas.microsoft.com/office/powerpoint/2010/main" val="1187088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3 cont.</a:t>
            </a:r>
            <a:endParaRPr lang="en-US" sz="2800" dirty="0"/>
          </a:p>
        </p:txBody>
      </p:sp>
      <p:sp>
        <p:nvSpPr>
          <p:cNvPr id="3" name="Content Placeholder 2"/>
          <p:cNvSpPr>
            <a:spLocks noGrp="1"/>
          </p:cNvSpPr>
          <p:nvPr>
            <p:ph idx="1"/>
          </p:nvPr>
        </p:nvSpPr>
        <p:spPr/>
        <p:txBody>
          <a:bodyPr>
            <a:normAutofit lnSpcReduction="10000"/>
          </a:bodyPr>
          <a:lstStyle/>
          <a:p>
            <a:r>
              <a:rPr lang="en-US" sz="1800" b="1" dirty="0" smtClean="0">
                <a:solidFill>
                  <a:schemeClr val="tx1"/>
                </a:solidFill>
              </a:rPr>
              <a:t>Investing in the future, leaving a legacy</a:t>
            </a:r>
          </a:p>
          <a:p>
            <a:pPr marL="0" indent="0">
              <a:spcBef>
                <a:spcPts val="0"/>
              </a:spcBef>
              <a:buNone/>
            </a:pPr>
            <a:r>
              <a:rPr lang="en-US" sz="1800" dirty="0" smtClean="0">
                <a:solidFill>
                  <a:schemeClr val="tx1"/>
                </a:solidFill>
              </a:rPr>
              <a:t>Looking towards future and finding fortitude in this, equipping children for world and passing values onto them.</a:t>
            </a:r>
          </a:p>
          <a:p>
            <a:pPr marL="0" indent="0">
              <a:spcBef>
                <a:spcPts val="0"/>
              </a:spcBef>
              <a:buNone/>
            </a:pPr>
            <a:endParaRPr lang="en-US" sz="1800" dirty="0" smtClean="0">
              <a:solidFill>
                <a:schemeClr val="tx1"/>
              </a:solidFill>
            </a:endParaRPr>
          </a:p>
          <a:p>
            <a:pPr marL="0" indent="0">
              <a:spcBef>
                <a:spcPts val="0"/>
              </a:spcBef>
              <a:buNone/>
            </a:pPr>
            <a:r>
              <a:rPr lang="en-GB" sz="1800" i="1" dirty="0" smtClean="0">
                <a:solidFill>
                  <a:srgbClr val="0000FF"/>
                </a:solidFill>
              </a:rPr>
              <a:t>	“I </a:t>
            </a:r>
            <a:r>
              <a:rPr lang="en-GB" sz="1800" i="1" dirty="0">
                <a:solidFill>
                  <a:srgbClr val="0000FF"/>
                </a:solidFill>
              </a:rPr>
              <a:t>think hopefully it will mould them into better adults going forward, and I don't feel like school, obviously it's a major part but its just a period of her life that she needs to get through, with as much dignity and self-respect and confidence as possible, its not the be all and end </a:t>
            </a:r>
            <a:r>
              <a:rPr lang="en-GB" sz="1800" i="1" dirty="0" smtClean="0">
                <a:solidFill>
                  <a:srgbClr val="0000FF"/>
                </a:solidFill>
              </a:rPr>
              <a:t>all”</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solidFill>
                  <a:srgbClr val="0000FF"/>
                </a:solidFill>
              </a:rPr>
              <a:t>	“I </a:t>
            </a:r>
            <a:r>
              <a:rPr lang="en-GB" sz="1800" i="1" dirty="0">
                <a:solidFill>
                  <a:srgbClr val="0000FF"/>
                </a:solidFill>
              </a:rPr>
              <a:t>love my girls more than anything, so they are worth it, they’re just you know, hard work (laughs), hopefully they’ll repay me in some nice way when they get a bit </a:t>
            </a:r>
            <a:r>
              <a:rPr lang="en-GB" sz="1800" i="1" dirty="0" smtClean="0">
                <a:solidFill>
                  <a:srgbClr val="0000FF"/>
                </a:solidFill>
              </a:rPr>
              <a:t>older”</a:t>
            </a:r>
          </a:p>
          <a:p>
            <a:pPr marL="0" indent="0">
              <a:spcBef>
                <a:spcPts val="0"/>
              </a:spcBef>
              <a:buNone/>
            </a:pPr>
            <a:endParaRPr lang="en-US" sz="1800" b="1" dirty="0" smtClean="0">
              <a:solidFill>
                <a:srgbClr val="0000FF"/>
              </a:solidFill>
            </a:endParaRPr>
          </a:p>
          <a:p>
            <a:pPr marL="0" indent="0">
              <a:spcBef>
                <a:spcPts val="0"/>
              </a:spcBef>
              <a:buNone/>
            </a:pPr>
            <a:r>
              <a:rPr lang="en-GB" sz="1800" i="1" dirty="0" smtClean="0">
                <a:solidFill>
                  <a:srgbClr val="0000FF"/>
                </a:solidFill>
              </a:rPr>
              <a:t>	“I </a:t>
            </a:r>
            <a:r>
              <a:rPr lang="en-GB" sz="1800" i="1" dirty="0">
                <a:solidFill>
                  <a:srgbClr val="0000FF"/>
                </a:solidFill>
              </a:rPr>
              <a:t>just wanted my kids to be proud of me, I think that's what was more important, I just wanted to prove to my kids that, you know what, no matter what hits you in life, just get up and get on with </a:t>
            </a:r>
            <a:r>
              <a:rPr lang="en-GB" sz="1800" i="1" dirty="0" smtClean="0">
                <a:solidFill>
                  <a:srgbClr val="0000FF"/>
                </a:solidFill>
              </a:rPr>
              <a:t>it”</a:t>
            </a:r>
            <a:endParaRPr lang="en-US" sz="1800" b="1" dirty="0">
              <a:solidFill>
                <a:srgbClr val="0000FF"/>
              </a:solidFill>
            </a:endParaRPr>
          </a:p>
        </p:txBody>
      </p:sp>
    </p:spTree>
    <p:extLst>
      <p:ext uri="{BB962C8B-B14F-4D97-AF65-F5344CB8AC3E}">
        <p14:creationId xmlns:p14="http://schemas.microsoft.com/office/powerpoint/2010/main" val="3770857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4: Sharing the protective burden of control</a:t>
            </a:r>
            <a:endParaRPr lang="en-US" sz="2800" dirty="0"/>
          </a:p>
        </p:txBody>
      </p:sp>
      <p:sp>
        <p:nvSpPr>
          <p:cNvPr id="3" name="Content Placeholder 2"/>
          <p:cNvSpPr>
            <a:spLocks noGrp="1"/>
          </p:cNvSpPr>
          <p:nvPr>
            <p:ph idx="1"/>
          </p:nvPr>
        </p:nvSpPr>
        <p:spPr/>
        <p:txBody>
          <a:bodyPr>
            <a:normAutofit lnSpcReduction="10000"/>
          </a:bodyPr>
          <a:lstStyle/>
          <a:p>
            <a:r>
              <a:rPr lang="en-US" sz="1800" b="1" dirty="0" smtClean="0">
                <a:solidFill>
                  <a:schemeClr val="tx1"/>
                </a:solidFill>
              </a:rPr>
              <a:t>Protection of parental/professional identity</a:t>
            </a:r>
          </a:p>
          <a:p>
            <a:pPr marL="0" indent="0">
              <a:spcBef>
                <a:spcPts val="0"/>
              </a:spcBef>
              <a:buNone/>
            </a:pPr>
            <a:r>
              <a:rPr lang="en-US" sz="1800" dirty="0" smtClean="0">
                <a:solidFill>
                  <a:schemeClr val="tx1"/>
                </a:solidFill>
              </a:rPr>
              <a:t>All parents portrayed themselves in powerful roles, parent being key part of identity, protection as ‘expert’. However, </a:t>
            </a:r>
            <a:r>
              <a:rPr lang="en-US" sz="1800" dirty="0">
                <a:solidFill>
                  <a:schemeClr val="tx1"/>
                </a:solidFill>
              </a:rPr>
              <a:t>f</a:t>
            </a:r>
            <a:r>
              <a:rPr lang="en-US" sz="1800" dirty="0" smtClean="0">
                <a:solidFill>
                  <a:schemeClr val="tx1"/>
                </a:solidFill>
              </a:rPr>
              <a:t>ixed beliefs about role could leave parents isolated.</a:t>
            </a:r>
          </a:p>
          <a:p>
            <a:pPr marL="0" indent="0">
              <a:spcBef>
                <a:spcPts val="0"/>
              </a:spcBef>
              <a:buNone/>
            </a:pPr>
            <a:endParaRPr lang="en-US" sz="1800" dirty="0" smtClean="0">
              <a:solidFill>
                <a:schemeClr val="tx1"/>
              </a:solidFill>
            </a:endParaRPr>
          </a:p>
          <a:p>
            <a:pPr marL="0" indent="0">
              <a:spcBef>
                <a:spcPts val="0"/>
              </a:spcBef>
              <a:buNone/>
            </a:pPr>
            <a:r>
              <a:rPr lang="en-GB" sz="1800" i="1" dirty="0" smtClean="0"/>
              <a:t>	</a:t>
            </a:r>
            <a:r>
              <a:rPr lang="en-GB" sz="1800" i="1" dirty="0" smtClean="0">
                <a:solidFill>
                  <a:srgbClr val="0000FF"/>
                </a:solidFill>
              </a:rPr>
              <a:t>“I </a:t>
            </a:r>
            <a:r>
              <a:rPr lang="en-GB" sz="1800" i="1" dirty="0">
                <a:solidFill>
                  <a:srgbClr val="0000FF"/>
                </a:solidFill>
              </a:rPr>
              <a:t>thought I was going to end up seeing him inside prison if he didn't get support and I wasn't going to allow that to </a:t>
            </a:r>
            <a:r>
              <a:rPr lang="en-GB" sz="1800" i="1" dirty="0" smtClean="0">
                <a:solidFill>
                  <a:srgbClr val="0000FF"/>
                </a:solidFill>
              </a:rPr>
              <a:t>happen”</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solidFill>
                  <a:srgbClr val="0000FF"/>
                </a:solidFill>
              </a:rPr>
              <a:t>	“Just </a:t>
            </a:r>
            <a:r>
              <a:rPr lang="en-GB" sz="1800" i="1" dirty="0">
                <a:solidFill>
                  <a:srgbClr val="0000FF"/>
                </a:solidFill>
              </a:rPr>
              <a:t>because they’re, they’re difficult doesn't mean to say they deserve, well they deserve even more attention don't they, because that's my job, first and </a:t>
            </a:r>
            <a:r>
              <a:rPr lang="en-GB" sz="1800" i="1" dirty="0" smtClean="0">
                <a:solidFill>
                  <a:srgbClr val="0000FF"/>
                </a:solidFill>
              </a:rPr>
              <a:t>foremost</a:t>
            </a:r>
            <a:r>
              <a:rPr lang="en-US" sz="1800" dirty="0" smtClean="0">
                <a:solidFill>
                  <a:srgbClr val="0000FF"/>
                </a:solidFill>
              </a:rPr>
              <a:t>”</a:t>
            </a:r>
          </a:p>
          <a:p>
            <a:pPr marL="0" indent="0">
              <a:spcBef>
                <a:spcPts val="0"/>
              </a:spcBef>
              <a:buNone/>
            </a:pPr>
            <a:endParaRPr lang="en-US" sz="1800" dirty="0" smtClean="0">
              <a:solidFill>
                <a:srgbClr val="0000FF"/>
              </a:solidFill>
            </a:endParaRPr>
          </a:p>
          <a:p>
            <a:pPr marL="0" indent="0">
              <a:spcBef>
                <a:spcPts val="0"/>
              </a:spcBef>
              <a:buNone/>
            </a:pPr>
            <a:r>
              <a:rPr lang="en-GB" sz="1800" i="1" dirty="0" smtClean="0">
                <a:solidFill>
                  <a:srgbClr val="0000FF"/>
                </a:solidFill>
              </a:rPr>
              <a:t>	“A </a:t>
            </a:r>
            <a:r>
              <a:rPr lang="en-GB" sz="1800" i="1" dirty="0">
                <a:solidFill>
                  <a:srgbClr val="0000FF"/>
                </a:solidFill>
              </a:rPr>
              <a:t>social worker offered me respite and I did basically jump down her throat and I just felt, you’re saying I’m a bad mum, you’re saying I cant cope, no one is having my child, but I actually get why they do it now at the time I think I was in that bubble, I couldn't see the help I was </a:t>
            </a:r>
            <a:r>
              <a:rPr lang="en-GB" sz="1800" i="1" dirty="0" smtClean="0">
                <a:solidFill>
                  <a:srgbClr val="0000FF"/>
                </a:solidFill>
              </a:rPr>
              <a:t>offered”</a:t>
            </a:r>
          </a:p>
          <a:p>
            <a:pPr marL="0" indent="0">
              <a:spcBef>
                <a:spcPts val="0"/>
              </a:spcBef>
              <a:buNone/>
            </a:pPr>
            <a:endParaRPr lang="en-US" sz="1800" dirty="0">
              <a:solidFill>
                <a:srgbClr val="0000FF"/>
              </a:solidFill>
            </a:endParaRPr>
          </a:p>
        </p:txBody>
      </p:sp>
    </p:spTree>
    <p:extLst>
      <p:ext uri="{BB962C8B-B14F-4D97-AF65-F5344CB8AC3E}">
        <p14:creationId xmlns:p14="http://schemas.microsoft.com/office/powerpoint/2010/main" val="1224241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4 cont.</a:t>
            </a:r>
            <a:endParaRPr lang="en-US" sz="2800" dirty="0"/>
          </a:p>
        </p:txBody>
      </p:sp>
      <p:sp>
        <p:nvSpPr>
          <p:cNvPr id="3" name="Content Placeholder 2"/>
          <p:cNvSpPr>
            <a:spLocks noGrp="1"/>
          </p:cNvSpPr>
          <p:nvPr>
            <p:ph idx="1"/>
          </p:nvPr>
        </p:nvSpPr>
        <p:spPr>
          <a:xfrm>
            <a:off x="549275" y="1600200"/>
            <a:ext cx="8042276" cy="4786085"/>
          </a:xfrm>
        </p:spPr>
        <p:txBody>
          <a:bodyPr>
            <a:normAutofit lnSpcReduction="10000"/>
          </a:bodyPr>
          <a:lstStyle/>
          <a:p>
            <a:pPr>
              <a:spcBef>
                <a:spcPts val="0"/>
              </a:spcBef>
            </a:pPr>
            <a:r>
              <a:rPr lang="en-US" sz="1800" b="1" dirty="0" smtClean="0">
                <a:solidFill>
                  <a:schemeClr val="tx1"/>
                </a:solidFill>
              </a:rPr>
              <a:t>Triangulation: Allowing a third</a:t>
            </a:r>
          </a:p>
          <a:p>
            <a:pPr marL="0" indent="0">
              <a:spcBef>
                <a:spcPts val="0"/>
              </a:spcBef>
              <a:buNone/>
            </a:pPr>
            <a:r>
              <a:rPr lang="en-US" sz="1800" dirty="0" smtClean="0"/>
              <a:t>Allowing partner or therapist into overwhelmingly close relationship. Conflict of feeling role was under threat yet awareness that sharing responsibility might be best for self and child.</a:t>
            </a:r>
          </a:p>
          <a:p>
            <a:pPr marL="0" indent="0">
              <a:spcBef>
                <a:spcPts val="0"/>
              </a:spcBef>
              <a:buNone/>
            </a:pPr>
            <a:endParaRPr lang="en-US" sz="1800" dirty="0" smtClean="0"/>
          </a:p>
          <a:p>
            <a:pPr marL="0" indent="0">
              <a:spcBef>
                <a:spcPts val="0"/>
              </a:spcBef>
              <a:buNone/>
            </a:pPr>
            <a:r>
              <a:rPr lang="en-GB" sz="1800" i="1" dirty="0" smtClean="0"/>
              <a:t>	“</a:t>
            </a:r>
            <a:r>
              <a:rPr lang="en-GB" sz="1800" i="1" dirty="0" smtClean="0">
                <a:solidFill>
                  <a:srgbClr val="0000FF"/>
                </a:solidFill>
              </a:rPr>
              <a:t>The </a:t>
            </a:r>
            <a:r>
              <a:rPr lang="en-GB" sz="1800" i="1" dirty="0">
                <a:solidFill>
                  <a:srgbClr val="0000FF"/>
                </a:solidFill>
              </a:rPr>
              <a:t>bond I had with him was just so overwhelming…he was my baby and, well obviously I’ve got other children but, I </a:t>
            </a:r>
            <a:r>
              <a:rPr lang="en-GB" sz="1800" i="1" dirty="0" err="1">
                <a:solidFill>
                  <a:srgbClr val="0000FF"/>
                </a:solidFill>
              </a:rPr>
              <a:t>dunno</a:t>
            </a:r>
            <a:r>
              <a:rPr lang="en-GB" sz="1800" i="1" dirty="0">
                <a:solidFill>
                  <a:srgbClr val="0000FF"/>
                </a:solidFill>
              </a:rPr>
              <a:t>, we were like joint at the </a:t>
            </a:r>
            <a:r>
              <a:rPr lang="en-GB" sz="1800" i="1" dirty="0" smtClean="0">
                <a:solidFill>
                  <a:srgbClr val="0000FF"/>
                </a:solidFill>
              </a:rPr>
              <a:t>hip”</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solidFill>
                  <a:srgbClr val="0000FF"/>
                </a:solidFill>
              </a:rPr>
              <a:t>	“He </a:t>
            </a:r>
            <a:r>
              <a:rPr lang="en-GB" sz="1800" i="1" dirty="0">
                <a:solidFill>
                  <a:srgbClr val="0000FF"/>
                </a:solidFill>
              </a:rPr>
              <a:t>was going to his dad a bit more, which was nice to but also I’ll be honest with you it was hard for me to let go… it’s like oh, you don't want me anymore, but then you realise well actually he needs both </a:t>
            </a:r>
            <a:r>
              <a:rPr lang="en-GB" sz="1800" i="1" dirty="0" smtClean="0">
                <a:solidFill>
                  <a:srgbClr val="0000FF"/>
                </a:solidFill>
              </a:rPr>
              <a:t>parents”</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solidFill>
                  <a:srgbClr val="0000FF"/>
                </a:solidFill>
              </a:rPr>
              <a:t>	“It </a:t>
            </a:r>
            <a:r>
              <a:rPr lang="en-GB" sz="1800" i="1" dirty="0">
                <a:solidFill>
                  <a:srgbClr val="0000FF"/>
                </a:solidFill>
              </a:rPr>
              <a:t>was taking into consideration that actually he is a human being and he’s not my property you know he’s my </a:t>
            </a:r>
            <a:r>
              <a:rPr lang="en-GB" sz="1800" i="1" dirty="0" smtClean="0">
                <a:solidFill>
                  <a:srgbClr val="0000FF"/>
                </a:solidFill>
              </a:rPr>
              <a:t>child”</a:t>
            </a:r>
          </a:p>
          <a:p>
            <a:pPr marL="0" indent="0">
              <a:spcBef>
                <a:spcPts val="0"/>
              </a:spcBef>
              <a:buNone/>
            </a:pPr>
            <a:endParaRPr lang="en-GB" sz="1800" i="1" dirty="0" smtClean="0">
              <a:solidFill>
                <a:srgbClr val="0000FF"/>
              </a:solidFill>
            </a:endParaRPr>
          </a:p>
          <a:p>
            <a:pPr marL="0" indent="0">
              <a:spcBef>
                <a:spcPts val="0"/>
              </a:spcBef>
              <a:buNone/>
            </a:pPr>
            <a:r>
              <a:rPr lang="en-GB" sz="1800" i="1" dirty="0" smtClean="0">
                <a:solidFill>
                  <a:srgbClr val="0000FF"/>
                </a:solidFill>
              </a:rPr>
              <a:t>	“I </a:t>
            </a:r>
            <a:r>
              <a:rPr lang="en-GB" sz="1800" i="1" dirty="0">
                <a:solidFill>
                  <a:srgbClr val="0000FF"/>
                </a:solidFill>
              </a:rPr>
              <a:t>can now say to her, you now need to leave me alone, I want some space… whereas before I never felt that, I felt that was some kind of failing where I needed to be </a:t>
            </a:r>
            <a:r>
              <a:rPr lang="en-GB" sz="1800" i="1" dirty="0" smtClean="0">
                <a:solidFill>
                  <a:srgbClr val="0000FF"/>
                </a:solidFill>
              </a:rPr>
              <a:t>superwoman</a:t>
            </a:r>
            <a:r>
              <a:rPr lang="en-US" sz="1800" dirty="0" smtClean="0">
                <a:solidFill>
                  <a:srgbClr val="0000FF"/>
                </a:solidFill>
              </a:rPr>
              <a:t>”</a:t>
            </a:r>
            <a:endParaRPr lang="en-US" sz="1800" dirty="0">
              <a:solidFill>
                <a:srgbClr val="0000FF"/>
              </a:solidFill>
            </a:endParaRPr>
          </a:p>
        </p:txBody>
      </p:sp>
    </p:spTree>
    <p:extLst>
      <p:ext uri="{BB962C8B-B14F-4D97-AF65-F5344CB8AC3E}">
        <p14:creationId xmlns:p14="http://schemas.microsoft.com/office/powerpoint/2010/main" val="28008131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5: Being re-parented: A precious and punitive process</a:t>
            </a:r>
            <a:endParaRPr lang="en-US" sz="2800"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sz="1800" dirty="0" smtClean="0"/>
              <a:t>Psychotherapy as cherished commodity that has potential to harm by withdrawal or absence, much like child’s relationship to parent.</a:t>
            </a:r>
          </a:p>
          <a:p>
            <a:pPr>
              <a:spcBef>
                <a:spcPts val="0"/>
              </a:spcBef>
            </a:pPr>
            <a:r>
              <a:rPr lang="en-US" sz="1800" b="1" dirty="0" smtClean="0">
                <a:solidFill>
                  <a:schemeClr val="tx1"/>
                </a:solidFill>
              </a:rPr>
              <a:t>Scarce and precious</a:t>
            </a:r>
          </a:p>
          <a:p>
            <a:pPr marL="0" indent="0">
              <a:spcBef>
                <a:spcPts val="0"/>
              </a:spcBef>
              <a:buNone/>
            </a:pPr>
            <a:r>
              <a:rPr lang="en-US" sz="1800" dirty="0" smtClean="0"/>
              <a:t>Awareness of restricted financial context. Gratitude for privileged opportunity but pressure not to use up resources</a:t>
            </a:r>
          </a:p>
          <a:p>
            <a:pPr marL="0" indent="0">
              <a:spcBef>
                <a:spcPts val="0"/>
              </a:spcBef>
              <a:buNone/>
            </a:pPr>
            <a:r>
              <a:rPr lang="en-GB" sz="1800" i="1" dirty="0" smtClean="0"/>
              <a:t>	</a:t>
            </a:r>
            <a:r>
              <a:rPr lang="en-GB" sz="1800" i="1" dirty="0" smtClean="0">
                <a:solidFill>
                  <a:srgbClr val="0000FF"/>
                </a:solidFill>
              </a:rPr>
              <a:t>“There’s </a:t>
            </a:r>
            <a:r>
              <a:rPr lang="en-GB" sz="1800" i="1" dirty="0">
                <a:solidFill>
                  <a:srgbClr val="0000FF"/>
                </a:solidFill>
              </a:rPr>
              <a:t>not enough funding for it… its easy for us now to turn around and say you know CAMHS is absolutely wonderful, but the resources are finite… that's the big </a:t>
            </a:r>
            <a:r>
              <a:rPr lang="en-GB" sz="1800" i="1" dirty="0" smtClean="0">
                <a:solidFill>
                  <a:srgbClr val="0000FF"/>
                </a:solidFill>
              </a:rPr>
              <a:t>issue”</a:t>
            </a:r>
            <a:endParaRPr lang="en-US" sz="1800" dirty="0">
              <a:solidFill>
                <a:srgbClr val="0000FF"/>
              </a:solidFill>
            </a:endParaRPr>
          </a:p>
          <a:p>
            <a:pPr marL="0" indent="0">
              <a:spcBef>
                <a:spcPts val="0"/>
              </a:spcBef>
              <a:buNone/>
            </a:pPr>
            <a:r>
              <a:rPr lang="en-US" sz="1800" i="1" dirty="0" smtClean="0">
                <a:solidFill>
                  <a:srgbClr val="0000FF"/>
                </a:solidFill>
              </a:rPr>
              <a:t>	“</a:t>
            </a:r>
            <a:r>
              <a:rPr lang="en-GB" sz="1800" i="1" dirty="0" smtClean="0">
                <a:solidFill>
                  <a:srgbClr val="0000FF"/>
                </a:solidFill>
              </a:rPr>
              <a:t>I </a:t>
            </a:r>
            <a:r>
              <a:rPr lang="en-GB" sz="1800" i="1" dirty="0">
                <a:solidFill>
                  <a:srgbClr val="0000FF"/>
                </a:solidFill>
              </a:rPr>
              <a:t>still felt maybe we could’ve had a little bit more, but then I could’ve pushed but I didn't, I just accepted you know, we’ve had a lot of help so move </a:t>
            </a:r>
            <a:r>
              <a:rPr lang="en-GB" sz="1800" i="1" dirty="0" smtClean="0">
                <a:solidFill>
                  <a:srgbClr val="0000FF"/>
                </a:solidFill>
              </a:rPr>
              <a:t>on”</a:t>
            </a:r>
          </a:p>
          <a:p>
            <a:pPr marL="0" indent="0">
              <a:spcBef>
                <a:spcPts val="0"/>
              </a:spcBef>
              <a:buNone/>
            </a:pPr>
            <a:endParaRPr lang="en-GB" sz="1800" i="1" dirty="0" smtClean="0">
              <a:solidFill>
                <a:srgbClr val="0000FF"/>
              </a:solidFill>
            </a:endParaRPr>
          </a:p>
          <a:p>
            <a:pPr>
              <a:spcBef>
                <a:spcPts val="0"/>
              </a:spcBef>
            </a:pPr>
            <a:r>
              <a:rPr lang="en-GB" sz="1800" b="1" dirty="0" smtClean="0">
                <a:solidFill>
                  <a:schemeClr val="tx1"/>
                </a:solidFill>
              </a:rPr>
              <a:t>Punitive system repeating traumas</a:t>
            </a:r>
          </a:p>
          <a:p>
            <a:pPr marL="0" indent="0">
              <a:spcBef>
                <a:spcPts val="0"/>
              </a:spcBef>
              <a:buNone/>
            </a:pPr>
            <a:r>
              <a:rPr lang="en-GB" sz="1800" dirty="0" smtClean="0">
                <a:solidFill>
                  <a:schemeClr val="tx1"/>
                </a:solidFill>
              </a:rPr>
              <a:t>Potential for ending to be rejecting/abandoning</a:t>
            </a:r>
          </a:p>
          <a:p>
            <a:pPr marL="0" indent="0">
              <a:spcBef>
                <a:spcPts val="0"/>
              </a:spcBef>
              <a:buNone/>
            </a:pPr>
            <a:r>
              <a:rPr lang="en-GB" sz="1800" i="1" dirty="0" smtClean="0">
                <a:solidFill>
                  <a:srgbClr val="0000FF"/>
                </a:solidFill>
              </a:rPr>
              <a:t>	“It's </a:t>
            </a:r>
            <a:r>
              <a:rPr lang="en-GB" sz="1800" i="1" dirty="0">
                <a:solidFill>
                  <a:srgbClr val="0000FF"/>
                </a:solidFill>
              </a:rPr>
              <a:t>a bit like you’re being kicked out of the nest so to speak and it’s like right you've just got to go and survive now so it’s quite </a:t>
            </a:r>
            <a:r>
              <a:rPr lang="en-GB" sz="1800" i="1" dirty="0" smtClean="0">
                <a:solidFill>
                  <a:srgbClr val="0000FF"/>
                </a:solidFill>
              </a:rPr>
              <a:t>scary”</a:t>
            </a:r>
            <a:r>
              <a:rPr lang="en-US" sz="1800" dirty="0" smtClean="0">
                <a:solidFill>
                  <a:srgbClr val="0000FF"/>
                </a:solidFill>
              </a:rPr>
              <a:t> </a:t>
            </a:r>
            <a:endParaRPr lang="en-US" sz="1800" b="1" dirty="0">
              <a:solidFill>
                <a:srgbClr val="0000FF"/>
              </a:solidFill>
            </a:endParaRPr>
          </a:p>
        </p:txBody>
      </p:sp>
    </p:spTree>
    <p:extLst>
      <p:ext uri="{BB962C8B-B14F-4D97-AF65-F5344CB8AC3E}">
        <p14:creationId xmlns:p14="http://schemas.microsoft.com/office/powerpoint/2010/main" val="480209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Theme 5 cont.</a:t>
            </a:r>
            <a:endParaRPr lang="en-US" sz="2800" dirty="0"/>
          </a:p>
        </p:txBody>
      </p:sp>
      <p:sp>
        <p:nvSpPr>
          <p:cNvPr id="3" name="Content Placeholder 2"/>
          <p:cNvSpPr>
            <a:spLocks noGrp="1"/>
          </p:cNvSpPr>
          <p:nvPr>
            <p:ph idx="1"/>
          </p:nvPr>
        </p:nvSpPr>
        <p:spPr>
          <a:xfrm>
            <a:off x="549275" y="1600201"/>
            <a:ext cx="8042276" cy="5021942"/>
          </a:xfrm>
        </p:spPr>
        <p:txBody>
          <a:bodyPr>
            <a:normAutofit lnSpcReduction="10000"/>
          </a:bodyPr>
          <a:lstStyle/>
          <a:p>
            <a:pPr>
              <a:spcBef>
                <a:spcPts val="0"/>
              </a:spcBef>
            </a:pPr>
            <a:r>
              <a:rPr lang="en-US" sz="1800" b="1" dirty="0" smtClean="0">
                <a:solidFill>
                  <a:schemeClr val="tx1"/>
                </a:solidFill>
              </a:rPr>
              <a:t>Withholding expert</a:t>
            </a:r>
          </a:p>
          <a:p>
            <a:pPr marL="0" indent="0">
              <a:spcBef>
                <a:spcPts val="0"/>
              </a:spcBef>
              <a:buNone/>
            </a:pPr>
            <a:r>
              <a:rPr lang="en-US" sz="1800" dirty="0" smtClean="0"/>
              <a:t>Struggles with mysterious, non-directive approach. System can be disempowering</a:t>
            </a:r>
          </a:p>
          <a:p>
            <a:pPr marL="0" indent="0">
              <a:spcBef>
                <a:spcPts val="0"/>
              </a:spcBef>
              <a:buNone/>
            </a:pPr>
            <a:r>
              <a:rPr lang="en-GB" sz="1800" i="1" dirty="0" smtClean="0">
                <a:solidFill>
                  <a:srgbClr val="0000FF"/>
                </a:solidFill>
              </a:rPr>
              <a:t>	“Maybe </a:t>
            </a:r>
            <a:r>
              <a:rPr lang="en-GB" sz="1800" i="1" dirty="0">
                <a:solidFill>
                  <a:srgbClr val="0000FF"/>
                </a:solidFill>
              </a:rPr>
              <a:t>more of a direct approach, rather than a subtle, sit back and see which often happens, and, lack of therapist saying well do this and do that, which I fully understand but sometimes to me feels as if, they could be a bit more </a:t>
            </a:r>
            <a:r>
              <a:rPr lang="en-GB" sz="1800" i="1" dirty="0" smtClean="0">
                <a:solidFill>
                  <a:srgbClr val="0000FF"/>
                </a:solidFill>
              </a:rPr>
              <a:t>forward</a:t>
            </a:r>
            <a:r>
              <a:rPr lang="en-US" sz="1800" dirty="0" smtClean="0">
                <a:solidFill>
                  <a:srgbClr val="0000FF"/>
                </a:solidFill>
              </a:rPr>
              <a:t>”</a:t>
            </a:r>
          </a:p>
          <a:p>
            <a:pPr marL="0" indent="0">
              <a:spcBef>
                <a:spcPts val="0"/>
              </a:spcBef>
              <a:buNone/>
            </a:pPr>
            <a:r>
              <a:rPr lang="en-GB" sz="1800" i="1" dirty="0" smtClean="0">
                <a:solidFill>
                  <a:srgbClr val="0000FF"/>
                </a:solidFill>
              </a:rPr>
              <a:t>	“They’re </a:t>
            </a:r>
            <a:r>
              <a:rPr lang="en-GB" sz="1800" i="1" dirty="0">
                <a:solidFill>
                  <a:srgbClr val="0000FF"/>
                </a:solidFill>
              </a:rPr>
              <a:t>very subtle things, and if you’re in the field you’re aware of it, but when you’re outside, you’re not </a:t>
            </a:r>
            <a:r>
              <a:rPr lang="en-GB" sz="1800" i="1" dirty="0" smtClean="0">
                <a:solidFill>
                  <a:srgbClr val="0000FF"/>
                </a:solidFill>
              </a:rPr>
              <a:t>“</a:t>
            </a:r>
          </a:p>
          <a:p>
            <a:pPr marL="0" indent="0">
              <a:spcBef>
                <a:spcPts val="0"/>
              </a:spcBef>
              <a:buNone/>
            </a:pPr>
            <a:endParaRPr lang="en-GB" sz="1800" i="1" dirty="0" smtClean="0">
              <a:solidFill>
                <a:srgbClr val="0000FF"/>
              </a:solidFill>
            </a:endParaRPr>
          </a:p>
          <a:p>
            <a:pPr>
              <a:spcBef>
                <a:spcPts val="0"/>
              </a:spcBef>
            </a:pPr>
            <a:r>
              <a:rPr lang="en-GB" sz="1800" b="1" dirty="0" smtClean="0">
                <a:solidFill>
                  <a:schemeClr val="tx1"/>
                </a:solidFill>
              </a:rPr>
              <a:t>Is it ok to be disappointed?</a:t>
            </a:r>
          </a:p>
          <a:p>
            <a:pPr marL="0" indent="0">
              <a:spcBef>
                <a:spcPts val="0"/>
              </a:spcBef>
              <a:buNone/>
            </a:pPr>
            <a:r>
              <a:rPr lang="en-GB" sz="1800" dirty="0" smtClean="0">
                <a:solidFill>
                  <a:schemeClr val="tx1"/>
                </a:solidFill>
              </a:rPr>
              <a:t>Ambivalence about process, hesitance to express dissatisfaction with service</a:t>
            </a:r>
          </a:p>
          <a:p>
            <a:pPr marL="0" indent="0">
              <a:spcBef>
                <a:spcPts val="0"/>
              </a:spcBef>
              <a:buNone/>
            </a:pPr>
            <a:r>
              <a:rPr lang="en-GB" sz="1800" i="1" dirty="0" smtClean="0"/>
              <a:t>	</a:t>
            </a:r>
            <a:r>
              <a:rPr lang="en-GB" sz="1800" i="1" dirty="0" smtClean="0">
                <a:solidFill>
                  <a:srgbClr val="0000FF"/>
                </a:solidFill>
              </a:rPr>
              <a:t>“It </a:t>
            </a:r>
            <a:r>
              <a:rPr lang="en-GB" sz="1800" i="1" dirty="0">
                <a:solidFill>
                  <a:srgbClr val="0000FF"/>
                </a:solidFill>
              </a:rPr>
              <a:t>definitely worked but I do feel that when I used to come…. that coming here just kept raking up the past all the time and I’d come in feeling like I feel now, fine, but I’d end up leaving feeling quite </a:t>
            </a:r>
            <a:r>
              <a:rPr lang="en-GB" sz="1800" i="1" dirty="0" smtClean="0">
                <a:solidFill>
                  <a:srgbClr val="0000FF"/>
                </a:solidFill>
              </a:rPr>
              <a:t>down” </a:t>
            </a:r>
          </a:p>
          <a:p>
            <a:pPr marL="0" indent="0">
              <a:spcBef>
                <a:spcPts val="0"/>
              </a:spcBef>
              <a:buNone/>
            </a:pPr>
            <a:r>
              <a:rPr lang="en-GB" sz="1800" i="1" dirty="0" smtClean="0">
                <a:solidFill>
                  <a:srgbClr val="0000FF"/>
                </a:solidFill>
              </a:rPr>
              <a:t>	“It </a:t>
            </a:r>
            <a:r>
              <a:rPr lang="en-GB" sz="1800" i="1" dirty="0">
                <a:solidFill>
                  <a:srgbClr val="0000FF"/>
                </a:solidFill>
              </a:rPr>
              <a:t>was a bit disappointing, well I wasn't disappointed with the service but I was a bit disappointed with (child</a:t>
            </a:r>
            <a:r>
              <a:rPr lang="en-GB" sz="1800" i="1" dirty="0" smtClean="0">
                <a:solidFill>
                  <a:srgbClr val="0000FF"/>
                </a:solidFill>
              </a:rPr>
              <a:t>)”</a:t>
            </a:r>
            <a:endParaRPr lang="en-GB" sz="1800" dirty="0" smtClean="0">
              <a:solidFill>
                <a:srgbClr val="0000FF"/>
              </a:solidFill>
            </a:endParaRPr>
          </a:p>
          <a:p>
            <a:pPr marL="0" indent="0">
              <a:spcBef>
                <a:spcPts val="0"/>
              </a:spcBef>
              <a:buNone/>
            </a:pPr>
            <a:endParaRPr lang="en-US" sz="1800" dirty="0">
              <a:solidFill>
                <a:schemeClr val="tx1"/>
              </a:solidFill>
            </a:endParaRPr>
          </a:p>
        </p:txBody>
      </p:sp>
    </p:spTree>
    <p:extLst>
      <p:ext uri="{BB962C8B-B14F-4D97-AF65-F5344CB8AC3E}">
        <p14:creationId xmlns:p14="http://schemas.microsoft.com/office/powerpoint/2010/main" val="525655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549275" y="1600201"/>
            <a:ext cx="8042276" cy="3294827"/>
          </a:xfrm>
        </p:spPr>
        <p:txBody>
          <a:bodyPr>
            <a:normAutofit lnSpcReduction="10000"/>
          </a:bodyPr>
          <a:lstStyle/>
          <a:p>
            <a:r>
              <a:rPr lang="en-US" dirty="0" smtClean="0"/>
              <a:t>Initial recruitment by psychotherapist</a:t>
            </a:r>
          </a:p>
          <a:p>
            <a:r>
              <a:rPr lang="en-US" dirty="0" smtClean="0"/>
              <a:t>Sample bias of satisfied parents?</a:t>
            </a:r>
          </a:p>
          <a:p>
            <a:r>
              <a:rPr lang="en-US" dirty="0" smtClean="0"/>
              <a:t>Researchers position as trainee psychologist</a:t>
            </a:r>
          </a:p>
          <a:p>
            <a:r>
              <a:rPr lang="en-US" dirty="0" smtClean="0"/>
              <a:t>A bid for further funding</a:t>
            </a:r>
          </a:p>
          <a:p>
            <a:r>
              <a:rPr lang="en-US" dirty="0" smtClean="0"/>
              <a:t>More representative of White British mother’s views?</a:t>
            </a:r>
          </a:p>
          <a:p>
            <a:endParaRPr lang="en-US" dirty="0"/>
          </a:p>
        </p:txBody>
      </p:sp>
      <p:pic>
        <p:nvPicPr>
          <p:cNvPr id="4" name="Picture 3" descr="b7ec54a3b8c1b58b0d93ecad29a593b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275" y="4762729"/>
            <a:ext cx="2791152" cy="1984241"/>
          </a:xfrm>
          <a:prstGeom prst="rect">
            <a:avLst/>
          </a:prstGeom>
        </p:spPr>
      </p:pic>
      <p:pic>
        <p:nvPicPr>
          <p:cNvPr id="5" name="Picture 4" descr="4-ways-to-secure-funding-for-your-startup-.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736324" y="4762728"/>
            <a:ext cx="2762629" cy="1984241"/>
          </a:xfrm>
          <a:prstGeom prst="rect">
            <a:avLst/>
          </a:prstGeom>
        </p:spPr>
      </p:pic>
    </p:spTree>
    <p:extLst>
      <p:ext uri="{BB962C8B-B14F-4D97-AF65-F5344CB8AC3E}">
        <p14:creationId xmlns:p14="http://schemas.microsoft.com/office/powerpoint/2010/main" val="240754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to the 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Parent child psychotherapy is a relationship focused treatment </a:t>
            </a:r>
          </a:p>
          <a:p>
            <a:r>
              <a:rPr lang="en-US" dirty="0" smtClean="0"/>
              <a:t>Psychoanalytic origins: intergenerational transmission of emotional difficulties &amp; parents re-enactment of unresolved conflicts (Lieberman et al, 2006)</a:t>
            </a:r>
          </a:p>
          <a:p>
            <a:r>
              <a:rPr lang="en-US" dirty="0" smtClean="0"/>
              <a:t>Based on premise that early attachment relationships create </a:t>
            </a:r>
            <a:r>
              <a:rPr lang="en-US" dirty="0" err="1" smtClean="0"/>
              <a:t>internalised</a:t>
            </a:r>
            <a:r>
              <a:rPr lang="en-US" dirty="0" smtClean="0"/>
              <a:t> interactive pattern for life (</a:t>
            </a:r>
            <a:r>
              <a:rPr lang="en-US" dirty="0" err="1" smtClean="0"/>
              <a:t>Fonagy</a:t>
            </a:r>
            <a:r>
              <a:rPr lang="en-US" dirty="0" smtClean="0"/>
              <a:t>, 2003)</a:t>
            </a:r>
          </a:p>
          <a:p>
            <a:r>
              <a:rPr lang="en-US" dirty="0" smtClean="0"/>
              <a:t>Aims to help parents to hold child in mind, think about difficulties in context of relationships, develop reflective stance to self and child (Slade, 2008)</a:t>
            </a:r>
            <a:endParaRPr lang="en-US" dirty="0"/>
          </a:p>
        </p:txBody>
      </p:sp>
    </p:spTree>
    <p:extLst>
      <p:ext uri="{BB962C8B-B14F-4D97-AF65-F5344CB8AC3E}">
        <p14:creationId xmlns:p14="http://schemas.microsoft.com/office/powerpoint/2010/main" val="204213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Implications</a:t>
            </a:r>
            <a:endParaRPr lang="en-US" dirty="0"/>
          </a:p>
        </p:txBody>
      </p:sp>
      <p:sp>
        <p:nvSpPr>
          <p:cNvPr id="3" name="Content Placeholder 2"/>
          <p:cNvSpPr>
            <a:spLocks noGrp="1"/>
          </p:cNvSpPr>
          <p:nvPr>
            <p:ph idx="1"/>
          </p:nvPr>
        </p:nvSpPr>
        <p:spPr>
          <a:xfrm>
            <a:off x="549275" y="1600201"/>
            <a:ext cx="8042276" cy="4894942"/>
          </a:xfrm>
        </p:spPr>
        <p:txBody>
          <a:bodyPr>
            <a:normAutofit/>
          </a:bodyPr>
          <a:lstStyle/>
          <a:p>
            <a:r>
              <a:rPr lang="en-US" sz="1800" dirty="0" smtClean="0"/>
              <a:t>Qualitative approach to exploring change in psychotherapy is feasible, many themes related to each other and qualitative approach helpful in exploring this complexity</a:t>
            </a:r>
          </a:p>
          <a:p>
            <a:r>
              <a:rPr lang="en-US" sz="1800" dirty="0" smtClean="0"/>
              <a:t>Enriching understanding could help to inform clinician’s work and interaction with clients</a:t>
            </a:r>
          </a:p>
          <a:p>
            <a:r>
              <a:rPr lang="en-US" sz="1800" dirty="0" smtClean="0"/>
              <a:t>Building theory and research based on client experience could be helpful resource for clinicians and services to be lead by</a:t>
            </a:r>
          </a:p>
          <a:p>
            <a:r>
              <a:rPr lang="en-US" sz="1800" dirty="0" smtClean="0"/>
              <a:t>For example, </a:t>
            </a:r>
            <a:r>
              <a:rPr lang="en-GB" sz="1800" dirty="0"/>
              <a:t>In pressurised CAMHS services, there is often the temptation to provide parents with large amounts of psychological ‘knowledge’.  However, these findings have illustrated parent’s abilities to make their own meanings and ‘knowledge’ when provided with a compassionate </a:t>
            </a:r>
            <a:r>
              <a:rPr lang="en-GB" sz="1800" dirty="0" smtClean="0"/>
              <a:t>space</a:t>
            </a:r>
            <a:r>
              <a:rPr lang="en-US" sz="1800" dirty="0" smtClean="0"/>
              <a:t>. Empowerment as intrinsic part of change process.</a:t>
            </a:r>
          </a:p>
        </p:txBody>
      </p:sp>
    </p:spTree>
    <p:extLst>
      <p:ext uri="{BB962C8B-B14F-4D97-AF65-F5344CB8AC3E}">
        <p14:creationId xmlns:p14="http://schemas.microsoft.com/office/powerpoint/2010/main" val="3178248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Implications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Importance of safe non-judgmental space to enable reflection, shown time and time again.</a:t>
            </a:r>
          </a:p>
          <a:p>
            <a:r>
              <a:rPr lang="en-US" dirty="0" smtClean="0"/>
              <a:t>Another example is ‘who’s </a:t>
            </a:r>
            <a:r>
              <a:rPr lang="en-US" dirty="0"/>
              <a:t>the </a:t>
            </a:r>
            <a:r>
              <a:rPr lang="en-US" dirty="0" smtClean="0"/>
              <a:t>patient?’ </a:t>
            </a:r>
            <a:r>
              <a:rPr lang="en-US" dirty="0"/>
              <a:t>theme, respecting this </a:t>
            </a:r>
            <a:r>
              <a:rPr lang="en-US" dirty="0" smtClean="0"/>
              <a:t>balance parents are managing as part of their understanding. Problem located in child as sign to clinician of parent feeling attacked? Similarly, process of relinquishing control.</a:t>
            </a:r>
          </a:p>
          <a:p>
            <a:r>
              <a:rPr lang="en-US" dirty="0" smtClean="0"/>
              <a:t>N.B, although </a:t>
            </a:r>
            <a:r>
              <a:rPr lang="en-US" dirty="0" err="1" smtClean="0"/>
              <a:t>behaviour</a:t>
            </a:r>
            <a:r>
              <a:rPr lang="en-US" dirty="0" smtClean="0"/>
              <a:t> often identified as reason for attending CAMHS, </a:t>
            </a:r>
            <a:r>
              <a:rPr lang="en-US" dirty="0" err="1" smtClean="0"/>
              <a:t>behaviour</a:t>
            </a:r>
            <a:r>
              <a:rPr lang="en-US" dirty="0" smtClean="0"/>
              <a:t> changes rarely described as meaningful outcome, thus could be missed by </a:t>
            </a:r>
            <a:r>
              <a:rPr lang="en-US" dirty="0" err="1" smtClean="0"/>
              <a:t>standardised</a:t>
            </a:r>
            <a:r>
              <a:rPr lang="en-US" dirty="0" smtClean="0"/>
              <a:t> measures</a:t>
            </a:r>
          </a:p>
          <a:p>
            <a:r>
              <a:rPr lang="en-US" dirty="0" smtClean="0"/>
              <a:t>Interesting that participants with different life and parenting experiences seemed to make sense of change in similar ways. Is this meaning-making the change in itself?</a:t>
            </a:r>
          </a:p>
          <a:p>
            <a:r>
              <a:rPr lang="en-US" dirty="0" smtClean="0"/>
              <a:t>Important </a:t>
            </a:r>
            <a:r>
              <a:rPr lang="en-US" dirty="0"/>
              <a:t>to consider the impact of </a:t>
            </a:r>
            <a:r>
              <a:rPr lang="en-US" dirty="0" smtClean="0"/>
              <a:t>service </a:t>
            </a:r>
            <a:r>
              <a:rPr lang="en-US" dirty="0"/>
              <a:t>restrictions on families who attend CAMHS, both practically in waiting times/length of treatment offered but also in how experience is understood</a:t>
            </a:r>
          </a:p>
          <a:p>
            <a:endParaRPr lang="en-US" dirty="0"/>
          </a:p>
        </p:txBody>
      </p:sp>
    </p:spTree>
    <p:extLst>
      <p:ext uri="{BB962C8B-B14F-4D97-AF65-F5344CB8AC3E}">
        <p14:creationId xmlns:p14="http://schemas.microsoft.com/office/powerpoint/2010/main" val="847020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a:xfrm>
            <a:off x="549275" y="1600200"/>
            <a:ext cx="8042276" cy="5257799"/>
          </a:xfrm>
        </p:spPr>
        <p:txBody>
          <a:bodyPr>
            <a:normAutofit/>
          </a:bodyPr>
          <a:lstStyle/>
          <a:p>
            <a:r>
              <a:rPr lang="en-US" dirty="0" smtClean="0"/>
              <a:t>Further qualitative research to understand complex phenomenon of change in psychotherapy.</a:t>
            </a:r>
          </a:p>
          <a:p>
            <a:r>
              <a:rPr lang="en-US" dirty="0" smtClean="0"/>
              <a:t>Narrative Analysis to explore how parents speak about change experience, particularly as participants attributed meaning to transforming narratives.</a:t>
            </a:r>
          </a:p>
          <a:p>
            <a:r>
              <a:rPr lang="en-US" dirty="0" smtClean="0"/>
              <a:t>Research on how fathers understand change in parent-child psychotherapy</a:t>
            </a:r>
          </a:p>
          <a:p>
            <a:r>
              <a:rPr lang="en-US" dirty="0" smtClean="0"/>
              <a:t>Research recruiting participants who were dissatisfied with experience and what process meant for them.</a:t>
            </a:r>
          </a:p>
          <a:p>
            <a:endParaRPr lang="en-US" dirty="0"/>
          </a:p>
        </p:txBody>
      </p:sp>
    </p:spTree>
    <p:extLst>
      <p:ext uri="{BB962C8B-B14F-4D97-AF65-F5344CB8AC3E}">
        <p14:creationId xmlns:p14="http://schemas.microsoft.com/office/powerpoint/2010/main" val="2475694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br>
              <a:rPr lang="en-US" dirty="0" smtClean="0"/>
            </a:br>
            <a:r>
              <a:rPr lang="en-US" sz="4000" dirty="0" err="1" smtClean="0"/>
              <a:t>maeve.kenny@beh-mht.nhs.uk</a:t>
            </a:r>
            <a:endParaRPr lang="en-US" dirty="0"/>
          </a:p>
        </p:txBody>
      </p:sp>
      <p:pic>
        <p:nvPicPr>
          <p:cNvPr id="4" name="Content Placeholder 3" descr="d71060565dedd54867e7ebdb6fa2fcbc.jpg"/>
          <p:cNvPicPr>
            <a:picLocks noGrp="1" noChangeAspect="1"/>
          </p:cNvPicPr>
          <p:nvPr>
            <p:ph idx="1"/>
          </p:nvPr>
        </p:nvPicPr>
        <p:blipFill>
          <a:blip r:embed="rId2">
            <a:extLst>
              <a:ext uri="{28A0092B-C50C-407E-A947-70E740481C1C}">
                <a14:useLocalDpi xmlns:a14="http://schemas.microsoft.com/office/drawing/2010/main" val="0"/>
              </a:ext>
            </a:extLst>
          </a:blip>
          <a:srcRect t="2794" b="2794"/>
          <a:stretch>
            <a:fillRect/>
          </a:stretch>
        </p:blipFill>
        <p:spPr>
          <a:xfrm>
            <a:off x="1203767" y="1958011"/>
            <a:ext cx="6587649" cy="3985590"/>
          </a:xfrm>
        </p:spPr>
      </p:pic>
    </p:spTree>
    <p:extLst>
      <p:ext uri="{BB962C8B-B14F-4D97-AF65-F5344CB8AC3E}">
        <p14:creationId xmlns:p14="http://schemas.microsoft.com/office/powerpoint/2010/main" val="313778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to the Research</a:t>
            </a:r>
            <a:endParaRPr lang="en-US" dirty="0"/>
          </a:p>
        </p:txBody>
      </p:sp>
      <p:sp>
        <p:nvSpPr>
          <p:cNvPr id="3" name="Content Placeholder 2"/>
          <p:cNvSpPr>
            <a:spLocks noGrp="1"/>
          </p:cNvSpPr>
          <p:nvPr>
            <p:ph idx="1"/>
          </p:nvPr>
        </p:nvSpPr>
        <p:spPr>
          <a:xfrm>
            <a:off x="549275" y="1600202"/>
            <a:ext cx="8042276" cy="3093700"/>
          </a:xfrm>
        </p:spPr>
        <p:txBody>
          <a:bodyPr>
            <a:normAutofit fontScale="92500" lnSpcReduction="20000"/>
          </a:bodyPr>
          <a:lstStyle/>
          <a:p>
            <a:r>
              <a:rPr lang="en-US" dirty="0" smtClean="0"/>
              <a:t>Joint sessions, spontaneous interactions are basis of therapeutic work</a:t>
            </a:r>
          </a:p>
          <a:p>
            <a:r>
              <a:rPr lang="en-US" dirty="0" smtClean="0"/>
              <a:t>Therapist shares new understandings with each member of dyad, interested in interaction and internal worlds (</a:t>
            </a:r>
            <a:r>
              <a:rPr lang="en-US" dirty="0" err="1" smtClean="0"/>
              <a:t>Chazan</a:t>
            </a:r>
            <a:r>
              <a:rPr lang="en-US" dirty="0" smtClean="0"/>
              <a:t>, 2003)</a:t>
            </a:r>
          </a:p>
          <a:p>
            <a:r>
              <a:rPr lang="en-US" dirty="0" smtClean="0"/>
              <a:t>Promotes relational process, increased parental responsiveness to child’s needs reinforces child’s trust in parent’s capacity to care for them (Lieberman et al., 2006)</a:t>
            </a:r>
            <a:endParaRPr lang="en-US" dirty="0"/>
          </a:p>
        </p:txBody>
      </p:sp>
      <p:pic>
        <p:nvPicPr>
          <p:cNvPr id="4" name="Picture 3" descr="cpr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64641" y="4693902"/>
            <a:ext cx="7375490" cy="1801987"/>
          </a:xfrm>
          <a:prstGeom prst="rect">
            <a:avLst/>
          </a:prstGeom>
        </p:spPr>
      </p:pic>
    </p:spTree>
    <p:extLst>
      <p:ext uri="{BB962C8B-B14F-4D97-AF65-F5344CB8AC3E}">
        <p14:creationId xmlns:p14="http://schemas.microsoft.com/office/powerpoint/2010/main" val="115101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Evidence of Change in Parent-Child Psychotherapy</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Including parents in child’s treatment leads to greater improvements than individual psychotherapy (Dowell &amp; Ogles, 2010)</a:t>
            </a:r>
          </a:p>
          <a:p>
            <a:r>
              <a:rPr lang="en-US" dirty="0" smtClean="0"/>
              <a:t>Parent-child psychotherapy effective in improving children’s </a:t>
            </a:r>
            <a:r>
              <a:rPr lang="en-US" dirty="0" err="1" smtClean="0"/>
              <a:t>behaviour</a:t>
            </a:r>
            <a:r>
              <a:rPr lang="en-US" dirty="0" smtClean="0"/>
              <a:t> (Hawley et. al, 2003; </a:t>
            </a:r>
            <a:r>
              <a:rPr lang="en-US" dirty="0" err="1" smtClean="0"/>
              <a:t>Schuhmann</a:t>
            </a:r>
            <a:r>
              <a:rPr lang="en-US" dirty="0" smtClean="0"/>
              <a:t> et al., 1998)</a:t>
            </a:r>
          </a:p>
          <a:p>
            <a:r>
              <a:rPr lang="en-US" dirty="0" smtClean="0"/>
              <a:t>Improving parenting practices (</a:t>
            </a:r>
            <a:r>
              <a:rPr lang="en-US" dirty="0" err="1" smtClean="0"/>
              <a:t>Kazdin</a:t>
            </a:r>
            <a:r>
              <a:rPr lang="en-US" dirty="0" smtClean="0"/>
              <a:t> &amp; Whitley, 2006)</a:t>
            </a:r>
          </a:p>
          <a:p>
            <a:r>
              <a:rPr lang="en-US" dirty="0" smtClean="0"/>
              <a:t>Decreasing parental distress (Lieberman et al., 2006)</a:t>
            </a:r>
          </a:p>
          <a:p>
            <a:r>
              <a:rPr lang="en-US" dirty="0" smtClean="0"/>
              <a:t>Parents report feeling more relaxed with child (</a:t>
            </a:r>
            <a:r>
              <a:rPr lang="en-US" dirty="0" err="1" smtClean="0"/>
              <a:t>Pae</a:t>
            </a:r>
            <a:r>
              <a:rPr lang="en-US" dirty="0" smtClean="0"/>
              <a:t>, 2012)</a:t>
            </a:r>
          </a:p>
          <a:p>
            <a:r>
              <a:rPr lang="en-US" dirty="0" smtClean="0"/>
              <a:t>Increased secure attachment styles in dyad (</a:t>
            </a:r>
            <a:r>
              <a:rPr lang="en-US" dirty="0" err="1" smtClean="0"/>
              <a:t>Toth</a:t>
            </a:r>
            <a:r>
              <a:rPr lang="en-US" dirty="0" smtClean="0"/>
              <a:t> et al, 2006)</a:t>
            </a:r>
            <a:endParaRPr lang="en-US" dirty="0"/>
          </a:p>
        </p:txBody>
      </p:sp>
    </p:spTree>
    <p:extLst>
      <p:ext uri="{BB962C8B-B14F-4D97-AF65-F5344CB8AC3E}">
        <p14:creationId xmlns:p14="http://schemas.microsoft.com/office/powerpoint/2010/main" val="3393409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Alternative Ways of Exploring Change</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Understanding how change occurs is important in informing clinical practice</a:t>
            </a:r>
          </a:p>
          <a:p>
            <a:r>
              <a:rPr lang="en-US" dirty="0" smtClean="0"/>
              <a:t> Currently, self- report measures focusing on symptoms of ‘mental disorders’ most frequent mode of feedback and establishing evidence base (Clark, 2011)</a:t>
            </a:r>
          </a:p>
          <a:p>
            <a:r>
              <a:rPr lang="en-US" dirty="0" smtClean="0"/>
              <a:t>Likewise, effectiveness of parent-child interventions typically evaluated using quantitative measures (</a:t>
            </a:r>
            <a:r>
              <a:rPr lang="en-US" dirty="0" err="1" smtClean="0"/>
              <a:t>Brestan</a:t>
            </a:r>
            <a:r>
              <a:rPr lang="en-US" dirty="0" smtClean="0"/>
              <a:t> et al, 1999)</a:t>
            </a:r>
          </a:p>
          <a:p>
            <a:r>
              <a:rPr lang="en-US" dirty="0" smtClean="0"/>
              <a:t>However, </a:t>
            </a:r>
            <a:r>
              <a:rPr lang="en-US" dirty="0" err="1" smtClean="0"/>
              <a:t>standardised</a:t>
            </a:r>
            <a:r>
              <a:rPr lang="en-US" dirty="0" smtClean="0"/>
              <a:t> outcome measures rarely explore meaning that symptom changes hold for parent or child’s life (Levitt et al, 2006)</a:t>
            </a:r>
            <a:endParaRPr lang="en-US" dirty="0"/>
          </a:p>
        </p:txBody>
      </p:sp>
    </p:spTree>
    <p:extLst>
      <p:ext uri="{BB962C8B-B14F-4D97-AF65-F5344CB8AC3E}">
        <p14:creationId xmlns:p14="http://schemas.microsoft.com/office/powerpoint/2010/main" val="208953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Alternative Ways of Exploring Change</a:t>
            </a:r>
            <a:endParaRPr lang="en-US" sz="4000" dirty="0"/>
          </a:p>
        </p:txBody>
      </p:sp>
      <p:sp>
        <p:nvSpPr>
          <p:cNvPr id="3" name="Content Placeholder 2"/>
          <p:cNvSpPr>
            <a:spLocks noGrp="1"/>
          </p:cNvSpPr>
          <p:nvPr>
            <p:ph idx="1"/>
          </p:nvPr>
        </p:nvSpPr>
        <p:spPr/>
        <p:txBody>
          <a:bodyPr>
            <a:normAutofit fontScale="92500"/>
          </a:bodyPr>
          <a:lstStyle/>
          <a:p>
            <a:r>
              <a:rPr lang="en-US" dirty="0" smtClean="0"/>
              <a:t>Calls for qualitative evidence to improve implementation of quantitative evidence and client-care (</a:t>
            </a:r>
            <a:r>
              <a:rPr lang="en-US" dirty="0" err="1" smtClean="0"/>
              <a:t>Castonguay</a:t>
            </a:r>
            <a:r>
              <a:rPr lang="en-US" dirty="0" smtClean="0"/>
              <a:t>, 2013)</a:t>
            </a:r>
          </a:p>
          <a:p>
            <a:r>
              <a:rPr lang="en-US" dirty="0" smtClean="0"/>
              <a:t>Given idiographic nature of change, qualitative methodology might be most useful (Hill, 2005)</a:t>
            </a:r>
          </a:p>
          <a:p>
            <a:r>
              <a:rPr lang="en-US" dirty="0" smtClean="0"/>
              <a:t>Clients contribution to therapeutic process and their perspective is often overlooked in psychotherapy change research (</a:t>
            </a:r>
            <a:r>
              <a:rPr lang="en-US" dirty="0" err="1" smtClean="0"/>
              <a:t>Rayner</a:t>
            </a:r>
            <a:r>
              <a:rPr lang="en-US" dirty="0" smtClean="0"/>
              <a:t> et al, 2011)</a:t>
            </a:r>
          </a:p>
          <a:p>
            <a:r>
              <a:rPr lang="en-US" dirty="0" smtClean="0"/>
              <a:t>Paradoxical as therapists are tasked with identifying needs of client and responding to them in helpful way</a:t>
            </a:r>
            <a:endParaRPr lang="en-US" dirty="0"/>
          </a:p>
        </p:txBody>
      </p:sp>
    </p:spTree>
    <p:extLst>
      <p:ext uri="{BB962C8B-B14F-4D97-AF65-F5344CB8AC3E}">
        <p14:creationId xmlns:p14="http://schemas.microsoft.com/office/powerpoint/2010/main" val="3325563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Qualitative Psychotherapy Change Research</a:t>
            </a:r>
            <a:endParaRPr lang="en-US" sz="4000" dirty="0"/>
          </a:p>
        </p:txBody>
      </p:sp>
      <p:sp>
        <p:nvSpPr>
          <p:cNvPr id="3" name="Content Placeholder 2"/>
          <p:cNvSpPr>
            <a:spLocks noGrp="1"/>
          </p:cNvSpPr>
          <p:nvPr>
            <p:ph idx="1"/>
          </p:nvPr>
        </p:nvSpPr>
        <p:spPr/>
        <p:txBody>
          <a:bodyPr/>
          <a:lstStyle/>
          <a:p>
            <a:r>
              <a:rPr lang="en-US" dirty="0" smtClean="0"/>
              <a:t>Research suggests clients are interested in participating in research that explores their therapeutic experience (Binder et al, 2010)</a:t>
            </a:r>
          </a:p>
          <a:p>
            <a:r>
              <a:rPr lang="en-US" dirty="0" smtClean="0"/>
              <a:t>Existing research has explored factors clients describe as necessary for change: being listened to, accepted, and understood (</a:t>
            </a:r>
            <a:r>
              <a:rPr lang="en-US" dirty="0" err="1" smtClean="0"/>
              <a:t>Poulsen</a:t>
            </a:r>
            <a:r>
              <a:rPr lang="en-US" dirty="0" smtClean="0"/>
              <a:t> et al, 2010)</a:t>
            </a:r>
          </a:p>
          <a:p>
            <a:pPr marL="0" indent="0">
              <a:buNone/>
            </a:pPr>
            <a:endParaRPr lang="en-US" dirty="0" smtClean="0"/>
          </a:p>
        </p:txBody>
      </p:sp>
      <p:pic>
        <p:nvPicPr>
          <p:cNvPr id="4" name="Picture 3" descr="RTEmagicC_pepp-consultation-fille-fac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22403" y="4420628"/>
            <a:ext cx="3673621" cy="2025450"/>
          </a:xfrm>
          <a:prstGeom prst="rect">
            <a:avLst/>
          </a:prstGeom>
        </p:spPr>
      </p:pic>
    </p:spTree>
    <p:extLst>
      <p:ext uri="{BB962C8B-B14F-4D97-AF65-F5344CB8AC3E}">
        <p14:creationId xmlns:p14="http://schemas.microsoft.com/office/powerpoint/2010/main" val="3103851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Qualitative Psychotherapy Change Research</a:t>
            </a:r>
          </a:p>
        </p:txBody>
      </p:sp>
      <p:sp>
        <p:nvSpPr>
          <p:cNvPr id="3" name="Content Placeholder 2"/>
          <p:cNvSpPr>
            <a:spLocks noGrp="1"/>
          </p:cNvSpPr>
          <p:nvPr>
            <p:ph idx="1"/>
          </p:nvPr>
        </p:nvSpPr>
        <p:spPr/>
        <p:txBody>
          <a:bodyPr>
            <a:normAutofit lnSpcReduction="10000"/>
          </a:bodyPr>
          <a:lstStyle/>
          <a:p>
            <a:r>
              <a:rPr lang="en-US" dirty="0" smtClean="0"/>
              <a:t>Other qualitative research has provided theories about how change occurs: being helped by an ‘expert’, getting to ‘the root’ of things, having patience with oneself (</a:t>
            </a:r>
            <a:r>
              <a:rPr lang="en-US" dirty="0" err="1" smtClean="0"/>
              <a:t>Nillsson</a:t>
            </a:r>
            <a:r>
              <a:rPr lang="en-US" dirty="0" smtClean="0"/>
              <a:t> et al, 2007)</a:t>
            </a:r>
          </a:p>
          <a:p>
            <a:r>
              <a:rPr lang="en-US" dirty="0" smtClean="0"/>
              <a:t>Research exploring meaning of psychotherapeutic change found that clients report: increased ability to relinquish control over aspects of life they cannot change, view lives and relationships in more compassionate way, increased personal understanding and reduced distress (Clarke et al, 2004; Binder et al, 2010)</a:t>
            </a:r>
            <a:endParaRPr lang="en-US" dirty="0"/>
          </a:p>
        </p:txBody>
      </p:sp>
    </p:spTree>
    <p:extLst>
      <p:ext uri="{BB962C8B-B14F-4D97-AF65-F5344CB8AC3E}">
        <p14:creationId xmlns:p14="http://schemas.microsoft.com/office/powerpoint/2010/main" val="2460368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3141</TotalTime>
  <Words>2638</Words>
  <Application>Microsoft Office PowerPoint</Application>
  <PresentationFormat>On-screen Show (4:3)</PresentationFormat>
  <Paragraphs>317</Paragraphs>
  <Slides>33</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News Gothic MT</vt:lpstr>
      <vt:lpstr>Wingdings 2</vt:lpstr>
      <vt:lpstr>Breeze</vt:lpstr>
      <vt:lpstr>Exploring how parents make sense of change in parent-child psychotherapy</vt:lpstr>
      <vt:lpstr>Outline of the Talk</vt:lpstr>
      <vt:lpstr>Background to the Research</vt:lpstr>
      <vt:lpstr>Background to the Research</vt:lpstr>
      <vt:lpstr>Evidence of Change in Parent-Child Psychotherapy</vt:lpstr>
      <vt:lpstr>Alternative Ways of Exploring Change</vt:lpstr>
      <vt:lpstr>Alternative Ways of Exploring Change</vt:lpstr>
      <vt:lpstr>Qualitative Psychotherapy Change Research</vt:lpstr>
      <vt:lpstr>Qualitative Psychotherapy Change Research</vt:lpstr>
      <vt:lpstr>Qualitative Psychotherapy Change Research</vt:lpstr>
      <vt:lpstr>Rationale for the Study</vt:lpstr>
      <vt:lpstr>Rationale for the Study</vt:lpstr>
      <vt:lpstr>Research Questions</vt:lpstr>
      <vt:lpstr>Methodology</vt:lpstr>
      <vt:lpstr>Participants</vt:lpstr>
      <vt:lpstr>Quality Assurance</vt:lpstr>
      <vt:lpstr>Results</vt:lpstr>
      <vt:lpstr>Theme 1: From different to survivor</vt:lpstr>
      <vt:lpstr>Theme 1 cont.</vt:lpstr>
      <vt:lpstr>Theme 2: Being understood enabling understanding</vt:lpstr>
      <vt:lpstr>Theme 2 cont.</vt:lpstr>
      <vt:lpstr>Theme 2 cont.</vt:lpstr>
      <vt:lpstr>Theme 3: Changing Expectations/Acceptance</vt:lpstr>
      <vt:lpstr>Theme 3 cont.</vt:lpstr>
      <vt:lpstr>Theme 4: Sharing the protective burden of control</vt:lpstr>
      <vt:lpstr>Theme 4 cont.</vt:lpstr>
      <vt:lpstr>Theme 5: Being re-parented: A precious and punitive process</vt:lpstr>
      <vt:lpstr>Theme 5 cont.</vt:lpstr>
      <vt:lpstr>Limitations</vt:lpstr>
      <vt:lpstr>Practice Implications</vt:lpstr>
      <vt:lpstr>Practice Implications</vt:lpstr>
      <vt:lpstr>Future Research</vt:lpstr>
      <vt:lpstr>Contact details maeve.kenny@beh-mht.nhs.uk</vt:lpstr>
    </vt:vector>
  </TitlesOfParts>
  <Company>RCSI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how parents make sense of change in parent-child psychotherapy</dc:title>
  <dc:creator>Dermot Kenny</dc:creator>
  <cp:lastModifiedBy>Hassett, Alex (alex.hassett@canterbury.ac.uk)</cp:lastModifiedBy>
  <cp:revision>83</cp:revision>
  <dcterms:created xsi:type="dcterms:W3CDTF">2016-07-03T15:48:57Z</dcterms:created>
  <dcterms:modified xsi:type="dcterms:W3CDTF">2016-12-19T09:18:32Z</dcterms:modified>
</cp:coreProperties>
</file>