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39600188"/>
  <p:notesSz cx="6797675" cy="9874250"/>
  <p:defaultTextStyle>
    <a:defPPr>
      <a:defRPr lang="en-US"/>
    </a:defPPr>
    <a:lvl1pPr marL="0" algn="l" defTabSz="3283153" rtl="0" eaLnBrk="1" latinLnBrk="0" hangingPunct="1">
      <a:defRPr sz="6463" kern="1200">
        <a:solidFill>
          <a:schemeClr val="tx1"/>
        </a:solidFill>
        <a:latin typeface="+mn-lt"/>
        <a:ea typeface="+mn-ea"/>
        <a:cs typeface="+mn-cs"/>
      </a:defRPr>
    </a:lvl1pPr>
    <a:lvl2pPr marL="1641577" algn="l" defTabSz="3283153" rtl="0" eaLnBrk="1" latinLnBrk="0" hangingPunct="1">
      <a:defRPr sz="6463" kern="1200">
        <a:solidFill>
          <a:schemeClr val="tx1"/>
        </a:solidFill>
        <a:latin typeface="+mn-lt"/>
        <a:ea typeface="+mn-ea"/>
        <a:cs typeface="+mn-cs"/>
      </a:defRPr>
    </a:lvl2pPr>
    <a:lvl3pPr marL="3283153" algn="l" defTabSz="3283153" rtl="0" eaLnBrk="1" latinLnBrk="0" hangingPunct="1">
      <a:defRPr sz="6463" kern="1200">
        <a:solidFill>
          <a:schemeClr val="tx1"/>
        </a:solidFill>
        <a:latin typeface="+mn-lt"/>
        <a:ea typeface="+mn-ea"/>
        <a:cs typeface="+mn-cs"/>
      </a:defRPr>
    </a:lvl3pPr>
    <a:lvl4pPr marL="4924730" algn="l" defTabSz="3283153" rtl="0" eaLnBrk="1" latinLnBrk="0" hangingPunct="1">
      <a:defRPr sz="6463" kern="1200">
        <a:solidFill>
          <a:schemeClr val="tx1"/>
        </a:solidFill>
        <a:latin typeface="+mn-lt"/>
        <a:ea typeface="+mn-ea"/>
        <a:cs typeface="+mn-cs"/>
      </a:defRPr>
    </a:lvl4pPr>
    <a:lvl5pPr marL="6566306" algn="l" defTabSz="3283153" rtl="0" eaLnBrk="1" latinLnBrk="0" hangingPunct="1">
      <a:defRPr sz="6463" kern="1200">
        <a:solidFill>
          <a:schemeClr val="tx1"/>
        </a:solidFill>
        <a:latin typeface="+mn-lt"/>
        <a:ea typeface="+mn-ea"/>
        <a:cs typeface="+mn-cs"/>
      </a:defRPr>
    </a:lvl5pPr>
    <a:lvl6pPr marL="8207883" algn="l" defTabSz="3283153" rtl="0" eaLnBrk="1" latinLnBrk="0" hangingPunct="1">
      <a:defRPr sz="6463" kern="1200">
        <a:solidFill>
          <a:schemeClr val="tx1"/>
        </a:solidFill>
        <a:latin typeface="+mn-lt"/>
        <a:ea typeface="+mn-ea"/>
        <a:cs typeface="+mn-cs"/>
      </a:defRPr>
    </a:lvl6pPr>
    <a:lvl7pPr marL="9849460" algn="l" defTabSz="3283153" rtl="0" eaLnBrk="1" latinLnBrk="0" hangingPunct="1">
      <a:defRPr sz="6463" kern="1200">
        <a:solidFill>
          <a:schemeClr val="tx1"/>
        </a:solidFill>
        <a:latin typeface="+mn-lt"/>
        <a:ea typeface="+mn-ea"/>
        <a:cs typeface="+mn-cs"/>
      </a:defRPr>
    </a:lvl7pPr>
    <a:lvl8pPr marL="11491036" algn="l" defTabSz="3283153" rtl="0" eaLnBrk="1" latinLnBrk="0" hangingPunct="1">
      <a:defRPr sz="6463" kern="1200">
        <a:solidFill>
          <a:schemeClr val="tx1"/>
        </a:solidFill>
        <a:latin typeface="+mn-lt"/>
        <a:ea typeface="+mn-ea"/>
        <a:cs typeface="+mn-cs"/>
      </a:defRPr>
    </a:lvl8pPr>
    <a:lvl9pPr marL="13132613" algn="l" defTabSz="3283153" rtl="0" eaLnBrk="1" latinLnBrk="0" hangingPunct="1">
      <a:defRPr sz="646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p:scale>
          <a:sx n="50" d="100"/>
          <a:sy n="50" d="100"/>
        </p:scale>
        <p:origin x="294"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nnie\Documents\Kent\Noonkodin\Research%20materials\pie%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nnie\Documents\Kent\Noonkodin\Research%20materials\bar%20chart%20substantive%20knowledge%20with%20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lumMod val="75000"/>
                </a:schemeClr>
              </a:solidFill>
              <a:ln>
                <a:solidFill>
                  <a:prstClr val="black"/>
                </a:solidFill>
              </a:ln>
            </c:spPr>
          </c:dPt>
          <c:dPt>
            <c:idx val="1"/>
            <c:bubble3D val="0"/>
            <c:spPr>
              <a:solidFill>
                <a:schemeClr val="tx2">
                  <a:lumMod val="60000"/>
                  <a:lumOff val="40000"/>
                </a:schemeClr>
              </a:solidFill>
              <a:ln>
                <a:solidFill>
                  <a:prstClr val="black"/>
                </a:solidFill>
              </a:ln>
            </c:spPr>
          </c:dPt>
          <c:dPt>
            <c:idx val="2"/>
            <c:bubble3D val="0"/>
            <c:spPr>
              <a:solidFill>
                <a:schemeClr val="accent1">
                  <a:lumMod val="20000"/>
                  <a:lumOff val="80000"/>
                </a:schemeClr>
              </a:solidFill>
              <a:ln>
                <a:solidFill>
                  <a:schemeClr val="tx1"/>
                </a:solidFill>
              </a:ln>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Sheet1!$A$1:$C$1</c:f>
              <c:strCache>
                <c:ptCount val="3"/>
                <c:pt idx="0">
                  <c:v>Traditional only</c:v>
                </c:pt>
                <c:pt idx="1">
                  <c:v>Conventional only</c:v>
                </c:pt>
                <c:pt idx="2">
                  <c:v>Both</c:v>
                </c:pt>
              </c:strCache>
            </c:strRef>
          </c:cat>
          <c:val>
            <c:numRef>
              <c:f>Sheet1!$A$2:$C$2</c:f>
              <c:numCache>
                <c:formatCode>General</c:formatCode>
                <c:ptCount val="3"/>
                <c:pt idx="0">
                  <c:v>5</c:v>
                </c:pt>
                <c:pt idx="1">
                  <c:v>10</c:v>
                </c:pt>
                <c:pt idx="2">
                  <c:v>67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Students</c:v>
                </c:pt>
              </c:strCache>
            </c:strRef>
          </c:tx>
          <c:spPr>
            <a:solidFill>
              <a:schemeClr val="tx2">
                <a:lumMod val="50000"/>
              </a:schemeClr>
            </a:solidFill>
            <a:ln>
              <a:solidFill>
                <a:prstClr val="black"/>
              </a:solidFill>
            </a:ln>
          </c:spPr>
          <c:invertIfNegative val="0"/>
          <c:errBars>
            <c:errBarType val="both"/>
            <c:errValType val="cust"/>
            <c:noEndCap val="0"/>
            <c:plus>
              <c:numRef>
                <c:f>Sheet1!$B$4</c:f>
                <c:numCache>
                  <c:formatCode>General</c:formatCode>
                  <c:ptCount val="1"/>
                  <c:pt idx="0">
                    <c:v>5.4735728733616034</c:v>
                  </c:pt>
                </c:numCache>
              </c:numRef>
            </c:plus>
            <c:minus>
              <c:numRef>
                <c:f>Sheet1!$B$4</c:f>
                <c:numCache>
                  <c:formatCode>General</c:formatCode>
                  <c:ptCount val="1"/>
                  <c:pt idx="0">
                    <c:v>5.4735728733616034</c:v>
                  </c:pt>
                </c:numCache>
              </c:numRef>
            </c:minus>
          </c:errBars>
          <c:cat>
            <c:numRef>
              <c:f>Sheet1!$O$2</c:f>
              <c:numCache>
                <c:formatCode>General</c:formatCode>
                <c:ptCount val="1"/>
              </c:numCache>
            </c:numRef>
          </c:cat>
          <c:val>
            <c:numRef>
              <c:f>Sheet1!$B$2</c:f>
              <c:numCache>
                <c:formatCode>General</c:formatCode>
                <c:ptCount val="1"/>
                <c:pt idx="0">
                  <c:v>29.6</c:v>
                </c:pt>
              </c:numCache>
            </c:numRef>
          </c:val>
        </c:ser>
        <c:ser>
          <c:idx val="1"/>
          <c:order val="1"/>
          <c:tx>
            <c:strRef>
              <c:f>Sheet1!$C$1</c:f>
              <c:strCache>
                <c:ptCount val="1"/>
                <c:pt idx="0">
                  <c:v>Unschooled youths</c:v>
                </c:pt>
              </c:strCache>
            </c:strRef>
          </c:tx>
          <c:spPr>
            <a:ln>
              <a:solidFill>
                <a:prstClr val="black"/>
              </a:solidFill>
            </a:ln>
          </c:spPr>
          <c:invertIfNegative val="0"/>
          <c:errBars>
            <c:errBarType val="both"/>
            <c:errValType val="cust"/>
            <c:noEndCap val="0"/>
            <c:plus>
              <c:numRef>
                <c:f>Sheet1!$C$4</c:f>
                <c:numCache>
                  <c:formatCode>General</c:formatCode>
                  <c:ptCount val="1"/>
                  <c:pt idx="0">
                    <c:v>9.790244577582774</c:v>
                  </c:pt>
                </c:numCache>
              </c:numRef>
            </c:plus>
            <c:minus>
              <c:numRef>
                <c:f>Sheet1!$C$4</c:f>
                <c:numCache>
                  <c:formatCode>General</c:formatCode>
                  <c:ptCount val="1"/>
                  <c:pt idx="0">
                    <c:v>9.790244577582774</c:v>
                  </c:pt>
                </c:numCache>
              </c:numRef>
            </c:minus>
          </c:errBars>
          <c:cat>
            <c:numRef>
              <c:f>Sheet1!$O$2</c:f>
              <c:numCache>
                <c:formatCode>General</c:formatCode>
                <c:ptCount val="1"/>
              </c:numCache>
            </c:numRef>
          </c:cat>
          <c:val>
            <c:numRef>
              <c:f>Sheet1!$C$2</c:f>
              <c:numCache>
                <c:formatCode>General</c:formatCode>
                <c:ptCount val="1"/>
                <c:pt idx="0">
                  <c:v>43.6</c:v>
                </c:pt>
              </c:numCache>
            </c:numRef>
          </c:val>
        </c:ser>
        <c:ser>
          <c:idx val="2"/>
          <c:order val="2"/>
          <c:tx>
            <c:strRef>
              <c:f>Sheet1!$D$1</c:f>
              <c:strCache>
                <c:ptCount val="1"/>
                <c:pt idx="0">
                  <c:v>Elders</c:v>
                </c:pt>
              </c:strCache>
            </c:strRef>
          </c:tx>
          <c:spPr>
            <a:ln>
              <a:solidFill>
                <a:prstClr val="black"/>
              </a:solidFill>
            </a:ln>
          </c:spPr>
          <c:invertIfNegative val="0"/>
          <c:errBars>
            <c:errBarType val="both"/>
            <c:errValType val="cust"/>
            <c:noEndCap val="0"/>
            <c:plus>
              <c:numRef>
                <c:f>Sheet1!$D$4</c:f>
                <c:numCache>
                  <c:formatCode>General</c:formatCode>
                  <c:ptCount val="1"/>
                  <c:pt idx="0">
                    <c:v>7.6811457478686069</c:v>
                  </c:pt>
                </c:numCache>
              </c:numRef>
            </c:plus>
            <c:minus>
              <c:numRef>
                <c:f>Sheet1!$D$4</c:f>
                <c:numCache>
                  <c:formatCode>General</c:formatCode>
                  <c:ptCount val="1"/>
                  <c:pt idx="0">
                    <c:v>7.6811457478686069</c:v>
                  </c:pt>
                </c:numCache>
              </c:numRef>
            </c:minus>
          </c:errBars>
          <c:cat>
            <c:numRef>
              <c:f>Sheet1!$O$2</c:f>
              <c:numCache>
                <c:formatCode>General</c:formatCode>
                <c:ptCount val="1"/>
              </c:numCache>
            </c:numRef>
          </c:cat>
          <c:val>
            <c:numRef>
              <c:f>Sheet1!$D$2</c:f>
              <c:numCache>
                <c:formatCode>General</c:formatCode>
                <c:ptCount val="1"/>
                <c:pt idx="0">
                  <c:v>48</c:v>
                </c:pt>
              </c:numCache>
            </c:numRef>
          </c:val>
        </c:ser>
        <c:dLbls>
          <c:showLegendKey val="0"/>
          <c:showVal val="0"/>
          <c:showCatName val="0"/>
          <c:showSerName val="0"/>
          <c:showPercent val="0"/>
          <c:showBubbleSize val="0"/>
        </c:dLbls>
        <c:gapWidth val="150"/>
        <c:overlap val="-100"/>
        <c:axId val="178720352"/>
        <c:axId val="178724832"/>
      </c:barChart>
      <c:catAx>
        <c:axId val="178720352"/>
        <c:scaling>
          <c:orientation val="minMax"/>
        </c:scaling>
        <c:delete val="0"/>
        <c:axPos val="b"/>
        <c:numFmt formatCode="General" sourceLinked="1"/>
        <c:majorTickMark val="out"/>
        <c:minorTickMark val="none"/>
        <c:tickLblPos val="nextTo"/>
        <c:crossAx val="178724832"/>
        <c:crosses val="autoZero"/>
        <c:auto val="1"/>
        <c:lblAlgn val="ctr"/>
        <c:lblOffset val="100"/>
        <c:noMultiLvlLbl val="0"/>
      </c:catAx>
      <c:valAx>
        <c:axId val="178724832"/>
        <c:scaling>
          <c:orientation val="minMax"/>
        </c:scaling>
        <c:delete val="0"/>
        <c:axPos val="l"/>
        <c:title>
          <c:tx>
            <c:rich>
              <a:bodyPr rot="-5400000" vert="horz"/>
              <a:lstStyle/>
              <a:p>
                <a:pPr>
                  <a:defRPr/>
                </a:pPr>
                <a:r>
                  <a:rPr lang="en-GB"/>
                  <a:t>Mean score for substantive knowledge</a:t>
                </a:r>
              </a:p>
            </c:rich>
          </c:tx>
          <c:layout/>
          <c:overlay val="0"/>
        </c:title>
        <c:numFmt formatCode="General" sourceLinked="1"/>
        <c:majorTickMark val="out"/>
        <c:minorTickMark val="none"/>
        <c:tickLblPos val="nextTo"/>
        <c:crossAx val="178720352"/>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6480867"/>
            <a:ext cx="24480361" cy="13786732"/>
          </a:xfrm>
        </p:spPr>
        <p:txBody>
          <a:bodyPr anchor="b"/>
          <a:lstStyle>
            <a:lvl1pPr algn="ctr">
              <a:defRPr sz="18898"/>
            </a:lvl1pPr>
          </a:lstStyle>
          <a:p>
            <a:r>
              <a:rPr lang="en-US" smtClean="0"/>
              <a:t>Click to edit Master title style</a:t>
            </a:r>
            <a:endParaRPr lang="en-US" dirty="0"/>
          </a:p>
        </p:txBody>
      </p:sp>
      <p:sp>
        <p:nvSpPr>
          <p:cNvPr id="3" name="Subtitle 2"/>
          <p:cNvSpPr>
            <a:spLocks noGrp="1"/>
          </p:cNvSpPr>
          <p:nvPr>
            <p:ph type="subTitle" idx="1"/>
          </p:nvPr>
        </p:nvSpPr>
        <p:spPr>
          <a:xfrm>
            <a:off x="3600053" y="20799268"/>
            <a:ext cx="21600319" cy="956087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33B16F-649F-44F9-9E65-77FEB8B1C9E8}"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280773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33B16F-649F-44F9-9E65-77FEB8B1C9E8}"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326608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108343"/>
            <a:ext cx="6210092" cy="335593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031" y="2108343"/>
            <a:ext cx="18270270" cy="335593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33B16F-649F-44F9-9E65-77FEB8B1C9E8}"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78473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33B16F-649F-44F9-9E65-77FEB8B1C9E8}"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222976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9872559"/>
            <a:ext cx="24840367" cy="16472575"/>
          </a:xfrm>
        </p:spPr>
        <p:txBody>
          <a:bodyPr anchor="b"/>
          <a:lstStyle>
            <a:lvl1pPr>
              <a:defRPr sz="18898"/>
            </a:lvl1pPr>
          </a:lstStyle>
          <a:p>
            <a:r>
              <a:rPr lang="en-US" smtClean="0"/>
              <a:t>Click to edit Master title style</a:t>
            </a:r>
            <a:endParaRPr lang="en-US" dirty="0"/>
          </a:p>
        </p:txBody>
      </p:sp>
      <p:sp>
        <p:nvSpPr>
          <p:cNvPr id="3" name="Text Placeholder 2"/>
          <p:cNvSpPr>
            <a:spLocks noGrp="1"/>
          </p:cNvSpPr>
          <p:nvPr>
            <p:ph type="body" idx="1"/>
          </p:nvPr>
        </p:nvSpPr>
        <p:spPr>
          <a:xfrm>
            <a:off x="1965030" y="26500971"/>
            <a:ext cx="24840367" cy="8662538"/>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3B16F-649F-44F9-9E65-77FEB8B1C9E8}"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395430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80029" y="10541716"/>
            <a:ext cx="12240181" cy="251259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580215" y="10541716"/>
            <a:ext cx="12240181" cy="251259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33B16F-649F-44F9-9E65-77FEB8B1C9E8}"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100622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108352"/>
            <a:ext cx="24840367" cy="765420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83784" y="9707549"/>
            <a:ext cx="12183928"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4" name="Content Placeholder 3"/>
          <p:cNvSpPr>
            <a:spLocks noGrp="1"/>
          </p:cNvSpPr>
          <p:nvPr>
            <p:ph sz="half" idx="2"/>
          </p:nvPr>
        </p:nvSpPr>
        <p:spPr>
          <a:xfrm>
            <a:off x="1983784" y="14465069"/>
            <a:ext cx="12183928" cy="2127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80217" y="9707549"/>
            <a:ext cx="12243932"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6" name="Content Placeholder 5"/>
          <p:cNvSpPr>
            <a:spLocks noGrp="1"/>
          </p:cNvSpPr>
          <p:nvPr>
            <p:ph sz="quarter" idx="4"/>
          </p:nvPr>
        </p:nvSpPr>
        <p:spPr>
          <a:xfrm>
            <a:off x="14580217" y="14465069"/>
            <a:ext cx="12243932" cy="2127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33B16F-649F-44F9-9E65-77FEB8B1C9E8}" type="datetimeFigureOut">
              <a:rPr lang="en-GB" smtClean="0"/>
              <a:t>29/05/2015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246851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33B16F-649F-44F9-9E65-77FEB8B1C9E8}" type="datetimeFigureOut">
              <a:rPr lang="en-GB" smtClean="0"/>
              <a:t>29/05/2015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25469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3B16F-649F-44F9-9E65-77FEB8B1C9E8}" type="datetimeFigureOut">
              <a:rPr lang="en-GB" smtClean="0"/>
              <a:t>29/05/2015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414614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en-US" smtClean="0"/>
              <a:t>Click to edit Master title style</a:t>
            </a:r>
            <a:endParaRPr lang="en-US" dirty="0"/>
          </a:p>
        </p:txBody>
      </p:sp>
      <p:sp>
        <p:nvSpPr>
          <p:cNvPr id="3" name="Content Placeholder 2"/>
          <p:cNvSpPr>
            <a:spLocks noGrp="1"/>
          </p:cNvSpPr>
          <p:nvPr>
            <p:ph idx="1"/>
          </p:nvPr>
        </p:nvSpPr>
        <p:spPr>
          <a:xfrm>
            <a:off x="12243932" y="5701703"/>
            <a:ext cx="14580215" cy="28141800"/>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3B16F-649F-44F9-9E65-77FEB8B1C9E8}"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7482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43932" y="5701703"/>
            <a:ext cx="14580215" cy="28141800"/>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smtClean="0"/>
              <a:t>Click icon to add picture</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3B16F-649F-44F9-9E65-77FEB8B1C9E8}"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EB9F1-23ED-44BE-BB91-2343BE1CBB7B}" type="slidenum">
              <a:rPr lang="en-GB" smtClean="0"/>
              <a:t>‹#›</a:t>
            </a:fld>
            <a:endParaRPr lang="en-GB"/>
          </a:p>
        </p:txBody>
      </p:sp>
    </p:spTree>
    <p:extLst>
      <p:ext uri="{BB962C8B-B14F-4D97-AF65-F5344CB8AC3E}">
        <p14:creationId xmlns:p14="http://schemas.microsoft.com/office/powerpoint/2010/main" val="67240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108352"/>
            <a:ext cx="24840367" cy="765420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0029" y="10541716"/>
            <a:ext cx="24840367" cy="251259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80029" y="36703516"/>
            <a:ext cx="6480096" cy="2108343"/>
          </a:xfrm>
          <a:prstGeom prst="rect">
            <a:avLst/>
          </a:prstGeom>
        </p:spPr>
        <p:txBody>
          <a:bodyPr vert="horz" lIns="91440" tIns="45720" rIns="91440" bIns="45720" rtlCol="0" anchor="ctr"/>
          <a:lstStyle>
            <a:lvl1pPr algn="l">
              <a:defRPr sz="3780">
                <a:solidFill>
                  <a:schemeClr val="tx1">
                    <a:tint val="75000"/>
                  </a:schemeClr>
                </a:solidFill>
              </a:defRPr>
            </a:lvl1pPr>
          </a:lstStyle>
          <a:p>
            <a:fld id="{FA33B16F-649F-44F9-9E65-77FEB8B1C9E8}" type="datetimeFigureOut">
              <a:rPr lang="en-GB" smtClean="0"/>
              <a:t>29/05/2015</a:t>
            </a:fld>
            <a:endParaRPr lang="en-GB"/>
          </a:p>
        </p:txBody>
      </p:sp>
      <p:sp>
        <p:nvSpPr>
          <p:cNvPr id="5" name="Footer Placeholder 4"/>
          <p:cNvSpPr>
            <a:spLocks noGrp="1"/>
          </p:cNvSpPr>
          <p:nvPr>
            <p:ph type="ftr" sz="quarter" idx="3"/>
          </p:nvPr>
        </p:nvSpPr>
        <p:spPr>
          <a:xfrm>
            <a:off x="9540141" y="36703516"/>
            <a:ext cx="9720143" cy="210834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0340300" y="36703516"/>
            <a:ext cx="6480096" cy="2108343"/>
          </a:xfrm>
          <a:prstGeom prst="rect">
            <a:avLst/>
          </a:prstGeom>
        </p:spPr>
        <p:txBody>
          <a:bodyPr vert="horz" lIns="91440" tIns="45720" rIns="91440" bIns="45720" rtlCol="0" anchor="ctr"/>
          <a:lstStyle>
            <a:lvl1pPr algn="r">
              <a:defRPr sz="3780">
                <a:solidFill>
                  <a:schemeClr val="tx1">
                    <a:tint val="75000"/>
                  </a:schemeClr>
                </a:solidFill>
              </a:defRPr>
            </a:lvl1pPr>
          </a:lstStyle>
          <a:p>
            <a:fld id="{84BEB9F1-23ED-44BE-BB91-2343BE1CBB7B}" type="slidenum">
              <a:rPr lang="en-GB" smtClean="0"/>
              <a:t>‹#›</a:t>
            </a:fld>
            <a:endParaRPr lang="en-GB"/>
          </a:p>
        </p:txBody>
      </p:sp>
    </p:spTree>
    <p:extLst>
      <p:ext uri="{BB962C8B-B14F-4D97-AF65-F5344CB8AC3E}">
        <p14:creationId xmlns:p14="http://schemas.microsoft.com/office/powerpoint/2010/main" val="303027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1.xml"/><Relationship Id="rId11" Type="http://schemas.openxmlformats.org/officeDocument/2006/relationships/chart" Target="../charts/chart2.xml"/><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0952855" y="12344097"/>
            <a:ext cx="7264399" cy="595573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1219199" y="36646079"/>
            <a:ext cx="10421356" cy="239807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7137303"/>
            <a:ext cx="2203259" cy="1608673"/>
          </a:xfrm>
          <a:prstGeom prst="rect">
            <a:avLst/>
          </a:prstGeom>
        </p:spPr>
      </p:pic>
      <p:pic>
        <p:nvPicPr>
          <p:cNvPr id="6" name="Picture 5"/>
          <p:cNvPicPr>
            <a:picLocks noChangeAspect="1"/>
          </p:cNvPicPr>
          <p:nvPr/>
        </p:nvPicPr>
        <p:blipFill>
          <a:blip r:embed="rId3"/>
          <a:stretch>
            <a:fillRect/>
          </a:stretch>
        </p:blipFill>
        <p:spPr>
          <a:xfrm>
            <a:off x="4032059" y="37115482"/>
            <a:ext cx="2165104" cy="1459264"/>
          </a:xfrm>
          <a:prstGeom prst="rect">
            <a:avLst/>
          </a:prstGeom>
        </p:spPr>
      </p:pic>
      <p:pic>
        <p:nvPicPr>
          <p:cNvPr id="9" name="Picture 8"/>
          <p:cNvPicPr>
            <a:picLocks noChangeAspect="1"/>
          </p:cNvPicPr>
          <p:nvPr/>
        </p:nvPicPr>
        <p:blipFill>
          <a:blip r:embed="rId4"/>
          <a:stretch>
            <a:fillRect/>
          </a:stretch>
        </p:blipFill>
        <p:spPr>
          <a:xfrm>
            <a:off x="6197163" y="37435506"/>
            <a:ext cx="2453182" cy="715511"/>
          </a:xfrm>
          <a:prstGeom prst="rect">
            <a:avLst/>
          </a:prstGeom>
        </p:spPr>
      </p:pic>
      <p:pic>
        <p:nvPicPr>
          <p:cNvPr id="10" name="Picture 9"/>
          <p:cNvPicPr>
            <a:picLocks noChangeAspect="1"/>
          </p:cNvPicPr>
          <p:nvPr/>
        </p:nvPicPr>
        <p:blipFill>
          <a:blip r:embed="rId5"/>
          <a:stretch>
            <a:fillRect/>
          </a:stretch>
        </p:blipFill>
        <p:spPr>
          <a:xfrm>
            <a:off x="8656442" y="37383891"/>
            <a:ext cx="2599175" cy="818740"/>
          </a:xfrm>
          <a:prstGeom prst="rect">
            <a:avLst/>
          </a:prstGeom>
        </p:spPr>
      </p:pic>
      <p:sp>
        <p:nvSpPr>
          <p:cNvPr id="14" name="Rounded Rectangle 13"/>
          <p:cNvSpPr/>
          <p:nvPr/>
        </p:nvSpPr>
        <p:spPr>
          <a:xfrm>
            <a:off x="1219200" y="406400"/>
            <a:ext cx="26568400" cy="3048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r>
              <a:rPr lang="en-GB" sz="4800" b="1" dirty="0">
                <a:solidFill>
                  <a:srgbClr val="002060"/>
                </a:solidFill>
                <a:latin typeface="Cambria" panose="02040503050406030204" pitchFamily="18" charset="0"/>
              </a:rPr>
              <a:t>Investigating the relationships between formal schooling and </a:t>
            </a:r>
            <a:r>
              <a:rPr lang="en-GB" sz="4800" b="1" dirty="0" err="1">
                <a:solidFill>
                  <a:srgbClr val="002060"/>
                </a:solidFill>
                <a:latin typeface="Cambria" panose="02040503050406030204" pitchFamily="18" charset="0"/>
              </a:rPr>
              <a:t>ethnoveterinary</a:t>
            </a:r>
            <a:r>
              <a:rPr lang="en-GB" sz="4800" b="1" dirty="0">
                <a:solidFill>
                  <a:srgbClr val="002060"/>
                </a:solidFill>
                <a:latin typeface="Cambria" panose="02040503050406030204" pitchFamily="18" charset="0"/>
              </a:rPr>
              <a:t> knowledge in </a:t>
            </a:r>
            <a:r>
              <a:rPr lang="en-GB" sz="4800" b="1" dirty="0" err="1">
                <a:solidFill>
                  <a:srgbClr val="002060"/>
                </a:solidFill>
                <a:latin typeface="Cambria" panose="02040503050406030204" pitchFamily="18" charset="0"/>
              </a:rPr>
              <a:t>Eluwai</a:t>
            </a:r>
            <a:r>
              <a:rPr lang="en-GB" sz="4800" b="1" dirty="0">
                <a:solidFill>
                  <a:srgbClr val="002060"/>
                </a:solidFill>
                <a:latin typeface="Cambria" panose="02040503050406030204" pitchFamily="18" charset="0"/>
              </a:rPr>
              <a:t> village, Tanzania </a:t>
            </a:r>
            <a:r>
              <a:rPr lang="en-GB" sz="4800" b="1" dirty="0" smtClean="0">
                <a:solidFill>
                  <a:srgbClr val="002060"/>
                </a:solidFill>
                <a:latin typeface="Cambria" panose="02040503050406030204" pitchFamily="18" charset="0"/>
              </a:rPr>
              <a:t> </a:t>
            </a:r>
          </a:p>
          <a:p>
            <a:pPr algn="ctr"/>
            <a:r>
              <a:rPr lang="en-GB" sz="4800" dirty="0">
                <a:solidFill>
                  <a:srgbClr val="002060"/>
                </a:solidFill>
                <a:latin typeface="Cambria" panose="02040503050406030204" pitchFamily="18" charset="0"/>
              </a:rPr>
              <a:t>J</a:t>
            </a:r>
            <a:r>
              <a:rPr lang="en-GB" sz="4800" dirty="0" smtClean="0">
                <a:solidFill>
                  <a:srgbClr val="002060"/>
                </a:solidFill>
                <a:latin typeface="Cambria" panose="02040503050406030204" pitchFamily="18" charset="0"/>
              </a:rPr>
              <a:t>ennie.Harvey@Canterbury.ac.uk</a:t>
            </a:r>
            <a:endParaRPr lang="en-GB" sz="4800" dirty="0">
              <a:solidFill>
                <a:srgbClr val="002060"/>
              </a:solidFill>
              <a:latin typeface="Cambria" panose="02040503050406030204" pitchFamily="18" charset="0"/>
            </a:endParaRPr>
          </a:p>
        </p:txBody>
      </p:sp>
      <p:sp>
        <p:nvSpPr>
          <p:cNvPr id="15" name="Rounded Rectangle 14"/>
          <p:cNvSpPr/>
          <p:nvPr/>
        </p:nvSpPr>
        <p:spPr>
          <a:xfrm>
            <a:off x="762000" y="4656835"/>
            <a:ext cx="9128753" cy="1850220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GB" sz="2400" b="1" dirty="0" smtClean="0">
              <a:solidFill>
                <a:srgbClr val="C00000"/>
              </a:solidFill>
              <a:latin typeface="Cambria" panose="02040503050406030204" pitchFamily="18" charset="0"/>
            </a:endParaRPr>
          </a:p>
          <a:p>
            <a:pPr algn="just">
              <a:lnSpc>
                <a:spcPct val="150000"/>
              </a:lnSpc>
            </a:pPr>
            <a:r>
              <a:rPr lang="en-GB" sz="2400" b="1" dirty="0" smtClean="0">
                <a:solidFill>
                  <a:srgbClr val="C00000"/>
                </a:solidFill>
                <a:latin typeface="Cambria" panose="02040503050406030204" pitchFamily="18" charset="0"/>
              </a:rPr>
              <a:t>Introduction: </a:t>
            </a:r>
          </a:p>
          <a:p>
            <a:pPr algn="just">
              <a:lnSpc>
                <a:spcPct val="150000"/>
              </a:lnSpc>
            </a:pPr>
            <a:r>
              <a:rPr lang="en-GB" sz="2400" dirty="0" smtClean="0">
                <a:solidFill>
                  <a:srgbClr val="002060"/>
                </a:solidFill>
                <a:latin typeface="Cambria" panose="02040503050406030204" pitchFamily="18" charset="0"/>
              </a:rPr>
              <a:t>Studies </a:t>
            </a:r>
            <a:r>
              <a:rPr lang="en-GB" sz="2400" dirty="0">
                <a:solidFill>
                  <a:srgbClr val="002060"/>
                </a:solidFill>
                <a:latin typeface="Cambria" panose="02040503050406030204" pitchFamily="18" charset="0"/>
              </a:rPr>
              <a:t>have shown that </a:t>
            </a:r>
            <a:r>
              <a:rPr lang="en-GB" sz="2400" dirty="0" smtClean="0">
                <a:solidFill>
                  <a:srgbClr val="002060"/>
                </a:solidFill>
                <a:latin typeface="Cambria" panose="02040503050406030204" pitchFamily="18" charset="0"/>
              </a:rPr>
              <a:t>traditional knowledge (TK) </a:t>
            </a:r>
            <a:r>
              <a:rPr lang="en-GB" sz="2400" dirty="0">
                <a:solidFill>
                  <a:srgbClr val="002060"/>
                </a:solidFill>
                <a:latin typeface="Cambria" panose="02040503050406030204" pitchFamily="18" charset="0"/>
              </a:rPr>
              <a:t>is generally learnt in the home or other cultural environments through informal teaching during work, </a:t>
            </a:r>
            <a:r>
              <a:rPr lang="en-GB" sz="2400" dirty="0" smtClean="0">
                <a:solidFill>
                  <a:srgbClr val="002060"/>
                </a:solidFill>
                <a:latin typeface="Cambria" panose="02040503050406030204" pitchFamily="18" charset="0"/>
              </a:rPr>
              <a:t>play, </a:t>
            </a:r>
            <a:r>
              <a:rPr lang="en-GB" sz="2400" dirty="0">
                <a:solidFill>
                  <a:srgbClr val="002060"/>
                </a:solidFill>
                <a:latin typeface="Cambria" panose="02040503050406030204" pitchFamily="18" charset="0"/>
              </a:rPr>
              <a:t>and community activities (</a:t>
            </a:r>
            <a:r>
              <a:rPr lang="en-GB" sz="2400" dirty="0" err="1">
                <a:solidFill>
                  <a:srgbClr val="002060"/>
                </a:solidFill>
                <a:latin typeface="Cambria" panose="02040503050406030204" pitchFamily="18" charset="0"/>
              </a:rPr>
              <a:t>Zarger</a:t>
            </a:r>
            <a:r>
              <a:rPr lang="en-GB" sz="2400" dirty="0">
                <a:solidFill>
                  <a:srgbClr val="002060"/>
                </a:solidFill>
                <a:latin typeface="Cambria" panose="02040503050406030204" pitchFamily="18" charset="0"/>
              </a:rPr>
              <a:t> 2011). Formal education may contribute to the development of a 'generation gap' </a:t>
            </a:r>
            <a:r>
              <a:rPr lang="en-GB" sz="2400" dirty="0" smtClean="0">
                <a:solidFill>
                  <a:srgbClr val="002060"/>
                </a:solidFill>
                <a:latin typeface="Cambria" panose="02040503050406030204" pitchFamily="18" charset="0"/>
              </a:rPr>
              <a:t>in TK </a:t>
            </a:r>
            <a:r>
              <a:rPr lang="en-GB" sz="2400" dirty="0">
                <a:solidFill>
                  <a:srgbClr val="002060"/>
                </a:solidFill>
                <a:latin typeface="Cambria" panose="02040503050406030204" pitchFamily="18" charset="0"/>
              </a:rPr>
              <a:t>by reducing young peoples’ exposure to traditional practises and their interaction through 'learning networks' with holders of </a:t>
            </a:r>
            <a:r>
              <a:rPr lang="en-GB" sz="2400" dirty="0" smtClean="0">
                <a:solidFill>
                  <a:srgbClr val="002060"/>
                </a:solidFill>
                <a:latin typeface="Cambria" panose="02040503050406030204" pitchFamily="18" charset="0"/>
              </a:rPr>
              <a:t>TK </a:t>
            </a:r>
            <a:r>
              <a:rPr lang="en-GB" sz="2400" dirty="0">
                <a:solidFill>
                  <a:srgbClr val="002060"/>
                </a:solidFill>
                <a:latin typeface="Cambria" panose="02040503050406030204" pitchFamily="18" charset="0"/>
              </a:rPr>
              <a:t>(</a:t>
            </a:r>
            <a:r>
              <a:rPr lang="en-GB" sz="2400" dirty="0" err="1">
                <a:solidFill>
                  <a:srgbClr val="002060"/>
                </a:solidFill>
                <a:latin typeface="Cambria" panose="02040503050406030204" pitchFamily="18" charset="0"/>
              </a:rPr>
              <a:t>Zarger</a:t>
            </a:r>
            <a:r>
              <a:rPr lang="en-GB" sz="2400" dirty="0">
                <a:solidFill>
                  <a:srgbClr val="002060"/>
                </a:solidFill>
                <a:latin typeface="Cambria" panose="02040503050406030204" pitchFamily="18" charset="0"/>
              </a:rPr>
              <a:t> </a:t>
            </a:r>
            <a:r>
              <a:rPr lang="en-GB" sz="2400" dirty="0" smtClean="0">
                <a:solidFill>
                  <a:srgbClr val="002060"/>
                </a:solidFill>
                <a:latin typeface="Cambria" panose="02040503050406030204" pitchFamily="18" charset="0"/>
              </a:rPr>
              <a:t>2011</a:t>
            </a:r>
            <a:r>
              <a:rPr lang="en-GB" sz="2400" dirty="0">
                <a:solidFill>
                  <a:srgbClr val="002060"/>
                </a:solidFill>
                <a:latin typeface="Cambria" panose="02040503050406030204" pitchFamily="18" charset="0"/>
              </a:rPr>
              <a:t>, </a:t>
            </a:r>
            <a:r>
              <a:rPr lang="en-GB" sz="2400" dirty="0" err="1">
                <a:solidFill>
                  <a:srgbClr val="002060"/>
                </a:solidFill>
                <a:latin typeface="Cambria" panose="02040503050406030204" pitchFamily="18" charset="0"/>
              </a:rPr>
              <a:t>Zent</a:t>
            </a:r>
            <a:r>
              <a:rPr lang="en-GB" sz="2400" dirty="0">
                <a:solidFill>
                  <a:srgbClr val="002060"/>
                </a:solidFill>
                <a:latin typeface="Cambria" panose="02040503050406030204" pitchFamily="18" charset="0"/>
              </a:rPr>
              <a:t> </a:t>
            </a:r>
            <a:r>
              <a:rPr lang="en-GB" sz="2400" dirty="0" smtClean="0">
                <a:solidFill>
                  <a:srgbClr val="002060"/>
                </a:solidFill>
                <a:latin typeface="Cambria" panose="02040503050406030204" pitchFamily="18" charset="0"/>
              </a:rPr>
              <a:t>2001). </a:t>
            </a:r>
            <a:r>
              <a:rPr lang="en-GB" sz="2400" dirty="0">
                <a:solidFill>
                  <a:srgbClr val="002060"/>
                </a:solidFill>
                <a:latin typeface="Cambria" panose="02040503050406030204" pitchFamily="18" charset="0"/>
              </a:rPr>
              <a:t>TK is often subverted to </a:t>
            </a:r>
            <a:r>
              <a:rPr lang="en-GB" sz="2400" dirty="0" smtClean="0">
                <a:solidFill>
                  <a:srgbClr val="002060"/>
                </a:solidFill>
                <a:latin typeface="Cambria" panose="02040503050406030204" pitchFamily="18" charset="0"/>
              </a:rPr>
              <a:t>western scientific knowledge (WSK) </a:t>
            </a:r>
            <a:r>
              <a:rPr lang="en-GB" sz="2400" dirty="0">
                <a:solidFill>
                  <a:srgbClr val="002060"/>
                </a:solidFill>
                <a:latin typeface="Cambria" panose="02040503050406030204" pitchFamily="18" charset="0"/>
              </a:rPr>
              <a:t>in formal education systems the world </a:t>
            </a:r>
            <a:r>
              <a:rPr lang="en-GB" sz="2400" dirty="0" smtClean="0">
                <a:solidFill>
                  <a:srgbClr val="002060"/>
                </a:solidFill>
                <a:latin typeface="Cambria" panose="02040503050406030204" pitchFamily="18" charset="0"/>
              </a:rPr>
              <a:t>over, and </a:t>
            </a:r>
            <a:r>
              <a:rPr lang="en-GB" sz="2400" dirty="0">
                <a:solidFill>
                  <a:srgbClr val="002060"/>
                </a:solidFill>
                <a:latin typeface="Cambria" panose="02040503050406030204" pitchFamily="18" charset="0"/>
              </a:rPr>
              <a:t>local institutions and innovations gain little recognition in curricula (</a:t>
            </a:r>
            <a:r>
              <a:rPr lang="en-GB" sz="2400" dirty="0" err="1">
                <a:solidFill>
                  <a:srgbClr val="002060"/>
                </a:solidFill>
                <a:latin typeface="Cambria" panose="02040503050406030204" pitchFamily="18" charset="0"/>
              </a:rPr>
              <a:t>Alexiades</a:t>
            </a:r>
            <a:r>
              <a:rPr lang="en-GB" sz="2400" dirty="0">
                <a:solidFill>
                  <a:srgbClr val="002060"/>
                </a:solidFill>
                <a:latin typeface="Cambria" panose="02040503050406030204" pitchFamily="18" charset="0"/>
              </a:rPr>
              <a:t> 2009, Ellen and Harris </a:t>
            </a:r>
            <a:r>
              <a:rPr lang="en-GB" sz="2400" dirty="0" smtClean="0">
                <a:solidFill>
                  <a:srgbClr val="002060"/>
                </a:solidFill>
                <a:latin typeface="Cambria" panose="02040503050406030204" pitchFamily="18" charset="0"/>
              </a:rPr>
              <a:t>2000). Livestock are crucial to </a:t>
            </a:r>
            <a:r>
              <a:rPr lang="en-GB" sz="2400" dirty="0" err="1">
                <a:solidFill>
                  <a:srgbClr val="002060"/>
                </a:solidFill>
                <a:latin typeface="Cambria" panose="02040503050406030204" pitchFamily="18" charset="0"/>
              </a:rPr>
              <a:t>M</a:t>
            </a:r>
            <a:r>
              <a:rPr lang="en-GB" sz="2400" dirty="0" err="1" smtClean="0">
                <a:solidFill>
                  <a:srgbClr val="002060"/>
                </a:solidFill>
                <a:latin typeface="Cambria" panose="02040503050406030204" pitchFamily="18" charset="0"/>
              </a:rPr>
              <a:t>aasai</a:t>
            </a:r>
            <a:r>
              <a:rPr lang="en-GB" sz="2400" dirty="0" smtClean="0">
                <a:solidFill>
                  <a:srgbClr val="002060"/>
                </a:solidFill>
                <a:latin typeface="Cambria" panose="02040503050406030204" pitchFamily="18" charset="0"/>
              </a:rPr>
              <a:t> life for subsistence and as a </a:t>
            </a:r>
            <a:r>
              <a:rPr lang="en-GB" sz="2400" dirty="0" smtClean="0">
                <a:solidFill>
                  <a:srgbClr val="002060"/>
                </a:solidFill>
                <a:latin typeface="Cambria" panose="02040503050406030204" pitchFamily="18" charset="0"/>
              </a:rPr>
              <a:t>soci</a:t>
            </a:r>
            <a:r>
              <a:rPr lang="en-GB" sz="2400" dirty="0" smtClean="0">
                <a:solidFill>
                  <a:srgbClr val="002060"/>
                </a:solidFill>
                <a:latin typeface="Cambria" panose="02040503050406030204" pitchFamily="18" charset="0"/>
              </a:rPr>
              <a:t>al </a:t>
            </a:r>
            <a:r>
              <a:rPr lang="en-GB" sz="2400" dirty="0" smtClean="0">
                <a:solidFill>
                  <a:srgbClr val="002060"/>
                </a:solidFill>
                <a:latin typeface="Cambria" panose="02040503050406030204" pitchFamily="18" charset="0"/>
              </a:rPr>
              <a:t>currency, and </a:t>
            </a:r>
            <a:r>
              <a:rPr lang="en-GB" sz="2400" dirty="0" err="1" smtClean="0">
                <a:solidFill>
                  <a:srgbClr val="002060"/>
                </a:solidFill>
                <a:latin typeface="Cambria" panose="02040503050406030204" pitchFamily="18" charset="0"/>
              </a:rPr>
              <a:t>Maasai</a:t>
            </a:r>
            <a:r>
              <a:rPr lang="en-GB" sz="2400" dirty="0" smtClean="0">
                <a:solidFill>
                  <a:srgbClr val="002060"/>
                </a:solidFill>
                <a:latin typeface="Cambria" panose="02040503050406030204" pitchFamily="18" charset="0"/>
              </a:rPr>
              <a:t> </a:t>
            </a:r>
            <a:r>
              <a:rPr lang="en-GB" sz="2400" dirty="0" smtClean="0">
                <a:solidFill>
                  <a:srgbClr val="002060"/>
                </a:solidFill>
                <a:latin typeface="Cambria" panose="02040503050406030204" pitchFamily="18" charset="0"/>
              </a:rPr>
              <a:t>have an extensive system of </a:t>
            </a:r>
            <a:r>
              <a:rPr lang="en-GB" sz="2400" dirty="0" err="1" smtClean="0">
                <a:solidFill>
                  <a:srgbClr val="002060"/>
                </a:solidFill>
                <a:latin typeface="Cambria" panose="02040503050406030204" pitchFamily="18" charset="0"/>
              </a:rPr>
              <a:t>ethnoveterinary</a:t>
            </a:r>
            <a:r>
              <a:rPr lang="en-GB" sz="2400" dirty="0" smtClean="0">
                <a:solidFill>
                  <a:srgbClr val="002060"/>
                </a:solidFill>
                <a:latin typeface="Cambria" panose="02040503050406030204" pitchFamily="18" charset="0"/>
              </a:rPr>
              <a:t> knowledge (EVK</a:t>
            </a:r>
            <a:r>
              <a:rPr lang="en-GB" sz="2400" dirty="0" smtClean="0">
                <a:solidFill>
                  <a:srgbClr val="002060"/>
                </a:solidFill>
                <a:latin typeface="Cambria" panose="02040503050406030204" pitchFamily="18" charset="0"/>
              </a:rPr>
              <a:t>) to care for them. </a:t>
            </a:r>
            <a:r>
              <a:rPr lang="en-GB" sz="2400" dirty="0" smtClean="0">
                <a:solidFill>
                  <a:srgbClr val="002060"/>
                </a:solidFill>
                <a:latin typeface="Cambria" panose="02040503050406030204" pitchFamily="18" charset="0"/>
              </a:rPr>
              <a:t>Like other forms of TK, EVK is under threat from changing lifestyles and attitudes.</a:t>
            </a:r>
          </a:p>
          <a:p>
            <a:pPr algn="just">
              <a:lnSpc>
                <a:spcPct val="150000"/>
              </a:lnSpc>
            </a:pPr>
            <a:endParaRPr lang="en-GB" sz="2400" dirty="0">
              <a:solidFill>
                <a:srgbClr val="002060"/>
              </a:solidFill>
              <a:latin typeface="Cambria" panose="02040503050406030204" pitchFamily="18" charset="0"/>
            </a:endParaRPr>
          </a:p>
          <a:p>
            <a:pPr algn="just">
              <a:lnSpc>
                <a:spcPct val="150000"/>
              </a:lnSpc>
            </a:pPr>
            <a:r>
              <a:rPr lang="en-GB" sz="2400" dirty="0">
                <a:solidFill>
                  <a:srgbClr val="002060"/>
                </a:solidFill>
                <a:latin typeface="Cambria" panose="02040503050406030204" pitchFamily="18" charset="0"/>
              </a:rPr>
              <a:t>Field work was carried out in </a:t>
            </a:r>
            <a:r>
              <a:rPr lang="en-GB" sz="2400" dirty="0" err="1">
                <a:solidFill>
                  <a:srgbClr val="002060"/>
                </a:solidFill>
                <a:latin typeface="Cambria" panose="02040503050406030204" pitchFamily="18" charset="0"/>
              </a:rPr>
              <a:t>Monduli</a:t>
            </a:r>
            <a:r>
              <a:rPr lang="en-GB" sz="2400" dirty="0">
                <a:solidFill>
                  <a:srgbClr val="002060"/>
                </a:solidFill>
                <a:latin typeface="Cambria" panose="02040503050406030204" pitchFamily="18" charset="0"/>
              </a:rPr>
              <a:t> District, northern Tanzania, in the "</a:t>
            </a:r>
            <a:r>
              <a:rPr lang="en-GB" sz="2400" dirty="0" err="1">
                <a:solidFill>
                  <a:srgbClr val="002060"/>
                </a:solidFill>
                <a:latin typeface="Cambria" panose="02040503050406030204" pitchFamily="18" charset="0"/>
              </a:rPr>
              <a:t>Maasai</a:t>
            </a:r>
            <a:r>
              <a:rPr lang="en-GB" sz="2400" dirty="0">
                <a:solidFill>
                  <a:srgbClr val="002060"/>
                </a:solidFill>
                <a:latin typeface="Cambria" panose="02040503050406030204" pitchFamily="18" charset="0"/>
              </a:rPr>
              <a:t> Steppe-proper", characterised by arid land and tree savannah dominated by </a:t>
            </a:r>
            <a:r>
              <a:rPr lang="en-GB" sz="2400" i="1" dirty="0">
                <a:solidFill>
                  <a:srgbClr val="002060"/>
                </a:solidFill>
                <a:latin typeface="Cambria" panose="02040503050406030204" pitchFamily="18" charset="0"/>
              </a:rPr>
              <a:t>Acacia </a:t>
            </a:r>
            <a:r>
              <a:rPr lang="en-GB" sz="2400" dirty="0">
                <a:solidFill>
                  <a:srgbClr val="002060"/>
                </a:solidFill>
                <a:latin typeface="Cambria" panose="02040503050406030204" pitchFamily="18" charset="0"/>
              </a:rPr>
              <a:t>and </a:t>
            </a:r>
            <a:r>
              <a:rPr lang="en-GB" sz="2400" i="1" dirty="0" err="1">
                <a:solidFill>
                  <a:srgbClr val="002060"/>
                </a:solidFill>
                <a:latin typeface="Cambria" panose="02040503050406030204" pitchFamily="18" charset="0"/>
              </a:rPr>
              <a:t>Commiphora</a:t>
            </a:r>
            <a:r>
              <a:rPr lang="en-GB" sz="2400" i="1" dirty="0">
                <a:solidFill>
                  <a:srgbClr val="002060"/>
                </a:solidFill>
                <a:latin typeface="Cambria" panose="02040503050406030204" pitchFamily="18" charset="0"/>
              </a:rPr>
              <a:t> </a:t>
            </a:r>
            <a:r>
              <a:rPr lang="en-GB" sz="2400" dirty="0">
                <a:solidFill>
                  <a:srgbClr val="002060"/>
                </a:solidFill>
                <a:latin typeface="Cambria" panose="02040503050406030204" pitchFamily="18" charset="0"/>
              </a:rPr>
              <a:t>species. About 86% of households in </a:t>
            </a:r>
            <a:r>
              <a:rPr lang="en-GB" sz="2400" dirty="0" err="1">
                <a:solidFill>
                  <a:srgbClr val="002060"/>
                </a:solidFill>
                <a:latin typeface="Cambria" panose="02040503050406030204" pitchFamily="18" charset="0"/>
              </a:rPr>
              <a:t>Monduli</a:t>
            </a:r>
            <a:r>
              <a:rPr lang="en-GB" sz="2400" dirty="0">
                <a:solidFill>
                  <a:srgbClr val="002060"/>
                </a:solidFill>
                <a:latin typeface="Cambria" panose="02040503050406030204" pitchFamily="18" charset="0"/>
              </a:rPr>
              <a:t> district are rural. Over 50% of the rural population lives below the Basic Needs Poverty Line and literacy is as low as 38%; as few as 6% of children in rural areas live within 30 minutes of a secondary school (EDI 2005). </a:t>
            </a:r>
            <a:endParaRPr lang="en-GB" sz="2400" dirty="0" smtClean="0">
              <a:solidFill>
                <a:srgbClr val="002060"/>
              </a:solidFill>
              <a:latin typeface="Cambria" panose="02040503050406030204" pitchFamily="18" charset="0"/>
            </a:endParaRPr>
          </a:p>
          <a:p>
            <a:pPr algn="just">
              <a:lnSpc>
                <a:spcPct val="150000"/>
              </a:lnSpc>
            </a:pPr>
            <a:endParaRPr lang="en-GB" sz="2400" dirty="0">
              <a:solidFill>
                <a:srgbClr val="002060"/>
              </a:solidFill>
              <a:latin typeface="Cambria" panose="02040503050406030204" pitchFamily="18" charset="0"/>
            </a:endParaRPr>
          </a:p>
          <a:p>
            <a:pPr algn="just">
              <a:lnSpc>
                <a:spcPct val="150000"/>
              </a:lnSpc>
            </a:pPr>
            <a:r>
              <a:rPr lang="en-GB" sz="2400" dirty="0" err="1" smtClean="0">
                <a:solidFill>
                  <a:srgbClr val="002060"/>
                </a:solidFill>
                <a:latin typeface="Cambria" panose="02040503050406030204" pitchFamily="18" charset="0"/>
              </a:rPr>
              <a:t>Noonkodin</a:t>
            </a:r>
            <a:r>
              <a:rPr lang="en-GB" sz="2400" dirty="0" smtClean="0">
                <a:solidFill>
                  <a:srgbClr val="002060"/>
                </a:solidFill>
                <a:latin typeface="Cambria" panose="02040503050406030204" pitchFamily="18" charset="0"/>
              </a:rPr>
              <a:t> </a:t>
            </a:r>
            <a:r>
              <a:rPr lang="en-GB" sz="2400" dirty="0">
                <a:solidFill>
                  <a:srgbClr val="002060"/>
                </a:solidFill>
                <a:latin typeface="Cambria" panose="02040503050406030204" pitchFamily="18" charset="0"/>
              </a:rPr>
              <a:t>Secondary School is an intercultural school in the village of </a:t>
            </a:r>
            <a:r>
              <a:rPr lang="en-GB" sz="2400" dirty="0" err="1">
                <a:solidFill>
                  <a:srgbClr val="002060"/>
                </a:solidFill>
                <a:latin typeface="Cambria" panose="02040503050406030204" pitchFamily="18" charset="0"/>
              </a:rPr>
              <a:t>Eluwai</a:t>
            </a:r>
            <a:r>
              <a:rPr lang="en-GB" sz="2400" dirty="0">
                <a:solidFill>
                  <a:srgbClr val="002060"/>
                </a:solidFill>
                <a:latin typeface="Cambria" panose="02040503050406030204" pitchFamily="18" charset="0"/>
              </a:rPr>
              <a:t>, run by UK-based NGO </a:t>
            </a:r>
            <a:r>
              <a:rPr lang="en-GB" sz="2400" dirty="0" err="1">
                <a:solidFill>
                  <a:srgbClr val="002060"/>
                </a:solidFill>
                <a:latin typeface="Cambria" panose="02040503050406030204" pitchFamily="18" charset="0"/>
              </a:rPr>
              <a:t>Serian</a:t>
            </a:r>
            <a:r>
              <a:rPr lang="en-GB" sz="2400" dirty="0">
                <a:solidFill>
                  <a:srgbClr val="002060"/>
                </a:solidFill>
                <a:latin typeface="Cambria" panose="02040503050406030204" pitchFamily="18" charset="0"/>
              </a:rPr>
              <a:t> UK. </a:t>
            </a:r>
            <a:r>
              <a:rPr lang="en-GB" sz="2400" dirty="0" err="1">
                <a:solidFill>
                  <a:srgbClr val="002060"/>
                </a:solidFill>
                <a:latin typeface="Cambria" panose="02040503050406030204" pitchFamily="18" charset="0"/>
              </a:rPr>
              <a:t>Noonkodin’s</a:t>
            </a:r>
            <a:r>
              <a:rPr lang="en-GB" sz="2400" dirty="0">
                <a:solidFill>
                  <a:srgbClr val="002060"/>
                </a:solidFill>
                <a:latin typeface="Cambria" panose="02040503050406030204" pitchFamily="18" charset="0"/>
              </a:rPr>
              <a:t> broad aims are to develop self-esteem and cultural identity, and to reduce out migration of young people to go to school or join the workforce in </a:t>
            </a:r>
            <a:r>
              <a:rPr lang="en-GB" sz="2400" dirty="0" smtClean="0">
                <a:solidFill>
                  <a:srgbClr val="002060"/>
                </a:solidFill>
                <a:latin typeface="Cambria" panose="02040503050406030204" pitchFamily="18" charset="0"/>
              </a:rPr>
              <a:t>cities.</a:t>
            </a:r>
            <a:endParaRPr lang="en-GB" sz="2400" dirty="0">
              <a:solidFill>
                <a:srgbClr val="002060"/>
              </a:solidFill>
              <a:latin typeface="Cambria" panose="02040503050406030204" pitchFamily="18" charset="0"/>
            </a:endParaRPr>
          </a:p>
          <a:p>
            <a:pPr algn="just">
              <a:lnSpc>
                <a:spcPct val="150000"/>
              </a:lnSpc>
            </a:pPr>
            <a:r>
              <a:rPr lang="en-GB" sz="2400" dirty="0" smtClean="0">
                <a:solidFill>
                  <a:srgbClr val="002060"/>
                </a:solidFill>
                <a:latin typeface="Cambria" panose="02040503050406030204" pitchFamily="18" charset="0"/>
              </a:rPr>
              <a:t> </a:t>
            </a:r>
            <a:endParaRPr lang="en-GB" sz="2400" dirty="0">
              <a:solidFill>
                <a:srgbClr val="002060"/>
              </a:solidFill>
              <a:latin typeface="Cambria" panose="02040503050406030204" pitchFamily="18" charset="0"/>
            </a:endParaRPr>
          </a:p>
        </p:txBody>
      </p:sp>
      <p:sp>
        <p:nvSpPr>
          <p:cNvPr id="17" name="Rounded Rectangle 16"/>
          <p:cNvSpPr/>
          <p:nvPr/>
        </p:nvSpPr>
        <p:spPr>
          <a:xfrm>
            <a:off x="10634449" y="4656835"/>
            <a:ext cx="9502950" cy="691553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Cambria" panose="020405030504060302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816783095"/>
              </p:ext>
            </p:extLst>
          </p:nvPr>
        </p:nvGraphicFramePr>
        <p:xfrm>
          <a:off x="11584287" y="5381694"/>
          <a:ext cx="7713362" cy="5489505"/>
        </p:xfrm>
        <a:graphic>
          <a:graphicData uri="http://schemas.openxmlformats.org/drawingml/2006/table">
            <a:tbl>
              <a:tblPr firstRow="1" firstCol="1" bandRow="1">
                <a:tableStyleId>{5C22544A-7EE6-4342-B048-85BDC9FD1C3A}</a:tableStyleId>
              </a:tblPr>
              <a:tblGrid>
                <a:gridCol w="2087964"/>
                <a:gridCol w="2026648"/>
                <a:gridCol w="1799375"/>
                <a:gridCol w="1799375"/>
              </a:tblGrid>
              <a:tr h="367418">
                <a:tc>
                  <a:txBody>
                    <a:bodyPr/>
                    <a:lstStyle/>
                    <a:p>
                      <a:pPr algn="ctr">
                        <a:lnSpc>
                          <a:spcPct val="115000"/>
                        </a:lnSpc>
                        <a:spcAft>
                          <a:spcPts val="0"/>
                        </a:spcAft>
                      </a:pPr>
                      <a:r>
                        <a:rPr lang="en-GB" sz="1100" dirty="0">
                          <a:effectLst/>
                        </a:rPr>
                        <a:t>Objectives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Methods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Sample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Analysis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92329">
                <a:tc>
                  <a:txBody>
                    <a:bodyPr/>
                    <a:lstStyle/>
                    <a:p>
                      <a:pPr>
                        <a:lnSpc>
                          <a:spcPct val="115000"/>
                        </a:lnSpc>
                        <a:spcAft>
                          <a:spcPts val="0"/>
                        </a:spcAft>
                      </a:pPr>
                      <a:r>
                        <a:rPr lang="en-GB" sz="1100" dirty="0">
                          <a:effectLst/>
                        </a:rPr>
                        <a:t>1. Determine most salient diseases and </a:t>
                      </a:r>
                      <a:r>
                        <a:rPr lang="en-GB" sz="1100" dirty="0" err="1">
                          <a:effectLst/>
                        </a:rPr>
                        <a:t>ethnoveterinary</a:t>
                      </a:r>
                      <a:r>
                        <a:rPr lang="en-GB" sz="1100" dirty="0">
                          <a:effectLst/>
                        </a:rPr>
                        <a:t> medicines known to students and non-students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err="1">
                          <a:effectLst/>
                        </a:rPr>
                        <a:t>Freelisting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Students n=80</a:t>
                      </a:r>
                    </a:p>
                    <a:p>
                      <a:pPr>
                        <a:lnSpc>
                          <a:spcPct val="115000"/>
                        </a:lnSpc>
                        <a:spcAft>
                          <a:spcPts val="0"/>
                        </a:spcAft>
                      </a:pPr>
                      <a:r>
                        <a:rPr lang="en-GB" sz="1100">
                          <a:effectLst/>
                        </a:rPr>
                        <a:t>Non-students n=20 (10 young, 10 elders)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Quantitative:</a:t>
                      </a:r>
                    </a:p>
                    <a:p>
                      <a:pPr>
                        <a:lnSpc>
                          <a:spcPct val="115000"/>
                        </a:lnSpc>
                        <a:spcAft>
                          <a:spcPts val="0"/>
                        </a:spcAft>
                      </a:pPr>
                      <a:r>
                        <a:rPr lang="en-GB" sz="1100" dirty="0" err="1">
                          <a:effectLst/>
                        </a:rPr>
                        <a:t>Anthropac</a:t>
                      </a:r>
                      <a:r>
                        <a:rPr lang="en-GB" sz="1100" dirty="0">
                          <a:effectLst/>
                        </a:rPr>
                        <a:t>- frequency and Smith's salience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3282">
                <a:tc rowSpan="3">
                  <a:txBody>
                    <a:bodyPr/>
                    <a:lstStyle/>
                    <a:p>
                      <a:pPr>
                        <a:lnSpc>
                          <a:spcPct val="115000"/>
                        </a:lnSpc>
                        <a:spcAft>
                          <a:spcPts val="0"/>
                        </a:spcAft>
                      </a:pPr>
                      <a:r>
                        <a:rPr lang="en-GB" sz="1100" dirty="0">
                          <a:effectLst/>
                        </a:rPr>
                        <a:t>2. Investigate attitudes toward </a:t>
                      </a:r>
                      <a:r>
                        <a:rPr lang="en-GB" sz="1100" dirty="0" err="1" smtClean="0">
                          <a:effectLst/>
                        </a:rPr>
                        <a:t>ethnoveterinary</a:t>
                      </a:r>
                      <a:r>
                        <a:rPr lang="en-GB" sz="1100" baseline="0" dirty="0" smtClean="0">
                          <a:effectLst/>
                        </a:rPr>
                        <a:t> medicine</a:t>
                      </a:r>
                      <a:r>
                        <a:rPr lang="en-GB" sz="1100" dirty="0" smtClean="0">
                          <a:effectLst/>
                        </a:rPr>
                        <a:t> </a:t>
                      </a:r>
                      <a:r>
                        <a:rPr lang="en-GB" sz="1100" dirty="0">
                          <a:effectLst/>
                        </a:rPr>
                        <a:t>among students and non-students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Questionnaires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Students n=79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Qualitative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3640">
                <a:tc vMerge="1">
                  <a:txBody>
                    <a:bodyPr/>
                    <a:lstStyle/>
                    <a:p>
                      <a:endParaRPr lang="en-GB"/>
                    </a:p>
                  </a:txBody>
                  <a:tcPr/>
                </a:tc>
                <a:tc>
                  <a:txBody>
                    <a:bodyPr/>
                    <a:lstStyle/>
                    <a:p>
                      <a:pPr>
                        <a:lnSpc>
                          <a:spcPct val="115000"/>
                        </a:lnSpc>
                        <a:spcAft>
                          <a:spcPts val="0"/>
                        </a:spcAft>
                      </a:pPr>
                      <a:r>
                        <a:rPr lang="en-GB" sz="1100">
                          <a:effectLst/>
                        </a:rPr>
                        <a:t>Semi-structured interviews</a:t>
                      </a:r>
                    </a:p>
                    <a:p>
                      <a:pPr>
                        <a:lnSpc>
                          <a:spcPct val="115000"/>
                        </a:lnSpc>
                        <a:spcAft>
                          <a:spcPts val="0"/>
                        </a:spcAft>
                      </a:pPr>
                      <a:r>
                        <a:rPr lang="en-GB" sz="1100">
                          <a:effectLst/>
                        </a:rPr>
                        <a:t> </a:t>
                      </a:r>
                    </a:p>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Students n=10</a:t>
                      </a:r>
                    </a:p>
                    <a:p>
                      <a:pPr>
                        <a:lnSpc>
                          <a:spcPct val="115000"/>
                        </a:lnSpc>
                        <a:spcAft>
                          <a:spcPts val="0"/>
                        </a:spcAft>
                      </a:pPr>
                      <a:r>
                        <a:rPr lang="en-GB" sz="1100" dirty="0">
                          <a:effectLst/>
                        </a:rPr>
                        <a:t>Non-students n=20 (10 young, 10 elders)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15000"/>
                        </a:lnSpc>
                        <a:spcAft>
                          <a:spcPts val="0"/>
                        </a:spcAft>
                      </a:pPr>
                      <a:r>
                        <a:rPr lang="en-GB" sz="1100">
                          <a:effectLst/>
                        </a:rPr>
                        <a:t>Qualitative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951">
                <a:tc vMerge="1">
                  <a:txBody>
                    <a:bodyPr/>
                    <a:lstStyle/>
                    <a:p>
                      <a:endParaRPr lang="en-GB"/>
                    </a:p>
                  </a:txBody>
                  <a:tcPr/>
                </a:tc>
                <a:tc>
                  <a:txBody>
                    <a:bodyPr/>
                    <a:lstStyle/>
                    <a:p>
                      <a:pPr>
                        <a:lnSpc>
                          <a:spcPct val="115000"/>
                        </a:lnSpc>
                        <a:spcAft>
                          <a:spcPts val="0"/>
                        </a:spcAft>
                      </a:pPr>
                      <a:r>
                        <a:rPr lang="en-GB" sz="1100">
                          <a:effectLst/>
                        </a:rPr>
                        <a:t>Informal discussions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Not measured- opportunistic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r>
              <a:tr h="689295">
                <a:tc>
                  <a:txBody>
                    <a:bodyPr/>
                    <a:lstStyle/>
                    <a:p>
                      <a:pPr>
                        <a:lnSpc>
                          <a:spcPct val="115000"/>
                        </a:lnSpc>
                        <a:spcAft>
                          <a:spcPts val="0"/>
                        </a:spcAft>
                      </a:pPr>
                      <a:r>
                        <a:rPr lang="en-GB" sz="1100">
                          <a:effectLst/>
                        </a:rPr>
                        <a:t>3. Compare lexical knowledge of students and non-students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Freelisting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Students n=80</a:t>
                      </a:r>
                    </a:p>
                    <a:p>
                      <a:pPr>
                        <a:lnSpc>
                          <a:spcPct val="115000"/>
                        </a:lnSpc>
                        <a:spcAft>
                          <a:spcPts val="0"/>
                        </a:spcAft>
                      </a:pPr>
                      <a:r>
                        <a:rPr lang="en-GB" sz="1100">
                          <a:effectLst/>
                        </a:rPr>
                        <a:t>Non-students n=20 (10 young, 10 elders)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Quantitative:</a:t>
                      </a:r>
                    </a:p>
                    <a:p>
                      <a:pPr>
                        <a:lnSpc>
                          <a:spcPct val="115000"/>
                        </a:lnSpc>
                        <a:spcAft>
                          <a:spcPts val="0"/>
                        </a:spcAft>
                      </a:pPr>
                      <a:r>
                        <a:rPr lang="en-GB" sz="1100" dirty="0">
                          <a:effectLst/>
                        </a:rPr>
                        <a:t>SPSS- t-tests/ Mann-Whitney tests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9295">
                <a:tc>
                  <a:txBody>
                    <a:bodyPr/>
                    <a:lstStyle/>
                    <a:p>
                      <a:pPr>
                        <a:lnSpc>
                          <a:spcPct val="115000"/>
                        </a:lnSpc>
                        <a:spcAft>
                          <a:spcPts val="0"/>
                        </a:spcAft>
                      </a:pPr>
                      <a:r>
                        <a:rPr lang="en-GB" sz="1100">
                          <a:effectLst/>
                        </a:rPr>
                        <a:t>4. Explore variation in naming ability among students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Questionnaires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Students n=79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Quantitative:</a:t>
                      </a:r>
                    </a:p>
                    <a:p>
                      <a:pPr>
                        <a:lnSpc>
                          <a:spcPct val="115000"/>
                        </a:lnSpc>
                        <a:spcAft>
                          <a:spcPts val="0"/>
                        </a:spcAft>
                      </a:pPr>
                      <a:r>
                        <a:rPr lang="en-GB" sz="1100" dirty="0">
                          <a:effectLst/>
                        </a:rPr>
                        <a:t>SPSS- t-tests on </a:t>
                      </a:r>
                      <a:r>
                        <a:rPr lang="en-GB" sz="1100" dirty="0" err="1">
                          <a:effectLst/>
                        </a:rPr>
                        <a:t>freelists</a:t>
                      </a:r>
                      <a:r>
                        <a:rPr lang="en-GB" sz="1100" dirty="0">
                          <a:effectLst/>
                        </a:rPr>
                        <a:t> of groups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9295">
                <a:tc>
                  <a:txBody>
                    <a:bodyPr/>
                    <a:lstStyle/>
                    <a:p>
                      <a:pPr>
                        <a:lnSpc>
                          <a:spcPct val="115000"/>
                        </a:lnSpc>
                        <a:spcAft>
                          <a:spcPts val="0"/>
                        </a:spcAft>
                      </a:pPr>
                      <a:r>
                        <a:rPr lang="en-GB" sz="1100" dirty="0">
                          <a:effectLst/>
                        </a:rPr>
                        <a:t>5. Compare substantive knowledge of students and non-students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Semi-structured interviews- knowledge scored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Students n=80</a:t>
                      </a:r>
                    </a:p>
                    <a:p>
                      <a:pPr>
                        <a:lnSpc>
                          <a:spcPct val="115000"/>
                        </a:lnSpc>
                        <a:spcAft>
                          <a:spcPts val="0"/>
                        </a:spcAft>
                      </a:pPr>
                      <a:r>
                        <a:rPr lang="en-GB" sz="1100" dirty="0">
                          <a:effectLst/>
                        </a:rPr>
                        <a:t>Non-students n=20 (10 young, 10 elders)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Quantitative:</a:t>
                      </a:r>
                    </a:p>
                    <a:p>
                      <a:pPr>
                        <a:lnSpc>
                          <a:spcPct val="115000"/>
                        </a:lnSpc>
                        <a:spcAft>
                          <a:spcPts val="0"/>
                        </a:spcAft>
                      </a:pPr>
                      <a:r>
                        <a:rPr lang="en-GB" sz="1100" dirty="0">
                          <a:effectLst/>
                        </a:rPr>
                        <a:t>SPSS- t-tests/ Mann-Whitney tests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1" name="Rounded Rectangle 20"/>
          <p:cNvSpPr/>
          <p:nvPr/>
        </p:nvSpPr>
        <p:spPr>
          <a:xfrm>
            <a:off x="20952855" y="5689871"/>
            <a:ext cx="7264399" cy="59436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smtClean="0">
              <a:solidFill>
                <a:srgbClr val="002060"/>
              </a:solidFill>
              <a:latin typeface="Cambria" panose="02040503050406030204" pitchFamily="18" charset="0"/>
            </a:endParaRPr>
          </a:p>
          <a:p>
            <a:endParaRPr lang="en-GB" sz="2400" b="1" dirty="0">
              <a:solidFill>
                <a:srgbClr val="002060"/>
              </a:solidFill>
              <a:latin typeface="Cambria" panose="02040503050406030204" pitchFamily="18" charset="0"/>
            </a:endParaRPr>
          </a:p>
          <a:p>
            <a:endParaRPr lang="en-GB" sz="2400" b="1" dirty="0" smtClean="0">
              <a:solidFill>
                <a:srgbClr val="002060"/>
              </a:solidFill>
              <a:latin typeface="Cambria" panose="02040503050406030204" pitchFamily="18" charset="0"/>
            </a:endParaRPr>
          </a:p>
          <a:p>
            <a:endParaRPr lang="en-GB" sz="2400" b="1" dirty="0">
              <a:solidFill>
                <a:srgbClr val="002060"/>
              </a:solidFill>
              <a:latin typeface="Cambria" panose="02040503050406030204" pitchFamily="18" charset="0"/>
            </a:endParaRPr>
          </a:p>
          <a:p>
            <a:endParaRPr lang="en-GB" sz="2400" b="1" dirty="0" smtClean="0">
              <a:solidFill>
                <a:srgbClr val="002060"/>
              </a:solidFill>
              <a:latin typeface="Cambria" panose="02040503050406030204" pitchFamily="18" charset="0"/>
            </a:endParaRPr>
          </a:p>
          <a:p>
            <a:endParaRPr lang="en-GB" sz="2400" b="1" dirty="0">
              <a:solidFill>
                <a:srgbClr val="002060"/>
              </a:solidFill>
              <a:latin typeface="Cambria" panose="02040503050406030204" pitchFamily="18" charset="0"/>
            </a:endParaRPr>
          </a:p>
          <a:p>
            <a:endParaRPr lang="en-GB" sz="2400" b="1" dirty="0" smtClean="0">
              <a:solidFill>
                <a:srgbClr val="002060"/>
              </a:solidFill>
              <a:latin typeface="Cambria" panose="02040503050406030204" pitchFamily="18" charset="0"/>
            </a:endParaRPr>
          </a:p>
          <a:p>
            <a:endParaRPr lang="en-GB" sz="2400" b="1" dirty="0">
              <a:solidFill>
                <a:srgbClr val="002060"/>
              </a:solidFill>
              <a:latin typeface="Cambria" panose="02040503050406030204" pitchFamily="18" charset="0"/>
            </a:endParaRPr>
          </a:p>
          <a:p>
            <a:endParaRPr lang="en-GB" sz="2400" b="1" dirty="0" smtClean="0">
              <a:solidFill>
                <a:srgbClr val="002060"/>
              </a:solidFill>
              <a:latin typeface="Cambria" panose="02040503050406030204" pitchFamily="18" charset="0"/>
            </a:endParaRPr>
          </a:p>
          <a:p>
            <a:endParaRPr lang="en-GB" sz="2400" b="1" dirty="0">
              <a:solidFill>
                <a:srgbClr val="002060"/>
              </a:solidFill>
              <a:latin typeface="Cambria" panose="02040503050406030204" pitchFamily="18" charset="0"/>
            </a:endParaRPr>
          </a:p>
          <a:p>
            <a:pPr algn="just"/>
            <a:r>
              <a:rPr lang="en-GB" sz="2400" dirty="0" smtClean="0">
                <a:solidFill>
                  <a:srgbClr val="002060"/>
                </a:solidFill>
                <a:latin typeface="Cambria" panose="02040503050406030204" pitchFamily="18" charset="0"/>
              </a:rPr>
              <a:t>Figure 2. Pie </a:t>
            </a:r>
            <a:r>
              <a:rPr lang="en-GB" sz="2400" dirty="0">
                <a:solidFill>
                  <a:srgbClr val="002060"/>
                </a:solidFill>
                <a:latin typeface="Cambria" panose="02040503050406030204" pitchFamily="18" charset="0"/>
              </a:rPr>
              <a:t>chart showing use of traditional and conventional medicines among students at </a:t>
            </a:r>
            <a:r>
              <a:rPr lang="en-GB" sz="2400" dirty="0" err="1">
                <a:solidFill>
                  <a:srgbClr val="002060"/>
                </a:solidFill>
                <a:latin typeface="Cambria" panose="02040503050406030204" pitchFamily="18" charset="0"/>
              </a:rPr>
              <a:t>Noonkodin</a:t>
            </a:r>
            <a:r>
              <a:rPr lang="en-GB" sz="2400" dirty="0">
                <a:solidFill>
                  <a:srgbClr val="002060"/>
                </a:solidFill>
                <a:latin typeface="Cambria" panose="02040503050406030204" pitchFamily="18" charset="0"/>
              </a:rPr>
              <a:t> school and their families, and residents </a:t>
            </a:r>
            <a:r>
              <a:rPr lang="en-GB" sz="2400" dirty="0" smtClean="0">
                <a:solidFill>
                  <a:srgbClr val="002060"/>
                </a:solidFill>
                <a:latin typeface="Cambria" panose="02040503050406030204" pitchFamily="18" charset="0"/>
              </a:rPr>
              <a:t>of </a:t>
            </a:r>
            <a:r>
              <a:rPr lang="en-GB" sz="2400" dirty="0" err="1" smtClean="0">
                <a:solidFill>
                  <a:srgbClr val="002060"/>
                </a:solidFill>
                <a:latin typeface="Cambria" panose="02040503050406030204" pitchFamily="18" charset="0"/>
              </a:rPr>
              <a:t>Eluwai</a:t>
            </a:r>
            <a:r>
              <a:rPr lang="en-GB" sz="2400" smtClean="0">
                <a:solidFill>
                  <a:srgbClr val="002060"/>
                </a:solidFill>
                <a:latin typeface="Cambria" panose="02040503050406030204" pitchFamily="18" charset="0"/>
              </a:rPr>
              <a:t> village.</a:t>
            </a:r>
            <a:endParaRPr lang="en-GB" sz="2400" dirty="0">
              <a:solidFill>
                <a:srgbClr val="002060"/>
              </a:solidFill>
              <a:latin typeface="Cambria" panose="02040503050406030204" pitchFamily="18" charset="0"/>
            </a:endParaRPr>
          </a:p>
        </p:txBody>
      </p:sp>
      <p:graphicFrame>
        <p:nvGraphicFramePr>
          <p:cNvPr id="22" name="Chart 21"/>
          <p:cNvGraphicFramePr/>
          <p:nvPr>
            <p:extLst>
              <p:ext uri="{D42A27DB-BD31-4B8C-83A1-F6EECF244321}">
                <p14:modId xmlns:p14="http://schemas.microsoft.com/office/powerpoint/2010/main" val="3945422247"/>
              </p:ext>
            </p:extLst>
          </p:nvPr>
        </p:nvGraphicFramePr>
        <p:xfrm>
          <a:off x="21158275" y="5864406"/>
          <a:ext cx="6781798" cy="4131702"/>
        </p:xfrm>
        <a:graphic>
          <a:graphicData uri="http://schemas.openxmlformats.org/drawingml/2006/chart">
            <c:chart xmlns:c="http://schemas.openxmlformats.org/drawingml/2006/chart" xmlns:r="http://schemas.openxmlformats.org/officeDocument/2006/relationships" r:id="rId6"/>
          </a:graphicData>
        </a:graphic>
      </p:graphicFrame>
      <p:pic>
        <p:nvPicPr>
          <p:cNvPr id="25" name="Picture 24"/>
          <p:cNvPicPr>
            <a:picLocks noChangeAspect="1"/>
          </p:cNvPicPr>
          <p:nvPr/>
        </p:nvPicPr>
        <p:blipFill>
          <a:blip r:embed="rId7"/>
          <a:stretch>
            <a:fillRect/>
          </a:stretch>
        </p:blipFill>
        <p:spPr>
          <a:xfrm>
            <a:off x="21533419" y="12589620"/>
            <a:ext cx="5738699" cy="3651289"/>
          </a:xfrm>
          <a:prstGeom prst="rect">
            <a:avLst/>
          </a:prstGeom>
        </p:spPr>
      </p:pic>
      <p:sp>
        <p:nvSpPr>
          <p:cNvPr id="26" name="Rounded Rectangle 25"/>
          <p:cNvSpPr/>
          <p:nvPr/>
        </p:nvSpPr>
        <p:spPr>
          <a:xfrm>
            <a:off x="20952855" y="19010453"/>
            <a:ext cx="7264399" cy="595483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pPr algn="just"/>
            <a:endParaRPr lang="en-GB" sz="2400" dirty="0" smtClean="0">
              <a:solidFill>
                <a:srgbClr val="002060"/>
              </a:solidFill>
              <a:latin typeface="Cambria" panose="02040503050406030204" pitchFamily="18" charset="0"/>
            </a:endParaRPr>
          </a:p>
          <a:p>
            <a:pPr algn="just"/>
            <a:r>
              <a:rPr lang="en-GB" sz="2400" dirty="0" smtClean="0">
                <a:solidFill>
                  <a:srgbClr val="002060"/>
                </a:solidFill>
                <a:latin typeface="Cambria" panose="02040503050406030204" pitchFamily="18" charset="0"/>
              </a:rPr>
              <a:t>Figure 4. Bar </a:t>
            </a:r>
            <a:r>
              <a:rPr lang="en-GB" sz="2400" dirty="0">
                <a:solidFill>
                  <a:srgbClr val="002060"/>
                </a:solidFill>
                <a:latin typeface="Cambria" panose="02040503050406030204" pitchFamily="18" charset="0"/>
              </a:rPr>
              <a:t>chart showing attributes which bore a significant relationship to </a:t>
            </a:r>
            <a:r>
              <a:rPr lang="en-GB" sz="2400" dirty="0" smtClean="0">
                <a:solidFill>
                  <a:srgbClr val="002060"/>
                </a:solidFill>
                <a:latin typeface="Cambria" panose="02040503050406030204" pitchFamily="18" charset="0"/>
              </a:rPr>
              <a:t>students‘ EVK</a:t>
            </a:r>
            <a:endParaRPr lang="en-GB" sz="2400" dirty="0">
              <a:solidFill>
                <a:srgbClr val="002060"/>
              </a:solidFill>
              <a:latin typeface="Cambria" panose="02040503050406030204" pitchFamily="18" charset="0"/>
            </a:endParaRPr>
          </a:p>
        </p:txBody>
      </p:sp>
      <p:pic>
        <p:nvPicPr>
          <p:cNvPr id="27" name="Picture 26"/>
          <p:cNvPicPr>
            <a:picLocks noChangeAspect="1"/>
          </p:cNvPicPr>
          <p:nvPr/>
        </p:nvPicPr>
        <p:blipFill>
          <a:blip r:embed="rId8"/>
          <a:stretch>
            <a:fillRect/>
          </a:stretch>
        </p:blipFill>
        <p:spPr>
          <a:xfrm>
            <a:off x="21819172" y="19396705"/>
            <a:ext cx="5772939" cy="407991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t="8267"/>
          <a:stretch/>
        </p:blipFill>
        <p:spPr>
          <a:xfrm>
            <a:off x="11746678" y="12328785"/>
            <a:ext cx="7085195" cy="10830254"/>
          </a:xfrm>
          <a:prstGeom prst="roundRect">
            <a:avLst>
              <a:gd name="adj" fmla="val 8594"/>
            </a:avLst>
          </a:prstGeom>
          <a:solidFill>
            <a:srgbClr val="FFFFFF">
              <a:shade val="85000"/>
            </a:srgbClr>
          </a:solidFill>
          <a:ln w="76200">
            <a:solidFill>
              <a:srgbClr val="7030A0"/>
            </a:solidFill>
          </a:ln>
          <a:effectLst/>
        </p:spPr>
      </p:pic>
      <p:sp>
        <p:nvSpPr>
          <p:cNvPr id="29" name="Curved Down Arrow 28"/>
          <p:cNvSpPr/>
          <p:nvPr/>
        </p:nvSpPr>
        <p:spPr>
          <a:xfrm>
            <a:off x="7337465" y="3729444"/>
            <a:ext cx="3918152" cy="641213"/>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31" name="Rounded Rectangle 30"/>
          <p:cNvSpPr/>
          <p:nvPr/>
        </p:nvSpPr>
        <p:spPr>
          <a:xfrm>
            <a:off x="20952855" y="25675911"/>
            <a:ext cx="7264399" cy="6553734"/>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endParaRPr lang="en-GB" sz="2400" dirty="0">
              <a:solidFill>
                <a:srgbClr val="002060"/>
              </a:solidFill>
              <a:latin typeface="Cambria" panose="02040503050406030204" pitchFamily="18" charset="0"/>
            </a:endParaRPr>
          </a:p>
          <a:p>
            <a:endParaRPr lang="en-GB" sz="2400" dirty="0" smtClean="0">
              <a:solidFill>
                <a:srgbClr val="002060"/>
              </a:solidFill>
              <a:latin typeface="Cambria" panose="02040503050406030204" pitchFamily="18" charset="0"/>
            </a:endParaRPr>
          </a:p>
          <a:p>
            <a:pPr algn="just"/>
            <a:r>
              <a:rPr lang="en-GB" sz="2400" dirty="0" smtClean="0">
                <a:solidFill>
                  <a:srgbClr val="002060"/>
                </a:solidFill>
                <a:latin typeface="Cambria" panose="02040503050406030204" pitchFamily="18" charset="0"/>
              </a:rPr>
              <a:t>Figure 5. Bar </a:t>
            </a:r>
            <a:r>
              <a:rPr lang="en-GB" sz="2400" dirty="0">
                <a:solidFill>
                  <a:srgbClr val="002060"/>
                </a:solidFill>
                <a:latin typeface="Cambria" panose="02040503050406030204" pitchFamily="18" charset="0"/>
              </a:rPr>
              <a:t>chart showing the mean scores for substantive </a:t>
            </a:r>
            <a:r>
              <a:rPr lang="en-GB" sz="2400" dirty="0" smtClean="0">
                <a:solidFill>
                  <a:srgbClr val="002060"/>
                </a:solidFill>
                <a:latin typeface="Cambria" panose="02040503050406030204" pitchFamily="18" charset="0"/>
              </a:rPr>
              <a:t>EVK </a:t>
            </a:r>
            <a:r>
              <a:rPr lang="en-GB" sz="2400" dirty="0">
                <a:solidFill>
                  <a:srgbClr val="002060"/>
                </a:solidFill>
                <a:latin typeface="Cambria" panose="02040503050406030204" pitchFamily="18" charset="0"/>
              </a:rPr>
              <a:t>of students, their unschooled peers, and elders, with standard error.</a:t>
            </a:r>
          </a:p>
        </p:txBody>
      </p:sp>
      <p:sp>
        <p:nvSpPr>
          <p:cNvPr id="32" name="Rounded Rectangle 31"/>
          <p:cNvSpPr/>
          <p:nvPr/>
        </p:nvSpPr>
        <p:spPr>
          <a:xfrm>
            <a:off x="762000" y="24139449"/>
            <a:ext cx="19375399" cy="1175021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400" b="1" dirty="0" smtClean="0">
                <a:solidFill>
                  <a:srgbClr val="C00000"/>
                </a:solidFill>
                <a:latin typeface="Cambria" panose="02040503050406030204" pitchFamily="18" charset="0"/>
              </a:rPr>
              <a:t>Discussion/Conclusions: </a:t>
            </a:r>
          </a:p>
          <a:p>
            <a:pPr algn="just">
              <a:lnSpc>
                <a:spcPct val="150000"/>
              </a:lnSpc>
            </a:pPr>
            <a:r>
              <a:rPr lang="en-GB" sz="2400" dirty="0">
                <a:solidFill>
                  <a:srgbClr val="002060"/>
                </a:solidFill>
                <a:latin typeface="Cambria" panose="02040503050406030204" pitchFamily="18" charset="0"/>
              </a:rPr>
              <a:t>This study highlighted the continued importance of </a:t>
            </a:r>
            <a:r>
              <a:rPr lang="en-GB" sz="2400" dirty="0" err="1" smtClean="0">
                <a:solidFill>
                  <a:srgbClr val="002060"/>
                </a:solidFill>
                <a:latin typeface="Cambria" panose="02040503050406030204" pitchFamily="18" charset="0"/>
              </a:rPr>
              <a:t>ethnoveterinary</a:t>
            </a:r>
            <a:r>
              <a:rPr lang="en-GB" sz="2400" dirty="0" smtClean="0">
                <a:solidFill>
                  <a:srgbClr val="002060"/>
                </a:solidFill>
                <a:latin typeface="Cambria" panose="02040503050406030204" pitchFamily="18" charset="0"/>
              </a:rPr>
              <a:t> medicine (EVM) </a:t>
            </a:r>
            <a:r>
              <a:rPr lang="en-GB" sz="2400" dirty="0">
                <a:solidFill>
                  <a:srgbClr val="002060"/>
                </a:solidFill>
                <a:latin typeface="Cambria" panose="02040503050406030204" pitchFamily="18" charset="0"/>
              </a:rPr>
              <a:t>to </a:t>
            </a:r>
            <a:r>
              <a:rPr lang="en-GB" sz="2400" dirty="0" smtClean="0">
                <a:solidFill>
                  <a:srgbClr val="002060"/>
                </a:solidFill>
                <a:latin typeface="Cambria" panose="02040503050406030204" pitchFamily="18" charset="0"/>
              </a:rPr>
              <a:t>an agro-pastoralist </a:t>
            </a:r>
            <a:r>
              <a:rPr lang="en-GB" sz="2400" dirty="0" err="1" smtClean="0">
                <a:solidFill>
                  <a:srgbClr val="002060"/>
                </a:solidFill>
                <a:latin typeface="Cambria" panose="02040503050406030204" pitchFamily="18" charset="0"/>
              </a:rPr>
              <a:t>Maasai</a:t>
            </a:r>
            <a:r>
              <a:rPr lang="en-GB" sz="2400" dirty="0" smtClean="0">
                <a:solidFill>
                  <a:srgbClr val="002060"/>
                </a:solidFill>
                <a:latin typeface="Cambria" panose="02040503050406030204" pitchFamily="18" charset="0"/>
              </a:rPr>
              <a:t> community </a:t>
            </a:r>
            <a:r>
              <a:rPr lang="en-GB" sz="2400" dirty="0">
                <a:solidFill>
                  <a:srgbClr val="002060"/>
                </a:solidFill>
                <a:latin typeface="Cambria" panose="02040503050406030204" pitchFamily="18" charset="0"/>
              </a:rPr>
              <a:t>in </a:t>
            </a:r>
            <a:r>
              <a:rPr lang="en-GB" sz="2400" dirty="0" err="1">
                <a:solidFill>
                  <a:srgbClr val="002060"/>
                </a:solidFill>
                <a:latin typeface="Cambria" panose="02040503050406030204" pitchFamily="18" charset="0"/>
              </a:rPr>
              <a:t>Monduli</a:t>
            </a:r>
            <a:r>
              <a:rPr lang="en-GB" sz="2400" dirty="0">
                <a:solidFill>
                  <a:srgbClr val="002060"/>
                </a:solidFill>
                <a:latin typeface="Cambria" panose="02040503050406030204" pitchFamily="18" charset="0"/>
              </a:rPr>
              <a:t> District. In </a:t>
            </a:r>
            <a:r>
              <a:rPr lang="en-GB" sz="2400" dirty="0" err="1">
                <a:solidFill>
                  <a:srgbClr val="002060"/>
                </a:solidFill>
                <a:latin typeface="Cambria" panose="02040503050406030204" pitchFamily="18" charset="0"/>
              </a:rPr>
              <a:t>Eluwai</a:t>
            </a:r>
            <a:r>
              <a:rPr lang="en-GB" sz="2400" dirty="0">
                <a:solidFill>
                  <a:srgbClr val="002060"/>
                </a:solidFill>
                <a:latin typeface="Cambria" panose="02040503050406030204" pitchFamily="18" charset="0"/>
              </a:rPr>
              <a:t>, EVM was found to be used complementarily to conventional veterinary medicines, but often preferably</a:t>
            </a:r>
            <a:r>
              <a:rPr lang="en-GB" sz="2400" dirty="0" smtClean="0">
                <a:solidFill>
                  <a:srgbClr val="002060"/>
                </a:solidFill>
                <a:latin typeface="Cambria" panose="02040503050406030204" pitchFamily="18" charset="0"/>
              </a:rPr>
              <a:t>.</a:t>
            </a:r>
          </a:p>
          <a:p>
            <a:pPr algn="just">
              <a:lnSpc>
                <a:spcPct val="150000"/>
              </a:lnSpc>
            </a:pPr>
            <a:endParaRPr lang="en-GB" sz="2400" dirty="0">
              <a:solidFill>
                <a:srgbClr val="002060"/>
              </a:solidFill>
              <a:latin typeface="Cambria" panose="02040503050406030204" pitchFamily="18" charset="0"/>
            </a:endParaRPr>
          </a:p>
          <a:p>
            <a:pPr algn="just">
              <a:lnSpc>
                <a:spcPct val="150000"/>
              </a:lnSpc>
            </a:pPr>
            <a:r>
              <a:rPr lang="en-GB" sz="2400" dirty="0" err="1">
                <a:solidFill>
                  <a:srgbClr val="002060"/>
                </a:solidFill>
                <a:latin typeface="Cambria" panose="02040503050406030204" pitchFamily="18" charset="0"/>
              </a:rPr>
              <a:t>Noonkodin</a:t>
            </a:r>
            <a:r>
              <a:rPr lang="en-GB" sz="2400" dirty="0">
                <a:solidFill>
                  <a:srgbClr val="002060"/>
                </a:solidFill>
                <a:latin typeface="Cambria" panose="02040503050406030204" pitchFamily="18" charset="0"/>
              </a:rPr>
              <a:t> students' positive attitudes and interest in learning EVK suggest that the intercultural curriculum, location of the school, and presence of local teachers have a positive impact on students' cultural pride and attitudes toward TK, and may help to reduce TK loss, acculturation, and out-migration of young people to cities</a:t>
            </a:r>
            <a:r>
              <a:rPr lang="en-GB" sz="2400" dirty="0" smtClean="0">
                <a:solidFill>
                  <a:srgbClr val="002060"/>
                </a:solidFill>
                <a:latin typeface="Cambria" panose="02040503050406030204" pitchFamily="18" charset="0"/>
              </a:rPr>
              <a:t>.</a:t>
            </a:r>
          </a:p>
          <a:p>
            <a:pPr algn="just">
              <a:lnSpc>
                <a:spcPct val="150000"/>
              </a:lnSpc>
            </a:pPr>
            <a:endParaRPr lang="en-GB" sz="2400" dirty="0">
              <a:solidFill>
                <a:srgbClr val="002060"/>
              </a:solidFill>
              <a:latin typeface="Cambria" panose="02040503050406030204" pitchFamily="18" charset="0"/>
            </a:endParaRPr>
          </a:p>
          <a:p>
            <a:pPr algn="just">
              <a:lnSpc>
                <a:spcPct val="150000"/>
              </a:lnSpc>
            </a:pPr>
            <a:r>
              <a:rPr lang="en-GB" sz="2400" dirty="0">
                <a:solidFill>
                  <a:srgbClr val="002060"/>
                </a:solidFill>
                <a:latin typeface="Cambria" panose="02040503050406030204" pitchFamily="18" charset="0"/>
              </a:rPr>
              <a:t>While formal schooling was found to be negatively related to young peoples' EVK in this study, there is clearly a complex array of factors that contribute to knowledge erosion </a:t>
            </a:r>
            <a:r>
              <a:rPr lang="en-GB" sz="2400" dirty="0" smtClean="0">
                <a:solidFill>
                  <a:srgbClr val="002060"/>
                </a:solidFill>
                <a:latin typeface="Cambria" panose="02040503050406030204" pitchFamily="18" charset="0"/>
              </a:rPr>
              <a:t>among indigenous </a:t>
            </a:r>
            <a:r>
              <a:rPr lang="en-GB" sz="2400" dirty="0">
                <a:solidFill>
                  <a:srgbClr val="002060"/>
                </a:solidFill>
                <a:latin typeface="Cambria" panose="02040503050406030204" pitchFamily="18" charset="0"/>
              </a:rPr>
              <a:t>students. Factors such </a:t>
            </a:r>
            <a:r>
              <a:rPr lang="en-GB" sz="2400" dirty="0" smtClean="0">
                <a:solidFill>
                  <a:srgbClr val="002060"/>
                </a:solidFill>
                <a:latin typeface="Cambria" panose="02040503050406030204" pitchFamily="18" charset="0"/>
              </a:rPr>
              <a:t>as parents’ occupation </a:t>
            </a:r>
            <a:r>
              <a:rPr lang="en-GB" sz="2400" dirty="0">
                <a:solidFill>
                  <a:srgbClr val="002060"/>
                </a:solidFill>
                <a:latin typeface="Cambria" panose="02040503050406030204" pitchFamily="18" charset="0"/>
              </a:rPr>
              <a:t>and active teaching at the home appear to interact with formal schooling in their impact on EVK, suggesting that families, communities and educators should work together to preserve TK among the younger generations. </a:t>
            </a:r>
            <a:endParaRPr lang="en-GB" sz="2400" dirty="0" smtClean="0">
              <a:solidFill>
                <a:srgbClr val="002060"/>
              </a:solidFill>
              <a:latin typeface="Cambria" panose="02040503050406030204" pitchFamily="18" charset="0"/>
            </a:endParaRPr>
          </a:p>
          <a:p>
            <a:pPr algn="just">
              <a:lnSpc>
                <a:spcPct val="150000"/>
              </a:lnSpc>
            </a:pPr>
            <a:endParaRPr lang="en-GB" sz="2400" dirty="0">
              <a:solidFill>
                <a:srgbClr val="002060"/>
              </a:solidFill>
              <a:latin typeface="Cambria" panose="02040503050406030204" pitchFamily="18" charset="0"/>
            </a:endParaRPr>
          </a:p>
          <a:p>
            <a:pPr algn="just">
              <a:lnSpc>
                <a:spcPct val="150000"/>
              </a:lnSpc>
            </a:pPr>
            <a:r>
              <a:rPr lang="en-GB" sz="2400" dirty="0">
                <a:solidFill>
                  <a:srgbClr val="002060"/>
                </a:solidFill>
                <a:latin typeface="Cambria" panose="02040503050406030204" pitchFamily="18" charset="0"/>
              </a:rPr>
              <a:t>EVK was positively related to practical experience, supporting previous research at </a:t>
            </a:r>
            <a:r>
              <a:rPr lang="en-GB" sz="2400" dirty="0" err="1">
                <a:solidFill>
                  <a:srgbClr val="002060"/>
                </a:solidFill>
                <a:latin typeface="Cambria" panose="02040503050406030204" pitchFamily="18" charset="0"/>
              </a:rPr>
              <a:t>Noonkodin</a:t>
            </a:r>
            <a:r>
              <a:rPr lang="en-GB" sz="2400" dirty="0">
                <a:solidFill>
                  <a:srgbClr val="002060"/>
                </a:solidFill>
                <a:latin typeface="Cambria" panose="02040503050406030204" pitchFamily="18" charset="0"/>
              </a:rPr>
              <a:t> and elsewhere suggesting that practical and contextual learning is important in the learning of TK </a:t>
            </a:r>
            <a:r>
              <a:rPr lang="en-GB" sz="2400" dirty="0" smtClean="0">
                <a:solidFill>
                  <a:srgbClr val="002060"/>
                </a:solidFill>
                <a:latin typeface="Cambria" panose="02040503050406030204" pitchFamily="18" charset="0"/>
              </a:rPr>
              <a:t>(e.g. </a:t>
            </a:r>
            <a:r>
              <a:rPr lang="en-GB" sz="2400" dirty="0" err="1" smtClean="0">
                <a:solidFill>
                  <a:srgbClr val="002060"/>
                </a:solidFill>
                <a:latin typeface="Cambria" panose="02040503050406030204" pitchFamily="18" charset="0"/>
              </a:rPr>
              <a:t>Zarger</a:t>
            </a:r>
            <a:r>
              <a:rPr lang="en-GB" sz="2400" dirty="0" smtClean="0">
                <a:solidFill>
                  <a:srgbClr val="002060"/>
                </a:solidFill>
                <a:latin typeface="Cambria" panose="02040503050406030204" pitchFamily="18" charset="0"/>
              </a:rPr>
              <a:t> </a:t>
            </a:r>
            <a:r>
              <a:rPr lang="en-GB" sz="2400" dirty="0">
                <a:solidFill>
                  <a:srgbClr val="002060"/>
                </a:solidFill>
                <a:latin typeface="Cambria" panose="02040503050406030204" pitchFamily="18" charset="0"/>
              </a:rPr>
              <a:t>2011, </a:t>
            </a:r>
            <a:r>
              <a:rPr lang="en-GB" sz="2400" dirty="0" smtClean="0">
                <a:solidFill>
                  <a:srgbClr val="002060"/>
                </a:solidFill>
                <a:latin typeface="Cambria" panose="02040503050406030204" pitchFamily="18" charset="0"/>
              </a:rPr>
              <a:t>Wyndham </a:t>
            </a:r>
            <a:r>
              <a:rPr lang="en-GB" sz="2400" dirty="0">
                <a:solidFill>
                  <a:srgbClr val="002060"/>
                </a:solidFill>
                <a:latin typeface="Cambria" panose="02040503050406030204" pitchFamily="18" charset="0"/>
              </a:rPr>
              <a:t>2009, </a:t>
            </a:r>
            <a:r>
              <a:rPr lang="en-GB" sz="2400" dirty="0" err="1">
                <a:solidFill>
                  <a:srgbClr val="002060"/>
                </a:solidFill>
                <a:latin typeface="Cambria" panose="02040503050406030204" pitchFamily="18" charset="0"/>
              </a:rPr>
              <a:t>Zent</a:t>
            </a:r>
            <a:r>
              <a:rPr lang="en-GB" sz="2400" dirty="0">
                <a:solidFill>
                  <a:srgbClr val="002060"/>
                </a:solidFill>
                <a:latin typeface="Cambria" panose="02040503050406030204" pitchFamily="18" charset="0"/>
              </a:rPr>
              <a:t> 2001:57). One student could not remember the name of a disease treated by a particular plant but was able to recall the preparation, location, and animal treated, suggesting that contextual knowledge is more easily remembered than lexical knowledge. In a selection of </a:t>
            </a:r>
            <a:r>
              <a:rPr lang="en-GB" sz="2400" dirty="0" err="1">
                <a:solidFill>
                  <a:srgbClr val="002060"/>
                </a:solidFill>
                <a:latin typeface="Cambria" panose="02040503050406030204" pitchFamily="18" charset="0"/>
              </a:rPr>
              <a:t>Maasai</a:t>
            </a:r>
            <a:r>
              <a:rPr lang="en-GB" sz="2400" dirty="0">
                <a:solidFill>
                  <a:srgbClr val="002060"/>
                </a:solidFill>
                <a:latin typeface="Cambria" panose="02040503050406030204" pitchFamily="18" charset="0"/>
              </a:rPr>
              <a:t> students </a:t>
            </a:r>
            <a:r>
              <a:rPr lang="en-GB" sz="2400" dirty="0" smtClean="0">
                <a:solidFill>
                  <a:srgbClr val="002060"/>
                </a:solidFill>
                <a:latin typeface="Cambria" panose="02040503050406030204" pitchFamily="18" charset="0"/>
              </a:rPr>
              <a:t>who demonstrated lexical EVK there </a:t>
            </a:r>
            <a:r>
              <a:rPr lang="en-GB" sz="2400" dirty="0">
                <a:solidFill>
                  <a:srgbClr val="002060"/>
                </a:solidFill>
                <a:latin typeface="Cambria" panose="02040503050406030204" pitchFamily="18" charset="0"/>
              </a:rPr>
              <a:t>was no significant difference in substantive knowledge compared to unschooled peers or elders, suggesting that those students who are learning EVM outside of formal education are gaining practical EVK.</a:t>
            </a:r>
          </a:p>
        </p:txBody>
      </p:sp>
      <p:sp>
        <p:nvSpPr>
          <p:cNvPr id="33" name="Curved Down Arrow 32"/>
          <p:cNvSpPr/>
          <p:nvPr/>
        </p:nvSpPr>
        <p:spPr>
          <a:xfrm>
            <a:off x="18831873" y="3708393"/>
            <a:ext cx="3217024" cy="644473"/>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7" name="Picture 36"/>
          <p:cNvPicPr>
            <a:picLocks noChangeAspect="1"/>
          </p:cNvPicPr>
          <p:nvPr/>
        </p:nvPicPr>
        <p:blipFill>
          <a:blip r:embed="rId10"/>
          <a:stretch>
            <a:fillRect/>
          </a:stretch>
        </p:blipFill>
        <p:spPr>
          <a:xfrm rot="10622481">
            <a:off x="19102100" y="35594904"/>
            <a:ext cx="4228703" cy="774962"/>
          </a:xfrm>
          <a:prstGeom prst="rect">
            <a:avLst/>
          </a:prstGeom>
        </p:spPr>
      </p:pic>
      <p:sp>
        <p:nvSpPr>
          <p:cNvPr id="39" name="Rounded Rectangle 38"/>
          <p:cNvSpPr/>
          <p:nvPr/>
        </p:nvSpPr>
        <p:spPr>
          <a:xfrm>
            <a:off x="12293601" y="36646079"/>
            <a:ext cx="15923654" cy="239807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smtClean="0">
              <a:solidFill>
                <a:srgbClr val="C00000"/>
              </a:solidFill>
              <a:latin typeface="Cambria" panose="02040503050406030204" pitchFamily="18" charset="0"/>
            </a:endParaRPr>
          </a:p>
          <a:p>
            <a:pPr algn="just"/>
            <a:r>
              <a:rPr lang="en-GB" sz="1400" b="1" dirty="0" smtClean="0">
                <a:solidFill>
                  <a:srgbClr val="C00000"/>
                </a:solidFill>
                <a:latin typeface="Cambria" panose="02040503050406030204" pitchFamily="18" charset="0"/>
              </a:rPr>
              <a:t>References:  </a:t>
            </a:r>
          </a:p>
          <a:p>
            <a:pPr algn="just"/>
            <a:r>
              <a:rPr lang="en-GB" sz="1400" b="1" dirty="0" err="1" smtClean="0">
                <a:solidFill>
                  <a:srgbClr val="002060"/>
                </a:solidFill>
                <a:latin typeface="Cambria" panose="02040503050406030204" pitchFamily="18" charset="0"/>
              </a:rPr>
              <a:t>Alexiades</a:t>
            </a:r>
            <a:r>
              <a:rPr lang="en-GB" sz="1400" b="1" dirty="0">
                <a:solidFill>
                  <a:srgbClr val="002060"/>
                </a:solidFill>
                <a:latin typeface="Cambria" panose="02040503050406030204" pitchFamily="18" charset="0"/>
              </a:rPr>
              <a:t>, M. N. </a:t>
            </a:r>
            <a:r>
              <a:rPr lang="en-GB" sz="1400" dirty="0">
                <a:solidFill>
                  <a:srgbClr val="002060"/>
                </a:solidFill>
                <a:latin typeface="Cambria" panose="02040503050406030204" pitchFamily="18" charset="0"/>
              </a:rPr>
              <a:t>(2009). The Cultural and Economic Globalisation of Traditional Environmental Knowledge Systems. In Heckler, S. (</a:t>
            </a:r>
            <a:r>
              <a:rPr lang="en-GB" sz="1400" dirty="0" err="1">
                <a:solidFill>
                  <a:srgbClr val="002060"/>
                </a:solidFill>
                <a:latin typeface="Cambria" panose="02040503050406030204" pitchFamily="18" charset="0"/>
              </a:rPr>
              <a:t>Eds</a:t>
            </a:r>
            <a:r>
              <a:rPr lang="en-GB" sz="1400" dirty="0">
                <a:solidFill>
                  <a:srgbClr val="002060"/>
                </a:solidFill>
                <a:latin typeface="Cambria" panose="02040503050406030204" pitchFamily="18" charset="0"/>
              </a:rPr>
              <a:t>) </a:t>
            </a:r>
            <a:r>
              <a:rPr lang="en-GB" sz="1400" i="1" dirty="0">
                <a:solidFill>
                  <a:srgbClr val="002060"/>
                </a:solidFill>
                <a:latin typeface="Cambria" panose="02040503050406030204" pitchFamily="18" charset="0"/>
              </a:rPr>
              <a:t>Landscape, process </a:t>
            </a:r>
            <a:r>
              <a:rPr lang="en-GB" sz="1400" i="1" dirty="0" smtClean="0">
                <a:solidFill>
                  <a:srgbClr val="002060"/>
                </a:solidFill>
                <a:latin typeface="Cambria" panose="02040503050406030204" pitchFamily="18" charset="0"/>
              </a:rPr>
              <a:t>and </a:t>
            </a:r>
            <a:r>
              <a:rPr lang="en-GB" sz="1400" i="1" dirty="0">
                <a:solidFill>
                  <a:srgbClr val="002060"/>
                </a:solidFill>
                <a:latin typeface="Cambria" panose="02040503050406030204" pitchFamily="18" charset="0"/>
              </a:rPr>
              <a:t>power: re-evaluating traditional environmental knowledge</a:t>
            </a:r>
            <a:r>
              <a:rPr lang="en-GB" sz="1400" dirty="0">
                <a:solidFill>
                  <a:srgbClr val="002060"/>
                </a:solidFill>
                <a:latin typeface="Cambria" panose="02040503050406030204" pitchFamily="18" charset="0"/>
              </a:rPr>
              <a:t>. </a:t>
            </a:r>
            <a:r>
              <a:rPr lang="en-GB" sz="1400" dirty="0" err="1">
                <a:solidFill>
                  <a:srgbClr val="002060"/>
                </a:solidFill>
                <a:latin typeface="Cambria" panose="02040503050406030204" pitchFamily="18" charset="0"/>
              </a:rPr>
              <a:t>Berghahn</a:t>
            </a:r>
            <a:r>
              <a:rPr lang="en-GB" sz="1400" dirty="0">
                <a:solidFill>
                  <a:srgbClr val="002060"/>
                </a:solidFill>
                <a:latin typeface="Cambria" panose="02040503050406030204" pitchFamily="18" charset="0"/>
              </a:rPr>
              <a:t> </a:t>
            </a:r>
            <a:r>
              <a:rPr lang="en-GB" sz="1400" dirty="0" smtClean="0">
                <a:solidFill>
                  <a:srgbClr val="002060"/>
                </a:solidFill>
                <a:latin typeface="Cambria" panose="02040503050406030204" pitchFamily="18" charset="0"/>
              </a:rPr>
              <a:t>Books</a:t>
            </a:r>
            <a:r>
              <a:rPr lang="en-GB" sz="1400" dirty="0">
                <a:solidFill>
                  <a:srgbClr val="002060"/>
                </a:solidFill>
                <a:latin typeface="Cambria" panose="02040503050406030204" pitchFamily="18" charset="0"/>
              </a:rPr>
              <a:t>. </a:t>
            </a:r>
            <a:r>
              <a:rPr lang="en-GB" sz="1400" dirty="0" err="1">
                <a:solidFill>
                  <a:srgbClr val="002060"/>
                </a:solidFill>
                <a:latin typeface="Cambria" panose="02040503050406030204" pitchFamily="18" charset="0"/>
              </a:rPr>
              <a:t>pg</a:t>
            </a:r>
            <a:r>
              <a:rPr lang="en-GB" sz="1400" dirty="0">
                <a:solidFill>
                  <a:srgbClr val="002060"/>
                </a:solidFill>
                <a:latin typeface="Cambria" panose="02040503050406030204" pitchFamily="18" charset="0"/>
              </a:rPr>
              <a:t> 68-98.</a:t>
            </a:r>
          </a:p>
          <a:p>
            <a:pPr algn="just"/>
            <a:r>
              <a:rPr lang="en-GB" sz="1400" b="1" dirty="0">
                <a:solidFill>
                  <a:srgbClr val="002060"/>
                </a:solidFill>
                <a:latin typeface="Cambria" panose="02040503050406030204" pitchFamily="18" charset="0"/>
              </a:rPr>
              <a:t>EDI (Economic Development Initiative)</a:t>
            </a:r>
            <a:r>
              <a:rPr lang="en-GB" sz="1400" dirty="0">
                <a:solidFill>
                  <a:srgbClr val="002060"/>
                </a:solidFill>
                <a:latin typeface="Cambria" panose="02040503050406030204" pitchFamily="18" charset="0"/>
              </a:rPr>
              <a:t> (2005). </a:t>
            </a:r>
            <a:r>
              <a:rPr lang="en-GB" sz="1400" dirty="0" err="1">
                <a:solidFill>
                  <a:srgbClr val="002060"/>
                </a:solidFill>
                <a:latin typeface="Cambria" panose="02040503050406030204" pitchFamily="18" charset="0"/>
              </a:rPr>
              <a:t>Monduli</a:t>
            </a:r>
            <a:r>
              <a:rPr lang="en-GB" sz="1400" dirty="0">
                <a:solidFill>
                  <a:srgbClr val="002060"/>
                </a:solidFill>
                <a:latin typeface="Cambria" panose="02040503050406030204" pitchFamily="18" charset="0"/>
              </a:rPr>
              <a:t> District CWIQ Baseline Survey on Poverty, Welfare and Services in </a:t>
            </a:r>
            <a:r>
              <a:rPr lang="en-GB" sz="1400" dirty="0" err="1">
                <a:solidFill>
                  <a:srgbClr val="002060"/>
                </a:solidFill>
                <a:latin typeface="Cambria" panose="02040503050406030204" pitchFamily="18" charset="0"/>
              </a:rPr>
              <a:t>Monduli</a:t>
            </a:r>
            <a:r>
              <a:rPr lang="en-GB" sz="1400" dirty="0">
                <a:solidFill>
                  <a:srgbClr val="002060"/>
                </a:solidFill>
                <a:latin typeface="Cambria" panose="02040503050406030204" pitchFamily="18" charset="0"/>
              </a:rPr>
              <a:t> District, Implemented </a:t>
            </a:r>
            <a:r>
              <a:rPr lang="en-GB" sz="1400" dirty="0" smtClean="0">
                <a:solidFill>
                  <a:srgbClr val="002060"/>
                </a:solidFill>
                <a:latin typeface="Cambria" panose="02040503050406030204" pitchFamily="18" charset="0"/>
              </a:rPr>
              <a:t>by </a:t>
            </a:r>
            <a:r>
              <a:rPr lang="en-GB" sz="1400" dirty="0">
                <a:solidFill>
                  <a:srgbClr val="002060"/>
                </a:solidFill>
                <a:latin typeface="Cambria" panose="02040503050406030204" pitchFamily="18" charset="0"/>
              </a:rPr>
              <a:t>EDI. </a:t>
            </a:r>
          </a:p>
          <a:p>
            <a:pPr algn="just"/>
            <a:r>
              <a:rPr lang="en-GB" sz="1400" b="1" dirty="0">
                <a:solidFill>
                  <a:srgbClr val="002060"/>
                </a:solidFill>
                <a:latin typeface="Cambria" panose="02040503050406030204" pitchFamily="18" charset="0"/>
              </a:rPr>
              <a:t>Ellen, R.F. and H. Harris.</a:t>
            </a:r>
            <a:r>
              <a:rPr lang="en-GB" sz="1400" dirty="0">
                <a:solidFill>
                  <a:srgbClr val="002060"/>
                </a:solidFill>
                <a:latin typeface="Cambria" panose="02040503050406030204" pitchFamily="18" charset="0"/>
              </a:rPr>
              <a:t> (2000). Introduction. In Bicker, A., Ellen, R., </a:t>
            </a:r>
            <a:r>
              <a:rPr lang="en-GB" sz="1400" dirty="0" err="1">
                <a:solidFill>
                  <a:srgbClr val="002060"/>
                </a:solidFill>
                <a:latin typeface="Cambria" panose="02040503050406030204" pitchFamily="18" charset="0"/>
              </a:rPr>
              <a:t>Parkes</a:t>
            </a:r>
            <a:r>
              <a:rPr lang="en-GB" sz="1400" dirty="0">
                <a:solidFill>
                  <a:srgbClr val="002060"/>
                </a:solidFill>
                <a:latin typeface="Cambria" panose="02040503050406030204" pitchFamily="18" charset="0"/>
              </a:rPr>
              <a:t>, P. (Eds.) </a:t>
            </a:r>
            <a:r>
              <a:rPr lang="en-GB" sz="1400" i="1" dirty="0">
                <a:solidFill>
                  <a:srgbClr val="002060"/>
                </a:solidFill>
                <a:latin typeface="Cambria" panose="02040503050406030204" pitchFamily="18" charset="0"/>
              </a:rPr>
              <a:t>Indigenous Knowledge and its Transformations: Critical </a:t>
            </a:r>
            <a:r>
              <a:rPr lang="en-GB" sz="1400" i="1" dirty="0" smtClean="0">
                <a:solidFill>
                  <a:srgbClr val="002060"/>
                </a:solidFill>
                <a:latin typeface="Cambria" panose="02040503050406030204" pitchFamily="18" charset="0"/>
              </a:rPr>
              <a:t>Anthropological </a:t>
            </a:r>
            <a:r>
              <a:rPr lang="en-GB" sz="1400" i="1" dirty="0">
                <a:solidFill>
                  <a:srgbClr val="002060"/>
                </a:solidFill>
                <a:latin typeface="Cambria" panose="02040503050406030204" pitchFamily="18" charset="0"/>
              </a:rPr>
              <a:t>Perspectives</a:t>
            </a:r>
            <a:r>
              <a:rPr lang="en-GB" sz="1400" dirty="0">
                <a:solidFill>
                  <a:srgbClr val="002060"/>
                </a:solidFill>
                <a:latin typeface="Cambria" panose="02040503050406030204" pitchFamily="18" charset="0"/>
              </a:rPr>
              <a:t>. Pages 1-33, Amsterdam, Harwood </a:t>
            </a:r>
            <a:r>
              <a:rPr lang="en-GB" sz="1400" dirty="0" smtClean="0">
                <a:solidFill>
                  <a:srgbClr val="002060"/>
                </a:solidFill>
                <a:latin typeface="Cambria" panose="02040503050406030204" pitchFamily="18" charset="0"/>
              </a:rPr>
              <a:t>Academic </a:t>
            </a:r>
            <a:r>
              <a:rPr lang="en-GB" sz="1400" dirty="0">
                <a:solidFill>
                  <a:srgbClr val="002060"/>
                </a:solidFill>
                <a:latin typeface="Cambria" panose="02040503050406030204" pitchFamily="18" charset="0"/>
              </a:rPr>
              <a:t>Publishers</a:t>
            </a:r>
          </a:p>
          <a:p>
            <a:pPr algn="just"/>
            <a:r>
              <a:rPr lang="en-GB" sz="1400" b="1" dirty="0">
                <a:solidFill>
                  <a:srgbClr val="002060"/>
                </a:solidFill>
                <a:latin typeface="Cambria" panose="02040503050406030204" pitchFamily="18" charset="0"/>
              </a:rPr>
              <a:t>Wyndham, F. S.</a:t>
            </a:r>
            <a:r>
              <a:rPr lang="en-GB" sz="1400" dirty="0">
                <a:solidFill>
                  <a:srgbClr val="002060"/>
                </a:solidFill>
                <a:latin typeface="Cambria" panose="02040503050406030204" pitchFamily="18" charset="0"/>
              </a:rPr>
              <a:t> (2009). Environments of Learning: </a:t>
            </a:r>
            <a:r>
              <a:rPr lang="en-GB" sz="1400" dirty="0" err="1">
                <a:solidFill>
                  <a:srgbClr val="002060"/>
                </a:solidFill>
                <a:latin typeface="Cambria" panose="02040503050406030204" pitchFamily="18" charset="0"/>
              </a:rPr>
              <a:t>Rarámuri</a:t>
            </a:r>
            <a:r>
              <a:rPr lang="en-GB" sz="1400" dirty="0">
                <a:solidFill>
                  <a:srgbClr val="002060"/>
                </a:solidFill>
                <a:latin typeface="Cambria" panose="02040503050406030204" pitchFamily="18" charset="0"/>
              </a:rPr>
              <a:t> Children’s Plant Knowledge and Experience of Schooling, </a:t>
            </a:r>
            <a:r>
              <a:rPr lang="en-GB" sz="1400" dirty="0" smtClean="0">
                <a:solidFill>
                  <a:srgbClr val="002060"/>
                </a:solidFill>
                <a:latin typeface="Cambria" panose="02040503050406030204" pitchFamily="18" charset="0"/>
              </a:rPr>
              <a:t>Family </a:t>
            </a:r>
            <a:r>
              <a:rPr lang="en-GB" sz="1400" dirty="0">
                <a:solidFill>
                  <a:srgbClr val="002060"/>
                </a:solidFill>
                <a:latin typeface="Cambria" panose="02040503050406030204" pitchFamily="18" charset="0"/>
              </a:rPr>
              <a:t>&amp;</a:t>
            </a:r>
            <a:r>
              <a:rPr lang="en-GB" sz="1400" dirty="0" smtClean="0">
                <a:solidFill>
                  <a:srgbClr val="002060"/>
                </a:solidFill>
                <a:latin typeface="Cambria" panose="02040503050406030204" pitchFamily="18" charset="0"/>
              </a:rPr>
              <a:t> </a:t>
            </a:r>
            <a:r>
              <a:rPr lang="en-GB" sz="1400" dirty="0">
                <a:solidFill>
                  <a:srgbClr val="002060"/>
                </a:solidFill>
                <a:latin typeface="Cambria" panose="02040503050406030204" pitchFamily="18" charset="0"/>
              </a:rPr>
              <a:t>Landscapes in the </a:t>
            </a:r>
            <a:r>
              <a:rPr lang="en-GB" sz="1400" dirty="0" smtClean="0">
                <a:solidFill>
                  <a:srgbClr val="002060"/>
                </a:solidFill>
                <a:latin typeface="Cambria" panose="02040503050406030204" pitchFamily="18" charset="0"/>
              </a:rPr>
              <a:t>Sierra </a:t>
            </a:r>
            <a:r>
              <a:rPr lang="en-GB" sz="1400" dirty="0" err="1">
                <a:solidFill>
                  <a:srgbClr val="002060"/>
                </a:solidFill>
                <a:latin typeface="Cambria" panose="02040503050406030204" pitchFamily="18" charset="0"/>
              </a:rPr>
              <a:t>Tarahumara</a:t>
            </a:r>
            <a:r>
              <a:rPr lang="en-GB" sz="1400" dirty="0">
                <a:solidFill>
                  <a:srgbClr val="002060"/>
                </a:solidFill>
                <a:latin typeface="Cambria" panose="02040503050406030204" pitchFamily="18" charset="0"/>
              </a:rPr>
              <a:t>, Mexico. </a:t>
            </a:r>
            <a:r>
              <a:rPr lang="en-GB" sz="1400" i="1" dirty="0">
                <a:solidFill>
                  <a:srgbClr val="002060"/>
                </a:solidFill>
                <a:latin typeface="Cambria" panose="02040503050406030204" pitchFamily="18" charset="0"/>
              </a:rPr>
              <a:t>Human Ecology</a:t>
            </a:r>
            <a:r>
              <a:rPr lang="en-GB" sz="1400" dirty="0">
                <a:solidFill>
                  <a:srgbClr val="002060"/>
                </a:solidFill>
                <a:latin typeface="Cambria" panose="02040503050406030204" pitchFamily="18" charset="0"/>
              </a:rPr>
              <a:t>, </a:t>
            </a:r>
            <a:r>
              <a:rPr lang="en-GB" sz="1400" i="1" dirty="0">
                <a:solidFill>
                  <a:srgbClr val="002060"/>
                </a:solidFill>
                <a:latin typeface="Cambria" panose="02040503050406030204" pitchFamily="18" charset="0"/>
              </a:rPr>
              <a:t>38</a:t>
            </a:r>
            <a:r>
              <a:rPr lang="en-GB" sz="1400" dirty="0">
                <a:solidFill>
                  <a:srgbClr val="002060"/>
                </a:solidFill>
                <a:latin typeface="Cambria" panose="02040503050406030204" pitchFamily="18" charset="0"/>
              </a:rPr>
              <a:t>(1), 87–99.</a:t>
            </a:r>
          </a:p>
          <a:p>
            <a:pPr algn="just"/>
            <a:r>
              <a:rPr lang="en-GB" sz="1400" b="1" dirty="0" err="1">
                <a:solidFill>
                  <a:srgbClr val="002060"/>
                </a:solidFill>
                <a:latin typeface="Cambria" panose="02040503050406030204" pitchFamily="18" charset="0"/>
              </a:rPr>
              <a:t>Zarger</a:t>
            </a:r>
            <a:r>
              <a:rPr lang="en-GB" sz="1400" b="1" dirty="0">
                <a:solidFill>
                  <a:srgbClr val="002060"/>
                </a:solidFill>
                <a:latin typeface="Cambria" panose="02040503050406030204" pitchFamily="18" charset="0"/>
              </a:rPr>
              <a:t>, R. </a:t>
            </a:r>
            <a:r>
              <a:rPr lang="en-GB" sz="1400" dirty="0">
                <a:solidFill>
                  <a:srgbClr val="002060"/>
                </a:solidFill>
                <a:latin typeface="Cambria" panose="02040503050406030204" pitchFamily="18" charset="0"/>
              </a:rPr>
              <a:t>(2011). Learning Ethnobiology: Creating Knowledge and Skills </a:t>
            </a:r>
            <a:r>
              <a:rPr lang="en-GB" sz="1400" dirty="0" smtClean="0">
                <a:solidFill>
                  <a:srgbClr val="002060"/>
                </a:solidFill>
                <a:latin typeface="Cambria" panose="02040503050406030204" pitchFamily="18" charset="0"/>
              </a:rPr>
              <a:t>about the </a:t>
            </a:r>
            <a:r>
              <a:rPr lang="en-GB" sz="1400" dirty="0">
                <a:solidFill>
                  <a:srgbClr val="002060"/>
                </a:solidFill>
                <a:latin typeface="Cambria" panose="02040503050406030204" pitchFamily="18" charset="0"/>
              </a:rPr>
              <a:t>Living World. In Anderson, E. N., Pearsall, D., </a:t>
            </a:r>
            <a:r>
              <a:rPr lang="en-GB" sz="1400" dirty="0" err="1">
                <a:solidFill>
                  <a:srgbClr val="002060"/>
                </a:solidFill>
                <a:latin typeface="Cambria" panose="02040503050406030204" pitchFamily="18" charset="0"/>
              </a:rPr>
              <a:t>Hunn</a:t>
            </a:r>
            <a:r>
              <a:rPr lang="en-GB" sz="1400" dirty="0">
                <a:solidFill>
                  <a:srgbClr val="002060"/>
                </a:solidFill>
                <a:latin typeface="Cambria" panose="02040503050406030204" pitchFamily="18" charset="0"/>
              </a:rPr>
              <a:t> E., Turner, N. (</a:t>
            </a:r>
            <a:r>
              <a:rPr lang="en-GB" sz="1400" dirty="0" err="1">
                <a:solidFill>
                  <a:srgbClr val="002060"/>
                </a:solidFill>
                <a:latin typeface="Cambria" panose="02040503050406030204" pitchFamily="18" charset="0"/>
              </a:rPr>
              <a:t>Eds</a:t>
            </a:r>
            <a:r>
              <a:rPr lang="en-GB" sz="1400" dirty="0">
                <a:solidFill>
                  <a:srgbClr val="002060"/>
                </a:solidFill>
                <a:latin typeface="Cambria" panose="02040503050406030204" pitchFamily="18" charset="0"/>
              </a:rPr>
              <a:t>), </a:t>
            </a:r>
            <a:r>
              <a:rPr lang="en-GB" sz="1400" i="1" dirty="0">
                <a:solidFill>
                  <a:srgbClr val="002060"/>
                </a:solidFill>
                <a:latin typeface="Cambria" panose="02040503050406030204" pitchFamily="18" charset="0"/>
              </a:rPr>
              <a:t>Ethnobiology</a:t>
            </a:r>
            <a:r>
              <a:rPr lang="en-GB" sz="1400" dirty="0">
                <a:solidFill>
                  <a:srgbClr val="002060"/>
                </a:solidFill>
                <a:latin typeface="Cambria" panose="02040503050406030204" pitchFamily="18" charset="0"/>
              </a:rPr>
              <a:t>. </a:t>
            </a:r>
            <a:r>
              <a:rPr lang="en-GB" sz="1400" dirty="0" smtClean="0">
                <a:solidFill>
                  <a:srgbClr val="002060"/>
                </a:solidFill>
                <a:latin typeface="Cambria" panose="02040503050406030204" pitchFamily="18" charset="0"/>
              </a:rPr>
              <a:t>Wiley-Blackwell</a:t>
            </a:r>
            <a:r>
              <a:rPr lang="en-GB" sz="1400" dirty="0">
                <a:solidFill>
                  <a:srgbClr val="002060"/>
                </a:solidFill>
                <a:latin typeface="Cambria" panose="02040503050406030204" pitchFamily="18" charset="0"/>
              </a:rPr>
              <a:t>. </a:t>
            </a:r>
            <a:r>
              <a:rPr lang="en-GB" sz="1400" dirty="0" err="1">
                <a:solidFill>
                  <a:srgbClr val="002060"/>
                </a:solidFill>
                <a:latin typeface="Cambria" panose="02040503050406030204" pitchFamily="18" charset="0"/>
              </a:rPr>
              <a:t>Pg</a:t>
            </a:r>
            <a:r>
              <a:rPr lang="en-GB" sz="1400" dirty="0">
                <a:solidFill>
                  <a:srgbClr val="002060"/>
                </a:solidFill>
                <a:latin typeface="Cambria" panose="02040503050406030204" pitchFamily="18" charset="0"/>
              </a:rPr>
              <a:t> 371-386.</a:t>
            </a:r>
          </a:p>
          <a:p>
            <a:pPr algn="just"/>
            <a:r>
              <a:rPr lang="en-GB" sz="1400" b="1" dirty="0" err="1">
                <a:solidFill>
                  <a:srgbClr val="002060"/>
                </a:solidFill>
                <a:latin typeface="Cambria" panose="02040503050406030204" pitchFamily="18" charset="0"/>
              </a:rPr>
              <a:t>Zent</a:t>
            </a:r>
            <a:r>
              <a:rPr lang="en-GB" sz="1400" b="1" dirty="0">
                <a:solidFill>
                  <a:srgbClr val="002060"/>
                </a:solidFill>
                <a:latin typeface="Cambria" panose="02040503050406030204" pitchFamily="18" charset="0"/>
              </a:rPr>
              <a:t>, S.</a:t>
            </a:r>
            <a:r>
              <a:rPr lang="en-GB" sz="1400" dirty="0">
                <a:solidFill>
                  <a:srgbClr val="002060"/>
                </a:solidFill>
                <a:latin typeface="Cambria" panose="02040503050406030204" pitchFamily="18" charset="0"/>
              </a:rPr>
              <a:t> (2001). Acculturation and Ethnobotanical Knowledge Loss among the </a:t>
            </a:r>
            <a:r>
              <a:rPr lang="en-GB" sz="1400" dirty="0" err="1">
                <a:solidFill>
                  <a:srgbClr val="002060"/>
                </a:solidFill>
                <a:latin typeface="Cambria" panose="02040503050406030204" pitchFamily="18" charset="0"/>
              </a:rPr>
              <a:t>Piaroa</a:t>
            </a:r>
            <a:r>
              <a:rPr lang="en-GB" sz="1400" dirty="0">
                <a:solidFill>
                  <a:srgbClr val="002060"/>
                </a:solidFill>
                <a:latin typeface="Cambria" panose="02040503050406030204" pitchFamily="18" charset="0"/>
              </a:rPr>
              <a:t> of Venezuela. In </a:t>
            </a:r>
            <a:r>
              <a:rPr lang="en-GB" sz="1400" dirty="0" err="1">
                <a:solidFill>
                  <a:srgbClr val="002060"/>
                </a:solidFill>
                <a:latin typeface="Cambria" panose="02040503050406030204" pitchFamily="18" charset="0"/>
              </a:rPr>
              <a:t>Maffi</a:t>
            </a:r>
            <a:r>
              <a:rPr lang="en-GB" sz="1400" dirty="0">
                <a:solidFill>
                  <a:srgbClr val="002060"/>
                </a:solidFill>
                <a:latin typeface="Cambria" panose="02040503050406030204" pitchFamily="18" charset="0"/>
              </a:rPr>
              <a:t>, L. (</a:t>
            </a:r>
            <a:r>
              <a:rPr lang="en-GB" sz="1400" dirty="0" err="1">
                <a:solidFill>
                  <a:srgbClr val="002060"/>
                </a:solidFill>
                <a:latin typeface="Cambria" panose="02040503050406030204" pitchFamily="18" charset="0"/>
              </a:rPr>
              <a:t>Eds</a:t>
            </a:r>
            <a:r>
              <a:rPr lang="en-GB" sz="1400" dirty="0">
                <a:solidFill>
                  <a:srgbClr val="002060"/>
                </a:solidFill>
                <a:latin typeface="Cambria" panose="02040503050406030204" pitchFamily="18" charset="0"/>
              </a:rPr>
              <a:t>) </a:t>
            </a:r>
            <a:r>
              <a:rPr lang="en-GB" sz="1400" i="1" dirty="0">
                <a:solidFill>
                  <a:srgbClr val="002060"/>
                </a:solidFill>
                <a:latin typeface="Cambria" panose="02040503050406030204" pitchFamily="18" charset="0"/>
              </a:rPr>
              <a:t>On </a:t>
            </a:r>
            <a:r>
              <a:rPr lang="en-GB" sz="1400" i="1" dirty="0" err="1">
                <a:solidFill>
                  <a:srgbClr val="002060"/>
                </a:solidFill>
                <a:latin typeface="Cambria" panose="02040503050406030204" pitchFamily="18" charset="0"/>
              </a:rPr>
              <a:t>Biocultural</a:t>
            </a:r>
            <a:r>
              <a:rPr lang="en-GB" sz="1400" i="1" dirty="0">
                <a:solidFill>
                  <a:srgbClr val="002060"/>
                </a:solidFill>
                <a:latin typeface="Cambria" panose="02040503050406030204" pitchFamily="18" charset="0"/>
              </a:rPr>
              <a:t> Diversity: Linking </a:t>
            </a:r>
            <a:r>
              <a:rPr lang="en-GB" sz="1400" i="1" dirty="0" smtClean="0">
                <a:solidFill>
                  <a:srgbClr val="002060"/>
                </a:solidFill>
                <a:latin typeface="Cambria" panose="02040503050406030204" pitchFamily="18" charset="0"/>
              </a:rPr>
              <a:t>language</a:t>
            </a:r>
            <a:r>
              <a:rPr lang="en-GB" sz="1400" i="1" dirty="0">
                <a:solidFill>
                  <a:srgbClr val="002060"/>
                </a:solidFill>
                <a:latin typeface="Cambria" panose="02040503050406030204" pitchFamily="18" charset="0"/>
              </a:rPr>
              <a:t>, knowledge and the environment</a:t>
            </a:r>
            <a:r>
              <a:rPr lang="en-GB" sz="1400" dirty="0">
                <a:solidFill>
                  <a:srgbClr val="002060"/>
                </a:solidFill>
                <a:latin typeface="Cambria" panose="02040503050406030204" pitchFamily="18" charset="0"/>
              </a:rPr>
              <a:t>. Smithsonian Institutional Press. </a:t>
            </a:r>
            <a:r>
              <a:rPr lang="en-GB" sz="1400" dirty="0" err="1">
                <a:solidFill>
                  <a:srgbClr val="002060"/>
                </a:solidFill>
                <a:latin typeface="Cambria" panose="02040503050406030204" pitchFamily="18" charset="0"/>
              </a:rPr>
              <a:t>Pg</a:t>
            </a:r>
            <a:r>
              <a:rPr lang="en-GB" sz="1400" dirty="0">
                <a:solidFill>
                  <a:srgbClr val="002060"/>
                </a:solidFill>
                <a:latin typeface="Cambria" panose="02040503050406030204" pitchFamily="18" charset="0"/>
              </a:rPr>
              <a:t> 19-211.</a:t>
            </a:r>
          </a:p>
          <a:p>
            <a:pPr algn="just"/>
            <a:endParaRPr lang="en-GB" sz="1400" b="1" dirty="0">
              <a:solidFill>
                <a:srgbClr val="002060"/>
              </a:solidFill>
              <a:latin typeface="Cambria" panose="02040503050406030204" pitchFamily="18" charset="0"/>
            </a:endParaRPr>
          </a:p>
        </p:txBody>
      </p:sp>
      <p:sp>
        <p:nvSpPr>
          <p:cNvPr id="40" name="Rectangle 39"/>
          <p:cNvSpPr/>
          <p:nvPr/>
        </p:nvSpPr>
        <p:spPr>
          <a:xfrm>
            <a:off x="21411715" y="16408505"/>
            <a:ext cx="6610835" cy="1791260"/>
          </a:xfrm>
          <a:prstGeom prst="rect">
            <a:avLst/>
          </a:prstGeom>
        </p:spPr>
        <p:txBody>
          <a:bodyPr wrap="square">
            <a:spAutoFit/>
          </a:bodyPr>
          <a:lstStyle/>
          <a:p>
            <a:pPr algn="just">
              <a:lnSpc>
                <a:spcPct val="115000"/>
              </a:lnSpc>
              <a:spcAft>
                <a:spcPts val="1000"/>
              </a:spcAft>
            </a:pPr>
            <a:r>
              <a:rPr lang="en-GB" sz="2400" dirty="0"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Figure 3. Box and whisker plots showing the means and variance in length of </a:t>
            </a:r>
            <a:r>
              <a:rPr lang="en-GB" sz="2400" dirty="0" err="1"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freelist</a:t>
            </a:r>
            <a:r>
              <a:rPr lang="en-GB" sz="2400" dirty="0"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 of </a:t>
            </a:r>
            <a:r>
              <a:rPr lang="en-GB" sz="2400" dirty="0" err="1"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ethnoveterinary</a:t>
            </a:r>
            <a:r>
              <a:rPr lang="en-GB" sz="2400" dirty="0"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 medicines (EVM) between elders, unschooled youths, and students</a:t>
            </a:r>
            <a:endPar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Chart 40"/>
          <p:cNvGraphicFramePr/>
          <p:nvPr>
            <p:extLst>
              <p:ext uri="{D42A27DB-BD31-4B8C-83A1-F6EECF244321}">
                <p14:modId xmlns:p14="http://schemas.microsoft.com/office/powerpoint/2010/main" val="1571888250"/>
              </p:ext>
            </p:extLst>
          </p:nvPr>
        </p:nvGraphicFramePr>
        <p:xfrm>
          <a:off x="21819172" y="26000344"/>
          <a:ext cx="5968428" cy="3979379"/>
        </p:xfrm>
        <a:graphic>
          <a:graphicData uri="http://schemas.openxmlformats.org/drawingml/2006/chart">
            <c:chart xmlns:c="http://schemas.openxmlformats.org/drawingml/2006/chart" xmlns:r="http://schemas.openxmlformats.org/officeDocument/2006/relationships" r:id="rId11"/>
          </a:graphicData>
        </a:graphic>
      </p:graphicFrame>
      <p:sp>
        <p:nvSpPr>
          <p:cNvPr id="42" name="Rounded Rectangle 41"/>
          <p:cNvSpPr/>
          <p:nvPr/>
        </p:nvSpPr>
        <p:spPr>
          <a:xfrm>
            <a:off x="20916975" y="4657046"/>
            <a:ext cx="7264399" cy="79204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C00000"/>
                </a:solidFill>
                <a:latin typeface="Cambria" panose="02040503050406030204" pitchFamily="18" charset="0"/>
              </a:rPr>
              <a:t>Results:</a:t>
            </a:r>
            <a:endParaRPr lang="en-GB" sz="2400" b="1" dirty="0">
              <a:solidFill>
                <a:srgbClr val="C00000"/>
              </a:solidFill>
              <a:latin typeface="Cambria" panose="02040503050406030204" pitchFamily="18" charset="0"/>
            </a:endParaRPr>
          </a:p>
        </p:txBody>
      </p:sp>
      <p:sp>
        <p:nvSpPr>
          <p:cNvPr id="43" name="TextBox 42"/>
          <p:cNvSpPr txBox="1"/>
          <p:nvPr/>
        </p:nvSpPr>
        <p:spPr>
          <a:xfrm>
            <a:off x="11622614" y="4920028"/>
            <a:ext cx="3508935" cy="461665"/>
          </a:xfrm>
          <a:prstGeom prst="rect">
            <a:avLst/>
          </a:prstGeom>
          <a:noFill/>
        </p:spPr>
        <p:txBody>
          <a:bodyPr wrap="square" rtlCol="0">
            <a:spAutoFit/>
          </a:bodyPr>
          <a:lstStyle/>
          <a:p>
            <a:r>
              <a:rPr lang="en-GB" sz="2400" b="1" dirty="0" smtClean="0">
                <a:solidFill>
                  <a:srgbClr val="C00000"/>
                </a:solidFill>
                <a:latin typeface="Cambria" panose="02040503050406030204" pitchFamily="18" charset="0"/>
              </a:rPr>
              <a:t>Methods:</a:t>
            </a:r>
            <a:endParaRPr lang="en-GB" sz="2400" b="1" dirty="0">
              <a:solidFill>
                <a:srgbClr val="C00000"/>
              </a:solidFill>
              <a:latin typeface="Cambria" panose="02040503050406030204" pitchFamily="18" charset="0"/>
            </a:endParaRPr>
          </a:p>
        </p:txBody>
      </p:sp>
      <p:sp>
        <p:nvSpPr>
          <p:cNvPr id="2" name="Rounded Rectangle 1"/>
          <p:cNvSpPr/>
          <p:nvPr/>
        </p:nvSpPr>
        <p:spPr>
          <a:xfrm>
            <a:off x="20952855" y="32940271"/>
            <a:ext cx="7228519" cy="237842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b="1" i="1" dirty="0" smtClean="0">
                <a:solidFill>
                  <a:srgbClr val="002060"/>
                </a:solidFill>
                <a:latin typeface="Cambria" panose="02040503050406030204" pitchFamily="18" charset="0"/>
              </a:rPr>
              <a:t>“There </a:t>
            </a:r>
            <a:r>
              <a:rPr lang="en-GB" sz="2400" b="1" i="1" dirty="0">
                <a:solidFill>
                  <a:srgbClr val="002060"/>
                </a:solidFill>
                <a:latin typeface="Cambria" panose="02040503050406030204" pitchFamily="18" charset="0"/>
              </a:rPr>
              <a:t>are so many (</a:t>
            </a:r>
            <a:r>
              <a:rPr lang="en-GB" sz="2400" b="1" i="1" dirty="0" err="1">
                <a:solidFill>
                  <a:srgbClr val="002060"/>
                </a:solidFill>
                <a:latin typeface="Cambria" panose="02040503050406030204" pitchFamily="18" charset="0"/>
              </a:rPr>
              <a:t>ethnoveterinary</a:t>
            </a:r>
            <a:r>
              <a:rPr lang="en-GB" sz="2400" b="1" i="1" dirty="0">
                <a:solidFill>
                  <a:srgbClr val="002060"/>
                </a:solidFill>
                <a:latin typeface="Cambria" panose="02040503050406030204" pitchFamily="18" charset="0"/>
              </a:rPr>
              <a:t> medicines) but I forget them because I'm learning other things at school, so I forget the names of those trees. But there are more</a:t>
            </a:r>
            <a:r>
              <a:rPr lang="en-GB" sz="2400" b="1" dirty="0">
                <a:solidFill>
                  <a:srgbClr val="002060"/>
                </a:solidFill>
                <a:latin typeface="Cambria" panose="02040503050406030204" pitchFamily="18" charset="0"/>
              </a:rPr>
              <a:t>..." </a:t>
            </a:r>
            <a:r>
              <a:rPr lang="en-GB" sz="2400" b="1" dirty="0" err="1">
                <a:solidFill>
                  <a:srgbClr val="002060"/>
                </a:solidFill>
                <a:latin typeface="Cambria" panose="02040503050406030204" pitchFamily="18" charset="0"/>
              </a:rPr>
              <a:t>Noonkodin</a:t>
            </a:r>
            <a:r>
              <a:rPr lang="en-GB" sz="2400" b="1" dirty="0">
                <a:solidFill>
                  <a:srgbClr val="002060"/>
                </a:solidFill>
                <a:latin typeface="Cambria" panose="02040503050406030204" pitchFamily="18" charset="0"/>
              </a:rPr>
              <a:t> student, May 2013.</a:t>
            </a:r>
            <a:endParaRPr lang="en-GB" sz="2400" dirty="0">
              <a:solidFill>
                <a:srgbClr val="002060"/>
              </a:solidFill>
              <a:latin typeface="Cambria" panose="02040503050406030204" pitchFamily="18" charset="0"/>
            </a:endParaRPr>
          </a:p>
        </p:txBody>
      </p:sp>
      <p:sp>
        <p:nvSpPr>
          <p:cNvPr id="3" name="TextBox 2"/>
          <p:cNvSpPr txBox="1"/>
          <p:nvPr/>
        </p:nvSpPr>
        <p:spPr>
          <a:xfrm>
            <a:off x="11449662" y="10888678"/>
            <a:ext cx="7097073" cy="461665"/>
          </a:xfrm>
          <a:prstGeom prst="rect">
            <a:avLst/>
          </a:prstGeom>
          <a:noFill/>
        </p:spPr>
        <p:txBody>
          <a:bodyPr wrap="square" rtlCol="0">
            <a:spAutoFit/>
          </a:bodyPr>
          <a:lstStyle/>
          <a:p>
            <a:r>
              <a:rPr lang="en-GB" sz="2400" dirty="0" smtClean="0">
                <a:solidFill>
                  <a:srgbClr val="002060"/>
                </a:solidFill>
                <a:latin typeface="Cambria" panose="02040503050406030204" pitchFamily="18" charset="0"/>
              </a:rPr>
              <a:t>Figure 1. Methods and analysis</a:t>
            </a:r>
            <a:endParaRPr lang="en-GB" sz="24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262810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1175</Words>
  <Application>Microsoft Office PowerPoint</Application>
  <PresentationFormat>Custom</PresentationFormat>
  <Paragraphs>106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Times New Roman</vt:lpstr>
      <vt:lpstr>Office Theme</vt:lpstr>
      <vt:lpstr>PowerPoint Presentation</vt:lpstr>
    </vt:vector>
  </TitlesOfParts>
  <Company>Canterbury Christ Church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Jennie (jennie.harvey@canterbury.ac.uk)</dc:creator>
  <cp:lastModifiedBy>Harvey, Jennie (jennie.harvey@canterbury.ac.uk)</cp:lastModifiedBy>
  <cp:revision>45</cp:revision>
  <cp:lastPrinted>2015-05-29T08:47:54Z</cp:lastPrinted>
  <dcterms:created xsi:type="dcterms:W3CDTF">2015-05-27T13:47:02Z</dcterms:created>
  <dcterms:modified xsi:type="dcterms:W3CDTF">2015-05-29T14:15:13Z</dcterms:modified>
</cp:coreProperties>
</file>