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1" r:id="rId5"/>
    <p:sldId id="258" r:id="rId6"/>
    <p:sldId id="259" r:id="rId7"/>
    <p:sldId id="262" r:id="rId8"/>
    <p:sldId id="264" r:id="rId9"/>
    <p:sldId id="260" r:id="rId10"/>
    <p:sldId id="263" r:id="rId11"/>
  </p:sldIdLst>
  <p:sldSz cx="12192000" cy="6858000"/>
  <p:notesSz cx="9942513" cy="6810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CFCBC"/>
    <a:srgbClr val="FFFF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6552" autoAdjust="0"/>
  </p:normalViewPr>
  <p:slideViewPr>
    <p:cSldViewPr snapToGrid="0">
      <p:cViewPr>
        <p:scale>
          <a:sx n="90" d="100"/>
          <a:sy n="90" d="100"/>
        </p:scale>
        <p:origin x="564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42ED5-724B-4913-B6EB-D11FD5B29EC3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D8385A9-89B3-4428-B9DF-21F8BCAC3636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2013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Knowledge Transfer Partnership (KTP)</a:t>
          </a: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Value </a:t>
          </a:r>
          <a:r>
            <a:rPr lang="en-GB" dirty="0" smtClean="0">
              <a:solidFill>
                <a:schemeClr val="bg2">
                  <a:lumMod val="25000"/>
                </a:schemeClr>
              </a:solidFill>
            </a:rPr>
            <a:t>£194,640.</a:t>
          </a:r>
          <a:endParaRPr lang="en-US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KTP Associate appointed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5968D82B-2A18-4155-9160-1C4F207ACB9F}" type="parTrans" cxnId="{7E53BFAB-F442-4C21-B8B7-86EAACAA9ADD}">
      <dgm:prSet/>
      <dgm:spPr/>
      <dgm:t>
        <a:bodyPr/>
        <a:lstStyle/>
        <a:p>
          <a:endParaRPr lang="en-US"/>
        </a:p>
      </dgm:t>
    </dgm:pt>
    <dgm:pt modelId="{16D90EAE-8604-4D84-9D3A-65DBC795CD93}" type="sibTrans" cxnId="{7E53BFAB-F442-4C21-B8B7-86EAACAA9ADD}">
      <dgm:prSet/>
      <dgm:spPr/>
      <dgm:t>
        <a:bodyPr/>
        <a:lstStyle/>
        <a:p>
          <a:endParaRPr lang="en-US"/>
        </a:p>
      </dgm:t>
    </dgm:pt>
    <dgm:pt modelId="{F2194299-2D4E-4B07-96A2-6F6A8152CF15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2013-2015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Co-designing and growing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62DCA55F-9162-4DC4-9F07-EC41500330AB}" type="parTrans" cxnId="{EF523425-1258-4D1A-86CC-694FEF48B903}">
      <dgm:prSet/>
      <dgm:spPr/>
      <dgm:t>
        <a:bodyPr/>
        <a:lstStyle/>
        <a:p>
          <a:endParaRPr lang="en-US"/>
        </a:p>
      </dgm:t>
    </dgm:pt>
    <dgm:pt modelId="{2CBFBB83-EEC8-40F8-BFD2-FBC37B2DFFDB}" type="sibTrans" cxnId="{EF523425-1258-4D1A-86CC-694FEF48B903}">
      <dgm:prSet/>
      <dgm:spPr/>
      <dgm:t>
        <a:bodyPr/>
        <a:lstStyle/>
        <a:p>
          <a:endParaRPr lang="en-US"/>
        </a:p>
      </dgm:t>
    </dgm:pt>
    <dgm:pt modelId="{63F26F32-A1C7-4264-B1DA-021594EB1C37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2015</a:t>
          </a:r>
        </a:p>
        <a:p>
          <a:pPr algn="l"/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Appointment of Lead LXP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5833310C-1B0E-468D-9E67-E5D1B4589FB8}" type="parTrans" cxnId="{914CEB7C-8372-40F6-866D-8D8540E7ED2D}">
      <dgm:prSet/>
      <dgm:spPr/>
      <dgm:t>
        <a:bodyPr/>
        <a:lstStyle/>
        <a:p>
          <a:endParaRPr lang="en-US"/>
        </a:p>
      </dgm:t>
    </dgm:pt>
    <dgm:pt modelId="{6992A628-EB84-4BB0-8E6E-059245DBB02A}" type="sibTrans" cxnId="{914CEB7C-8372-40F6-866D-8D8540E7ED2D}">
      <dgm:prSet/>
      <dgm:spPr/>
      <dgm:t>
        <a:bodyPr/>
        <a:lstStyle/>
        <a:p>
          <a:endParaRPr lang="en-US"/>
        </a:p>
      </dgm:t>
    </dgm:pt>
    <dgm:pt modelId="{A87812AD-1A15-4A19-BF71-746467A1D747}">
      <dgm:prSet phldrT="[Text]"/>
      <dgm:spPr/>
      <dgm:t>
        <a:bodyPr/>
        <a:lstStyle/>
        <a:p>
          <a:pPr algn="l"/>
          <a:endParaRPr lang="en-US" dirty="0"/>
        </a:p>
      </dgm:t>
    </dgm:pt>
    <dgm:pt modelId="{71CAB475-2E27-4B17-9973-57E5B9CC8D9E}" type="parTrans" cxnId="{4EB9FBE6-227F-46B8-AF07-A49F2128E2FE}">
      <dgm:prSet/>
      <dgm:spPr/>
      <dgm:t>
        <a:bodyPr/>
        <a:lstStyle/>
        <a:p>
          <a:endParaRPr lang="en-US"/>
        </a:p>
      </dgm:t>
    </dgm:pt>
    <dgm:pt modelId="{1B06E4F3-A7C0-4F4F-AAA6-2B1F501C3FE5}" type="sibTrans" cxnId="{4EB9FBE6-227F-46B8-AF07-A49F2128E2FE}">
      <dgm:prSet/>
      <dgm:spPr/>
      <dgm:t>
        <a:bodyPr/>
        <a:lstStyle/>
        <a:p>
          <a:endParaRPr lang="en-US"/>
        </a:p>
      </dgm:t>
    </dgm:pt>
    <dgm:pt modelId="{EABD4D63-4F28-409D-BD95-B29FC5CA720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2016</a:t>
          </a: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Facing challenges</a:t>
          </a: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Training/ capacity/ leadership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292C6796-914B-46AF-835C-D6625EDD5BF7}" type="parTrans" cxnId="{4543B438-C337-40B4-B411-45A00FF4B7E4}">
      <dgm:prSet/>
      <dgm:spPr/>
      <dgm:t>
        <a:bodyPr/>
        <a:lstStyle/>
        <a:p>
          <a:endParaRPr lang="en-US"/>
        </a:p>
      </dgm:t>
    </dgm:pt>
    <dgm:pt modelId="{BC31EB70-0836-4970-913D-576BC19FE673}" type="sibTrans" cxnId="{4543B438-C337-40B4-B411-45A00FF4B7E4}">
      <dgm:prSet/>
      <dgm:spPr/>
      <dgm:t>
        <a:bodyPr/>
        <a:lstStyle/>
        <a:p>
          <a:endParaRPr lang="en-US"/>
        </a:p>
      </dgm:t>
    </dgm:pt>
    <dgm:pt modelId="{E5BF050F-4AD1-4D66-8296-6BA028E3EE78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2017</a:t>
          </a: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KTP evaluation and grading</a:t>
          </a: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“Very Good”- Innovate UK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0926267A-13DD-49E8-98C5-C824EF599661}" type="parTrans" cxnId="{7FC8E813-BB15-4495-A61A-FFCF102D3407}">
      <dgm:prSet/>
      <dgm:spPr/>
      <dgm:t>
        <a:bodyPr/>
        <a:lstStyle/>
        <a:p>
          <a:endParaRPr lang="en-US"/>
        </a:p>
      </dgm:t>
    </dgm:pt>
    <dgm:pt modelId="{8570503E-6798-47D7-BC67-224C58CB3272}" type="sibTrans" cxnId="{7FC8E813-BB15-4495-A61A-FFCF102D3407}">
      <dgm:prSet/>
      <dgm:spPr/>
      <dgm:t>
        <a:bodyPr/>
        <a:lstStyle/>
        <a:p>
          <a:endParaRPr lang="en-US"/>
        </a:p>
      </dgm:t>
    </dgm:pt>
    <dgm:pt modelId="{2E33BB60-C94E-4F61-8694-55901D0B1B9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2017 </a:t>
          </a:r>
        </a:p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“Supporting Peer Support” Fieldwork begins</a:t>
          </a:r>
        </a:p>
      </dgm:t>
    </dgm:pt>
    <dgm:pt modelId="{0731D40E-FFD3-4695-9852-5D9CCAA9B6E0}" type="parTrans" cxnId="{1F7D7AB3-A294-4C69-9DDD-F98DD9E61A38}">
      <dgm:prSet/>
      <dgm:spPr/>
      <dgm:t>
        <a:bodyPr/>
        <a:lstStyle/>
        <a:p>
          <a:endParaRPr lang="en-US"/>
        </a:p>
      </dgm:t>
    </dgm:pt>
    <dgm:pt modelId="{522A7E86-FE9C-49B8-B10B-D864879B6DE5}" type="sibTrans" cxnId="{1F7D7AB3-A294-4C69-9DDD-F98DD9E61A38}">
      <dgm:prSet/>
      <dgm:spPr/>
      <dgm:t>
        <a:bodyPr/>
        <a:lstStyle/>
        <a:p>
          <a:endParaRPr lang="en-US"/>
        </a:p>
      </dgm:t>
    </dgm:pt>
    <dgm:pt modelId="{14B93E07-C028-4EEB-A8EF-42FE36338F8C}" type="pres">
      <dgm:prSet presAssocID="{F5142ED5-724B-4913-B6EB-D11FD5B29EC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356F634-47F9-4859-AE08-A467336D53ED}" type="pres">
      <dgm:prSet presAssocID="{FD8385A9-89B3-4428-B9DF-21F8BCAC3636}" presName="compNode" presStyleCnt="0"/>
      <dgm:spPr/>
    </dgm:pt>
    <dgm:pt modelId="{36F9285D-7041-43B1-8580-20135DB26C09}" type="pres">
      <dgm:prSet presAssocID="{FD8385A9-89B3-4428-B9DF-21F8BCAC3636}" presName="dummyConnPt" presStyleCnt="0"/>
      <dgm:spPr/>
    </dgm:pt>
    <dgm:pt modelId="{ACDFE659-95C4-4C53-9AD2-2E351182CEC0}" type="pres">
      <dgm:prSet presAssocID="{FD8385A9-89B3-4428-B9DF-21F8BCAC36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3BDD-480D-4C62-8B4D-CA533FD246D5}" type="pres">
      <dgm:prSet presAssocID="{16D90EAE-8604-4D84-9D3A-65DBC795CD93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D5943753-2F46-4695-B7C2-7F7611C64066}" type="pres">
      <dgm:prSet presAssocID="{F2194299-2D4E-4B07-96A2-6F6A8152CF15}" presName="compNode" presStyleCnt="0"/>
      <dgm:spPr/>
    </dgm:pt>
    <dgm:pt modelId="{B37DF5F5-E02E-4C2C-8890-F2444670C76A}" type="pres">
      <dgm:prSet presAssocID="{F2194299-2D4E-4B07-96A2-6F6A8152CF15}" presName="dummyConnPt" presStyleCnt="0"/>
      <dgm:spPr/>
    </dgm:pt>
    <dgm:pt modelId="{586803C1-E7F4-42B7-8BA9-55E4F62FA42F}" type="pres">
      <dgm:prSet presAssocID="{F2194299-2D4E-4B07-96A2-6F6A8152CF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C7183-64B4-49E6-9585-C154A09B283A}" type="pres">
      <dgm:prSet presAssocID="{2CBFBB83-EEC8-40F8-BFD2-FBC37B2DFFDB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969E57F2-2FE8-4B06-94F6-755871BCF8B9}" type="pres">
      <dgm:prSet presAssocID="{63F26F32-A1C7-4264-B1DA-021594EB1C37}" presName="compNode" presStyleCnt="0"/>
      <dgm:spPr/>
    </dgm:pt>
    <dgm:pt modelId="{660696FC-5A2C-401B-B216-F492E0AB4DB5}" type="pres">
      <dgm:prSet presAssocID="{63F26F32-A1C7-4264-B1DA-021594EB1C37}" presName="dummyConnPt" presStyleCnt="0"/>
      <dgm:spPr/>
    </dgm:pt>
    <dgm:pt modelId="{24CC5233-3A2B-49BA-A343-8949594E6D05}" type="pres">
      <dgm:prSet presAssocID="{63F26F32-A1C7-4264-B1DA-021594EB1C3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94B2B-96C1-4AA2-B483-B7EA895D4111}" type="pres">
      <dgm:prSet presAssocID="{6992A628-EB84-4BB0-8E6E-059245DBB02A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24187489-5915-497F-98F0-2E5F2CEE23AF}" type="pres">
      <dgm:prSet presAssocID="{EABD4D63-4F28-409D-BD95-B29FC5CA7202}" presName="compNode" presStyleCnt="0"/>
      <dgm:spPr/>
    </dgm:pt>
    <dgm:pt modelId="{10B04B22-D3CC-4DBF-9CEA-67EAFCED9FCE}" type="pres">
      <dgm:prSet presAssocID="{EABD4D63-4F28-409D-BD95-B29FC5CA7202}" presName="dummyConnPt" presStyleCnt="0"/>
      <dgm:spPr/>
    </dgm:pt>
    <dgm:pt modelId="{7A89D4B8-EB68-4162-BFBF-531F28CF76E6}" type="pres">
      <dgm:prSet presAssocID="{EABD4D63-4F28-409D-BD95-B29FC5CA72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831A4-BDE0-49E5-8FB7-D5B2AE554189}" type="pres">
      <dgm:prSet presAssocID="{BC31EB70-0836-4970-913D-576BC19FE673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A3F73D1B-A714-4077-9E1B-C78E7874354F}" type="pres">
      <dgm:prSet presAssocID="{E5BF050F-4AD1-4D66-8296-6BA028E3EE78}" presName="compNode" presStyleCnt="0"/>
      <dgm:spPr/>
    </dgm:pt>
    <dgm:pt modelId="{F1F361C8-1BDC-4BEC-8639-A96E1875B991}" type="pres">
      <dgm:prSet presAssocID="{E5BF050F-4AD1-4D66-8296-6BA028E3EE78}" presName="dummyConnPt" presStyleCnt="0"/>
      <dgm:spPr/>
    </dgm:pt>
    <dgm:pt modelId="{D73ECEE5-0BD6-4291-A005-32A5D3DEB154}" type="pres">
      <dgm:prSet presAssocID="{E5BF050F-4AD1-4D66-8296-6BA028E3EE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2B31C-2C46-4843-9936-8365572CBE41}" type="pres">
      <dgm:prSet presAssocID="{8570503E-6798-47D7-BC67-224C58CB3272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E170165F-F306-4B44-A572-4336B6D4094E}" type="pres">
      <dgm:prSet presAssocID="{2E33BB60-C94E-4F61-8694-55901D0B1B92}" presName="compNode" presStyleCnt="0"/>
      <dgm:spPr/>
    </dgm:pt>
    <dgm:pt modelId="{C9B53F97-656C-4415-B00B-FBBF1042D13D}" type="pres">
      <dgm:prSet presAssocID="{2E33BB60-C94E-4F61-8694-55901D0B1B92}" presName="dummyConnPt" presStyleCnt="0"/>
      <dgm:spPr/>
    </dgm:pt>
    <dgm:pt modelId="{5C54184D-61DD-40B5-9E9A-B016F7ED0765}" type="pres">
      <dgm:prSet presAssocID="{2E33BB60-C94E-4F61-8694-55901D0B1B9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CEB7C-8372-40F6-866D-8D8540E7ED2D}" srcId="{F5142ED5-724B-4913-B6EB-D11FD5B29EC3}" destId="{63F26F32-A1C7-4264-B1DA-021594EB1C37}" srcOrd="2" destOrd="0" parTransId="{5833310C-1B0E-468D-9E67-E5D1B4589FB8}" sibTransId="{6992A628-EB84-4BB0-8E6E-059245DBB02A}"/>
    <dgm:cxn modelId="{B5DC49C9-47CC-42CF-9D7D-FF92FA0BBAAE}" type="presOf" srcId="{6992A628-EB84-4BB0-8E6E-059245DBB02A}" destId="{1F594B2B-96C1-4AA2-B483-B7EA895D4111}" srcOrd="0" destOrd="0" presId="urn:microsoft.com/office/officeart/2005/8/layout/bProcess4"/>
    <dgm:cxn modelId="{9D312719-60C3-494E-8F15-A3DD0EA509C6}" type="presOf" srcId="{FD8385A9-89B3-4428-B9DF-21F8BCAC3636}" destId="{ACDFE659-95C4-4C53-9AD2-2E351182CEC0}" srcOrd="0" destOrd="0" presId="urn:microsoft.com/office/officeart/2005/8/layout/bProcess4"/>
    <dgm:cxn modelId="{18F49C88-E5A2-4C29-8B4B-DB99631A7A84}" type="presOf" srcId="{E5BF050F-4AD1-4D66-8296-6BA028E3EE78}" destId="{D73ECEE5-0BD6-4291-A005-32A5D3DEB154}" srcOrd="0" destOrd="0" presId="urn:microsoft.com/office/officeart/2005/8/layout/bProcess4"/>
    <dgm:cxn modelId="{0F3427D4-9077-4F42-8AB4-473472300139}" type="presOf" srcId="{EABD4D63-4F28-409D-BD95-B29FC5CA7202}" destId="{7A89D4B8-EB68-4162-BFBF-531F28CF76E6}" srcOrd="0" destOrd="0" presId="urn:microsoft.com/office/officeart/2005/8/layout/bProcess4"/>
    <dgm:cxn modelId="{7F7F1A64-5C85-4AEF-870C-E238E4ED73D9}" type="presOf" srcId="{BC31EB70-0836-4970-913D-576BC19FE673}" destId="{167831A4-BDE0-49E5-8FB7-D5B2AE554189}" srcOrd="0" destOrd="0" presId="urn:microsoft.com/office/officeart/2005/8/layout/bProcess4"/>
    <dgm:cxn modelId="{4543B438-C337-40B4-B411-45A00FF4B7E4}" srcId="{F5142ED5-724B-4913-B6EB-D11FD5B29EC3}" destId="{EABD4D63-4F28-409D-BD95-B29FC5CA7202}" srcOrd="3" destOrd="0" parTransId="{292C6796-914B-46AF-835C-D6625EDD5BF7}" sibTransId="{BC31EB70-0836-4970-913D-576BC19FE673}"/>
    <dgm:cxn modelId="{1F7D7AB3-A294-4C69-9DDD-F98DD9E61A38}" srcId="{F5142ED5-724B-4913-B6EB-D11FD5B29EC3}" destId="{2E33BB60-C94E-4F61-8694-55901D0B1B92}" srcOrd="5" destOrd="0" parTransId="{0731D40E-FFD3-4695-9852-5D9CCAA9B6E0}" sibTransId="{522A7E86-FE9C-49B8-B10B-D864879B6DE5}"/>
    <dgm:cxn modelId="{FD4E56B4-FB66-4534-857D-398D4EC81F1D}" type="presOf" srcId="{63F26F32-A1C7-4264-B1DA-021594EB1C37}" destId="{24CC5233-3A2B-49BA-A343-8949594E6D05}" srcOrd="0" destOrd="0" presId="urn:microsoft.com/office/officeart/2005/8/layout/bProcess4"/>
    <dgm:cxn modelId="{4EB9FBE6-227F-46B8-AF07-A49F2128E2FE}" srcId="{63F26F32-A1C7-4264-B1DA-021594EB1C37}" destId="{A87812AD-1A15-4A19-BF71-746467A1D747}" srcOrd="0" destOrd="0" parTransId="{71CAB475-2E27-4B17-9973-57E5B9CC8D9E}" sibTransId="{1B06E4F3-A7C0-4F4F-AAA6-2B1F501C3FE5}"/>
    <dgm:cxn modelId="{7E53BFAB-F442-4C21-B8B7-86EAACAA9ADD}" srcId="{F5142ED5-724B-4913-B6EB-D11FD5B29EC3}" destId="{FD8385A9-89B3-4428-B9DF-21F8BCAC3636}" srcOrd="0" destOrd="0" parTransId="{5968D82B-2A18-4155-9160-1C4F207ACB9F}" sibTransId="{16D90EAE-8604-4D84-9D3A-65DBC795CD93}"/>
    <dgm:cxn modelId="{793CF7AA-EBBC-4097-A61C-517D3BAB9807}" type="presOf" srcId="{2CBFBB83-EEC8-40F8-BFD2-FBC37B2DFFDB}" destId="{7F5C7183-64B4-49E6-9585-C154A09B283A}" srcOrd="0" destOrd="0" presId="urn:microsoft.com/office/officeart/2005/8/layout/bProcess4"/>
    <dgm:cxn modelId="{E7A5D484-0402-4F85-8020-FFF340DCC575}" type="presOf" srcId="{F2194299-2D4E-4B07-96A2-6F6A8152CF15}" destId="{586803C1-E7F4-42B7-8BA9-55E4F62FA42F}" srcOrd="0" destOrd="0" presId="urn:microsoft.com/office/officeart/2005/8/layout/bProcess4"/>
    <dgm:cxn modelId="{EF523425-1258-4D1A-86CC-694FEF48B903}" srcId="{F5142ED5-724B-4913-B6EB-D11FD5B29EC3}" destId="{F2194299-2D4E-4B07-96A2-6F6A8152CF15}" srcOrd="1" destOrd="0" parTransId="{62DCA55F-9162-4DC4-9F07-EC41500330AB}" sibTransId="{2CBFBB83-EEC8-40F8-BFD2-FBC37B2DFFDB}"/>
    <dgm:cxn modelId="{7FC8E813-BB15-4495-A61A-FFCF102D3407}" srcId="{F5142ED5-724B-4913-B6EB-D11FD5B29EC3}" destId="{E5BF050F-4AD1-4D66-8296-6BA028E3EE78}" srcOrd="4" destOrd="0" parTransId="{0926267A-13DD-49E8-98C5-C824EF599661}" sibTransId="{8570503E-6798-47D7-BC67-224C58CB3272}"/>
    <dgm:cxn modelId="{99444887-57D4-456B-839F-FCB21A9783E8}" type="presOf" srcId="{16D90EAE-8604-4D84-9D3A-65DBC795CD93}" destId="{52F13BDD-480D-4C62-8B4D-CA533FD246D5}" srcOrd="0" destOrd="0" presId="urn:microsoft.com/office/officeart/2005/8/layout/bProcess4"/>
    <dgm:cxn modelId="{6E7148AD-AEBA-4DC7-AA7F-0189BB56488F}" type="presOf" srcId="{2E33BB60-C94E-4F61-8694-55901D0B1B92}" destId="{5C54184D-61DD-40B5-9E9A-B016F7ED0765}" srcOrd="0" destOrd="0" presId="urn:microsoft.com/office/officeart/2005/8/layout/bProcess4"/>
    <dgm:cxn modelId="{D42099C2-0590-4B92-B0A1-E21022AF4DCD}" type="presOf" srcId="{A87812AD-1A15-4A19-BF71-746467A1D747}" destId="{24CC5233-3A2B-49BA-A343-8949594E6D05}" srcOrd="0" destOrd="1" presId="urn:microsoft.com/office/officeart/2005/8/layout/bProcess4"/>
    <dgm:cxn modelId="{B3BCF839-CD87-4236-86E5-9B9E71AED5DC}" type="presOf" srcId="{F5142ED5-724B-4913-B6EB-D11FD5B29EC3}" destId="{14B93E07-C028-4EEB-A8EF-42FE36338F8C}" srcOrd="0" destOrd="0" presId="urn:microsoft.com/office/officeart/2005/8/layout/bProcess4"/>
    <dgm:cxn modelId="{D957DE19-13F1-4F30-A28D-612C83CFAB3F}" type="presOf" srcId="{8570503E-6798-47D7-BC67-224C58CB3272}" destId="{C6E2B31C-2C46-4843-9936-8365572CBE41}" srcOrd="0" destOrd="0" presId="urn:microsoft.com/office/officeart/2005/8/layout/bProcess4"/>
    <dgm:cxn modelId="{97C90A0A-AE43-404C-9E4E-457364316948}" type="presParOf" srcId="{14B93E07-C028-4EEB-A8EF-42FE36338F8C}" destId="{0356F634-47F9-4859-AE08-A467336D53ED}" srcOrd="0" destOrd="0" presId="urn:microsoft.com/office/officeart/2005/8/layout/bProcess4"/>
    <dgm:cxn modelId="{117F0FE6-E07D-4C4C-8F35-722D9444E9E8}" type="presParOf" srcId="{0356F634-47F9-4859-AE08-A467336D53ED}" destId="{36F9285D-7041-43B1-8580-20135DB26C09}" srcOrd="0" destOrd="0" presId="urn:microsoft.com/office/officeart/2005/8/layout/bProcess4"/>
    <dgm:cxn modelId="{C42D2E64-896F-4506-A091-8595C73089E4}" type="presParOf" srcId="{0356F634-47F9-4859-AE08-A467336D53ED}" destId="{ACDFE659-95C4-4C53-9AD2-2E351182CEC0}" srcOrd="1" destOrd="0" presId="urn:microsoft.com/office/officeart/2005/8/layout/bProcess4"/>
    <dgm:cxn modelId="{F514A163-1C70-45BD-9CBF-E78D13786AAB}" type="presParOf" srcId="{14B93E07-C028-4EEB-A8EF-42FE36338F8C}" destId="{52F13BDD-480D-4C62-8B4D-CA533FD246D5}" srcOrd="1" destOrd="0" presId="urn:microsoft.com/office/officeart/2005/8/layout/bProcess4"/>
    <dgm:cxn modelId="{1836166F-6FE4-4F02-B2AE-68AB24AEB63A}" type="presParOf" srcId="{14B93E07-C028-4EEB-A8EF-42FE36338F8C}" destId="{D5943753-2F46-4695-B7C2-7F7611C64066}" srcOrd="2" destOrd="0" presId="urn:microsoft.com/office/officeart/2005/8/layout/bProcess4"/>
    <dgm:cxn modelId="{6242899E-6885-400F-B861-58E235882E3B}" type="presParOf" srcId="{D5943753-2F46-4695-B7C2-7F7611C64066}" destId="{B37DF5F5-E02E-4C2C-8890-F2444670C76A}" srcOrd="0" destOrd="0" presId="urn:microsoft.com/office/officeart/2005/8/layout/bProcess4"/>
    <dgm:cxn modelId="{2B002DB3-9459-45B9-A495-C003068CB228}" type="presParOf" srcId="{D5943753-2F46-4695-B7C2-7F7611C64066}" destId="{586803C1-E7F4-42B7-8BA9-55E4F62FA42F}" srcOrd="1" destOrd="0" presId="urn:microsoft.com/office/officeart/2005/8/layout/bProcess4"/>
    <dgm:cxn modelId="{C67F06E7-09A5-491A-9B03-9F9A44F7CE1D}" type="presParOf" srcId="{14B93E07-C028-4EEB-A8EF-42FE36338F8C}" destId="{7F5C7183-64B4-49E6-9585-C154A09B283A}" srcOrd="3" destOrd="0" presId="urn:microsoft.com/office/officeart/2005/8/layout/bProcess4"/>
    <dgm:cxn modelId="{B7088FF3-1660-43FB-ADCC-27D26E88FC89}" type="presParOf" srcId="{14B93E07-C028-4EEB-A8EF-42FE36338F8C}" destId="{969E57F2-2FE8-4B06-94F6-755871BCF8B9}" srcOrd="4" destOrd="0" presId="urn:microsoft.com/office/officeart/2005/8/layout/bProcess4"/>
    <dgm:cxn modelId="{BC12FDCC-9D0E-4FEE-9A49-47337A929927}" type="presParOf" srcId="{969E57F2-2FE8-4B06-94F6-755871BCF8B9}" destId="{660696FC-5A2C-401B-B216-F492E0AB4DB5}" srcOrd="0" destOrd="0" presId="urn:microsoft.com/office/officeart/2005/8/layout/bProcess4"/>
    <dgm:cxn modelId="{9CC044EF-C5B0-44AB-BB87-0DF138C80AD1}" type="presParOf" srcId="{969E57F2-2FE8-4B06-94F6-755871BCF8B9}" destId="{24CC5233-3A2B-49BA-A343-8949594E6D05}" srcOrd="1" destOrd="0" presId="urn:microsoft.com/office/officeart/2005/8/layout/bProcess4"/>
    <dgm:cxn modelId="{022F725E-7511-4FD9-B8BD-8593A7D6D591}" type="presParOf" srcId="{14B93E07-C028-4EEB-A8EF-42FE36338F8C}" destId="{1F594B2B-96C1-4AA2-B483-B7EA895D4111}" srcOrd="5" destOrd="0" presId="urn:microsoft.com/office/officeart/2005/8/layout/bProcess4"/>
    <dgm:cxn modelId="{33BFBC5F-8287-4E33-A04C-8B0D7641F666}" type="presParOf" srcId="{14B93E07-C028-4EEB-A8EF-42FE36338F8C}" destId="{24187489-5915-497F-98F0-2E5F2CEE23AF}" srcOrd="6" destOrd="0" presId="urn:microsoft.com/office/officeart/2005/8/layout/bProcess4"/>
    <dgm:cxn modelId="{C72A985B-D61C-471B-847A-19B40A9F5D38}" type="presParOf" srcId="{24187489-5915-497F-98F0-2E5F2CEE23AF}" destId="{10B04B22-D3CC-4DBF-9CEA-67EAFCED9FCE}" srcOrd="0" destOrd="0" presId="urn:microsoft.com/office/officeart/2005/8/layout/bProcess4"/>
    <dgm:cxn modelId="{4ACC2C2F-A077-4A9C-8B00-509ECD3DEC20}" type="presParOf" srcId="{24187489-5915-497F-98F0-2E5F2CEE23AF}" destId="{7A89D4B8-EB68-4162-BFBF-531F28CF76E6}" srcOrd="1" destOrd="0" presId="urn:microsoft.com/office/officeart/2005/8/layout/bProcess4"/>
    <dgm:cxn modelId="{E7A1908E-3563-4EDA-9B4C-FD675FFFEFF5}" type="presParOf" srcId="{14B93E07-C028-4EEB-A8EF-42FE36338F8C}" destId="{167831A4-BDE0-49E5-8FB7-D5B2AE554189}" srcOrd="7" destOrd="0" presId="urn:microsoft.com/office/officeart/2005/8/layout/bProcess4"/>
    <dgm:cxn modelId="{FC952867-6852-4279-A372-609B74828E69}" type="presParOf" srcId="{14B93E07-C028-4EEB-A8EF-42FE36338F8C}" destId="{A3F73D1B-A714-4077-9E1B-C78E7874354F}" srcOrd="8" destOrd="0" presId="urn:microsoft.com/office/officeart/2005/8/layout/bProcess4"/>
    <dgm:cxn modelId="{8B63B56C-8F40-4366-AA9F-F00AA847D9AF}" type="presParOf" srcId="{A3F73D1B-A714-4077-9E1B-C78E7874354F}" destId="{F1F361C8-1BDC-4BEC-8639-A96E1875B991}" srcOrd="0" destOrd="0" presId="urn:microsoft.com/office/officeart/2005/8/layout/bProcess4"/>
    <dgm:cxn modelId="{BB5A6268-CC1E-4A29-83A9-1A50E6A23C95}" type="presParOf" srcId="{A3F73D1B-A714-4077-9E1B-C78E7874354F}" destId="{D73ECEE5-0BD6-4291-A005-32A5D3DEB154}" srcOrd="1" destOrd="0" presId="urn:microsoft.com/office/officeart/2005/8/layout/bProcess4"/>
    <dgm:cxn modelId="{F1F84B2A-0A55-4EA5-A78A-5BC325DC3FBE}" type="presParOf" srcId="{14B93E07-C028-4EEB-A8EF-42FE36338F8C}" destId="{C6E2B31C-2C46-4843-9936-8365572CBE41}" srcOrd="9" destOrd="0" presId="urn:microsoft.com/office/officeart/2005/8/layout/bProcess4"/>
    <dgm:cxn modelId="{E13C5021-1EA6-468D-A24B-AD4B11F8BAF1}" type="presParOf" srcId="{14B93E07-C028-4EEB-A8EF-42FE36338F8C}" destId="{E170165F-F306-4B44-A572-4336B6D4094E}" srcOrd="10" destOrd="0" presId="urn:microsoft.com/office/officeart/2005/8/layout/bProcess4"/>
    <dgm:cxn modelId="{BCD46D84-146D-42E5-AFC3-A6CC3F562704}" type="presParOf" srcId="{E170165F-F306-4B44-A572-4336B6D4094E}" destId="{C9B53F97-656C-4415-B00B-FBBF1042D13D}" srcOrd="0" destOrd="0" presId="urn:microsoft.com/office/officeart/2005/8/layout/bProcess4"/>
    <dgm:cxn modelId="{2B91863A-0BD1-469B-B46A-C3368F10177E}" type="presParOf" srcId="{E170165F-F306-4B44-A572-4336B6D4094E}" destId="{5C54184D-61DD-40B5-9E9A-B016F7ED076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3BDD-480D-4C62-8B4D-CA533FD246D5}">
      <dsp:nvSpPr>
        <dsp:cNvPr id="0" name=""/>
        <dsp:cNvSpPr/>
      </dsp:nvSpPr>
      <dsp:spPr>
        <a:xfrm rot="5400000">
          <a:off x="2386704" y="1196382"/>
          <a:ext cx="1873594" cy="22577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FE659-95C4-4C53-9AD2-2E351182CEC0}">
      <dsp:nvSpPr>
        <dsp:cNvPr id="0" name=""/>
        <dsp:cNvSpPr/>
      </dsp:nvSpPr>
      <dsp:spPr>
        <a:xfrm>
          <a:off x="2817846" y="857"/>
          <a:ext cx="2508613" cy="1505168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25000"/>
                </a:schemeClr>
              </a:solidFill>
            </a:rPr>
            <a:t>2013</a:t>
          </a: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 Knowledge Transfer Partnership (KTP)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Value </a:t>
          </a:r>
          <a:r>
            <a:rPr lang="en-GB" sz="1700" kern="1200" dirty="0" smtClean="0">
              <a:solidFill>
                <a:schemeClr val="bg2">
                  <a:lumMod val="25000"/>
                </a:schemeClr>
              </a:solidFill>
            </a:rPr>
            <a:t>£194,640.</a:t>
          </a:r>
          <a:endParaRPr lang="en-US" sz="1700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KTP Associate appointed</a:t>
          </a:r>
          <a:endParaRPr lang="en-US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861931" y="44942"/>
        <a:ext cx="2420443" cy="1416998"/>
      </dsp:txXfrm>
    </dsp:sp>
    <dsp:sp modelId="{7F5C7183-64B4-49E6-9585-C154A09B283A}">
      <dsp:nvSpPr>
        <dsp:cNvPr id="0" name=""/>
        <dsp:cNvSpPr/>
      </dsp:nvSpPr>
      <dsp:spPr>
        <a:xfrm rot="5400000">
          <a:off x="2386704" y="3077842"/>
          <a:ext cx="1873594" cy="22577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803C1-E7F4-42B7-8BA9-55E4F62FA42F}">
      <dsp:nvSpPr>
        <dsp:cNvPr id="0" name=""/>
        <dsp:cNvSpPr/>
      </dsp:nvSpPr>
      <dsp:spPr>
        <a:xfrm>
          <a:off x="2817846" y="1882317"/>
          <a:ext cx="2508613" cy="150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25000"/>
                </a:schemeClr>
              </a:solidFill>
            </a:rPr>
            <a:t>2013-2015</a:t>
          </a: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 Co-designing and growing</a:t>
          </a:r>
          <a:endParaRPr lang="en-US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861931" y="1926402"/>
        <a:ext cx="2420443" cy="1416998"/>
      </dsp:txXfrm>
    </dsp:sp>
    <dsp:sp modelId="{1F594B2B-96C1-4AA2-B483-B7EA895D4111}">
      <dsp:nvSpPr>
        <dsp:cNvPr id="0" name=""/>
        <dsp:cNvSpPr/>
      </dsp:nvSpPr>
      <dsp:spPr>
        <a:xfrm>
          <a:off x="3327435" y="4018572"/>
          <a:ext cx="3328590" cy="22577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5233-3A2B-49BA-A343-8949594E6D05}">
      <dsp:nvSpPr>
        <dsp:cNvPr id="0" name=""/>
        <dsp:cNvSpPr/>
      </dsp:nvSpPr>
      <dsp:spPr>
        <a:xfrm>
          <a:off x="2817846" y="3763778"/>
          <a:ext cx="2508613" cy="150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25000"/>
                </a:schemeClr>
              </a:solidFill>
            </a:rPr>
            <a:t>2015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Appointment of Lead LXP</a:t>
          </a:r>
          <a:endParaRPr lang="en-US" sz="17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2861931" y="3807863"/>
        <a:ext cx="2420443" cy="1416998"/>
      </dsp:txXfrm>
    </dsp:sp>
    <dsp:sp modelId="{167831A4-BDE0-49E5-8FB7-D5B2AE554189}">
      <dsp:nvSpPr>
        <dsp:cNvPr id="0" name=""/>
        <dsp:cNvSpPr/>
      </dsp:nvSpPr>
      <dsp:spPr>
        <a:xfrm rot="16200000">
          <a:off x="5723161" y="3077842"/>
          <a:ext cx="1873594" cy="22577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D4B8-EB68-4162-BFBF-531F28CF76E6}">
      <dsp:nvSpPr>
        <dsp:cNvPr id="0" name=""/>
        <dsp:cNvSpPr/>
      </dsp:nvSpPr>
      <dsp:spPr>
        <a:xfrm>
          <a:off x="6154302" y="3763778"/>
          <a:ext cx="2508613" cy="150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25000"/>
                </a:schemeClr>
              </a:solidFill>
            </a:rPr>
            <a:t>2016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Facing challenges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Training/ capacity/ leadership</a:t>
          </a:r>
          <a:endParaRPr lang="en-US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98387" y="3807863"/>
        <a:ext cx="2420443" cy="1416998"/>
      </dsp:txXfrm>
    </dsp:sp>
    <dsp:sp modelId="{C6E2B31C-2C46-4843-9936-8365572CBE41}">
      <dsp:nvSpPr>
        <dsp:cNvPr id="0" name=""/>
        <dsp:cNvSpPr/>
      </dsp:nvSpPr>
      <dsp:spPr>
        <a:xfrm rot="16200000">
          <a:off x="5723161" y="1196382"/>
          <a:ext cx="1873594" cy="22577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ECEE5-0BD6-4291-A005-32A5D3DEB154}">
      <dsp:nvSpPr>
        <dsp:cNvPr id="0" name=""/>
        <dsp:cNvSpPr/>
      </dsp:nvSpPr>
      <dsp:spPr>
        <a:xfrm>
          <a:off x="6154302" y="1882317"/>
          <a:ext cx="2508613" cy="150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25000"/>
                </a:schemeClr>
              </a:solidFill>
            </a:rPr>
            <a:t>2017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KTP evaluation and grading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“Very Good”- Innovate UK</a:t>
          </a:r>
          <a:endParaRPr lang="en-US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98387" y="1926402"/>
        <a:ext cx="2420443" cy="1416998"/>
      </dsp:txXfrm>
    </dsp:sp>
    <dsp:sp modelId="{5C54184D-61DD-40B5-9E9A-B016F7ED0765}">
      <dsp:nvSpPr>
        <dsp:cNvPr id="0" name=""/>
        <dsp:cNvSpPr/>
      </dsp:nvSpPr>
      <dsp:spPr>
        <a:xfrm>
          <a:off x="6154302" y="857"/>
          <a:ext cx="2508613" cy="150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25000"/>
                </a:schemeClr>
              </a:solidFill>
            </a:rPr>
            <a:t>2017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>
                  <a:lumMod val="25000"/>
                </a:schemeClr>
              </a:solidFill>
            </a:rPr>
            <a:t>“Supporting Peer Support” Fieldwork begins</a:t>
          </a:r>
        </a:p>
      </dsp:txBody>
      <dsp:txXfrm>
        <a:off x="6198387" y="44942"/>
        <a:ext cx="2420443" cy="141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15416-3AC9-4B46-B57E-6795306919B6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BA0-9C1E-4CC1-8BB3-A83C5435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2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E1610-742F-4C70-B429-23328B2B94CE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77492"/>
            <a:ext cx="7954010" cy="26815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7FC3-EBE0-4FD0-A1DC-50001CC2A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3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5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4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9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KTP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5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2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2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7FC3-EBE0-4FD0-A1DC-50001CC2AD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5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DF1F-B0F9-456F-961F-6140E6580792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2DEA-AAB5-4D4E-B9C8-3E6F1F882854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1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C5E-D189-4553-AB85-3B830DD54FF9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8B8B-1F31-4194-A853-E22B618E861F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855-E836-412D-9DAD-3A3CB5A58B67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C81-E5E3-458A-8B7C-63250278929C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8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BE4E-C3E9-4A62-B34F-281941434E43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7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929-D076-4005-A2D7-96EF02586FED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2101-1FF0-4410-BB4F-4F5DBA629C9F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2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633EAB-B516-49A9-A980-9E7918D3D4F5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1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8FCA-0316-4C09-A207-834E35060B8E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4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9E3E2F-6EA8-49DA-92B5-870BD54BE6B2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2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stirrup@canterbury.ac.uk" TargetMode="External"/><Relationship Id="rId2" Type="http://schemas.openxmlformats.org/officeDocument/2006/relationships/hyperlink" Target="mailto:Iain.dimond@nhs.ne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11" y="1655965"/>
            <a:ext cx="11771778" cy="3115158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Introducing Lived Experience </a:t>
            </a:r>
            <a:r>
              <a:rPr lang="en-GB" sz="60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Practitioners: from </a:t>
            </a:r>
            <a:r>
              <a:rPr lang="en-GB" sz="60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KTP to </a:t>
            </a:r>
            <a:r>
              <a:rPr lang="en-GB" sz="60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LXPs</a:t>
            </a:r>
            <a:br>
              <a:rPr lang="en-GB" sz="6000" dirty="0" smtClean="0">
                <a:solidFill>
                  <a:srgbClr val="003399"/>
                </a:solidFill>
                <a:latin typeface="Humnst777 BT" panose="020B0603030504020204" pitchFamily="34" charset="0"/>
              </a:rPr>
            </a:br>
            <a:r>
              <a:rPr lang="en-GB" sz="48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/>
            </a:r>
            <a:br>
              <a:rPr lang="en-GB" sz="4800" dirty="0" smtClean="0">
                <a:solidFill>
                  <a:srgbClr val="003399"/>
                </a:solidFill>
                <a:latin typeface="Humnst777 BT" panose="020B0603030504020204" pitchFamily="34" charset="0"/>
              </a:rPr>
            </a:br>
            <a:r>
              <a:rPr lang="en-GB" sz="28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Lived Experience Project Conference. </a:t>
            </a:r>
            <a:r>
              <a:rPr lang="en-GB" sz="28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Wednesday 7</a:t>
            </a:r>
            <a:r>
              <a:rPr lang="en-GB" sz="2800" baseline="300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th</a:t>
            </a:r>
            <a:r>
              <a:rPr lang="en-GB" sz="28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 November 2018.</a:t>
            </a:r>
            <a:br>
              <a:rPr lang="en-GB" sz="2800" dirty="0" smtClean="0">
                <a:solidFill>
                  <a:srgbClr val="003399"/>
                </a:solidFill>
                <a:latin typeface="Humnst777 BT" panose="020B0603030504020204" pitchFamily="34" charset="0"/>
              </a:rPr>
            </a:br>
            <a:r>
              <a:rPr lang="en-GB" sz="2800" dirty="0" smtClean="0">
                <a:solidFill>
                  <a:srgbClr val="003399"/>
                </a:solidFill>
                <a:latin typeface="Humnst777 BT" panose="020B0603030504020204" pitchFamily="34" charset="0"/>
              </a:rPr>
              <a:t> </a:t>
            </a:r>
            <a:endParaRPr lang="en-GB" dirty="0">
              <a:solidFill>
                <a:srgbClr val="003399"/>
              </a:solidFill>
              <a:latin typeface="Humnst777 BT" panose="020B0603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5053532"/>
            <a:ext cx="11074400" cy="111615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3366CC"/>
                </a:solidFill>
              </a:rPr>
              <a:t>Iain </a:t>
            </a:r>
            <a:r>
              <a:rPr lang="en-GB" dirty="0" err="1" smtClean="0">
                <a:solidFill>
                  <a:srgbClr val="3366CC"/>
                </a:solidFill>
              </a:rPr>
              <a:t>Dimond</a:t>
            </a:r>
            <a:r>
              <a:rPr lang="en-GB" dirty="0" smtClean="0">
                <a:solidFill>
                  <a:srgbClr val="3366CC"/>
                </a:solidFill>
              </a:rPr>
              <a:t>- Oxleas NHS Foundation Trust</a:t>
            </a:r>
          </a:p>
          <a:p>
            <a:r>
              <a:rPr lang="en-GB" dirty="0">
                <a:solidFill>
                  <a:srgbClr val="3366CC"/>
                </a:solidFill>
              </a:rPr>
              <a:t>Victoria Stirrup- Canterbury Christ Church University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331" t="25598" r="57121" b="20530"/>
          <a:stretch/>
        </p:blipFill>
        <p:spPr bwMode="auto">
          <a:xfrm>
            <a:off x="8726010" y="201033"/>
            <a:ext cx="3116179" cy="1202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6" y="-492175"/>
            <a:ext cx="2148140" cy="2148140"/>
          </a:xfrm>
          <a:prstGeom prst="rect">
            <a:avLst/>
          </a:prstGeom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4600"/>
          <a:stretch>
            <a:fillRect/>
          </a:stretch>
        </p:blipFill>
        <p:spPr bwMode="auto">
          <a:xfrm>
            <a:off x="3475619" y="201034"/>
            <a:ext cx="2999728" cy="120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59" y="201034"/>
            <a:ext cx="2052321" cy="120237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191C-9077-46B8-B505-17073409A663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210533"/>
            <a:ext cx="10058400" cy="1450757"/>
          </a:xfrm>
          <a:solidFill>
            <a:srgbClr val="FCFCBC"/>
          </a:solidFill>
        </p:spPr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Thank you!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23196" cy="263725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3399"/>
                </a:solidFill>
              </a:rPr>
              <a:t>Iain </a:t>
            </a:r>
            <a:r>
              <a:rPr lang="en-GB" sz="2400" b="1" dirty="0" err="1" smtClean="0">
                <a:solidFill>
                  <a:srgbClr val="003399"/>
                </a:solidFill>
              </a:rPr>
              <a:t>Dimond</a:t>
            </a:r>
            <a:endParaRPr lang="en-GB" sz="2400" b="1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399"/>
                </a:solidFill>
              </a:rPr>
              <a:t>Director of Special Projects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399"/>
                </a:solidFill>
              </a:rPr>
              <a:t>Oxleas NHS Foundation Trust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399"/>
                </a:solidFill>
              </a:rPr>
              <a:t>E: </a:t>
            </a:r>
            <a:r>
              <a:rPr lang="en-GB" sz="2400" dirty="0" smtClean="0">
                <a:solidFill>
                  <a:srgbClr val="003399"/>
                </a:solidFill>
                <a:hlinkClick r:id="rId2"/>
              </a:rPr>
              <a:t>Iain.dimond@nhs.net</a:t>
            </a:r>
            <a:endParaRPr lang="en-GB" sz="24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3399"/>
              </a:solidFill>
              <a:latin typeface="Humnst777 BT" panose="020B0603030504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248350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3399"/>
                </a:solidFill>
              </a:rPr>
              <a:t>Victoria </a:t>
            </a:r>
            <a:r>
              <a:rPr lang="en-GB" sz="2400" b="1" dirty="0" smtClean="0">
                <a:solidFill>
                  <a:srgbClr val="003399"/>
                </a:solidFill>
              </a:rPr>
              <a:t>Stirrup</a:t>
            </a:r>
            <a:endParaRPr lang="en-GB" sz="2400" dirty="0" smtClean="0">
              <a:solidFill>
                <a:srgbClr val="003399"/>
              </a:solidFill>
            </a:endParaRPr>
          </a:p>
          <a:p>
            <a:r>
              <a:rPr lang="en-GB" sz="2400" dirty="0" smtClean="0">
                <a:solidFill>
                  <a:srgbClr val="003399"/>
                </a:solidFill>
              </a:rPr>
              <a:t>Research Assistant/ PhD Researcher</a:t>
            </a:r>
          </a:p>
          <a:p>
            <a:r>
              <a:rPr lang="en-GB" sz="2400" dirty="0" smtClean="0">
                <a:solidFill>
                  <a:srgbClr val="003399"/>
                </a:solidFill>
              </a:rPr>
              <a:t>Canterbury Christ Church University</a:t>
            </a:r>
          </a:p>
          <a:p>
            <a:r>
              <a:rPr lang="en-GB" sz="2400" dirty="0" smtClean="0">
                <a:solidFill>
                  <a:srgbClr val="003399"/>
                </a:solidFill>
              </a:rPr>
              <a:t>E: </a:t>
            </a:r>
            <a:r>
              <a:rPr lang="en-GB" sz="2400" dirty="0" smtClean="0">
                <a:solidFill>
                  <a:srgbClr val="00B0F0"/>
                </a:solidFill>
                <a:hlinkClick r:id="rId3"/>
              </a:rPr>
              <a:t>victoria.stirrup@canterbury.ac.uk</a:t>
            </a:r>
            <a:endParaRPr lang="en-GB" sz="2400" dirty="0" smtClean="0">
              <a:solidFill>
                <a:srgbClr val="00B0F0"/>
              </a:solidFill>
            </a:endParaRPr>
          </a:p>
          <a:p>
            <a:r>
              <a:rPr lang="en-GB" sz="2400" dirty="0" smtClean="0">
                <a:solidFill>
                  <a:srgbClr val="003399"/>
                </a:solidFill>
              </a:rPr>
              <a:t>@</a:t>
            </a:r>
            <a:r>
              <a:rPr lang="en-GB" sz="2400" dirty="0" err="1" smtClean="0">
                <a:solidFill>
                  <a:srgbClr val="003399"/>
                </a:solidFill>
              </a:rPr>
              <a:t>VicStirrup</a:t>
            </a:r>
            <a:endParaRPr lang="en-GB" sz="2400" dirty="0">
              <a:solidFill>
                <a:srgbClr val="00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39" y="3779519"/>
            <a:ext cx="442650" cy="4426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868-FD5E-41DE-9D08-5141528EBD44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044" y="4669104"/>
            <a:ext cx="968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3399"/>
                </a:solidFill>
                <a:latin typeface="+mj-lt"/>
              </a:rPr>
              <a:t>Any questions?</a:t>
            </a:r>
            <a:endParaRPr lang="en-GB" sz="3600" b="1" i="1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0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Why peer support?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3" y="1845733"/>
            <a:ext cx="11857055" cy="442271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rgbClr val="003399"/>
                </a:solidFill>
              </a:rPr>
              <a:t>“A </a:t>
            </a:r>
            <a:r>
              <a:rPr lang="en-GB" sz="2400" i="1" dirty="0">
                <a:solidFill>
                  <a:srgbClr val="003399"/>
                </a:solidFill>
              </a:rPr>
              <a:t>system of giving and receiving help founded on the key principles of respect, shared responsibility, and mutual agreement of what is helpful” </a:t>
            </a:r>
            <a:r>
              <a:rPr lang="en-GB" dirty="0" smtClean="0">
                <a:solidFill>
                  <a:srgbClr val="003399"/>
                </a:solidFill>
              </a:rPr>
              <a:t>(</a:t>
            </a:r>
            <a:r>
              <a:rPr lang="en-GB" dirty="0">
                <a:solidFill>
                  <a:srgbClr val="003399"/>
                </a:solidFill>
              </a:rPr>
              <a:t>Mead et al,. 2001 p135). </a:t>
            </a:r>
            <a:endParaRPr lang="en-GB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3399"/>
                </a:solidFill>
              </a:rPr>
              <a:t>“social and emotional support, frequently coupled with instrumental support, that is mutually offered or provided by persons having an mental health condition to others sharing a similar mental health condition</a:t>
            </a:r>
            <a:r>
              <a:rPr lang="en-GB" sz="2400" dirty="0">
                <a:solidFill>
                  <a:srgbClr val="003399"/>
                </a:solidFill>
              </a:rPr>
              <a:t>” </a:t>
            </a:r>
            <a:r>
              <a:rPr lang="en-GB" dirty="0">
                <a:solidFill>
                  <a:srgbClr val="003399"/>
                </a:solidFill>
              </a:rPr>
              <a:t>(Solomon, 2004., p.393). </a:t>
            </a:r>
            <a:endParaRPr lang="en-GB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3399"/>
                </a:solidFill>
              </a:rPr>
              <a:t>“making sure that mental health services, organisations, and policies are led and shaped by the people best placed to know what works: people who use mental health services” </a:t>
            </a:r>
            <a:r>
              <a:rPr lang="en-GB" dirty="0">
                <a:solidFill>
                  <a:srgbClr val="003399"/>
                </a:solidFill>
              </a:rPr>
              <a:t>(Together/ NSUN., 2014</a:t>
            </a:r>
            <a:r>
              <a:rPr lang="en-GB" dirty="0" smtClean="0">
                <a:solidFill>
                  <a:srgbClr val="003399"/>
                </a:solidFill>
              </a:rPr>
              <a:t>). </a:t>
            </a:r>
          </a:p>
          <a:p>
            <a:pPr marL="0" indent="0">
              <a:buNone/>
            </a:pPr>
            <a:endParaRPr lang="en-GB" sz="2400" dirty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Peer </a:t>
            </a:r>
            <a:r>
              <a:rPr lang="en-GB" sz="2400" dirty="0">
                <a:solidFill>
                  <a:srgbClr val="003399"/>
                </a:solidFill>
              </a:rPr>
              <a:t>workers </a:t>
            </a:r>
            <a:r>
              <a:rPr lang="en-GB" sz="2400" dirty="0" smtClean="0">
                <a:solidFill>
                  <a:srgbClr val="003399"/>
                </a:solidFill>
              </a:rPr>
              <a:t>provide </a:t>
            </a:r>
            <a:r>
              <a:rPr lang="en-GB" sz="2400" dirty="0">
                <a:solidFill>
                  <a:srgbClr val="003399"/>
                </a:solidFill>
              </a:rPr>
              <a:t>support for those in crisis or at an earlier stage in their </a:t>
            </a:r>
            <a:r>
              <a:rPr lang="en-GB" sz="2400" dirty="0" smtClean="0">
                <a:solidFill>
                  <a:srgbClr val="003399"/>
                </a:solidFill>
              </a:rPr>
              <a:t>recovery </a:t>
            </a:r>
            <a:r>
              <a:rPr lang="en-GB" dirty="0" smtClean="0">
                <a:solidFill>
                  <a:srgbClr val="003399"/>
                </a:solidFill>
              </a:rPr>
              <a:t>(</a:t>
            </a:r>
            <a:r>
              <a:rPr lang="en-GB" dirty="0" err="1" smtClean="0">
                <a:solidFill>
                  <a:srgbClr val="003399"/>
                </a:solidFill>
              </a:rPr>
              <a:t>Repper</a:t>
            </a:r>
            <a:r>
              <a:rPr lang="en-GB" dirty="0" smtClean="0">
                <a:solidFill>
                  <a:srgbClr val="003399"/>
                </a:solidFill>
              </a:rPr>
              <a:t> </a:t>
            </a:r>
            <a:r>
              <a:rPr lang="en-GB" dirty="0">
                <a:solidFill>
                  <a:srgbClr val="003399"/>
                </a:solidFill>
              </a:rPr>
              <a:t>and Carter 2011).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2FA9-8398-4C30-A063-F267F4A321D9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1037" y="1794451"/>
            <a:ext cx="9899796" cy="954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KTP Project Team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331" t="25598" r="57121" b="20530"/>
          <a:stretch/>
        </p:blipFill>
        <p:spPr bwMode="auto">
          <a:xfrm>
            <a:off x="6126480" y="1805161"/>
            <a:ext cx="2387150" cy="944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8214" y="2806403"/>
            <a:ext cx="4652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3399"/>
                </a:solidFill>
              </a:rPr>
              <a:t>Ian </a:t>
            </a:r>
            <a:r>
              <a:rPr lang="en-GB" b="1" dirty="0" err="1" smtClean="0">
                <a:solidFill>
                  <a:srgbClr val="003399"/>
                </a:solidFill>
              </a:rPr>
              <a:t>Dimond</a:t>
            </a:r>
            <a:r>
              <a:rPr lang="en-GB" b="1" dirty="0" smtClean="0">
                <a:solidFill>
                  <a:srgbClr val="003399"/>
                </a:solidFill>
              </a:rPr>
              <a:t>- </a:t>
            </a:r>
            <a:r>
              <a:rPr lang="en-GB" dirty="0" smtClean="0">
                <a:solidFill>
                  <a:srgbClr val="003399"/>
                </a:solidFill>
              </a:rPr>
              <a:t>KTP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3399"/>
                </a:solidFill>
              </a:rPr>
              <a:t>Japleen Kaur- </a:t>
            </a:r>
            <a:r>
              <a:rPr lang="en-GB" dirty="0" smtClean="0">
                <a:solidFill>
                  <a:srgbClr val="003399"/>
                </a:solidFill>
              </a:rPr>
              <a:t>Head of Volunteering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3399"/>
                </a:solidFill>
              </a:rPr>
              <a:t>Amy </a:t>
            </a:r>
            <a:r>
              <a:rPr lang="en-GB" b="1" dirty="0" err="1" smtClean="0">
                <a:solidFill>
                  <a:srgbClr val="003399"/>
                </a:solidFill>
              </a:rPr>
              <a:t>Wattingham</a:t>
            </a:r>
            <a:r>
              <a:rPr lang="en-GB" dirty="0" smtClean="0">
                <a:solidFill>
                  <a:srgbClr val="003399"/>
                </a:solidFill>
              </a:rPr>
              <a:t>- Lead LXP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399"/>
                </a:solidFill>
              </a:rPr>
              <a:t>Adrian </a:t>
            </a:r>
            <a:r>
              <a:rPr lang="en-GB" b="1" dirty="0" err="1" smtClean="0">
                <a:solidFill>
                  <a:srgbClr val="003399"/>
                </a:solidFill>
              </a:rPr>
              <a:t>Dorney</a:t>
            </a:r>
            <a:r>
              <a:rPr lang="en-GB" b="1" dirty="0" smtClean="0">
                <a:solidFill>
                  <a:srgbClr val="003399"/>
                </a:solidFill>
              </a:rPr>
              <a:t>- </a:t>
            </a:r>
            <a:r>
              <a:rPr lang="en-GB" dirty="0" smtClean="0">
                <a:solidFill>
                  <a:srgbClr val="003399"/>
                </a:solidFill>
              </a:rPr>
              <a:t>Associate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3399"/>
                </a:solidFill>
              </a:rPr>
              <a:t>Debbie Green- </a:t>
            </a:r>
            <a:r>
              <a:rPr lang="en-GB" dirty="0" smtClean="0">
                <a:solidFill>
                  <a:srgbClr val="003399"/>
                </a:solidFill>
              </a:rPr>
              <a:t>(former) Company Supervisor </a:t>
            </a:r>
          </a:p>
          <a:p>
            <a:endParaRPr lang="en-GB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3399"/>
                </a:solidFill>
              </a:rPr>
              <a:t>Fabian Davis:  (Former)</a:t>
            </a:r>
            <a:r>
              <a:rPr lang="en-GB" dirty="0" smtClean="0">
                <a:solidFill>
                  <a:srgbClr val="003399"/>
                </a:solidFill>
              </a:rPr>
              <a:t>Company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60935" y="2972956"/>
            <a:ext cx="5203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99"/>
                </a:solidFill>
              </a:rPr>
              <a:t>Professor Douglas </a:t>
            </a:r>
            <a:r>
              <a:rPr lang="en-GB" b="1" dirty="0" err="1" smtClean="0">
                <a:solidFill>
                  <a:srgbClr val="003399"/>
                </a:solidFill>
              </a:rPr>
              <a:t>MacInnes</a:t>
            </a:r>
            <a:r>
              <a:rPr lang="en-GB" b="1" dirty="0" smtClean="0">
                <a:solidFill>
                  <a:srgbClr val="003399"/>
                </a:solidFill>
              </a:rPr>
              <a:t>- </a:t>
            </a:r>
            <a:r>
              <a:rPr lang="en-GB" dirty="0" smtClean="0">
                <a:solidFill>
                  <a:srgbClr val="003399"/>
                </a:solidFill>
              </a:rPr>
              <a:t>Lead Academic</a:t>
            </a:r>
          </a:p>
          <a:p>
            <a:endParaRPr lang="en-GB" dirty="0" smtClean="0">
              <a:solidFill>
                <a:srgbClr val="003399"/>
              </a:solidFill>
            </a:endParaRPr>
          </a:p>
          <a:p>
            <a:r>
              <a:rPr lang="en-GB" b="1" dirty="0" smtClean="0">
                <a:solidFill>
                  <a:srgbClr val="003399"/>
                </a:solidFill>
              </a:rPr>
              <a:t>Dr Fergal Jones- </a:t>
            </a:r>
            <a:r>
              <a:rPr lang="en-GB" dirty="0" smtClean="0">
                <a:solidFill>
                  <a:srgbClr val="003399"/>
                </a:solidFill>
              </a:rPr>
              <a:t>Knowledge Base Supervisor</a:t>
            </a:r>
          </a:p>
          <a:p>
            <a:endParaRPr lang="en-GB" dirty="0" smtClean="0">
              <a:solidFill>
                <a:srgbClr val="003399"/>
              </a:solidFill>
            </a:endParaRPr>
          </a:p>
          <a:p>
            <a:r>
              <a:rPr lang="en-GB" b="1" dirty="0" smtClean="0">
                <a:solidFill>
                  <a:srgbClr val="003399"/>
                </a:solidFill>
              </a:rPr>
              <a:t>Victoria Stirrup- </a:t>
            </a:r>
            <a:r>
              <a:rPr lang="en-GB" dirty="0" smtClean="0">
                <a:solidFill>
                  <a:srgbClr val="003399"/>
                </a:solidFill>
              </a:rPr>
              <a:t>KTP Associate 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endParaRPr lang="en-GB" dirty="0" smtClean="0">
              <a:solidFill>
                <a:srgbClr val="003399"/>
              </a:solidFill>
            </a:endParaRPr>
          </a:p>
          <a:p>
            <a:r>
              <a:rPr lang="en-GB" b="1" dirty="0" smtClean="0">
                <a:solidFill>
                  <a:srgbClr val="003399"/>
                </a:solidFill>
              </a:rPr>
              <a:t>Dr Terry Corner- </a:t>
            </a:r>
            <a:r>
              <a:rPr lang="en-GB" dirty="0" smtClean="0">
                <a:solidFill>
                  <a:srgbClr val="003399"/>
                </a:solidFill>
              </a:rPr>
              <a:t>Innovate UK KTP Regional Advisor</a:t>
            </a:r>
            <a:endParaRPr lang="en-GB" dirty="0">
              <a:solidFill>
                <a:srgbClr val="003399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72" y="1794451"/>
            <a:ext cx="1475986" cy="864718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930C-3D6A-459C-9620-B697F302AA01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86603"/>
            <a:ext cx="11684000" cy="145075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3399"/>
                </a:solidFill>
              </a:rPr>
              <a:t>Origins of the LXP project: Knowledge </a:t>
            </a:r>
            <a:r>
              <a:rPr lang="en-GB" sz="4000" b="1" dirty="0">
                <a:solidFill>
                  <a:srgbClr val="003399"/>
                </a:solidFill>
              </a:rPr>
              <a:t>Transfer Partnership (KTP) between Oxleas NHS Foundation Trust and </a:t>
            </a:r>
            <a:r>
              <a:rPr lang="en-GB" sz="4000" b="1" dirty="0" smtClean="0">
                <a:solidFill>
                  <a:srgbClr val="003399"/>
                </a:solidFill>
              </a:rPr>
              <a:t>CCCU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900" y="1866899"/>
            <a:ext cx="11836400" cy="4592885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>
                <a:solidFill>
                  <a:srgbClr val="003399"/>
                </a:solidFill>
              </a:rPr>
              <a:t>Aim</a:t>
            </a:r>
            <a:r>
              <a:rPr lang="en-GB" sz="2600" dirty="0">
                <a:solidFill>
                  <a:srgbClr val="003399"/>
                </a:solidFill>
              </a:rPr>
              <a:t>: </a:t>
            </a:r>
            <a:endParaRPr lang="en-GB" sz="2600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i="1" dirty="0" smtClean="0">
                <a:solidFill>
                  <a:srgbClr val="003399"/>
                </a:solidFill>
              </a:rPr>
              <a:t>To </a:t>
            </a:r>
            <a:r>
              <a:rPr lang="en-GB" sz="2600" b="1" i="1" dirty="0">
                <a:solidFill>
                  <a:srgbClr val="003399"/>
                </a:solidFill>
              </a:rPr>
              <a:t>redesign the employment processes to ensure the sustainable implementation of individuals with lived experience of mental health issues as peer support workers to improve service delivery. </a:t>
            </a:r>
            <a:endParaRPr lang="en-GB" sz="2600" b="1" i="1" dirty="0" smtClean="0">
              <a:solidFill>
                <a:srgbClr val="003399"/>
              </a:solidFill>
            </a:endParaRPr>
          </a:p>
          <a:p>
            <a:r>
              <a:rPr lang="en-GB" sz="2600" dirty="0" smtClean="0">
                <a:solidFill>
                  <a:srgbClr val="003399"/>
                </a:solidFill>
              </a:rPr>
              <a:t>Objectives: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399"/>
                </a:solidFill>
              </a:rPr>
              <a:t>Reshape the workforce and transform quality of care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399"/>
                </a:solidFill>
              </a:rPr>
              <a:t>Improve societal well-being of service users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399"/>
                </a:solidFill>
              </a:rPr>
              <a:t>Extend services through the introduction of Lived Experience Practitioners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399"/>
                </a:solidFill>
              </a:rPr>
              <a:t>Improve organisational culture resulting in improved attitudes and disclosure of disability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399"/>
                </a:solidFill>
              </a:rPr>
              <a:t>Support the route back into paid employment for service </a:t>
            </a:r>
            <a:r>
              <a:rPr lang="en-GB" sz="2200" dirty="0" smtClean="0">
                <a:solidFill>
                  <a:srgbClr val="003399"/>
                </a:solidFill>
              </a:rPr>
              <a:t>users</a:t>
            </a:r>
            <a:endParaRPr lang="en-GB" sz="2200" dirty="0">
              <a:solidFill>
                <a:srgbClr val="003399"/>
              </a:solidFill>
            </a:endParaRPr>
          </a:p>
          <a:p>
            <a:endParaRPr lang="en-GB" sz="2200" dirty="0" smtClean="0">
              <a:solidFill>
                <a:srgbClr val="003399"/>
              </a:solidFill>
            </a:endParaRPr>
          </a:p>
          <a:p>
            <a:r>
              <a:rPr lang="en-GB" sz="2600" dirty="0" smtClean="0">
                <a:solidFill>
                  <a:srgbClr val="003399"/>
                </a:solidFill>
              </a:rPr>
              <a:t>History: </a:t>
            </a:r>
            <a:r>
              <a:rPr lang="en-GB" sz="2200" dirty="0" smtClean="0">
                <a:solidFill>
                  <a:srgbClr val="003399"/>
                </a:solidFill>
              </a:rPr>
              <a:t>Service user involvement and co-production in Oxleas.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C89F-56F0-4BE4-91EB-B5A63D47F47C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376" y="-12700"/>
            <a:ext cx="7639624" cy="1550893"/>
          </a:xfrm>
        </p:spPr>
        <p:txBody>
          <a:bodyPr/>
          <a:lstStyle/>
          <a:p>
            <a:r>
              <a:rPr lang="en-GB" b="1" dirty="0">
                <a:solidFill>
                  <a:srgbClr val="003399"/>
                </a:solidFill>
              </a:rPr>
              <a:t>KTP October 2013- May 2017</a:t>
            </a:r>
            <a:r>
              <a:rPr lang="en-GB" b="1" dirty="0" smtClean="0">
                <a:solidFill>
                  <a:srgbClr val="003399"/>
                </a:solidFill>
              </a:rPr>
              <a:t/>
            </a:r>
            <a:br>
              <a:rPr lang="en-GB" b="1" dirty="0" smtClean="0">
                <a:solidFill>
                  <a:srgbClr val="003399"/>
                </a:solidFill>
              </a:rPr>
            </a:br>
            <a:endParaRPr lang="en-GB" b="1" dirty="0">
              <a:solidFill>
                <a:srgbClr val="003399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388431"/>
              </p:ext>
            </p:extLst>
          </p:nvPr>
        </p:nvGraphicFramePr>
        <p:xfrm>
          <a:off x="237994" y="864296"/>
          <a:ext cx="11480763" cy="526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BDC-255F-43F4-8578-7ADD180B4619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300" y="248503"/>
            <a:ext cx="4475480" cy="1450757"/>
          </a:xfrm>
        </p:spPr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Project evaluation May 2017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15738" t="14050" r="65485" b="9817"/>
          <a:stretch/>
        </p:blipFill>
        <p:spPr bwMode="auto">
          <a:xfrm>
            <a:off x="0" y="114300"/>
            <a:ext cx="6578600" cy="6710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1000" y="1841500"/>
            <a:ext cx="5224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Trust Quality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Online </a:t>
            </a:r>
            <a:r>
              <a:rPr lang="en-GB" sz="2400" dirty="0" smtClean="0">
                <a:solidFill>
                  <a:srgbClr val="003399"/>
                </a:solidFill>
              </a:rPr>
              <a:t>Survey to 34 individuals directly involved in Peer Support Project</a:t>
            </a:r>
          </a:p>
          <a:p>
            <a:endParaRPr lang="en-GB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Responses: n=22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Thematic Analysis (</a:t>
            </a:r>
            <a:r>
              <a:rPr lang="en-GB" sz="2400" dirty="0">
                <a:solidFill>
                  <a:srgbClr val="003399"/>
                </a:solidFill>
              </a:rPr>
              <a:t>Braun and Clarke, </a:t>
            </a:r>
            <a:r>
              <a:rPr lang="en-GB" sz="2400" dirty="0" smtClean="0">
                <a:solidFill>
                  <a:srgbClr val="003399"/>
                </a:solidFill>
              </a:rPr>
              <a:t>2006)</a:t>
            </a:r>
          </a:p>
          <a:p>
            <a:endParaRPr lang="en-GB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Analysis by CCCU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5B4-2F4D-45C6-973B-5331EA916ECD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Appraising the project: strengths and challenges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845734"/>
            <a:ext cx="11908080" cy="4402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3399"/>
                </a:solidFill>
              </a:rPr>
              <a:t>Co-producing training- </a:t>
            </a:r>
            <a:r>
              <a:rPr lang="en-GB" sz="2400" dirty="0" smtClean="0">
                <a:solidFill>
                  <a:srgbClr val="003399"/>
                </a:solidFill>
              </a:rPr>
              <a:t>cannot involve all LXP trainees in design/ training curriculum didn’t fit roles</a:t>
            </a:r>
            <a:endParaRPr lang="en-GB" sz="2400" b="1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3399"/>
                </a:solidFill>
              </a:rPr>
              <a:t>LXP roles developed- </a:t>
            </a:r>
            <a:r>
              <a:rPr lang="en-GB" sz="2400" dirty="0" smtClean="0">
                <a:solidFill>
                  <a:srgbClr val="003399"/>
                </a:solidFill>
              </a:rPr>
              <a:t>delay in recruiting to posts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3399"/>
                </a:solidFill>
              </a:rPr>
              <a:t>Supply vs demand</a:t>
            </a:r>
            <a:r>
              <a:rPr lang="en-GB" sz="2400" dirty="0">
                <a:solidFill>
                  <a:srgbClr val="003399"/>
                </a:solidFill>
              </a:rPr>
              <a:t>-</a:t>
            </a:r>
            <a:r>
              <a:rPr lang="en-GB" sz="2400" dirty="0" smtClean="0">
                <a:solidFill>
                  <a:srgbClr val="003399"/>
                </a:solidFill>
              </a:rPr>
              <a:t> A lack of shared expectations between Organisation and LXPs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3399"/>
                </a:solidFill>
              </a:rPr>
              <a:t>Engaging the organisation- </a:t>
            </a:r>
            <a:r>
              <a:rPr lang="en-GB" sz="2400" dirty="0" smtClean="0">
                <a:solidFill>
                  <a:srgbClr val="003399"/>
                </a:solidFill>
              </a:rPr>
              <a:t>ideological support vs financial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 </a:t>
            </a:r>
            <a:r>
              <a:rPr lang="en-GB" sz="2400" b="1" dirty="0" smtClean="0">
                <a:solidFill>
                  <a:srgbClr val="003399"/>
                </a:solidFill>
              </a:rPr>
              <a:t>Evaluation- </a:t>
            </a:r>
            <a:r>
              <a:rPr lang="en-GB" sz="2400" dirty="0" smtClean="0">
                <a:solidFill>
                  <a:srgbClr val="003399"/>
                </a:solidFill>
              </a:rPr>
              <a:t>Delayed posts/ small numbers. </a:t>
            </a:r>
            <a:endParaRPr lang="en-GB" sz="2400" b="1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Unable to carry out health economic analysis of project            Lack of ‘hard evidence’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Unable to measure end-user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399"/>
                </a:solidFill>
              </a:rPr>
              <a:t>Adding evaluation pressure to new lived experience posts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6989110" y="4541003"/>
            <a:ext cx="558563" cy="1090908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2D37-B940-438B-8DE0-4C6B17FC68D7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“Minding the Gap”: </a:t>
            </a:r>
            <a:br>
              <a:rPr lang="en-GB" b="1" dirty="0" smtClean="0">
                <a:solidFill>
                  <a:srgbClr val="003399"/>
                </a:solidFill>
              </a:rPr>
            </a:br>
            <a:r>
              <a:rPr lang="en-GB" b="1" dirty="0" smtClean="0">
                <a:solidFill>
                  <a:srgbClr val="003399"/>
                </a:solidFill>
              </a:rPr>
              <a:t>a steep learning curve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5100" y="1845734"/>
            <a:ext cx="6756400" cy="437459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Having a Lead </a:t>
            </a:r>
            <a:r>
              <a:rPr lang="en-US" sz="2400" dirty="0" smtClean="0">
                <a:solidFill>
                  <a:srgbClr val="003399"/>
                </a:solidFill>
              </a:rPr>
              <a:t>LXP- credibility and authenticity of project</a:t>
            </a:r>
          </a:p>
          <a:p>
            <a:pPr marL="0" indent="0">
              <a:buNone/>
            </a:pPr>
            <a:endParaRPr lang="en-US" sz="2400" dirty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Buy-in from different parts of the organisation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Acknowledging </a:t>
            </a:r>
            <a:r>
              <a:rPr lang="en-US" sz="2400" dirty="0">
                <a:solidFill>
                  <a:srgbClr val="003399"/>
                </a:solidFill>
              </a:rPr>
              <a:t>when something hasn't worked. Trying something new</a:t>
            </a:r>
            <a:r>
              <a:rPr lang="en-US" sz="2400" dirty="0" smtClean="0">
                <a:solidFill>
                  <a:srgbClr val="003399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Once LXPs in post- involve them in the design of the project. </a:t>
            </a:r>
            <a:endParaRPr lang="en-US" sz="2400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Funding </a:t>
            </a:r>
            <a:r>
              <a:rPr lang="en-US" sz="2400" dirty="0">
                <a:solidFill>
                  <a:srgbClr val="003399"/>
                </a:solidFill>
              </a:rPr>
              <a:t>should fit the project- not the other way round</a:t>
            </a:r>
          </a:p>
          <a:p>
            <a:endParaRPr lang="en-GB" dirty="0"/>
          </a:p>
        </p:txBody>
      </p:sp>
      <p:pic>
        <p:nvPicPr>
          <p:cNvPr id="8" name="Content Placeholder 4" descr="Mind-The-Ga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-1" r="2248" b="2834"/>
          <a:stretch/>
        </p:blipFill>
        <p:spPr>
          <a:xfrm>
            <a:off x="7052638" y="1954531"/>
            <a:ext cx="5003144" cy="38057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58CD-829F-4676-8E87-C39AC5300E9F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</a:rPr>
              <a:t>Supporting Peer Support: A PhD Thesis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845734"/>
            <a:ext cx="11633200" cy="4631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399"/>
                </a:solidFill>
              </a:rPr>
              <a:t>Examining </a:t>
            </a:r>
            <a:r>
              <a:rPr lang="en-GB" b="1" dirty="0" smtClean="0">
                <a:solidFill>
                  <a:srgbClr val="003399"/>
                </a:solidFill>
              </a:rPr>
              <a:t>what supports the lived experience workforce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3399"/>
                </a:solidFill>
              </a:rPr>
              <a:t>Research Questions</a:t>
            </a:r>
            <a:r>
              <a:rPr lang="en-GB" b="1" dirty="0" smtClean="0">
                <a:solidFill>
                  <a:srgbClr val="003399"/>
                </a:solidFill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>
                <a:solidFill>
                  <a:srgbClr val="003399"/>
                </a:solidFill>
              </a:rPr>
              <a:t>How is Lived Experience Practitioner practice supported within an organisation?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>
                <a:solidFill>
                  <a:srgbClr val="003399"/>
                </a:solidFill>
              </a:rPr>
              <a:t>What characterises this social </a:t>
            </a:r>
            <a:r>
              <a:rPr lang="en-GB" dirty="0" smtClean="0">
                <a:solidFill>
                  <a:srgbClr val="003399"/>
                </a:solidFill>
              </a:rPr>
              <a:t>process?</a:t>
            </a:r>
          </a:p>
          <a:p>
            <a:pPr marL="0" lvl="0" indent="0">
              <a:buNone/>
            </a:pPr>
            <a:endParaRPr lang="en-GB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3399"/>
                </a:solidFill>
              </a:rPr>
              <a:t>Methodology:</a:t>
            </a:r>
            <a:r>
              <a:rPr lang="en-GB" u="sng" dirty="0" smtClean="0">
                <a:solidFill>
                  <a:srgbClr val="003399"/>
                </a:solidFill>
              </a:rPr>
              <a:t> </a:t>
            </a:r>
            <a:r>
              <a:rPr lang="en-GB" dirty="0" smtClean="0">
                <a:solidFill>
                  <a:srgbClr val="003399"/>
                </a:solidFill>
              </a:rPr>
              <a:t>Constructivist Grounded Theory  (</a:t>
            </a:r>
            <a:r>
              <a:rPr lang="en-GB" dirty="0" err="1" smtClean="0">
                <a:solidFill>
                  <a:srgbClr val="003399"/>
                </a:solidFill>
              </a:rPr>
              <a:t>Charmaz</a:t>
            </a:r>
            <a:r>
              <a:rPr lang="en-GB" dirty="0" smtClean="0">
                <a:solidFill>
                  <a:srgbClr val="003399"/>
                </a:solidFill>
              </a:rPr>
              <a:t>., 2014</a:t>
            </a:r>
            <a:r>
              <a:rPr lang="en-GB" dirty="0">
                <a:solidFill>
                  <a:srgbClr val="003399"/>
                </a:solidFill>
              </a:rPr>
              <a:t>, 2008, 2007, 2006) </a:t>
            </a:r>
            <a:endParaRPr lang="en-GB" dirty="0" smtClean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3399"/>
                </a:solidFill>
              </a:rPr>
              <a:t>Method: </a:t>
            </a:r>
            <a:r>
              <a:rPr lang="en-GB" dirty="0" smtClean="0">
                <a:solidFill>
                  <a:srgbClr val="003399"/>
                </a:solidFill>
              </a:rPr>
              <a:t>1:1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smtClean="0">
                <a:solidFill>
                  <a:srgbClr val="003399"/>
                </a:solidFill>
              </a:rPr>
              <a:t>interviews with NHS Staff involved in setting up LXP project, policy document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3399"/>
                </a:solidFill>
              </a:rPr>
              <a:t>Early findings: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3399"/>
                </a:solidFill>
              </a:rPr>
              <a:t>Encountering peer support </a:t>
            </a:r>
            <a:r>
              <a:rPr lang="en-GB" dirty="0" smtClean="0">
                <a:solidFill>
                  <a:srgbClr val="003399"/>
                </a:solidFill>
              </a:rPr>
              <a:t>project is a pivotal moment for peer and non-peer staff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3399"/>
                </a:solidFill>
              </a:rPr>
              <a:t>Assimilating and standardising </a:t>
            </a:r>
            <a:r>
              <a:rPr lang="en-GB" dirty="0" smtClean="0">
                <a:solidFill>
                  <a:srgbClr val="003399"/>
                </a:solidFill>
              </a:rPr>
              <a:t>occurs as LXP roles develop (hierarchical support)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3399"/>
                </a:solidFill>
              </a:rPr>
              <a:t>But likeminded supporters </a:t>
            </a:r>
            <a:r>
              <a:rPr lang="en-GB" b="1" dirty="0" smtClean="0">
                <a:solidFill>
                  <a:srgbClr val="003399"/>
                </a:solidFill>
              </a:rPr>
              <a:t>stay with the complicated   </a:t>
            </a:r>
            <a:r>
              <a:rPr lang="en-GB" dirty="0" smtClean="0">
                <a:solidFill>
                  <a:srgbClr val="003399"/>
                </a:solidFill>
              </a:rPr>
              <a:t>(vertical support)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F704-DE60-45ED-910B-2EA84FEB36B7}" type="datetime1">
              <a:rPr lang="en-GB" smtClean="0"/>
              <a:t>06/11/2018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</TotalTime>
  <Words>723</Words>
  <Application>Microsoft Office PowerPoint</Application>
  <PresentationFormat>Widescreen</PresentationFormat>
  <Paragraphs>141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Humnst777 BT</vt:lpstr>
      <vt:lpstr>Wingdings</vt:lpstr>
      <vt:lpstr>Retrospect</vt:lpstr>
      <vt:lpstr>Introducing Lived Experience Practitioners: from KTP to LXPs  Lived Experience Project Conference. Wednesday 7th November 2018.  </vt:lpstr>
      <vt:lpstr>Why peer support?</vt:lpstr>
      <vt:lpstr>KTP Project Team</vt:lpstr>
      <vt:lpstr>Origins of the LXP project: Knowledge Transfer Partnership (KTP) between Oxleas NHS Foundation Trust and CCCU</vt:lpstr>
      <vt:lpstr>KTP October 2013- May 2017 </vt:lpstr>
      <vt:lpstr>Project evaluation May 2017</vt:lpstr>
      <vt:lpstr>Appraising the project: strengths and challenges</vt:lpstr>
      <vt:lpstr>“Minding the Gap”:  a steep learning curve</vt:lpstr>
      <vt:lpstr>Supporting Peer Support: A PhD Thesis</vt:lpstr>
      <vt:lpstr>Thank you!</vt:lpstr>
    </vt:vector>
  </TitlesOfParts>
  <Company>Canterbury Christ Church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Lived Experience Practitioners: from KTP to LXPs</dc:title>
  <dc:creator>Stirrup, Victoria (victoria.stirrup@canterbury.ac.uk)</dc:creator>
  <cp:lastModifiedBy>Stirrup, Victoria (victoria.stirrup@canterbury.ac.uk)</cp:lastModifiedBy>
  <cp:revision>34</cp:revision>
  <cp:lastPrinted>2018-11-06T12:45:19Z</cp:lastPrinted>
  <dcterms:created xsi:type="dcterms:W3CDTF">2018-11-05T08:38:30Z</dcterms:created>
  <dcterms:modified xsi:type="dcterms:W3CDTF">2018-11-06T14:00:15Z</dcterms:modified>
</cp:coreProperties>
</file>