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7" r:id="rId3"/>
    <p:sldMasterId id="2147483710" r:id="rId4"/>
    <p:sldMasterId id="2147483746" r:id="rId5"/>
    <p:sldMasterId id="2147483758" r:id="rId6"/>
    <p:sldMasterId id="2147483770" r:id="rId7"/>
    <p:sldMasterId id="2147483782" r:id="rId8"/>
  </p:sldMasterIdLst>
  <p:notesMasterIdLst>
    <p:notesMasterId r:id="rId68"/>
  </p:notesMasterIdLst>
  <p:sldIdLst>
    <p:sldId id="279" r:id="rId9"/>
    <p:sldId id="282" r:id="rId10"/>
    <p:sldId id="357" r:id="rId11"/>
    <p:sldId id="356" r:id="rId12"/>
    <p:sldId id="354" r:id="rId13"/>
    <p:sldId id="280" r:id="rId14"/>
    <p:sldId id="260" r:id="rId15"/>
    <p:sldId id="284" r:id="rId16"/>
    <p:sldId id="285" r:id="rId17"/>
    <p:sldId id="286" r:id="rId18"/>
    <p:sldId id="310" r:id="rId19"/>
    <p:sldId id="309" r:id="rId20"/>
    <p:sldId id="306" r:id="rId21"/>
    <p:sldId id="362" r:id="rId22"/>
    <p:sldId id="292" r:id="rId23"/>
    <p:sldId id="293" r:id="rId24"/>
    <p:sldId id="274" r:id="rId25"/>
    <p:sldId id="307" r:id="rId26"/>
    <p:sldId id="363" r:id="rId27"/>
    <p:sldId id="295" r:id="rId28"/>
    <p:sldId id="296" r:id="rId29"/>
    <p:sldId id="308" r:id="rId30"/>
    <p:sldId id="364" r:id="rId31"/>
    <p:sldId id="302" r:id="rId32"/>
    <p:sldId id="349" r:id="rId33"/>
    <p:sldId id="340" r:id="rId34"/>
    <p:sldId id="341" r:id="rId35"/>
    <p:sldId id="342" r:id="rId36"/>
    <p:sldId id="345" r:id="rId37"/>
    <p:sldId id="311"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58" r:id="rId58"/>
    <p:sldId id="332" r:id="rId59"/>
    <p:sldId id="359" r:id="rId60"/>
    <p:sldId id="360" r:id="rId61"/>
    <p:sldId id="350" r:id="rId62"/>
    <p:sldId id="333" r:id="rId63"/>
    <p:sldId id="334" r:id="rId64"/>
    <p:sldId id="335" r:id="rId65"/>
    <p:sldId id="352" r:id="rId66"/>
    <p:sldId id="33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20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86943-50DB-42C2-9C70-09DE60D705D7}" type="datetimeFigureOut">
              <a:rPr lang="en-GB" smtClean="0"/>
              <a:t>11/11/2015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B2969-14EC-47D3-B753-00267E4551E0}" type="slidenum">
              <a:rPr lang="en-GB" smtClean="0"/>
              <a:t>‹#›</a:t>
            </a:fld>
            <a:endParaRPr lang="en-GB"/>
          </a:p>
        </p:txBody>
      </p:sp>
    </p:spTree>
    <p:extLst>
      <p:ext uri="{BB962C8B-B14F-4D97-AF65-F5344CB8AC3E}">
        <p14:creationId xmlns:p14="http://schemas.microsoft.com/office/powerpoint/2010/main" val="374834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GB" dirty="0">
                <a:solidFill>
                  <a:prstClr val="black"/>
                </a:solidFill>
              </a:rPr>
              <a:t>Solihull Approach Brain Development Seminar, www.solihull.nhs.uk/solihullapproach</a:t>
            </a:r>
          </a:p>
        </p:txBody>
      </p:sp>
      <p:sp>
        <p:nvSpPr>
          <p:cNvPr id="8" name="Rectangle 7"/>
          <p:cNvSpPr>
            <a:spLocks noGrp="1" noChangeArrowheads="1"/>
          </p:cNvSpPr>
          <p:nvPr>
            <p:ph type="sldNum" sz="quarter" idx="5"/>
          </p:nvPr>
        </p:nvSpPr>
        <p:spPr>
          <a:ln/>
        </p:spPr>
        <p:txBody>
          <a:bodyPr/>
          <a:lstStyle/>
          <a:p>
            <a:pPr>
              <a:defRPr/>
            </a:pPr>
            <a:fld id="{9741122F-3401-4316-8167-CE7B213FF326}" type="slidenum">
              <a:rPr lang="en-GB">
                <a:solidFill>
                  <a:prstClr val="black"/>
                </a:solidFill>
              </a:rPr>
              <a:pPr>
                <a:defRPr/>
              </a:pPr>
              <a:t>7</a:t>
            </a:fld>
            <a:endParaRPr lang="en-GB" dirty="0">
              <a:solidFill>
                <a:prstClr val="black"/>
              </a:solidFill>
            </a:endParaRPr>
          </a:p>
        </p:txBody>
      </p:sp>
      <p:sp>
        <p:nvSpPr>
          <p:cNvPr id="67586" name="Rectangle 6"/>
          <p:cNvSpPr txBox="1">
            <a:spLocks noGrp="1" noChangeArrowheads="1"/>
          </p:cNvSpPr>
          <p:nvPr/>
        </p:nvSpPr>
        <p:spPr bwMode="auto">
          <a:xfrm>
            <a:off x="2" y="8684828"/>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300" dirty="0">
                <a:solidFill>
                  <a:prstClr val="black"/>
                </a:solidFill>
              </a:rPr>
              <a:t>Solihull Approach: solihullapproach@solihull-ct.nhs.uk  Solihull Approach Antenatal 2 day Foundation Training </a:t>
            </a:r>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7589" name="Footer Placeholder 3"/>
          <p:cNvSpPr txBox="1">
            <a:spLocks noGrp="1"/>
          </p:cNvSpPr>
          <p:nvPr/>
        </p:nvSpPr>
        <p:spPr bwMode="auto">
          <a:xfrm>
            <a:off x="2" y="8684828"/>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300" dirty="0">
                <a:solidFill>
                  <a:prstClr val="black"/>
                </a:solidFill>
              </a:rPr>
              <a:t>Solihull Approach Antenatal 2 day Foundation Training </a:t>
            </a:r>
          </a:p>
        </p:txBody>
      </p:sp>
      <p:sp>
        <p:nvSpPr>
          <p:cNvPr id="67590" name="Slide Number Placeholder 4"/>
          <p:cNvSpPr txBox="1">
            <a:spLocks noGrp="1"/>
          </p:cNvSpPr>
          <p:nvPr/>
        </p:nvSpPr>
        <p:spPr bwMode="auto">
          <a:xfrm>
            <a:off x="3883853" y="8684828"/>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7" tIns="47779" rIns="95557" bIns="47779"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fontAlgn="base" hangingPunct="1">
              <a:spcBef>
                <a:spcPct val="0"/>
              </a:spcBef>
              <a:spcAft>
                <a:spcPct val="0"/>
              </a:spcAft>
            </a:pPr>
            <a:fld id="{9DCF5520-18C0-4D53-9DA1-FA962CE78F59}" type="slidenum">
              <a:rPr lang="en-GB" sz="1300">
                <a:solidFill>
                  <a:prstClr val="black"/>
                </a:solidFill>
              </a:rPr>
              <a:pPr algn="r" eaLnBrk="1" fontAlgn="base" hangingPunct="1">
                <a:spcBef>
                  <a:spcPct val="0"/>
                </a:spcBef>
                <a:spcAft>
                  <a:spcPct val="0"/>
                </a:spcAft>
              </a:pPr>
              <a:t>7</a:t>
            </a:fld>
            <a:endParaRPr lang="en-GB" sz="1300" dirty="0">
              <a:solidFill>
                <a:prstClr val="black"/>
              </a:solidFill>
            </a:endParaRPr>
          </a:p>
        </p:txBody>
      </p:sp>
    </p:spTree>
    <p:extLst>
      <p:ext uri="{BB962C8B-B14F-4D97-AF65-F5344CB8AC3E}">
        <p14:creationId xmlns:p14="http://schemas.microsoft.com/office/powerpoint/2010/main" val="1241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prstClr val="black"/>
                </a:solidFill>
              </a:rPr>
              <a:t>Solihull Approach understanding your pupils behaviour 2010</a:t>
            </a:r>
          </a:p>
        </p:txBody>
      </p:sp>
      <p:sp>
        <p:nvSpPr>
          <p:cNvPr id="8806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Notes Placeholder 2"/>
          <p:cNvSpPr>
            <a:spLocks noGrp="1"/>
          </p:cNvSpPr>
          <p:nvPr>
            <p:ph type="body" idx="1"/>
          </p:nvPr>
        </p:nvSpPr>
        <p:spPr bwMode="auto">
          <a:xfrm>
            <a:off x="687270" y="4344607"/>
            <a:ext cx="5483461" cy="4113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88069" name="Slide Number Placeholder 3"/>
          <p:cNvSpPr txBox="1">
            <a:spLocks noGrp="1"/>
          </p:cNvSpPr>
          <p:nvPr/>
        </p:nvSpPr>
        <p:spPr bwMode="auto">
          <a:xfrm>
            <a:off x="3883643" y="8684826"/>
            <a:ext cx="2972724"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383CC155-F235-4B02-AF4E-803F40B823B7}" type="slidenum">
              <a:rPr lang="en-GB" sz="1200">
                <a:solidFill>
                  <a:prstClr val="black"/>
                </a:solidFill>
              </a:rPr>
              <a:pPr algn="r" eaLnBrk="1" fontAlgn="base" hangingPunct="1">
                <a:spcBef>
                  <a:spcPct val="0"/>
                </a:spcBef>
                <a:spcAft>
                  <a:spcPct val="0"/>
                </a:spcAft>
              </a:pPr>
              <a:t>8</a:t>
            </a:fld>
            <a:endParaRPr lang="en-GB" sz="1200" dirty="0">
              <a:solidFill>
                <a:prstClr val="black"/>
              </a:solidFill>
            </a:endParaRPr>
          </a:p>
        </p:txBody>
      </p:sp>
    </p:spTree>
    <p:extLst>
      <p:ext uri="{BB962C8B-B14F-4D97-AF65-F5344CB8AC3E}">
        <p14:creationId xmlns:p14="http://schemas.microsoft.com/office/powerpoint/2010/main" val="250254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428219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381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47897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38503A-5C7D-4EC6-A09F-70F165E30D8B}"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3790144F-7A13-4033-8880-E80BDAEB05F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55439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6CD1B9-4C66-44F6-A940-47DDDEFBA94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8953AEDF-761E-49F9-9B38-0FF80831FE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9547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5A221F-D680-4089-B504-BAFE4B29C032}"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5917A060-96E2-4B4A-B9E8-526191D800C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951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CB79E48-E604-4C4F-A900-93F78CCD59AE}"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1EEE0F10-D4F6-48CB-9807-E3377EE6D4E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9525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252F2C2-012D-442F-91E9-A8FD2C8F38BE}" type="datetime1">
              <a:rPr lang="en-US">
                <a:solidFill>
                  <a:srgbClr val="000000"/>
                </a:solidFill>
              </a:rPr>
              <a:pPr>
                <a:defRPr/>
              </a:pPr>
              <a:t>11/11/2015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9" name="Rectangle 6"/>
          <p:cNvSpPr>
            <a:spLocks noGrp="1" noChangeArrowheads="1"/>
          </p:cNvSpPr>
          <p:nvPr>
            <p:ph type="sldNum" sz="quarter" idx="12"/>
          </p:nvPr>
        </p:nvSpPr>
        <p:spPr>
          <a:ln/>
        </p:spPr>
        <p:txBody>
          <a:bodyPr/>
          <a:lstStyle>
            <a:lvl1pPr>
              <a:defRPr/>
            </a:lvl1pPr>
          </a:lstStyle>
          <a:p>
            <a:pPr>
              <a:defRPr/>
            </a:pPr>
            <a:fld id="{5BF1089C-D8D2-44FE-9EF7-16E0A08F69F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96131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4E7F58-5C43-4F81-BF40-13CA3BB9A14D}" type="datetime1">
              <a:rPr lang="en-US">
                <a:solidFill>
                  <a:srgbClr val="000000"/>
                </a:solidFill>
              </a:rPr>
              <a:pPr>
                <a:defRPr/>
              </a:pPr>
              <a:t>11/11/2015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5" name="Rectangle 6"/>
          <p:cNvSpPr>
            <a:spLocks noGrp="1" noChangeArrowheads="1"/>
          </p:cNvSpPr>
          <p:nvPr>
            <p:ph type="sldNum" sz="quarter" idx="12"/>
          </p:nvPr>
        </p:nvSpPr>
        <p:spPr>
          <a:ln/>
        </p:spPr>
        <p:txBody>
          <a:bodyPr/>
          <a:lstStyle>
            <a:lvl1pPr>
              <a:defRPr/>
            </a:lvl1pPr>
          </a:lstStyle>
          <a:p>
            <a:pPr>
              <a:defRPr/>
            </a:pPr>
            <a:fld id="{BE6BCEA7-650B-4500-A02D-168374A213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19046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E955702-30E1-40D1-99A2-1BF993083B9B}" type="datetime1">
              <a:rPr lang="en-US">
                <a:solidFill>
                  <a:srgbClr val="000000"/>
                </a:solidFill>
              </a:rPr>
              <a:pPr>
                <a:defRPr/>
              </a:pPr>
              <a:t>11/11/2015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4" name="Rectangle 6"/>
          <p:cNvSpPr>
            <a:spLocks noGrp="1" noChangeArrowheads="1"/>
          </p:cNvSpPr>
          <p:nvPr>
            <p:ph type="sldNum" sz="quarter" idx="12"/>
          </p:nvPr>
        </p:nvSpPr>
        <p:spPr>
          <a:ln/>
        </p:spPr>
        <p:txBody>
          <a:bodyPr/>
          <a:lstStyle>
            <a:lvl1pPr>
              <a:defRPr/>
            </a:lvl1pPr>
          </a:lstStyle>
          <a:p>
            <a:pPr>
              <a:defRPr/>
            </a:pPr>
            <a:fld id="{6E9966C0-59DB-4E4B-BC1D-72DC6B037D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7708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078E9F-653D-48AE-9099-DFE13F6BD79B}"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A0D95B73-103E-4F43-88BB-6B525642DE2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9070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208878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83E0B1-2730-406E-8E46-10F12EE66407}"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C6F3F5B7-9ACA-43CB-A0B8-E28DC8111D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70080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EB0FEF-A3BA-4F87-8540-9544D2BD205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D43FF037-714F-4738-BBA0-492B4D891BF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587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B201A-A34D-4604-9F3B-19E3BF5C3D33}"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01CCB055-44EF-475A-9EA9-43E1A80773B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6617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9CDE70F-DBDF-41FA-9B9B-5177FA05295D}" type="slidenum">
              <a:rPr lang="en-GB"/>
              <a:pPr>
                <a:defRPr/>
              </a:pPr>
              <a:t>‹#›</a:t>
            </a:fld>
            <a:endParaRPr lang="en-GB" dirty="0"/>
          </a:p>
        </p:txBody>
      </p:sp>
    </p:spTree>
    <p:extLst>
      <p:ext uri="{BB962C8B-B14F-4D97-AF65-F5344CB8AC3E}">
        <p14:creationId xmlns:p14="http://schemas.microsoft.com/office/powerpoint/2010/main" val="76582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5EFF9BA-6E9C-4746-8159-1516BF4976DA}" type="slidenum">
              <a:rPr lang="en-GB"/>
              <a:pPr>
                <a:defRPr/>
              </a:pPr>
              <a:t>‹#›</a:t>
            </a:fld>
            <a:endParaRPr lang="en-GB" dirty="0"/>
          </a:p>
        </p:txBody>
      </p:sp>
    </p:spTree>
    <p:extLst>
      <p:ext uri="{BB962C8B-B14F-4D97-AF65-F5344CB8AC3E}">
        <p14:creationId xmlns:p14="http://schemas.microsoft.com/office/powerpoint/2010/main" val="690745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716362E-5E73-416E-B813-5C3738E18E73}" type="slidenum">
              <a:rPr lang="en-GB"/>
              <a:pPr>
                <a:defRPr/>
              </a:pPr>
              <a:t>‹#›</a:t>
            </a:fld>
            <a:endParaRPr lang="en-GB" dirty="0"/>
          </a:p>
        </p:txBody>
      </p:sp>
    </p:spTree>
    <p:extLst>
      <p:ext uri="{BB962C8B-B14F-4D97-AF65-F5344CB8AC3E}">
        <p14:creationId xmlns:p14="http://schemas.microsoft.com/office/powerpoint/2010/main" val="312678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24FA5FF-DA2C-4F6C-89E9-7C953082799C}" type="slidenum">
              <a:rPr lang="en-GB"/>
              <a:pPr>
                <a:defRPr/>
              </a:pPr>
              <a:t>‹#›</a:t>
            </a:fld>
            <a:endParaRPr lang="en-GB" dirty="0"/>
          </a:p>
        </p:txBody>
      </p:sp>
    </p:spTree>
    <p:extLst>
      <p:ext uri="{BB962C8B-B14F-4D97-AF65-F5344CB8AC3E}">
        <p14:creationId xmlns:p14="http://schemas.microsoft.com/office/powerpoint/2010/main" val="790466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48B5E75-5C34-489E-A177-57304CE64876}" type="slidenum">
              <a:rPr lang="en-GB"/>
              <a:pPr>
                <a:defRPr/>
              </a:pPr>
              <a:t>‹#›</a:t>
            </a:fld>
            <a:endParaRPr lang="en-GB" dirty="0"/>
          </a:p>
        </p:txBody>
      </p:sp>
    </p:spTree>
    <p:extLst>
      <p:ext uri="{BB962C8B-B14F-4D97-AF65-F5344CB8AC3E}">
        <p14:creationId xmlns:p14="http://schemas.microsoft.com/office/powerpoint/2010/main" val="3064159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5866148B-9C8B-4F05-B9E2-29B7CE508BF3}" type="slidenum">
              <a:rPr lang="en-GB"/>
              <a:pPr>
                <a:defRPr/>
              </a:pPr>
              <a:t>‹#›</a:t>
            </a:fld>
            <a:endParaRPr lang="en-GB" dirty="0"/>
          </a:p>
        </p:txBody>
      </p:sp>
    </p:spTree>
    <p:extLst>
      <p:ext uri="{BB962C8B-B14F-4D97-AF65-F5344CB8AC3E}">
        <p14:creationId xmlns:p14="http://schemas.microsoft.com/office/powerpoint/2010/main" val="1925416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4A39D84F-E0D0-4AB4-93F6-40BD4BAAC8E4}" type="slidenum">
              <a:rPr lang="en-GB"/>
              <a:pPr>
                <a:defRPr/>
              </a:pPr>
              <a:t>‹#›</a:t>
            </a:fld>
            <a:endParaRPr lang="en-GB" dirty="0"/>
          </a:p>
        </p:txBody>
      </p:sp>
    </p:spTree>
    <p:extLst>
      <p:ext uri="{BB962C8B-B14F-4D97-AF65-F5344CB8AC3E}">
        <p14:creationId xmlns:p14="http://schemas.microsoft.com/office/powerpoint/2010/main" val="46176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97C0E-6844-4009-BBD5-E65375C3EE43}" type="datetimeFigureOut">
              <a:rPr lang="en-GB" smtClean="0"/>
              <a:t>11/11/2015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831431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E387041-A72A-4667-9D32-B0FC6AB3201D}" type="slidenum">
              <a:rPr lang="en-GB"/>
              <a:pPr>
                <a:defRPr/>
              </a:pPr>
              <a:t>‹#›</a:t>
            </a:fld>
            <a:endParaRPr lang="en-GB" dirty="0"/>
          </a:p>
        </p:txBody>
      </p:sp>
    </p:spTree>
    <p:extLst>
      <p:ext uri="{BB962C8B-B14F-4D97-AF65-F5344CB8AC3E}">
        <p14:creationId xmlns:p14="http://schemas.microsoft.com/office/powerpoint/2010/main" val="4102859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8E7D191-0DA4-413F-B0E4-D50F650C384B}" type="slidenum">
              <a:rPr lang="en-GB"/>
              <a:pPr>
                <a:defRPr/>
              </a:pPr>
              <a:t>‹#›</a:t>
            </a:fld>
            <a:endParaRPr lang="en-GB" dirty="0"/>
          </a:p>
        </p:txBody>
      </p:sp>
    </p:spTree>
    <p:extLst>
      <p:ext uri="{BB962C8B-B14F-4D97-AF65-F5344CB8AC3E}">
        <p14:creationId xmlns:p14="http://schemas.microsoft.com/office/powerpoint/2010/main" val="1933994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606BC9D-1BF3-4E68-A78B-1F6089B0F6E1}" type="slidenum">
              <a:rPr lang="en-GB"/>
              <a:pPr>
                <a:defRPr/>
              </a:pPr>
              <a:t>‹#›</a:t>
            </a:fld>
            <a:endParaRPr lang="en-GB" dirty="0"/>
          </a:p>
        </p:txBody>
      </p:sp>
    </p:spTree>
    <p:extLst>
      <p:ext uri="{BB962C8B-B14F-4D97-AF65-F5344CB8AC3E}">
        <p14:creationId xmlns:p14="http://schemas.microsoft.com/office/powerpoint/2010/main" val="2849352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95F2E72-F187-420A-A49A-79D8835FD60D}" type="slidenum">
              <a:rPr lang="en-GB"/>
              <a:pPr>
                <a:defRPr/>
              </a:pPr>
              <a:t>‹#›</a:t>
            </a:fld>
            <a:endParaRPr lang="en-GB" dirty="0"/>
          </a:p>
        </p:txBody>
      </p:sp>
    </p:spTree>
    <p:extLst>
      <p:ext uri="{BB962C8B-B14F-4D97-AF65-F5344CB8AC3E}">
        <p14:creationId xmlns:p14="http://schemas.microsoft.com/office/powerpoint/2010/main" val="3166187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F89D2A7-7793-41E7-8078-FB7896F9B090}" type="slidenum">
              <a:rPr lang="en-GB"/>
              <a:pPr>
                <a:defRPr/>
              </a:pPr>
              <a:t>‹#›</a:t>
            </a:fld>
            <a:endParaRPr lang="en-GB" dirty="0"/>
          </a:p>
        </p:txBody>
      </p:sp>
    </p:spTree>
    <p:extLst>
      <p:ext uri="{BB962C8B-B14F-4D97-AF65-F5344CB8AC3E}">
        <p14:creationId xmlns:p14="http://schemas.microsoft.com/office/powerpoint/2010/main" val="1863067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38503A-5C7D-4EC6-A09F-70F165E30D8B}"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3790144F-7A13-4033-8880-E80BDAEB05F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45679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6CD1B9-4C66-44F6-A940-47DDDEFBA94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8953AEDF-761E-49F9-9B38-0FF80831FE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69022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5A221F-D680-4089-B504-BAFE4B29C032}"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5917A060-96E2-4B4A-B9E8-526191D800C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41046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CB79E48-E604-4C4F-A900-93F78CCD59AE}"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1EEE0F10-D4F6-48CB-9807-E3377EE6D4E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0224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252F2C2-012D-442F-91E9-A8FD2C8F38BE}" type="datetime1">
              <a:rPr lang="en-US">
                <a:solidFill>
                  <a:srgbClr val="000000"/>
                </a:solidFill>
              </a:rPr>
              <a:pPr>
                <a:defRPr/>
              </a:pPr>
              <a:t>11/11/2015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9" name="Rectangle 6"/>
          <p:cNvSpPr>
            <a:spLocks noGrp="1" noChangeArrowheads="1"/>
          </p:cNvSpPr>
          <p:nvPr>
            <p:ph type="sldNum" sz="quarter" idx="12"/>
          </p:nvPr>
        </p:nvSpPr>
        <p:spPr>
          <a:ln/>
        </p:spPr>
        <p:txBody>
          <a:bodyPr/>
          <a:lstStyle>
            <a:lvl1pPr>
              <a:defRPr/>
            </a:lvl1pPr>
          </a:lstStyle>
          <a:p>
            <a:pPr>
              <a:defRPr/>
            </a:pPr>
            <a:fld id="{5BF1089C-D8D2-44FE-9EF7-16E0A08F69F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8120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097C0E-6844-4009-BBD5-E65375C3EE43}"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97527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4E7F58-5C43-4F81-BF40-13CA3BB9A14D}" type="datetime1">
              <a:rPr lang="en-US">
                <a:solidFill>
                  <a:srgbClr val="000000"/>
                </a:solidFill>
              </a:rPr>
              <a:pPr>
                <a:defRPr/>
              </a:pPr>
              <a:t>11/11/2015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5" name="Rectangle 6"/>
          <p:cNvSpPr>
            <a:spLocks noGrp="1" noChangeArrowheads="1"/>
          </p:cNvSpPr>
          <p:nvPr>
            <p:ph type="sldNum" sz="quarter" idx="12"/>
          </p:nvPr>
        </p:nvSpPr>
        <p:spPr>
          <a:ln/>
        </p:spPr>
        <p:txBody>
          <a:bodyPr/>
          <a:lstStyle>
            <a:lvl1pPr>
              <a:defRPr/>
            </a:lvl1pPr>
          </a:lstStyle>
          <a:p>
            <a:pPr>
              <a:defRPr/>
            </a:pPr>
            <a:fld id="{BE6BCEA7-650B-4500-A02D-168374A213D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64403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E955702-30E1-40D1-99A2-1BF993083B9B}" type="datetime1">
              <a:rPr lang="en-US">
                <a:solidFill>
                  <a:srgbClr val="000000"/>
                </a:solidFill>
              </a:rPr>
              <a:pPr>
                <a:defRPr/>
              </a:pPr>
              <a:t>11/11/2015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4" name="Rectangle 6"/>
          <p:cNvSpPr>
            <a:spLocks noGrp="1" noChangeArrowheads="1"/>
          </p:cNvSpPr>
          <p:nvPr>
            <p:ph type="sldNum" sz="quarter" idx="12"/>
          </p:nvPr>
        </p:nvSpPr>
        <p:spPr>
          <a:ln/>
        </p:spPr>
        <p:txBody>
          <a:bodyPr/>
          <a:lstStyle>
            <a:lvl1pPr>
              <a:defRPr/>
            </a:lvl1pPr>
          </a:lstStyle>
          <a:p>
            <a:pPr>
              <a:defRPr/>
            </a:pPr>
            <a:fld id="{6E9966C0-59DB-4E4B-BC1D-72DC6B037D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201618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078E9F-653D-48AE-9099-DFE13F6BD79B}"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A0D95B73-103E-4F43-88BB-6B525642DE2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16394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83E0B1-2730-406E-8E46-10F12EE66407}" type="datetime1">
              <a:rPr lang="en-US">
                <a:solidFill>
                  <a:srgbClr val="000000"/>
                </a:solidFill>
              </a:rPr>
              <a:pPr>
                <a:defRPr/>
              </a:pPr>
              <a:t>11/11/2015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7" name="Rectangle 6"/>
          <p:cNvSpPr>
            <a:spLocks noGrp="1" noChangeArrowheads="1"/>
          </p:cNvSpPr>
          <p:nvPr>
            <p:ph type="sldNum" sz="quarter" idx="12"/>
          </p:nvPr>
        </p:nvSpPr>
        <p:spPr>
          <a:ln/>
        </p:spPr>
        <p:txBody>
          <a:bodyPr/>
          <a:lstStyle>
            <a:lvl1pPr>
              <a:defRPr/>
            </a:lvl1pPr>
          </a:lstStyle>
          <a:p>
            <a:pPr>
              <a:defRPr/>
            </a:pPr>
            <a:fld id="{C6F3F5B7-9ACA-43CB-A0B8-E28DC8111D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97761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FEB0FEF-A3BA-4F87-8540-9544D2BD205D}"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D43FF037-714F-4738-BBA0-492B4D891BF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00666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52B201A-A34D-4604-9F3B-19E3BF5C3D33}" type="datetime1">
              <a:rPr lang="en-US">
                <a:solidFill>
                  <a:srgbClr val="000000"/>
                </a:solidFill>
              </a:rPr>
              <a:pPr>
                <a:defRPr/>
              </a:pPr>
              <a:t>11/11/2015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000000"/>
                </a:solidFill>
              </a:rPr>
              <a:t>© Solihull Approach  </a:t>
            </a:r>
          </a:p>
        </p:txBody>
      </p:sp>
      <p:sp>
        <p:nvSpPr>
          <p:cNvPr id="6" name="Rectangle 6"/>
          <p:cNvSpPr>
            <a:spLocks noGrp="1" noChangeArrowheads="1"/>
          </p:cNvSpPr>
          <p:nvPr>
            <p:ph type="sldNum" sz="quarter" idx="12"/>
          </p:nvPr>
        </p:nvSpPr>
        <p:spPr>
          <a:ln/>
        </p:spPr>
        <p:txBody>
          <a:bodyPr/>
          <a:lstStyle>
            <a:lvl1pPr>
              <a:defRPr/>
            </a:lvl1pPr>
          </a:lstStyle>
          <a:p>
            <a:pPr>
              <a:defRPr/>
            </a:pPr>
            <a:fld id="{01CCB055-44EF-475A-9EA9-43E1A80773B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1441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95033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0690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6499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04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097C0E-6844-4009-BBD5-E65375C3EE43}" type="datetimeFigureOut">
              <a:rPr lang="en-GB" smtClean="0"/>
              <a:t>11/11/2015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24574705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17696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0876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37352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83615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1429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22983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8261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B224EB-7DA7-4B0B-BFFC-C16640D8A9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09956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E92275-46C3-446F-BC29-E28A36D2694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37324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2C867-CB9C-4CB8-BC77-30CC27CAAEE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5540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097C0E-6844-4009-BBD5-E65375C3EE43}" type="datetimeFigureOut">
              <a:rPr lang="en-GB" smtClean="0"/>
              <a:t>11/11/2015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3183067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C047C9-5156-4A21-BA7A-381E9D14E1C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439443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21CEAC-267D-4B6C-AF5C-EF8B5067EFB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37171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95A80-B6FE-427E-9FEC-5C7F5A88BF6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11316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6241D8-DF4A-4AA1-8DAA-938C584F5F8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4136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96B913-1220-4DF3-B8A8-7422C3D30EE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56488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3F79A8-38B1-4EFC-BB15-D046552D763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26816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7D0065-00E6-4DAE-8DFF-27BF4992209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6857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9A1722-0E89-413A-967D-F37E04FA3B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41349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75718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36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97C0E-6844-4009-BBD5-E65375C3EE43}" type="datetimeFigureOut">
              <a:rPr lang="en-GB" smtClean="0"/>
              <a:t>11/11/2015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1861675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83479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49218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76450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26921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31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44797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92457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5096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63998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16902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97C0E-6844-4009-BBD5-E65375C3EE43}"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32529911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97219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3726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2219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6110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90937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61807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69940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15968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5199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622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97C0E-6844-4009-BBD5-E65375C3EE43}" type="datetimeFigureOut">
              <a:rPr lang="en-GB" smtClean="0"/>
              <a:t>11/11/2015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868830-F255-468A-93DD-360C1EA5E55D}" type="slidenum">
              <a:rPr lang="en-GB" smtClean="0"/>
              <a:t>‹#›</a:t>
            </a:fld>
            <a:endParaRPr lang="en-GB"/>
          </a:p>
        </p:txBody>
      </p:sp>
    </p:spTree>
    <p:extLst>
      <p:ext uri="{BB962C8B-B14F-4D97-AF65-F5344CB8AC3E}">
        <p14:creationId xmlns:p14="http://schemas.microsoft.com/office/powerpoint/2010/main" val="86269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97C0E-6844-4009-BBD5-E65375C3EE43}" type="datetimeFigureOut">
              <a:rPr lang="en-GB" smtClean="0"/>
              <a:t>11/11/2015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68830-F255-468A-93DD-360C1EA5E55D}" type="slidenum">
              <a:rPr lang="en-GB" smtClean="0"/>
              <a:t>‹#›</a:t>
            </a:fld>
            <a:endParaRPr lang="en-GB"/>
          </a:p>
        </p:txBody>
      </p:sp>
    </p:spTree>
    <p:extLst>
      <p:ext uri="{BB962C8B-B14F-4D97-AF65-F5344CB8AC3E}">
        <p14:creationId xmlns:p14="http://schemas.microsoft.com/office/powerpoint/2010/main" val="165039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395288"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929DE018-8934-49D5-99DB-CCD27A2EA041}" type="datetime1">
              <a:rPr lang="en-US">
                <a:solidFill>
                  <a:srgbClr val="000000"/>
                </a:solidFill>
              </a:rPr>
              <a:pPr fontAlgn="base">
                <a:spcBef>
                  <a:spcPct val="0"/>
                </a:spcBef>
                <a:spcAft>
                  <a:spcPct val="0"/>
                </a:spcAft>
                <a:defRPr/>
              </a:pPr>
              <a:t>11/11/2015</a:t>
            </a:fld>
            <a:endParaRPr lang="en-GB" dirty="0">
              <a:solidFill>
                <a:srgbClr val="000000"/>
              </a:solidFill>
            </a:endParaRPr>
          </a:p>
        </p:txBody>
      </p:sp>
      <p:sp>
        <p:nvSpPr>
          <p:cNvPr id="1029" name="Rectangle 5"/>
          <p:cNvSpPr>
            <a:spLocks noGrp="1" noChangeArrowheads="1"/>
          </p:cNvSpPr>
          <p:nvPr>
            <p:ph type="ftr" sz="quarter" idx="3"/>
          </p:nvPr>
        </p:nvSpPr>
        <p:spPr bwMode="auto">
          <a:xfrm>
            <a:off x="3132138" y="58769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GB" dirty="0">
                <a:solidFill>
                  <a:srgbClr val="000000"/>
                </a:solidFill>
              </a:rPr>
              <a:t>© Solihull Approach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03DF46A-40E0-4110-96F2-D37EA7F76602}" type="slidenum">
              <a:rPr lang="en-GB">
                <a:solidFill>
                  <a:srgbClr val="000000"/>
                </a:solidFill>
              </a:rPr>
              <a:pPr fontAlgn="base">
                <a:spcBef>
                  <a:spcPct val="0"/>
                </a:spcBef>
                <a:spcAft>
                  <a:spcPct val="0"/>
                </a:spcAft>
                <a:defRPr/>
              </a:pPr>
              <a:t>‹#›</a:t>
            </a:fld>
            <a:endParaRPr lang="en-GB" dirty="0">
              <a:solidFill>
                <a:srgbClr val="000000"/>
              </a:solidFill>
            </a:endParaRPr>
          </a:p>
        </p:txBody>
      </p:sp>
      <p:pic>
        <p:nvPicPr>
          <p:cNvPr id="2055" name="Picture 7" descr="SA logo - JPEG - FF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270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fontAlgn="base">
              <a:spcBef>
                <a:spcPct val="0"/>
              </a:spcBef>
              <a:spcAft>
                <a:spcPct val="0"/>
              </a:spcAft>
              <a:defRPr/>
            </a:pPr>
            <a:fld id="{11D3D68F-90AE-4C02-8605-A9B1D3229810}" type="slidenum">
              <a:rPr lang="en-GB"/>
              <a:pPr fontAlgn="base">
                <a:spcBef>
                  <a:spcPct val="0"/>
                </a:spcBef>
                <a:spcAft>
                  <a:spcPct val="0"/>
                </a:spcAft>
                <a:defRPr/>
              </a:pPr>
              <a:t>‹#›</a:t>
            </a:fld>
            <a:endParaRPr lang="en-GB" dirty="0"/>
          </a:p>
        </p:txBody>
      </p:sp>
    </p:spTree>
    <p:extLst>
      <p:ext uri="{BB962C8B-B14F-4D97-AF65-F5344CB8AC3E}">
        <p14:creationId xmlns:p14="http://schemas.microsoft.com/office/powerpoint/2010/main" val="3088151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395288"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929DE018-8934-49D5-99DB-CCD27A2EA041}" type="datetime1">
              <a:rPr lang="en-US">
                <a:solidFill>
                  <a:srgbClr val="000000"/>
                </a:solidFill>
              </a:rPr>
              <a:pPr fontAlgn="base">
                <a:spcBef>
                  <a:spcPct val="0"/>
                </a:spcBef>
                <a:spcAft>
                  <a:spcPct val="0"/>
                </a:spcAft>
                <a:defRPr/>
              </a:pPr>
              <a:t>11/11/2015</a:t>
            </a:fld>
            <a:endParaRPr lang="en-GB" dirty="0">
              <a:solidFill>
                <a:srgbClr val="000000"/>
              </a:solidFill>
            </a:endParaRPr>
          </a:p>
        </p:txBody>
      </p:sp>
      <p:sp>
        <p:nvSpPr>
          <p:cNvPr id="1029" name="Rectangle 5"/>
          <p:cNvSpPr>
            <a:spLocks noGrp="1" noChangeArrowheads="1"/>
          </p:cNvSpPr>
          <p:nvPr>
            <p:ph type="ftr" sz="quarter" idx="3"/>
          </p:nvPr>
        </p:nvSpPr>
        <p:spPr bwMode="auto">
          <a:xfrm>
            <a:off x="3132138" y="58769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GB" dirty="0">
                <a:solidFill>
                  <a:srgbClr val="000000"/>
                </a:solidFill>
              </a:rPr>
              <a:t>© Solihull Approach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03DF46A-40E0-4110-96F2-D37EA7F76602}" type="slidenum">
              <a:rPr lang="en-GB">
                <a:solidFill>
                  <a:srgbClr val="000000"/>
                </a:solidFill>
              </a:rPr>
              <a:pPr fontAlgn="base">
                <a:spcBef>
                  <a:spcPct val="0"/>
                </a:spcBef>
                <a:spcAft>
                  <a:spcPct val="0"/>
                </a:spcAft>
                <a:defRPr/>
              </a:pPr>
              <a:t>‹#›</a:t>
            </a:fld>
            <a:endParaRPr lang="en-GB" dirty="0">
              <a:solidFill>
                <a:srgbClr val="000000"/>
              </a:solidFill>
            </a:endParaRPr>
          </a:p>
        </p:txBody>
      </p:sp>
      <p:pic>
        <p:nvPicPr>
          <p:cNvPr id="2055" name="Picture 7" descr="SA logo - JPEG - FF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270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89778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6104608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88C7EC04-BBB2-4F51-816B-5DAB61D0235D}"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181050299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974D1-AE79-4C78-8CAE-67E26A40BBD3}"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31A66-3DD8-4D0C-AA97-26D0E142DF6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8396876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AFF56-118D-4CA1-AED1-5AD00C954B40}" type="datetimeFigureOut">
              <a:rPr lang="en-GB" smtClean="0">
                <a:solidFill>
                  <a:prstClr val="black">
                    <a:tint val="75000"/>
                  </a:prstClr>
                </a:solidFill>
              </a:rPr>
              <a:pPr/>
              <a:t>11/11/2015</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9F150-408E-4145-A0C8-BA12420E2B7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718009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4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3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4.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58.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2.tif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YQXBZ3vMoLN6HM&amp;tbnid=pgb8d87c2vhPVM:&amp;ved=0CAUQjRw&amp;url=http://geewiz2.wordpress.com/2013/09/05/i-challenge-you-to-change-the-way-we-think-and-work/&amp;ei=zfieUujQEMW-0QXNhYFY&amp;bvm=bv.57155469,d.ZGU&amp;psig=AFQjCNHIknI-Pnw-HyjDOOHCxEJrezyIvg&amp;ust=1386236487927723" TargetMode="External"/><Relationship Id="rId2" Type="http://schemas.openxmlformats.org/officeDocument/2006/relationships/slideLayout" Target="../slideLayouts/slideLayout69.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9.xml"/><Relationship Id="rId1" Type="http://schemas.openxmlformats.org/officeDocument/2006/relationships/tags" Target="../tags/tag59.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882" y="1052736"/>
            <a:ext cx="7772400" cy="1470025"/>
          </a:xfrm>
        </p:spPr>
        <p:txBody>
          <a:bodyPr>
            <a:noAutofit/>
          </a:bodyPr>
          <a:lstStyle/>
          <a:p>
            <a:r>
              <a:rPr lang="en-GB" sz="3600" b="1" i="1" dirty="0"/>
              <a:t>Exploring the impact of the Solihull Approach Understanding Your Pupils Behaviour on a range of teacher variables and on their perceptions of their work with young people</a:t>
            </a:r>
            <a:endParaRPr lang="en-GB" sz="3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96682" y="3573016"/>
            <a:ext cx="6400800" cy="1752600"/>
          </a:xfrm>
        </p:spPr>
        <p:txBody>
          <a:bodyPr>
            <a:normAutofit lnSpcReduction="10000"/>
          </a:bodyPr>
          <a:lstStyle/>
          <a:p>
            <a:r>
              <a:rPr lang="en-GB" sz="2700" b="1" dirty="0"/>
              <a:t>4th European Conference on Child and </a:t>
            </a:r>
            <a:r>
              <a:rPr lang="en-GB" sz="2700" b="1" dirty="0" smtClean="0"/>
              <a:t>Adolescent Mental </a:t>
            </a:r>
            <a:r>
              <a:rPr lang="en-GB" sz="2700" b="1" dirty="0"/>
              <a:t>Health in Educational </a:t>
            </a:r>
            <a:r>
              <a:rPr lang="en-GB" sz="2700" b="1" dirty="0" smtClean="0"/>
              <a:t>Settings</a:t>
            </a:r>
          </a:p>
          <a:p>
            <a:r>
              <a:rPr lang="en-GB" sz="2400" dirty="0" smtClean="0"/>
              <a:t>University </a:t>
            </a:r>
            <a:r>
              <a:rPr lang="en-GB" sz="2400" dirty="0"/>
              <a:t>of </a:t>
            </a:r>
            <a:r>
              <a:rPr lang="en-GB" sz="2400" dirty="0" smtClean="0"/>
              <a:t>Lausanne, 5-6 February 2015</a:t>
            </a:r>
            <a:endParaRPr lang="en-GB" sz="2400" b="1" dirty="0"/>
          </a:p>
          <a:p>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29955"/>
            <a:ext cx="2267744" cy="92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4597082" y="5445224"/>
            <a:ext cx="4513204" cy="1615827"/>
          </a:xfrm>
          <a:prstGeom prst="rect">
            <a:avLst/>
          </a:prstGeom>
          <a:noFill/>
          <a:ln w="9525">
            <a:noFill/>
            <a:miter lim="800000"/>
            <a:headEnd/>
            <a:tailEnd/>
          </a:ln>
          <a:effectLst/>
        </p:spPr>
        <p:txBody>
          <a:bodyPr wrap="square">
            <a:spAutoFit/>
          </a:bodyPr>
          <a:lstStyle/>
          <a:p>
            <a:pPr algn="r">
              <a:spcBef>
                <a:spcPct val="50000"/>
              </a:spcBef>
              <a:defRPr/>
            </a:pPr>
            <a:r>
              <a:rPr lang="en-GB" b="1" dirty="0">
                <a:effectLst>
                  <a:outerShdw blurRad="38100" dist="38100" dir="2700000" algn="tl">
                    <a:srgbClr val="C0C0C0"/>
                  </a:outerShdw>
                </a:effectLst>
              </a:rPr>
              <a:t>Dr Alex Hassett</a:t>
            </a:r>
          </a:p>
          <a:p>
            <a:pPr algn="r">
              <a:spcBef>
                <a:spcPct val="50000"/>
              </a:spcBef>
              <a:defRPr/>
            </a:pPr>
            <a:r>
              <a:rPr lang="en-GB" b="1" dirty="0" smtClean="0">
                <a:effectLst>
                  <a:outerShdw blurRad="38100" dist="38100" dir="2700000" algn="tl">
                    <a:srgbClr val="C0C0C0"/>
                  </a:outerShdw>
                </a:effectLst>
              </a:rPr>
              <a:t>Principal Lecturer and Senior Consultant</a:t>
            </a:r>
          </a:p>
          <a:p>
            <a:pPr algn="r">
              <a:spcBef>
                <a:spcPct val="50000"/>
              </a:spcBef>
              <a:defRPr/>
            </a:pPr>
            <a:r>
              <a:rPr lang="en-GB" b="1" dirty="0">
                <a:solidFill>
                  <a:srgbClr val="000000"/>
                </a:solidFill>
                <a:effectLst>
                  <a:outerShdw blurRad="38100" dist="38100" dir="2700000" algn="tl">
                    <a:srgbClr val="C0C0C0"/>
                  </a:outerShdw>
                </a:effectLst>
              </a:rPr>
              <a:t>Salomons Centre for Applied Psychology</a:t>
            </a:r>
            <a:endParaRPr lang="en-GB" b="1" dirty="0">
              <a:solidFill>
                <a:srgbClr val="000000"/>
              </a:solidFill>
              <a:effectLst>
                <a:outerShdw blurRad="38100" dist="38100" dir="2700000" algn="tl">
                  <a:srgbClr val="C0C0C0"/>
                </a:outerShdw>
              </a:effectLst>
              <a:cs typeface="Times New Roman" pitchFamily="18" charset="0"/>
            </a:endParaRPr>
          </a:p>
          <a:p>
            <a:pPr algn="r">
              <a:spcBef>
                <a:spcPct val="50000"/>
              </a:spcBef>
              <a:defRPr/>
            </a:pPr>
            <a:endParaRPr lang="en-GB" b="1" dirty="0" smtClean="0">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99977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9DD401-E397-4549-A924-90CD975C7E0E}" type="slidenum">
              <a:rPr lang="en-GB" smtClean="0">
                <a:solidFill>
                  <a:srgbClr val="000000"/>
                </a:solidFill>
              </a:rPr>
              <a:pPr eaLnBrk="1" hangingPunct="1"/>
              <a:t>10</a:t>
            </a:fld>
            <a:endParaRPr lang="en-GB" dirty="0" smtClean="0">
              <a:solidFill>
                <a:srgbClr val="000000"/>
              </a:solidFill>
            </a:endParaRPr>
          </a:p>
        </p:txBody>
      </p:sp>
      <p:sp>
        <p:nvSpPr>
          <p:cNvPr id="15363" name="TextBox 1"/>
          <p:cNvSpPr txBox="1">
            <a:spLocks noChangeArrowheads="1"/>
          </p:cNvSpPr>
          <p:nvPr/>
        </p:nvSpPr>
        <p:spPr bwMode="auto">
          <a:xfrm>
            <a:off x="501848" y="1340768"/>
            <a:ext cx="7920037"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fontAlgn="base">
              <a:spcBef>
                <a:spcPts val="600"/>
              </a:spcBef>
              <a:spcAft>
                <a:spcPts val="600"/>
              </a:spcAft>
              <a:buFont typeface="Times New Roman" pitchFamily="18" charset="0"/>
              <a:buChar char="•"/>
            </a:pPr>
            <a:r>
              <a:rPr lang="en-GB" sz="2400" dirty="0" smtClean="0">
                <a:solidFill>
                  <a:srgbClr val="000000"/>
                </a:solidFill>
                <a:cs typeface="Times New Roman" pitchFamily="18" charset="0"/>
              </a:rPr>
              <a:t>Helps with professional responsibilities and stress</a:t>
            </a:r>
            <a:endParaRPr lang="en-GB" sz="1100" dirty="0" smtClean="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smtClean="0">
                <a:solidFill>
                  <a:srgbClr val="000000"/>
                </a:solidFill>
                <a:cs typeface="Times New Roman" pitchFamily="18" charset="0"/>
              </a:rPr>
              <a:t>Provides </a:t>
            </a:r>
            <a:r>
              <a:rPr lang="en-GB" sz="2400" dirty="0">
                <a:solidFill>
                  <a:srgbClr val="000000"/>
                </a:solidFill>
                <a:cs typeface="Times New Roman" pitchFamily="18" charset="0"/>
              </a:rPr>
              <a:t>a framework to help 'contain' </a:t>
            </a:r>
            <a:r>
              <a:rPr lang="en-GB" sz="2400" dirty="0" smtClean="0">
                <a:solidFill>
                  <a:srgbClr val="000000"/>
                </a:solidFill>
                <a:cs typeface="Times New Roman" pitchFamily="18" charset="0"/>
              </a:rPr>
              <a:t>their role </a:t>
            </a:r>
            <a:r>
              <a:rPr lang="en-GB" sz="2400" dirty="0">
                <a:solidFill>
                  <a:srgbClr val="000000"/>
                </a:solidFill>
                <a:cs typeface="Times New Roman" pitchFamily="18" charset="0"/>
              </a:rPr>
              <a:t>as a professional worker </a:t>
            </a:r>
            <a:endParaRPr lang="en-GB" sz="1100" dirty="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Containment from colleagues may be especially helpful when </a:t>
            </a:r>
            <a:r>
              <a:rPr lang="en-GB" sz="2400" dirty="0" smtClean="0">
                <a:solidFill>
                  <a:srgbClr val="000000"/>
                </a:solidFill>
                <a:cs typeface="Times New Roman" pitchFamily="18" charset="0"/>
              </a:rPr>
              <a:t>working </a:t>
            </a:r>
            <a:r>
              <a:rPr lang="en-GB" sz="2400" dirty="0">
                <a:solidFill>
                  <a:srgbClr val="000000"/>
                </a:solidFill>
                <a:cs typeface="Times New Roman" pitchFamily="18" charset="0"/>
              </a:rPr>
              <a:t>with particularly challenging or difficult situations</a:t>
            </a: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Provides a shared language</a:t>
            </a:r>
            <a:endParaRPr lang="en-GB" sz="1100" dirty="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Helps </a:t>
            </a:r>
            <a:r>
              <a:rPr lang="en-GB" sz="2400" dirty="0" smtClean="0">
                <a:solidFill>
                  <a:srgbClr val="000000"/>
                </a:solidFill>
                <a:cs typeface="Times New Roman" pitchFamily="18" charset="0"/>
              </a:rPr>
              <a:t>decision </a:t>
            </a:r>
            <a:r>
              <a:rPr lang="en-GB" sz="2400" dirty="0">
                <a:solidFill>
                  <a:srgbClr val="000000"/>
                </a:solidFill>
                <a:cs typeface="Times New Roman" pitchFamily="18" charset="0"/>
              </a:rPr>
              <a:t>making</a:t>
            </a:r>
            <a:endParaRPr lang="en-GB" sz="1100" dirty="0">
              <a:solidFill>
                <a:srgbClr val="000000"/>
              </a:solidFill>
              <a:cs typeface="Times New Roman" pitchFamily="18" charset="0"/>
            </a:endParaRPr>
          </a:p>
          <a:p>
            <a:pPr fontAlgn="base">
              <a:spcBef>
                <a:spcPts val="600"/>
              </a:spcBef>
              <a:spcAft>
                <a:spcPts val="600"/>
              </a:spcAft>
              <a:buFont typeface="Times New Roman" pitchFamily="18" charset="0"/>
              <a:buChar char="•"/>
            </a:pPr>
            <a:r>
              <a:rPr lang="en-GB" sz="2400" dirty="0">
                <a:solidFill>
                  <a:srgbClr val="000000"/>
                </a:solidFill>
                <a:cs typeface="Times New Roman" pitchFamily="18" charset="0"/>
              </a:rPr>
              <a:t>Supports the safeguarding </a:t>
            </a:r>
            <a:r>
              <a:rPr lang="en-GB" sz="2400" dirty="0" smtClean="0">
                <a:solidFill>
                  <a:srgbClr val="000000"/>
                </a:solidFill>
                <a:cs typeface="Times New Roman" pitchFamily="18" charset="0"/>
              </a:rPr>
              <a:t>process – capacity to think and calm communication</a:t>
            </a:r>
            <a:endParaRPr lang="en-GB" sz="1100" dirty="0">
              <a:solidFill>
                <a:srgbClr val="000000"/>
              </a:solidFill>
              <a:cs typeface="Times New Roman" pitchFamily="18" charset="0"/>
            </a:endParaRPr>
          </a:p>
        </p:txBody>
      </p:sp>
      <p:sp>
        <p:nvSpPr>
          <p:cNvPr id="15364" name="Text Box 14"/>
          <p:cNvSpPr txBox="1">
            <a:spLocks noChangeArrowheads="1"/>
          </p:cNvSpPr>
          <p:nvPr/>
        </p:nvSpPr>
        <p:spPr bwMode="auto">
          <a:xfrm>
            <a:off x="1115616" y="116632"/>
            <a:ext cx="7272733" cy="936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44000"/>
              </a:lnSpc>
              <a:spcBef>
                <a:spcPct val="0"/>
              </a:spcBef>
              <a:spcAft>
                <a:spcPct val="0"/>
              </a:spcAft>
            </a:pPr>
            <a:r>
              <a:rPr lang="en-GB" sz="2800" b="1" dirty="0">
                <a:solidFill>
                  <a:srgbClr val="000000"/>
                </a:solidFill>
                <a:effectLst>
                  <a:outerShdw blurRad="38100" dist="38100" dir="2700000" algn="tl">
                    <a:srgbClr val="000000">
                      <a:alpha val="43137"/>
                    </a:srgbClr>
                  </a:outerShdw>
                </a:effectLst>
                <a:latin typeface="Arial"/>
              </a:rPr>
              <a:t>Why the Solihull Approach </a:t>
            </a:r>
            <a:r>
              <a:rPr lang="en-GB" sz="2800" b="1" dirty="0" smtClean="0">
                <a:solidFill>
                  <a:srgbClr val="000000"/>
                </a:solidFill>
                <a:effectLst>
                  <a:outerShdw blurRad="38100" dist="38100" dir="2700000" algn="tl">
                    <a:srgbClr val="000000">
                      <a:alpha val="43137"/>
                    </a:srgbClr>
                  </a:outerShdw>
                </a:effectLst>
                <a:latin typeface="Arial"/>
              </a:rPr>
              <a:t>maybe </a:t>
            </a:r>
            <a:r>
              <a:rPr lang="en-GB" sz="2800" b="1" dirty="0">
                <a:solidFill>
                  <a:srgbClr val="000000"/>
                </a:solidFill>
                <a:effectLst>
                  <a:outerShdw blurRad="38100" dist="38100" dir="2700000" algn="tl">
                    <a:srgbClr val="000000">
                      <a:alpha val="43137"/>
                    </a:srgbClr>
                  </a:outerShdw>
                </a:effectLst>
                <a:latin typeface="Arial"/>
              </a:rPr>
              <a:t>useful </a:t>
            </a:r>
            <a:endParaRPr lang="en-GB" sz="2800" dirty="0">
              <a:solidFill>
                <a:srgbClr val="000000"/>
              </a:solidFill>
              <a:effectLst>
                <a:outerShdw blurRad="38100" dist="38100" dir="2700000" algn="tl">
                  <a:srgbClr val="000000">
                    <a:alpha val="43137"/>
                  </a:srgbClr>
                </a:outerShdw>
              </a:effectLst>
              <a:latin typeface="Arial"/>
            </a:endParaRPr>
          </a:p>
        </p:txBody>
      </p:sp>
      <p:sp>
        <p:nvSpPr>
          <p:cNvPr id="15365" name="Slide Number Placeholder 6"/>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46E5A031-9CE9-45FA-932C-C744A1B62593}" type="slidenum">
              <a:rPr lang="en-GB" sz="1400">
                <a:solidFill>
                  <a:srgbClr val="000000"/>
                </a:solidFill>
              </a:rPr>
              <a:pPr algn="r" eaLnBrk="1" fontAlgn="base" hangingPunct="1">
                <a:spcBef>
                  <a:spcPct val="0"/>
                </a:spcBef>
                <a:spcAft>
                  <a:spcPct val="0"/>
                </a:spcAft>
              </a:pPr>
              <a:t>10</a:t>
            </a:fld>
            <a:endParaRPr lang="en-GB" sz="1400" dirty="0">
              <a:solidFill>
                <a:srgbClr val="000000"/>
              </a:solidFill>
            </a:endParaRPr>
          </a:p>
        </p:txBody>
      </p:sp>
    </p:spTree>
    <p:custDataLst>
      <p:tags r:id="rId1"/>
    </p:custDataLst>
    <p:extLst>
      <p:ext uri="{BB962C8B-B14F-4D97-AF65-F5344CB8AC3E}">
        <p14:creationId xmlns:p14="http://schemas.microsoft.com/office/powerpoint/2010/main" val="1016221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The relational context of behaviour management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Emphasises the relationship </a:t>
            </a:r>
            <a:r>
              <a:rPr lang="en-GB" dirty="0"/>
              <a:t>between educator and </a:t>
            </a:r>
            <a:r>
              <a:rPr lang="en-GB" dirty="0" smtClean="0"/>
              <a:t>pupil and the relational context of effective behaviour management</a:t>
            </a:r>
          </a:p>
          <a:p>
            <a:endParaRPr lang="en-GB"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16281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996952"/>
            <a:ext cx="5194920" cy="1143000"/>
          </a:xfrm>
        </p:spPr>
        <p:txBody>
          <a:bodyPr>
            <a:normAutofit fontScale="90000"/>
          </a:bodyPr>
          <a:lstStyle/>
          <a:p>
            <a:r>
              <a:rPr lang="en-GB" b="1" dirty="0" smtClean="0">
                <a:effectLst>
                  <a:outerShdw blurRad="38100" dist="38100" dir="2700000" algn="tl">
                    <a:srgbClr val="000000">
                      <a:alpha val="43137"/>
                    </a:srgbClr>
                  </a:outerShdw>
                </a:effectLst>
              </a:rPr>
              <a:t>Brains develop in the context of a relationship</a:t>
            </a:r>
            <a:endParaRPr lang="en-GB"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72108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33400" y="1219200"/>
            <a:ext cx="807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110000"/>
              </a:lnSpc>
              <a:spcBef>
                <a:spcPct val="50000"/>
              </a:spcBef>
              <a:spcAft>
                <a:spcPct val="0"/>
              </a:spcAft>
            </a:pPr>
            <a:endParaRPr lang="en-US" sz="2500" b="1" dirty="0">
              <a:solidFill>
                <a:srgbClr val="000000"/>
              </a:solidFill>
            </a:endParaRPr>
          </a:p>
        </p:txBody>
      </p:sp>
      <p:sp>
        <p:nvSpPr>
          <p:cNvPr id="49155" name="Text Box 3"/>
          <p:cNvSpPr txBox="1">
            <a:spLocks noChangeArrowheads="1"/>
          </p:cNvSpPr>
          <p:nvPr/>
        </p:nvSpPr>
        <p:spPr bwMode="auto">
          <a:xfrm>
            <a:off x="6248400" y="6019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endParaRPr lang="en-US" sz="2400" dirty="0">
              <a:solidFill>
                <a:srgbClr val="000000"/>
              </a:solidFill>
              <a:latin typeface="Times" pitchFamily="18" charset="0"/>
            </a:endParaRPr>
          </a:p>
        </p:txBody>
      </p:sp>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14513"/>
            <a:ext cx="69484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0" y="0"/>
            <a:ext cx="9144000" cy="519113"/>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GB" sz="2800" b="1" i="1" dirty="0">
                <a:solidFill>
                  <a:srgbClr val="000000"/>
                </a:solidFill>
              </a:rPr>
              <a:t>The Solihull Approach</a:t>
            </a:r>
          </a:p>
        </p:txBody>
      </p:sp>
      <p:sp>
        <p:nvSpPr>
          <p:cNvPr id="49158" name="Text Box 6"/>
          <p:cNvSpPr txBox="1">
            <a:spLocks noChangeArrowheads="1"/>
          </p:cNvSpPr>
          <p:nvPr/>
        </p:nvSpPr>
        <p:spPr bwMode="auto">
          <a:xfrm>
            <a:off x="0" y="6473825"/>
            <a:ext cx="9144000" cy="384175"/>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lnSpc>
                <a:spcPct val="80000"/>
              </a:lnSpc>
              <a:spcBef>
                <a:spcPct val="50000"/>
              </a:spcBef>
              <a:spcAft>
                <a:spcPct val="0"/>
              </a:spcAft>
            </a:pPr>
            <a:endParaRPr lang="en-US" sz="2400" dirty="0">
              <a:solidFill>
                <a:srgbClr val="000000"/>
              </a:solidFill>
              <a:latin typeface="Times" pitchFamily="18" charset="0"/>
            </a:endParaRPr>
          </a:p>
        </p:txBody>
      </p:sp>
      <p:sp>
        <p:nvSpPr>
          <p:cNvPr id="49159" name="Text Box 7"/>
          <p:cNvSpPr txBox="1">
            <a:spLocks noChangeArrowheads="1"/>
          </p:cNvSpPr>
          <p:nvPr/>
        </p:nvSpPr>
        <p:spPr bwMode="auto">
          <a:xfrm>
            <a:off x="755650" y="765175"/>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GB" sz="2800" b="1" dirty="0">
                <a:solidFill>
                  <a:srgbClr val="000000"/>
                </a:solidFill>
              </a:rPr>
              <a:t>THEORETICAL MODEL</a:t>
            </a:r>
            <a:r>
              <a:rPr lang="en-GB" sz="3200" b="1" dirty="0">
                <a:solidFill>
                  <a:srgbClr val="000000"/>
                </a:solidFill>
                <a:latin typeface="Times New Roman" pitchFamily="18" charset="0"/>
              </a:rPr>
              <a:t> </a:t>
            </a:r>
          </a:p>
        </p:txBody>
      </p:sp>
      <p:sp>
        <p:nvSpPr>
          <p:cNvPr id="314376" name="Oval 8"/>
          <p:cNvSpPr>
            <a:spLocks noChangeArrowheads="1"/>
          </p:cNvSpPr>
          <p:nvPr/>
        </p:nvSpPr>
        <p:spPr bwMode="auto">
          <a:xfrm>
            <a:off x="3419475" y="1412875"/>
            <a:ext cx="2016125" cy="9350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srgbClr val="000000"/>
              </a:solidFill>
            </a:endParaRPr>
          </a:p>
        </p:txBody>
      </p:sp>
    </p:spTree>
    <p:custDataLst>
      <p:tags r:id="rId1"/>
    </p:custDataLst>
    <p:extLst>
      <p:ext uri="{BB962C8B-B14F-4D97-AF65-F5344CB8AC3E}">
        <p14:creationId xmlns:p14="http://schemas.microsoft.com/office/powerpoint/2010/main" val="1369067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6"/>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314376"/>
                                        </p:tgtEl>
                                        <p:attrNameLst>
                                          <p:attrName>stroke.color</p:attrName>
                                        </p:attrNameLst>
                                      </p:cBhvr>
                                      <p:to>
                                        <a:schemeClr val="accent2"/>
                                      </p:to>
                                    </p:animClr>
                                    <p:set>
                                      <p:cBhvr>
                                        <p:cTn id="9" dur="1000" fill="hold"/>
                                        <p:tgtEl>
                                          <p:spTgt spid="31437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Containment</a:t>
            </a:r>
            <a:endParaRPr lang="en-GB" b="1" dirty="0"/>
          </a:p>
        </p:txBody>
      </p:sp>
      <p:sp>
        <p:nvSpPr>
          <p:cNvPr id="3" name="Content Placeholder 2"/>
          <p:cNvSpPr>
            <a:spLocks noGrp="1"/>
          </p:cNvSpPr>
          <p:nvPr>
            <p:ph idx="1"/>
          </p:nvPr>
        </p:nvSpPr>
        <p:spPr/>
        <p:txBody>
          <a:bodyPr/>
          <a:lstStyle/>
          <a:p>
            <a:r>
              <a:rPr lang="en-GB" dirty="0" err="1" smtClean="0"/>
              <a:t>Bion</a:t>
            </a:r>
            <a:r>
              <a:rPr lang="en-GB" dirty="0" smtClean="0"/>
              <a:t> – psychoanalyst</a:t>
            </a:r>
          </a:p>
          <a:p>
            <a:r>
              <a:rPr lang="en-GB" dirty="0" smtClean="0"/>
              <a:t>Understanding emotional communication</a:t>
            </a:r>
          </a:p>
          <a:p>
            <a:r>
              <a:rPr lang="en-GB" dirty="0" smtClean="0"/>
              <a:t>Helping to process it</a:t>
            </a:r>
          </a:p>
          <a:p>
            <a:r>
              <a:rPr lang="en-GB" dirty="0" smtClean="0"/>
              <a:t>Emotion is experienced as tolerable and manageable</a:t>
            </a:r>
          </a:p>
          <a:p>
            <a:r>
              <a:rPr lang="en-GB" dirty="0" smtClean="0"/>
              <a:t>Restores capacity to think </a:t>
            </a:r>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437112"/>
            <a:ext cx="3474245" cy="21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8"/>
          <p:cNvSpPr>
            <a:spLocks noChangeArrowheads="1"/>
          </p:cNvSpPr>
          <p:nvPr/>
        </p:nvSpPr>
        <p:spPr bwMode="auto">
          <a:xfrm>
            <a:off x="6381378" y="4221088"/>
            <a:ext cx="1439664" cy="64710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srgbClr val="000000"/>
              </a:solidFill>
            </a:endParaRPr>
          </a:p>
        </p:txBody>
      </p:sp>
    </p:spTree>
    <p:custDataLst>
      <p:tags r:id="rId1"/>
    </p:custDataLst>
    <p:extLst>
      <p:ext uri="{BB962C8B-B14F-4D97-AF65-F5344CB8AC3E}">
        <p14:creationId xmlns:p14="http://schemas.microsoft.com/office/powerpoint/2010/main" val="12691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5"/>
                                        </p:tgtEl>
                                        <p:attrNameLst>
                                          <p:attrName>stroke.color</p:attrName>
                                        </p:attrNameLst>
                                      </p:cBhvr>
                                      <p:to>
                                        <a:schemeClr val="accent2"/>
                                      </p:to>
                                    </p:animClr>
                                    <p:set>
                                      <p:cBhvr>
                                        <p:cTn id="9" dur="1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en-GB" sz="4000" b="1" dirty="0" smtClean="0">
                <a:effectLst>
                  <a:outerShdw blurRad="38100" dist="38100" dir="2700000" algn="tl">
                    <a:srgbClr val="000000">
                      <a:alpha val="43137"/>
                    </a:srgbClr>
                  </a:outerShdw>
                </a:effectLst>
              </a:rPr>
              <a:t>Containment for Learning</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Thinking about the impact of emotions on our capacity to concentrate, think and learn.  </a:t>
            </a:r>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6839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en-GB" sz="4000" b="1" dirty="0" smtClean="0">
                <a:effectLst>
                  <a:outerShdw blurRad="38100" dist="38100" dir="2700000" algn="tl">
                    <a:srgbClr val="000000">
                      <a:alpha val="43137"/>
                    </a:srgbClr>
                  </a:outerShdw>
                </a:effectLst>
              </a:rPr>
              <a:t>Containment in Schools</a:t>
            </a:r>
            <a:endParaRPr lang="en-GB"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Effective teaching and learning take place in a containing environment </a:t>
            </a:r>
          </a:p>
          <a:p>
            <a:r>
              <a:rPr lang="en-GB" dirty="0" smtClean="0"/>
              <a:t>Teachers need to feel contained enough to teach and pupils contained enough to learn</a:t>
            </a:r>
          </a:p>
          <a:p>
            <a:endParaRPr lang="en-GB" dirty="0"/>
          </a:p>
        </p:txBody>
      </p:sp>
    </p:spTree>
    <p:custDataLst>
      <p:tags r:id="rId1"/>
    </p:custDataLst>
    <p:extLst>
      <p:ext uri="{BB962C8B-B14F-4D97-AF65-F5344CB8AC3E}">
        <p14:creationId xmlns:p14="http://schemas.microsoft.com/office/powerpoint/2010/main" val="118872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528" y="6350"/>
            <a:ext cx="8568951" cy="1143000"/>
          </a:xfrm>
        </p:spPr>
        <p:txBody>
          <a:bodyPr/>
          <a:lstStyle/>
          <a:p>
            <a:pPr eaLnBrk="1" hangingPunct="1"/>
            <a:r>
              <a:rPr lang="en-GB" dirty="0" smtClean="0"/>
              <a:t>        </a:t>
            </a:r>
            <a:r>
              <a:rPr lang="en-GB" b="1" dirty="0" smtClean="0">
                <a:effectLst>
                  <a:outerShdw blurRad="38100" dist="38100" dir="2700000" algn="tl">
                    <a:srgbClr val="000000">
                      <a:alpha val="43137"/>
                    </a:srgbClr>
                  </a:outerShdw>
                </a:effectLst>
              </a:rPr>
              <a:t>Containment and the brain </a:t>
            </a:r>
          </a:p>
        </p:txBody>
      </p:sp>
      <p:sp>
        <p:nvSpPr>
          <p:cNvPr id="62467" name="Rectangle 3"/>
          <p:cNvSpPr>
            <a:spLocks noGrp="1" noChangeArrowheads="1"/>
          </p:cNvSpPr>
          <p:nvPr>
            <p:ph type="body" idx="1"/>
          </p:nvPr>
        </p:nvSpPr>
        <p:spPr>
          <a:xfrm>
            <a:off x="323850" y="1052513"/>
            <a:ext cx="8229600" cy="720725"/>
          </a:xfrm>
        </p:spPr>
        <p:txBody>
          <a:bodyPr/>
          <a:lstStyle/>
          <a:p>
            <a:pPr eaLnBrk="1" hangingPunct="1"/>
            <a:r>
              <a:rPr lang="en-GB" dirty="0" smtClean="0"/>
              <a:t>Parallel process</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69850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611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533400" y="1219200"/>
            <a:ext cx="807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50000"/>
              </a:spcBef>
            </a:pPr>
            <a:endParaRPr lang="en-US" sz="2500" b="1" dirty="0">
              <a:solidFill>
                <a:srgbClr val="000000"/>
              </a:solidFill>
            </a:endParaRPr>
          </a:p>
        </p:txBody>
      </p:sp>
      <p:sp>
        <p:nvSpPr>
          <p:cNvPr id="84995" name="Text Box 3"/>
          <p:cNvSpPr txBox="1">
            <a:spLocks noChangeArrowheads="1"/>
          </p:cNvSpPr>
          <p:nvPr/>
        </p:nvSpPr>
        <p:spPr bwMode="auto">
          <a:xfrm>
            <a:off x="6248400" y="6019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sz="2400" dirty="0">
              <a:solidFill>
                <a:srgbClr val="000000"/>
              </a:solidFill>
              <a:latin typeface="Times" pitchFamily="18" charset="0"/>
            </a:endParaRP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14513"/>
            <a:ext cx="69484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p:cNvSpPr txBox="1">
            <a:spLocks noChangeArrowheads="1"/>
          </p:cNvSpPr>
          <p:nvPr/>
        </p:nvSpPr>
        <p:spPr bwMode="auto">
          <a:xfrm>
            <a:off x="0" y="0"/>
            <a:ext cx="9144000" cy="519113"/>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b="1" i="1" dirty="0">
                <a:solidFill>
                  <a:srgbClr val="000000"/>
                </a:solidFill>
              </a:rPr>
              <a:t>The Solihull Approach</a:t>
            </a:r>
          </a:p>
        </p:txBody>
      </p:sp>
      <p:sp>
        <p:nvSpPr>
          <p:cNvPr id="84998" name="Text Box 6"/>
          <p:cNvSpPr txBox="1">
            <a:spLocks noChangeArrowheads="1"/>
          </p:cNvSpPr>
          <p:nvPr/>
        </p:nvSpPr>
        <p:spPr bwMode="auto">
          <a:xfrm>
            <a:off x="0" y="6473825"/>
            <a:ext cx="9144000" cy="384175"/>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ct val="50000"/>
              </a:spcBef>
            </a:pPr>
            <a:endParaRPr lang="en-US" sz="2400" dirty="0">
              <a:solidFill>
                <a:srgbClr val="000000"/>
              </a:solidFill>
              <a:latin typeface="Times" pitchFamily="18" charset="0"/>
            </a:endParaRPr>
          </a:p>
        </p:txBody>
      </p:sp>
      <p:sp>
        <p:nvSpPr>
          <p:cNvPr id="84999" name="Text Box 7"/>
          <p:cNvSpPr txBox="1">
            <a:spLocks noChangeArrowheads="1"/>
          </p:cNvSpPr>
          <p:nvPr/>
        </p:nvSpPr>
        <p:spPr bwMode="auto">
          <a:xfrm>
            <a:off x="755650" y="765175"/>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sz="2800" b="1" dirty="0">
                <a:solidFill>
                  <a:srgbClr val="000000"/>
                </a:solidFill>
              </a:rPr>
              <a:t>THEORETICAL MODEL</a:t>
            </a:r>
            <a:r>
              <a:rPr lang="en-GB" sz="3200" b="1" dirty="0">
                <a:solidFill>
                  <a:srgbClr val="000000"/>
                </a:solidFill>
                <a:latin typeface="Times New Roman" pitchFamily="18" charset="0"/>
              </a:rPr>
              <a:t> </a:t>
            </a:r>
          </a:p>
        </p:txBody>
      </p:sp>
      <p:sp>
        <p:nvSpPr>
          <p:cNvPr id="315400" name="Oval 8"/>
          <p:cNvSpPr>
            <a:spLocks noChangeArrowheads="1"/>
          </p:cNvSpPr>
          <p:nvPr/>
        </p:nvSpPr>
        <p:spPr bwMode="auto">
          <a:xfrm>
            <a:off x="684213" y="5084763"/>
            <a:ext cx="2016125" cy="9350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endParaRPr>
          </a:p>
        </p:txBody>
      </p:sp>
    </p:spTree>
    <p:custDataLst>
      <p:tags r:id="rId1"/>
    </p:custDataLst>
    <p:extLst>
      <p:ext uri="{BB962C8B-B14F-4D97-AF65-F5344CB8AC3E}">
        <p14:creationId xmlns:p14="http://schemas.microsoft.com/office/powerpoint/2010/main" val="3786276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400"/>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315400"/>
                                        </p:tgtEl>
                                        <p:attrNameLst>
                                          <p:attrName>stroke.color</p:attrName>
                                        </p:attrNameLst>
                                      </p:cBhvr>
                                      <p:to>
                                        <a:schemeClr val="accent2"/>
                                      </p:to>
                                    </p:animClr>
                                    <p:set>
                                      <p:cBhvr>
                                        <p:cTn id="9" dur="1000" fill="hold"/>
                                        <p:tgtEl>
                                          <p:spTgt spid="31540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Reciprocity</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err="1" smtClean="0"/>
              <a:t>Brazelton</a:t>
            </a:r>
            <a:r>
              <a:rPr lang="en-GB" dirty="0" smtClean="0"/>
              <a:t> – Child Development Research</a:t>
            </a:r>
          </a:p>
          <a:p>
            <a:r>
              <a:rPr lang="en-GB" dirty="0" smtClean="0"/>
              <a:t>Attunement</a:t>
            </a:r>
          </a:p>
          <a:p>
            <a:r>
              <a:rPr lang="en-GB" dirty="0" smtClean="0"/>
              <a:t>Two-way interaction</a:t>
            </a:r>
          </a:p>
          <a:p>
            <a:r>
              <a:rPr lang="en-GB" dirty="0" smtClean="0"/>
              <a:t>Dance of reciprocity – initiation, regulation and termination </a:t>
            </a:r>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437112"/>
            <a:ext cx="3474245" cy="21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8"/>
          <p:cNvSpPr>
            <a:spLocks noChangeArrowheads="1"/>
          </p:cNvSpPr>
          <p:nvPr/>
        </p:nvSpPr>
        <p:spPr bwMode="auto">
          <a:xfrm>
            <a:off x="4941714" y="5968851"/>
            <a:ext cx="1439664" cy="64710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srgbClr val="000000"/>
              </a:solidFill>
            </a:endParaRPr>
          </a:p>
        </p:txBody>
      </p:sp>
    </p:spTree>
    <p:custDataLst>
      <p:tags r:id="rId1"/>
    </p:custDataLst>
    <p:extLst>
      <p:ext uri="{BB962C8B-B14F-4D97-AF65-F5344CB8AC3E}">
        <p14:creationId xmlns:p14="http://schemas.microsoft.com/office/powerpoint/2010/main" val="16053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5"/>
                                        </p:tgtEl>
                                        <p:attrNameLst>
                                          <p:attrName>stroke.color</p:attrName>
                                        </p:attrNameLst>
                                      </p:cBhvr>
                                      <p:to>
                                        <a:schemeClr val="accent2"/>
                                      </p:to>
                                    </p:animClr>
                                    <p:set>
                                      <p:cBhvr>
                                        <p:cTn id="9" dur="1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Overview of the Talk</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713387"/>
          </a:xfrm>
        </p:spPr>
        <p:txBody>
          <a:bodyPr>
            <a:normAutofit lnSpcReduction="10000"/>
          </a:bodyPr>
          <a:lstStyle/>
          <a:p>
            <a:r>
              <a:rPr lang="en-GB" dirty="0" smtClean="0"/>
              <a:t>Background to the training and research</a:t>
            </a:r>
          </a:p>
          <a:p>
            <a:endParaRPr lang="en-GB" dirty="0"/>
          </a:p>
          <a:p>
            <a:r>
              <a:rPr lang="en-GB" dirty="0" smtClean="0"/>
              <a:t>An overview of the </a:t>
            </a:r>
            <a:r>
              <a:rPr lang="en-GB" dirty="0"/>
              <a:t>Solihull </a:t>
            </a:r>
            <a:r>
              <a:rPr lang="en-GB" dirty="0" smtClean="0"/>
              <a:t>Approach </a:t>
            </a:r>
            <a:r>
              <a:rPr lang="en-GB" dirty="0"/>
              <a:t>Understanding </a:t>
            </a:r>
            <a:r>
              <a:rPr lang="en-GB" dirty="0" smtClean="0"/>
              <a:t>Your Pupil’s Behaviour training</a:t>
            </a:r>
          </a:p>
          <a:p>
            <a:endParaRPr lang="en-GB" dirty="0" smtClean="0"/>
          </a:p>
          <a:p>
            <a:r>
              <a:rPr lang="en-GB" dirty="0" smtClean="0"/>
              <a:t>The Research</a:t>
            </a:r>
          </a:p>
          <a:p>
            <a:pPr lvl="1"/>
            <a:r>
              <a:rPr lang="en-GB" dirty="0" smtClean="0"/>
              <a:t>Quantitative and Qualitative Results</a:t>
            </a:r>
          </a:p>
          <a:p>
            <a:endParaRPr lang="en-GB" dirty="0" smtClean="0"/>
          </a:p>
          <a:p>
            <a:r>
              <a:rPr lang="en-GB" dirty="0" smtClean="0"/>
              <a:t>Personal Reflections</a:t>
            </a:r>
          </a:p>
          <a:p>
            <a:endParaRPr lang="en-GB" dirty="0" smtClean="0"/>
          </a:p>
          <a:p>
            <a:endParaRPr lang="en-GB" dirty="0" smtClean="0"/>
          </a:p>
          <a:p>
            <a:endParaRPr lang="en-GB"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7699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0000"/>
                </a:solidFill>
                <a:effectLst>
                  <a:outerShdw blurRad="38100" dist="38100" dir="2700000" algn="tl">
                    <a:srgbClr val="000000">
                      <a:alpha val="43137"/>
                    </a:srgbClr>
                  </a:outerShdw>
                </a:effectLst>
              </a:rPr>
              <a:t>Reciprocity In </a:t>
            </a:r>
            <a:r>
              <a:rPr lang="en-GB" sz="3600" b="1" dirty="0" smtClean="0">
                <a:solidFill>
                  <a:srgbClr val="000000"/>
                </a:solidFill>
                <a:effectLst>
                  <a:outerShdw blurRad="38100" dist="38100" dir="2700000" algn="tl">
                    <a:srgbClr val="000000">
                      <a:alpha val="43137"/>
                    </a:srgbClr>
                  </a:outerShdw>
                </a:effectLst>
              </a:rPr>
              <a:t>The School</a:t>
            </a:r>
            <a:endParaRPr lang="en-GB" dirty="0"/>
          </a:p>
        </p:txBody>
      </p:sp>
      <p:sp>
        <p:nvSpPr>
          <p:cNvPr id="3" name="Content Placeholder 2"/>
          <p:cNvSpPr>
            <a:spLocks noGrp="1"/>
          </p:cNvSpPr>
          <p:nvPr>
            <p:ph idx="1"/>
          </p:nvPr>
        </p:nvSpPr>
        <p:spPr/>
        <p:txBody>
          <a:bodyPr/>
          <a:lstStyle/>
          <a:p>
            <a:r>
              <a:rPr lang="en-GB" dirty="0" smtClean="0"/>
              <a:t>Rhythm of building up and calming down</a:t>
            </a:r>
          </a:p>
          <a:p>
            <a:r>
              <a:rPr lang="en-GB" dirty="0" smtClean="0"/>
              <a:t>Link to containment – are children in the best state for thinking, is their arousal system lower, are they calmer and ready to learn?</a:t>
            </a:r>
          </a:p>
          <a:p>
            <a:r>
              <a:rPr lang="en-GB" dirty="0" smtClean="0"/>
              <a:t>Reciprocity in lessoning planning – building up to an activity or piece of learning and then winding down</a:t>
            </a:r>
          </a:p>
          <a:p>
            <a:endParaRPr lang="en-GB" dirty="0"/>
          </a:p>
        </p:txBody>
      </p:sp>
    </p:spTree>
    <p:custDataLst>
      <p:tags r:id="rId1"/>
    </p:custDataLst>
    <p:extLst>
      <p:ext uri="{BB962C8B-B14F-4D97-AF65-F5344CB8AC3E}">
        <p14:creationId xmlns:p14="http://schemas.microsoft.com/office/powerpoint/2010/main" val="24959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Reciprocity</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713387"/>
          </a:xfrm>
        </p:spPr>
        <p:txBody>
          <a:bodyPr/>
          <a:lstStyle/>
          <a:p>
            <a:r>
              <a:rPr lang="en-GB" dirty="0" smtClean="0"/>
              <a:t>Look away</a:t>
            </a:r>
          </a:p>
          <a:p>
            <a:endParaRPr lang="en-GB" dirty="0" smtClean="0"/>
          </a:p>
          <a:p>
            <a:r>
              <a:rPr lang="en-GB" dirty="0" smtClean="0"/>
              <a:t>Chase and Dodge</a:t>
            </a:r>
          </a:p>
          <a:p>
            <a:endParaRPr lang="en-GB" dirty="0" smtClean="0"/>
          </a:p>
          <a:p>
            <a:r>
              <a:rPr lang="en-GB" dirty="0" smtClean="0"/>
              <a:t>Rupture and Repair</a:t>
            </a:r>
          </a:p>
          <a:p>
            <a:endParaRPr lang="en-GB" dirty="0" smtClean="0"/>
          </a:p>
          <a:p>
            <a:r>
              <a:rPr lang="en-GB" dirty="0" smtClean="0"/>
              <a:t>Good enough parenting</a:t>
            </a:r>
          </a:p>
          <a:p>
            <a:endParaRPr lang="en-GB" dirty="0"/>
          </a:p>
        </p:txBody>
      </p:sp>
    </p:spTree>
    <p:custDataLst>
      <p:tags r:id="rId1"/>
    </p:custDataLst>
    <p:extLst>
      <p:ext uri="{BB962C8B-B14F-4D97-AF65-F5344CB8AC3E}">
        <p14:creationId xmlns:p14="http://schemas.microsoft.com/office/powerpoint/2010/main" val="1280734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533400" y="1219200"/>
            <a:ext cx="80772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110000"/>
              </a:lnSpc>
              <a:spcBef>
                <a:spcPct val="50000"/>
              </a:spcBef>
              <a:spcAft>
                <a:spcPct val="0"/>
              </a:spcAft>
            </a:pPr>
            <a:endParaRPr lang="en-US" sz="2500" b="1" dirty="0">
              <a:solidFill>
                <a:srgbClr val="000000"/>
              </a:solidFill>
            </a:endParaRPr>
          </a:p>
        </p:txBody>
      </p:sp>
      <p:sp>
        <p:nvSpPr>
          <p:cNvPr id="96259" name="Text Box 3"/>
          <p:cNvSpPr txBox="1">
            <a:spLocks noChangeArrowheads="1"/>
          </p:cNvSpPr>
          <p:nvPr/>
        </p:nvSpPr>
        <p:spPr bwMode="auto">
          <a:xfrm>
            <a:off x="6248400" y="6019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endParaRPr lang="en-US" sz="2400" dirty="0">
              <a:solidFill>
                <a:srgbClr val="000000"/>
              </a:solidFill>
              <a:latin typeface="Times" pitchFamily="18" charset="0"/>
            </a:endParaRPr>
          </a:p>
        </p:txBody>
      </p:sp>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14513"/>
            <a:ext cx="69484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5"/>
          <p:cNvSpPr txBox="1">
            <a:spLocks noChangeArrowheads="1"/>
          </p:cNvSpPr>
          <p:nvPr/>
        </p:nvSpPr>
        <p:spPr bwMode="auto">
          <a:xfrm>
            <a:off x="0" y="0"/>
            <a:ext cx="9144000" cy="519113"/>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sz="2800" b="1" i="1" dirty="0">
                <a:solidFill>
                  <a:srgbClr val="000000"/>
                </a:solidFill>
              </a:rPr>
              <a:t>The Solihull Approach</a:t>
            </a:r>
          </a:p>
        </p:txBody>
      </p:sp>
      <p:sp>
        <p:nvSpPr>
          <p:cNvPr id="96262" name="Text Box 6"/>
          <p:cNvSpPr txBox="1">
            <a:spLocks noChangeArrowheads="1"/>
          </p:cNvSpPr>
          <p:nvPr/>
        </p:nvSpPr>
        <p:spPr bwMode="auto">
          <a:xfrm>
            <a:off x="0" y="6473825"/>
            <a:ext cx="9144000" cy="384175"/>
          </a:xfrm>
          <a:prstGeom prst="rect">
            <a:avLst/>
          </a:prstGeom>
          <a:solidFill>
            <a:srgbClr val="A9BAD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lnSpc>
                <a:spcPct val="80000"/>
              </a:lnSpc>
              <a:spcBef>
                <a:spcPct val="50000"/>
              </a:spcBef>
              <a:spcAft>
                <a:spcPct val="0"/>
              </a:spcAft>
            </a:pPr>
            <a:endParaRPr lang="en-US" sz="2400" dirty="0">
              <a:solidFill>
                <a:srgbClr val="000000"/>
              </a:solidFill>
              <a:latin typeface="Times" pitchFamily="18" charset="0"/>
            </a:endParaRPr>
          </a:p>
        </p:txBody>
      </p:sp>
      <p:sp>
        <p:nvSpPr>
          <p:cNvPr id="96263" name="Text Box 7"/>
          <p:cNvSpPr txBox="1">
            <a:spLocks noChangeArrowheads="1"/>
          </p:cNvSpPr>
          <p:nvPr/>
        </p:nvSpPr>
        <p:spPr bwMode="auto">
          <a:xfrm>
            <a:off x="755650" y="765175"/>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pPr>
            <a:r>
              <a:rPr lang="en-GB" sz="2800" b="1" dirty="0">
                <a:solidFill>
                  <a:srgbClr val="000000"/>
                </a:solidFill>
              </a:rPr>
              <a:t>THEORETICAL MODEL</a:t>
            </a:r>
            <a:r>
              <a:rPr lang="en-GB" sz="3200" b="1" dirty="0">
                <a:solidFill>
                  <a:srgbClr val="000000"/>
                </a:solidFill>
                <a:latin typeface="Times New Roman" pitchFamily="18" charset="0"/>
              </a:rPr>
              <a:t> </a:t>
            </a:r>
          </a:p>
        </p:txBody>
      </p:sp>
      <p:sp>
        <p:nvSpPr>
          <p:cNvPr id="316424" name="Oval 8"/>
          <p:cNvSpPr>
            <a:spLocks noChangeArrowheads="1"/>
          </p:cNvSpPr>
          <p:nvPr/>
        </p:nvSpPr>
        <p:spPr bwMode="auto">
          <a:xfrm>
            <a:off x="6227763" y="5300663"/>
            <a:ext cx="2016125" cy="9350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srgbClr val="000000"/>
              </a:solidFill>
            </a:endParaRPr>
          </a:p>
        </p:txBody>
      </p:sp>
    </p:spTree>
    <p:custDataLst>
      <p:tags r:id="rId1"/>
    </p:custDataLst>
    <p:extLst>
      <p:ext uri="{BB962C8B-B14F-4D97-AF65-F5344CB8AC3E}">
        <p14:creationId xmlns:p14="http://schemas.microsoft.com/office/powerpoint/2010/main" val="102574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24"/>
                                        </p:tgtEl>
                                        <p:attrNameLst>
                                          <p:attrName>style.visibility</p:attrName>
                                        </p:attrNameLst>
                                      </p:cBhvr>
                                      <p:to>
                                        <p:strVal val="visible"/>
                                      </p:to>
                                    </p:set>
                                  </p:childTnLst>
                                </p:cTn>
                              </p:par>
                              <p:par>
                                <p:cTn id="7" presetID="7" presetClass="emph" presetSubtype="2" fill="hold" nodeType="withEffect">
                                  <p:stCondLst>
                                    <p:cond delay="0"/>
                                  </p:stCondLst>
                                  <p:childTnLst>
                                    <p:animClr clrSpc="rgb" dir="cw">
                                      <p:cBhvr>
                                        <p:cTn id="8" dur="1000" fill="hold"/>
                                        <p:tgtEl>
                                          <p:spTgt spid="316424"/>
                                        </p:tgtEl>
                                        <p:attrNameLst>
                                          <p:attrName>stroke.color</p:attrName>
                                        </p:attrNameLst>
                                      </p:cBhvr>
                                      <p:to>
                                        <a:schemeClr val="accent2"/>
                                      </p:to>
                                    </p:animClr>
                                    <p:set>
                                      <p:cBhvr>
                                        <p:cTn id="9" dur="1000" fill="hold"/>
                                        <p:tgtEl>
                                          <p:spTgt spid="31642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effectLst>
                  <a:outerShdw blurRad="38100" dist="38100" dir="2700000" algn="tl">
                    <a:srgbClr val="000000">
                      <a:alpha val="43137"/>
                    </a:srgbClr>
                  </a:outerShdw>
                </a:effectLst>
              </a:rPr>
              <a:t>The relational context of behaviour management</a:t>
            </a:r>
          </a:p>
        </p:txBody>
      </p:sp>
      <p:sp>
        <p:nvSpPr>
          <p:cNvPr id="3" name="Content Placeholder 2"/>
          <p:cNvSpPr>
            <a:spLocks noGrp="1"/>
          </p:cNvSpPr>
          <p:nvPr>
            <p:ph idx="1"/>
          </p:nvPr>
        </p:nvSpPr>
        <p:spPr/>
        <p:txBody>
          <a:bodyPr>
            <a:normAutofit/>
          </a:bodyPr>
          <a:lstStyle/>
          <a:p>
            <a:r>
              <a:rPr lang="en-GB" dirty="0" smtClean="0"/>
              <a:t>Links the role of containment and reciprocity to pupils’ behaviour </a:t>
            </a:r>
          </a:p>
          <a:p>
            <a:r>
              <a:rPr lang="en-GB" dirty="0" smtClean="0"/>
              <a:t>Links the role containment and reciprocity in enabling learning</a:t>
            </a:r>
          </a:p>
          <a:p>
            <a:r>
              <a:rPr lang="en-GB" dirty="0" smtClean="0"/>
              <a:t>Thinking not only about the relationship/ interaction between child and educator but also within the broader school context</a:t>
            </a:r>
          </a:p>
          <a:p>
            <a:endParaRPr lang="en-GB" dirty="0" smtClean="0"/>
          </a:p>
          <a:p>
            <a:endParaRPr lang="en-GB" dirty="0"/>
          </a:p>
        </p:txBody>
      </p:sp>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23608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kumimoji="0" lang="en-GB"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What is</a:t>
            </a:r>
            <a:r>
              <a:rPr kumimoji="0" lang="en-GB"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ea typeface="+mn-ea"/>
                <a:cs typeface="+mn-cs"/>
              </a:rPr>
              <a:t> </a:t>
            </a:r>
            <a:r>
              <a:rPr kumimoji="0" lang="en-GB"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meant by Behaviour for Learning?</a:t>
            </a:r>
            <a:endParaRPr lang="en-GB"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tabLst>
                <a:tab pos="342900" algn="l"/>
              </a:tabLst>
            </a:pPr>
            <a:r>
              <a:rPr lang="en-GB" dirty="0" smtClean="0"/>
              <a:t>the </a:t>
            </a:r>
            <a:r>
              <a:rPr lang="en-GB" dirty="0"/>
              <a:t>containment of children’s </a:t>
            </a:r>
            <a:r>
              <a:rPr lang="en-GB" dirty="0" smtClean="0"/>
              <a:t>emotions/ anxieties so </a:t>
            </a:r>
            <a:r>
              <a:rPr lang="en-GB" dirty="0"/>
              <a:t>that the child can </a:t>
            </a:r>
            <a:r>
              <a:rPr lang="en-GB" dirty="0" smtClean="0"/>
              <a:t> concentrate </a:t>
            </a:r>
            <a:r>
              <a:rPr lang="en-GB" dirty="0"/>
              <a:t>and think</a:t>
            </a:r>
          </a:p>
          <a:p>
            <a:pPr>
              <a:tabLst>
                <a:tab pos="342900" algn="l"/>
              </a:tabLst>
            </a:pPr>
            <a:r>
              <a:rPr lang="en-GB" dirty="0" smtClean="0"/>
              <a:t>reciprocity </a:t>
            </a:r>
            <a:r>
              <a:rPr lang="en-GB" dirty="0"/>
              <a:t>between the teacher and child so 	that the child is regulated enough to take in and </a:t>
            </a:r>
            <a:r>
              <a:rPr lang="en-GB" dirty="0" smtClean="0"/>
              <a:t>process </a:t>
            </a:r>
            <a:r>
              <a:rPr lang="en-GB" dirty="0"/>
              <a:t>information </a:t>
            </a:r>
          </a:p>
          <a:p>
            <a:pPr>
              <a:tabLst>
                <a:tab pos="342900" algn="l"/>
              </a:tabLst>
            </a:pPr>
            <a:r>
              <a:rPr lang="en-GB" dirty="0" smtClean="0"/>
              <a:t>optimal </a:t>
            </a:r>
            <a:r>
              <a:rPr lang="en-GB" dirty="0"/>
              <a:t>brain development so that the child </a:t>
            </a:r>
            <a:r>
              <a:rPr lang="en-GB" dirty="0" smtClean="0"/>
              <a:t>has neural </a:t>
            </a:r>
            <a:r>
              <a:rPr lang="en-GB" dirty="0"/>
              <a:t>pathways to both self regulate and </a:t>
            </a:r>
            <a:r>
              <a:rPr lang="en-GB" dirty="0" smtClean="0"/>
              <a:t>to learn</a:t>
            </a:r>
            <a:endParaRPr lang="en-GB" dirty="0"/>
          </a:p>
          <a:p>
            <a:endParaRPr lang="en-GB" dirty="0"/>
          </a:p>
        </p:txBody>
      </p:sp>
      <p:sp>
        <p:nvSpPr>
          <p:cNvPr id="7577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 Solihull Approach  </a:t>
            </a:r>
          </a:p>
        </p:txBody>
      </p:sp>
      <p:sp>
        <p:nvSpPr>
          <p:cNvPr id="7577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DDE370-864E-48E5-93C3-64C6F96B368A}" type="slidenum">
              <a:rPr lang="en-GB" smtClean="0"/>
              <a:pPr eaLnBrk="1" hangingPunct="1"/>
              <a:t>24</a:t>
            </a:fld>
            <a:endParaRPr lang="en-GB" dirty="0" smtClean="0"/>
          </a:p>
        </p:txBody>
      </p:sp>
      <p:sp>
        <p:nvSpPr>
          <p:cNvPr id="75782" name="Slide Number Placeholder 12"/>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28A7230-9CB1-48A6-ADA8-1051B097E3FE}" type="slidenum">
              <a:rPr lang="en-GB" sz="1400"/>
              <a:pPr algn="r" eaLnBrk="1" hangingPunct="1"/>
              <a:t>24</a:t>
            </a:fld>
            <a:endParaRPr lang="en-GB" sz="1400" dirty="0"/>
          </a:p>
        </p:txBody>
      </p:sp>
    </p:spTree>
    <p:custDataLst>
      <p:tags r:id="rId1"/>
    </p:custDataLst>
    <p:extLst>
      <p:ext uri="{BB962C8B-B14F-4D97-AF65-F5344CB8AC3E}">
        <p14:creationId xmlns:p14="http://schemas.microsoft.com/office/powerpoint/2010/main" val="4132436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effectLst>
                  <a:outerShdw blurRad="38100" dist="38100" dir="2700000" algn="tl">
                    <a:srgbClr val="000000">
                      <a:alpha val="43137"/>
                    </a:srgbClr>
                  </a:outerShdw>
                </a:effectLst>
              </a:rPr>
              <a:t>The Research</a:t>
            </a:r>
            <a:endParaRPr lang="en-GB" b="1" dirty="0">
              <a:effectLst>
                <a:outerShdw blurRad="38100" dist="38100" dir="2700000" algn="tl">
                  <a:srgbClr val="000000">
                    <a:alpha val="43137"/>
                  </a:srgbClr>
                </a:outerShdw>
              </a:effectLst>
            </a:endParaRPr>
          </a:p>
        </p:txBody>
      </p:sp>
      <p:sp>
        <p:nvSpPr>
          <p:cNvPr id="3" name="Subtitle 2"/>
          <p:cNvSpPr>
            <a:spLocks noGrp="1"/>
          </p:cNvSpPr>
          <p:nvPr>
            <p:ph idx="1"/>
          </p:nvPr>
        </p:nvSpPr>
        <p:spPr>
          <a:xfrm>
            <a:off x="457200" y="1600200"/>
            <a:ext cx="5122912" cy="4525963"/>
          </a:xfrm>
        </p:spPr>
        <p:txBody>
          <a:bodyPr>
            <a:normAutofit/>
          </a:bodyPr>
          <a:lstStyle/>
          <a:p>
            <a:pPr marL="0" indent="0" algn="l">
              <a:buNone/>
            </a:pPr>
            <a:r>
              <a:rPr lang="en-GB" dirty="0"/>
              <a:t>What impact does the Solihull Approach Understanding Your Pupil’s Behaviour on teacher levels of stress, anxiety, mood, sense of teacher efficacy, self-esteem at 6 months after the training </a:t>
            </a:r>
          </a:p>
          <a:p>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977627"/>
            <a:ext cx="2267744" cy="92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268760"/>
            <a:ext cx="3305755" cy="4708867"/>
          </a:xfrm>
          <a:prstGeom prst="rect">
            <a:avLst/>
          </a:prstGeom>
          <a:noFill/>
          <a:ln w="349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40045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Rationale for Measuring Teacher Outcomes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b="1" dirty="0" smtClean="0"/>
              <a:t>Hypothesis </a:t>
            </a:r>
          </a:p>
          <a:p>
            <a:r>
              <a:rPr lang="en-GB" dirty="0" smtClean="0"/>
              <a:t>It is argued that by understanding and using the approach teachers will feel more contained themselves and will be in a better position to be attuned to their pupils’, the parents’ and colleagues’ behaviour</a:t>
            </a:r>
          </a:p>
          <a:p>
            <a:r>
              <a:rPr lang="en-GB" dirty="0" smtClean="0"/>
              <a:t>In doing this they will be less stressed and feel more able to do their jobs</a:t>
            </a:r>
          </a:p>
          <a:p>
            <a:endParaRPr lang="en-GB" dirty="0"/>
          </a:p>
        </p:txBody>
      </p:sp>
    </p:spTree>
    <p:custDataLst>
      <p:tags r:id="rId1"/>
    </p:custDataLst>
    <p:extLst>
      <p:ext uri="{BB962C8B-B14F-4D97-AF65-F5344CB8AC3E}">
        <p14:creationId xmlns:p14="http://schemas.microsoft.com/office/powerpoint/2010/main" val="2248189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effectLst>
                  <a:outerShdw blurRad="38100" dist="38100" dir="2700000" algn="tl">
                    <a:srgbClr val="000000">
                      <a:alpha val="43137"/>
                    </a:srgbClr>
                  </a:outerShdw>
                </a:effectLst>
              </a:rPr>
              <a:t>Methodology</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GB" dirty="0" smtClean="0"/>
              <a:t>The study focused </a:t>
            </a:r>
            <a:r>
              <a:rPr lang="en-GB" dirty="0"/>
              <a:t>on a group of teachers from 2 primary schools in Kent. One </a:t>
            </a:r>
            <a:r>
              <a:rPr lang="en-GB" dirty="0" smtClean="0"/>
              <a:t>the </a:t>
            </a:r>
            <a:r>
              <a:rPr lang="en-GB" dirty="0"/>
              <a:t>experimental group </a:t>
            </a:r>
            <a:r>
              <a:rPr lang="en-GB" dirty="0" smtClean="0"/>
              <a:t>received </a:t>
            </a:r>
            <a:r>
              <a:rPr lang="en-GB" dirty="0"/>
              <a:t>the training the other </a:t>
            </a:r>
            <a:r>
              <a:rPr lang="en-GB" dirty="0" smtClean="0"/>
              <a:t>the </a:t>
            </a:r>
            <a:r>
              <a:rPr lang="en-GB" dirty="0"/>
              <a:t>control (this group </a:t>
            </a:r>
            <a:r>
              <a:rPr lang="en-GB" dirty="0" smtClean="0"/>
              <a:t>received </a:t>
            </a:r>
            <a:r>
              <a:rPr lang="en-GB" dirty="0"/>
              <a:t>the training after the research if they are interested).</a:t>
            </a:r>
          </a:p>
          <a:p>
            <a:r>
              <a:rPr lang="en-GB" dirty="0"/>
              <a:t>In order to assess the impact of the training </a:t>
            </a:r>
            <a:r>
              <a:rPr lang="en-GB" dirty="0" smtClean="0"/>
              <a:t>a </a:t>
            </a:r>
            <a:r>
              <a:rPr lang="en-GB" dirty="0"/>
              <a:t>pre-test </a:t>
            </a:r>
            <a:r>
              <a:rPr lang="en-GB" dirty="0" smtClean="0"/>
              <a:t>follow-up at 6 months </a:t>
            </a:r>
            <a:r>
              <a:rPr lang="en-GB" dirty="0"/>
              <a:t>design </a:t>
            </a:r>
            <a:r>
              <a:rPr lang="en-GB" dirty="0" smtClean="0"/>
              <a:t>was </a:t>
            </a:r>
            <a:r>
              <a:rPr lang="en-GB" dirty="0"/>
              <a:t>be used.  </a:t>
            </a:r>
            <a:endParaRPr lang="en-GB" dirty="0" smtClean="0"/>
          </a:p>
          <a:p>
            <a:r>
              <a:rPr lang="en-GB" dirty="0" smtClean="0"/>
              <a:t>Interviews were conducted with teachers from the school receiving the training </a:t>
            </a:r>
            <a:endParaRPr lang="en-GB" dirty="0"/>
          </a:p>
        </p:txBody>
      </p:sp>
    </p:spTree>
    <p:custDataLst>
      <p:tags r:id="rId1"/>
    </p:custDataLst>
    <p:extLst>
      <p:ext uri="{BB962C8B-B14F-4D97-AF65-F5344CB8AC3E}">
        <p14:creationId xmlns:p14="http://schemas.microsoft.com/office/powerpoint/2010/main" val="3352773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Measures</a:t>
            </a:r>
            <a:r>
              <a:rPr lang="en-GB" dirty="0" smtClean="0"/>
              <a:t> </a:t>
            </a:r>
            <a:endParaRPr lang="en-GB" dirty="0"/>
          </a:p>
        </p:txBody>
      </p:sp>
      <p:sp>
        <p:nvSpPr>
          <p:cNvPr id="3" name="Content Placeholder 2"/>
          <p:cNvSpPr>
            <a:spLocks noGrp="1"/>
          </p:cNvSpPr>
          <p:nvPr>
            <p:ph idx="1"/>
          </p:nvPr>
        </p:nvSpPr>
        <p:spPr>
          <a:xfrm>
            <a:off x="457200" y="1340768"/>
            <a:ext cx="8229600" cy="5184576"/>
          </a:xfrm>
        </p:spPr>
        <p:txBody>
          <a:bodyPr>
            <a:normAutofit fontScale="92500" lnSpcReduction="20000"/>
          </a:bodyPr>
          <a:lstStyle/>
          <a:p>
            <a:r>
              <a:rPr lang="en-GB" b="1" dirty="0" smtClean="0"/>
              <a:t>Stress, burnout and compassion </a:t>
            </a:r>
            <a:r>
              <a:rPr lang="en-GB" b="1" dirty="0" err="1" smtClean="0"/>
              <a:t>saitifaction</a:t>
            </a:r>
            <a:r>
              <a:rPr lang="en-GB" b="1" dirty="0" smtClean="0"/>
              <a:t> - Professional </a:t>
            </a:r>
            <a:r>
              <a:rPr lang="en-GB" b="1" dirty="0"/>
              <a:t>Quality of Life Scale</a:t>
            </a:r>
            <a:r>
              <a:rPr lang="en-GB" dirty="0"/>
              <a:t> (PROQOL) (Stamm, 2009). </a:t>
            </a:r>
            <a:endParaRPr lang="en-GB" dirty="0" smtClean="0"/>
          </a:p>
          <a:p>
            <a:r>
              <a:rPr lang="en-GB" dirty="0"/>
              <a:t>The </a:t>
            </a:r>
            <a:r>
              <a:rPr lang="en-GB" b="1" dirty="0"/>
              <a:t>Robson Self Concept Questionnaire</a:t>
            </a:r>
            <a:r>
              <a:rPr lang="en-GB" dirty="0"/>
              <a:t> (Robson, 1989</a:t>
            </a:r>
            <a:r>
              <a:rPr lang="en-GB" dirty="0" smtClean="0"/>
              <a:t>)</a:t>
            </a:r>
          </a:p>
          <a:p>
            <a:r>
              <a:rPr lang="en-GB" b="1" dirty="0"/>
              <a:t>Teacher Efficacy Scale</a:t>
            </a:r>
            <a:r>
              <a:rPr lang="en-GB" dirty="0"/>
              <a:t> - </a:t>
            </a:r>
            <a:r>
              <a:rPr lang="en-GB" dirty="0" err="1"/>
              <a:t>Guskey</a:t>
            </a:r>
            <a:r>
              <a:rPr lang="en-GB" dirty="0"/>
              <a:t>, T. R., &amp; </a:t>
            </a:r>
            <a:r>
              <a:rPr lang="en-GB" dirty="0" err="1"/>
              <a:t>Passaro</a:t>
            </a:r>
            <a:r>
              <a:rPr lang="en-GB" dirty="0"/>
              <a:t>, P. D. (1994</a:t>
            </a:r>
            <a:r>
              <a:rPr lang="en-GB" dirty="0" smtClean="0"/>
              <a:t>)</a:t>
            </a:r>
          </a:p>
          <a:p>
            <a:r>
              <a:rPr lang="en-GB" b="1" dirty="0"/>
              <a:t>The Generalized Anxiety Disorder Assessment Version 7</a:t>
            </a:r>
            <a:r>
              <a:rPr lang="en-GB" dirty="0"/>
              <a:t> (GAD 7; Spitzer, </a:t>
            </a:r>
            <a:r>
              <a:rPr lang="en-GB" dirty="0" err="1"/>
              <a:t>Kroenke</a:t>
            </a:r>
            <a:r>
              <a:rPr lang="en-GB" dirty="0"/>
              <a:t>, Williams, et al; 2006</a:t>
            </a:r>
            <a:r>
              <a:rPr lang="en-GB" dirty="0" smtClean="0"/>
              <a:t>)</a:t>
            </a:r>
          </a:p>
          <a:p>
            <a:r>
              <a:rPr lang="en-GB" b="1" dirty="0"/>
              <a:t>The Patient Health Questionnaire</a:t>
            </a:r>
            <a:r>
              <a:rPr lang="en-GB" dirty="0"/>
              <a:t> (PHQ-9, </a:t>
            </a:r>
            <a:r>
              <a:rPr lang="en-GB" dirty="0" err="1"/>
              <a:t>Kroenke</a:t>
            </a:r>
            <a:r>
              <a:rPr lang="en-GB" dirty="0"/>
              <a:t>, Spitzer, Williams; </a:t>
            </a:r>
            <a:r>
              <a:rPr lang="en-GB" dirty="0" smtClean="0"/>
              <a:t>2001)</a:t>
            </a:r>
            <a:endParaRPr lang="en-GB" dirty="0"/>
          </a:p>
        </p:txBody>
      </p:sp>
    </p:spTree>
    <p:custDataLst>
      <p:tags r:id="rId1"/>
    </p:custDataLst>
    <p:extLst>
      <p:ext uri="{BB962C8B-B14F-4D97-AF65-F5344CB8AC3E}">
        <p14:creationId xmlns:p14="http://schemas.microsoft.com/office/powerpoint/2010/main" val="2055795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The participants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t>School 1: Received the training</a:t>
            </a:r>
            <a:r>
              <a:rPr lang="en-GB" dirty="0" smtClean="0"/>
              <a:t> </a:t>
            </a:r>
          </a:p>
          <a:p>
            <a:r>
              <a:rPr lang="en-GB" dirty="0" smtClean="0"/>
              <a:t>3 twilight session</a:t>
            </a:r>
          </a:p>
          <a:p>
            <a:r>
              <a:rPr lang="en-GB" dirty="0" smtClean="0"/>
              <a:t>26 staff including teachers, support staff and administrators</a:t>
            </a:r>
          </a:p>
          <a:p>
            <a:r>
              <a:rPr lang="en-GB" dirty="0" smtClean="0"/>
              <a:t>Had 6 monthly follow up sessions with approximately 10 staff members.  </a:t>
            </a:r>
          </a:p>
          <a:p>
            <a:endParaRPr lang="en-GB" dirty="0"/>
          </a:p>
          <a:p>
            <a:pPr marL="0" indent="0">
              <a:buNone/>
            </a:pPr>
            <a:r>
              <a:rPr lang="en-GB" b="1" dirty="0"/>
              <a:t>School 2</a:t>
            </a:r>
            <a:r>
              <a:rPr lang="en-GB" b="1" dirty="0" smtClean="0"/>
              <a:t>: Control</a:t>
            </a:r>
            <a:endParaRPr lang="en-GB" b="1" dirty="0"/>
          </a:p>
          <a:p>
            <a:r>
              <a:rPr lang="en-GB" dirty="0" smtClean="0"/>
              <a:t>30 </a:t>
            </a:r>
            <a:r>
              <a:rPr lang="en-GB" dirty="0"/>
              <a:t>staff including teachers, support staff and administrators</a:t>
            </a:r>
          </a:p>
          <a:p>
            <a:endParaRPr lang="en-GB" dirty="0" smtClean="0"/>
          </a:p>
          <a:p>
            <a:endParaRPr lang="en-GB" dirty="0"/>
          </a:p>
        </p:txBody>
      </p:sp>
    </p:spTree>
    <p:custDataLst>
      <p:tags r:id="rId1"/>
    </p:custDataLst>
    <p:extLst>
      <p:ext uri="{BB962C8B-B14F-4D97-AF65-F5344CB8AC3E}">
        <p14:creationId xmlns:p14="http://schemas.microsoft.com/office/powerpoint/2010/main" val="94992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3" descr="Map of Eng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0"/>
            <a:ext cx="43989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6" name="Rectangle 2"/>
          <p:cNvSpPr>
            <a:spLocks noGrp="1" noChangeArrowheads="1"/>
          </p:cNvSpPr>
          <p:nvPr>
            <p:ph type="title"/>
          </p:nvPr>
        </p:nvSpPr>
        <p:spPr/>
        <p:txBody>
          <a:bodyPr/>
          <a:lstStyle/>
          <a:p>
            <a:r>
              <a:rPr lang="en-GB" altLang="en-US" b="1" dirty="0">
                <a:effectLst>
                  <a:outerShdw blurRad="38100" dist="38100" dir="2700000" algn="tl">
                    <a:srgbClr val="C0C0C0"/>
                  </a:outerShdw>
                </a:effectLst>
              </a:rPr>
              <a:t>Background to the study</a:t>
            </a:r>
          </a:p>
        </p:txBody>
      </p:sp>
      <p:sp>
        <p:nvSpPr>
          <p:cNvPr id="159747" name="Rectangle 3"/>
          <p:cNvSpPr>
            <a:spLocks noGrp="1" noChangeArrowheads="1"/>
          </p:cNvSpPr>
          <p:nvPr>
            <p:ph type="body" idx="1"/>
          </p:nvPr>
        </p:nvSpPr>
        <p:spPr>
          <a:xfrm>
            <a:off x="323528" y="2026667"/>
            <a:ext cx="4421510" cy="3982140"/>
          </a:xfrm>
        </p:spPr>
        <p:txBody>
          <a:bodyPr>
            <a:normAutofit fontScale="85000" lnSpcReduction="10000"/>
          </a:bodyPr>
          <a:lstStyle/>
          <a:p>
            <a:r>
              <a:rPr lang="en-GB" altLang="en-US" sz="2800" b="1" dirty="0"/>
              <a:t>Part of </a:t>
            </a:r>
            <a:r>
              <a:rPr lang="en-GB" altLang="en-US" sz="2800" b="1" dirty="0" smtClean="0"/>
              <a:t>a </a:t>
            </a:r>
            <a:r>
              <a:rPr lang="en-GB" altLang="en-US" sz="2800" b="1" dirty="0"/>
              <a:t>consultancy and training and development programme based </a:t>
            </a:r>
            <a:r>
              <a:rPr lang="en-GB" altLang="en-US" sz="2800" b="1" dirty="0" smtClean="0"/>
              <a:t>run by the Salomons Centre for Applied Psychology in Canterbury Christ Church University in Kent in collaboration with Solihull Approach</a:t>
            </a:r>
            <a:endParaRPr lang="en-GB" altLang="en-US" sz="2800" b="1" dirty="0"/>
          </a:p>
          <a:p>
            <a:endParaRPr lang="en-GB" altLang="en-US" sz="2800" b="1" dirty="0"/>
          </a:p>
          <a:p>
            <a:r>
              <a:rPr lang="en-GB" altLang="en-US" sz="2800" b="1" dirty="0" smtClean="0"/>
              <a:t>Funded </a:t>
            </a:r>
            <a:r>
              <a:rPr lang="en-GB" altLang="en-US" sz="2800" b="1" dirty="0"/>
              <a:t>by </a:t>
            </a:r>
            <a:r>
              <a:rPr lang="en-GB" altLang="en-US" sz="2800" b="1" dirty="0" smtClean="0"/>
              <a:t>the Local </a:t>
            </a:r>
            <a:r>
              <a:rPr lang="en-GB" altLang="en-US" sz="2800" b="1" dirty="0"/>
              <a:t>Authority and Primary Care Trusts</a:t>
            </a:r>
          </a:p>
        </p:txBody>
      </p:sp>
      <p:sp>
        <p:nvSpPr>
          <p:cNvPr id="159749" name="Oval 4"/>
          <p:cNvSpPr>
            <a:spLocks noChangeArrowheads="1"/>
          </p:cNvSpPr>
          <p:nvPr/>
        </p:nvSpPr>
        <p:spPr bwMode="auto">
          <a:xfrm>
            <a:off x="8027988" y="5876925"/>
            <a:ext cx="1116012" cy="647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dirty="0">
              <a:solidFill>
                <a:prstClr val="black"/>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 r="11643"/>
          <a:stretch/>
        </p:blipFill>
        <p:spPr bwMode="auto">
          <a:xfrm>
            <a:off x="-684584" y="1196752"/>
            <a:ext cx="5292000" cy="82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4"/>
          <p:cNvSpPr>
            <a:spLocks noChangeArrowheads="1"/>
          </p:cNvSpPr>
          <p:nvPr/>
        </p:nvSpPr>
        <p:spPr bwMode="auto">
          <a:xfrm>
            <a:off x="6588224" y="4797152"/>
            <a:ext cx="1116012" cy="647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endParaRPr lang="en-US" altLang="en-US" dirty="0">
              <a:solidFill>
                <a:prstClr val="black"/>
              </a:solidFill>
            </a:endParaRPr>
          </a:p>
        </p:txBody>
      </p:sp>
      <p:sp>
        <p:nvSpPr>
          <p:cNvPr id="2" name="Curved Left Arrow 1"/>
          <p:cNvSpPr/>
          <p:nvPr/>
        </p:nvSpPr>
        <p:spPr>
          <a:xfrm rot="19304647">
            <a:off x="7932149" y="4418258"/>
            <a:ext cx="684188" cy="1472365"/>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pic>
        <p:nvPicPr>
          <p:cNvPr id="1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08806"/>
            <a:ext cx="2089287" cy="8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648394">
            <a:off x="4901144" y="1721427"/>
            <a:ext cx="1513020" cy="1933514"/>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8" descr="t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30804">
            <a:off x="6922284" y="1473249"/>
            <a:ext cx="1563902" cy="1941934"/>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927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159749"/>
                                        </p:tgtEl>
                                      </p:cBhvr>
                                    </p:animEffect>
                                    <p:animScale>
                                      <p:cBhvr>
                                        <p:cTn id="7" dur="500" autoRev="1" fill="hold"/>
                                        <p:tgtEl>
                                          <p:spTgt spid="159749"/>
                                        </p:tgtEl>
                                      </p:cBhvr>
                                      <p:by x="105000" y="105000"/>
                                    </p:animScale>
                                  </p:childTnLst>
                                </p:cTn>
                              </p:par>
                              <p:par>
                                <p:cTn id="8" presetID="26" presetClass="emph" presetSubtype="0" fill="hold" grpId="0" nodeType="withEffect">
                                  <p:stCondLst>
                                    <p:cond delay="0"/>
                                  </p:stCondLst>
                                  <p:childTnLst>
                                    <p:animEffect transition="out" filter="fade">
                                      <p:cBhvr>
                                        <p:cTn id="9" dur="1000" tmFilter="0, 0; .2, .5; .8, .5; 1, 0"/>
                                        <p:tgtEl>
                                          <p:spTgt spid="9"/>
                                        </p:tgtEl>
                                      </p:cBhvr>
                                    </p:animEffect>
                                    <p:animScale>
                                      <p:cBhvr>
                                        <p:cTn id="10"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effectLst>
                  <a:outerShdw blurRad="38100" dist="38100" dir="2700000" algn="tl">
                    <a:srgbClr val="000000">
                      <a:alpha val="43137"/>
                    </a:srgbClr>
                  </a:outerShdw>
                </a:effectLst>
              </a:rPr>
              <a:t>Quantitative Results </a:t>
            </a:r>
            <a:endParaRPr lang="en-GB"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pPr algn="ctr"/>
            <a:endParaRPr lang="en-GB" dirty="0"/>
          </a:p>
        </p:txBody>
      </p:sp>
      <p:sp>
        <p:nvSpPr>
          <p:cNvPr id="3" name="Slide Number Placeholder 2"/>
          <p:cNvSpPr>
            <a:spLocks noGrp="1"/>
          </p:cNvSpPr>
          <p:nvPr>
            <p:ph type="sldNum" sz="quarter" idx="12"/>
          </p:nvPr>
        </p:nvSpPr>
        <p:spPr/>
        <p:txBody>
          <a:bodyPr/>
          <a:lstStyle/>
          <a:p>
            <a:pPr>
              <a:defRPr/>
            </a:pPr>
            <a:fld id="{6E9966C0-59DB-4E4B-BC1D-72DC6B037D39}" type="slidenum">
              <a:rPr lang="en-GB" smtClean="0">
                <a:solidFill>
                  <a:srgbClr val="000000"/>
                </a:solidFill>
              </a:rPr>
              <a:pPr>
                <a:defRPr/>
              </a:pPr>
              <a:t>30</a:t>
            </a:fld>
            <a:endParaRPr lang="en-GB" dirty="0">
              <a:solidFill>
                <a:srgbClr val="000000"/>
              </a:solidFill>
            </a:endParaRPr>
          </a:p>
        </p:txBody>
      </p:sp>
    </p:spTree>
    <p:custDataLst>
      <p:tags r:id="rId1"/>
    </p:custDataLst>
    <p:extLst>
      <p:ext uri="{BB962C8B-B14F-4D97-AF65-F5344CB8AC3E}">
        <p14:creationId xmlns:p14="http://schemas.microsoft.com/office/powerpoint/2010/main" val="2571269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Findings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GB" b="1" dirty="0"/>
              <a:t>School A </a:t>
            </a:r>
            <a:r>
              <a:rPr lang="en-GB" dirty="0"/>
              <a:t>– Six month after receiving the training showed a statistically significant:</a:t>
            </a:r>
          </a:p>
          <a:p>
            <a:pPr lvl="1"/>
            <a:r>
              <a:rPr lang="en-GB" dirty="0"/>
              <a:t>increase in satisfaction with their helping role</a:t>
            </a:r>
          </a:p>
          <a:p>
            <a:pPr lvl="1"/>
            <a:r>
              <a:rPr lang="en-GB" dirty="0"/>
              <a:t>decrease in feeling burnt out/stressed</a:t>
            </a:r>
          </a:p>
          <a:p>
            <a:pPr lvl="1"/>
            <a:r>
              <a:rPr lang="en-GB" dirty="0"/>
              <a:t>increase in self-esteem</a:t>
            </a:r>
          </a:p>
          <a:p>
            <a:pPr lvl="1"/>
            <a:r>
              <a:rPr lang="en-GB" dirty="0"/>
              <a:t>increase in teacher efficacy scores</a:t>
            </a:r>
          </a:p>
          <a:p>
            <a:pPr marL="0" indent="0">
              <a:buNone/>
            </a:pPr>
            <a:r>
              <a:rPr lang="en-GB" dirty="0"/>
              <a:t> </a:t>
            </a:r>
          </a:p>
          <a:p>
            <a:r>
              <a:rPr lang="en-GB" b="1" dirty="0"/>
              <a:t>School B </a:t>
            </a:r>
            <a:r>
              <a:rPr lang="en-GB" dirty="0"/>
              <a:t>– which received no training only showed an improvement in teacher efficacy over the period.  </a:t>
            </a:r>
          </a:p>
          <a:p>
            <a:pPr marL="0" indent="0">
              <a:buNone/>
            </a:pPr>
            <a:r>
              <a:rPr lang="en-GB" dirty="0"/>
              <a:t> </a:t>
            </a:r>
          </a:p>
          <a:p>
            <a:endParaRPr lang="en-GB" dirty="0"/>
          </a:p>
        </p:txBody>
      </p:sp>
    </p:spTree>
    <p:custDataLst>
      <p:tags r:id="rId1"/>
    </p:custDataLst>
    <p:extLst>
      <p:ext uri="{BB962C8B-B14F-4D97-AF65-F5344CB8AC3E}">
        <p14:creationId xmlns:p14="http://schemas.microsoft.com/office/powerpoint/2010/main" val="28711264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Qualitative Data Collection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968552"/>
          </a:xfrm>
        </p:spPr>
        <p:txBody>
          <a:bodyPr>
            <a:normAutofit/>
          </a:bodyPr>
          <a:lstStyle/>
          <a:p>
            <a:r>
              <a:rPr lang="en-GB" dirty="0" smtClean="0"/>
              <a:t>7 staff were interviewed from School 1 </a:t>
            </a:r>
          </a:p>
          <a:p>
            <a:r>
              <a:rPr lang="en-GB" dirty="0" smtClean="0"/>
              <a:t>A semi-structured interview asking about their views on the training, whether there had been any impact, what they felt had facilitated and hindered the process</a:t>
            </a:r>
          </a:p>
          <a:p>
            <a:r>
              <a:rPr lang="en-GB" dirty="0" smtClean="0"/>
              <a:t>A thematic analysis of the interviews was undertaken</a:t>
            </a:r>
            <a:endParaRPr lang="en-GB" dirty="0"/>
          </a:p>
        </p:txBody>
      </p:sp>
    </p:spTree>
    <p:custDataLst>
      <p:tags r:id="rId1"/>
    </p:custDataLst>
    <p:extLst>
      <p:ext uri="{BB962C8B-B14F-4D97-AF65-F5344CB8AC3E}">
        <p14:creationId xmlns:p14="http://schemas.microsoft.com/office/powerpoint/2010/main" val="168823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effectLst>
                  <a:outerShdw blurRad="38100" dist="38100" dir="2700000" algn="tl">
                    <a:srgbClr val="000000">
                      <a:alpha val="43137"/>
                    </a:srgbClr>
                  </a:outerShdw>
                </a:effectLst>
              </a:rPr>
              <a:t>Qualitative Results </a:t>
            </a:r>
            <a:endParaRPr lang="en-GB"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pPr algn="ctr"/>
            <a:endParaRPr lang="en-GB" dirty="0"/>
          </a:p>
        </p:txBody>
      </p:sp>
      <p:sp>
        <p:nvSpPr>
          <p:cNvPr id="3" name="Slide Number Placeholder 2"/>
          <p:cNvSpPr>
            <a:spLocks noGrp="1"/>
          </p:cNvSpPr>
          <p:nvPr>
            <p:ph type="sldNum" sz="quarter" idx="12"/>
          </p:nvPr>
        </p:nvSpPr>
        <p:spPr/>
        <p:txBody>
          <a:bodyPr/>
          <a:lstStyle/>
          <a:p>
            <a:pPr>
              <a:defRPr/>
            </a:pPr>
            <a:fld id="{6E9966C0-59DB-4E4B-BC1D-72DC6B037D39}" type="slidenum">
              <a:rPr lang="en-GB" smtClean="0">
                <a:solidFill>
                  <a:srgbClr val="000000"/>
                </a:solidFill>
              </a:rPr>
              <a:pPr>
                <a:defRPr/>
              </a:pPr>
              <a:t>33</a:t>
            </a:fld>
            <a:endParaRPr lang="en-GB" dirty="0">
              <a:solidFill>
                <a:srgbClr val="000000"/>
              </a:solidFill>
            </a:endParaRPr>
          </a:p>
        </p:txBody>
      </p:sp>
    </p:spTree>
    <p:custDataLst>
      <p:tags r:id="rId1"/>
    </p:custDataLst>
    <p:extLst>
      <p:ext uri="{BB962C8B-B14F-4D97-AF65-F5344CB8AC3E}">
        <p14:creationId xmlns:p14="http://schemas.microsoft.com/office/powerpoint/2010/main" val="3842777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Teachers’ Views on the Training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Overall teachers found the following useful:</a:t>
            </a:r>
          </a:p>
          <a:p>
            <a:r>
              <a:rPr lang="en-GB" dirty="0" smtClean="0"/>
              <a:t>Offered a framework that underpinned all aspects of the work they do</a:t>
            </a:r>
          </a:p>
          <a:p>
            <a:r>
              <a:rPr lang="en-GB" dirty="0" smtClean="0"/>
              <a:t>Focus on the relationships not only with pupils but teachers and support staff and parents as well</a:t>
            </a:r>
          </a:p>
          <a:p>
            <a:r>
              <a:rPr lang="en-GB" dirty="0" smtClean="0"/>
              <a:t>Focus on well-being and its link with learning</a:t>
            </a:r>
            <a:endParaRPr lang="en-GB" dirty="0"/>
          </a:p>
        </p:txBody>
      </p:sp>
    </p:spTree>
    <p:custDataLst>
      <p:tags r:id="rId1"/>
    </p:custDataLst>
    <p:extLst>
      <p:ext uri="{BB962C8B-B14F-4D97-AF65-F5344CB8AC3E}">
        <p14:creationId xmlns:p14="http://schemas.microsoft.com/office/powerpoint/2010/main" val="2212379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Teachers’ Views on the Training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25144"/>
          </a:xfrm>
        </p:spPr>
        <p:txBody>
          <a:bodyPr>
            <a:normAutofit lnSpcReduction="10000"/>
          </a:bodyPr>
          <a:lstStyle/>
          <a:p>
            <a:pPr marL="0" indent="0">
              <a:buNone/>
            </a:pPr>
            <a:r>
              <a:rPr lang="en-GB" dirty="0" smtClean="0"/>
              <a:t>All the interviewees felt that the overarching framework had provided the theory and ‘scientific’ back-up for what they were doing.  </a:t>
            </a:r>
          </a:p>
          <a:p>
            <a:pPr marL="0" indent="0">
              <a:buNone/>
            </a:pPr>
            <a:r>
              <a:rPr lang="en-GB" dirty="0" smtClean="0"/>
              <a:t>For example:</a:t>
            </a:r>
          </a:p>
          <a:p>
            <a:r>
              <a:rPr lang="en-GB" dirty="0" smtClean="0"/>
              <a:t>Children who had experienced trauma, fidgeting made sense not as naughtiness but as an attempt to self-regulate</a:t>
            </a:r>
          </a:p>
          <a:p>
            <a:r>
              <a:rPr lang="en-GB" dirty="0"/>
              <a:t>Having time to share your struggles with colleagues now made sense in terms of containment</a:t>
            </a:r>
          </a:p>
          <a:p>
            <a:pPr marL="0" indent="0">
              <a:buNone/>
            </a:pPr>
            <a:endParaRPr lang="en-GB" dirty="0"/>
          </a:p>
        </p:txBody>
      </p:sp>
    </p:spTree>
    <p:custDataLst>
      <p:tags r:id="rId1"/>
    </p:custDataLst>
    <p:extLst>
      <p:ext uri="{BB962C8B-B14F-4D97-AF65-F5344CB8AC3E}">
        <p14:creationId xmlns:p14="http://schemas.microsoft.com/office/powerpoint/2010/main" val="779708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Teacher Views on the Impact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Staff reported that it had impacted on their interactions with:</a:t>
            </a:r>
          </a:p>
          <a:p>
            <a:r>
              <a:rPr lang="en-GB" dirty="0" smtClean="0"/>
              <a:t>The children, </a:t>
            </a:r>
          </a:p>
          <a:p>
            <a:r>
              <a:rPr lang="en-GB" dirty="0" smtClean="0"/>
              <a:t>The parents and </a:t>
            </a:r>
          </a:p>
          <a:p>
            <a:r>
              <a:rPr lang="en-GB" dirty="0" smtClean="0"/>
              <a:t>Other staff members</a:t>
            </a:r>
          </a:p>
        </p:txBody>
      </p:sp>
    </p:spTree>
    <p:custDataLst>
      <p:tags r:id="rId1"/>
    </p:custDataLst>
    <p:extLst>
      <p:ext uri="{BB962C8B-B14F-4D97-AF65-F5344CB8AC3E}">
        <p14:creationId xmlns:p14="http://schemas.microsoft.com/office/powerpoint/2010/main" val="2521333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Impact on Interactions with Children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dirty="0" smtClean="0"/>
              <a:t>Offered a different perspective on behaviour</a:t>
            </a:r>
          </a:p>
          <a:p>
            <a:r>
              <a:rPr lang="en-GB" dirty="0" smtClean="0"/>
              <a:t>Taking the child's perspective</a:t>
            </a:r>
          </a:p>
          <a:p>
            <a:r>
              <a:rPr lang="en-GB" dirty="0" smtClean="0"/>
              <a:t>Understanding where certain behaviours may be coming from </a:t>
            </a:r>
          </a:p>
          <a:p>
            <a:r>
              <a:rPr lang="en-GB" dirty="0" smtClean="0"/>
              <a:t>Understanding the theory behind why children may behave the way they do</a:t>
            </a:r>
          </a:p>
          <a:p>
            <a:pPr marL="0" indent="0">
              <a:buNone/>
            </a:pPr>
            <a:endParaRPr lang="en-GB" dirty="0"/>
          </a:p>
          <a:p>
            <a:pPr marL="0" indent="0">
              <a:buNone/>
            </a:pPr>
            <a:endParaRPr lang="en-GB" dirty="0" smtClean="0"/>
          </a:p>
        </p:txBody>
      </p:sp>
    </p:spTree>
    <p:custDataLst>
      <p:tags r:id="rId1"/>
    </p:custDataLst>
    <p:extLst>
      <p:ext uri="{BB962C8B-B14F-4D97-AF65-F5344CB8AC3E}">
        <p14:creationId xmlns:p14="http://schemas.microsoft.com/office/powerpoint/2010/main" val="53532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effectLst>
                  <a:outerShdw blurRad="38100" dist="38100" dir="2700000" algn="tl">
                    <a:srgbClr val="000000">
                      <a:alpha val="43137"/>
                    </a:srgbClr>
                  </a:outerShdw>
                </a:effectLst>
              </a:rPr>
              <a:t>Changed perspective on behaviour</a:t>
            </a:r>
          </a:p>
        </p:txBody>
      </p:sp>
      <p:sp>
        <p:nvSpPr>
          <p:cNvPr id="3" name="Content Placeholder 2"/>
          <p:cNvSpPr>
            <a:spLocks noGrp="1"/>
          </p:cNvSpPr>
          <p:nvPr>
            <p:ph idx="1"/>
          </p:nvPr>
        </p:nvSpPr>
        <p:spPr/>
        <p:txBody>
          <a:bodyPr/>
          <a:lstStyle/>
          <a:p>
            <a:pPr marL="0" indent="0">
              <a:buNone/>
            </a:pPr>
            <a:r>
              <a:rPr lang="en-GB" b="1" dirty="0" smtClean="0"/>
              <a:t>Move away from simple solutions</a:t>
            </a:r>
          </a:p>
          <a:p>
            <a:pPr marL="0" indent="0">
              <a:buNone/>
            </a:pPr>
            <a:r>
              <a:rPr lang="en-GB" dirty="0" smtClean="0"/>
              <a:t>Example:</a:t>
            </a:r>
          </a:p>
          <a:p>
            <a:pPr marL="0" indent="0">
              <a:buNone/>
            </a:pPr>
            <a:r>
              <a:rPr lang="en-GB" i="1" dirty="0" smtClean="0"/>
              <a:t>“Firstly </a:t>
            </a:r>
            <a:r>
              <a:rPr lang="en-GB" i="1" dirty="0"/>
              <a:t>I didn’t realise how big behaviour was, which is quite strange I’ve been teaching now for a million years </a:t>
            </a:r>
            <a:r>
              <a:rPr lang="en-GB" i="1" dirty="0" smtClean="0"/>
              <a:t>anyway </a:t>
            </a:r>
            <a:r>
              <a:rPr lang="en-GB" i="1" dirty="0"/>
              <a:t>… I’ve been looking for like a </a:t>
            </a:r>
            <a:r>
              <a:rPr lang="en-GB" b="1" i="1" dirty="0">
                <a:solidFill>
                  <a:srgbClr val="FF0000"/>
                </a:solidFill>
              </a:rPr>
              <a:t>quick fix </a:t>
            </a:r>
            <a:r>
              <a:rPr lang="en-GB" i="1" dirty="0"/>
              <a:t>for a particular child and then I realised that it needed to be </a:t>
            </a:r>
            <a:r>
              <a:rPr lang="en-GB" b="1" i="1" dirty="0">
                <a:solidFill>
                  <a:srgbClr val="FF0000"/>
                </a:solidFill>
              </a:rPr>
              <a:t>bigger than </a:t>
            </a:r>
            <a:r>
              <a:rPr lang="en-GB" b="1" i="1" dirty="0" smtClean="0">
                <a:solidFill>
                  <a:srgbClr val="FF0000"/>
                </a:solidFill>
              </a:rPr>
              <a:t>that</a:t>
            </a:r>
            <a:r>
              <a:rPr lang="en-GB" i="1" dirty="0" smtClean="0"/>
              <a:t>”</a:t>
            </a:r>
          </a:p>
          <a:p>
            <a:pPr marL="0" indent="0">
              <a:buNone/>
            </a:pPr>
            <a:endParaRPr lang="en-GB" dirty="0" smtClean="0"/>
          </a:p>
          <a:p>
            <a:pPr marL="0" indent="0">
              <a:buNone/>
            </a:pPr>
            <a:endParaRPr lang="en-GB" dirty="0"/>
          </a:p>
          <a:p>
            <a:pPr marL="0" indent="0">
              <a:buNone/>
            </a:pPr>
            <a:endParaRPr lang="en-GB" dirty="0" smtClean="0"/>
          </a:p>
        </p:txBody>
      </p:sp>
    </p:spTree>
    <p:custDataLst>
      <p:tags r:id="rId1"/>
    </p:custDataLst>
    <p:extLst>
      <p:ext uri="{BB962C8B-B14F-4D97-AF65-F5344CB8AC3E}">
        <p14:creationId xmlns:p14="http://schemas.microsoft.com/office/powerpoint/2010/main" val="700870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effectLst>
                  <a:outerShdw blurRad="38100" dist="38100" dir="2700000" algn="tl">
                    <a:srgbClr val="000000">
                      <a:alpha val="43137"/>
                    </a:srgbClr>
                  </a:outerShdw>
                </a:effectLst>
              </a:rPr>
              <a:t>Changed perspective on </a:t>
            </a:r>
            <a:r>
              <a:rPr lang="en-GB" b="1" dirty="0" smtClean="0">
                <a:effectLst>
                  <a:outerShdw blurRad="38100" dist="38100" dir="2700000" algn="tl">
                    <a:srgbClr val="000000">
                      <a:alpha val="43137"/>
                    </a:srgbClr>
                  </a:outerShdw>
                </a:effectLst>
              </a:rPr>
              <a:t>behaviour</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Move away from labelling </a:t>
            </a:r>
            <a:r>
              <a:rPr lang="en-GB" b="1" dirty="0" smtClean="0"/>
              <a:t>to understanding</a:t>
            </a:r>
          </a:p>
          <a:p>
            <a:pPr marL="0" indent="0">
              <a:buNone/>
            </a:pPr>
            <a:r>
              <a:rPr lang="en-GB" dirty="0" smtClean="0"/>
              <a:t>Example:</a:t>
            </a:r>
            <a:endParaRPr lang="en-GB" b="1" dirty="0" smtClean="0"/>
          </a:p>
          <a:p>
            <a:pPr marL="0" indent="0">
              <a:buNone/>
            </a:pPr>
            <a:r>
              <a:rPr lang="en-GB" i="1" dirty="0" smtClean="0"/>
              <a:t>“It’s </a:t>
            </a:r>
            <a:r>
              <a:rPr lang="en-GB" i="1" dirty="0"/>
              <a:t>changed my views of behaviour.  So sometimes when I see, what I would ascribe to </a:t>
            </a:r>
            <a:r>
              <a:rPr lang="en-GB" b="1" i="1" dirty="0">
                <a:solidFill>
                  <a:srgbClr val="FF0000"/>
                </a:solidFill>
              </a:rPr>
              <a:t>not doing as they were told</a:t>
            </a:r>
            <a:r>
              <a:rPr lang="en-GB" i="1" dirty="0"/>
              <a:t>, you know,  </a:t>
            </a:r>
            <a:r>
              <a:rPr lang="en-GB" b="1" i="1" dirty="0">
                <a:solidFill>
                  <a:srgbClr val="FF0000"/>
                </a:solidFill>
              </a:rPr>
              <a:t>fidgeting</a:t>
            </a:r>
            <a:r>
              <a:rPr lang="en-GB" i="1" dirty="0"/>
              <a:t>, or so-and-so’s definitely got </a:t>
            </a:r>
            <a:r>
              <a:rPr lang="en-GB" b="1" i="1" dirty="0">
                <a:solidFill>
                  <a:srgbClr val="FF0000"/>
                </a:solidFill>
              </a:rPr>
              <a:t>ADHD</a:t>
            </a:r>
            <a:r>
              <a:rPr lang="en-GB" i="1" dirty="0"/>
              <a:t>, now I’m looking more perhaps, thinking </a:t>
            </a:r>
            <a:r>
              <a:rPr lang="en-GB" b="1" i="1" dirty="0">
                <a:solidFill>
                  <a:srgbClr val="FF0000"/>
                </a:solidFill>
              </a:rPr>
              <a:t>why are they behaving this way</a:t>
            </a:r>
            <a:r>
              <a:rPr lang="en-GB" i="1" dirty="0"/>
              <a:t>, what’s the behaviour showing me apart from the surface impression.  So I’m perhaps more lenient?  I don’t know, I try to be more understanding </a:t>
            </a:r>
            <a:r>
              <a:rPr lang="en-GB" i="1" dirty="0" smtClean="0"/>
              <a:t>perhaps”.</a:t>
            </a:r>
            <a:endParaRPr lang="en-GB" i="1" dirty="0"/>
          </a:p>
        </p:txBody>
      </p:sp>
    </p:spTree>
    <p:custDataLst>
      <p:tags r:id="rId1"/>
    </p:custDataLst>
    <p:extLst>
      <p:ext uri="{BB962C8B-B14F-4D97-AF65-F5344CB8AC3E}">
        <p14:creationId xmlns:p14="http://schemas.microsoft.com/office/powerpoint/2010/main" val="2070942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Partnership with Solihull Approach</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GB" dirty="0" smtClean="0"/>
              <a:t>Solihull Approach – initially aimed at community health practitioners</a:t>
            </a:r>
          </a:p>
          <a:p>
            <a:r>
              <a:rPr lang="en-GB" dirty="0" smtClean="0"/>
              <a:t>Part of a broader workforce development programme in Kent</a:t>
            </a:r>
          </a:p>
          <a:p>
            <a:r>
              <a:rPr lang="en-GB" dirty="0" smtClean="0"/>
              <a:t>Trained over 2500 staff many of them pastoral staff from schools</a:t>
            </a:r>
          </a:p>
          <a:p>
            <a:r>
              <a:rPr lang="en-GB" dirty="0" smtClean="0"/>
              <a:t>Issue of how do they take this back to the school?</a:t>
            </a:r>
          </a:p>
        </p:txBody>
      </p:sp>
    </p:spTree>
    <p:custDataLst>
      <p:tags r:id="rId1"/>
    </p:custDataLst>
    <p:extLst>
      <p:ext uri="{BB962C8B-B14F-4D97-AF65-F5344CB8AC3E}">
        <p14:creationId xmlns:p14="http://schemas.microsoft.com/office/powerpoint/2010/main" val="24098034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b="1" dirty="0">
                <a:effectLst>
                  <a:outerShdw blurRad="38100" dist="38100" dir="2700000" algn="tl">
                    <a:srgbClr val="000000">
                      <a:alpha val="43137"/>
                    </a:srgbClr>
                  </a:outerShdw>
                </a:effectLst>
              </a:rPr>
              <a:t>Taking the child's </a:t>
            </a:r>
            <a:r>
              <a:rPr lang="en-GB" b="1" dirty="0" smtClean="0">
                <a:effectLst>
                  <a:outerShdw blurRad="38100" dist="38100" dir="2700000" algn="tl">
                    <a:srgbClr val="000000">
                      <a:alpha val="43137"/>
                    </a:srgbClr>
                  </a:outerShdw>
                </a:effectLst>
              </a:rPr>
              <a:t>perceptive</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4744"/>
            <a:ext cx="8229600" cy="5328592"/>
          </a:xfrm>
        </p:spPr>
        <p:txBody>
          <a:bodyPr>
            <a:normAutofit fontScale="77500" lnSpcReduction="20000"/>
          </a:bodyPr>
          <a:lstStyle/>
          <a:p>
            <a:pPr marL="0" indent="0">
              <a:buNone/>
            </a:pPr>
            <a:r>
              <a:rPr lang="en-GB" b="1" dirty="0" smtClean="0"/>
              <a:t>Rupture and repair = falling out and building bridges</a:t>
            </a:r>
          </a:p>
          <a:p>
            <a:r>
              <a:rPr lang="en-GB" i="1" dirty="0" smtClean="0"/>
              <a:t>“the </a:t>
            </a:r>
            <a:r>
              <a:rPr lang="en-GB" i="1" dirty="0"/>
              <a:t>whole </a:t>
            </a:r>
            <a:r>
              <a:rPr lang="en-GB" b="1" i="1" dirty="0">
                <a:solidFill>
                  <a:srgbClr val="FF0000"/>
                </a:solidFill>
              </a:rPr>
              <a:t>dance of when you’re falling out and building bridges</a:t>
            </a:r>
            <a:r>
              <a:rPr lang="en-GB" i="1" dirty="0"/>
              <a:t>, that, those were the two bits that really I think about and could use.  And I can sort of see it in children now when they’re trying to, like if I’ve been cross with them for doing something I can see now that they’re trying to, when they come up and say ‘Oh can I just show you this Miss X</a:t>
            </a:r>
            <a:r>
              <a:rPr lang="en-GB" i="1" dirty="0" smtClean="0"/>
              <a:t>’ </a:t>
            </a:r>
            <a:r>
              <a:rPr lang="en-GB" i="1" dirty="0"/>
              <a:t>and I know it’s because they’re trying to build bridges again and now that I’m more aware of it and of why I sort of tend to maybe give them more time with that or make sure that I’ve actually responded rather than thinking that oo hang on I’ve just got to do this, I try and make a point of saying ‘yeah, you know, that’s great, well done I’m really pleased’ so that they know that everything’s fine whereas I didn’t really know to think about that before I just thought ‘oh how lovely</a:t>
            </a:r>
            <a:r>
              <a:rPr lang="en-GB" i="1" dirty="0" smtClean="0"/>
              <a:t>’”.  </a:t>
            </a:r>
            <a:endParaRPr lang="en-GB" i="1" dirty="0"/>
          </a:p>
        </p:txBody>
      </p:sp>
    </p:spTree>
    <p:custDataLst>
      <p:tags r:id="rId1"/>
    </p:custDataLst>
    <p:extLst>
      <p:ext uri="{BB962C8B-B14F-4D97-AF65-F5344CB8AC3E}">
        <p14:creationId xmlns:p14="http://schemas.microsoft.com/office/powerpoint/2010/main" val="831028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effectLst>
                  <a:outerShdw blurRad="38100" dist="38100" dir="2700000" algn="tl">
                    <a:srgbClr val="000000">
                      <a:alpha val="43137"/>
                    </a:srgbClr>
                  </a:outerShdw>
                </a:effectLst>
              </a:rPr>
              <a:t>Chase and </a:t>
            </a:r>
            <a:r>
              <a:rPr lang="en-GB" b="1" dirty="0" smtClean="0">
                <a:effectLst>
                  <a:outerShdw blurRad="38100" dist="38100" dir="2700000" algn="tl">
                    <a:srgbClr val="000000">
                      <a:alpha val="43137"/>
                    </a:srgbClr>
                  </a:outerShdw>
                </a:effectLst>
              </a:rPr>
              <a:t>Dodge</a:t>
            </a:r>
          </a:p>
          <a:p>
            <a:pPr marL="0" indent="0">
              <a:buNone/>
            </a:pPr>
            <a:r>
              <a:rPr lang="en-GB" dirty="0" smtClean="0"/>
              <a:t>Examples:</a:t>
            </a:r>
          </a:p>
          <a:p>
            <a:pPr marL="0" indent="0">
              <a:buNone/>
            </a:pPr>
            <a:r>
              <a:rPr lang="en-GB" dirty="0" smtClean="0"/>
              <a:t>Realising that making children look at you when you’re talking to them is not always useful – particularly if they are already stressed (or if you’re stressed out)</a:t>
            </a:r>
          </a:p>
          <a:p>
            <a:pPr marL="0" indent="0">
              <a:buNone/>
            </a:pPr>
            <a:endParaRPr lang="en-GB" dirty="0"/>
          </a:p>
          <a:p>
            <a:pPr marL="0" indent="0">
              <a:buNone/>
            </a:pPr>
            <a:endParaRPr lang="en-GB" dirty="0" smtClean="0"/>
          </a:p>
        </p:txBody>
      </p:sp>
      <p:sp>
        <p:nvSpPr>
          <p:cNvPr id="4" name="Title 1"/>
          <p:cNvSpPr txBox="1">
            <a:spLocks/>
          </p:cNvSpPr>
          <p:nvPr/>
        </p:nvSpPr>
        <p:spPr>
          <a:xfrm>
            <a:off x="467544" y="23854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effectLst>
                  <a:outerShdw blurRad="38100" dist="38100" dir="2700000" algn="tl">
                    <a:srgbClr val="000000">
                      <a:alpha val="43137"/>
                    </a:srgbClr>
                  </a:outerShdw>
                </a:effectLst>
              </a:rPr>
              <a:t>Taking the child's perceptive</a:t>
            </a:r>
            <a:endParaRPr lang="en-GB"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299852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en-GB" b="1" dirty="0" smtClean="0">
                <a:effectLst>
                  <a:outerShdw blurRad="38100" dist="38100" dir="2700000" algn="tl">
                    <a:srgbClr val="000000">
                      <a:alpha val="43137"/>
                    </a:srgbClr>
                  </a:outerShdw>
                </a:effectLst>
              </a:rPr>
              <a:t>Using containment with behaviour management</a:t>
            </a:r>
            <a:r>
              <a:rPr lang="en-GB" dirty="0" smtClean="0"/>
              <a:t> </a:t>
            </a:r>
            <a:endParaRPr lang="en-GB" dirty="0"/>
          </a:p>
        </p:txBody>
      </p:sp>
      <p:sp>
        <p:nvSpPr>
          <p:cNvPr id="3" name="Content Placeholder 2"/>
          <p:cNvSpPr>
            <a:spLocks noGrp="1"/>
          </p:cNvSpPr>
          <p:nvPr>
            <p:ph idx="1"/>
          </p:nvPr>
        </p:nvSpPr>
        <p:spPr>
          <a:xfrm>
            <a:off x="457200" y="1340768"/>
            <a:ext cx="8229600" cy="5040560"/>
          </a:xfrm>
        </p:spPr>
        <p:txBody>
          <a:bodyPr>
            <a:normAutofit fontScale="77500" lnSpcReduction="20000"/>
          </a:bodyPr>
          <a:lstStyle/>
          <a:p>
            <a:r>
              <a:rPr lang="en-GB" i="1" dirty="0"/>
              <a:t>There’s somebody in my class who joined quite recently, quite challenging behaviour.  And as well as very firm boundaries I have used the reflecting back to him how he is feeling and erm, yeah it’s worked.</a:t>
            </a:r>
          </a:p>
          <a:p>
            <a:r>
              <a:rPr lang="en-GB" i="1" dirty="0">
                <a:solidFill>
                  <a:srgbClr val="0070C0"/>
                </a:solidFill>
              </a:rPr>
              <a:t>In terms of what you’ve noticed about the response to that</a:t>
            </a:r>
            <a:r>
              <a:rPr lang="en-GB" i="1" dirty="0" smtClean="0">
                <a:solidFill>
                  <a:srgbClr val="0070C0"/>
                </a:solidFill>
              </a:rPr>
              <a:t>?</a:t>
            </a:r>
          </a:p>
          <a:p>
            <a:r>
              <a:rPr lang="en-GB" i="1" dirty="0" smtClean="0"/>
              <a:t> </a:t>
            </a:r>
            <a:r>
              <a:rPr lang="en-GB" i="1" dirty="0"/>
              <a:t>When I say it’s worked, it’s enabled him to calm down and be more reflective himself to work out a bit more in other words to think he’s actually said </a:t>
            </a:r>
            <a:r>
              <a:rPr lang="en-GB" b="1" i="1" dirty="0">
                <a:solidFill>
                  <a:srgbClr val="FF0000"/>
                </a:solidFill>
              </a:rPr>
              <a:t>‘it’s helped me to think twice’ </a:t>
            </a:r>
            <a:r>
              <a:rPr lang="en-GB" i="1" dirty="0"/>
              <a:t>so I think that’s got to be rather good. </a:t>
            </a:r>
            <a:endParaRPr lang="en-GB" i="1" dirty="0" smtClean="0"/>
          </a:p>
          <a:p>
            <a:r>
              <a:rPr lang="en-GB" i="1" dirty="0" smtClean="0">
                <a:solidFill>
                  <a:srgbClr val="0070C0"/>
                </a:solidFill>
              </a:rPr>
              <a:t>Yeah </a:t>
            </a:r>
            <a:r>
              <a:rPr lang="en-GB" i="1" dirty="0">
                <a:solidFill>
                  <a:srgbClr val="0070C0"/>
                </a:solidFill>
              </a:rPr>
              <a:t>it’s also really good that HE could say it’s helped me think twice’  </a:t>
            </a:r>
            <a:endParaRPr lang="en-GB" i="1" dirty="0" smtClean="0">
              <a:solidFill>
                <a:srgbClr val="0070C0"/>
              </a:solidFill>
            </a:endParaRPr>
          </a:p>
          <a:p>
            <a:r>
              <a:rPr lang="en-GB" i="1" dirty="0" smtClean="0"/>
              <a:t>Yes</a:t>
            </a:r>
            <a:r>
              <a:rPr lang="en-GB" i="1" dirty="0"/>
              <a:t>, I know </a:t>
            </a:r>
            <a:r>
              <a:rPr lang="en-GB" b="1" i="1" dirty="0">
                <a:solidFill>
                  <a:srgbClr val="FF0000"/>
                </a:solidFill>
              </a:rPr>
              <a:t>he doesn’t always think twice but at least he realises that you can think twice</a:t>
            </a:r>
            <a:r>
              <a:rPr lang="en-GB" i="1" dirty="0"/>
              <a:t>, you know.  He’s a very intelligent child, but erm he needs to take charge of his emotions rather than just let them run riot</a:t>
            </a:r>
          </a:p>
        </p:txBody>
      </p:sp>
    </p:spTree>
    <p:custDataLst>
      <p:tags r:id="rId1"/>
    </p:custDataLst>
    <p:extLst>
      <p:ext uri="{BB962C8B-B14F-4D97-AF65-F5344CB8AC3E}">
        <p14:creationId xmlns:p14="http://schemas.microsoft.com/office/powerpoint/2010/main" val="2229366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Impact on themselves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Feeling less stressed</a:t>
            </a:r>
          </a:p>
          <a:p>
            <a:r>
              <a:rPr lang="en-GB" dirty="0" smtClean="0"/>
              <a:t>Own well-being</a:t>
            </a:r>
          </a:p>
          <a:p>
            <a:r>
              <a:rPr lang="en-GB" dirty="0" smtClean="0"/>
              <a:t>Confidence in their ability</a:t>
            </a:r>
          </a:p>
          <a:p>
            <a:endParaRPr lang="en-GB" dirty="0"/>
          </a:p>
          <a:p>
            <a:r>
              <a:rPr lang="en-GB" dirty="0" smtClean="0"/>
              <a:t>Several teacher mentioned that having a different perspective and support from other staff has made them feel more relaxed</a:t>
            </a:r>
          </a:p>
          <a:p>
            <a:endParaRPr lang="en-GB" dirty="0"/>
          </a:p>
        </p:txBody>
      </p:sp>
    </p:spTree>
    <p:custDataLst>
      <p:tags r:id="rId1"/>
    </p:custDataLst>
    <p:extLst>
      <p:ext uri="{BB962C8B-B14F-4D97-AF65-F5344CB8AC3E}">
        <p14:creationId xmlns:p14="http://schemas.microsoft.com/office/powerpoint/2010/main" val="4052456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effectLst>
                  <a:outerShdw blurRad="38100" dist="38100" dir="2700000" algn="tl">
                    <a:srgbClr val="000000">
                      <a:alpha val="43137"/>
                    </a:srgbClr>
                  </a:outerShdw>
                </a:effectLst>
              </a:rPr>
              <a:t>Containing </a:t>
            </a:r>
            <a:r>
              <a:rPr lang="en-GB" b="1" dirty="0" smtClean="0">
                <a:effectLst>
                  <a:outerShdw blurRad="38100" dist="38100" dir="2700000" algn="tl">
                    <a:srgbClr val="000000">
                      <a:alpha val="43137"/>
                    </a:srgbClr>
                  </a:outerShdw>
                </a:effectLst>
              </a:rPr>
              <a:t>Teachers </a:t>
            </a:r>
            <a:r>
              <a:rPr lang="en-GB" b="1" dirty="0">
                <a:effectLst>
                  <a:outerShdw blurRad="38100" dist="38100" dir="2700000" algn="tl">
                    <a:srgbClr val="000000">
                      <a:alpha val="43137"/>
                    </a:srgbClr>
                  </a:outerShdw>
                </a:effectLst>
              </a:rPr>
              <a:t>Anxieties Lead to them Being More Reciprocal</a:t>
            </a:r>
            <a:endParaRPr lang="en-GB" dirty="0"/>
          </a:p>
        </p:txBody>
      </p:sp>
      <p:sp>
        <p:nvSpPr>
          <p:cNvPr id="3" name="Content Placeholder 2"/>
          <p:cNvSpPr>
            <a:spLocks noGrp="1"/>
          </p:cNvSpPr>
          <p:nvPr>
            <p:ph idx="1"/>
          </p:nvPr>
        </p:nvSpPr>
        <p:spPr>
          <a:xfrm>
            <a:off x="457200" y="1916832"/>
            <a:ext cx="8229600" cy="4209331"/>
          </a:xfrm>
        </p:spPr>
        <p:txBody>
          <a:bodyPr/>
          <a:lstStyle/>
          <a:p>
            <a:pPr marL="0" indent="0">
              <a:buNone/>
            </a:pPr>
            <a:r>
              <a:rPr lang="en-GB" dirty="0" smtClean="0"/>
              <a:t>Talking about her difficulties managing a young boys behaviour as she knew he had been abused and felt that as she was not a mental health specialist she may do something that would be damaging to him and so found it hard to respond to him a teacher said:</a:t>
            </a:r>
          </a:p>
          <a:p>
            <a:endParaRPr lang="en-GB" dirty="0"/>
          </a:p>
        </p:txBody>
      </p:sp>
    </p:spTree>
    <p:custDataLst>
      <p:tags r:id="rId1"/>
    </p:custDataLst>
    <p:extLst>
      <p:ext uri="{BB962C8B-B14F-4D97-AF65-F5344CB8AC3E}">
        <p14:creationId xmlns:p14="http://schemas.microsoft.com/office/powerpoint/2010/main" val="1676956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effectLst>
                  <a:outerShdw blurRad="38100" dist="38100" dir="2700000" algn="tl">
                    <a:srgbClr val="000000">
                      <a:alpha val="43137"/>
                    </a:srgbClr>
                  </a:outerShdw>
                </a:effectLst>
              </a:rPr>
              <a:t>Containing Teachers Anxieties Lead to them Being More Reciprocal</a:t>
            </a:r>
            <a:endParaRPr lang="en-GB"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GB" dirty="0" smtClean="0"/>
              <a:t>“</a:t>
            </a:r>
            <a:r>
              <a:rPr lang="en-GB" i="1" dirty="0" smtClean="0"/>
              <a:t>I </a:t>
            </a:r>
            <a:r>
              <a:rPr lang="en-GB" i="1" dirty="0"/>
              <a:t>sort of could use that with him and that made me again more relaxed with him so that I could sort of, erm because I was worried I was doing the wrong thing </a:t>
            </a:r>
            <a:r>
              <a:rPr lang="en-GB" i="1" dirty="0" smtClean="0"/>
              <a:t>…  </a:t>
            </a:r>
            <a:r>
              <a:rPr lang="en-GB" i="1" dirty="0"/>
              <a:t>having someone’s input in that way helps me think that I’m not going to do him damage by acting the wrong </a:t>
            </a:r>
            <a:r>
              <a:rPr lang="en-GB" i="1" dirty="0" smtClean="0"/>
              <a:t>way.  </a:t>
            </a:r>
            <a:r>
              <a:rPr lang="en-GB" i="1" dirty="0"/>
              <a:t>Because particularly because he’s got certain needs, so generally I don’t worry about that so much but when there’s certain children that you know certain things have happened in the past, </a:t>
            </a:r>
            <a:r>
              <a:rPr lang="en-GB" i="1" dirty="0">
                <a:solidFill>
                  <a:srgbClr val="FF0000"/>
                </a:solidFill>
                <a:effectLst>
                  <a:outerShdw blurRad="38100" dist="38100" dir="2700000" algn="tl">
                    <a:srgbClr val="000000">
                      <a:alpha val="43137"/>
                    </a:srgbClr>
                  </a:outerShdw>
                </a:effectLst>
              </a:rPr>
              <a:t>it’s definitely more of a worry that you’re going to do more damage </a:t>
            </a:r>
            <a:r>
              <a:rPr lang="en-GB" i="1" dirty="0"/>
              <a:t>so having someone to then talk about things you just get the </a:t>
            </a:r>
            <a:r>
              <a:rPr lang="en-GB" i="1" dirty="0">
                <a:solidFill>
                  <a:srgbClr val="FF0000"/>
                </a:solidFill>
                <a:effectLst>
                  <a:outerShdw blurRad="38100" dist="38100" dir="2700000" algn="tl">
                    <a:srgbClr val="000000">
                      <a:alpha val="43137"/>
                    </a:srgbClr>
                  </a:outerShdw>
                </a:effectLst>
              </a:rPr>
              <a:t>reassurance that actually it’s ok and you know you can adapt things </a:t>
            </a:r>
            <a:r>
              <a:rPr lang="en-GB" i="1" dirty="0"/>
              <a:t>and everything.  So in that way, I’ve definitely used that as well</a:t>
            </a:r>
            <a:r>
              <a:rPr lang="en-GB" i="1" dirty="0" smtClean="0"/>
              <a:t>.”</a:t>
            </a:r>
            <a:endParaRPr lang="en-GB" i="1" dirty="0"/>
          </a:p>
          <a:p>
            <a:endParaRPr lang="en-GB" dirty="0"/>
          </a:p>
        </p:txBody>
      </p:sp>
    </p:spTree>
    <p:custDataLst>
      <p:tags r:id="rId1"/>
    </p:custDataLst>
    <p:extLst>
      <p:ext uri="{BB962C8B-B14F-4D97-AF65-F5344CB8AC3E}">
        <p14:creationId xmlns:p14="http://schemas.microsoft.com/office/powerpoint/2010/main" val="2539712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Impact </a:t>
            </a:r>
            <a:r>
              <a:rPr lang="en-GB" b="1" dirty="0">
                <a:effectLst>
                  <a:outerShdw blurRad="38100" dist="38100" dir="2700000" algn="tl">
                    <a:srgbClr val="000000">
                      <a:alpha val="43137"/>
                    </a:srgbClr>
                  </a:outerShdw>
                </a:effectLst>
              </a:rPr>
              <a:t>on Interactions </a:t>
            </a:r>
            <a:r>
              <a:rPr lang="en-GB" b="1" dirty="0" smtClean="0">
                <a:effectLst>
                  <a:outerShdw blurRad="38100" dist="38100" dir="2700000" algn="tl">
                    <a:srgbClr val="000000">
                      <a:alpha val="43137"/>
                    </a:srgbClr>
                  </a:outerShdw>
                </a:effectLst>
              </a:rPr>
              <a:t>with Parents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GB" dirty="0" smtClean="0"/>
              <a:t>Containing parents feelings</a:t>
            </a:r>
          </a:p>
          <a:p>
            <a:r>
              <a:rPr lang="en-GB" dirty="0" smtClean="0"/>
              <a:t>Understanding their perspective</a:t>
            </a:r>
          </a:p>
          <a:p>
            <a:pPr marL="0" indent="0">
              <a:buNone/>
            </a:pPr>
            <a:endParaRPr lang="en-GB" dirty="0" smtClean="0"/>
          </a:p>
        </p:txBody>
      </p:sp>
    </p:spTree>
    <p:custDataLst>
      <p:tags r:id="rId1"/>
    </p:custDataLst>
    <p:extLst>
      <p:ext uri="{BB962C8B-B14F-4D97-AF65-F5344CB8AC3E}">
        <p14:creationId xmlns:p14="http://schemas.microsoft.com/office/powerpoint/2010/main" val="1994119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Impact </a:t>
            </a:r>
            <a:r>
              <a:rPr lang="en-GB" b="1" dirty="0">
                <a:effectLst>
                  <a:outerShdw blurRad="38100" dist="38100" dir="2700000" algn="tl">
                    <a:srgbClr val="000000">
                      <a:alpha val="43137"/>
                    </a:srgbClr>
                  </a:outerShdw>
                </a:effectLst>
              </a:rPr>
              <a:t>on Interactions </a:t>
            </a:r>
            <a:r>
              <a:rPr lang="en-GB" b="1" dirty="0" smtClean="0">
                <a:effectLst>
                  <a:outerShdw blurRad="38100" dist="38100" dir="2700000" algn="tl">
                    <a:srgbClr val="000000">
                      <a:alpha val="43137"/>
                    </a:srgbClr>
                  </a:outerShdw>
                </a:effectLst>
              </a:rPr>
              <a:t>with Other Staff Members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All the staff reported that staff relationships / interactions had changed:</a:t>
            </a:r>
          </a:p>
          <a:p>
            <a:r>
              <a:rPr lang="en-GB" dirty="0" smtClean="0"/>
              <a:t>More sharing and openness</a:t>
            </a:r>
          </a:p>
          <a:p>
            <a:r>
              <a:rPr lang="en-GB" dirty="0" smtClean="0"/>
              <a:t>A willingness to show vulnerability</a:t>
            </a:r>
          </a:p>
          <a:p>
            <a:r>
              <a:rPr lang="en-GB" dirty="0" smtClean="0"/>
              <a:t>Not reacting so fast to things</a:t>
            </a:r>
          </a:p>
          <a:p>
            <a:r>
              <a:rPr lang="en-GB" dirty="0" smtClean="0"/>
              <a:t>People being more amenable to discussions with other staff</a:t>
            </a:r>
          </a:p>
          <a:p>
            <a:pPr marL="0" indent="0">
              <a:buNone/>
            </a:pPr>
            <a:r>
              <a:rPr lang="en-GB" dirty="0" smtClean="0"/>
              <a:t>Felt the SA offered a structured way to think about their interactions</a:t>
            </a:r>
          </a:p>
        </p:txBody>
      </p:sp>
    </p:spTree>
    <p:custDataLst>
      <p:tags r:id="rId1"/>
    </p:custDataLst>
    <p:extLst>
      <p:ext uri="{BB962C8B-B14F-4D97-AF65-F5344CB8AC3E}">
        <p14:creationId xmlns:p14="http://schemas.microsoft.com/office/powerpoint/2010/main" val="992032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Led to changes in support structures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GB" dirty="0" smtClean="0"/>
              <a:t>Morning briefings</a:t>
            </a:r>
          </a:p>
          <a:p>
            <a:r>
              <a:rPr lang="en-GB" dirty="0" smtClean="0"/>
              <a:t>Planning, Preparation and Assessment time</a:t>
            </a:r>
          </a:p>
          <a:p>
            <a:r>
              <a:rPr lang="en-GB" dirty="0" smtClean="0"/>
              <a:t>Phase Group Time</a:t>
            </a:r>
          </a:p>
          <a:p>
            <a:r>
              <a:rPr lang="en-GB" dirty="0" smtClean="0"/>
              <a:t>Staff Meeting Time</a:t>
            </a:r>
          </a:p>
          <a:p>
            <a:r>
              <a:rPr lang="en-GB" dirty="0" smtClean="0"/>
              <a:t>Focus Group</a:t>
            </a:r>
          </a:p>
          <a:p>
            <a:endParaRPr lang="en-GB" dirty="0"/>
          </a:p>
          <a:p>
            <a:pPr marL="0" indent="0">
              <a:buNone/>
            </a:pPr>
            <a:r>
              <a:rPr lang="en-GB" dirty="0" smtClean="0"/>
              <a:t>All focused on joint working and sharing information about pupils particularly those with challenging behaviour</a:t>
            </a:r>
            <a:endParaRPr lang="en-GB" dirty="0"/>
          </a:p>
        </p:txBody>
      </p:sp>
    </p:spTree>
    <p:custDataLst>
      <p:tags r:id="rId1"/>
    </p:custDataLst>
    <p:extLst>
      <p:ext uri="{BB962C8B-B14F-4D97-AF65-F5344CB8AC3E}">
        <p14:creationId xmlns:p14="http://schemas.microsoft.com/office/powerpoint/2010/main" val="2544878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Limitations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Sample size</a:t>
            </a:r>
          </a:p>
          <a:p>
            <a:r>
              <a:rPr lang="en-GB" dirty="0" smtClean="0"/>
              <a:t>Matching of schools</a:t>
            </a:r>
          </a:p>
          <a:p>
            <a:r>
              <a:rPr lang="en-GB" dirty="0" smtClean="0"/>
              <a:t>Could not exclude other factors</a:t>
            </a:r>
          </a:p>
          <a:p>
            <a:endParaRPr lang="en-GB" dirty="0"/>
          </a:p>
          <a:p>
            <a:r>
              <a:rPr lang="en-GB" dirty="0" smtClean="0"/>
              <a:t>However still showing promising signs</a:t>
            </a:r>
            <a:endParaRPr lang="en-GB" dirty="0"/>
          </a:p>
        </p:txBody>
      </p:sp>
    </p:spTree>
    <p:custDataLst>
      <p:tags r:id="rId1"/>
    </p:custDataLst>
    <p:extLst>
      <p:ext uri="{BB962C8B-B14F-4D97-AF65-F5344CB8AC3E}">
        <p14:creationId xmlns:p14="http://schemas.microsoft.com/office/powerpoint/2010/main" val="292422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19966">
            <a:off x="451539" y="2080954"/>
            <a:ext cx="2986857" cy="4231933"/>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167" y="1844824"/>
            <a:ext cx="3291431" cy="4636939"/>
          </a:xfrm>
          <a:prstGeom prst="rect">
            <a:avLst/>
          </a:prstGeom>
          <a:noFill/>
          <a:ln w="2857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noAutofit/>
          </a:bodyPr>
          <a:lstStyle/>
          <a:p>
            <a:r>
              <a:rPr lang="en-GB" sz="3600" b="1" dirty="0">
                <a:effectLst>
                  <a:outerShdw blurRad="38100" dist="38100" dir="2700000" algn="tl">
                    <a:srgbClr val="000000">
                      <a:alpha val="43137"/>
                    </a:srgbClr>
                  </a:outerShdw>
                </a:effectLst>
              </a:rPr>
              <a:t>Role of schools in promoting emotional </a:t>
            </a:r>
            <a:r>
              <a:rPr lang="en-GB" sz="3600" b="1" dirty="0" smtClean="0">
                <a:effectLst>
                  <a:outerShdw blurRad="38100" dist="38100" dir="2700000" algn="tl">
                    <a:srgbClr val="000000">
                      <a:alpha val="43137"/>
                    </a:srgbClr>
                  </a:outerShdw>
                </a:effectLst>
              </a:rPr>
              <a:t>wellbeing</a:t>
            </a:r>
            <a:endParaRPr lang="en-GB" sz="36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6388">
            <a:off x="5690197" y="2385206"/>
            <a:ext cx="2808898" cy="4001120"/>
          </a:xfrm>
          <a:prstGeom prst="rect">
            <a:avLst/>
          </a:prstGeom>
          <a:noFill/>
          <a:ln w="4127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907739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863080"/>
          </a:xfrm>
        </p:spPr>
        <p:txBody>
          <a:bodyPr>
            <a:normAutofit fontScale="90000"/>
          </a:bodyPr>
          <a:lstStyle/>
          <a:p>
            <a:r>
              <a:rPr lang="en-GB" b="1" dirty="0" smtClean="0">
                <a:effectLst>
                  <a:outerShdw blurRad="38100" dist="38100" dir="2700000" algn="tl">
                    <a:srgbClr val="000000">
                      <a:alpha val="43137"/>
                    </a:srgbClr>
                  </a:outerShdw>
                </a:effectLst>
              </a:rPr>
              <a:t>Challenges Around Measuring Outcomes for Preventative Interventions and Training Initiatives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636912"/>
            <a:ext cx="8229600" cy="3672408"/>
          </a:xfrm>
        </p:spPr>
        <p:txBody>
          <a:bodyPr>
            <a:normAutofit/>
          </a:bodyPr>
          <a:lstStyle/>
          <a:p>
            <a:r>
              <a:rPr lang="en-GB" dirty="0" smtClean="0"/>
              <a:t>What do we measure?</a:t>
            </a:r>
          </a:p>
          <a:p>
            <a:r>
              <a:rPr lang="en-GB" dirty="0" smtClean="0"/>
              <a:t>How do we know it was due to the training? </a:t>
            </a:r>
          </a:p>
          <a:p>
            <a:r>
              <a:rPr lang="en-GB" dirty="0"/>
              <a:t>Challenge </a:t>
            </a:r>
            <a:r>
              <a:rPr lang="en-GB" dirty="0" smtClean="0"/>
              <a:t>around measuring </a:t>
            </a:r>
            <a:r>
              <a:rPr lang="en-GB" dirty="0"/>
              <a:t>outcomes on </a:t>
            </a:r>
            <a:r>
              <a:rPr lang="en-GB" dirty="0" smtClean="0"/>
              <a:t>children </a:t>
            </a:r>
            <a:r>
              <a:rPr lang="en-GB" dirty="0"/>
              <a:t>from </a:t>
            </a:r>
            <a:r>
              <a:rPr lang="en-GB" dirty="0" smtClean="0"/>
              <a:t>training delivered to </a:t>
            </a:r>
            <a:r>
              <a:rPr lang="en-GB" dirty="0"/>
              <a:t>practitioners</a:t>
            </a:r>
          </a:p>
          <a:p>
            <a:r>
              <a:rPr lang="en-GB" dirty="0" smtClean="0"/>
              <a:t>Long-term studies needed</a:t>
            </a:r>
          </a:p>
          <a:p>
            <a:endParaRPr lang="en-GB" dirty="0"/>
          </a:p>
        </p:txBody>
      </p:sp>
      <p:sp>
        <p:nvSpPr>
          <p:cNvPr id="4" name="AutoShape 2" descr="data:image/jpeg;base64,/9j/4AAQSkZJRgABAQAAAQABAAD/2wCEAAkGBxQPDxUQEBAVFBQUFxkYGBgXFxQWFhcXGBUWFxUWFhYYHCggGBwlGxcUITEhJSktLi8uFx8zODMsNygtLisBCgoKDg0OGhAQGywlICYsLC0sLCwsLCwsLy4vLCwsNCwsLCwsLCwsLywsLCwsLCwsLSwsLCwsLCwsLCwsLCwsLP/AABEIAJ8BPgMBEQACEQEDEQH/xAAbAAEAAgMBAQAAAAAAAAAAAAAAAQUCBAYDB//EADwQAAEDAgQCCAQEBAYDAAAAAAEAAhEDBAUSITEGQRMiUWFxgZGhBzJSsRRCYuGCosHRFTNykvDxI7LC/8QAGwEBAAIDAQEAAAAAAAAAAAAAAAEFAgMEBgf/xAA1EQACAQMDAgMFBwUAAwAAAAAAAQIDBBEFITESQRNRYSJxgZGxBhShwdHh8BUjMkLxFlJT/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AEuB+ywjOMv8XkwhVhP/ABaZsrMzCAIAgIJjUoD59xJ8TqdF5p2lMViNC8mKc/pjV/joPFcVS8SeI7npbL7OVKkVOu+leXf4+Ryr/ibfEyDSA7BT09zK0fe6hb/+PWSWHn5/sWmF/Feo0gXNu1zebqZLXDvyukHwkLON6/8AZHLX+zNNrNGbT9d180fULC7bXpMrMBDajQ4ZhBgiRI5KwjLqWUeRrUnSm4S5TxsanEOKfhKPSBocS4NAJjef7LlvLn7vT60s7nRZWv3ip0N42yVvD3E5uavR1GNaT8sTqRqQZ7vsuay1B15NSWPI6b7TlQipQbfmWnEN26ja1KjDDgBB0MEuA2OnNdV7VlSoSnHk5LKlGrXjCXByWA8RVnXDRVqF7XENiGj5jAIgDmqexvq0qvtyyuO3cur6xoxpPojh89+x3y9EebOWxzHKjKxZSdAbodGmXc9x5LzGp6rWp13CjLCXOye/xLi0sqcqfVNbs3uHMWNfMyoRnGo2Ejw7j9126TqMrlShU/yW/vX7HNe2qpYlDgu1dHAEBU4vfOpuDWOjSToD4brzWt6lXt6sadGWNsvZP3cpnbbUYzi3JDBsSNQljzLhqD2jnsurSL+dddFV5lzn0+Hka7iko7x4LZXZzFPWxAmq5rTAbp5jcrwus6xcRuHGjJxUdve/M6YU107lhY1S5kkyZXoNBvJ3Np1VHmSbTf4/RmqrFKWxsK6NYQHldVMjHO7B78lyX1fwLedTyTx7+34g5W4u20hme7KJie9fMKcZyl7HJDaR6UMWB+WuD/F/Qrtje31Licvxf1GUb9pjEdLnObo2B/Lv008l6bRtTr1KVSdd9XSsrZfkjFyxkr6WK1HjMHkSduQ7lT1tUu/EbVRr0OR1JZ5L/Db4VW66OG4/qF6rS9Sjd08Paa5X5r+bHTTqdS9TTxnFTTeKbDB3JgeQ1XPq+oVKK6KLw+W8L5bmNWo47I9MGvnVC5rzJABGgHjt5LXomo1rmU4VnlpJrZL38fAUajk2mWhK9C3jdm8ocQ4iDTlojN+o7eQ5rzl5r0YNxoLPq+Ph5lbW1BJ4p7+pS1+Iqk9auG9wyj91Uy1O+nupP4Jfocbu677npbY/V3FUPHflI9RqkNXvab3ln0a/jEbytHv8zocGxhtzmbEPYAXDcazB9l6jTtQ+9wbccNfL4FpbXPjLjDRy3xZxCpToUqTHQyqXZ43IbBDZ7NfZZX85KKS7nLqlSUYKK4fJ8wc4NGY8tVTJZZ51Jt4RYWHFVen/AJV28dxdI9Hyt6q1ocNnVGvc0+G/qfVvh/jFW8tXVK7g57ahbIAEgNYRIGn5irayqyqQblzkvdOrzrUm585x9Dpl1neEBxPxYxd1vZCkx0OruyHt6MAl8ePVHgSuW7n0wwu5ffZ61Va565LaKz8e36nxu2tXVD1YAG7jsPLme5cFKHUesv7rwUkuWdrgXAtC8bDb6oKgElrqTR5gZjI812xoxfc8xW1OrTeXBY9572Xwtrsu6YqvY+3mXOaSHEDXKWHYnbQlR919rfgz/riVJ9GVLy7H11jQAABAGgHYF2nmm87s5H4h1oZSZ2uc7/aAP/pUmtT9mEfVv5f9LvRIe1OXol8/+HOcPXrKFw2pUnK0HYSZIgaea4bG4pUWnP1LG+t6laDjD0LfiLienc0DSpseJIMuygQDPIldF7qNOvScIJ9ucfqctjptShVVSbXfjP6Glw7htTpaFWB0b3zM69WeXiFGnW0041Hw/wAidRu4NSprlL6nYcQY2LbKwavfMdwHP1V3XrKlByfkUNGk6ksHCYnedHTqVnflDnHvO/3Xgl1V63rJ/U9JhQj7jPh3GJFK5Z5j2c37rfTnKzucrs/mv+GupBVqbi+59No1Q9oc0yHAEeBXuoTU4qUeGeblFxbTM1mYnKYpcB1R7gZA28AF891Sp415Nrzx8ti2oR6aaK3B7o9MYcRprHPX9lcaWumTkvcc9fdYOgp42G1WU3GQ8hvgToPdX9OvmXSzjaK/8QH3L3N+Uujzg/1aV4rW7WTr1akVsnH8V+zOmm/ZSLiwuMrsp2cY8+S7fstX6XUpP0f5GFdcMtV7M5wgKzGK/UgHY6/88VRfaCFSdo+jhNN+7/u4OYxXDvxAa0ugAzHavEWtxGjLLWTGUcmpR4YpxrWe0+Ae30gEe6uKd7Yz2n1RfuTX6/gY+GdJgmAijQqtNQVOmbAIEdUtMfcr09nYRp0ZJPPWufTBKjsygww9UtO4/wCl4m5g4s4WjesarjWLachzYM8oPOfGRHcuvT7W6nONS358+y9H7zOnGTeYmpxNekVab3QHEFrgO1pkHzDh6K0v6njP2liaWJLyf6NPYms8vPctcFrRWaeTtPUae8Kt0ar4V5FeeV/PiRReJo9+Kr4tAotPzCXeHIeevorzXruUIqjHvu/d5fE16hWaSprvycTc9JXqGhQ0yiXuJhrRzLnch7lVFjZOp7WP0S8zho0XPg86GGWwMVH139pZ0bG+QcCT7K6ja0ls237sI61Qh3bLpnCVN9PprK6dPZUyjXmCWgR6FZ1dNpThmMvmZys4OOYy+ZdcKYXTswX1azDWqQHDOIGujR2mea32at7dYc49T7ZXyRsto06K3ksv1Od+IznX1Shb0G5i17tZgbAEk8hot12nUxGJrv4Sq9MI+ZyPEPD77PIyq5rhUadWE8oDhqO8awq6tQlQayU1zaztpRct8lDSwunmEveGyM0Na4xOsagEwpVeL5RKuoP/ACTPufA9xam26OyBDKcBwcIcXEfM48yY3VvbVKc4+wX9pVpTh/a7HRLoOsID5Z8ZKZNSkeQZI8Q45vYtXBeLdHrfs1NRjJeb/wCfmcPgFwA403fm1HiNx6fZaLeW/SWur0HKKqrtz7j6HwyQa1Is3zAadnP2ldsFueSuX7LyfSF0lUU1zxTa0rr8JUrtbVgGDo2Ts0u2DttD2ha3WgpdLe52w0+4nR8eMW4/zfHkc1x/Wm4Y36WT/uJ/sFQaxPNWMfJfUuNGhijJ+b+h8+fidU1KgZTltMwXBrjGsDMdhOq0UrNTipbnXVuuiWNj2we9fWLs+wA5RqZ/stVzRjSSwbKFV1M7l9wvcVf8SpUWuJpHXKSSGloLiW9kjdWOmSlJJPsyr1WEVmS5Or42tQa1GrPWDXCO4EEH3Pqs9cq9FFR7vb4HDpsczb8jkMctnVqXRNEhx62oGg1598Lz2nzpQq9dR4wtizuFNxxBFdw3ZVrZz6T2zTnR4IIkcwJkSO5br+dGp7UJZfx/QUVJL2kfSuD8QkGg46jrN8OY9dfNWuh3eYuhLtuvd5FdqNDDVRfEvr9xFJxbuBO8bb6+Cva0/Dpym+yyVsVlpHFYldOe0vc0NkBoA17ySV4e7u43ddSjHCSLOFN044bKimKlIioWnLUEtPIgGCrm0ouNNS8zlqSTZc4Dh77quyq4EU6ZDpPMjUAdusK1oUX1dTOeTM69f8DdOptGfOZAmMoOvW7IzLju7iFnUlUazlLb3Z/UyiupYLq1aalRpfAggwO5Uen6hG61RVMdOY4+W/5Gc4Yhgvl7Y5wgOZxFn/md1iRO3Kdzpz1XgtdvqkridGMvZXb17g42+x6qyu8Nd1Q6AIBGmi00dPjOkpNGvLPejxDULTmpiNpAcIn2WE9Mcd8MnqZ9GwmiadvTY7cMaD4wvf20HTowi+yRkuDjqtPo7qqz9To8Ccw9ivE6pS6Ks165+e/5nHUWGypx++qWtVlWiYL2uYezSCJHPc+i3aRdSpRmkRCbjwbNq5t1RhxJdznUh31ArgrzqQrOcnlvv5mt78m9YZqbWg6lka9uU6H0haPF6aqqR7PP5hPBt8Vj/wAzH8nMEeRP9wr7XVmrCouHHb+fE59QX9xS80a1G1DcPrOp6vdUDqkb5REDwG/qrHSnGdniPPc6bPDo7c9yhp3raYJdoB3StGoU5Oi1HnKNVzF9BizHKbnBjA5xJgAAf1KoXaVMdUnsV3Szeu6/Rsc+YgaePJareLlVil5omPKKXie7qWbs/wCf8nY7NqHeECfJe5q+x7TLi4l4a6jnbm9qXB6StUc9xG5O3gNgPBVVWpKcsyPO1606k8yZoXNrd23+fQqsjm9jgP8AdEe66Z2+OUdlWzUeVg+w/C/B61vbvq3AyGtlLWfmDQDBd2EztyjyXdZ0HSTb7lnp9s6MW33O1XaWIQHO8c4P+LtCwQ1+zXkE5JiTA8AsKkFJYOq0uZUJqS48vM+K4/gT7Oo1rntqBwkOZIGm4g6giQqutQcHse407VYXUWpLDR6YfxJWojKYeO+Q4fxBI15R5M6+k29bePs+7j5Fs/4kXvRdE17W/rjM8DsBOnnErN3c2sI5qf2etYy6pZfpwvwOew/CK99VDabHvc90udBMTJL3nl4nmVrp0pTZ0Xt/Stae2M8JI+gcRaXLmaRTaxgjQDLTaCAOQmVVag83EvTC/Aq9PT+7xb5eX82ynwPD3Os7quaxbSNQMyN3qVIBaCfpGeY7vNXFrHFJvsVN5LNVLG550GClIJAlVmoJuaSXYsrBxUG2+51Pw7otfd1KkTkZof8AUQPsCu/SoYW5X6vPOMeZs8R3PS3T+xnUH8PzfzE+ipdbr+JcdK4jsZ2FPopZ89znbrE+jJlhygxm5T2Lnp6fOdNVOEzbK5jGXSeH+NtIJDHODd8smPGBoti02o1lP8DF3UVyWOF4lGSvT3BmPuD4j7rRBztqykuUbZKNWDT7n0DEL1r7XpGHSoBHnuPuvSatdR+4OUf9sJfH9slFRpONbpfY5i5thUABJEdkLxdOq6byixccnnRw5rebj4mY8FYR1irFJKK/E0u3i+5e8K3OUuty4mNWzv2OH2Xo9I1D7wnGez5+BxV6XQ8rg8+KcMY0i4a3rlwDjJgiNNJgbDZadfoJ0VUXOTGi98Hta1oyvHcV4a3rytq8aseYs6GsrBvf4mfpHuvRf+V1v/nH5s1eAvMzo4jJIcAAATPgJ+0qx077QSuarhOCWze3pv8AQ1zp9KyUbqmckzM9nevG1ZynNzly3k1FPW4cpOMy8ec/dd9LVa1OKjs0RgtcFvDZZaL3Z6ZmIaGuZHMx8w1G+q9LpOsyuJunKPC88/khwdcDK9KSchxNSyXYfyc0HzBIPtC8prlL+7nzX0/iOastyi4pt89vI3Y4OH2P3VNpkl4/S+6a/M0Q5wUOF3ZpukaEbhd91b9mS44OvtrgVG5h5jsKpKlNweGYHvjVCtVpUKlJpe1mZj2jca6O9AF6iFGV7YU2uY5Xy/YyrUnWpLHYrLS8LTmY6Dt+xB3CpIuvaz6o5T81/PqVa66TytjXubFtQEOmHGYEAeUbBb5apXkvaw/gZyuZy5Mba1pW46gAPbu4+a5pTrV3v+iNftSPSjh1W8dNOnmYw6yQBm/LvvrBI7FdaXYPq6n2/mDstrZt5N34u2YOH0nuAdUZUYC+BJBY4O8iYML0F4v7Z1X6/tfE+YUHjKBIVHJPJ5qcXk7Cy+IF5T0c5lUfqYAfVkLrhf1o87ndT1SvHnD/AJ6HZ8HcYm/quovohjmszyHEgw5oiCNPm7V32t340nFrBaWV+7iTi442ydau0sggCA5vibg23vgXOaadWNHsgExsHAiHD371qqUozO601Crb7LdeTPld7wVVYdKtMj9WZp9ACuZ27LqOtQxw17v4i04T+H34kvNa4DQwgEUxJM67u29FlC3Xc0XGsyx7Kb97PqmC4NRs6fR0GZRzJ1c49rjzXVGKisIo61edWXVNnLcR8FOuLh9Wk8t6Qg7jK0wA7M0iTJk6FclWyhOTl3Z1Ur+cIqPZHjccPfg6FKi9+dgfUquIEAvIa0aSdmyPNZQodEFHJjO565uePQpcSwtldzBSJlzg0R2la6tupYRnTupRyzvMKwGlh1Oq+gKjyWzB6zjlBIDQ0DeVvhRjQi3HLOepXlWaUsHH2llc1arWG3e3M7VzqbwBJlziT5rzX9MnWqZkpZb3eP2LT75GEdsbFU/B2te8XJJLXkQdpk7BX8aKUVDstislUy+rzOk4Q4et6nTTTDmENgSRvnB2Pd7LbTpreLNcpvZlLVwatbVH0hSe5rTAIa4gjkQQI2hefurGTnjD274LWjcpRzlHV4Dg9V9kWVCWEuLqY1BbpHWHYTOnfK7qOneJa+HU88xz2OOvcLxeqPxKu+wu5osL3nqggaPnfQLgejzSy4xJ+8LzKr8TUJADzqY+Y/0ULSXlJxSH3heZ1PCdpUbWL3gEBsZtRqddiJO3urKw0+VvWc3jGMGirVU44LzH6JfbPAEkAOH8JB+0rs1G3dxbypx52x8zTCWHk4N1xVH5yOwZiPQLyn9Eqv8A1Rv8RHtVbdCk2q0uLXuyiHHTfV3YNCsloVTCfSiPEOh4Yw+qSatdxI2aNYMiCSD6K203RY0KniTxnt8eTXOplYNe44MyyaVcjuI9pBSroMX/AIy+aNRzjKtduzj4SD7FVM9Fqf8AqmC54fsXXjnOrFzWsGWQAJJMxqO73CsNH06VGpJyTWw5O3aIEDkvTElNxLhj64YaUZmzuY0Mf2VZqNnO4UejlGupFy4OVvsKrUyGVjo/scSDG4VfQ0rw5dU0vTBrVLHJpvwinUqMax2pe1pPYC4ArvnZqa6WZuGSRhdzSrPotbq3QO60PnbLA27yq3+kTk2pYNXgs+h4TZdBSDJLju4nmTv5K8tLWFtT6I/H3nRCKisGhi3DFG4JeJpvO5bEE9pb/wBLCvY06rzw/Q1VKEZ78HEX2FOpPcx1SA1xAJnUcjvzEFVz0vflfI5nab8m9w1gjK1Yio7M1rZMaayAAT6rfR02GfaefwM4Wqzuz6BQoNptDGNDWjYDQK1jCMViKwjsSSWEV/EmBsv7c29VzmtJDpZAcCNtwQoqU1Uj0s11aSqx6WfFbng+oHubTeDlJHW0OhhV0rR9mVc7B59lmFDhC9cSKdLPlEnK5vtJCwdpPyNMrCp5ZPo3w44Tq2k3Ny4io9uUU9Oq0kHrn6tNuX26bW18N9b5O2ysvCfW+fI7tdxZBAEAKA562tqVxc1A5rXhonXkSVHczb2PG6sm2ddtSlIB3H6ZEt7xrooezyZxblFxLyzxGnWJax0kbjYx2qU8mprBtqSCh4vcG0mOdtmjxnWP5VjIyieVz0La1GrTaxrYDuqA3RwcJgc9VjLlMlcNHQseHAEGQdithgSTAk7IDm8GcyveVqjYc0cyOZygET/pKwjy2ZPg9uHyOnrgc3GPJ7/7qI/5MPgv1sMQgKviUD8K+e7/ANgsKi9klclLZ2tIvtHNa0dRjiQAMztdyNzmasGk5Jk9jrluMSHGBJ2QHOYXZ0aja2drHNbpmIBLR1tiRI0grTCK3JZtcLGKRbuAdPMf8PmlFYTQZdLcQEBymF4PRr1Kzn9aHQ2HOEau5ArRTjznzBucJ3IyvpSM7XGR/KT6hZ09tgX62AICp4jLRSGYgEOBHfyPsVrqcEMr8UtKbKVF7GtY/TZoBcMskmOwgFJrYM6Oi7M0E8wD6hbCTNAEBz1YUziHRvDXZmzDgDrlHb3BYf7GPcyexltdFzQGtcBIEAQdDA8QD6rF7TyQ9mXdCu2o3MwyFtMz0QHIcR2lJt017oLXa1GzB056do9wtcl7WTXJb5NngloLKr2iGl5DfCSY9CFmjJHTKTIIDGT2IDEvPZ7qCcGveEvYWjQnvTJKRWYTZPoVHOAblf8AMJMkiYO3efVQZNZI4hsatzl6JzWRIJMkwY2HkpIWxs4LhjbVsNBc4/M5x1PlyHchDLE1T9Pv+yZIwVGPWdS5AZ1QwawSZza67dhUPcyWxQ3PDVwcoZWaABBmdNSdNNdCFjgHYWoLGNYG6NAG/YN9llkxweOK031aL6bQAXCJnlOvLslQ3tglFbgOH1LUv+Uh4HMzmGx22hRHKJe54YVhVeiQ4PaXc9TBEyRELFJp5DOk6U/T7/stnUY4Jzn6ff8AZMgqcdtKtww0wWhhGok6mZ108FhJtkor7LBKlOm1sjM3Y5jA1nQR2rDpYOlbUd9I9f2W7JiamK0n1WZGwJInXcdm3bCiTyiUVjcNrNo1KNPI0Pg7neRmkxzAha1lLANjDLOtRjVsE9YTofDTRIqUWC4Dz9Pv+y25INe+NRzC2nDSeZPLnGm6xk3jYFXgmHPtnVCA2HgaST1hOuo71jDMQauA4G+2q9J1TM5oJ1keHakc5yDps5+kev7LZkEGofp9/wBk6gUmKYa+vULnZS3TKJOkeXatbTbyQeV9YV6z2Oc5kNblOp1MmSNNJGX0UyywW1j0jBlfDhpGuo7jopTaBtdIfp9/2WWSSOlP0+/7J1EZOeqYVUNyK/VzB+bc7Ttt2aLDfOTEx4jwqtc1WupPawBsGZJ33EBS2Sy6wy36CkKYExuSdSeZ2WSZKNk1T9Pv+ynIycncYC+q5zqpDnOJPzEb+SwwzDuW+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9k=">
            <a:hlinkClick r:id="rId3"/>
          </p:cNvPr>
          <p:cNvSpPr>
            <a:spLocks noChangeAspect="1" noChangeArrowheads="1"/>
          </p:cNvSpPr>
          <p:nvPr/>
        </p:nvSpPr>
        <p:spPr bwMode="auto">
          <a:xfrm>
            <a:off x="28575" y="-1119188"/>
            <a:ext cx="466725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data:image/jpeg;base64,/9j/4AAQSkZJRgABAQAAAQABAAD/2wCEAAkGBxQPDxUQEBAVFBQUFxkYGBgXFxQWFhcXGBUWFxUWFhYYHCggGBwlGxcUITEhJSktLi8uFx8zODMsNygtLisBCgoKDg0OGhAQGywlICYsLC0sLCwsLCwsLy4vLCwsNCwsLCwsLCwsLywsLCwsLCwsLSwsLCwsLCwsLCwsLCwsLP/AABEIAJ8BPgMBEQACEQEDEQH/xAAbAAEAAgMBAQAAAAAAAAAAAAAAAQUCBAYDB//EADwQAAEDAgQCCAQEBAYDAAAAAAEAAhEDBAUSITEGQRMiUWFxgZGhBzJSsRRCYuGCosHRFTNykvDxI7LC/8QAGwEBAAIDAQEAAAAAAAAAAAAAAAEFAgMEBgf/xAA1EQACAQMDAgMFBwUAAwAAAAAAAQIDBBEFITESQRNRYSJxgZGxBhShwdHh8BUjMkLxFlJT/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AEuB+ywjOMv8XkwhVhP/ABaZsrMzCAIAgIJjUoD59xJ8TqdF5p2lMViNC8mKc/pjV/joPFcVS8SeI7npbL7OVKkVOu+leXf4+Ryr/ibfEyDSA7BT09zK0fe6hb/+PWSWHn5/sWmF/Feo0gXNu1zebqZLXDvyukHwkLON6/8AZHLX+zNNrNGbT9d180fULC7bXpMrMBDajQ4ZhBgiRI5KwjLqWUeRrUnSm4S5TxsanEOKfhKPSBocS4NAJjef7LlvLn7vT60s7nRZWv3ip0N42yVvD3E5uavR1GNaT8sTqRqQZ7vsuay1B15NSWPI6b7TlQipQbfmWnEN26ja1KjDDgBB0MEuA2OnNdV7VlSoSnHk5LKlGrXjCXByWA8RVnXDRVqF7XENiGj5jAIgDmqexvq0qvtyyuO3cur6xoxpPojh89+x3y9EebOWxzHKjKxZSdAbodGmXc9x5LzGp6rWp13CjLCXOye/xLi0sqcqfVNbs3uHMWNfMyoRnGo2Ejw7j9126TqMrlShU/yW/vX7HNe2qpYlDgu1dHAEBU4vfOpuDWOjSToD4brzWt6lXt6sadGWNsvZP3cpnbbUYzi3JDBsSNQljzLhqD2jnsurSL+dddFV5lzn0+Hka7iko7x4LZXZzFPWxAmq5rTAbp5jcrwus6xcRuHGjJxUdve/M6YU107lhY1S5kkyZXoNBvJ3Np1VHmSbTf4/RmqrFKWxsK6NYQHldVMjHO7B78lyX1fwLedTyTx7+34g5W4u20hme7KJie9fMKcZyl7HJDaR6UMWB+WuD/F/Qrtje31Licvxf1GUb9pjEdLnObo2B/Lv008l6bRtTr1KVSdd9XSsrZfkjFyxkr6WK1HjMHkSduQ7lT1tUu/EbVRr0OR1JZ5L/Db4VW66OG4/qF6rS9Sjd08Paa5X5r+bHTTqdS9TTxnFTTeKbDB3JgeQ1XPq+oVKK6KLw+W8L5bmNWo47I9MGvnVC5rzJABGgHjt5LXomo1rmU4VnlpJrZL38fAUajk2mWhK9C3jdm8ocQ4iDTlojN+o7eQ5rzl5r0YNxoLPq+Ph5lbW1BJ4p7+pS1+Iqk9auG9wyj91Uy1O+nupP4Jfocbu677npbY/V3FUPHflI9RqkNXvab3ln0a/jEbytHv8zocGxhtzmbEPYAXDcazB9l6jTtQ+9wbccNfL4FpbXPjLjDRy3xZxCpToUqTHQyqXZ43IbBDZ7NfZZX85KKS7nLqlSUYKK4fJ8wc4NGY8tVTJZZ51Jt4RYWHFVen/AJV28dxdI9Hyt6q1ocNnVGvc0+G/qfVvh/jFW8tXVK7g57ahbIAEgNYRIGn5irayqyqQblzkvdOrzrUm585x9Dpl1neEBxPxYxd1vZCkx0OruyHt6MAl8ePVHgSuW7n0wwu5ffZ61Va565LaKz8e36nxu2tXVD1YAG7jsPLme5cFKHUesv7rwUkuWdrgXAtC8bDb6oKgElrqTR5gZjI812xoxfc8xW1OrTeXBY9572Xwtrsu6YqvY+3mXOaSHEDXKWHYnbQlR919rfgz/riVJ9GVLy7H11jQAABAGgHYF2nmm87s5H4h1oZSZ2uc7/aAP/pUmtT9mEfVv5f9LvRIe1OXol8/+HOcPXrKFw2pUnK0HYSZIgaea4bG4pUWnP1LG+t6laDjD0LfiLienc0DSpseJIMuygQDPIldF7qNOvScIJ9ucfqctjptShVVSbXfjP6Glw7htTpaFWB0b3zM69WeXiFGnW0041Hw/wAidRu4NSprlL6nYcQY2LbKwavfMdwHP1V3XrKlByfkUNGk6ksHCYnedHTqVnflDnHvO/3Xgl1V63rJ/U9JhQj7jPh3GJFK5Z5j2c37rfTnKzucrs/mv+GupBVqbi+59No1Q9oc0yHAEeBXuoTU4qUeGeblFxbTM1mYnKYpcB1R7gZA28AF891Sp415Nrzx8ti2oR6aaK3B7o9MYcRprHPX9lcaWumTkvcc9fdYOgp42G1WU3GQ8hvgToPdX9OvmXSzjaK/8QH3L3N+Uujzg/1aV4rW7WTr1akVsnH8V+zOmm/ZSLiwuMrsp2cY8+S7fstX6XUpP0f5GFdcMtV7M5wgKzGK/UgHY6/88VRfaCFSdo+jhNN+7/u4OYxXDvxAa0ugAzHavEWtxGjLLWTGUcmpR4YpxrWe0+Ae30gEe6uKd7Yz2n1RfuTX6/gY+GdJgmAijQqtNQVOmbAIEdUtMfcr09nYRp0ZJPPWufTBKjsygww9UtO4/wCl4m5g4s4WjesarjWLachzYM8oPOfGRHcuvT7W6nONS358+y9H7zOnGTeYmpxNekVab3QHEFrgO1pkHzDh6K0v6njP2liaWJLyf6NPYms8vPctcFrRWaeTtPUae8Kt0ar4V5FeeV/PiRReJo9+Kr4tAotPzCXeHIeevorzXruUIqjHvu/d5fE16hWaSprvycTc9JXqGhQ0yiXuJhrRzLnch7lVFjZOp7WP0S8zho0XPg86GGWwMVH139pZ0bG+QcCT7K6ja0ls237sI61Qh3bLpnCVN9PprK6dPZUyjXmCWgR6FZ1dNpThmMvmZys4OOYy+ZdcKYXTswX1azDWqQHDOIGujR2mea32at7dYc49T7ZXyRsto06K3ksv1Od+IznX1Shb0G5i17tZgbAEk8hot12nUxGJrv4Sq9MI+ZyPEPD77PIyq5rhUadWE8oDhqO8awq6tQlQayU1zaztpRct8lDSwunmEveGyM0Na4xOsagEwpVeL5RKuoP/ACTPufA9xam26OyBDKcBwcIcXEfM48yY3VvbVKc4+wX9pVpTh/a7HRLoOsID5Z8ZKZNSkeQZI8Q45vYtXBeLdHrfs1NRjJeb/wCfmcPgFwA403fm1HiNx6fZaLeW/SWur0HKKqrtz7j6HwyQa1Is3zAadnP2ldsFueSuX7LyfSF0lUU1zxTa0rr8JUrtbVgGDo2Ts0u2DttD2ha3WgpdLe52w0+4nR8eMW4/zfHkc1x/Wm4Y36WT/uJ/sFQaxPNWMfJfUuNGhijJ+b+h8+fidU1KgZTltMwXBrjGsDMdhOq0UrNTipbnXVuuiWNj2we9fWLs+wA5RqZ/stVzRjSSwbKFV1M7l9wvcVf8SpUWuJpHXKSSGloLiW9kjdWOmSlJJPsyr1WEVmS5Or42tQa1GrPWDXCO4EEH3Pqs9cq9FFR7vb4HDpsczb8jkMctnVqXRNEhx62oGg1598Lz2nzpQq9dR4wtizuFNxxBFdw3ZVrZz6T2zTnR4IIkcwJkSO5br+dGp7UJZfx/QUVJL2kfSuD8QkGg46jrN8OY9dfNWuh3eYuhLtuvd5FdqNDDVRfEvr9xFJxbuBO8bb6+Cva0/Dpym+yyVsVlpHFYldOe0vc0NkBoA17ySV4e7u43ddSjHCSLOFN044bKimKlIioWnLUEtPIgGCrm0ouNNS8zlqSTZc4Dh77quyq4EU6ZDpPMjUAdusK1oUX1dTOeTM69f8DdOptGfOZAmMoOvW7IzLju7iFnUlUazlLb3Z/UyiupYLq1aalRpfAggwO5Uen6hG61RVMdOY4+W/5Gc4Yhgvl7Y5wgOZxFn/md1iRO3Kdzpz1XgtdvqkridGMvZXb17g42+x6qyu8Nd1Q6AIBGmi00dPjOkpNGvLPejxDULTmpiNpAcIn2WE9Mcd8MnqZ9GwmiadvTY7cMaD4wvf20HTowi+yRkuDjqtPo7qqz9To8Ccw9ivE6pS6Ks165+e/5nHUWGypx++qWtVlWiYL2uYezSCJHPc+i3aRdSpRmkRCbjwbNq5t1RhxJdznUh31ArgrzqQrOcnlvv5mt78m9YZqbWg6lka9uU6H0haPF6aqqR7PP5hPBt8Vj/wAzH8nMEeRP9wr7XVmrCouHHb+fE59QX9xS80a1G1DcPrOp6vdUDqkb5REDwG/qrHSnGdniPPc6bPDo7c9yhp3raYJdoB3StGoU5Oi1HnKNVzF9BizHKbnBjA5xJgAAf1KoXaVMdUnsV3Szeu6/Rsc+YgaePJareLlVil5omPKKXie7qWbs/wCf8nY7NqHeECfJe5q+x7TLi4l4a6jnbm9qXB6StUc9xG5O3gNgPBVVWpKcsyPO1606k8yZoXNrd23+fQqsjm9jgP8AdEe66Z2+OUdlWzUeVg+w/C/B61vbvq3AyGtlLWfmDQDBd2EztyjyXdZ0HSTb7lnp9s6MW33O1XaWIQHO8c4P+LtCwQ1+zXkE5JiTA8AsKkFJYOq0uZUJqS48vM+K4/gT7Oo1rntqBwkOZIGm4g6giQqutQcHse407VYXUWpLDR6YfxJWojKYeO+Q4fxBI15R5M6+k29bePs+7j5Fs/4kXvRdE17W/rjM8DsBOnnErN3c2sI5qf2etYy6pZfpwvwOew/CK99VDabHvc90udBMTJL3nl4nmVrp0pTZ0Xt/Stae2M8JI+gcRaXLmaRTaxgjQDLTaCAOQmVVag83EvTC/Aq9PT+7xb5eX82ynwPD3Os7quaxbSNQMyN3qVIBaCfpGeY7vNXFrHFJvsVN5LNVLG550GClIJAlVmoJuaSXYsrBxUG2+51Pw7otfd1KkTkZof8AUQPsCu/SoYW5X6vPOMeZs8R3PS3T+xnUH8PzfzE+ipdbr+JcdK4jsZ2FPopZ89znbrE+jJlhygxm5T2Lnp6fOdNVOEzbK5jGXSeH+NtIJDHODd8smPGBoti02o1lP8DF3UVyWOF4lGSvT3BmPuD4j7rRBztqykuUbZKNWDT7n0DEL1r7XpGHSoBHnuPuvSatdR+4OUf9sJfH9slFRpONbpfY5i5thUABJEdkLxdOq6byixccnnRw5rebj4mY8FYR1irFJKK/E0u3i+5e8K3OUuty4mNWzv2OH2Xo9I1D7wnGez5+BxV6XQ8rg8+KcMY0i4a3rlwDjJgiNNJgbDZadfoJ0VUXOTGi98Hta1oyvHcV4a3rytq8aseYs6GsrBvf4mfpHuvRf+V1v/nH5s1eAvMzo4jJIcAAATPgJ+0qx077QSuarhOCWze3pv8AQ1zp9KyUbqmckzM9nevG1ZynNzly3k1FPW4cpOMy8ec/dd9LVa1OKjs0RgtcFvDZZaL3Z6ZmIaGuZHMx8w1G+q9LpOsyuJunKPC88/khwdcDK9KSchxNSyXYfyc0HzBIPtC8prlL+7nzX0/iOastyi4pt89vI3Y4OH2P3VNpkl4/S+6a/M0Q5wUOF3ZpukaEbhd91b9mS44OvtrgVG5h5jsKpKlNweGYHvjVCtVpUKlJpe1mZj2jca6O9AF6iFGV7YU2uY5Xy/YyrUnWpLHYrLS8LTmY6Dt+xB3CpIuvaz6o5T81/PqVa66TytjXubFtQEOmHGYEAeUbBb5apXkvaw/gZyuZy5Mba1pW46gAPbu4+a5pTrV3v+iNftSPSjh1W8dNOnmYw6yQBm/LvvrBI7FdaXYPq6n2/mDstrZt5N34u2YOH0nuAdUZUYC+BJBY4O8iYML0F4v7Z1X6/tfE+YUHjKBIVHJPJ5qcXk7Cy+IF5T0c5lUfqYAfVkLrhf1o87ndT1SvHnD/AJ6HZ8HcYm/quovohjmszyHEgw5oiCNPm7V32t340nFrBaWV+7iTi442ydau0sggCA5vibg23vgXOaadWNHsgExsHAiHD371qqUozO601Crb7LdeTPld7wVVYdKtMj9WZp9ACuZ27LqOtQxw17v4i04T+H34kvNa4DQwgEUxJM67u29FlC3Xc0XGsyx7Kb97PqmC4NRs6fR0GZRzJ1c49rjzXVGKisIo61edWXVNnLcR8FOuLh9Wk8t6Qg7jK0wA7M0iTJk6FclWyhOTl3Z1Ur+cIqPZHjccPfg6FKi9+dgfUquIEAvIa0aSdmyPNZQodEFHJjO565uePQpcSwtldzBSJlzg0R2la6tupYRnTupRyzvMKwGlh1Oq+gKjyWzB6zjlBIDQ0DeVvhRjQi3HLOepXlWaUsHH2llc1arWG3e3M7VzqbwBJlziT5rzX9MnWqZkpZb3eP2LT75GEdsbFU/B2te8XJJLXkQdpk7BX8aKUVDstislUy+rzOk4Q4et6nTTTDmENgSRvnB2Pd7LbTpreLNcpvZlLVwatbVH0hSe5rTAIa4gjkQQI2hefurGTnjD274LWjcpRzlHV4Dg9V9kWVCWEuLqY1BbpHWHYTOnfK7qOneJa+HU88xz2OOvcLxeqPxKu+wu5osL3nqggaPnfQLgejzSy4xJ+8LzKr8TUJADzqY+Y/0ULSXlJxSH3heZ1PCdpUbWL3gEBsZtRqddiJO3urKw0+VvWc3jGMGirVU44LzH6JfbPAEkAOH8JB+0rs1G3dxbypx52x8zTCWHk4N1xVH5yOwZiPQLyn9Eqv8A1Rv8RHtVbdCk2q0uLXuyiHHTfV3YNCsloVTCfSiPEOh4Yw+qSatdxI2aNYMiCSD6K203RY0KniTxnt8eTXOplYNe44MyyaVcjuI9pBSroMX/AIy+aNRzjKtduzj4SD7FVM9Fqf8AqmC54fsXXjnOrFzWsGWQAJJMxqO73CsNH06VGpJyTWw5O3aIEDkvTElNxLhj64YaUZmzuY0Mf2VZqNnO4UejlGupFy4OVvsKrUyGVjo/scSDG4VfQ0rw5dU0vTBrVLHJpvwinUqMax2pe1pPYC4ArvnZqa6WZuGSRhdzSrPotbq3QO60PnbLA27yq3+kTk2pYNXgs+h4TZdBSDJLju4nmTv5K8tLWFtT6I/H3nRCKisGhi3DFG4JeJpvO5bEE9pb/wBLCvY06rzw/Q1VKEZ78HEX2FOpPcx1SA1xAJnUcjvzEFVz0vflfI5nab8m9w1gjK1Yio7M1rZMaayAAT6rfR02GfaefwM4Wqzuz6BQoNptDGNDWjYDQK1jCMViKwjsSSWEV/EmBsv7c29VzmtJDpZAcCNtwQoqU1Uj0s11aSqx6WfFbng+oHubTeDlJHW0OhhV0rR9mVc7B59lmFDhC9cSKdLPlEnK5vtJCwdpPyNMrCp5ZPo3w44Tq2k3Ny4io9uUU9Oq0kHrn6tNuX26bW18N9b5O2ysvCfW+fI7tdxZBAEAKA562tqVxc1A5rXhonXkSVHczb2PG6sm2ddtSlIB3H6ZEt7xrooezyZxblFxLyzxGnWJax0kbjYx2qU8mprBtqSCh4vcG0mOdtmjxnWP5VjIyieVz0La1GrTaxrYDuqA3RwcJgc9VjLlMlcNHQseHAEGQdithgSTAk7IDm8GcyveVqjYc0cyOZygET/pKwjy2ZPg9uHyOnrgc3GPJ7/7qI/5MPgv1sMQgKviUD8K+e7/ANgsKi9klclLZ2tIvtHNa0dRjiQAMztdyNzmasGk5Jk9jrluMSHGBJ2QHOYXZ0aja2drHNbpmIBLR1tiRI0grTCK3JZtcLGKRbuAdPMf8PmlFYTQZdLcQEBymF4PRr1Kzn9aHQ2HOEau5ArRTjznzBucJ3IyvpSM7XGR/KT6hZ09tgX62AICp4jLRSGYgEOBHfyPsVrqcEMr8UtKbKVF7GtY/TZoBcMskmOwgFJrYM6Oi7M0E8wD6hbCTNAEBz1YUziHRvDXZmzDgDrlHb3BYf7GPcyexltdFzQGtcBIEAQdDA8QD6rF7TyQ9mXdCu2o3MwyFtMz0QHIcR2lJt017oLXa1GzB056do9wtcl7WTXJb5NngloLKr2iGl5DfCSY9CFmjJHTKTIIDGT2IDEvPZ7qCcGveEvYWjQnvTJKRWYTZPoVHOAblf8AMJMkiYO3efVQZNZI4hsatzl6JzWRIJMkwY2HkpIWxs4LhjbVsNBc4/M5x1PlyHchDLE1T9Pv+yZIwVGPWdS5AZ1QwawSZza67dhUPcyWxQ3PDVwcoZWaABBmdNSdNNdCFjgHYWoLGNYG6NAG/YN9llkxweOK031aL6bQAXCJnlOvLslQ3tglFbgOH1LUv+Uh4HMzmGx22hRHKJe54YVhVeiQ4PaXc9TBEyRELFJp5DOk6U/T7/stnUY4Jzn6ff8AZMgqcdtKtww0wWhhGok6mZ108FhJtkor7LBKlOm1sjM3Y5jA1nQR2rDpYOlbUd9I9f2W7JiamK0n1WZGwJInXcdm3bCiTyiUVjcNrNo1KNPI0Pg7neRmkxzAha1lLANjDLOtRjVsE9YTofDTRIqUWC4Dz9Pv+y25INe+NRzC2nDSeZPLnGm6xk3jYFXgmHPtnVCA2HgaST1hOuo71jDMQauA4G+2q9J1TM5oJ1keHakc5yDps5+kev7LZkEGofp9/wBk6gUmKYa+vULnZS3TKJOkeXatbTbyQeV9YV6z2Oc5kNblOp1MmSNNJGX0UyywW1j0jBlfDhpGuo7jopTaBtdIfp9/2WWSSOlP0+/7J1EZOeqYVUNyK/VzB+bc7Ttt2aLDfOTEx4jwqtc1WupPawBsGZJ33EBS2Sy6wy36CkKYExuSdSeZ2WSZKNk1T9Pv+ynIycncYC+q5zqpDnOJPzEb+SwwzDuW+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9k=">
            <a:hlinkClick r:id="rId3"/>
          </p:cNvPr>
          <p:cNvSpPr>
            <a:spLocks noChangeAspect="1" noChangeArrowheads="1"/>
          </p:cNvSpPr>
          <p:nvPr/>
        </p:nvSpPr>
        <p:spPr bwMode="auto">
          <a:xfrm>
            <a:off x="180975" y="-966788"/>
            <a:ext cx="466725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data:image/jpeg;base64,/9j/4AAQSkZJRgABAQAAAQABAAD/2wCEAAkGBxQPDxUQEBAVFBQUFxkYGBgXFxQWFhcXGBUWFxUWFhYYHCggGBwlGxcUITEhJSktLi8uFx8zODMsNygtLisBCgoKDg0OGhAQGywlICYsLC0sLCwsLCwsLy4vLCwsNCwsLCwsLCwsLywsLCwsLCwsLSwsLCwsLCwsLCwsLCwsLP/AABEIAJ8BPgMBEQACEQEDEQH/xAAbAAEAAgMBAQAAAAAAAAAAAAAAAQUCBAYDB//EADwQAAEDAgQCCAQEBAYDAAAAAAEAAhEDBAUSITEGQRMiUWFxgZGhBzJSsRRCYuGCosHRFTNykvDxI7LC/8QAGwEBAAIDAQEAAAAAAAAAAAAAAAEFAgMEBgf/xAA1EQACAQMDAgMFBwUAAwAAAAAAAQIDBBEFITESQRNRYSJxgZGxBhShwdHh8BUjMkLxFlJT/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AEuB+ywjOMv8XkwhVhP/ABaZsrMzCAIAgIJjUoD59xJ8TqdF5p2lMViNC8mKc/pjV/joPFcVS8SeI7npbL7OVKkVOu+leXf4+Ryr/ibfEyDSA7BT09zK0fe6hb/+PWSWHn5/sWmF/Feo0gXNu1zebqZLXDvyukHwkLON6/8AZHLX+zNNrNGbT9d180fULC7bXpMrMBDajQ4ZhBgiRI5KwjLqWUeRrUnSm4S5TxsanEOKfhKPSBocS4NAJjef7LlvLn7vT60s7nRZWv3ip0N42yVvD3E5uavR1GNaT8sTqRqQZ7vsuay1B15NSWPI6b7TlQipQbfmWnEN26ja1KjDDgBB0MEuA2OnNdV7VlSoSnHk5LKlGrXjCXByWA8RVnXDRVqF7XENiGj5jAIgDmqexvq0qvtyyuO3cur6xoxpPojh89+x3y9EebOWxzHKjKxZSdAbodGmXc9x5LzGp6rWp13CjLCXOye/xLi0sqcqfVNbs3uHMWNfMyoRnGo2Ejw7j9126TqMrlShU/yW/vX7HNe2qpYlDgu1dHAEBU4vfOpuDWOjSToD4brzWt6lXt6sadGWNsvZP3cpnbbUYzi3JDBsSNQljzLhqD2jnsurSL+dddFV5lzn0+Hka7iko7x4LZXZzFPWxAmq5rTAbp5jcrwus6xcRuHGjJxUdve/M6YU107lhY1S5kkyZXoNBvJ3Np1VHmSbTf4/RmqrFKWxsK6NYQHldVMjHO7B78lyX1fwLedTyTx7+34g5W4u20hme7KJie9fMKcZyl7HJDaR6UMWB+WuD/F/Qrtje31Licvxf1GUb9pjEdLnObo2B/Lv008l6bRtTr1KVSdd9XSsrZfkjFyxkr6WK1HjMHkSduQ7lT1tUu/EbVRr0OR1JZ5L/Db4VW66OG4/qF6rS9Sjd08Paa5X5r+bHTTqdS9TTxnFTTeKbDB3JgeQ1XPq+oVKK6KLw+W8L5bmNWo47I9MGvnVC5rzJABGgHjt5LXomo1rmU4VnlpJrZL38fAUajk2mWhK9C3jdm8ocQ4iDTlojN+o7eQ5rzl5r0YNxoLPq+Ph5lbW1BJ4p7+pS1+Iqk9auG9wyj91Uy1O+nupP4Jfocbu677npbY/V3FUPHflI9RqkNXvab3ln0a/jEbytHv8zocGxhtzmbEPYAXDcazB9l6jTtQ+9wbccNfL4FpbXPjLjDRy3xZxCpToUqTHQyqXZ43IbBDZ7NfZZX85KKS7nLqlSUYKK4fJ8wc4NGY8tVTJZZ51Jt4RYWHFVen/AJV28dxdI9Hyt6q1ocNnVGvc0+G/qfVvh/jFW8tXVK7g57ahbIAEgNYRIGn5irayqyqQblzkvdOrzrUm585x9Dpl1neEBxPxYxd1vZCkx0OruyHt6MAl8ePVHgSuW7n0wwu5ffZ61Va565LaKz8e36nxu2tXVD1YAG7jsPLme5cFKHUesv7rwUkuWdrgXAtC8bDb6oKgElrqTR5gZjI812xoxfc8xW1OrTeXBY9572Xwtrsu6YqvY+3mXOaSHEDXKWHYnbQlR919rfgz/riVJ9GVLy7H11jQAABAGgHYF2nmm87s5H4h1oZSZ2uc7/aAP/pUmtT9mEfVv5f9LvRIe1OXol8/+HOcPXrKFw2pUnK0HYSZIgaea4bG4pUWnP1LG+t6laDjD0LfiLienc0DSpseJIMuygQDPIldF7qNOvScIJ9ucfqctjptShVVSbXfjP6Glw7htTpaFWB0b3zM69WeXiFGnW0041Hw/wAidRu4NSprlL6nYcQY2LbKwavfMdwHP1V3XrKlByfkUNGk6ksHCYnedHTqVnflDnHvO/3Xgl1V63rJ/U9JhQj7jPh3GJFK5Z5j2c37rfTnKzucrs/mv+GupBVqbi+59No1Q9oc0yHAEeBXuoTU4qUeGeblFxbTM1mYnKYpcB1R7gZA28AF891Sp415Nrzx8ti2oR6aaK3B7o9MYcRprHPX9lcaWumTkvcc9fdYOgp42G1WU3GQ8hvgToPdX9OvmXSzjaK/8QH3L3N+Uujzg/1aV4rW7WTr1akVsnH8V+zOmm/ZSLiwuMrsp2cY8+S7fstX6XUpP0f5GFdcMtV7M5wgKzGK/UgHY6/88VRfaCFSdo+jhNN+7/u4OYxXDvxAa0ugAzHavEWtxGjLLWTGUcmpR4YpxrWe0+Ae30gEe6uKd7Yz2n1RfuTX6/gY+GdJgmAijQqtNQVOmbAIEdUtMfcr09nYRp0ZJPPWufTBKjsygww9UtO4/wCl4m5g4s4WjesarjWLachzYM8oPOfGRHcuvT7W6nONS358+y9H7zOnGTeYmpxNekVab3QHEFrgO1pkHzDh6K0v6njP2liaWJLyf6NPYms8vPctcFrRWaeTtPUae8Kt0ar4V5FeeV/PiRReJo9+Kr4tAotPzCXeHIeevorzXruUIqjHvu/d5fE16hWaSprvycTc9JXqGhQ0yiXuJhrRzLnch7lVFjZOp7WP0S8zho0XPg86GGWwMVH139pZ0bG+QcCT7K6ja0ls237sI61Qh3bLpnCVN9PprK6dPZUyjXmCWgR6FZ1dNpThmMvmZys4OOYy+ZdcKYXTswX1azDWqQHDOIGujR2mea32at7dYc49T7ZXyRsto06K3ksv1Od+IznX1Shb0G5i17tZgbAEk8hot12nUxGJrv4Sq9MI+ZyPEPD77PIyq5rhUadWE8oDhqO8awq6tQlQayU1zaztpRct8lDSwunmEveGyM0Na4xOsagEwpVeL5RKuoP/ACTPufA9xam26OyBDKcBwcIcXEfM48yY3VvbVKc4+wX9pVpTh/a7HRLoOsID5Z8ZKZNSkeQZI8Q45vYtXBeLdHrfs1NRjJeb/wCfmcPgFwA403fm1HiNx6fZaLeW/SWur0HKKqrtz7j6HwyQa1Is3zAadnP2ldsFueSuX7LyfSF0lUU1zxTa0rr8JUrtbVgGDo2Ts0u2DttD2ha3WgpdLe52w0+4nR8eMW4/zfHkc1x/Wm4Y36WT/uJ/sFQaxPNWMfJfUuNGhijJ+b+h8+fidU1KgZTltMwXBrjGsDMdhOq0UrNTipbnXVuuiWNj2we9fWLs+wA5RqZ/stVzRjSSwbKFV1M7l9wvcVf8SpUWuJpHXKSSGloLiW9kjdWOmSlJJPsyr1WEVmS5Or42tQa1GrPWDXCO4EEH3Pqs9cq9FFR7vb4HDpsczb8jkMctnVqXRNEhx62oGg1598Lz2nzpQq9dR4wtizuFNxxBFdw3ZVrZz6T2zTnR4IIkcwJkSO5br+dGp7UJZfx/QUVJL2kfSuD8QkGg46jrN8OY9dfNWuh3eYuhLtuvd5FdqNDDVRfEvr9xFJxbuBO8bb6+Cva0/Dpym+yyVsVlpHFYldOe0vc0NkBoA17ySV4e7u43ddSjHCSLOFN044bKimKlIioWnLUEtPIgGCrm0ouNNS8zlqSTZc4Dh77quyq4EU6ZDpPMjUAdusK1oUX1dTOeTM69f8DdOptGfOZAmMoOvW7IzLju7iFnUlUazlLb3Z/UyiupYLq1aalRpfAggwO5Uen6hG61RVMdOY4+W/5Gc4Yhgvl7Y5wgOZxFn/md1iRO3Kdzpz1XgtdvqkridGMvZXb17g42+x6qyu8Nd1Q6AIBGmi00dPjOkpNGvLPejxDULTmpiNpAcIn2WE9Mcd8MnqZ9GwmiadvTY7cMaD4wvf20HTowi+yRkuDjqtPo7qqz9To8Ccw9ivE6pS6Ks165+e/5nHUWGypx++qWtVlWiYL2uYezSCJHPc+i3aRdSpRmkRCbjwbNq5t1RhxJdznUh31ArgrzqQrOcnlvv5mt78m9YZqbWg6lka9uU6H0haPF6aqqR7PP5hPBt8Vj/wAzH8nMEeRP9wr7XVmrCouHHb+fE59QX9xS80a1G1DcPrOp6vdUDqkb5REDwG/qrHSnGdniPPc6bPDo7c9yhp3raYJdoB3StGoU5Oi1HnKNVzF9BizHKbnBjA5xJgAAf1KoXaVMdUnsV3Szeu6/Rsc+YgaePJareLlVil5omPKKXie7qWbs/wCf8nY7NqHeECfJe5q+x7TLi4l4a6jnbm9qXB6StUc9xG5O3gNgPBVVWpKcsyPO1606k8yZoXNrd23+fQqsjm9jgP8AdEe66Z2+OUdlWzUeVg+w/C/B61vbvq3AyGtlLWfmDQDBd2EztyjyXdZ0HSTb7lnp9s6MW33O1XaWIQHO8c4P+LtCwQ1+zXkE5JiTA8AsKkFJYOq0uZUJqS48vM+K4/gT7Oo1rntqBwkOZIGm4g6giQqutQcHse407VYXUWpLDR6YfxJWojKYeO+Q4fxBI15R5M6+k29bePs+7j5Fs/4kXvRdE17W/rjM8DsBOnnErN3c2sI5qf2etYy6pZfpwvwOew/CK99VDabHvc90udBMTJL3nl4nmVrp0pTZ0Xt/Stae2M8JI+gcRaXLmaRTaxgjQDLTaCAOQmVVag83EvTC/Aq9PT+7xb5eX82ynwPD3Os7quaxbSNQMyN3qVIBaCfpGeY7vNXFrHFJvsVN5LNVLG550GClIJAlVmoJuaSXYsrBxUG2+51Pw7otfd1KkTkZof8AUQPsCu/SoYW5X6vPOMeZs8R3PS3T+xnUH8PzfzE+ipdbr+JcdK4jsZ2FPopZ89znbrE+jJlhygxm5T2Lnp6fOdNVOEzbK5jGXSeH+NtIJDHODd8smPGBoti02o1lP8DF3UVyWOF4lGSvT3BmPuD4j7rRBztqykuUbZKNWDT7n0DEL1r7XpGHSoBHnuPuvSatdR+4OUf9sJfH9slFRpONbpfY5i5thUABJEdkLxdOq6byixccnnRw5rebj4mY8FYR1irFJKK/E0u3i+5e8K3OUuty4mNWzv2OH2Xo9I1D7wnGez5+BxV6XQ8rg8+KcMY0i4a3rlwDjJgiNNJgbDZadfoJ0VUXOTGi98Hta1oyvHcV4a3rytq8aseYs6GsrBvf4mfpHuvRf+V1v/nH5s1eAvMzo4jJIcAAATPgJ+0qx077QSuarhOCWze3pv8AQ1zp9KyUbqmckzM9nevG1ZynNzly3k1FPW4cpOMy8ec/dd9LVa1OKjs0RgtcFvDZZaL3Z6ZmIaGuZHMx8w1G+q9LpOsyuJunKPC88/khwdcDK9KSchxNSyXYfyc0HzBIPtC8prlL+7nzX0/iOastyi4pt89vI3Y4OH2P3VNpkl4/S+6a/M0Q5wUOF3ZpukaEbhd91b9mS44OvtrgVG5h5jsKpKlNweGYHvjVCtVpUKlJpe1mZj2jca6O9AF6iFGV7YU2uY5Xy/YyrUnWpLHYrLS8LTmY6Dt+xB3CpIuvaz6o5T81/PqVa66TytjXubFtQEOmHGYEAeUbBb5apXkvaw/gZyuZy5Mba1pW46gAPbu4+a5pTrV3v+iNftSPSjh1W8dNOnmYw6yQBm/LvvrBI7FdaXYPq6n2/mDstrZt5N34u2YOH0nuAdUZUYC+BJBY4O8iYML0F4v7Z1X6/tfE+YUHjKBIVHJPJ5qcXk7Cy+IF5T0c5lUfqYAfVkLrhf1o87ndT1SvHnD/AJ6HZ8HcYm/quovohjmszyHEgw5oiCNPm7V32t340nFrBaWV+7iTi442ydau0sggCA5vibg23vgXOaadWNHsgExsHAiHD371qqUozO601Crb7LdeTPld7wVVYdKtMj9WZp9ACuZ27LqOtQxw17v4i04T+H34kvNa4DQwgEUxJM67u29FlC3Xc0XGsyx7Kb97PqmC4NRs6fR0GZRzJ1c49rjzXVGKisIo61edWXVNnLcR8FOuLh9Wk8t6Qg7jK0wA7M0iTJk6FclWyhOTl3Z1Ur+cIqPZHjccPfg6FKi9+dgfUquIEAvIa0aSdmyPNZQodEFHJjO565uePQpcSwtldzBSJlzg0R2la6tupYRnTupRyzvMKwGlh1Oq+gKjyWzB6zjlBIDQ0DeVvhRjQi3HLOepXlWaUsHH2llc1arWG3e3M7VzqbwBJlziT5rzX9MnWqZkpZb3eP2LT75GEdsbFU/B2te8XJJLXkQdpk7BX8aKUVDstislUy+rzOk4Q4et6nTTTDmENgSRvnB2Pd7LbTpreLNcpvZlLVwatbVH0hSe5rTAIa4gjkQQI2hefurGTnjD274LWjcpRzlHV4Dg9V9kWVCWEuLqY1BbpHWHYTOnfK7qOneJa+HU88xz2OOvcLxeqPxKu+wu5osL3nqggaPnfQLgejzSy4xJ+8LzKr8TUJADzqY+Y/0ULSXlJxSH3heZ1PCdpUbWL3gEBsZtRqddiJO3urKw0+VvWc3jGMGirVU44LzH6JfbPAEkAOH8JB+0rs1G3dxbypx52x8zTCWHk4N1xVH5yOwZiPQLyn9Eqv8A1Rv8RHtVbdCk2q0uLXuyiHHTfV3YNCsloVTCfSiPEOh4Yw+qSatdxI2aNYMiCSD6K203RY0KniTxnt8eTXOplYNe44MyyaVcjuI9pBSroMX/AIy+aNRzjKtduzj4SD7FVM9Fqf8AqmC54fsXXjnOrFzWsGWQAJJMxqO73CsNH06VGpJyTWw5O3aIEDkvTElNxLhj64YaUZmzuY0Mf2VZqNnO4UejlGupFy4OVvsKrUyGVjo/scSDG4VfQ0rw5dU0vTBrVLHJpvwinUqMax2pe1pPYC4ArvnZqa6WZuGSRhdzSrPotbq3QO60PnbLA27yq3+kTk2pYNXgs+h4TZdBSDJLju4nmTv5K8tLWFtT6I/H3nRCKisGhi3DFG4JeJpvO5bEE9pb/wBLCvY06rzw/Q1VKEZ78HEX2FOpPcx1SA1xAJnUcjvzEFVz0vflfI5nab8m9w1gjK1Yio7M1rZMaayAAT6rfR02GfaefwM4Wqzuz6BQoNptDGNDWjYDQK1jCMViKwjsSSWEV/EmBsv7c29VzmtJDpZAcCNtwQoqU1Uj0s11aSqx6WfFbng+oHubTeDlJHW0OhhV0rR9mVc7B59lmFDhC9cSKdLPlEnK5vtJCwdpPyNMrCp5ZPo3w44Tq2k3Ny4io9uUU9Oq0kHrn6tNuX26bW18N9b5O2ysvCfW+fI7tdxZBAEAKA562tqVxc1A5rXhonXkSVHczb2PG6sm2ddtSlIB3H6ZEt7xrooezyZxblFxLyzxGnWJax0kbjYx2qU8mprBtqSCh4vcG0mOdtmjxnWP5VjIyieVz0La1GrTaxrYDuqA3RwcJgc9VjLlMlcNHQseHAEGQdithgSTAk7IDm8GcyveVqjYc0cyOZygET/pKwjy2ZPg9uHyOnrgc3GPJ7/7qI/5MPgv1sMQgKviUD8K+e7/ANgsKi9klclLZ2tIvtHNa0dRjiQAMztdyNzmasGk5Jk9jrluMSHGBJ2QHOYXZ0aja2drHNbpmIBLR1tiRI0grTCK3JZtcLGKRbuAdPMf8PmlFYTQZdLcQEBymF4PRr1Kzn9aHQ2HOEau5ArRTjznzBucJ3IyvpSM7XGR/KT6hZ09tgX62AICp4jLRSGYgEOBHfyPsVrqcEMr8UtKbKVF7GtY/TZoBcMskmOwgFJrYM6Oi7M0E8wD6hbCTNAEBz1YUziHRvDXZmzDgDrlHb3BYf7GPcyexltdFzQGtcBIEAQdDA8QD6rF7TyQ9mXdCu2o3MwyFtMz0QHIcR2lJt017oLXa1GzB056do9wtcl7WTXJb5NngloLKr2iGl5DfCSY9CFmjJHTKTIIDGT2IDEvPZ7qCcGveEvYWjQnvTJKRWYTZPoVHOAblf8AMJMkiYO3efVQZNZI4hsatzl6JzWRIJMkwY2HkpIWxs4LhjbVsNBc4/M5x1PlyHchDLE1T9Pv+yZIwVGPWdS5AZ1QwawSZza67dhUPcyWxQ3PDVwcoZWaABBmdNSdNNdCFjgHYWoLGNYG6NAG/YN9llkxweOK031aL6bQAXCJnlOvLslQ3tglFbgOH1LUv+Uh4HMzmGx22hRHKJe54YVhVeiQ4PaXc9TBEyRELFJp5DOk6U/T7/stnUY4Jzn6ff8AZMgqcdtKtww0wWhhGok6mZ108FhJtkor7LBKlOm1sjM3Y5jA1nQR2rDpYOlbUd9I9f2W7JiamK0n1WZGwJInXcdm3bCiTyiUVjcNrNo1KNPI0Pg7neRmkxzAha1lLANjDLOtRjVsE9YTofDTRIqUWC4Dz9Pv+y25INe+NRzC2nDSeZPLnGm6xk3jYFXgmHPtnVCA2HgaST1hOuo71jDMQauA4G+2q9J1TM5oJ1keHakc5yDps5+kev7LZkEGofp9/wBk6gUmKYa+vULnZS3TKJOkeXatbTbyQeV9YV6z2Oc5kNblOp1MmSNNJGX0UyywW1j0jBlfDhpGuo7jopTaBtdIfp9/2WWSSOlP0+/7J1EZOeqYVUNyK/VzB+bc7Ttt2aLDfOTEx4jwqtc1WupPawBsGZJ33EBS2Sy6wy36CkKYExuSdSeZ2WSZKNk1T9Pv+ynIycncYC+q5zqpDnOJPzEb+SwwzDuW+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9k=">
            <a:hlinkClick r:id="rId3"/>
          </p:cNvPr>
          <p:cNvSpPr>
            <a:spLocks noChangeAspect="1" noChangeArrowheads="1"/>
          </p:cNvSpPr>
          <p:nvPr/>
        </p:nvSpPr>
        <p:spPr bwMode="auto">
          <a:xfrm>
            <a:off x="333375" y="-814388"/>
            <a:ext cx="466725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custDataLst>
      <p:tags r:id="rId1"/>
    </p:custDataLst>
    <p:extLst>
      <p:ext uri="{BB962C8B-B14F-4D97-AF65-F5344CB8AC3E}">
        <p14:creationId xmlns:p14="http://schemas.microsoft.com/office/powerpoint/2010/main" val="564902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Tentative Conclusions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Both the quantitative and qualitative data suggest that the Solihull Approach Understanding Your Pupils’ Behaviour has had a positive impact on teachers</a:t>
            </a:r>
          </a:p>
          <a:p>
            <a:r>
              <a:rPr lang="en-GB" dirty="0" smtClean="0"/>
              <a:t>The quantitative data suggests there has been an impact on teachers interactions with their pupils, the parents and colleagues and it has led to wider school changes.  </a:t>
            </a:r>
            <a:endParaRPr lang="en-GB" dirty="0"/>
          </a:p>
        </p:txBody>
      </p:sp>
    </p:spTree>
    <p:custDataLst>
      <p:tags r:id="rId1"/>
    </p:custDataLst>
    <p:extLst>
      <p:ext uri="{BB962C8B-B14F-4D97-AF65-F5344CB8AC3E}">
        <p14:creationId xmlns:p14="http://schemas.microsoft.com/office/powerpoint/2010/main" val="26574821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Extended Due to Interest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Trained the control school and 2 other schools offered to participate based on the response from the 2 initial schools</a:t>
            </a:r>
            <a:endParaRPr lang="en-GB" dirty="0"/>
          </a:p>
        </p:txBody>
      </p:sp>
    </p:spTree>
    <p:custDataLst>
      <p:tags r:id="rId1"/>
    </p:custDataLst>
    <p:extLst>
      <p:ext uri="{BB962C8B-B14F-4D97-AF65-F5344CB8AC3E}">
        <p14:creationId xmlns:p14="http://schemas.microsoft.com/office/powerpoint/2010/main" val="3757739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Support session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All schools were offered 6 follow up support sessions</a:t>
            </a:r>
          </a:p>
          <a:p>
            <a:r>
              <a:rPr lang="en-GB" dirty="0" smtClean="0"/>
              <a:t>Only </a:t>
            </a:r>
            <a:r>
              <a:rPr lang="en-GB" dirty="0"/>
              <a:t>S</a:t>
            </a:r>
            <a:r>
              <a:rPr lang="en-GB" dirty="0" smtClean="0"/>
              <a:t>chool 1 took up the six sessions.  </a:t>
            </a:r>
            <a:endParaRPr lang="en-GB" dirty="0"/>
          </a:p>
        </p:txBody>
      </p:sp>
    </p:spTree>
    <p:custDataLst>
      <p:tags r:id="rId1"/>
    </p:custDataLst>
    <p:extLst>
      <p:ext uri="{BB962C8B-B14F-4D97-AF65-F5344CB8AC3E}">
        <p14:creationId xmlns:p14="http://schemas.microsoft.com/office/powerpoint/2010/main" val="4214894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Data from the other schools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School B: increase in compassion satisfaction on </a:t>
            </a:r>
            <a:r>
              <a:rPr lang="en-GB" dirty="0" err="1" smtClean="0"/>
              <a:t>ProQol</a:t>
            </a:r>
            <a:endParaRPr lang="en-GB" dirty="0" smtClean="0"/>
          </a:p>
          <a:p>
            <a:r>
              <a:rPr lang="en-GB" dirty="0" smtClean="0"/>
              <a:t>School C: no significant difference</a:t>
            </a:r>
          </a:p>
          <a:p>
            <a:r>
              <a:rPr lang="en-GB" dirty="0" smtClean="0"/>
              <a:t>School D: no significant difference</a:t>
            </a:r>
          </a:p>
          <a:p>
            <a:endParaRPr lang="en-GB" dirty="0"/>
          </a:p>
          <a:p>
            <a:r>
              <a:rPr lang="en-GB" dirty="0" smtClean="0"/>
              <a:t>Suggests that the support sessions are a key to embedding the ideas from the framework. However this needs further research.  </a:t>
            </a:r>
            <a:endParaRPr lang="en-GB" dirty="0"/>
          </a:p>
        </p:txBody>
      </p:sp>
    </p:spTree>
    <p:custDataLst>
      <p:tags r:id="rId1"/>
    </p:custDataLst>
    <p:extLst>
      <p:ext uri="{BB962C8B-B14F-4D97-AF65-F5344CB8AC3E}">
        <p14:creationId xmlns:p14="http://schemas.microsoft.com/office/powerpoint/2010/main" val="3247835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Challenges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Not all staff taking up the approach</a:t>
            </a:r>
          </a:p>
          <a:p>
            <a:r>
              <a:rPr lang="en-GB" dirty="0" smtClean="0"/>
              <a:t>Time and funding</a:t>
            </a:r>
          </a:p>
          <a:p>
            <a:r>
              <a:rPr lang="en-GB" dirty="0" smtClean="0"/>
              <a:t>Support sessions take up and how they are structured</a:t>
            </a:r>
          </a:p>
          <a:p>
            <a:r>
              <a:rPr lang="en-GB" dirty="0" smtClean="0"/>
              <a:t>Parents not having the same information</a:t>
            </a:r>
          </a:p>
          <a:p>
            <a:endParaRPr lang="en-GB" dirty="0"/>
          </a:p>
        </p:txBody>
      </p:sp>
    </p:spTree>
    <p:custDataLst>
      <p:tags r:id="rId1"/>
    </p:custDataLst>
    <p:extLst>
      <p:ext uri="{BB962C8B-B14F-4D97-AF65-F5344CB8AC3E}">
        <p14:creationId xmlns:p14="http://schemas.microsoft.com/office/powerpoint/2010/main" val="537100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Facilitators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Trained as a whole staff – importance of including support staff and admin</a:t>
            </a:r>
          </a:p>
          <a:p>
            <a:r>
              <a:rPr lang="en-GB" dirty="0" smtClean="0"/>
              <a:t>Working across the years</a:t>
            </a:r>
          </a:p>
          <a:p>
            <a:r>
              <a:rPr lang="en-GB" dirty="0" smtClean="0"/>
              <a:t>Support in place</a:t>
            </a:r>
            <a:endParaRPr lang="en-GB" dirty="0"/>
          </a:p>
        </p:txBody>
      </p:sp>
    </p:spTree>
    <p:custDataLst>
      <p:tags r:id="rId1"/>
    </p:custDataLst>
    <p:extLst>
      <p:ext uri="{BB962C8B-B14F-4D97-AF65-F5344CB8AC3E}">
        <p14:creationId xmlns:p14="http://schemas.microsoft.com/office/powerpoint/2010/main" val="41949069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Learning from the experience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a:t>Not being a </a:t>
            </a:r>
            <a:r>
              <a:rPr lang="en-GB" dirty="0" smtClean="0"/>
              <a:t>teacher</a:t>
            </a:r>
          </a:p>
          <a:p>
            <a:r>
              <a:rPr lang="en-GB" dirty="0" smtClean="0"/>
              <a:t>Making a relational model fit in a classroom / school environment </a:t>
            </a:r>
            <a:endParaRPr lang="en-GB" dirty="0"/>
          </a:p>
          <a:p>
            <a:r>
              <a:rPr lang="en-GB" dirty="0" smtClean="0"/>
              <a:t>Using whole school, classroom and individual examples</a:t>
            </a:r>
          </a:p>
          <a:p>
            <a:r>
              <a:rPr lang="en-GB" dirty="0" smtClean="0"/>
              <a:t>Size of the group</a:t>
            </a:r>
          </a:p>
          <a:p>
            <a:r>
              <a:rPr lang="en-GB" dirty="0" smtClean="0"/>
              <a:t>Composition of the group matters</a:t>
            </a:r>
          </a:p>
          <a:p>
            <a:endParaRPr lang="en-GB" dirty="0" smtClean="0"/>
          </a:p>
          <a:p>
            <a:endParaRPr lang="en-GB" dirty="0"/>
          </a:p>
        </p:txBody>
      </p:sp>
    </p:spTree>
    <p:custDataLst>
      <p:tags r:id="rId1"/>
    </p:custDataLst>
    <p:extLst>
      <p:ext uri="{BB962C8B-B14F-4D97-AF65-F5344CB8AC3E}">
        <p14:creationId xmlns:p14="http://schemas.microsoft.com/office/powerpoint/2010/main" val="4219560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effectLst>
                  <a:outerShdw blurRad="38100" dist="38100" dir="2700000" algn="tl">
                    <a:srgbClr val="000000">
                      <a:alpha val="43137"/>
                    </a:srgbClr>
                  </a:outerShdw>
                </a:effectLst>
              </a:rPr>
              <a:t>Some teacher’s views that were challenging</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dirty="0"/>
              <a:t>Not having time – how much time spent on not planning around disruptive behaviour</a:t>
            </a:r>
          </a:p>
          <a:p>
            <a:r>
              <a:rPr lang="en-GB" dirty="0"/>
              <a:t>You are making excuses for poor behaviour / poor parenting</a:t>
            </a:r>
          </a:p>
          <a:p>
            <a:r>
              <a:rPr lang="en-GB" dirty="0"/>
              <a:t>It is not possible to use the approach when dealing with the range of needs in a class</a:t>
            </a:r>
          </a:p>
          <a:p>
            <a:r>
              <a:rPr lang="en-GB" dirty="0" smtClean="0"/>
              <a:t>It’s not fair, we need to treat all children equally</a:t>
            </a:r>
          </a:p>
          <a:p>
            <a:r>
              <a:rPr lang="en-GB" dirty="0" smtClean="0"/>
              <a:t>Children getting one up on you</a:t>
            </a:r>
          </a:p>
          <a:p>
            <a:endParaRPr lang="en-GB" dirty="0" smtClean="0"/>
          </a:p>
          <a:p>
            <a:endParaRPr lang="en-GB" dirty="0"/>
          </a:p>
        </p:txBody>
      </p:sp>
    </p:spTree>
    <p:custDataLst>
      <p:tags r:id="rId1"/>
    </p:custDataLst>
    <p:extLst>
      <p:ext uri="{BB962C8B-B14F-4D97-AF65-F5344CB8AC3E}">
        <p14:creationId xmlns:p14="http://schemas.microsoft.com/office/powerpoint/2010/main" val="36928449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5" name="Picture 5"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Picture 6" descr="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49" name="Text Box 9"/>
          <p:cNvSpPr txBox="1">
            <a:spLocks noChangeArrowheads="1"/>
          </p:cNvSpPr>
          <p:nvPr/>
        </p:nvSpPr>
        <p:spPr bwMode="auto">
          <a:xfrm>
            <a:off x="755650" y="3407974"/>
            <a:ext cx="7632700" cy="646331"/>
          </a:xfrm>
          <a:prstGeom prst="rect">
            <a:avLst/>
          </a:prstGeom>
          <a:noFill/>
          <a:ln w="9525">
            <a:noFill/>
            <a:miter lim="800000"/>
            <a:headEnd/>
            <a:tailEnd/>
          </a:ln>
          <a:effectLst/>
        </p:spPr>
        <p:txBody>
          <a:bodyPr>
            <a:spAutoFit/>
          </a:bodyPr>
          <a:lstStyle/>
          <a:p>
            <a:pPr algn="ctr">
              <a:spcBef>
                <a:spcPct val="50000"/>
              </a:spcBef>
              <a:defRPr/>
            </a:pPr>
            <a:r>
              <a:rPr lang="en-GB" sz="3600" dirty="0">
                <a:solidFill>
                  <a:srgbClr val="000000"/>
                </a:solidFill>
                <a:latin typeface="Arial" pitchFamily="34" charset="0"/>
              </a:rPr>
              <a:t>alex.hassett@canterbury.ac.uk </a:t>
            </a:r>
          </a:p>
        </p:txBody>
      </p:sp>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6991" y="260648"/>
            <a:ext cx="336608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77305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556792"/>
            <a:ext cx="5040560" cy="1470025"/>
          </a:xfrm>
        </p:spPr>
        <p:txBody>
          <a:bodyPr>
            <a:normAutofit fontScale="90000"/>
          </a:bodyPr>
          <a:lstStyle/>
          <a:p>
            <a:pPr algn="l"/>
            <a:r>
              <a:rPr lang="en-GB" b="1" i="1" dirty="0" smtClean="0"/>
              <a:t>The Solihull Approach: Understanding Your Pupil’s Behaviour</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9512" y="3623192"/>
            <a:ext cx="5328592" cy="1496039"/>
          </a:xfrm>
        </p:spPr>
        <p:txBody>
          <a:bodyPr>
            <a:normAutofit/>
          </a:bodyPr>
          <a:lstStyle/>
          <a:p>
            <a:pPr algn="l"/>
            <a:r>
              <a:rPr lang="en-GB" b="1" i="1" dirty="0" smtClean="0"/>
              <a:t>Based on the original Solihull Approach Framework </a:t>
            </a:r>
            <a:endParaRPr lang="en-GB"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661248"/>
            <a:ext cx="2267744" cy="92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268760"/>
            <a:ext cx="3305755" cy="4708867"/>
          </a:xfrm>
          <a:prstGeom prst="rect">
            <a:avLst/>
          </a:prstGeom>
          <a:noFill/>
          <a:ln w="349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77547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924719" y="146917"/>
            <a:ext cx="7272337" cy="1009650"/>
          </a:xfrm>
          <a:prstGeom prst="rect">
            <a:avLst/>
          </a:prstGeom>
          <a:ln/>
          <a:extLst/>
        </p:spPr>
        <p:style>
          <a:lnRef idx="1">
            <a:schemeClr val="accent3"/>
          </a:lnRef>
          <a:fillRef idx="3">
            <a:schemeClr val="accent3"/>
          </a:fillRef>
          <a:effectRef idx="2">
            <a:schemeClr val="accent3"/>
          </a:effectRef>
          <a:fontRef idx="minor">
            <a:schemeClr val="lt1"/>
          </a:fontRef>
        </p:style>
        <p:txBody>
          <a:bodyPr anchor="ctr"/>
          <a:lstStyle/>
          <a:p>
            <a:pPr marL="93663" algn="ctr" fontAlgn="base">
              <a:spcBef>
                <a:spcPct val="0"/>
              </a:spcBef>
              <a:spcAft>
                <a:spcPct val="0"/>
              </a:spcAft>
            </a:pPr>
            <a:r>
              <a:rPr lang="en-GB" sz="2300" b="1" dirty="0">
                <a:solidFill>
                  <a:srgbClr val="000000"/>
                </a:solidFill>
              </a:rPr>
              <a:t>The Solihull Approach - </a:t>
            </a:r>
          </a:p>
          <a:p>
            <a:pPr marL="93663" algn="ctr" fontAlgn="base">
              <a:spcBef>
                <a:spcPct val="0"/>
              </a:spcBef>
              <a:spcAft>
                <a:spcPct val="0"/>
              </a:spcAft>
            </a:pPr>
            <a:r>
              <a:rPr lang="en-GB" sz="2300" b="1" dirty="0">
                <a:solidFill>
                  <a:srgbClr val="000000"/>
                </a:solidFill>
              </a:rPr>
              <a:t>supporting relationships to improve outcomes</a:t>
            </a:r>
          </a:p>
        </p:txBody>
      </p:sp>
      <p:sp>
        <p:nvSpPr>
          <p:cNvPr id="5123" name="Rectangle 5"/>
          <p:cNvSpPr>
            <a:spLocks noChangeArrowheads="1"/>
          </p:cNvSpPr>
          <p:nvPr/>
        </p:nvSpPr>
        <p:spPr bwMode="auto">
          <a:xfrm>
            <a:off x="395288" y="2060575"/>
            <a:ext cx="83312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1938" indent="-187325" fontAlgn="base">
              <a:spcBef>
                <a:spcPct val="20000"/>
              </a:spcBef>
              <a:spcAft>
                <a:spcPct val="0"/>
              </a:spcAft>
            </a:pPr>
            <a:endParaRPr lang="en-US" dirty="0">
              <a:solidFill>
                <a:srgbClr val="36437A"/>
              </a:solidFill>
            </a:endParaRPr>
          </a:p>
        </p:txBody>
      </p:sp>
      <p:pic>
        <p:nvPicPr>
          <p:cNvPr id="5124" name="Picture 26" descr="Solihull OHP tri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252663"/>
            <a:ext cx="6078537"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1"/>
          <p:cNvSpPr txBox="1">
            <a:spLocks noChangeArrowheads="1"/>
          </p:cNvSpPr>
          <p:nvPr/>
        </p:nvSpPr>
        <p:spPr bwMode="auto">
          <a:xfrm>
            <a:off x="2771775" y="1835150"/>
            <a:ext cx="345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800" b="1" dirty="0">
                <a:solidFill>
                  <a:srgbClr val="000099"/>
                </a:solidFill>
              </a:rPr>
              <a:t>Psychoanalytic theory (Bion)</a:t>
            </a:r>
            <a:endParaRPr lang="en-US" sz="1800" b="1" dirty="0">
              <a:solidFill>
                <a:srgbClr val="000099"/>
              </a:solidFill>
            </a:endParaRPr>
          </a:p>
        </p:txBody>
      </p:sp>
      <p:sp>
        <p:nvSpPr>
          <p:cNvPr id="5126" name="TextBox 12"/>
          <p:cNvSpPr txBox="1">
            <a:spLocks noChangeArrowheads="1"/>
          </p:cNvSpPr>
          <p:nvPr/>
        </p:nvSpPr>
        <p:spPr bwMode="auto">
          <a:xfrm>
            <a:off x="5364163" y="5805488"/>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en-GB" sz="1800" b="1" dirty="0">
                <a:solidFill>
                  <a:srgbClr val="C00000"/>
                </a:solidFill>
              </a:rPr>
              <a:t>Behaviourism (Skinner)</a:t>
            </a:r>
            <a:endParaRPr lang="en-US" sz="1800" b="1" dirty="0">
              <a:solidFill>
                <a:srgbClr val="C00000"/>
              </a:solidFill>
            </a:endParaRPr>
          </a:p>
        </p:txBody>
      </p:sp>
      <p:sp>
        <p:nvSpPr>
          <p:cNvPr id="5127" name="TextBox 13"/>
          <p:cNvSpPr txBox="1">
            <a:spLocks noChangeArrowheads="1"/>
          </p:cNvSpPr>
          <p:nvPr/>
        </p:nvSpPr>
        <p:spPr bwMode="auto">
          <a:xfrm>
            <a:off x="468313" y="5805488"/>
            <a:ext cx="3527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pPr>
            <a:r>
              <a:rPr lang="en-GB" sz="1800" b="1" dirty="0">
                <a:solidFill>
                  <a:srgbClr val="003300"/>
                </a:solidFill>
              </a:rPr>
              <a:t>Child Development research (Brazelton)</a:t>
            </a:r>
            <a:endParaRPr lang="en-US" sz="1800" b="1" dirty="0">
              <a:solidFill>
                <a:srgbClr val="003300"/>
              </a:solidFill>
            </a:endParaRPr>
          </a:p>
        </p:txBody>
      </p:sp>
      <p:pic>
        <p:nvPicPr>
          <p:cNvPr id="512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448" y="1412875"/>
            <a:ext cx="10795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581525"/>
            <a:ext cx="9747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4425950"/>
            <a:ext cx="947737"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8A66F78-A015-421B-B1B1-B304F861F9A1}" type="slidenum">
              <a:rPr lang="en-GB" smtClean="0">
                <a:solidFill>
                  <a:srgbClr val="000000"/>
                </a:solidFill>
              </a:rPr>
              <a:pPr/>
              <a:t>7</a:t>
            </a:fld>
            <a:endParaRPr lang="en-GB" dirty="0">
              <a:solidFill>
                <a:srgbClr val="000000"/>
              </a:solidFill>
            </a:endParaRPr>
          </a:p>
        </p:txBody>
      </p:sp>
    </p:spTree>
    <p:custDataLst>
      <p:tags r:id="rId1"/>
    </p:custDataLst>
    <p:extLst>
      <p:ext uri="{BB962C8B-B14F-4D97-AF65-F5344CB8AC3E}">
        <p14:creationId xmlns:p14="http://schemas.microsoft.com/office/powerpoint/2010/main" val="2732410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900113" y="476250"/>
            <a:ext cx="7559675" cy="652463"/>
          </a:xfrm>
          <a:prstGeom prst="rect">
            <a:avLst/>
          </a:prstGeom>
          <a:solidFill>
            <a:schemeClr val="bg1"/>
          </a:solidFill>
          <a:ln>
            <a:noFill/>
          </a:ln>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44000"/>
              </a:lnSpc>
              <a:spcBef>
                <a:spcPct val="0"/>
              </a:spcBef>
              <a:spcAft>
                <a:spcPct val="0"/>
              </a:spcAft>
              <a:defRPr/>
            </a:pPr>
            <a:r>
              <a:rPr lang="en-GB" sz="2800" b="1" dirty="0" smtClean="0">
                <a:solidFill>
                  <a:srgbClr val="000000"/>
                </a:solidFill>
                <a:effectLst>
                  <a:outerShdw blurRad="38100" dist="38100" dir="2700000" algn="tl">
                    <a:srgbClr val="000000">
                      <a:alpha val="43137"/>
                    </a:srgbClr>
                  </a:outerShdw>
                </a:effectLst>
                <a:latin typeface="Arial"/>
              </a:rPr>
              <a:t>Aims of the Solihull Approach Training</a:t>
            </a:r>
            <a:endParaRPr lang="en-GB" sz="2800" dirty="0" smtClean="0">
              <a:solidFill>
                <a:srgbClr val="000000"/>
              </a:solidFill>
              <a:effectLst>
                <a:outerShdw blurRad="38100" dist="38100" dir="2700000" algn="tl">
                  <a:srgbClr val="000000">
                    <a:alpha val="43137"/>
                  </a:srgbClr>
                </a:outerShdw>
              </a:effectLst>
              <a:latin typeface="Arial"/>
            </a:endParaRPr>
          </a:p>
        </p:txBody>
      </p:sp>
      <p:sp>
        <p:nvSpPr>
          <p:cNvPr id="1229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01F0EE-5A46-46E8-8858-EFCD7B2B63C7}" type="slidenum">
              <a:rPr lang="en-GB" smtClean="0">
                <a:solidFill>
                  <a:srgbClr val="000000"/>
                </a:solidFill>
              </a:rPr>
              <a:pPr eaLnBrk="1" hangingPunct="1"/>
              <a:t>8</a:t>
            </a:fld>
            <a:endParaRPr lang="en-GB" dirty="0" smtClean="0">
              <a:solidFill>
                <a:srgbClr val="000000"/>
              </a:solidFill>
            </a:endParaRPr>
          </a:p>
        </p:txBody>
      </p:sp>
      <p:sp>
        <p:nvSpPr>
          <p:cNvPr id="81923" name="Rectangle 3"/>
          <p:cNvSpPr>
            <a:spLocks noGrp="1" noChangeArrowheads="1"/>
          </p:cNvSpPr>
          <p:nvPr>
            <p:ph type="body" idx="4294967295"/>
          </p:nvPr>
        </p:nvSpPr>
        <p:spPr>
          <a:xfrm>
            <a:off x="215900" y="1700213"/>
            <a:ext cx="8640763" cy="4105275"/>
          </a:xfrm>
        </p:spPr>
        <p:txBody>
          <a:bodyPr/>
          <a:lstStyle/>
          <a:p>
            <a:pPr>
              <a:spcBef>
                <a:spcPts val="0"/>
              </a:spcBef>
              <a:defRPr/>
            </a:pPr>
            <a:r>
              <a:rPr lang="en-US" sz="2400" dirty="0"/>
              <a:t>Provide the framework of the Solihull Approach model  for understanding your pupil’s behaviour </a:t>
            </a:r>
            <a:r>
              <a:rPr lang="en-US" sz="2400" dirty="0" smtClean="0"/>
              <a:t>to support pupils </a:t>
            </a:r>
            <a:r>
              <a:rPr lang="en-US" sz="2400" dirty="0"/>
              <a:t>to learn</a:t>
            </a:r>
            <a:endParaRPr lang="en-GB" sz="2400" dirty="0"/>
          </a:p>
          <a:p>
            <a:pPr marL="0" indent="0">
              <a:spcBef>
                <a:spcPts val="0"/>
              </a:spcBef>
              <a:buFontTx/>
              <a:buNone/>
              <a:defRPr/>
            </a:pPr>
            <a:r>
              <a:rPr lang="en-US" sz="2400" dirty="0"/>
              <a:t> </a:t>
            </a:r>
            <a:endParaRPr lang="en-GB" sz="2400" dirty="0"/>
          </a:p>
          <a:p>
            <a:pPr>
              <a:spcBef>
                <a:spcPts val="0"/>
              </a:spcBef>
              <a:defRPr/>
            </a:pPr>
            <a:r>
              <a:rPr lang="en-US" sz="2400" dirty="0"/>
              <a:t>Understand how relationships affect </a:t>
            </a:r>
            <a:r>
              <a:rPr lang="en-GB" sz="2400" dirty="0"/>
              <a:t>behaviour</a:t>
            </a:r>
          </a:p>
          <a:p>
            <a:pPr marL="0" indent="0">
              <a:spcBef>
                <a:spcPts val="0"/>
              </a:spcBef>
              <a:buFontTx/>
              <a:buNone/>
              <a:defRPr/>
            </a:pPr>
            <a:r>
              <a:rPr lang="en-US" sz="2400" dirty="0"/>
              <a:t> </a:t>
            </a:r>
            <a:endParaRPr lang="en-GB" sz="2400" dirty="0"/>
          </a:p>
          <a:p>
            <a:pPr>
              <a:spcBef>
                <a:spcPts val="0"/>
              </a:spcBef>
              <a:defRPr/>
            </a:pPr>
            <a:r>
              <a:rPr lang="en-US" sz="2400" dirty="0"/>
              <a:t>Understand the importance of relationships for brain </a:t>
            </a:r>
            <a:r>
              <a:rPr lang="en-US" sz="2400" dirty="0" smtClean="0"/>
              <a:t>development</a:t>
            </a:r>
          </a:p>
          <a:p>
            <a:pPr>
              <a:spcBef>
                <a:spcPts val="0"/>
              </a:spcBef>
              <a:defRPr/>
            </a:pPr>
            <a:endParaRPr lang="en-US" sz="2400" dirty="0"/>
          </a:p>
          <a:p>
            <a:pPr>
              <a:spcBef>
                <a:spcPts val="0"/>
              </a:spcBef>
              <a:defRPr/>
            </a:pPr>
            <a:r>
              <a:rPr lang="en-US" sz="2400" dirty="0" smtClean="0"/>
              <a:t>Provide a ‘framework for thinking’ when learning about </a:t>
            </a:r>
            <a:r>
              <a:rPr lang="en-GB" sz="2400" dirty="0" smtClean="0"/>
              <a:t>behavioural</a:t>
            </a:r>
            <a:r>
              <a:rPr lang="en-US" sz="2400" dirty="0" smtClean="0"/>
              <a:t> techniques</a:t>
            </a:r>
          </a:p>
          <a:p>
            <a:pPr marL="0" indent="0">
              <a:buFontTx/>
              <a:buNone/>
              <a:defRPr/>
            </a:pPr>
            <a:endParaRPr lang="en-GB" sz="2000" dirty="0" smtClean="0">
              <a:solidFill>
                <a:srgbClr val="000099"/>
              </a:solidFill>
            </a:endParaRPr>
          </a:p>
        </p:txBody>
      </p:sp>
    </p:spTree>
    <p:custDataLst>
      <p:tags r:id="rId1"/>
    </p:custDataLst>
    <p:extLst>
      <p:ext uri="{BB962C8B-B14F-4D97-AF65-F5344CB8AC3E}">
        <p14:creationId xmlns:p14="http://schemas.microsoft.com/office/powerpoint/2010/main" val="2201785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3E1819-4F6A-4030-8847-210C5082365B}" type="slidenum">
              <a:rPr lang="en-GB" smtClean="0">
                <a:solidFill>
                  <a:srgbClr val="000000"/>
                </a:solidFill>
              </a:rPr>
              <a:pPr eaLnBrk="1" hangingPunct="1"/>
              <a:t>9</a:t>
            </a:fld>
            <a:endParaRPr lang="en-GB" dirty="0" smtClean="0">
              <a:solidFill>
                <a:srgbClr val="000000"/>
              </a:solidFill>
            </a:endParaRPr>
          </a:p>
        </p:txBody>
      </p:sp>
      <p:sp>
        <p:nvSpPr>
          <p:cNvPr id="3" name="Rectangle 2"/>
          <p:cNvSpPr/>
          <p:nvPr/>
        </p:nvSpPr>
        <p:spPr>
          <a:xfrm>
            <a:off x="395288" y="1582738"/>
            <a:ext cx="8424862" cy="3416300"/>
          </a:xfrm>
          <a:prstGeom prst="rect">
            <a:avLst/>
          </a:prstGeom>
        </p:spPr>
        <p:txBody>
          <a:bodyPr>
            <a:spAutoFit/>
          </a:bodyPr>
          <a:lstStyle/>
          <a:p>
            <a:pPr marL="285750" indent="-285750" fontAlgn="base">
              <a:spcAft>
                <a:spcPct val="0"/>
              </a:spcAft>
              <a:buFont typeface="Arial" pitchFamily="34" charset="0"/>
              <a:buChar char="•"/>
              <a:defRPr/>
            </a:pPr>
            <a:r>
              <a:rPr lang="en-US" sz="2400" dirty="0">
                <a:solidFill>
                  <a:srgbClr val="000000"/>
                </a:solidFill>
              </a:rPr>
              <a:t>Enable practitioners to apply their knowledge of behavioural techniques more effectively through understanding their pupils’ behaviour</a:t>
            </a:r>
            <a:endParaRPr lang="en-GB" sz="2400" dirty="0">
              <a:solidFill>
                <a:srgbClr val="000000"/>
              </a:solidFill>
            </a:endParaRPr>
          </a:p>
          <a:p>
            <a:pPr fontAlgn="base">
              <a:spcAft>
                <a:spcPct val="0"/>
              </a:spcAft>
              <a:defRPr/>
            </a:pPr>
            <a:endParaRPr lang="en-GB" sz="2400" dirty="0">
              <a:solidFill>
                <a:srgbClr val="000000"/>
              </a:solidFill>
            </a:endParaRPr>
          </a:p>
          <a:p>
            <a:pPr marL="285750" indent="-285750" fontAlgn="base">
              <a:spcAft>
                <a:spcPct val="0"/>
              </a:spcAft>
              <a:buFont typeface="Arial" pitchFamily="34" charset="0"/>
              <a:buChar char="•"/>
              <a:defRPr/>
            </a:pPr>
            <a:r>
              <a:rPr lang="en-US" sz="2400" dirty="0">
                <a:solidFill>
                  <a:srgbClr val="000000"/>
                </a:solidFill>
              </a:rPr>
              <a:t>This training does not aim to teach behaviour management techniques. There are many other trainings and resources available for this. This training aims to put behaviour management techniques into a framework that will increase their effectiveness</a:t>
            </a:r>
            <a:endParaRPr lang="en-GB" sz="2400" dirty="0">
              <a:solidFill>
                <a:srgbClr val="000000"/>
              </a:solidFill>
            </a:endParaRPr>
          </a:p>
        </p:txBody>
      </p:sp>
      <p:sp>
        <p:nvSpPr>
          <p:cNvPr id="4101" name="Text Box 14"/>
          <p:cNvSpPr txBox="1">
            <a:spLocks noChangeArrowheads="1"/>
          </p:cNvSpPr>
          <p:nvPr/>
        </p:nvSpPr>
        <p:spPr bwMode="auto">
          <a:xfrm>
            <a:off x="863600" y="347663"/>
            <a:ext cx="7956550" cy="652462"/>
          </a:xfrm>
          <a:prstGeom prst="rect">
            <a:avLst/>
          </a:prstGeom>
          <a:solidFill>
            <a:schemeClr val="bg1"/>
          </a:solidFill>
          <a:ln>
            <a:noFill/>
          </a:ln>
        </p:spPr>
        <p:txBody>
          <a:bodyPr tIns="22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44000"/>
              </a:lnSpc>
              <a:spcBef>
                <a:spcPct val="0"/>
              </a:spcBef>
              <a:spcAft>
                <a:spcPct val="0"/>
              </a:spcAft>
              <a:defRPr/>
            </a:pPr>
            <a:r>
              <a:rPr lang="en-GB" sz="2800" b="1" dirty="0" smtClean="0">
                <a:solidFill>
                  <a:srgbClr val="000000"/>
                </a:solidFill>
                <a:effectLst>
                  <a:outerShdw blurRad="38100" dist="38100" dir="2700000" algn="tl">
                    <a:srgbClr val="000000">
                      <a:alpha val="43137"/>
                    </a:srgbClr>
                  </a:outerShdw>
                </a:effectLst>
                <a:latin typeface="Arial"/>
              </a:rPr>
              <a:t>Aims of the Solihull Approach Training</a:t>
            </a:r>
            <a:endParaRPr lang="en-GB" sz="2800" dirty="0" smtClean="0">
              <a:solidFill>
                <a:srgbClr val="000000"/>
              </a:solidFill>
              <a:effectLst>
                <a:outerShdw blurRad="38100" dist="38100" dir="2700000" algn="tl">
                  <a:srgbClr val="000000">
                    <a:alpha val="43137"/>
                  </a:srgbClr>
                </a:outerShdw>
              </a:effectLst>
              <a:latin typeface="Arial"/>
            </a:endParaRPr>
          </a:p>
        </p:txBody>
      </p:sp>
    </p:spTree>
    <p:custDataLst>
      <p:tags r:id="rId1"/>
    </p:custDataLst>
    <p:extLst>
      <p:ext uri="{BB962C8B-B14F-4D97-AF65-F5344CB8AC3E}">
        <p14:creationId xmlns:p14="http://schemas.microsoft.com/office/powerpoint/2010/main" val="1582072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2502</Words>
  <Application>Microsoft Office PowerPoint</Application>
  <PresentationFormat>On-screen Show (4:3)</PresentationFormat>
  <Paragraphs>272</Paragraphs>
  <Slides>59</Slides>
  <Notes>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59</vt:i4>
      </vt:variant>
    </vt:vector>
  </HeadingPairs>
  <TitlesOfParts>
    <vt:vector size="71" baseType="lpstr">
      <vt:lpstr>Arial</vt:lpstr>
      <vt:lpstr>Calibri</vt:lpstr>
      <vt:lpstr>Times</vt:lpstr>
      <vt:lpstr>Times New Roman</vt:lpstr>
      <vt:lpstr>Office Theme</vt:lpstr>
      <vt:lpstr>Default Design</vt:lpstr>
      <vt:lpstr>2_Default Design</vt:lpstr>
      <vt:lpstr>3_Default Design</vt:lpstr>
      <vt:lpstr>2_Office Theme</vt:lpstr>
      <vt:lpstr>6_Default Design</vt:lpstr>
      <vt:lpstr>3_Office Theme</vt:lpstr>
      <vt:lpstr>4_Office Theme</vt:lpstr>
      <vt:lpstr>Exploring the impact of the Solihull Approach Understanding Your Pupils Behaviour on a range of teacher variables and on their perceptions of their work with young people</vt:lpstr>
      <vt:lpstr>Overview of the Talk</vt:lpstr>
      <vt:lpstr>Background to the study</vt:lpstr>
      <vt:lpstr>Partnership with Solihull Approach</vt:lpstr>
      <vt:lpstr>Role of schools in promoting emotional wellbeing</vt:lpstr>
      <vt:lpstr>The Solihull Approach: Understanding Your Pupil’s Behaviour</vt:lpstr>
      <vt:lpstr>PowerPoint Presentation</vt:lpstr>
      <vt:lpstr>PowerPoint Presentation</vt:lpstr>
      <vt:lpstr>PowerPoint Presentation</vt:lpstr>
      <vt:lpstr>PowerPoint Presentation</vt:lpstr>
      <vt:lpstr>The relational context of behaviour management</vt:lpstr>
      <vt:lpstr>Brains develop in the context of a relationship</vt:lpstr>
      <vt:lpstr>PowerPoint Presentation</vt:lpstr>
      <vt:lpstr>Containment</vt:lpstr>
      <vt:lpstr>Containment for Learning</vt:lpstr>
      <vt:lpstr>Containment in Schools</vt:lpstr>
      <vt:lpstr>        Containment and the brain </vt:lpstr>
      <vt:lpstr>PowerPoint Presentation</vt:lpstr>
      <vt:lpstr>Reciprocity</vt:lpstr>
      <vt:lpstr>Reciprocity In The School</vt:lpstr>
      <vt:lpstr>Reciprocity</vt:lpstr>
      <vt:lpstr>PowerPoint Presentation</vt:lpstr>
      <vt:lpstr>The relational context of behaviour management</vt:lpstr>
      <vt:lpstr>What is meant by Behaviour for Learning?</vt:lpstr>
      <vt:lpstr>The Research</vt:lpstr>
      <vt:lpstr>Rationale for Measuring Teacher Outcomes</vt:lpstr>
      <vt:lpstr>Methodology</vt:lpstr>
      <vt:lpstr>Measures </vt:lpstr>
      <vt:lpstr>The participants</vt:lpstr>
      <vt:lpstr>Quantitative Results </vt:lpstr>
      <vt:lpstr>Findings </vt:lpstr>
      <vt:lpstr>Qualitative Data Collection</vt:lpstr>
      <vt:lpstr>Qualitative Results </vt:lpstr>
      <vt:lpstr>Teachers’ Views on the Training </vt:lpstr>
      <vt:lpstr>Teachers’ Views on the Training </vt:lpstr>
      <vt:lpstr>Teacher Views on the Impact</vt:lpstr>
      <vt:lpstr>Impact on Interactions with Children</vt:lpstr>
      <vt:lpstr>Changed perspective on behaviour</vt:lpstr>
      <vt:lpstr>Changed perspective on behaviour</vt:lpstr>
      <vt:lpstr>Taking the child's perceptive</vt:lpstr>
      <vt:lpstr>PowerPoint Presentation</vt:lpstr>
      <vt:lpstr>Using containment with behaviour management </vt:lpstr>
      <vt:lpstr>Impact on themselves</vt:lpstr>
      <vt:lpstr>Containing Teachers Anxieties Lead to them Being More Reciprocal</vt:lpstr>
      <vt:lpstr>Containing Teachers Anxieties Lead to them Being More Reciprocal</vt:lpstr>
      <vt:lpstr>Impact on Interactions with Parents</vt:lpstr>
      <vt:lpstr>Impact on Interactions with Other Staff Members</vt:lpstr>
      <vt:lpstr>Led to changes in support structures </vt:lpstr>
      <vt:lpstr>Limitations</vt:lpstr>
      <vt:lpstr>Challenges Around Measuring Outcomes for Preventative Interventions and Training Initiatives</vt:lpstr>
      <vt:lpstr>Tentative Conclusions</vt:lpstr>
      <vt:lpstr>Extended Due to Interest</vt:lpstr>
      <vt:lpstr>Support session</vt:lpstr>
      <vt:lpstr>Data from the other schools</vt:lpstr>
      <vt:lpstr>Challenges</vt:lpstr>
      <vt:lpstr>Facilitators</vt:lpstr>
      <vt:lpstr>Learning from the experience </vt:lpstr>
      <vt:lpstr>Some teacher’s views that were challenging</vt:lpstr>
      <vt:lpstr>PowerPoint Presentation</vt:lpstr>
    </vt:vector>
  </TitlesOfParts>
  <Company>Canterbury Christ Church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Forum Reducing the Risk of Trauma and Re-Traumatisation</dc:title>
  <dc:creator>staff</dc:creator>
  <cp:lastModifiedBy>Hassett, Alex (alex.hassett@canterbury.ac.uk)</cp:lastModifiedBy>
  <cp:revision>32</cp:revision>
  <dcterms:created xsi:type="dcterms:W3CDTF">2014-10-16T08:34:53Z</dcterms:created>
  <dcterms:modified xsi:type="dcterms:W3CDTF">2015-11-11T09:50:34Z</dcterms:modified>
</cp:coreProperties>
</file>