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89C825-0157-4826-B81B-7C006518346A}"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13014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89C825-0157-4826-B81B-7C006518346A}"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155885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89C825-0157-4826-B81B-7C006518346A}"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2711586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89C825-0157-4826-B81B-7C006518346A}"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FC90E-FEE3-479D-AFE0-94B5FCC724F4}" type="slidenum">
              <a:rPr lang="en-GB" smtClean="0"/>
              <a:t>‹#›</a:t>
            </a:fld>
            <a:endParaRPr lang="en-GB"/>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84886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89C825-0157-4826-B81B-7C006518346A}"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1766482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D89C825-0157-4826-B81B-7C006518346A}" type="datetimeFigureOut">
              <a:rPr lang="en-GB" smtClean="0"/>
              <a:t>12/11/2018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1284834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D89C825-0157-4826-B81B-7C006518346A}" type="datetimeFigureOut">
              <a:rPr lang="en-GB" smtClean="0"/>
              <a:t>12/11/2018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2144384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89C825-0157-4826-B81B-7C006518346A}"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1006315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89C825-0157-4826-B81B-7C006518346A}"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1282154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89C825-0157-4826-B81B-7C006518346A}"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4016358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89C825-0157-4826-B81B-7C006518346A}" type="datetimeFigureOut">
              <a:rPr lang="en-GB" smtClean="0"/>
              <a:t>12/11/2018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194568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89C825-0157-4826-B81B-7C006518346A}"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355170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89C825-0157-4826-B81B-7C006518346A}"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214427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89C825-0157-4826-B81B-7C006518346A}"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96057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89C825-0157-4826-B81B-7C006518346A}" type="datetimeFigureOut">
              <a:rPr lang="en-GB" smtClean="0"/>
              <a:t>12/11/2018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293209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89C825-0157-4826-B81B-7C006518346A}" type="datetimeFigureOut">
              <a:rPr lang="en-GB" smtClean="0"/>
              <a:t>12/11/2018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1606544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D89C825-0157-4826-B81B-7C006518346A}" type="datetimeFigureOut">
              <a:rPr lang="en-GB" smtClean="0"/>
              <a:t>12/11/2018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306273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89C825-0157-4826-B81B-7C006518346A}"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3215439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89C825-0157-4826-B81B-7C006518346A}"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FC90E-FEE3-479D-AFE0-94B5FCC724F4}" type="slidenum">
              <a:rPr lang="en-GB" smtClean="0"/>
              <a:t>‹#›</a:t>
            </a:fld>
            <a:endParaRPr lang="en-GB"/>
          </a:p>
        </p:txBody>
      </p:sp>
    </p:spTree>
    <p:extLst>
      <p:ext uri="{BB962C8B-B14F-4D97-AF65-F5344CB8AC3E}">
        <p14:creationId xmlns:p14="http://schemas.microsoft.com/office/powerpoint/2010/main" val="125686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D89C825-0157-4826-B81B-7C006518346A}" type="datetimeFigureOut">
              <a:rPr lang="en-GB" smtClean="0"/>
              <a:t>12/11/2018</a:t>
            </a:fld>
            <a:endParaRPr lang="en-GB"/>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68FC90E-FEE3-479D-AFE0-94B5FCC724F4}" type="slidenum">
              <a:rPr lang="en-GB" smtClean="0"/>
              <a:t>‹#›</a:t>
            </a:fld>
            <a:endParaRPr lang="en-GB"/>
          </a:p>
        </p:txBody>
      </p:sp>
    </p:spTree>
    <p:extLst>
      <p:ext uri="{BB962C8B-B14F-4D97-AF65-F5344CB8AC3E}">
        <p14:creationId xmlns:p14="http://schemas.microsoft.com/office/powerpoint/2010/main" val="250717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8.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19.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578635" y="1630392"/>
            <a:ext cx="9816860" cy="791307"/>
          </a:xfrm>
          <a:prstGeom prst="rect">
            <a:avLst/>
          </a:prstGeom>
          <a:noFill/>
        </p:spPr>
        <p:txBody>
          <a:bodyPr wrap="square" rtlCol="0">
            <a:spAutoFit/>
          </a:bodyPr>
          <a:lstStyle/>
          <a:p>
            <a:pPr marL="1527175" indent="-1527175">
              <a:lnSpc>
                <a:spcPct val="150000"/>
              </a:lnSpc>
            </a:pPr>
            <a:r>
              <a:rPr lang="en-US" sz="1600" dirty="0" smtClean="0"/>
              <a:t>An ethnographic study of the identity construction of people engaged in university work who have come from outside the UK: A consideration of the role of language in cultural identity  </a:t>
            </a:r>
            <a:endParaRPr lang="en-GB" sz="1600" dirty="0"/>
          </a:p>
        </p:txBody>
      </p:sp>
      <p:sp>
        <p:nvSpPr>
          <p:cNvPr id="12" name="TextBox 11"/>
          <p:cNvSpPr txBox="1"/>
          <p:nvPr/>
        </p:nvSpPr>
        <p:spPr>
          <a:xfrm>
            <a:off x="9993389" y="4986068"/>
            <a:ext cx="1509623" cy="369332"/>
          </a:xfrm>
          <a:prstGeom prst="rect">
            <a:avLst/>
          </a:prstGeom>
          <a:noFill/>
        </p:spPr>
        <p:txBody>
          <a:bodyPr wrap="square" rtlCol="0">
            <a:spAutoFit/>
          </a:bodyPr>
          <a:lstStyle/>
          <a:p>
            <a:r>
              <a:rPr lang="en-GB" dirty="0" smtClean="0"/>
              <a:t>Amina Kebabi</a:t>
            </a:r>
            <a:endParaRPr lang="en-GB" dirty="0"/>
          </a:p>
        </p:txBody>
      </p:sp>
      <p:pic>
        <p:nvPicPr>
          <p:cNvPr id="13" name="Picture 12"/>
          <p:cNvPicPr>
            <a:picLocks noChangeAspect="1"/>
          </p:cNvPicPr>
          <p:nvPr/>
        </p:nvPicPr>
        <p:blipFill>
          <a:blip r:embed="rId2"/>
          <a:stretch>
            <a:fillRect/>
          </a:stretch>
        </p:blipFill>
        <p:spPr>
          <a:xfrm>
            <a:off x="-93764" y="5355400"/>
            <a:ext cx="3206774" cy="1627773"/>
          </a:xfrm>
          <a:prstGeom prst="rect">
            <a:avLst/>
          </a:prstGeom>
        </p:spPr>
      </p:pic>
      <p:pic>
        <p:nvPicPr>
          <p:cNvPr id="14" name="Picture 13"/>
          <p:cNvPicPr>
            <a:picLocks noChangeAspect="1"/>
          </p:cNvPicPr>
          <p:nvPr/>
        </p:nvPicPr>
        <p:blipFill>
          <a:blip r:embed="rId3"/>
          <a:stretch>
            <a:fillRect/>
          </a:stretch>
        </p:blipFill>
        <p:spPr>
          <a:xfrm>
            <a:off x="4346854" y="5186383"/>
            <a:ext cx="2566638" cy="1560711"/>
          </a:xfrm>
          <a:prstGeom prst="rect">
            <a:avLst/>
          </a:prstGeom>
        </p:spPr>
      </p:pic>
    </p:spTree>
    <p:extLst>
      <p:ext uri="{BB962C8B-B14F-4D97-AF65-F5344CB8AC3E}">
        <p14:creationId xmlns:p14="http://schemas.microsoft.com/office/powerpoint/2010/main" val="1664661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3412" y="608870"/>
            <a:ext cx="3588588" cy="369332"/>
          </a:xfrm>
          <a:prstGeom prst="rect">
            <a:avLst/>
          </a:prstGeom>
          <a:noFill/>
        </p:spPr>
        <p:txBody>
          <a:bodyPr wrap="square" rtlCol="0">
            <a:spAutoFit/>
          </a:bodyPr>
          <a:lstStyle/>
          <a:p>
            <a:r>
              <a:rPr lang="en-US" dirty="0" smtClean="0">
                <a:latin typeface="Calibri" panose="020F0502020204030204" pitchFamily="34" charset="0"/>
                <a:cs typeface="Calibri" panose="020F0502020204030204" pitchFamily="34" charset="0"/>
              </a:rPr>
              <a:t>The process of collecting data </a:t>
            </a:r>
            <a:endParaRPr lang="en-US" dirty="0">
              <a:latin typeface="Calibri" panose="020F0502020204030204" pitchFamily="34" charset="0"/>
              <a:cs typeface="Calibri" panose="020F0502020204030204" pitchFamily="34" charset="0"/>
            </a:endParaRPr>
          </a:p>
        </p:txBody>
      </p:sp>
      <p:sp>
        <p:nvSpPr>
          <p:cNvPr id="5" name="TextBox 4"/>
          <p:cNvSpPr txBox="1"/>
          <p:nvPr/>
        </p:nvSpPr>
        <p:spPr>
          <a:xfrm>
            <a:off x="1630392" y="1368881"/>
            <a:ext cx="3140015" cy="338554"/>
          </a:xfrm>
          <a:prstGeom prst="rect">
            <a:avLst/>
          </a:prstGeom>
          <a:noFill/>
        </p:spPr>
        <p:txBody>
          <a:bodyPr wrap="square" rtlCol="0">
            <a:spAutoFit/>
          </a:bodyPr>
          <a:lstStyle/>
          <a:p>
            <a:r>
              <a:rPr lang="en-GB" sz="1600" dirty="0" smtClean="0">
                <a:latin typeface="Calibri" panose="020F0502020204030204" pitchFamily="34" charset="0"/>
                <a:cs typeface="Calibri" panose="020F0502020204030204" pitchFamily="34" charset="0"/>
              </a:rPr>
              <a:t>Invitation through university e-mail </a:t>
            </a:r>
            <a:endParaRPr lang="en-GB" sz="1600"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stretch>
            <a:fillRect/>
          </a:stretch>
        </p:blipFill>
        <p:spPr>
          <a:xfrm>
            <a:off x="2884316" y="1703172"/>
            <a:ext cx="365792" cy="542591"/>
          </a:xfrm>
          <a:prstGeom prst="rect">
            <a:avLst/>
          </a:prstGeom>
        </p:spPr>
      </p:pic>
      <p:pic>
        <p:nvPicPr>
          <p:cNvPr id="9" name="Picture 8"/>
          <p:cNvPicPr>
            <a:picLocks noChangeAspect="1"/>
          </p:cNvPicPr>
          <p:nvPr/>
        </p:nvPicPr>
        <p:blipFill>
          <a:blip r:embed="rId3"/>
          <a:stretch>
            <a:fillRect/>
          </a:stretch>
        </p:blipFill>
        <p:spPr>
          <a:xfrm>
            <a:off x="2911521" y="4030975"/>
            <a:ext cx="134830" cy="449433"/>
          </a:xfrm>
          <a:prstGeom prst="rect">
            <a:avLst/>
          </a:prstGeom>
        </p:spPr>
      </p:pic>
      <p:pic>
        <p:nvPicPr>
          <p:cNvPr id="10" name="Picture 9"/>
          <p:cNvPicPr>
            <a:picLocks noChangeAspect="1"/>
          </p:cNvPicPr>
          <p:nvPr/>
        </p:nvPicPr>
        <p:blipFill>
          <a:blip r:embed="rId4"/>
          <a:stretch>
            <a:fillRect/>
          </a:stretch>
        </p:blipFill>
        <p:spPr>
          <a:xfrm>
            <a:off x="1938703" y="4232977"/>
            <a:ext cx="2133785" cy="1457070"/>
          </a:xfrm>
          <a:prstGeom prst="rect">
            <a:avLst/>
          </a:prstGeom>
        </p:spPr>
      </p:pic>
      <p:pic>
        <p:nvPicPr>
          <p:cNvPr id="11" name="Picture 10"/>
          <p:cNvPicPr>
            <a:picLocks noChangeAspect="1"/>
          </p:cNvPicPr>
          <p:nvPr/>
        </p:nvPicPr>
        <p:blipFill>
          <a:blip r:embed="rId5"/>
          <a:stretch>
            <a:fillRect/>
          </a:stretch>
        </p:blipFill>
        <p:spPr>
          <a:xfrm>
            <a:off x="2399666" y="4423827"/>
            <a:ext cx="1572904" cy="413532"/>
          </a:xfrm>
          <a:prstGeom prst="rect">
            <a:avLst/>
          </a:prstGeom>
        </p:spPr>
      </p:pic>
      <p:sp>
        <p:nvSpPr>
          <p:cNvPr id="12" name="TextBox 11"/>
          <p:cNvSpPr txBox="1"/>
          <p:nvPr/>
        </p:nvSpPr>
        <p:spPr>
          <a:xfrm>
            <a:off x="367234" y="4423827"/>
            <a:ext cx="1634091" cy="338554"/>
          </a:xfrm>
          <a:prstGeom prst="rect">
            <a:avLst/>
          </a:prstGeom>
          <a:noFill/>
        </p:spPr>
        <p:txBody>
          <a:bodyPr wrap="square" rtlCol="0">
            <a:spAutoFit/>
          </a:bodyPr>
          <a:lstStyle/>
          <a:p>
            <a:r>
              <a:rPr lang="en-GB" sz="1600" dirty="0" smtClean="0"/>
              <a:t>Academic setting </a:t>
            </a:r>
            <a:endParaRPr lang="en-GB" sz="1600" dirty="0"/>
          </a:p>
        </p:txBody>
      </p:sp>
      <p:sp>
        <p:nvSpPr>
          <p:cNvPr id="13" name="Rectangle 12"/>
          <p:cNvSpPr/>
          <p:nvPr/>
        </p:nvSpPr>
        <p:spPr>
          <a:xfrm>
            <a:off x="2754482" y="5702774"/>
            <a:ext cx="526041" cy="338554"/>
          </a:xfrm>
          <a:prstGeom prst="rect">
            <a:avLst/>
          </a:prstGeom>
        </p:spPr>
        <p:txBody>
          <a:bodyPr wrap="none">
            <a:spAutoFit/>
          </a:bodyPr>
          <a:lstStyle/>
          <a:p>
            <a:r>
              <a:rPr lang="en-GB" sz="1600" dirty="0" smtClean="0"/>
              <a:t>cafe</a:t>
            </a:r>
            <a:endParaRPr lang="en-GB" sz="1600" dirty="0"/>
          </a:p>
        </p:txBody>
      </p:sp>
      <p:pic>
        <p:nvPicPr>
          <p:cNvPr id="14" name="Picture 13"/>
          <p:cNvPicPr>
            <a:picLocks noChangeAspect="1"/>
          </p:cNvPicPr>
          <p:nvPr/>
        </p:nvPicPr>
        <p:blipFill>
          <a:blip r:embed="rId6"/>
          <a:stretch>
            <a:fillRect/>
          </a:stretch>
        </p:blipFill>
        <p:spPr>
          <a:xfrm>
            <a:off x="3660354" y="2043343"/>
            <a:ext cx="6774854" cy="2660909"/>
          </a:xfrm>
          <a:prstGeom prst="rect">
            <a:avLst/>
          </a:prstGeom>
        </p:spPr>
      </p:pic>
      <p:sp>
        <p:nvSpPr>
          <p:cNvPr id="15" name="TextBox 14"/>
          <p:cNvSpPr txBox="1"/>
          <p:nvPr/>
        </p:nvSpPr>
        <p:spPr>
          <a:xfrm>
            <a:off x="4082459" y="4432252"/>
            <a:ext cx="923027" cy="338554"/>
          </a:xfrm>
          <a:prstGeom prst="rect">
            <a:avLst/>
          </a:prstGeom>
          <a:noFill/>
        </p:spPr>
        <p:txBody>
          <a:bodyPr wrap="square" rtlCol="0">
            <a:spAutoFit/>
          </a:bodyPr>
          <a:lstStyle/>
          <a:p>
            <a:r>
              <a:rPr lang="en-GB" sz="1600" dirty="0" smtClean="0"/>
              <a:t>Skype</a:t>
            </a:r>
            <a:endParaRPr lang="en-GB" sz="1600" dirty="0"/>
          </a:p>
        </p:txBody>
      </p:sp>
      <p:sp>
        <p:nvSpPr>
          <p:cNvPr id="16" name="TextBox 15"/>
          <p:cNvSpPr txBox="1"/>
          <p:nvPr/>
        </p:nvSpPr>
        <p:spPr>
          <a:xfrm>
            <a:off x="5646191" y="2804417"/>
            <a:ext cx="1823031" cy="338554"/>
          </a:xfrm>
          <a:prstGeom prst="rect">
            <a:avLst/>
          </a:prstGeom>
          <a:noFill/>
        </p:spPr>
        <p:txBody>
          <a:bodyPr wrap="square" rtlCol="0">
            <a:spAutoFit/>
          </a:bodyPr>
          <a:lstStyle/>
          <a:p>
            <a:r>
              <a:rPr lang="en-GB" sz="1600" dirty="0" smtClean="0">
                <a:latin typeface="Calibri" panose="020F0502020204030204" pitchFamily="34" charset="0"/>
                <a:cs typeface="Calibri" panose="020F0502020204030204" pitchFamily="34" charset="0"/>
              </a:rPr>
              <a:t>Places that I chose </a:t>
            </a:r>
            <a:endParaRPr lang="en-GB" sz="1600" dirty="0">
              <a:latin typeface="Calibri" panose="020F0502020204030204" pitchFamily="34" charset="0"/>
              <a:cs typeface="Calibri" panose="020F0502020204030204" pitchFamily="34" charset="0"/>
            </a:endParaRPr>
          </a:p>
        </p:txBody>
      </p:sp>
      <p:sp>
        <p:nvSpPr>
          <p:cNvPr id="17" name="TextBox 16"/>
          <p:cNvSpPr txBox="1"/>
          <p:nvPr/>
        </p:nvSpPr>
        <p:spPr>
          <a:xfrm>
            <a:off x="5646191" y="3185646"/>
            <a:ext cx="2216907" cy="338554"/>
          </a:xfrm>
          <a:prstGeom prst="rect">
            <a:avLst/>
          </a:prstGeom>
          <a:noFill/>
        </p:spPr>
        <p:txBody>
          <a:bodyPr wrap="square" rtlCol="0">
            <a:spAutoFit/>
          </a:bodyPr>
          <a:lstStyle/>
          <a:p>
            <a:r>
              <a:rPr lang="en-GB" sz="1600" dirty="0" smtClean="0">
                <a:latin typeface="Calibri" panose="020F0502020204030204" pitchFamily="34" charset="0"/>
                <a:cs typeface="Calibri" panose="020F0502020204030204" pitchFamily="34" charset="0"/>
              </a:rPr>
              <a:t>Places that they chose </a:t>
            </a:r>
            <a:endParaRPr lang="en-GB" sz="1600" dirty="0">
              <a:latin typeface="Calibri" panose="020F0502020204030204" pitchFamily="34" charset="0"/>
              <a:cs typeface="Calibri" panose="020F0502020204030204" pitchFamily="34" charset="0"/>
            </a:endParaRPr>
          </a:p>
        </p:txBody>
      </p:sp>
      <p:sp>
        <p:nvSpPr>
          <p:cNvPr id="18" name="TextBox 17"/>
          <p:cNvSpPr txBox="1"/>
          <p:nvPr/>
        </p:nvSpPr>
        <p:spPr>
          <a:xfrm>
            <a:off x="7469222" y="2216690"/>
            <a:ext cx="1130060" cy="369332"/>
          </a:xfrm>
          <a:prstGeom prst="rect">
            <a:avLst/>
          </a:prstGeom>
          <a:noFill/>
        </p:spPr>
        <p:txBody>
          <a:bodyPr wrap="square" rtlCol="0">
            <a:spAutoFit/>
          </a:bodyPr>
          <a:lstStyle/>
          <a:p>
            <a:r>
              <a:rPr lang="en-GB" sz="1600" dirty="0" smtClean="0">
                <a:latin typeface="Calibri" panose="020F0502020204030204" pitchFamily="34" charset="0"/>
                <a:cs typeface="Calibri" panose="020F0502020204030204" pitchFamily="34" charset="0"/>
              </a:rPr>
              <a:t>Interview</a:t>
            </a:r>
            <a:r>
              <a:rPr lang="en-GB" dirty="0" smtClean="0"/>
              <a:t> </a:t>
            </a:r>
            <a:endParaRPr lang="en-GB" dirty="0"/>
          </a:p>
        </p:txBody>
      </p:sp>
      <p:pic>
        <p:nvPicPr>
          <p:cNvPr id="19" name="Picture 18"/>
          <p:cNvPicPr>
            <a:picLocks noChangeAspect="1"/>
          </p:cNvPicPr>
          <p:nvPr/>
        </p:nvPicPr>
        <p:blipFill>
          <a:blip r:embed="rId7"/>
          <a:stretch>
            <a:fillRect/>
          </a:stretch>
        </p:blipFill>
        <p:spPr>
          <a:xfrm>
            <a:off x="7421159" y="2919755"/>
            <a:ext cx="1542422" cy="445047"/>
          </a:xfrm>
          <a:prstGeom prst="rect">
            <a:avLst/>
          </a:prstGeom>
        </p:spPr>
      </p:pic>
      <p:pic>
        <p:nvPicPr>
          <p:cNvPr id="20" name="Picture 19"/>
          <p:cNvPicPr>
            <a:picLocks noChangeAspect="1"/>
          </p:cNvPicPr>
          <p:nvPr/>
        </p:nvPicPr>
        <p:blipFill>
          <a:blip r:embed="rId8"/>
          <a:stretch>
            <a:fillRect/>
          </a:stretch>
        </p:blipFill>
        <p:spPr>
          <a:xfrm>
            <a:off x="7469222" y="3353799"/>
            <a:ext cx="1494359" cy="628311"/>
          </a:xfrm>
          <a:prstGeom prst="rect">
            <a:avLst/>
          </a:prstGeom>
        </p:spPr>
      </p:pic>
      <p:pic>
        <p:nvPicPr>
          <p:cNvPr id="21" name="Picture 20"/>
          <p:cNvPicPr>
            <a:picLocks noChangeAspect="1"/>
          </p:cNvPicPr>
          <p:nvPr/>
        </p:nvPicPr>
        <p:blipFill>
          <a:blip r:embed="rId9"/>
          <a:stretch>
            <a:fillRect/>
          </a:stretch>
        </p:blipFill>
        <p:spPr>
          <a:xfrm>
            <a:off x="3385270" y="5605299"/>
            <a:ext cx="1651711" cy="872057"/>
          </a:xfrm>
          <a:prstGeom prst="rect">
            <a:avLst/>
          </a:prstGeom>
        </p:spPr>
      </p:pic>
      <p:pic>
        <p:nvPicPr>
          <p:cNvPr id="22" name="Picture 21"/>
          <p:cNvPicPr>
            <a:picLocks noChangeAspect="1"/>
          </p:cNvPicPr>
          <p:nvPr/>
        </p:nvPicPr>
        <p:blipFill>
          <a:blip r:embed="rId10"/>
          <a:stretch>
            <a:fillRect/>
          </a:stretch>
        </p:blipFill>
        <p:spPr>
          <a:xfrm>
            <a:off x="638068" y="5706856"/>
            <a:ext cx="1705647" cy="913947"/>
          </a:xfrm>
          <a:prstGeom prst="rect">
            <a:avLst/>
          </a:prstGeom>
        </p:spPr>
      </p:pic>
      <p:sp>
        <p:nvSpPr>
          <p:cNvPr id="2" name="Oval 1"/>
          <p:cNvSpPr/>
          <p:nvPr/>
        </p:nvSpPr>
        <p:spPr>
          <a:xfrm>
            <a:off x="1094475" y="2226137"/>
            <a:ext cx="4114270" cy="113793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 name="TextBox 2"/>
          <p:cNvSpPr txBox="1"/>
          <p:nvPr/>
        </p:nvSpPr>
        <p:spPr>
          <a:xfrm>
            <a:off x="1701219" y="2347322"/>
            <a:ext cx="3091843" cy="830997"/>
          </a:xfrm>
          <a:prstGeom prst="rect">
            <a:avLst/>
          </a:prstGeom>
          <a:noFill/>
        </p:spPr>
        <p:txBody>
          <a:bodyPr wrap="square" rtlCol="0">
            <a:spAutoFit/>
          </a:bodyPr>
          <a:lstStyle/>
          <a:p>
            <a:r>
              <a:rPr lang="en-GB" sz="1600" dirty="0" smtClean="0">
                <a:latin typeface="Calibri" panose="020F0502020204030204" pitchFamily="34" charset="0"/>
                <a:cs typeface="Calibri" panose="020F0502020204030204" pitchFamily="34" charset="0"/>
              </a:rPr>
              <a:t>Eighteen academics from different schools and Departments (CCCU, outside CCCU)</a:t>
            </a:r>
            <a:endParaRPr lang="en-GB" sz="1600" dirty="0">
              <a:latin typeface="Calibri" panose="020F0502020204030204" pitchFamily="34" charset="0"/>
              <a:cs typeface="Calibri" panose="020F0502020204030204" pitchFamily="34" charset="0"/>
            </a:endParaRPr>
          </a:p>
        </p:txBody>
      </p:sp>
      <p:sp>
        <p:nvSpPr>
          <p:cNvPr id="23" name="Oval 22"/>
          <p:cNvSpPr/>
          <p:nvPr/>
        </p:nvSpPr>
        <p:spPr>
          <a:xfrm>
            <a:off x="1825935" y="3247182"/>
            <a:ext cx="2359323" cy="8037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Ten replies</a:t>
            </a:r>
            <a:endParaRPr lang="en-GB" dirty="0"/>
          </a:p>
        </p:txBody>
      </p:sp>
      <p:sp>
        <p:nvSpPr>
          <p:cNvPr id="7" name="Oval 6"/>
          <p:cNvSpPr/>
          <p:nvPr/>
        </p:nvSpPr>
        <p:spPr>
          <a:xfrm>
            <a:off x="6577240" y="4552114"/>
            <a:ext cx="3009365" cy="81879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smtClean="0">
                <a:latin typeface="Calibri" panose="020F0502020204030204" pitchFamily="34" charset="0"/>
                <a:cs typeface="Calibri" panose="020F0502020204030204" pitchFamily="34" charset="0"/>
              </a:rPr>
              <a:t>Co-participants from different parts of the world </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0722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530981" y="1791360"/>
            <a:ext cx="5157787" cy="389177"/>
          </a:xfrm>
        </p:spPr>
        <p:txBody>
          <a:bodyPr>
            <a:normAutofit/>
          </a:bodyPr>
          <a:lstStyle/>
          <a:p>
            <a:r>
              <a:rPr lang="en-GB" sz="1600" dirty="0" smtClean="0">
                <a:latin typeface="Calibri" panose="020F0502020204030204" pitchFamily="34" charset="0"/>
                <a:cs typeface="Calibri" panose="020F0502020204030204" pitchFamily="34" charset="0"/>
              </a:rPr>
              <a:t>I</a:t>
            </a:r>
            <a:r>
              <a:rPr lang="en-GB" sz="1600" cap="none" dirty="0" smtClean="0">
                <a:latin typeface="Calibri" panose="020F0502020204030204" pitchFamily="34" charset="0"/>
                <a:cs typeface="Calibri" panose="020F0502020204030204" pitchFamily="34" charset="0"/>
              </a:rPr>
              <a:t>nterviewee </a:t>
            </a:r>
            <a:r>
              <a:rPr lang="en-GB" sz="1600" dirty="0">
                <a:latin typeface="Calibri" panose="020F0502020204030204" pitchFamily="34" charset="0"/>
                <a:cs typeface="Calibri" panose="020F0502020204030204" pitchFamily="34" charset="0"/>
              </a:rPr>
              <a:t>2</a:t>
            </a:r>
            <a:r>
              <a:rPr lang="en-GB" sz="1600" b="0" dirty="0" smtClean="0">
                <a:latin typeface="Calibri" panose="020F0502020204030204" pitchFamily="34" charset="0"/>
                <a:cs typeface="Calibri" panose="020F0502020204030204" pitchFamily="34" charset="0"/>
              </a:rPr>
              <a:t>: y</a:t>
            </a:r>
            <a:r>
              <a:rPr lang="en-GB" sz="1600" b="0" cap="none" dirty="0" smtClean="0">
                <a:latin typeface="Calibri" panose="020F0502020204030204" pitchFamily="34" charset="0"/>
                <a:cs typeface="Calibri" panose="020F0502020204030204" pitchFamily="34" charset="0"/>
              </a:rPr>
              <a:t>es</a:t>
            </a:r>
            <a:r>
              <a:rPr lang="en-GB" sz="1600" b="0" dirty="0" smtClean="0">
                <a:latin typeface="Calibri" panose="020F0502020204030204" pitchFamily="34" charset="0"/>
                <a:cs typeface="Calibri" panose="020F0502020204030204" pitchFamily="34" charset="0"/>
              </a:rPr>
              <a:t> [</a:t>
            </a:r>
            <a:r>
              <a:rPr lang="en-GB" sz="1600" b="0" cap="none" dirty="0" smtClean="0">
                <a:latin typeface="Calibri" panose="020F0502020204030204" pitchFamily="34" charset="0"/>
                <a:cs typeface="Calibri" panose="020F0502020204030204" pitchFamily="34" charset="0"/>
              </a:rPr>
              <a:t>yes</a:t>
            </a:r>
            <a:r>
              <a:rPr lang="en-GB" sz="1600" b="0" dirty="0" smtClean="0">
                <a:latin typeface="Calibri" panose="020F0502020204030204" pitchFamily="34" charset="0"/>
                <a:cs typeface="Calibri" panose="020F0502020204030204" pitchFamily="34" charset="0"/>
              </a:rPr>
              <a:t>] </a:t>
            </a:r>
            <a:endParaRPr lang="en-GB" sz="1600" b="0" dirty="0">
              <a:latin typeface="Calibri" panose="020F0502020204030204" pitchFamily="34" charset="0"/>
              <a:cs typeface="Calibri" panose="020F0502020204030204" pitchFamily="34" charset="0"/>
            </a:endParaRPr>
          </a:p>
        </p:txBody>
      </p:sp>
      <p:sp>
        <p:nvSpPr>
          <p:cNvPr id="6" name="Content Placeholder 5"/>
          <p:cNvSpPr>
            <a:spLocks noGrp="1"/>
          </p:cNvSpPr>
          <p:nvPr>
            <p:ph sz="half" idx="2"/>
          </p:nvPr>
        </p:nvSpPr>
        <p:spPr>
          <a:xfrm>
            <a:off x="6538799" y="2860886"/>
            <a:ext cx="5149968" cy="1381949"/>
          </a:xfrm>
        </p:spPr>
        <p:txBody>
          <a:bodyPr>
            <a:noAutofit/>
          </a:bodyPr>
          <a:lstStyle/>
          <a:p>
            <a:pPr marL="0" indent="0" algn="just">
              <a:lnSpc>
                <a:spcPct val="170000"/>
              </a:lnSpc>
              <a:buNone/>
            </a:pPr>
            <a:r>
              <a:rPr lang="en-US" sz="1600" b="1" dirty="0" smtClean="0">
                <a:latin typeface="Calibri" panose="020F0502020204030204" pitchFamily="34" charset="0"/>
                <a:cs typeface="Calibri" panose="020F0502020204030204" pitchFamily="34" charset="0"/>
              </a:rPr>
              <a:t>I</a:t>
            </a:r>
            <a:r>
              <a:rPr lang="en-US" sz="1600" b="1" cap="none" dirty="0" smtClean="0">
                <a:latin typeface="Calibri" panose="020F0502020204030204" pitchFamily="34" charset="0"/>
                <a:cs typeface="Calibri" panose="020F0502020204030204" pitchFamily="34" charset="0"/>
              </a:rPr>
              <a:t>nterviewee</a:t>
            </a:r>
            <a:r>
              <a:rPr lang="en-US" sz="1600" b="1" dirty="0" smtClean="0">
                <a:latin typeface="Calibri" panose="020F0502020204030204" pitchFamily="34" charset="0"/>
                <a:cs typeface="Calibri" panose="020F0502020204030204" pitchFamily="34" charset="0"/>
              </a:rPr>
              <a:t> 2</a:t>
            </a:r>
            <a:r>
              <a:rPr lang="en-US" sz="1600" dirty="0" smtClean="0">
                <a:latin typeface="Calibri" panose="020F0502020204030204" pitchFamily="34" charset="0"/>
                <a:cs typeface="Calibri" panose="020F0502020204030204" pitchFamily="34" charset="0"/>
              </a:rPr>
              <a:t>:  </a:t>
            </a:r>
            <a:r>
              <a:rPr lang="en-US" sz="1600" cap="none" dirty="0" smtClean="0">
                <a:latin typeface="Calibri" panose="020F0502020204030204" pitchFamily="34" charset="0"/>
                <a:cs typeface="Calibri" panose="020F0502020204030204" pitchFamily="34" charset="0"/>
              </a:rPr>
              <a:t>no [no] </a:t>
            </a:r>
            <a:r>
              <a:rPr lang="en-US" sz="1600" cap="none" dirty="0">
                <a:latin typeface="Calibri" panose="020F0502020204030204" pitchFamily="34" charset="0"/>
                <a:cs typeface="Calibri" panose="020F0502020204030204" pitchFamily="34" charset="0"/>
              </a:rPr>
              <a:t>I</a:t>
            </a:r>
            <a:r>
              <a:rPr lang="en-US" sz="1600" cap="none" dirty="0" smtClean="0">
                <a:latin typeface="Calibri" panose="020F0502020204030204" pitchFamily="34" charset="0"/>
                <a:cs typeface="Calibri" panose="020F0502020204030204" pitchFamily="34" charset="0"/>
              </a:rPr>
              <a:t> don’t want to be somewhere else and yes I feel completely home I felt completely at home from those very few first months.</a:t>
            </a:r>
          </a:p>
        </p:txBody>
      </p:sp>
      <p:sp>
        <p:nvSpPr>
          <p:cNvPr id="9" name="TextBox 8"/>
          <p:cNvSpPr txBox="1"/>
          <p:nvPr/>
        </p:nvSpPr>
        <p:spPr>
          <a:xfrm>
            <a:off x="716697" y="1005780"/>
            <a:ext cx="10926642" cy="646331"/>
          </a:xfrm>
          <a:prstGeom prst="rect">
            <a:avLst/>
          </a:prstGeom>
          <a:noFill/>
        </p:spPr>
        <p:txBody>
          <a:bodyPr wrap="square" rtlCol="0">
            <a:spAutoFit/>
          </a:bodyPr>
          <a:lstStyle/>
          <a:p>
            <a:r>
              <a:rPr lang="en-US" dirty="0" smtClean="0">
                <a:latin typeface="Calibri" panose="020F0502020204030204" pitchFamily="34" charset="0"/>
                <a:cs typeface="Calibri" panose="020F0502020204030204" pitchFamily="34" charset="0"/>
              </a:rPr>
              <a:t>Researcher: In the meeting we had last time, I remember you said you always felt that your home is here in the UK… </a:t>
            </a:r>
            <a:endParaRPr lang="en-US" dirty="0">
              <a:latin typeface="Calibri" panose="020F0502020204030204" pitchFamily="34" charset="0"/>
              <a:cs typeface="Calibri" panose="020F0502020204030204" pitchFamily="34" charset="0"/>
            </a:endParaRPr>
          </a:p>
        </p:txBody>
      </p:sp>
      <p:sp>
        <p:nvSpPr>
          <p:cNvPr id="10" name="TextBox 9"/>
          <p:cNvSpPr txBox="1"/>
          <p:nvPr/>
        </p:nvSpPr>
        <p:spPr>
          <a:xfrm>
            <a:off x="6530980" y="2289170"/>
            <a:ext cx="5157787" cy="338554"/>
          </a:xfrm>
          <a:prstGeom prst="rect">
            <a:avLst/>
          </a:prstGeom>
          <a:noFill/>
        </p:spPr>
        <p:txBody>
          <a:bodyPr wrap="square" rtlCol="0">
            <a:spAutoFit/>
          </a:bodyPr>
          <a:lstStyle/>
          <a:p>
            <a:r>
              <a:rPr lang="en-US" sz="1600" dirty="0" smtClean="0">
                <a:latin typeface="Calibri" panose="020F0502020204030204" pitchFamily="34" charset="0"/>
                <a:cs typeface="Calibri" panose="020F0502020204030204" pitchFamily="34" charset="0"/>
              </a:rPr>
              <a:t>Researcher: what about (X) and (Y)?</a:t>
            </a:r>
            <a:endParaRPr lang="en-US" sz="1600" dirty="0">
              <a:latin typeface="Calibri" panose="020F0502020204030204" pitchFamily="34" charset="0"/>
              <a:cs typeface="Calibri" panose="020F0502020204030204" pitchFamily="34" charset="0"/>
            </a:endParaRPr>
          </a:p>
        </p:txBody>
      </p:sp>
      <p:sp>
        <p:nvSpPr>
          <p:cNvPr id="11" name="TextBox 10"/>
          <p:cNvSpPr txBox="1"/>
          <p:nvPr/>
        </p:nvSpPr>
        <p:spPr>
          <a:xfrm>
            <a:off x="6538799" y="4410212"/>
            <a:ext cx="5167223" cy="792781"/>
          </a:xfrm>
          <a:prstGeom prst="rect">
            <a:avLst/>
          </a:prstGeom>
          <a:noFill/>
        </p:spPr>
        <p:txBody>
          <a:bodyPr wrap="square" rtlCol="0">
            <a:spAutoFit/>
          </a:bodyPr>
          <a:lstStyle/>
          <a:p>
            <a:pPr algn="just">
              <a:lnSpc>
                <a:spcPct val="150000"/>
              </a:lnSpc>
            </a:pPr>
            <a:r>
              <a:rPr lang="en-US" sz="1600" dirty="0" smtClean="0">
                <a:latin typeface="Calibri" panose="020F0502020204030204" pitchFamily="34" charset="0"/>
                <a:cs typeface="Calibri" panose="020F0502020204030204" pitchFamily="34" charset="0"/>
              </a:rPr>
              <a:t>Researcher: Is it because you now feel that you belong to the British culture more than to (X) and (Y)?</a:t>
            </a:r>
            <a:endParaRPr lang="en-US" sz="1600" dirty="0">
              <a:latin typeface="Calibri" panose="020F0502020204030204" pitchFamily="34" charset="0"/>
              <a:cs typeface="Calibri" panose="020F0502020204030204" pitchFamily="34" charset="0"/>
            </a:endParaRPr>
          </a:p>
        </p:txBody>
      </p:sp>
      <p:sp>
        <p:nvSpPr>
          <p:cNvPr id="12" name="TextBox 11"/>
          <p:cNvSpPr txBox="1"/>
          <p:nvPr/>
        </p:nvSpPr>
        <p:spPr>
          <a:xfrm>
            <a:off x="6530980" y="5349231"/>
            <a:ext cx="5304543" cy="1200329"/>
          </a:xfrm>
          <a:prstGeom prst="rect">
            <a:avLst/>
          </a:prstGeom>
          <a:noFill/>
        </p:spPr>
        <p:txBody>
          <a:bodyPr wrap="square" rtlCol="0">
            <a:spAutoFit/>
          </a:bodyPr>
          <a:lstStyle/>
          <a:p>
            <a:pPr algn="just">
              <a:lnSpc>
                <a:spcPct val="150000"/>
              </a:lnSpc>
            </a:pPr>
            <a:r>
              <a:rPr lang="en-US" sz="1600" b="1" dirty="0" smtClean="0">
                <a:latin typeface="Calibri" panose="020F0502020204030204" pitchFamily="34" charset="0"/>
                <a:cs typeface="Calibri" panose="020F0502020204030204" pitchFamily="34" charset="0"/>
              </a:rPr>
              <a:t>Interviewee 2</a:t>
            </a:r>
            <a:r>
              <a:rPr lang="en-US" sz="1600" dirty="0" smtClean="0">
                <a:latin typeface="Calibri" panose="020F0502020204030204" pitchFamily="34" charset="0"/>
                <a:cs typeface="Calibri" panose="020F0502020204030204" pitchFamily="34" charset="0"/>
              </a:rPr>
              <a:t>: yes [yes], I think I understand it, I think I like it and yes, I feel well integrated in that sense you know I read certain </a:t>
            </a:r>
            <a:r>
              <a:rPr lang="en-US" sz="1600" dirty="0" err="1" smtClean="0">
                <a:latin typeface="Calibri" panose="020F0502020204030204" pitchFamily="34" charset="0"/>
                <a:cs typeface="Calibri" panose="020F0502020204030204" pitchFamily="34" charset="0"/>
              </a:rPr>
              <a:t>behaviours</a:t>
            </a:r>
            <a:r>
              <a:rPr lang="en-US" sz="1600" dirty="0" smtClean="0">
                <a:latin typeface="Calibri" panose="020F0502020204030204" pitchFamily="34" charset="0"/>
                <a:cs typeface="Calibri" panose="020F0502020204030204" pitchFamily="34" charset="0"/>
              </a:rPr>
              <a:t>.</a:t>
            </a:r>
            <a:endParaRPr lang="en-US" sz="1600" dirty="0">
              <a:latin typeface="Calibri" panose="020F0502020204030204" pitchFamily="34" charset="0"/>
              <a:cs typeface="Calibri" panose="020F0502020204030204" pitchFamily="34" charset="0"/>
            </a:endParaRPr>
          </a:p>
        </p:txBody>
      </p:sp>
      <p:sp>
        <p:nvSpPr>
          <p:cNvPr id="14" name="TextBox 13"/>
          <p:cNvSpPr txBox="1"/>
          <p:nvPr/>
        </p:nvSpPr>
        <p:spPr>
          <a:xfrm>
            <a:off x="519157" y="1720185"/>
            <a:ext cx="5624422" cy="4893647"/>
          </a:xfrm>
          <a:prstGeom prst="rect">
            <a:avLst/>
          </a:prstGeom>
          <a:noFill/>
        </p:spPr>
        <p:txBody>
          <a:bodyPr wrap="square" rtlCol="0">
            <a:spAutoFit/>
          </a:bodyPr>
          <a:lstStyle/>
          <a:p>
            <a:pPr algn="just">
              <a:lnSpc>
                <a:spcPct val="150000"/>
              </a:lnSpc>
            </a:pPr>
            <a:r>
              <a:rPr lang="en-US" sz="1600" b="1" dirty="0" smtClean="0">
                <a:latin typeface="Calibri" panose="020F0502020204030204" pitchFamily="34" charset="0"/>
                <a:cs typeface="Calibri" panose="020F0502020204030204" pitchFamily="34" charset="0"/>
              </a:rPr>
              <a:t>Interviewee 1</a:t>
            </a:r>
            <a:r>
              <a:rPr lang="en-US" sz="1600" dirty="0" smtClean="0">
                <a:latin typeface="Calibri" panose="020F0502020204030204" pitchFamily="34" charset="0"/>
                <a:cs typeface="Calibri" panose="020F0502020204030204" pitchFamily="34" charset="0"/>
              </a:rPr>
              <a:t>: [</a:t>
            </a:r>
            <a:r>
              <a:rPr lang="en-US" sz="1600" dirty="0" err="1" smtClean="0">
                <a:latin typeface="Calibri" panose="020F0502020204030204" pitchFamily="34" charset="0"/>
                <a:cs typeface="Calibri" panose="020F0502020204030204" pitchFamily="34" charset="0"/>
              </a:rPr>
              <a:t>em</a:t>
            </a:r>
            <a:r>
              <a:rPr lang="en-US" sz="1600" dirty="0" smtClean="0">
                <a:latin typeface="Calibri" panose="020F0502020204030204" pitchFamily="34" charset="0"/>
                <a:cs typeface="Calibri" panose="020F0502020204030204" pitchFamily="34" charset="0"/>
              </a:rPr>
              <a:t>] maybe well I grew up kind of with whole notion that [</a:t>
            </a:r>
            <a:r>
              <a:rPr lang="en-US" sz="1600" dirty="0" err="1" smtClean="0">
                <a:latin typeface="Calibri" panose="020F0502020204030204" pitchFamily="34" charset="0"/>
                <a:cs typeface="Calibri" panose="020F0502020204030204" pitchFamily="34" charset="0"/>
              </a:rPr>
              <a:t>em</a:t>
            </a:r>
            <a:r>
              <a:rPr lang="en-US" sz="1600" dirty="0" smtClean="0">
                <a:latin typeface="Calibri" panose="020F0502020204030204" pitchFamily="34" charset="0"/>
                <a:cs typeface="Calibri" panose="020F0502020204030204" pitchFamily="34" charset="0"/>
              </a:rPr>
              <a:t>] you know as [as] from colonies [</a:t>
            </a:r>
            <a:r>
              <a:rPr lang="en-US" sz="1600" dirty="0" err="1" smtClean="0">
                <a:latin typeface="Calibri" panose="020F0502020204030204" pitchFamily="34" charset="0"/>
                <a:cs typeface="Calibri" panose="020F0502020204030204" pitchFamily="34" charset="0"/>
              </a:rPr>
              <a:t>em</a:t>
            </a:r>
            <a:r>
              <a:rPr lang="en-US" sz="1600" dirty="0" smtClean="0">
                <a:latin typeface="Calibri" panose="020F0502020204030204" pitchFamily="34" charset="0"/>
                <a:cs typeface="Calibri" panose="020F0502020204030204" pitchFamily="34" charset="0"/>
              </a:rPr>
              <a:t>] the wealth of the colonies the wealth of our people were used to build this country so I always thought I had a place here… so for me it was always like [</a:t>
            </a:r>
            <a:r>
              <a:rPr lang="en-US" sz="1600" dirty="0" err="1" smtClean="0">
                <a:latin typeface="Calibri" panose="020F0502020204030204" pitchFamily="34" charset="0"/>
                <a:cs typeface="Calibri" panose="020F0502020204030204" pitchFamily="34" charset="0"/>
              </a:rPr>
              <a:t>em</a:t>
            </a:r>
            <a:r>
              <a:rPr lang="en-US" sz="1600" dirty="0" smtClean="0">
                <a:latin typeface="Calibri" panose="020F0502020204030204" pitchFamily="34" charset="0"/>
                <a:cs typeface="Calibri" panose="020F0502020204030204" pitchFamily="34" charset="0"/>
              </a:rPr>
              <a:t>] well [</a:t>
            </a:r>
            <a:r>
              <a:rPr lang="en-US" sz="1600" dirty="0" err="1" smtClean="0">
                <a:latin typeface="Calibri" panose="020F0502020204030204" pitchFamily="34" charset="0"/>
                <a:cs typeface="Calibri" panose="020F0502020204030204" pitchFamily="34" charset="0"/>
              </a:rPr>
              <a:t>em</a:t>
            </a:r>
            <a:r>
              <a:rPr lang="en-US" sz="1600" dirty="0" smtClean="0">
                <a:latin typeface="Calibri" panose="020F0502020204030204" pitchFamily="34" charset="0"/>
                <a:cs typeface="Calibri" panose="020F0502020204030204" pitchFamily="34" charset="0"/>
              </a:rPr>
              <a:t>] part of home that didn’t quite know about I have never experienced before so it was the first time but I always knew I kind of belong there kind of ye so (laughing)</a:t>
            </a:r>
          </a:p>
          <a:p>
            <a:pPr algn="just">
              <a:lnSpc>
                <a:spcPct val="150000"/>
              </a:lnSpc>
            </a:pPr>
            <a:r>
              <a:rPr lang="en-US" sz="1600" dirty="0" smtClean="0">
                <a:latin typeface="Calibri" panose="020F0502020204030204" pitchFamily="34" charset="0"/>
                <a:cs typeface="Calibri" panose="020F0502020204030204" pitchFamily="34" charset="0"/>
              </a:rPr>
              <a:t>Researcher: [mm] you said that you always felt that you belong here, what about (X)? </a:t>
            </a:r>
          </a:p>
          <a:p>
            <a:pPr algn="just">
              <a:lnSpc>
                <a:spcPct val="150000"/>
              </a:lnSpc>
            </a:pPr>
            <a:r>
              <a:rPr lang="en-US" sz="1600" b="1" dirty="0" smtClean="0">
                <a:latin typeface="Calibri" panose="020F0502020204030204" pitchFamily="34" charset="0"/>
                <a:cs typeface="Calibri" panose="020F0502020204030204" pitchFamily="34" charset="0"/>
              </a:rPr>
              <a:t>Interviewee 1</a:t>
            </a:r>
            <a:r>
              <a:rPr lang="en-US" sz="1600" dirty="0" smtClean="0">
                <a:latin typeface="Calibri" panose="020F0502020204030204" pitchFamily="34" charset="0"/>
                <a:cs typeface="Calibri" panose="020F0502020204030204" pitchFamily="34" charset="0"/>
              </a:rPr>
              <a:t>: maybe not belong is the word maybe I always felt I had a stick you know to have a stick (gesture with hands) so I have something I could I had a claim to ye so maybe belong is not the word but I had a claim to be here.</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8587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523930" y="485365"/>
            <a:ext cx="1181819" cy="338554"/>
          </a:xfrm>
          <a:prstGeom prst="rect">
            <a:avLst/>
          </a:prstGeom>
          <a:noFill/>
        </p:spPr>
        <p:txBody>
          <a:bodyPr wrap="square" rtlCol="0">
            <a:spAutoFit/>
          </a:bodyPr>
          <a:lstStyle/>
          <a:p>
            <a:r>
              <a:rPr lang="en-GB" sz="1600" dirty="0" smtClean="0">
                <a:latin typeface="Calibri" panose="020F0502020204030204" pitchFamily="34" charset="0"/>
                <a:cs typeface="Calibri" panose="020F0502020204030204" pitchFamily="34" charset="0"/>
              </a:rPr>
              <a:t>Immersion</a:t>
            </a:r>
            <a:endParaRPr lang="en-GB" sz="1600" dirty="0">
              <a:latin typeface="Calibri" panose="020F0502020204030204" pitchFamily="34" charset="0"/>
              <a:cs typeface="Calibri" panose="020F0502020204030204" pitchFamily="34" charset="0"/>
            </a:endParaRPr>
          </a:p>
        </p:txBody>
      </p:sp>
      <p:pic>
        <p:nvPicPr>
          <p:cNvPr id="9" name="Picture 8"/>
          <p:cNvPicPr>
            <a:picLocks noChangeAspect="1"/>
          </p:cNvPicPr>
          <p:nvPr/>
        </p:nvPicPr>
        <p:blipFill>
          <a:blip r:embed="rId2"/>
          <a:stretch>
            <a:fillRect/>
          </a:stretch>
        </p:blipFill>
        <p:spPr>
          <a:xfrm>
            <a:off x="839788" y="870211"/>
            <a:ext cx="10515600" cy="597460"/>
          </a:xfrm>
          <a:prstGeom prst="rect">
            <a:avLst/>
          </a:prstGeom>
        </p:spPr>
      </p:pic>
      <p:sp>
        <p:nvSpPr>
          <p:cNvPr id="10" name="Rectangle 9"/>
          <p:cNvSpPr/>
          <p:nvPr/>
        </p:nvSpPr>
        <p:spPr>
          <a:xfrm>
            <a:off x="885300" y="1013055"/>
            <a:ext cx="9966535" cy="369332"/>
          </a:xfrm>
          <a:prstGeom prst="rect">
            <a:avLst/>
          </a:prstGeom>
        </p:spPr>
        <p:txBody>
          <a:bodyPr wrap="square">
            <a:spAutoFit/>
          </a:bodyPr>
          <a:lstStyle/>
          <a:p>
            <a:r>
              <a:rPr lang="en-US" dirty="0" smtClean="0"/>
              <a:t>                                       </a:t>
            </a:r>
            <a:r>
              <a:rPr lang="en-US" sz="1600" dirty="0" smtClean="0">
                <a:latin typeface="Calibri" panose="020F0502020204030204" pitchFamily="34" charset="0"/>
                <a:cs typeface="Calibri" panose="020F0502020204030204" pitchFamily="34" charset="0"/>
              </a:rPr>
              <a:t>Researcher: Do you think that you’re immersed in British society?</a:t>
            </a:r>
            <a:r>
              <a:rPr lang="en-US" dirty="0" smtClean="0"/>
              <a:t> </a:t>
            </a:r>
            <a:endParaRPr lang="en-US" dirty="0"/>
          </a:p>
        </p:txBody>
      </p:sp>
      <p:sp>
        <p:nvSpPr>
          <p:cNvPr id="11" name="TextBox 10"/>
          <p:cNvSpPr txBox="1"/>
          <p:nvPr/>
        </p:nvSpPr>
        <p:spPr>
          <a:xfrm>
            <a:off x="451599" y="1716457"/>
            <a:ext cx="5072331" cy="4486100"/>
          </a:xfrm>
          <a:prstGeom prst="rect">
            <a:avLst/>
          </a:prstGeom>
          <a:noFill/>
        </p:spPr>
        <p:txBody>
          <a:bodyPr wrap="square" rtlCol="0">
            <a:spAutoFit/>
          </a:bodyPr>
          <a:lstStyle/>
          <a:p>
            <a:pPr algn="just">
              <a:lnSpc>
                <a:spcPct val="150000"/>
              </a:lnSpc>
            </a:pPr>
            <a:r>
              <a:rPr lang="en-US" sz="1600" b="1" dirty="0" smtClean="0">
                <a:latin typeface="Calibri" panose="020F0502020204030204" pitchFamily="34" charset="0"/>
                <a:cs typeface="Calibri" panose="020F0502020204030204" pitchFamily="34" charset="0"/>
              </a:rPr>
              <a:t>Interviewee 1</a:t>
            </a:r>
            <a:r>
              <a:rPr lang="en-US" sz="1600" dirty="0" smtClean="0">
                <a:latin typeface="Calibri" panose="020F0502020204030204" pitchFamily="34" charset="0"/>
                <a:cs typeface="Calibri" panose="020F0502020204030204" pitchFamily="34" charset="0"/>
              </a:rPr>
              <a:t>: For me I think immersion in society is about it’s a deliberate thing I mean I know OK let me give you an example. I mean it’s at different levels I know some people who came [</a:t>
            </a:r>
            <a:r>
              <a:rPr lang="en-US" sz="1600" dirty="0" err="1" smtClean="0">
                <a:latin typeface="Calibri" panose="020F0502020204030204" pitchFamily="34" charset="0"/>
                <a:cs typeface="Calibri" panose="020F0502020204030204" pitchFamily="34" charset="0"/>
              </a:rPr>
              <a:t>em</a:t>
            </a:r>
            <a:r>
              <a:rPr lang="en-US" sz="1600" dirty="0" smtClean="0">
                <a:latin typeface="Calibri" panose="020F0502020204030204" pitchFamily="34" charset="0"/>
                <a:cs typeface="Calibri" panose="020F0502020204030204" pitchFamily="34" charset="0"/>
              </a:rPr>
              <a:t>] from (X) for example I will hold to (X) I talk about (X) because I know them better and [</a:t>
            </a:r>
            <a:r>
              <a:rPr lang="en-US" sz="1600" dirty="0" err="1" smtClean="0">
                <a:latin typeface="Calibri" panose="020F0502020204030204" pitchFamily="34" charset="0"/>
                <a:cs typeface="Calibri" panose="020F0502020204030204" pitchFamily="34" charset="0"/>
              </a:rPr>
              <a:t>em</a:t>
            </a:r>
            <a:r>
              <a:rPr lang="en-US" sz="1600" dirty="0" smtClean="0">
                <a:latin typeface="Calibri" panose="020F0502020204030204" pitchFamily="34" charset="0"/>
                <a:cs typeface="Calibri" panose="020F0502020204030204" pitchFamily="34" charset="0"/>
              </a:rPr>
              <a:t>] I was an adult when I came here and some of them where adults when they came here well, I still speak with my (X) accent they speak with a British accent to them that’s immersion coz you listen to them you think they were born here. I made a deliberate choice that I am not going to try and learn the accent I just </a:t>
            </a:r>
            <a:r>
              <a:rPr lang="en-US" sz="1600" dirty="0" err="1" smtClean="0">
                <a:latin typeface="Calibri" panose="020F0502020204030204" pitchFamily="34" charset="0"/>
                <a:cs typeface="Calibri" panose="020F0502020204030204" pitchFamily="34" charset="0"/>
              </a:rPr>
              <a:t>gonna</a:t>
            </a:r>
            <a:r>
              <a:rPr lang="en-US" sz="1600" dirty="0" smtClean="0">
                <a:latin typeface="Calibri" panose="020F0502020204030204" pitchFamily="34" charset="0"/>
                <a:cs typeface="Calibri" panose="020F0502020204030204" pitchFamily="34" charset="0"/>
              </a:rPr>
              <a:t> try my best to speak as clear as I can but I’m not going to try and copy the accent.</a:t>
            </a:r>
            <a:endParaRPr lang="en-US" sz="1600" dirty="0">
              <a:latin typeface="Calibri" panose="020F0502020204030204" pitchFamily="34" charset="0"/>
              <a:cs typeface="Calibri" panose="020F0502020204030204" pitchFamily="34" charset="0"/>
            </a:endParaRPr>
          </a:p>
        </p:txBody>
      </p:sp>
      <p:sp>
        <p:nvSpPr>
          <p:cNvPr id="13" name="TextBox 12"/>
          <p:cNvSpPr txBox="1"/>
          <p:nvPr/>
        </p:nvSpPr>
        <p:spPr>
          <a:xfrm>
            <a:off x="6262778" y="1716457"/>
            <a:ext cx="5624422" cy="1938992"/>
          </a:xfrm>
          <a:prstGeom prst="rect">
            <a:avLst/>
          </a:prstGeom>
          <a:noFill/>
        </p:spPr>
        <p:txBody>
          <a:bodyPr wrap="square" rtlCol="0">
            <a:spAutoFit/>
          </a:bodyPr>
          <a:lstStyle/>
          <a:p>
            <a:pPr algn="just">
              <a:lnSpc>
                <a:spcPct val="150000"/>
              </a:lnSpc>
            </a:pPr>
            <a:r>
              <a:rPr lang="en-US" sz="1600" b="1" dirty="0" smtClean="0">
                <a:latin typeface="Calibri" panose="020F0502020204030204" pitchFamily="34" charset="0"/>
                <a:cs typeface="Calibri" panose="020F0502020204030204" pitchFamily="34" charset="0"/>
              </a:rPr>
              <a:t>Interviewee 2</a:t>
            </a:r>
            <a:r>
              <a:rPr lang="en-US" sz="1600" dirty="0" smtClean="0">
                <a:latin typeface="Calibri" panose="020F0502020204030204" pitchFamily="34" charset="0"/>
                <a:cs typeface="Calibri" panose="020F0502020204030204" pitchFamily="34" charset="0"/>
              </a:rPr>
              <a:t>: Now? Ah yes or at least you know I don’t think you never be you always be in that sense an outsider. I think we spoke about this the fact that I do believe and I know for a fact that you know sort of [</a:t>
            </a:r>
            <a:r>
              <a:rPr lang="en-US" sz="1600" dirty="0" err="1" smtClean="0">
                <a:latin typeface="Calibri" panose="020F0502020204030204" pitchFamily="34" charset="0"/>
                <a:cs typeface="Calibri" panose="020F0502020204030204" pitchFamily="34" charset="0"/>
              </a:rPr>
              <a:t>em</a:t>
            </a:r>
            <a:r>
              <a:rPr lang="en-US" sz="1600" dirty="0" smtClean="0">
                <a:latin typeface="Calibri" panose="020F0502020204030204" pitchFamily="34" charset="0"/>
                <a:cs typeface="Calibri" panose="020F0502020204030204" pitchFamily="34" charset="0"/>
              </a:rPr>
              <a:t>] our physical traits, accent, language, the way I dress everything you know says that I’m not British. </a:t>
            </a:r>
            <a:endParaRPr lang="en-US" sz="1600" dirty="0">
              <a:latin typeface="Calibri" panose="020F0502020204030204" pitchFamily="34" charset="0"/>
              <a:cs typeface="Calibri" panose="020F0502020204030204" pitchFamily="34" charset="0"/>
            </a:endParaRPr>
          </a:p>
        </p:txBody>
      </p:sp>
      <p:sp>
        <p:nvSpPr>
          <p:cNvPr id="15" name="TextBox 14"/>
          <p:cNvSpPr txBox="1"/>
          <p:nvPr/>
        </p:nvSpPr>
        <p:spPr>
          <a:xfrm>
            <a:off x="6262778" y="3904235"/>
            <a:ext cx="5372968" cy="2308324"/>
          </a:xfrm>
          <a:prstGeom prst="rect">
            <a:avLst/>
          </a:prstGeom>
          <a:noFill/>
        </p:spPr>
        <p:txBody>
          <a:bodyPr wrap="square" rtlCol="0">
            <a:spAutoFit/>
          </a:bodyPr>
          <a:lstStyle/>
          <a:p>
            <a:pPr algn="just">
              <a:lnSpc>
                <a:spcPct val="150000"/>
              </a:lnSpc>
            </a:pPr>
            <a:r>
              <a:rPr lang="en-US" sz="1600" b="1" dirty="0" smtClean="0">
                <a:latin typeface="Calibri" panose="020F0502020204030204" pitchFamily="34" charset="0"/>
                <a:cs typeface="Calibri" panose="020F0502020204030204" pitchFamily="34" charset="0"/>
              </a:rPr>
              <a:t>Interviewee 4</a:t>
            </a:r>
            <a:r>
              <a:rPr lang="en-US" sz="1600" dirty="0" smtClean="0">
                <a:latin typeface="Calibri" panose="020F0502020204030204" pitchFamily="34" charset="0"/>
                <a:cs typeface="Calibri" panose="020F0502020204030204" pitchFamily="34" charset="0"/>
              </a:rPr>
              <a:t>: The idea of my own identity I say black person is prescribed in my skin that once people see me the first thought is not associate me being British or English or whatever they associate me with somebody who does come from outside… [ye </a:t>
            </a:r>
            <a:r>
              <a:rPr lang="en-US" sz="1600" dirty="0" err="1" smtClean="0">
                <a:latin typeface="Calibri" panose="020F0502020204030204" pitchFamily="34" charset="0"/>
                <a:cs typeface="Calibri" panose="020F0502020204030204" pitchFamily="34" charset="0"/>
              </a:rPr>
              <a:t>em</a:t>
            </a:r>
            <a:r>
              <a:rPr lang="en-US" sz="1600" dirty="0" smtClean="0">
                <a:latin typeface="Calibri" panose="020F0502020204030204" pitchFamily="34" charset="0"/>
                <a:cs typeface="Calibri" panose="020F0502020204030204" pitchFamily="34" charset="0"/>
              </a:rPr>
              <a:t>] so for me the identity is ascribed before I even speak you will already put me somewhere.</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573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113971" y="4031248"/>
            <a:ext cx="1078302" cy="369332"/>
          </a:xfrm>
          <a:prstGeom prst="rect">
            <a:avLst/>
          </a:prstGeom>
          <a:noFill/>
        </p:spPr>
        <p:txBody>
          <a:bodyPr wrap="square" rtlCol="0">
            <a:spAutoFit/>
          </a:bodyPr>
          <a:lstStyle/>
          <a:p>
            <a:r>
              <a:rPr lang="en-GB" dirty="0" smtClean="0"/>
              <a:t>      </a:t>
            </a:r>
            <a:endParaRPr lang="en-GB" dirty="0"/>
          </a:p>
        </p:txBody>
      </p:sp>
      <p:sp>
        <p:nvSpPr>
          <p:cNvPr id="20" name="Rectangle 19"/>
          <p:cNvSpPr/>
          <p:nvPr/>
        </p:nvSpPr>
        <p:spPr>
          <a:xfrm>
            <a:off x="845388" y="749870"/>
            <a:ext cx="10084279" cy="1569660"/>
          </a:xfrm>
          <a:prstGeom prst="rect">
            <a:avLst/>
          </a:prstGeom>
        </p:spPr>
        <p:txBody>
          <a:bodyPr wrap="square">
            <a:spAutoFit/>
          </a:bodyPr>
          <a:lstStyle/>
          <a:p>
            <a:pPr algn="just">
              <a:lnSpc>
                <a:spcPct val="150000"/>
              </a:lnSpc>
            </a:pPr>
            <a:r>
              <a:rPr lang="en-US" sz="1600" b="1" dirty="0" smtClean="0">
                <a:latin typeface="Calibri" panose="020F0502020204030204" pitchFamily="34" charset="0"/>
                <a:cs typeface="Calibri" panose="020F0502020204030204" pitchFamily="34" charset="0"/>
              </a:rPr>
              <a:t>Interviewee 5</a:t>
            </a:r>
            <a:r>
              <a:rPr lang="en-US" sz="1600" dirty="0" smtClean="0">
                <a:latin typeface="Calibri" panose="020F0502020204030204" pitchFamily="34" charset="0"/>
                <a:cs typeface="Calibri" panose="020F0502020204030204" pitchFamily="34" charset="0"/>
              </a:rPr>
              <a:t>: So for me, I think I’ve become quite accustomed to being in the UK [</a:t>
            </a:r>
            <a:r>
              <a:rPr lang="en-US" sz="1600" dirty="0" err="1" smtClean="0">
                <a:latin typeface="Calibri" panose="020F0502020204030204" pitchFamily="34" charset="0"/>
                <a:cs typeface="Calibri" panose="020F0502020204030204" pitchFamily="34" charset="0"/>
              </a:rPr>
              <a:t>em</a:t>
            </a:r>
            <a:r>
              <a:rPr lang="en-US" sz="1600" dirty="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 I think over the years I have a love-hate relationship with this country over the years sometimes I loved it sometimes what I am doing here? </a:t>
            </a:r>
          </a:p>
          <a:p>
            <a:pPr algn="just">
              <a:lnSpc>
                <a:spcPct val="150000"/>
              </a:lnSpc>
            </a:pPr>
            <a:r>
              <a:rPr lang="en-US" sz="1600" dirty="0" smtClean="0">
                <a:latin typeface="Calibri" panose="020F0502020204030204" pitchFamily="34" charset="0"/>
                <a:cs typeface="Calibri" panose="020F0502020204030204" pitchFamily="34" charset="0"/>
              </a:rPr>
              <a:t>Or sometimes I feel no, I don’t </a:t>
            </a:r>
            <a:r>
              <a:rPr lang="en-US" sz="1600" dirty="0" err="1" smtClean="0">
                <a:latin typeface="Calibri" panose="020F0502020204030204" pitchFamily="34" charset="0"/>
                <a:cs typeface="Calibri" panose="020F0502020204030204" pitchFamily="34" charset="0"/>
              </a:rPr>
              <a:t>wanna</a:t>
            </a:r>
            <a:r>
              <a:rPr lang="en-US" sz="1600" dirty="0" smtClean="0">
                <a:latin typeface="Calibri" panose="020F0502020204030204" pitchFamily="34" charset="0"/>
                <a:cs typeface="Calibri" panose="020F0502020204030204" pitchFamily="34" charset="0"/>
              </a:rPr>
              <a:t> go back home I prefer to stay here so it just kind of various depending on whatever is happening at the time. </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498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3168657" y="1416775"/>
            <a:ext cx="2010387" cy="736562"/>
          </a:xfrm>
          <a:prstGeom prst="rect">
            <a:avLst/>
          </a:prstGeom>
        </p:spPr>
      </p:pic>
      <p:pic>
        <p:nvPicPr>
          <p:cNvPr id="9" name="Picture 8"/>
          <p:cNvPicPr>
            <a:picLocks noChangeAspect="1"/>
          </p:cNvPicPr>
          <p:nvPr/>
        </p:nvPicPr>
        <p:blipFill>
          <a:blip r:embed="rId3"/>
          <a:stretch>
            <a:fillRect/>
          </a:stretch>
        </p:blipFill>
        <p:spPr>
          <a:xfrm>
            <a:off x="3481968" y="1990447"/>
            <a:ext cx="1309426" cy="507102"/>
          </a:xfrm>
          <a:prstGeom prst="rect">
            <a:avLst/>
          </a:prstGeom>
        </p:spPr>
      </p:pic>
      <p:pic>
        <p:nvPicPr>
          <p:cNvPr id="10" name="Picture 9"/>
          <p:cNvPicPr>
            <a:picLocks noChangeAspect="1"/>
          </p:cNvPicPr>
          <p:nvPr/>
        </p:nvPicPr>
        <p:blipFill>
          <a:blip r:embed="rId4"/>
          <a:stretch>
            <a:fillRect/>
          </a:stretch>
        </p:blipFill>
        <p:spPr>
          <a:xfrm>
            <a:off x="1968498" y="2473309"/>
            <a:ext cx="1864678" cy="808125"/>
          </a:xfrm>
          <a:prstGeom prst="rect">
            <a:avLst/>
          </a:prstGeom>
        </p:spPr>
      </p:pic>
      <p:pic>
        <p:nvPicPr>
          <p:cNvPr id="11" name="Picture 10"/>
          <p:cNvPicPr>
            <a:picLocks noChangeAspect="1"/>
          </p:cNvPicPr>
          <p:nvPr/>
        </p:nvPicPr>
        <p:blipFill>
          <a:blip r:embed="rId5"/>
          <a:stretch>
            <a:fillRect/>
          </a:stretch>
        </p:blipFill>
        <p:spPr>
          <a:xfrm>
            <a:off x="3920121" y="2704157"/>
            <a:ext cx="1395112" cy="542591"/>
          </a:xfrm>
          <a:prstGeom prst="rect">
            <a:avLst/>
          </a:prstGeom>
        </p:spPr>
      </p:pic>
      <p:sp>
        <p:nvSpPr>
          <p:cNvPr id="12" name="Rectangle 11"/>
          <p:cNvSpPr/>
          <p:nvPr/>
        </p:nvSpPr>
        <p:spPr>
          <a:xfrm>
            <a:off x="5491838" y="1600390"/>
            <a:ext cx="420564" cy="369332"/>
          </a:xfrm>
          <a:prstGeom prst="rect">
            <a:avLst/>
          </a:prstGeom>
        </p:spPr>
        <p:txBody>
          <a:bodyPr wrap="none">
            <a:spAutoFit/>
          </a:bodyPr>
          <a:lstStyle/>
          <a:p>
            <a:r>
              <a:rPr lang="en-GB" dirty="0" smtClean="0"/>
              <a:t>VS</a:t>
            </a:r>
            <a:endParaRPr lang="en-GB" dirty="0"/>
          </a:p>
        </p:txBody>
      </p:sp>
      <p:pic>
        <p:nvPicPr>
          <p:cNvPr id="13" name="Picture 12"/>
          <p:cNvPicPr>
            <a:picLocks noChangeAspect="1"/>
          </p:cNvPicPr>
          <p:nvPr/>
        </p:nvPicPr>
        <p:blipFill>
          <a:blip r:embed="rId6"/>
          <a:stretch>
            <a:fillRect/>
          </a:stretch>
        </p:blipFill>
        <p:spPr>
          <a:xfrm>
            <a:off x="6129247" y="1409892"/>
            <a:ext cx="2323795" cy="736562"/>
          </a:xfrm>
          <a:prstGeom prst="rect">
            <a:avLst/>
          </a:prstGeom>
        </p:spPr>
      </p:pic>
      <p:pic>
        <p:nvPicPr>
          <p:cNvPr id="14" name="Picture 13"/>
          <p:cNvPicPr>
            <a:picLocks noChangeAspect="1"/>
          </p:cNvPicPr>
          <p:nvPr/>
        </p:nvPicPr>
        <p:blipFill>
          <a:blip r:embed="rId7"/>
          <a:stretch>
            <a:fillRect/>
          </a:stretch>
        </p:blipFill>
        <p:spPr>
          <a:xfrm>
            <a:off x="5871429" y="2377128"/>
            <a:ext cx="1252988" cy="676715"/>
          </a:xfrm>
          <a:prstGeom prst="rect">
            <a:avLst/>
          </a:prstGeom>
        </p:spPr>
      </p:pic>
      <p:pic>
        <p:nvPicPr>
          <p:cNvPr id="15" name="Picture 14"/>
          <p:cNvPicPr>
            <a:picLocks noChangeAspect="1"/>
          </p:cNvPicPr>
          <p:nvPr/>
        </p:nvPicPr>
        <p:blipFill>
          <a:blip r:embed="rId8"/>
          <a:stretch>
            <a:fillRect/>
          </a:stretch>
        </p:blipFill>
        <p:spPr>
          <a:xfrm>
            <a:off x="7094087" y="2176421"/>
            <a:ext cx="1324957" cy="676715"/>
          </a:xfrm>
          <a:prstGeom prst="rect">
            <a:avLst/>
          </a:prstGeom>
        </p:spPr>
      </p:pic>
      <p:pic>
        <p:nvPicPr>
          <p:cNvPr id="16" name="Picture 15"/>
          <p:cNvPicPr>
            <a:picLocks noChangeAspect="1"/>
          </p:cNvPicPr>
          <p:nvPr/>
        </p:nvPicPr>
        <p:blipFill>
          <a:blip r:embed="rId9"/>
          <a:stretch>
            <a:fillRect/>
          </a:stretch>
        </p:blipFill>
        <p:spPr>
          <a:xfrm>
            <a:off x="8340641" y="2497549"/>
            <a:ext cx="1537639" cy="676715"/>
          </a:xfrm>
          <a:prstGeom prst="rect">
            <a:avLst/>
          </a:prstGeom>
        </p:spPr>
      </p:pic>
      <p:sp>
        <p:nvSpPr>
          <p:cNvPr id="18" name="Oval 17"/>
          <p:cNvSpPr/>
          <p:nvPr/>
        </p:nvSpPr>
        <p:spPr>
          <a:xfrm>
            <a:off x="4458519" y="3797568"/>
            <a:ext cx="2829465" cy="1066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a:t>
            </a:r>
            <a:endParaRPr lang="en-GB" dirty="0" smtClean="0"/>
          </a:p>
          <a:p>
            <a:pPr algn="ctr"/>
            <a:r>
              <a:rPr lang="en-GB" dirty="0"/>
              <a:t>c</a:t>
            </a:r>
            <a:r>
              <a:rPr lang="en-GB" dirty="0" smtClean="0"/>
              <a:t>onstruction</a:t>
            </a:r>
          </a:p>
          <a:p>
            <a:pPr algn="ctr"/>
            <a:r>
              <a:rPr lang="en-GB" dirty="0" smtClean="0"/>
              <a:t>of the self </a:t>
            </a:r>
            <a:endParaRPr lang="en-GB" dirty="0"/>
          </a:p>
        </p:txBody>
      </p:sp>
      <p:sp>
        <p:nvSpPr>
          <p:cNvPr id="19" name="Curved Left Arrow 18"/>
          <p:cNvSpPr/>
          <p:nvPr/>
        </p:nvSpPr>
        <p:spPr>
          <a:xfrm>
            <a:off x="8204452" y="1542511"/>
            <a:ext cx="2015629" cy="329796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Curved Right Arrow 19"/>
          <p:cNvSpPr/>
          <p:nvPr/>
        </p:nvSpPr>
        <p:spPr>
          <a:xfrm>
            <a:off x="1412302" y="1542510"/>
            <a:ext cx="2013795" cy="32979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048832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24091" y="2855344"/>
            <a:ext cx="1828799" cy="461665"/>
          </a:xfrm>
          <a:prstGeom prst="rect">
            <a:avLst/>
          </a:prstGeom>
          <a:noFill/>
        </p:spPr>
        <p:txBody>
          <a:bodyPr wrap="square" rtlCol="0">
            <a:spAutoFit/>
          </a:bodyPr>
          <a:lstStyle/>
          <a:p>
            <a:r>
              <a:rPr lang="en-GB" dirty="0" smtClean="0"/>
              <a:t> </a:t>
            </a:r>
            <a:r>
              <a:rPr lang="en-GB" sz="2400" dirty="0" smtClean="0">
                <a:latin typeface="Calibri" panose="020F0502020204030204" pitchFamily="34" charset="0"/>
                <a:cs typeface="Calibri" panose="020F0502020204030204" pitchFamily="34" charset="0"/>
              </a:rPr>
              <a:t>Thank you </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648257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400</TotalTime>
  <Words>805</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Canterbury Christ Church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Kebabi, Amina (a.kebabi417@canterbury.ac.uk)</dc:creator>
  <cp:lastModifiedBy>Kebabi, Amina (a.kebabi417@canterbury.ac.uk)</cp:lastModifiedBy>
  <cp:revision>52</cp:revision>
  <dcterms:created xsi:type="dcterms:W3CDTF">2018-06-26T17:50:16Z</dcterms:created>
  <dcterms:modified xsi:type="dcterms:W3CDTF">2018-11-12T13:14:30Z</dcterms:modified>
</cp:coreProperties>
</file>