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14"/>
  </p:handoutMasterIdLst>
  <p:sldIdLst>
    <p:sldId id="256" r:id="rId2"/>
    <p:sldId id="258" r:id="rId3"/>
    <p:sldId id="271" r:id="rId4"/>
    <p:sldId id="261" r:id="rId5"/>
    <p:sldId id="263" r:id="rId6"/>
    <p:sldId id="270" r:id="rId7"/>
    <p:sldId id="264" r:id="rId8"/>
    <p:sldId id="272" r:id="rId9"/>
    <p:sldId id="266" r:id="rId10"/>
    <p:sldId id="274" r:id="rId11"/>
    <p:sldId id="269" r:id="rId12"/>
    <p:sldId id="273" r:id="rId1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E3326307-3BD0-4558-986C-90F919F49EC7}" type="datetimeFigureOut">
              <a:rPr lang="en-GB" smtClean="0"/>
              <a:t>04/04/2016</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61459B7D-50F8-4084-892F-BDB6BFE7A882}" type="slidenum">
              <a:rPr lang="en-GB" smtClean="0"/>
              <a:t>‹#›</a:t>
            </a:fld>
            <a:endParaRPr lang="en-GB"/>
          </a:p>
        </p:txBody>
      </p:sp>
    </p:spTree>
    <p:extLst>
      <p:ext uri="{BB962C8B-B14F-4D97-AF65-F5344CB8AC3E}">
        <p14:creationId xmlns:p14="http://schemas.microsoft.com/office/powerpoint/2010/main" val="18943422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6937-0C17-4EB7-9281-E13737E95151}" type="datetimeFigureOut">
              <a:rPr lang="en-GB" smtClean="0"/>
              <a:t>04/04/2016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673D5-2A8A-48F7-847F-006FB917F44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91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86937-0C17-4EB7-9281-E13737E95151}" type="datetimeFigureOut">
              <a:rPr lang="en-GB" smtClean="0"/>
              <a:t>04/04/2016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354162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86937-0C17-4EB7-9281-E13737E95151}" type="datetimeFigureOut">
              <a:rPr lang="en-GB" smtClean="0"/>
              <a:t>04/04/2016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174289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86937-0C17-4EB7-9281-E13737E95151}" type="datetimeFigureOut">
              <a:rPr lang="en-GB" smtClean="0"/>
              <a:t>04/04/2016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342789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6937-0C17-4EB7-9281-E13737E95151}" type="datetimeFigureOut">
              <a:rPr lang="en-GB" smtClean="0"/>
              <a:t>04/04/2016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673D5-2A8A-48F7-847F-006FB917F44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8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6937-0C17-4EB7-9281-E13737E95151}" type="datetimeFigureOut">
              <a:rPr lang="en-GB" smtClean="0"/>
              <a:t>04/04/2016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175632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86937-0C17-4EB7-9281-E13737E95151}" type="datetimeFigureOut">
              <a:rPr lang="en-GB" smtClean="0"/>
              <a:t>04/04/2016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345952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86937-0C17-4EB7-9281-E13737E95151}" type="datetimeFigureOut">
              <a:rPr lang="en-GB" smtClean="0"/>
              <a:t>04/04/2016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70990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86937-0C17-4EB7-9281-E13737E95151}" type="datetimeFigureOut">
              <a:rPr lang="en-GB" smtClean="0"/>
              <a:t>04/04/2016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106677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86937-0C17-4EB7-9281-E13737E95151}" type="datetimeFigureOut">
              <a:rPr lang="en-GB" smtClean="0"/>
              <a:t>04/04/2016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5673D5-2A8A-48F7-847F-006FB917F44C}" type="slidenum">
              <a:rPr lang="en-GB" smtClean="0"/>
              <a:t>‹#›</a:t>
            </a:fld>
            <a:endParaRPr lang="en-GB"/>
          </a:p>
        </p:txBody>
      </p:sp>
    </p:spTree>
    <p:extLst>
      <p:ext uri="{BB962C8B-B14F-4D97-AF65-F5344CB8AC3E}">
        <p14:creationId xmlns:p14="http://schemas.microsoft.com/office/powerpoint/2010/main" val="31957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6937-0C17-4EB7-9281-E13737E95151}" type="datetimeFigureOut">
              <a:rPr lang="en-GB" smtClean="0"/>
              <a:t>04/04/2016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5673D5-2A8A-48F7-847F-006FB917F44C}" type="slidenum">
              <a:rPr lang="en-GB" smtClean="0"/>
              <a:t>‹#›</a:t>
            </a:fld>
            <a:endParaRPr lang="en-GB"/>
          </a:p>
        </p:txBody>
      </p:sp>
    </p:spTree>
    <p:extLst>
      <p:ext uri="{BB962C8B-B14F-4D97-AF65-F5344CB8AC3E}">
        <p14:creationId xmlns:p14="http://schemas.microsoft.com/office/powerpoint/2010/main" val="108057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86937-0C17-4EB7-9281-E13737E95151}" type="datetimeFigureOut">
              <a:rPr lang="en-GB" smtClean="0"/>
              <a:t>04/04/2016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5673D5-2A8A-48F7-847F-006FB917F44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9241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speeches/prime-ministers-speech-on-life-chan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Generational </a:t>
            </a:r>
            <a:r>
              <a:rPr lang="en-GB" b="1" dirty="0"/>
              <a:t>d</a:t>
            </a:r>
            <a:r>
              <a:rPr lang="en-GB" b="1" dirty="0" smtClean="0"/>
              <a:t>eterminism </a:t>
            </a:r>
            <a:r>
              <a:rPr lang="en-GB" b="1" dirty="0"/>
              <a:t>and </a:t>
            </a:r>
            <a:r>
              <a:rPr lang="en-GB" b="1" dirty="0" smtClean="0"/>
              <a:t>detachment </a:t>
            </a:r>
            <a:r>
              <a:rPr lang="en-GB" b="1" dirty="0"/>
              <a:t>in British </a:t>
            </a:r>
            <a:r>
              <a:rPr lang="en-GB" b="1" dirty="0" smtClean="0"/>
              <a:t>social </a:t>
            </a:r>
            <a:r>
              <a:rPr lang="en-GB" b="1" dirty="0"/>
              <a:t>p</a:t>
            </a:r>
            <a:r>
              <a:rPr lang="en-GB" b="1" dirty="0" smtClean="0"/>
              <a:t>olicy</a:t>
            </a:r>
            <a:endParaRPr lang="en-GB" dirty="0"/>
          </a:p>
        </p:txBody>
      </p:sp>
      <p:sp>
        <p:nvSpPr>
          <p:cNvPr id="3" name="Subtitle 2"/>
          <p:cNvSpPr>
            <a:spLocks noGrp="1"/>
          </p:cNvSpPr>
          <p:nvPr>
            <p:ph type="subTitle" idx="1"/>
          </p:nvPr>
        </p:nvSpPr>
        <p:spPr>
          <a:xfrm>
            <a:off x="1100051" y="4455621"/>
            <a:ext cx="10058400" cy="1604136"/>
          </a:xfrm>
        </p:spPr>
        <p:txBody>
          <a:bodyPr/>
          <a:lstStyle/>
          <a:p>
            <a:r>
              <a:rPr lang="en-GB" dirty="0" smtClean="0"/>
              <a:t>Dr </a:t>
            </a:r>
            <a:r>
              <a:rPr lang="en-GB" dirty="0" err="1" smtClean="0"/>
              <a:t>jennie</a:t>
            </a:r>
            <a:r>
              <a:rPr lang="en-GB" dirty="0" smtClean="0"/>
              <a:t> brist0w, Canterbury Christ church university</a:t>
            </a:r>
          </a:p>
          <a:p>
            <a:r>
              <a:rPr lang="en-GB" dirty="0" err="1" smtClean="0"/>
              <a:t>Bsa</a:t>
            </a:r>
            <a:r>
              <a:rPr lang="en-GB" dirty="0"/>
              <a:t> </a:t>
            </a:r>
            <a:r>
              <a:rPr lang="en-GB" dirty="0" smtClean="0"/>
              <a:t>conference, 5 </a:t>
            </a:r>
            <a:r>
              <a:rPr lang="en-GB" dirty="0" err="1" smtClean="0"/>
              <a:t>april</a:t>
            </a:r>
            <a:r>
              <a:rPr lang="en-GB" dirty="0" smtClean="0"/>
              <a:t> 2016</a:t>
            </a:r>
          </a:p>
          <a:p>
            <a:r>
              <a:rPr lang="en-GB" dirty="0" smtClean="0"/>
              <a:t>Jennie.bristow@canterbury.ac.uk</a:t>
            </a:r>
          </a:p>
        </p:txBody>
      </p:sp>
    </p:spTree>
    <p:extLst>
      <p:ext uri="{BB962C8B-B14F-4D97-AF65-F5344CB8AC3E}">
        <p14:creationId xmlns:p14="http://schemas.microsoft.com/office/powerpoint/2010/main" val="129628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policy gets personal</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smtClean="0"/>
              <a:t> Shift </a:t>
            </a:r>
            <a:r>
              <a:rPr lang="en-GB" dirty="0" smtClean="0"/>
              <a:t>from focus on institutions to </a:t>
            </a:r>
            <a:r>
              <a:rPr lang="en-GB" dirty="0" smtClean="0"/>
              <a:t>relationships</a:t>
            </a:r>
          </a:p>
          <a:p>
            <a:pPr>
              <a:buFont typeface="Wingdings" panose="05000000000000000000" pitchFamily="2" charset="2"/>
              <a:buChar char="v"/>
            </a:pPr>
            <a:r>
              <a:rPr lang="en-GB" dirty="0"/>
              <a:t> </a:t>
            </a:r>
            <a:r>
              <a:rPr lang="en-GB" dirty="0" smtClean="0"/>
              <a:t>Social </a:t>
            </a:r>
            <a:r>
              <a:rPr lang="en-GB" dirty="0" smtClean="0"/>
              <a:t>problems constructed as individual, behavioural and relational </a:t>
            </a:r>
            <a:r>
              <a:rPr lang="en-GB" dirty="0" smtClean="0"/>
              <a:t>problems</a:t>
            </a:r>
          </a:p>
          <a:p>
            <a:pPr>
              <a:buFont typeface="Wingdings" panose="05000000000000000000" pitchFamily="2" charset="2"/>
              <a:buChar char="v"/>
            </a:pPr>
            <a:r>
              <a:rPr lang="en-GB" dirty="0" smtClean="0"/>
              <a:t> Generations </a:t>
            </a:r>
            <a:r>
              <a:rPr lang="en-GB" dirty="0" smtClean="0"/>
              <a:t>constructed from above – agency pre-empted and denied </a:t>
            </a:r>
            <a:endParaRPr lang="en-GB" dirty="0" smtClean="0"/>
          </a:p>
          <a:p>
            <a:pPr>
              <a:buFont typeface="Wingdings" panose="05000000000000000000" pitchFamily="2" charset="2"/>
              <a:buChar char="v"/>
            </a:pPr>
            <a:r>
              <a:rPr lang="en-GB" dirty="0" smtClean="0"/>
              <a:t> Processes of generational transmission, protection, and socialisation are interrupted</a:t>
            </a:r>
            <a:endParaRPr lang="en-GB" dirty="0"/>
          </a:p>
        </p:txBody>
      </p:sp>
    </p:spTree>
    <p:extLst>
      <p:ext uri="{BB962C8B-B14F-4D97-AF65-F5344CB8AC3E}">
        <p14:creationId xmlns:p14="http://schemas.microsoft.com/office/powerpoint/2010/main" val="31959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‘Safeguarding’ – protecting generations from each other </a:t>
            </a:r>
            <a:endParaRPr lang="en-GB" dirty="0"/>
          </a:p>
        </p:txBody>
      </p:sp>
      <p:sp>
        <p:nvSpPr>
          <p:cNvPr id="3" name="Content Placeholder 2"/>
          <p:cNvSpPr>
            <a:spLocks noGrp="1"/>
          </p:cNvSpPr>
          <p:nvPr>
            <p:ph idx="1"/>
          </p:nvPr>
        </p:nvSpPr>
        <p:spPr/>
        <p:txBody>
          <a:bodyPr>
            <a:normAutofit/>
          </a:bodyPr>
          <a:lstStyle/>
          <a:p>
            <a:r>
              <a:rPr lang="en-GB" dirty="0" smtClean="0"/>
              <a:t>‘Much </a:t>
            </a:r>
            <a:r>
              <a:rPr lang="en-GB" dirty="0"/>
              <a:t>of children’s knowledge of the world comes, not from formal education, but from implicit, everyday interactions between the generations, within the family and the community. </a:t>
            </a:r>
            <a:r>
              <a:rPr lang="en-GB" dirty="0" smtClean="0"/>
              <a:t>The </a:t>
            </a:r>
            <a:r>
              <a:rPr lang="en-GB" dirty="0"/>
              <a:t>need to protect and socialise children is gradually devolving from a generalised generational responsibility into a bureaucratic function that seeks to distance children from the adult world, encapsulated in the language of </a:t>
            </a:r>
            <a:r>
              <a:rPr lang="en-GB" dirty="0" smtClean="0"/>
              <a:t>“safeguarding”. </a:t>
            </a:r>
            <a:r>
              <a:rPr lang="en-GB" dirty="0"/>
              <a:t>In this regard, the dynamic interaction between generations is </a:t>
            </a:r>
            <a:r>
              <a:rPr lang="en-GB" dirty="0" smtClean="0"/>
              <a:t>rationalised, and flattened.’</a:t>
            </a:r>
          </a:p>
          <a:p>
            <a:pPr lvl="2"/>
            <a:r>
              <a:rPr lang="en-GB" i="1" dirty="0" smtClean="0"/>
              <a:t>Bristow 2016, in press</a:t>
            </a:r>
            <a:endParaRPr lang="en-GB" i="1" dirty="0" smtClean="0"/>
          </a:p>
          <a:p>
            <a:endParaRPr lang="en-GB" dirty="0"/>
          </a:p>
        </p:txBody>
      </p:sp>
    </p:spTree>
    <p:extLst>
      <p:ext uri="{BB962C8B-B14F-4D97-AF65-F5344CB8AC3E}">
        <p14:creationId xmlns:p14="http://schemas.microsoft.com/office/powerpoint/2010/main" val="89277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idx="1"/>
          </p:nvPr>
        </p:nvSpPr>
        <p:spPr/>
        <p:txBody>
          <a:bodyPr>
            <a:normAutofit/>
          </a:bodyPr>
          <a:lstStyle/>
          <a:p>
            <a:r>
              <a:rPr lang="en-GB" dirty="0"/>
              <a:t>Beckett, F. (</a:t>
            </a:r>
            <a:r>
              <a:rPr lang="en-GB" dirty="0" smtClean="0"/>
              <a:t>2010) </a:t>
            </a:r>
            <a:r>
              <a:rPr lang="en-GB" dirty="0"/>
              <a:t>‘The grasping generation: The baby boomers are denying everyone else the freedoms that they once took for granted.’ </a:t>
            </a:r>
            <a:r>
              <a:rPr lang="en-GB" i="1" dirty="0"/>
              <a:t>Guardian</a:t>
            </a:r>
            <a:r>
              <a:rPr lang="en-GB" dirty="0"/>
              <a:t>, 6 July. </a:t>
            </a:r>
          </a:p>
          <a:p>
            <a:r>
              <a:rPr lang="en-GB" dirty="0" smtClean="0"/>
              <a:t>Bristow, J. (2016, in press) </a:t>
            </a:r>
            <a:r>
              <a:rPr lang="en-GB" i="1" dirty="0" smtClean="0"/>
              <a:t>The Sociology of Generations: New directions and challenges. </a:t>
            </a:r>
            <a:r>
              <a:rPr lang="en-GB" dirty="0" smtClean="0"/>
              <a:t>Basingstoke: Palgrave Macmillan.</a:t>
            </a:r>
          </a:p>
          <a:p>
            <a:r>
              <a:rPr lang="en-GB" dirty="0" smtClean="0"/>
              <a:t>Cameron, D. (2016, </a:t>
            </a:r>
            <a:r>
              <a:rPr lang="en-GB" dirty="0"/>
              <a:t>11 January) ‘Prime Minister's speech on life </a:t>
            </a:r>
            <a:r>
              <a:rPr lang="en-GB" dirty="0" smtClean="0"/>
              <a:t>chances.’ Accessed 4 April 2016. </a:t>
            </a:r>
            <a:r>
              <a:rPr lang="en-GB" dirty="0"/>
              <a:t>Available at: </a:t>
            </a:r>
            <a:r>
              <a:rPr lang="en-GB" dirty="0">
                <a:hlinkClick r:id="rId2"/>
              </a:rPr>
              <a:t>https://</a:t>
            </a:r>
            <a:r>
              <a:rPr lang="en-GB" dirty="0" smtClean="0">
                <a:hlinkClick r:id="rId2"/>
              </a:rPr>
              <a:t>www.gov.uk/government/speeches/prime-ministers-speech-on-life-chances</a:t>
            </a:r>
            <a:endParaRPr lang="en-GB" dirty="0" smtClean="0"/>
          </a:p>
          <a:p>
            <a:r>
              <a:rPr lang="en-GB" dirty="0" smtClean="0"/>
              <a:t>Intergenerational Foundation (2015, 12 July) ‘Intergenerational </a:t>
            </a:r>
            <a:r>
              <a:rPr lang="en-GB" dirty="0"/>
              <a:t>Fairness Index </a:t>
            </a:r>
            <a:r>
              <a:rPr lang="en-GB" dirty="0" smtClean="0"/>
              <a:t>2015.’ </a:t>
            </a:r>
            <a:r>
              <a:rPr lang="en-GB" dirty="0"/>
              <a:t>Accessed 4 April 2016. Available at:</a:t>
            </a:r>
            <a:r>
              <a:rPr lang="en-GB" dirty="0" smtClean="0"/>
              <a:t> </a:t>
            </a:r>
            <a:r>
              <a:rPr lang="en-GB" dirty="0"/>
              <a:t>http://www.if.org.uk/archives/6909/2015-intergenerational-fairness-index</a:t>
            </a:r>
            <a:endParaRPr lang="en-GB" dirty="0"/>
          </a:p>
          <a:p>
            <a:r>
              <a:rPr lang="en-GB" dirty="0" smtClean="0"/>
              <a:t>White</a:t>
            </a:r>
            <a:r>
              <a:rPr lang="en-GB" dirty="0"/>
              <a:t>, J. (2013) ‘Thinking Generations.’ </a:t>
            </a:r>
            <a:r>
              <a:rPr lang="en-GB" i="1" dirty="0"/>
              <a:t>British Journal of Sociology</a:t>
            </a:r>
            <a:r>
              <a:rPr lang="en-GB" dirty="0"/>
              <a:t>, </a:t>
            </a:r>
            <a:r>
              <a:rPr lang="en-GB" dirty="0" smtClean="0"/>
              <a:t>64 (2), pp. 216-247</a:t>
            </a:r>
            <a:r>
              <a:rPr lang="en-GB" dirty="0"/>
              <a:t>.</a:t>
            </a:r>
          </a:p>
          <a:p>
            <a:pPr marL="0" indent="0">
              <a:buNone/>
            </a:pPr>
            <a:r>
              <a:rPr lang="en-GB" dirty="0"/>
              <a:t> </a:t>
            </a:r>
            <a:r>
              <a:rPr lang="en-GB" dirty="0" smtClean="0"/>
              <a:t>Willetts</a:t>
            </a:r>
            <a:r>
              <a:rPr lang="en-GB" dirty="0"/>
              <a:t>, D. (</a:t>
            </a:r>
            <a:r>
              <a:rPr lang="en-GB" dirty="0" smtClean="0"/>
              <a:t>2010) </a:t>
            </a:r>
            <a:r>
              <a:rPr lang="en-GB" dirty="0"/>
              <a:t>‘We risk raising a new generation of </a:t>
            </a:r>
            <a:r>
              <a:rPr lang="en-GB" dirty="0" err="1"/>
              <a:t>Holdens</a:t>
            </a:r>
            <a:r>
              <a:rPr lang="en-GB" dirty="0"/>
              <a:t>.’ </a:t>
            </a:r>
            <a:r>
              <a:rPr lang="en-GB" i="1" dirty="0"/>
              <a:t>Times</a:t>
            </a:r>
            <a:r>
              <a:rPr lang="en-GB" dirty="0"/>
              <a:t>, 30 January.</a:t>
            </a:r>
          </a:p>
          <a:p>
            <a:pPr marL="0" indent="0">
              <a:buNone/>
            </a:pPr>
            <a:endParaRPr lang="en-GB" dirty="0"/>
          </a:p>
        </p:txBody>
      </p:sp>
    </p:spTree>
    <p:extLst>
      <p:ext uri="{BB962C8B-B14F-4D97-AF65-F5344CB8AC3E}">
        <p14:creationId xmlns:p14="http://schemas.microsoft.com/office/powerpoint/2010/main" val="169424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Generations central to policy debates</a:t>
            </a:r>
            <a:endParaRPr lang="en-GB" dirty="0"/>
          </a:p>
        </p:txBody>
      </p:sp>
      <p:sp>
        <p:nvSpPr>
          <p:cNvPr id="3" name="Content Placeholder 2"/>
          <p:cNvSpPr>
            <a:spLocks noGrp="1"/>
          </p:cNvSpPr>
          <p:nvPr>
            <p:ph idx="1"/>
          </p:nvPr>
        </p:nvSpPr>
        <p:spPr/>
        <p:txBody>
          <a:bodyPr/>
          <a:lstStyle/>
          <a:p>
            <a:pPr marL="0" indent="0">
              <a:buNone/>
            </a:pPr>
            <a:endParaRPr lang="en-GB" dirty="0" smtClean="0"/>
          </a:p>
          <a:p>
            <a:pPr>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1097280" y="1994548"/>
            <a:ext cx="7802021" cy="1654555"/>
          </a:xfrm>
          <a:prstGeom prst="rect">
            <a:avLst/>
          </a:prstGeom>
        </p:spPr>
      </p:pic>
      <p:pic>
        <p:nvPicPr>
          <p:cNvPr id="6" name="Picture 5"/>
          <p:cNvPicPr>
            <a:picLocks noChangeAspect="1"/>
          </p:cNvPicPr>
          <p:nvPr/>
        </p:nvPicPr>
        <p:blipFill>
          <a:blip r:embed="rId3"/>
          <a:stretch>
            <a:fillRect/>
          </a:stretch>
        </p:blipFill>
        <p:spPr>
          <a:xfrm>
            <a:off x="1097280" y="4265739"/>
            <a:ext cx="7802021" cy="1783080"/>
          </a:xfrm>
          <a:prstGeom prst="rect">
            <a:avLst/>
          </a:prstGeom>
        </p:spPr>
      </p:pic>
    </p:spTree>
    <p:extLst>
      <p:ext uri="{BB962C8B-B14F-4D97-AF65-F5344CB8AC3E}">
        <p14:creationId xmlns:p14="http://schemas.microsoft.com/office/powerpoint/2010/main" val="369805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Generationalism</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 </a:t>
            </a:r>
            <a:r>
              <a:rPr lang="en-GB" dirty="0" smtClean="0"/>
              <a:t>‘[T]the </a:t>
            </a:r>
            <a:r>
              <a:rPr lang="en-GB" dirty="0"/>
              <a:t>systematic appeal to the concept of generation in narrating the social and political’ (White </a:t>
            </a:r>
            <a:r>
              <a:rPr lang="en-GB" dirty="0" smtClean="0"/>
              <a:t>2013, p. </a:t>
            </a:r>
            <a:r>
              <a:rPr lang="en-GB" dirty="0"/>
              <a:t>216</a:t>
            </a:r>
            <a:r>
              <a:rPr lang="en-GB" dirty="0" smtClean="0"/>
              <a:t>)</a:t>
            </a:r>
          </a:p>
          <a:p>
            <a:pPr>
              <a:buFont typeface="Wingdings" panose="05000000000000000000" pitchFamily="2" charset="2"/>
              <a:buChar char="v"/>
            </a:pPr>
            <a:r>
              <a:rPr lang="en-GB" dirty="0" smtClean="0"/>
              <a:t>Dimensions of </a:t>
            </a:r>
            <a:r>
              <a:rPr lang="en-GB" dirty="0" err="1" smtClean="0"/>
              <a:t>generationalism</a:t>
            </a:r>
            <a:r>
              <a:rPr lang="en-GB" dirty="0" smtClean="0"/>
              <a:t>: </a:t>
            </a:r>
            <a:endParaRPr lang="en-GB" dirty="0"/>
          </a:p>
          <a:p>
            <a:pPr lvl="1">
              <a:buFont typeface="Wingdings" panose="05000000000000000000" pitchFamily="2" charset="2"/>
              <a:buChar char="v"/>
            </a:pPr>
            <a:r>
              <a:rPr lang="en-GB" dirty="0" smtClean="0"/>
              <a:t>'Boomer </a:t>
            </a:r>
            <a:r>
              <a:rPr lang="en-GB" dirty="0" smtClean="0"/>
              <a:t>blaming' and 'intergenerational </a:t>
            </a:r>
            <a:r>
              <a:rPr lang="en-GB" dirty="0" smtClean="0"/>
              <a:t>justice‘</a:t>
            </a:r>
          </a:p>
          <a:p>
            <a:pPr lvl="1">
              <a:buFont typeface="Wingdings" panose="05000000000000000000" pitchFamily="2" charset="2"/>
              <a:buChar char="v"/>
            </a:pPr>
            <a:r>
              <a:rPr lang="en-GB" dirty="0"/>
              <a:t> </a:t>
            </a:r>
            <a:r>
              <a:rPr lang="en-GB" dirty="0" smtClean="0"/>
              <a:t>Millennials </a:t>
            </a:r>
            <a:r>
              <a:rPr lang="en-GB" dirty="0" smtClean="0"/>
              <a:t>– victims or </a:t>
            </a:r>
            <a:r>
              <a:rPr lang="en-GB" dirty="0" smtClean="0"/>
              <a:t>whingers?</a:t>
            </a:r>
          </a:p>
          <a:p>
            <a:pPr lvl="1">
              <a:buFont typeface="Wingdings" panose="05000000000000000000" pitchFamily="2" charset="2"/>
              <a:buChar char="v"/>
            </a:pPr>
            <a:r>
              <a:rPr lang="en-GB" dirty="0"/>
              <a:t> </a:t>
            </a:r>
            <a:r>
              <a:rPr lang="en-GB" dirty="0" smtClean="0"/>
              <a:t>Parenting</a:t>
            </a:r>
            <a:r>
              <a:rPr lang="en-GB" dirty="0" smtClean="0"/>
              <a:t>, safeguarding and child protection </a:t>
            </a:r>
            <a:endParaRPr lang="en-GB" dirty="0" smtClean="0"/>
          </a:p>
          <a:p>
            <a:pPr lvl="1">
              <a:buFont typeface="Wingdings" panose="05000000000000000000" pitchFamily="2" charset="2"/>
              <a:buChar char="v"/>
            </a:pPr>
            <a:r>
              <a:rPr lang="en-GB" dirty="0" smtClean="0"/>
              <a:t>'Life </a:t>
            </a:r>
            <a:r>
              <a:rPr lang="en-GB" dirty="0" smtClean="0"/>
              <a:t>cycle' approach to social </a:t>
            </a:r>
            <a:r>
              <a:rPr lang="en-GB" dirty="0" smtClean="0"/>
              <a:t>policy</a:t>
            </a:r>
          </a:p>
          <a:p>
            <a:pPr>
              <a:buFont typeface="Wingdings" panose="05000000000000000000" pitchFamily="2" charset="2"/>
              <a:buChar char="v"/>
            </a:pPr>
            <a:r>
              <a:rPr lang="en-GB" dirty="0" smtClean="0"/>
              <a:t> </a:t>
            </a:r>
            <a:r>
              <a:rPr lang="en-GB" dirty="0"/>
              <a:t>Policy presumptions: generational determinism, and generational detachment </a:t>
            </a:r>
          </a:p>
          <a:p>
            <a:pPr>
              <a:buFont typeface="Wingdings" panose="05000000000000000000" pitchFamily="2" charset="2"/>
              <a:buChar char="v"/>
            </a:pPr>
            <a:endParaRPr lang="en-GB" dirty="0" smtClean="0"/>
          </a:p>
        </p:txBody>
      </p:sp>
    </p:spTree>
    <p:extLst>
      <p:ext uri="{BB962C8B-B14F-4D97-AF65-F5344CB8AC3E}">
        <p14:creationId xmlns:p14="http://schemas.microsoft.com/office/powerpoint/2010/main" val="1063132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‘Boomer blaming’ </a:t>
            </a:r>
            <a:r>
              <a:rPr lang="en-GB" dirty="0" smtClean="0"/>
              <a:t>and the phoney generation war</a:t>
            </a:r>
            <a:endParaRPr lang="en-GB" dirty="0"/>
          </a:p>
        </p:txBody>
      </p:sp>
      <p:sp>
        <p:nvSpPr>
          <p:cNvPr id="6" name="Content Placeholder 5"/>
          <p:cNvSpPr>
            <a:spLocks noGrp="1"/>
          </p:cNvSpPr>
          <p:nvPr>
            <p:ph idx="1"/>
          </p:nvPr>
        </p:nvSpPr>
        <p:spPr>
          <a:xfrm>
            <a:off x="1097280" y="1845734"/>
            <a:ext cx="6848985" cy="4023360"/>
          </a:xfrm>
        </p:spPr>
        <p:txBody>
          <a:bodyPr>
            <a:normAutofit/>
          </a:bodyPr>
          <a:lstStyle/>
          <a:p>
            <a:pPr marL="0" indent="0">
              <a:buNone/>
            </a:pPr>
            <a:r>
              <a:rPr lang="en-GB" dirty="0" smtClean="0"/>
              <a:t> </a:t>
            </a:r>
          </a:p>
          <a:p>
            <a:pPr>
              <a:buFont typeface="Wingdings" panose="05000000000000000000" pitchFamily="2" charset="2"/>
              <a:buChar char="v"/>
            </a:pPr>
            <a:r>
              <a:rPr lang="en-GB" dirty="0" smtClean="0"/>
              <a:t> Across </a:t>
            </a:r>
            <a:r>
              <a:rPr lang="en-GB" dirty="0" smtClean="0"/>
              <a:t>the political spectrum, Boomers are constructed as an economic and a cultural problem</a:t>
            </a:r>
            <a:r>
              <a:rPr lang="en-GB" dirty="0" smtClean="0"/>
              <a:t>:</a:t>
            </a:r>
            <a:endParaRPr lang="en-GB" dirty="0" smtClean="0"/>
          </a:p>
          <a:p>
            <a:pPr lvl="1">
              <a:buFont typeface="Wingdings" panose="05000000000000000000" pitchFamily="2" charset="2"/>
              <a:buChar char="§"/>
            </a:pPr>
            <a:r>
              <a:rPr lang="en-GB" dirty="0" smtClean="0"/>
              <a:t> Demographic consciousness</a:t>
            </a:r>
          </a:p>
          <a:p>
            <a:pPr lvl="1">
              <a:buFont typeface="Wingdings" panose="05000000000000000000" pitchFamily="2" charset="2"/>
              <a:buChar char="§"/>
            </a:pPr>
            <a:r>
              <a:rPr lang="en-GB" dirty="0" smtClean="0"/>
              <a:t>‘Sixties generation’  </a:t>
            </a:r>
            <a:endParaRPr lang="en-GB" dirty="0" smtClean="0"/>
          </a:p>
          <a:p>
            <a:pPr>
              <a:buFont typeface="Wingdings" panose="05000000000000000000" pitchFamily="2" charset="2"/>
              <a:buChar char="v"/>
            </a:pPr>
            <a:r>
              <a:rPr lang="en-GB" dirty="0" smtClean="0"/>
              <a:t> Claims </a:t>
            </a:r>
            <a:r>
              <a:rPr lang="en-GB" dirty="0"/>
              <a:t>about the Boomer generation can be (and have been) complicated by empirical research</a:t>
            </a:r>
          </a:p>
          <a:p>
            <a:pPr>
              <a:buFont typeface="Wingdings" panose="05000000000000000000" pitchFamily="2" charset="2"/>
              <a:buChar char="v"/>
            </a:pPr>
            <a:r>
              <a:rPr lang="en-GB" dirty="0"/>
              <a:t> Boomer blaming symptomatic of a wider crisis of knowledge</a:t>
            </a:r>
          </a:p>
          <a:p>
            <a:pPr lvl="1">
              <a:buFont typeface="Wingdings" panose="05000000000000000000" pitchFamily="2" charset="2"/>
              <a:buChar char="§"/>
            </a:pPr>
            <a:r>
              <a:rPr lang="en-GB" dirty="0"/>
              <a:t>Making sense of the past</a:t>
            </a:r>
          </a:p>
          <a:p>
            <a:pPr lvl="1">
              <a:buFont typeface="Wingdings" panose="05000000000000000000" pitchFamily="2" charset="2"/>
              <a:buChar char="§"/>
            </a:pPr>
            <a:r>
              <a:rPr lang="en-GB" dirty="0"/>
              <a:t>Engaging with the problems of the present</a:t>
            </a:r>
          </a:p>
          <a:p>
            <a:pPr lvl="1">
              <a:buFont typeface="Wingdings" panose="05000000000000000000" pitchFamily="2" charset="2"/>
              <a:buChar char="§"/>
            </a:pP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075" y="2069826"/>
            <a:ext cx="2162013" cy="339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1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Generational determinism – </a:t>
            </a:r>
            <a:r>
              <a:rPr lang="en-GB" dirty="0" smtClean="0"/>
              <a:t/>
            </a:r>
            <a:br>
              <a:rPr lang="en-GB" dirty="0" smtClean="0"/>
            </a:br>
            <a:r>
              <a:rPr lang="en-GB" dirty="0" smtClean="0"/>
              <a:t>Boomer </a:t>
            </a:r>
            <a:r>
              <a:rPr lang="en-GB" dirty="0" smtClean="0"/>
              <a:t>blaming</a:t>
            </a:r>
            <a:endParaRPr lang="en-GB" dirty="0"/>
          </a:p>
        </p:txBody>
      </p:sp>
      <p:sp>
        <p:nvSpPr>
          <p:cNvPr id="3" name="Content Placeholder 2"/>
          <p:cNvSpPr>
            <a:spLocks noGrp="1"/>
          </p:cNvSpPr>
          <p:nvPr>
            <p:ph sz="half" idx="1"/>
          </p:nvPr>
        </p:nvSpPr>
        <p:spPr>
          <a:xfrm>
            <a:off x="1112776" y="1798677"/>
            <a:ext cx="4937760" cy="4023360"/>
          </a:xfrm>
        </p:spPr>
        <p:txBody>
          <a:bodyPr>
            <a:normAutofit/>
          </a:bodyPr>
          <a:lstStyle/>
          <a:p>
            <a:r>
              <a:rPr lang="en-GB" dirty="0" smtClean="0"/>
              <a:t>‘</a:t>
            </a:r>
            <a:r>
              <a:rPr lang="en-GB" dirty="0"/>
              <a:t>Young people are stuck outside, their noses are pressed to the window, unable to get on the housing ladder, into a well-paid job or to build up a </a:t>
            </a:r>
            <a:r>
              <a:rPr lang="en-GB" dirty="0" smtClean="0"/>
              <a:t>pension’ </a:t>
            </a:r>
            <a:r>
              <a:rPr lang="en-GB" dirty="0"/>
              <a:t>(Willetts 2010b)</a:t>
            </a:r>
            <a:r>
              <a:rPr lang="en-GB" i="1" dirty="0"/>
              <a:t>. </a:t>
            </a:r>
            <a:endParaRPr lang="en-GB" i="1" dirty="0" smtClean="0"/>
          </a:p>
          <a:p>
            <a:endParaRPr lang="en-GB" dirty="0" smtClean="0"/>
          </a:p>
          <a:p>
            <a:endParaRPr lang="en-GB" dirty="0"/>
          </a:p>
          <a:p>
            <a:r>
              <a:rPr lang="en-GB" dirty="0"/>
              <a:t> </a:t>
            </a:r>
          </a:p>
          <a:p>
            <a:endParaRPr lang="en-GB" dirty="0"/>
          </a:p>
        </p:txBody>
      </p:sp>
      <p:sp>
        <p:nvSpPr>
          <p:cNvPr id="4" name="Content Placeholder 3"/>
          <p:cNvSpPr>
            <a:spLocks noGrp="1"/>
          </p:cNvSpPr>
          <p:nvPr>
            <p:ph sz="half" idx="2"/>
          </p:nvPr>
        </p:nvSpPr>
        <p:spPr/>
        <p:txBody>
          <a:bodyPr>
            <a:normAutofit/>
          </a:bodyPr>
          <a:lstStyle/>
          <a:p>
            <a:r>
              <a:rPr lang="en-GB" dirty="0"/>
              <a:t>‘We created a far harsher world for our children to grow up in. It was as though we decided that the freedom and lack of worry that we had inherited was too good for our children, and we pulled up the ladder we had climbed. Six decades after its birth, the welfare state is in the worst danger it has known’ (Beckett 2010b)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825" y="3110074"/>
            <a:ext cx="17430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292" y="3110075"/>
            <a:ext cx="1704656"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35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Generational determinism – </a:t>
            </a:r>
            <a:r>
              <a:rPr lang="en-GB" dirty="0" smtClean="0"/>
              <a:t/>
            </a:r>
            <a:br>
              <a:rPr lang="en-GB" dirty="0" smtClean="0"/>
            </a:br>
            <a:r>
              <a:rPr lang="en-GB" dirty="0" smtClean="0"/>
              <a:t>parenting </a:t>
            </a:r>
            <a:r>
              <a:rPr lang="en-GB" dirty="0" smtClean="0"/>
              <a:t>policy</a:t>
            </a:r>
            <a:endParaRPr lang="en-GB" dirty="0"/>
          </a:p>
        </p:txBody>
      </p:sp>
      <p:sp>
        <p:nvSpPr>
          <p:cNvPr id="5" name="Content Placeholder 4"/>
          <p:cNvSpPr>
            <a:spLocks noGrp="1"/>
          </p:cNvSpPr>
          <p:nvPr>
            <p:ph sz="half" idx="2"/>
          </p:nvPr>
        </p:nvSpPr>
        <p:spPr/>
        <p:txBody>
          <a:bodyPr>
            <a:normAutofit lnSpcReduction="10000"/>
          </a:bodyPr>
          <a:lstStyle/>
          <a:p>
            <a:r>
              <a:rPr lang="en-GB" dirty="0" smtClean="0"/>
              <a:t>‘</a:t>
            </a:r>
            <a:r>
              <a:rPr lang="en-GB" dirty="0" smtClean="0"/>
              <a:t>…</a:t>
            </a:r>
            <a:r>
              <a:rPr lang="en-GB" dirty="0" smtClean="0"/>
              <a:t>And </a:t>
            </a:r>
            <a:r>
              <a:rPr lang="en-GB" dirty="0"/>
              <a:t>yes, while bad habits can be passed on to children, we know too that the secret ingredients for a good life character, delayed gratification, grit, resilience, they can be taught by parents, not just caught from them.</a:t>
            </a:r>
          </a:p>
          <a:p>
            <a:r>
              <a:rPr lang="en-GB" dirty="0"/>
              <a:t>So I believe if we are going to extend life chances in our country, it’s time to begin talking properly about parenting and babies and reinforcing what a huge choice having a child is in the first place, as well as what a big responsibility parents face in getting these early years </a:t>
            </a:r>
            <a:r>
              <a:rPr lang="en-GB" dirty="0" smtClean="0"/>
              <a:t>right</a:t>
            </a:r>
            <a:r>
              <a:rPr lang="en-GB" dirty="0" smtClean="0"/>
              <a:t>…’</a:t>
            </a:r>
          </a:p>
          <a:p>
            <a:endParaRPr lang="en-GB" dirty="0" smtClean="0"/>
          </a:p>
          <a:p>
            <a:pPr lvl="3"/>
            <a:r>
              <a:rPr lang="en-GB" i="1" dirty="0"/>
              <a:t>David Cameron, 11 January 2016</a:t>
            </a:r>
          </a:p>
          <a:p>
            <a:endParaRPr lang="en-GB" dirty="0"/>
          </a:p>
          <a:p>
            <a:endParaRPr lang="en-GB" dirty="0"/>
          </a:p>
          <a:p>
            <a:endParaRPr lang="en-GB" dirty="0"/>
          </a:p>
        </p:txBody>
      </p:sp>
      <p:pic>
        <p:nvPicPr>
          <p:cNvPr id="7" name="Content Placeholder 6"/>
          <p:cNvPicPr>
            <a:picLocks noGrp="1" noChangeAspect="1"/>
          </p:cNvPicPr>
          <p:nvPr>
            <p:ph sz="half" idx="1"/>
          </p:nvPr>
        </p:nvPicPr>
        <p:blipFill>
          <a:blip r:embed="rId2"/>
          <a:stretch>
            <a:fillRect/>
          </a:stretch>
        </p:blipFill>
        <p:spPr>
          <a:xfrm>
            <a:off x="1097225" y="2367024"/>
            <a:ext cx="4938188" cy="2981202"/>
          </a:xfrm>
          <a:prstGeom prst="rect">
            <a:avLst/>
          </a:prstGeom>
        </p:spPr>
      </p:pic>
    </p:spTree>
    <p:extLst>
      <p:ext uri="{BB962C8B-B14F-4D97-AF65-F5344CB8AC3E}">
        <p14:creationId xmlns:p14="http://schemas.microsoft.com/office/powerpoint/2010/main" val="363862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Generational detachment – </a:t>
            </a:r>
            <a:r>
              <a:rPr lang="en-GB" dirty="0" smtClean="0"/>
              <a:t/>
            </a:r>
            <a:br>
              <a:rPr lang="en-GB" dirty="0" smtClean="0"/>
            </a:br>
            <a:r>
              <a:rPr lang="en-GB" dirty="0" smtClean="0"/>
              <a:t>Boomer </a:t>
            </a:r>
            <a:r>
              <a:rPr lang="en-GB" dirty="0" smtClean="0"/>
              <a:t>blaming</a:t>
            </a:r>
            <a:endParaRPr lang="en-GB" dirty="0"/>
          </a:p>
        </p:txBody>
      </p:sp>
      <p:sp>
        <p:nvSpPr>
          <p:cNvPr id="3" name="Content Placeholder 2"/>
          <p:cNvSpPr>
            <a:spLocks noGrp="1"/>
          </p:cNvSpPr>
          <p:nvPr>
            <p:ph idx="1"/>
          </p:nvPr>
        </p:nvSpPr>
        <p:spPr/>
        <p:txBody>
          <a:bodyPr/>
          <a:lstStyle/>
          <a:p>
            <a:r>
              <a:rPr lang="en-GB" dirty="0" smtClean="0"/>
              <a:t>‘</a:t>
            </a:r>
            <a:r>
              <a:rPr lang="en-GB" dirty="0" smtClean="0"/>
              <a:t>Intergenerational </a:t>
            </a:r>
            <a:r>
              <a:rPr lang="en-GB" dirty="0"/>
              <a:t>inequity continues to be the moral issue of our day and, like an adult report card, the Intergenerational Foundation’s vitally important Intergenerational Index makes it clear that the UK is failing its young. The UK, like other developed economies, has engaged in fiscal, educational, health and environmental child abuse</a:t>
            </a:r>
            <a:r>
              <a:rPr lang="en-GB" dirty="0" smtClean="0"/>
              <a:t>.’</a:t>
            </a:r>
          </a:p>
          <a:p>
            <a:pPr lvl="3"/>
            <a:r>
              <a:rPr lang="en-GB" i="1" dirty="0" smtClean="0"/>
              <a:t>Laurence </a:t>
            </a:r>
            <a:r>
              <a:rPr lang="en-GB" i="1" dirty="0"/>
              <a:t>Kotlikoff, Professor of Economics at Boston MIT, </a:t>
            </a:r>
            <a:r>
              <a:rPr lang="en-GB" i="1" dirty="0" smtClean="0"/>
              <a:t>‘and </a:t>
            </a:r>
            <a:r>
              <a:rPr lang="en-GB" i="1" dirty="0"/>
              <a:t>the father of intergenerational accounting for the World Bank in the </a:t>
            </a:r>
            <a:r>
              <a:rPr lang="en-GB" i="1" dirty="0" smtClean="0"/>
              <a:t>1990s’. (Intergenerational Foundation, 2015) </a:t>
            </a:r>
          </a:p>
          <a:p>
            <a:pPr lvl="3"/>
            <a:endParaRPr lang="en-GB" i="1" dirty="0"/>
          </a:p>
          <a:p>
            <a:pPr lvl="3"/>
            <a:endParaRPr lang="en-GB"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282" y="3684804"/>
            <a:ext cx="7668997" cy="161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68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Generational </a:t>
            </a:r>
            <a:r>
              <a:rPr lang="en-GB" dirty="0" smtClean="0"/>
              <a:t>detachment </a:t>
            </a:r>
            <a:r>
              <a:rPr lang="en-GB" dirty="0" smtClean="0"/>
              <a:t>– </a:t>
            </a:r>
            <a:r>
              <a:rPr lang="en-GB" dirty="0" smtClean="0"/>
              <a:t/>
            </a:r>
            <a:br>
              <a:rPr lang="en-GB" dirty="0" smtClean="0"/>
            </a:br>
            <a:r>
              <a:rPr lang="en-GB" dirty="0" smtClean="0"/>
              <a:t>parenting </a:t>
            </a:r>
            <a:r>
              <a:rPr lang="en-GB" dirty="0" smtClean="0"/>
              <a:t>policy</a:t>
            </a:r>
            <a:endParaRPr lang="en-GB" dirty="0"/>
          </a:p>
        </p:txBody>
      </p:sp>
      <p:sp>
        <p:nvSpPr>
          <p:cNvPr id="3" name="Content Placeholder 2"/>
          <p:cNvSpPr>
            <a:spLocks noGrp="1"/>
          </p:cNvSpPr>
          <p:nvPr>
            <p:ph sz="half" idx="1"/>
          </p:nvPr>
        </p:nvSpPr>
        <p:spPr/>
        <p:txBody>
          <a:bodyPr/>
          <a:lstStyle/>
          <a:p>
            <a:r>
              <a:rPr lang="en-GB" dirty="0" smtClean="0"/>
              <a:t>‘We </a:t>
            </a:r>
            <a:r>
              <a:rPr lang="en-GB" dirty="0"/>
              <a:t>all need more help with this – because the most important job we’ll ever have.</a:t>
            </a:r>
          </a:p>
          <a:p>
            <a:r>
              <a:rPr lang="en-GB" dirty="0" smtClean="0"/>
              <a:t>‘So </a:t>
            </a:r>
            <a:r>
              <a:rPr lang="en-GB" dirty="0"/>
              <a:t>I believe we now need to think about how to make it normal – even aspirational to attend parenting classes</a:t>
            </a:r>
            <a:r>
              <a:rPr lang="en-GB" dirty="0" smtClean="0"/>
              <a:t>.’</a:t>
            </a:r>
          </a:p>
          <a:p>
            <a:pPr lvl="3"/>
            <a:endParaRPr lang="en-GB" i="1" dirty="0" smtClean="0"/>
          </a:p>
          <a:p>
            <a:pPr lvl="3"/>
            <a:r>
              <a:rPr lang="en-GB" i="1" dirty="0" smtClean="0"/>
              <a:t>David Cameron, 11 January 2016</a:t>
            </a:r>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00851" y="1846263"/>
            <a:ext cx="2819541"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5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prime minister’s intimate </a:t>
            </a:r>
          </a:p>
          <a:p>
            <a:r>
              <a:rPr lang="en-GB" dirty="0" smtClean="0"/>
              <a:t>‘Life Cycle’ approach</a:t>
            </a:r>
            <a:endParaRPr lang="en-GB" dirty="0"/>
          </a:p>
        </p:txBody>
      </p:sp>
      <p:sp>
        <p:nvSpPr>
          <p:cNvPr id="3" name="Content Placeholder 2"/>
          <p:cNvSpPr>
            <a:spLocks noGrp="1"/>
          </p:cNvSpPr>
          <p:nvPr>
            <p:ph idx="1"/>
          </p:nvPr>
        </p:nvSpPr>
        <p:spPr>
          <a:xfrm>
            <a:off x="1097280" y="1845734"/>
            <a:ext cx="7982326" cy="4023360"/>
          </a:xfrm>
        </p:spPr>
        <p:txBody>
          <a:bodyPr>
            <a:normAutofit/>
          </a:bodyPr>
          <a:lstStyle/>
          <a:p>
            <a:pPr>
              <a:buFont typeface="Wingdings" panose="05000000000000000000" pitchFamily="2" charset="2"/>
              <a:buChar char="v"/>
            </a:pPr>
            <a:r>
              <a:rPr lang="en-GB" dirty="0" smtClean="0"/>
              <a:t> Early intervention in the family, based on the claims of neuroscience </a:t>
            </a:r>
          </a:p>
          <a:p>
            <a:pPr>
              <a:buFont typeface="Wingdings" panose="05000000000000000000" pitchFamily="2" charset="2"/>
              <a:buChar char="v"/>
            </a:pPr>
            <a:r>
              <a:rPr lang="en-GB" dirty="0"/>
              <a:t> </a:t>
            </a:r>
            <a:r>
              <a:rPr lang="en-GB" dirty="0" smtClean="0"/>
              <a:t>Using education system to develop ‘character’ and ‘resilience’ </a:t>
            </a:r>
          </a:p>
          <a:p>
            <a:pPr>
              <a:buFont typeface="Wingdings" panose="05000000000000000000" pitchFamily="2" charset="2"/>
              <a:buChar char="v"/>
            </a:pPr>
            <a:r>
              <a:rPr lang="en-GB" dirty="0"/>
              <a:t> </a:t>
            </a:r>
            <a:r>
              <a:rPr lang="en-GB" dirty="0" smtClean="0"/>
              <a:t>Social engineering based on the importance of social connections and experiences  </a:t>
            </a:r>
          </a:p>
          <a:p>
            <a:pPr>
              <a:buFont typeface="Wingdings" panose="05000000000000000000" pitchFamily="2" charset="2"/>
              <a:buChar char="v"/>
            </a:pPr>
            <a:r>
              <a:rPr lang="en-GB" dirty="0"/>
              <a:t> </a:t>
            </a:r>
            <a:r>
              <a:rPr lang="en-GB" dirty="0" smtClean="0"/>
              <a:t>Treating addiction and mental health problems among people living in poverty </a:t>
            </a:r>
          </a:p>
          <a:p>
            <a:r>
              <a:rPr lang="en-GB" b="1" i="1" dirty="0" smtClean="0"/>
              <a:t>‘</a:t>
            </a:r>
            <a:r>
              <a:rPr lang="en-GB" b="1" i="1" dirty="0" smtClean="0"/>
              <a:t>This </a:t>
            </a:r>
            <a:r>
              <a:rPr lang="en-GB" b="1" i="1" dirty="0"/>
              <a:t>is what I would call a life cycle approach – one that takes people from their earliest years, through schooling, adolescence and adult life</a:t>
            </a:r>
            <a:r>
              <a:rPr lang="en-GB" b="1" i="1" dirty="0" smtClean="0"/>
              <a:t>.’</a:t>
            </a:r>
          </a:p>
          <a:p>
            <a:endParaRPr lang="en-GB" b="1" i="1" dirty="0"/>
          </a:p>
          <a:p>
            <a:pPr lvl="2"/>
            <a:r>
              <a:rPr lang="en-GB" i="1" dirty="0"/>
              <a:t>David Cameron, 11 January 2016</a:t>
            </a:r>
          </a:p>
          <a:p>
            <a:endParaRPr lang="en-GB" b="1" i="1" dirty="0"/>
          </a:p>
          <a:p>
            <a:endParaRPr lang="en-GB" dirty="0"/>
          </a:p>
        </p:txBody>
      </p:sp>
    </p:spTree>
    <p:extLst>
      <p:ext uri="{BB962C8B-B14F-4D97-AF65-F5344CB8AC3E}">
        <p14:creationId xmlns:p14="http://schemas.microsoft.com/office/powerpoint/2010/main" val="62271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457</TotalTime>
  <Words>910</Words>
  <Application>Microsoft Office PowerPoint</Application>
  <PresentationFormat>Custom</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Generational determinism and detachment in British social policy</vt:lpstr>
      <vt:lpstr>Generations central to policy debates</vt:lpstr>
      <vt:lpstr>Generationalism</vt:lpstr>
      <vt:lpstr>‘Boomer blaming’ and the phoney generation war</vt:lpstr>
      <vt:lpstr>Generational determinism –  Boomer blaming</vt:lpstr>
      <vt:lpstr>Generational determinism –  parenting policy</vt:lpstr>
      <vt:lpstr>Generational detachment –  Boomer blaming</vt:lpstr>
      <vt:lpstr>Generational detachment –  parenting policy</vt:lpstr>
      <vt:lpstr>The prime minister’s intimate  ‘Life Cycle’ approach</vt:lpstr>
      <vt:lpstr>Social policy gets personal</vt:lpstr>
      <vt:lpstr>‘Safeguarding’ – protecting generations from each other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Determinism and Detachment in British Social Policy</dc:title>
  <dc:creator>Jennie Bristow</dc:creator>
  <cp:lastModifiedBy>Bristow, Jennie (jennie.bristow@canterbury.ac.uk)</cp:lastModifiedBy>
  <cp:revision>33</cp:revision>
  <cp:lastPrinted>2016-04-04T11:46:52Z</cp:lastPrinted>
  <dcterms:created xsi:type="dcterms:W3CDTF">2016-03-30T10:21:02Z</dcterms:created>
  <dcterms:modified xsi:type="dcterms:W3CDTF">2016-04-04T11:47:02Z</dcterms:modified>
</cp:coreProperties>
</file>