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0" r:id="rId1"/>
  </p:sldMasterIdLst>
  <p:sldIdLst>
    <p:sldId id="256" r:id="rId2"/>
    <p:sldId id="257" r:id="rId3"/>
    <p:sldId id="259" r:id="rId4"/>
    <p:sldId id="260" r:id="rId5"/>
    <p:sldId id="319" r:id="rId6"/>
    <p:sldId id="262" r:id="rId7"/>
    <p:sldId id="268" r:id="rId8"/>
    <p:sldId id="276" r:id="rId9"/>
    <p:sldId id="277" r:id="rId10"/>
    <p:sldId id="269" r:id="rId11"/>
    <p:sldId id="294" r:id="rId12"/>
    <p:sldId id="270" r:id="rId13"/>
    <p:sldId id="282" r:id="rId14"/>
    <p:sldId id="295" r:id="rId15"/>
    <p:sldId id="271" r:id="rId16"/>
    <p:sldId id="280" r:id="rId17"/>
    <p:sldId id="284" r:id="rId18"/>
    <p:sldId id="273" r:id="rId19"/>
    <p:sldId id="291" r:id="rId20"/>
    <p:sldId id="301" r:id="rId21"/>
    <p:sldId id="292" r:id="rId22"/>
    <p:sldId id="303" r:id="rId23"/>
    <p:sldId id="304" r:id="rId24"/>
    <p:sldId id="275" r:id="rId25"/>
    <p:sldId id="302" r:id="rId26"/>
    <p:sldId id="286" r:id="rId27"/>
    <p:sldId id="287" r:id="rId28"/>
    <p:sldId id="299" r:id="rId29"/>
    <p:sldId id="310" r:id="rId30"/>
    <p:sldId id="308" r:id="rId31"/>
    <p:sldId id="309" r:id="rId32"/>
    <p:sldId id="324" r:id="rId33"/>
    <p:sldId id="325" r:id="rId34"/>
    <p:sldId id="321" r:id="rId35"/>
    <p:sldId id="317" r:id="rId36"/>
    <p:sldId id="323" r:id="rId37"/>
    <p:sldId id="327" r:id="rId38"/>
    <p:sldId id="326" r:id="rId39"/>
    <p:sldId id="328" r:id="rId40"/>
    <p:sldId id="320"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13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6/5/17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975809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smtClean="0"/>
              <a:t>6/5/17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9049538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398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smtClean="0"/>
              <a:t>6/5/17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644282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70A7B3-6521-4DCA-87E5-044747A908C1}" type="datetimeFigureOut">
              <a:rPr lang="en-US" smtClean="0"/>
              <a:t>6/5/17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1221362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6/5/17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6660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B134690-1557-4C89-A502-4959FE7FAD70}" type="datetimeFigureOut">
              <a:rPr lang="en-US" smtClean="0"/>
              <a:t>6/5/17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359007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F7D4976-E339-4826-83B7-FBD03F55ECF8}" type="datetimeFigureOut">
              <a:rPr lang="en-US" smtClean="0"/>
              <a:t>6/5/17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855094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smtClean="0"/>
              <a:t>6/5/17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3745676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278504F-A551-4DE0-9316-4DCD1D8CC752}" type="datetimeFigureOut">
              <a:rPr lang="en-US" smtClean="0"/>
              <a:t>6/5/17</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293372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1BE4249-C0D0-4B06-8692-E8BB871AF643}" type="datetimeFigureOut">
              <a:rPr lang="en-US" smtClean="0"/>
              <a:t>6/5/17</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A7A6979-0714-4377-B894-6BE4C2D6E202}" type="slidenum">
              <a:rPr lang="en-US" smtClean="0"/>
              <a:t>‹#›</a:t>
            </a:fld>
            <a:endParaRPr lang="en-US" dirty="0"/>
          </a:p>
        </p:txBody>
      </p:sp>
    </p:spTree>
    <p:extLst>
      <p:ext uri="{BB962C8B-B14F-4D97-AF65-F5344CB8AC3E}">
        <p14:creationId xmlns:p14="http://schemas.microsoft.com/office/powerpoint/2010/main" val="150105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6/5/17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dirty="0"/>
          </a:p>
        </p:txBody>
      </p:sp>
    </p:spTree>
    <p:extLst>
      <p:ext uri="{BB962C8B-B14F-4D97-AF65-F5344CB8AC3E}">
        <p14:creationId xmlns:p14="http://schemas.microsoft.com/office/powerpoint/2010/main" val="1785186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1160EA64-D806-43AC-9DF2-F8C432F32B4C}" type="datetimeFigureOut">
              <a:rPr lang="en-US" smtClean="0"/>
              <a:t>6/5/17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8A7A6979-0714-4377-B894-6BE4C2D6E202}"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255923"/>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rcpsych.ac.uk/discoverpsychiatry/thepresidentsblog1.aspx"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jmp.princeton.edu/statement"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yougov.co.uk/news/2016/08/09/quarter-britains-students-are-afflicted-mental-hea/" TargetMode="External"/><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WHY ARE TODAY’S STUDENTS </a:t>
            </a:r>
            <a:br>
              <a:rPr lang="en-GB" dirty="0"/>
            </a:br>
            <a:r>
              <a:rPr lang="en-GB" dirty="0"/>
              <a:t>SO FRAGILE?</a:t>
            </a:r>
          </a:p>
        </p:txBody>
      </p:sp>
      <p:sp>
        <p:nvSpPr>
          <p:cNvPr id="3" name="Subtitle 2"/>
          <p:cNvSpPr>
            <a:spLocks noGrp="1"/>
          </p:cNvSpPr>
          <p:nvPr>
            <p:ph type="subTitle" idx="1"/>
          </p:nvPr>
        </p:nvSpPr>
        <p:spPr/>
        <p:txBody>
          <a:bodyPr>
            <a:normAutofit fontScale="62500" lnSpcReduction="20000"/>
          </a:bodyPr>
          <a:lstStyle/>
          <a:p>
            <a:r>
              <a:rPr lang="en-GB" dirty="0"/>
              <a:t>Dr Jennie Bristow, Senior Lecturer in Sociology, Canterbury Christ Church University</a:t>
            </a:r>
          </a:p>
          <a:p>
            <a:r>
              <a:rPr lang="en-US" dirty="0"/>
              <a:t>Heads of University Counselling Services Meeting, 9 June 2017</a:t>
            </a:r>
          </a:p>
          <a:p>
            <a:r>
              <a:rPr lang="en-US" dirty="0"/>
              <a:t>jennie.bristow@canterbury.ac.uk</a:t>
            </a:r>
            <a:endParaRPr lang="en-GB" dirty="0"/>
          </a:p>
        </p:txBody>
      </p:sp>
    </p:spTree>
    <p:extLst>
      <p:ext uri="{BB962C8B-B14F-4D97-AF65-F5344CB8AC3E}">
        <p14:creationId xmlns:p14="http://schemas.microsoft.com/office/powerpoint/2010/main" val="1737131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Prevalence of mental health problems among students</a:t>
            </a:r>
          </a:p>
        </p:txBody>
      </p:sp>
      <p:sp>
        <p:nvSpPr>
          <p:cNvPr id="5" name="Content Placeholder 4"/>
          <p:cNvSpPr>
            <a:spLocks noGrp="1"/>
          </p:cNvSpPr>
          <p:nvPr>
            <p:ph sz="half" idx="1"/>
          </p:nvPr>
        </p:nvSpPr>
        <p:spPr>
          <a:xfrm>
            <a:off x="822960" y="1845734"/>
            <a:ext cx="3722914" cy="4023360"/>
          </a:xfrm>
        </p:spPr>
        <p:txBody>
          <a:bodyPr>
            <a:normAutofit/>
          </a:bodyPr>
          <a:lstStyle/>
          <a:p>
            <a:pPr>
              <a:buFont typeface="Wingdings" panose="05000000000000000000" pitchFamily="2" charset="2"/>
              <a:buChar char="Ø"/>
            </a:pPr>
            <a:r>
              <a:rPr lang="en-US" dirty="0"/>
              <a:t> More than a quarter of students (27%) report having a mental health problem of one type or another.</a:t>
            </a:r>
          </a:p>
          <a:p>
            <a:pPr>
              <a:buFont typeface="Wingdings" panose="05000000000000000000" pitchFamily="2" charset="2"/>
              <a:buChar char="Ø"/>
            </a:pPr>
            <a:r>
              <a:rPr lang="en-US" dirty="0"/>
              <a:t> Female students are more likely to say they have mental health problems than males (34% vs 19%)</a:t>
            </a:r>
          </a:p>
          <a:p>
            <a:pPr>
              <a:buFont typeface="Wingdings" panose="05000000000000000000" pitchFamily="2" charset="2"/>
              <a:buChar char="Ø"/>
            </a:pPr>
            <a:r>
              <a:rPr lang="en-US" dirty="0"/>
              <a:t> LGBT students have a particularly high likelihood of mental health problems compared to their heterosexual counterparts (45% vs 22%)</a:t>
            </a:r>
          </a:p>
          <a:p>
            <a:endParaRPr lang="en-GB" dirty="0"/>
          </a:p>
        </p:txBody>
      </p:sp>
      <p:pic>
        <p:nvPicPr>
          <p:cNvPr id="7" name="Content Placeholder 6"/>
          <p:cNvPicPr>
            <a:picLocks noGrp="1" noChangeAspect="1"/>
          </p:cNvPicPr>
          <p:nvPr>
            <p:ph sz="half" idx="2"/>
          </p:nvPr>
        </p:nvPicPr>
        <p:blipFill>
          <a:blip r:embed="rId2"/>
          <a:stretch>
            <a:fillRect/>
          </a:stretch>
        </p:blipFill>
        <p:spPr>
          <a:xfrm>
            <a:off x="4924697" y="2796325"/>
            <a:ext cx="4002911" cy="2122178"/>
          </a:xfrm>
          <a:prstGeom prst="rect">
            <a:avLst/>
          </a:prstGeom>
        </p:spPr>
      </p:pic>
    </p:spTree>
    <p:extLst>
      <p:ext uri="{BB962C8B-B14F-4D97-AF65-F5344CB8AC3E}">
        <p14:creationId xmlns:p14="http://schemas.microsoft.com/office/powerpoint/2010/main" val="24067174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The problem of self-definition</a:t>
            </a:r>
          </a:p>
        </p:txBody>
      </p:sp>
      <p:sp>
        <p:nvSpPr>
          <p:cNvPr id="6" name="Content Placeholder 5"/>
          <p:cNvSpPr>
            <a:spLocks noGrp="1"/>
          </p:cNvSpPr>
          <p:nvPr>
            <p:ph idx="1"/>
          </p:nvPr>
        </p:nvSpPr>
        <p:spPr/>
        <p:txBody>
          <a:bodyPr/>
          <a:lstStyle/>
          <a:p>
            <a:endParaRPr lang="en-GB" dirty="0"/>
          </a:p>
          <a:p>
            <a:endParaRPr lang="en-GB" dirty="0"/>
          </a:p>
        </p:txBody>
      </p:sp>
      <p:graphicFrame>
        <p:nvGraphicFramePr>
          <p:cNvPr id="7" name="Table 6"/>
          <p:cNvGraphicFramePr>
            <a:graphicFrameLocks noGrp="1"/>
          </p:cNvGraphicFramePr>
          <p:nvPr>
            <p:extLst>
              <p:ext uri="{D42A27DB-BD31-4B8C-83A1-F6EECF244321}">
                <p14:modId xmlns:p14="http://schemas.microsoft.com/office/powerpoint/2010/main" val="3500973093"/>
              </p:ext>
            </p:extLst>
          </p:nvPr>
        </p:nvGraphicFramePr>
        <p:xfrm>
          <a:off x="2149927" y="2610274"/>
          <a:ext cx="4889863" cy="2494280"/>
        </p:xfrm>
        <a:graphic>
          <a:graphicData uri="http://schemas.openxmlformats.org/drawingml/2006/table">
            <a:tbl>
              <a:tblPr firstRow="1" bandRow="1">
                <a:tableStyleId>{5C22544A-7EE6-4342-B048-85BDC9FD1C3A}</a:tableStyleId>
              </a:tblPr>
              <a:tblGrid>
                <a:gridCol w="4215760">
                  <a:extLst>
                    <a:ext uri="{9D8B030D-6E8A-4147-A177-3AD203B41FA5}">
                      <a16:colId xmlns:a16="http://schemas.microsoft.com/office/drawing/2014/main" val="1359602528"/>
                    </a:ext>
                  </a:extLst>
                </a:gridCol>
                <a:gridCol w="674103">
                  <a:extLst>
                    <a:ext uri="{9D8B030D-6E8A-4147-A177-3AD203B41FA5}">
                      <a16:colId xmlns:a16="http://schemas.microsoft.com/office/drawing/2014/main" val="1083278442"/>
                    </a:ext>
                  </a:extLst>
                </a:gridCol>
              </a:tblGrid>
              <a:tr h="370840">
                <a:tc>
                  <a:txBody>
                    <a:bodyPr/>
                    <a:lstStyle/>
                    <a:p>
                      <a:r>
                        <a:rPr lang="en-GB" dirty="0"/>
                        <a:t>Do you suffer from a mental health problem? </a:t>
                      </a:r>
                    </a:p>
                  </a:txBody>
                  <a:tcPr/>
                </a:tc>
                <a:tc>
                  <a:txBody>
                    <a:bodyPr/>
                    <a:lstStyle/>
                    <a:p>
                      <a:endParaRPr lang="en-GB"/>
                    </a:p>
                  </a:txBody>
                  <a:tcPr/>
                </a:tc>
                <a:extLst>
                  <a:ext uri="{0D108BD9-81ED-4DB2-BD59-A6C34878D82A}">
                    <a16:rowId xmlns:a16="http://schemas.microsoft.com/office/drawing/2014/main" val="155510651"/>
                  </a:ext>
                </a:extLst>
              </a:tr>
              <a:tr h="370840">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219876098"/>
                  </a:ext>
                </a:extLst>
              </a:tr>
              <a:tr h="370840">
                <a:tc>
                  <a:txBody>
                    <a:bodyPr/>
                    <a:lstStyle/>
                    <a:p>
                      <a:r>
                        <a:rPr lang="en-GB" dirty="0">
                          <a:solidFill>
                            <a:schemeClr val="tx1"/>
                          </a:solidFill>
                        </a:rPr>
                        <a:t>Yes</a:t>
                      </a:r>
                    </a:p>
                  </a:txBody>
                  <a:tcPr/>
                </a:tc>
                <a:tc>
                  <a:txBody>
                    <a:bodyPr/>
                    <a:lstStyle/>
                    <a:p>
                      <a:r>
                        <a:rPr lang="en-GB" dirty="0">
                          <a:solidFill>
                            <a:schemeClr val="tx1"/>
                          </a:solidFill>
                        </a:rPr>
                        <a:t>27%</a:t>
                      </a:r>
                    </a:p>
                  </a:txBody>
                  <a:tcPr/>
                </a:tc>
                <a:extLst>
                  <a:ext uri="{0D108BD9-81ED-4DB2-BD59-A6C34878D82A}">
                    <a16:rowId xmlns:a16="http://schemas.microsoft.com/office/drawing/2014/main" val="1885295950"/>
                  </a:ext>
                </a:extLst>
              </a:tr>
              <a:tr h="370840">
                <a:tc>
                  <a:txBody>
                    <a:bodyPr/>
                    <a:lstStyle/>
                    <a:p>
                      <a:r>
                        <a:rPr lang="en-GB" dirty="0">
                          <a:solidFill>
                            <a:schemeClr val="tx1"/>
                          </a:solidFill>
                        </a:rPr>
                        <a:t>No </a:t>
                      </a:r>
                    </a:p>
                  </a:txBody>
                  <a:tcPr/>
                </a:tc>
                <a:tc>
                  <a:txBody>
                    <a:bodyPr/>
                    <a:lstStyle/>
                    <a:p>
                      <a:r>
                        <a:rPr lang="en-GB" dirty="0">
                          <a:solidFill>
                            <a:schemeClr val="tx1"/>
                          </a:solidFill>
                        </a:rPr>
                        <a:t>58%</a:t>
                      </a:r>
                    </a:p>
                  </a:txBody>
                  <a:tcPr/>
                </a:tc>
                <a:extLst>
                  <a:ext uri="{0D108BD9-81ED-4DB2-BD59-A6C34878D82A}">
                    <a16:rowId xmlns:a16="http://schemas.microsoft.com/office/drawing/2014/main" val="947371547"/>
                  </a:ext>
                </a:extLst>
              </a:tr>
              <a:tr h="370840">
                <a:tc>
                  <a:txBody>
                    <a:bodyPr/>
                    <a:lstStyle/>
                    <a:p>
                      <a:r>
                        <a:rPr lang="en-GB" dirty="0">
                          <a:solidFill>
                            <a:schemeClr val="tx1"/>
                          </a:solidFill>
                        </a:rPr>
                        <a:t>Prefer not to answer</a:t>
                      </a:r>
                      <a:r>
                        <a:rPr lang="en-GB" baseline="0" dirty="0">
                          <a:solidFill>
                            <a:schemeClr val="tx1"/>
                          </a:solidFill>
                        </a:rPr>
                        <a:t> </a:t>
                      </a:r>
                      <a:endParaRPr lang="en-GB" dirty="0">
                        <a:solidFill>
                          <a:schemeClr val="tx1"/>
                        </a:solidFill>
                      </a:endParaRPr>
                    </a:p>
                  </a:txBody>
                  <a:tcPr/>
                </a:tc>
                <a:tc>
                  <a:txBody>
                    <a:bodyPr/>
                    <a:lstStyle/>
                    <a:p>
                      <a:r>
                        <a:rPr lang="en-GB" dirty="0">
                          <a:solidFill>
                            <a:schemeClr val="tx1"/>
                          </a:solidFill>
                        </a:rPr>
                        <a:t>4%</a:t>
                      </a:r>
                    </a:p>
                  </a:txBody>
                  <a:tcPr/>
                </a:tc>
                <a:extLst>
                  <a:ext uri="{0D108BD9-81ED-4DB2-BD59-A6C34878D82A}">
                    <a16:rowId xmlns:a16="http://schemas.microsoft.com/office/drawing/2014/main" val="1231207865"/>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tx1"/>
                          </a:solidFill>
                        </a:rPr>
                        <a:t>Don’t</a:t>
                      </a:r>
                      <a:r>
                        <a:rPr lang="en-GB" baseline="0" dirty="0">
                          <a:solidFill>
                            <a:schemeClr val="tx1"/>
                          </a:solidFill>
                        </a:rPr>
                        <a:t> know</a:t>
                      </a:r>
                      <a:endParaRPr lang="en-GB" dirty="0">
                        <a:solidFill>
                          <a:schemeClr val="tx1"/>
                        </a:solidFill>
                      </a:endParaRPr>
                    </a:p>
                  </a:txBody>
                  <a:tcPr/>
                </a:tc>
                <a:tc>
                  <a:txBody>
                    <a:bodyPr/>
                    <a:lstStyle/>
                    <a:p>
                      <a:r>
                        <a:rPr lang="en-GB" dirty="0">
                          <a:solidFill>
                            <a:schemeClr val="tx1"/>
                          </a:solidFill>
                        </a:rPr>
                        <a:t>12%</a:t>
                      </a:r>
                    </a:p>
                  </a:txBody>
                  <a:tcPr/>
                </a:tc>
                <a:extLst>
                  <a:ext uri="{0D108BD9-81ED-4DB2-BD59-A6C34878D82A}">
                    <a16:rowId xmlns:a16="http://schemas.microsoft.com/office/drawing/2014/main" val="1348174699"/>
                  </a:ext>
                </a:extLst>
              </a:tr>
            </a:tbl>
          </a:graphicData>
        </a:graphic>
      </p:graphicFrame>
    </p:spTree>
    <p:extLst>
      <p:ext uri="{BB962C8B-B14F-4D97-AF65-F5344CB8AC3E}">
        <p14:creationId xmlns:p14="http://schemas.microsoft.com/office/powerpoint/2010/main" val="1795920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Depression and anxiety</a:t>
            </a:r>
          </a:p>
        </p:txBody>
      </p:sp>
      <p:sp>
        <p:nvSpPr>
          <p:cNvPr id="5" name="Content Placeholder 4"/>
          <p:cNvSpPr>
            <a:spLocks noGrp="1"/>
          </p:cNvSpPr>
          <p:nvPr>
            <p:ph sz="half" idx="1"/>
          </p:nvPr>
        </p:nvSpPr>
        <p:spPr>
          <a:xfrm>
            <a:off x="822959" y="1845734"/>
            <a:ext cx="2416629" cy="4023360"/>
          </a:xfrm>
        </p:spPr>
        <p:txBody>
          <a:bodyPr>
            <a:normAutofit fontScale="85000" lnSpcReduction="20000"/>
          </a:bodyPr>
          <a:lstStyle/>
          <a:p>
            <a:pPr>
              <a:buFont typeface="Wingdings" panose="05000000000000000000" pitchFamily="2" charset="2"/>
              <a:buChar char="Ø"/>
            </a:pPr>
            <a:r>
              <a:rPr lang="en-US" dirty="0"/>
              <a:t> Depression and anxiety are by far the most common reported mental health ailments. </a:t>
            </a:r>
          </a:p>
          <a:p>
            <a:pPr lvl="1">
              <a:buFont typeface="Courier New" panose="02070309020205020404" pitchFamily="49" charset="0"/>
              <a:buChar char="o"/>
            </a:pPr>
            <a:r>
              <a:rPr lang="en-US" dirty="0"/>
              <a:t>Of those who suffer, 77% have depression-related problems, and 74% have anxiety related problems. </a:t>
            </a:r>
          </a:p>
          <a:p>
            <a:pPr lvl="1">
              <a:buFont typeface="Courier New" panose="02070309020205020404" pitchFamily="49" charset="0"/>
              <a:buChar char="o"/>
            </a:pPr>
            <a:r>
              <a:rPr lang="en-US" dirty="0"/>
              <a:t>74% of students with an anxiety-related problem also have a depression-related one. </a:t>
            </a:r>
          </a:p>
          <a:p>
            <a:pPr>
              <a:buFont typeface="Wingdings" panose="05000000000000000000" pitchFamily="2" charset="2"/>
              <a:buChar char="Ø"/>
            </a:pPr>
            <a:r>
              <a:rPr lang="en-US" dirty="0"/>
              <a:t> ‘These two issues dwarf all the rest’, with eating disorders being the next most common at 14%, followed by </a:t>
            </a:r>
            <a:r>
              <a:rPr lang="en-US" dirty="0" err="1"/>
              <a:t>behavioural</a:t>
            </a:r>
            <a:r>
              <a:rPr lang="en-US" dirty="0"/>
              <a:t> or developmental issues at 5% and learning disabilities, also at 5%.</a:t>
            </a:r>
            <a:endParaRPr lang="en-GB" dirty="0"/>
          </a:p>
        </p:txBody>
      </p:sp>
      <p:pic>
        <p:nvPicPr>
          <p:cNvPr id="7" name="Content Placeholder 6"/>
          <p:cNvPicPr>
            <a:picLocks noGrp="1" noChangeAspect="1"/>
          </p:cNvPicPr>
          <p:nvPr>
            <p:ph sz="half" idx="2"/>
          </p:nvPr>
        </p:nvPicPr>
        <p:blipFill>
          <a:blip r:embed="rId2"/>
          <a:stretch>
            <a:fillRect/>
          </a:stretch>
        </p:blipFill>
        <p:spPr>
          <a:xfrm>
            <a:off x="3378489" y="1845734"/>
            <a:ext cx="5543444" cy="2771723"/>
          </a:xfrm>
          <a:prstGeom prst="rect">
            <a:avLst/>
          </a:prstGeom>
        </p:spPr>
      </p:pic>
    </p:spTree>
    <p:extLst>
      <p:ext uri="{BB962C8B-B14F-4D97-AF65-F5344CB8AC3E}">
        <p14:creationId xmlns:p14="http://schemas.microsoft.com/office/powerpoint/2010/main" val="33644622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Pick a broad category…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8378168"/>
              </p:ext>
            </p:extLst>
          </p:nvPr>
        </p:nvGraphicFramePr>
        <p:xfrm>
          <a:off x="822325" y="1846263"/>
          <a:ext cx="7543800" cy="3977640"/>
        </p:xfrm>
        <a:graphic>
          <a:graphicData uri="http://schemas.openxmlformats.org/drawingml/2006/table">
            <a:tbl>
              <a:tblPr firstRow="1" bandRow="1">
                <a:tableStyleId>{5C22544A-7EE6-4342-B048-85BDC9FD1C3A}</a:tableStyleId>
              </a:tblPr>
              <a:tblGrid>
                <a:gridCol w="6172835">
                  <a:extLst>
                    <a:ext uri="{9D8B030D-6E8A-4147-A177-3AD203B41FA5}">
                      <a16:colId xmlns:a16="http://schemas.microsoft.com/office/drawing/2014/main" val="1068831530"/>
                    </a:ext>
                  </a:extLst>
                </a:gridCol>
                <a:gridCol w="1370965">
                  <a:extLst>
                    <a:ext uri="{9D8B030D-6E8A-4147-A177-3AD203B41FA5}">
                      <a16:colId xmlns:a16="http://schemas.microsoft.com/office/drawing/2014/main" val="571596549"/>
                    </a:ext>
                  </a:extLst>
                </a:gridCol>
              </a:tblGrid>
              <a:tr h="370840">
                <a:tc>
                  <a:txBody>
                    <a:bodyPr/>
                    <a:lstStyle/>
                    <a:p>
                      <a:r>
                        <a:rPr lang="en-US" dirty="0"/>
                        <a:t>Which of these best describes your mental health problem(s)? (Select all that apply) </a:t>
                      </a:r>
                      <a:endParaRPr lang="en-GB" dirty="0"/>
                    </a:p>
                  </a:txBody>
                  <a:tcPr/>
                </a:tc>
                <a:tc>
                  <a:txBody>
                    <a:bodyPr/>
                    <a:lstStyle/>
                    <a:p>
                      <a:endParaRPr lang="en-GB"/>
                    </a:p>
                  </a:txBody>
                  <a:tcPr/>
                </a:tc>
                <a:extLst>
                  <a:ext uri="{0D108BD9-81ED-4DB2-BD59-A6C34878D82A}">
                    <a16:rowId xmlns:a16="http://schemas.microsoft.com/office/drawing/2014/main" val="376624017"/>
                  </a:ext>
                </a:extLst>
              </a:tr>
              <a:tr h="370840">
                <a:tc>
                  <a:txBody>
                    <a:bodyPr/>
                    <a:lstStyle/>
                    <a:p>
                      <a:r>
                        <a:rPr lang="en-GB" i="1" dirty="0"/>
                        <a:t>Base</a:t>
                      </a:r>
                    </a:p>
                  </a:txBody>
                  <a:tcPr/>
                </a:tc>
                <a:tc>
                  <a:txBody>
                    <a:bodyPr/>
                    <a:lstStyle/>
                    <a:p>
                      <a:r>
                        <a:rPr lang="en-GB" i="1" dirty="0"/>
                        <a:t>284</a:t>
                      </a:r>
                    </a:p>
                  </a:txBody>
                  <a:tcPr/>
                </a:tc>
                <a:extLst>
                  <a:ext uri="{0D108BD9-81ED-4DB2-BD59-A6C34878D82A}">
                    <a16:rowId xmlns:a16="http://schemas.microsoft.com/office/drawing/2014/main" val="4223090964"/>
                  </a:ext>
                </a:extLst>
              </a:tr>
              <a:tr h="370840">
                <a:tc>
                  <a:txBody>
                    <a:bodyPr/>
                    <a:lstStyle/>
                    <a:p>
                      <a:r>
                        <a:rPr lang="en-GB" dirty="0"/>
                        <a:t>Depression-related</a:t>
                      </a:r>
                    </a:p>
                  </a:txBody>
                  <a:tcPr/>
                </a:tc>
                <a:tc>
                  <a:txBody>
                    <a:bodyPr/>
                    <a:lstStyle/>
                    <a:p>
                      <a:r>
                        <a:rPr lang="en-GB" dirty="0"/>
                        <a:t>77%</a:t>
                      </a:r>
                    </a:p>
                  </a:txBody>
                  <a:tcPr/>
                </a:tc>
                <a:extLst>
                  <a:ext uri="{0D108BD9-81ED-4DB2-BD59-A6C34878D82A}">
                    <a16:rowId xmlns:a16="http://schemas.microsoft.com/office/drawing/2014/main" val="4020214891"/>
                  </a:ext>
                </a:extLst>
              </a:tr>
              <a:tr h="370840">
                <a:tc>
                  <a:txBody>
                    <a:bodyPr/>
                    <a:lstStyle/>
                    <a:p>
                      <a:r>
                        <a:rPr lang="en-GB" dirty="0"/>
                        <a:t>Anxiety-related</a:t>
                      </a:r>
                    </a:p>
                  </a:txBody>
                  <a:tcPr/>
                </a:tc>
                <a:tc>
                  <a:txBody>
                    <a:bodyPr/>
                    <a:lstStyle/>
                    <a:p>
                      <a:r>
                        <a:rPr lang="en-GB" dirty="0"/>
                        <a:t>74%</a:t>
                      </a:r>
                    </a:p>
                  </a:txBody>
                  <a:tcPr/>
                </a:tc>
                <a:extLst>
                  <a:ext uri="{0D108BD9-81ED-4DB2-BD59-A6C34878D82A}">
                    <a16:rowId xmlns:a16="http://schemas.microsoft.com/office/drawing/2014/main" val="3871309520"/>
                  </a:ext>
                </a:extLst>
              </a:tr>
              <a:tr h="370840">
                <a:tc>
                  <a:txBody>
                    <a:bodyPr/>
                    <a:lstStyle/>
                    <a:p>
                      <a:r>
                        <a:rPr lang="en-GB" dirty="0"/>
                        <a:t>Eating disorder</a:t>
                      </a:r>
                    </a:p>
                  </a:txBody>
                  <a:tcPr/>
                </a:tc>
                <a:tc>
                  <a:txBody>
                    <a:bodyPr/>
                    <a:lstStyle/>
                    <a:p>
                      <a:r>
                        <a:rPr lang="en-GB" dirty="0"/>
                        <a:t>14%</a:t>
                      </a:r>
                    </a:p>
                  </a:txBody>
                  <a:tcPr/>
                </a:tc>
                <a:extLst>
                  <a:ext uri="{0D108BD9-81ED-4DB2-BD59-A6C34878D82A}">
                    <a16:rowId xmlns:a16="http://schemas.microsoft.com/office/drawing/2014/main" val="3732496455"/>
                  </a:ext>
                </a:extLst>
              </a:tr>
              <a:tr h="370840">
                <a:tc>
                  <a:txBody>
                    <a:bodyPr/>
                    <a:lstStyle/>
                    <a:p>
                      <a:r>
                        <a:rPr lang="en-US" dirty="0" err="1"/>
                        <a:t>Behavioural</a:t>
                      </a:r>
                      <a:r>
                        <a:rPr lang="en-US" dirty="0"/>
                        <a:t>/Developmental (e.g. ADD and ADHD)</a:t>
                      </a:r>
                      <a:endParaRPr lang="en-GB" dirty="0"/>
                    </a:p>
                  </a:txBody>
                  <a:tcPr/>
                </a:tc>
                <a:tc>
                  <a:txBody>
                    <a:bodyPr/>
                    <a:lstStyle/>
                    <a:p>
                      <a:r>
                        <a:rPr lang="en-GB" dirty="0"/>
                        <a:t>5%</a:t>
                      </a:r>
                    </a:p>
                  </a:txBody>
                  <a:tcPr/>
                </a:tc>
                <a:extLst>
                  <a:ext uri="{0D108BD9-81ED-4DB2-BD59-A6C34878D82A}">
                    <a16:rowId xmlns:a16="http://schemas.microsoft.com/office/drawing/2014/main" val="3297707734"/>
                  </a:ext>
                </a:extLst>
              </a:tr>
              <a:tr h="370840">
                <a:tc>
                  <a:txBody>
                    <a:bodyPr/>
                    <a:lstStyle/>
                    <a:p>
                      <a:r>
                        <a:rPr lang="en-GB" dirty="0"/>
                        <a:t>Learning disability</a:t>
                      </a:r>
                    </a:p>
                  </a:txBody>
                  <a:tcPr/>
                </a:tc>
                <a:tc>
                  <a:txBody>
                    <a:bodyPr/>
                    <a:lstStyle/>
                    <a:p>
                      <a:r>
                        <a:rPr lang="en-GB" dirty="0"/>
                        <a:t>5%</a:t>
                      </a:r>
                    </a:p>
                  </a:txBody>
                  <a:tcPr/>
                </a:tc>
                <a:extLst>
                  <a:ext uri="{0D108BD9-81ED-4DB2-BD59-A6C34878D82A}">
                    <a16:rowId xmlns:a16="http://schemas.microsoft.com/office/drawing/2014/main" val="1595429214"/>
                  </a:ext>
                </a:extLst>
              </a:tr>
              <a:tr h="370840">
                <a:tc>
                  <a:txBody>
                    <a:bodyPr/>
                    <a:lstStyle/>
                    <a:p>
                      <a:r>
                        <a:rPr lang="en-GB" dirty="0"/>
                        <a:t>Other</a:t>
                      </a:r>
                    </a:p>
                  </a:txBody>
                  <a:tcPr/>
                </a:tc>
                <a:tc>
                  <a:txBody>
                    <a:bodyPr/>
                    <a:lstStyle/>
                    <a:p>
                      <a:r>
                        <a:rPr lang="en-GB" dirty="0"/>
                        <a:t>4%</a:t>
                      </a:r>
                    </a:p>
                  </a:txBody>
                  <a:tcPr/>
                </a:tc>
                <a:extLst>
                  <a:ext uri="{0D108BD9-81ED-4DB2-BD59-A6C34878D82A}">
                    <a16:rowId xmlns:a16="http://schemas.microsoft.com/office/drawing/2014/main" val="2531721725"/>
                  </a:ext>
                </a:extLst>
              </a:tr>
              <a:tr h="370840">
                <a:tc>
                  <a:txBody>
                    <a:bodyPr/>
                    <a:lstStyle/>
                    <a:p>
                      <a:r>
                        <a:rPr lang="en-GB" dirty="0"/>
                        <a:t>Prefer</a:t>
                      </a:r>
                      <a:r>
                        <a:rPr lang="en-GB" baseline="0" dirty="0"/>
                        <a:t> not to answer </a:t>
                      </a:r>
                      <a:endParaRPr lang="en-GB" dirty="0"/>
                    </a:p>
                  </a:txBody>
                  <a:tcPr/>
                </a:tc>
                <a:tc>
                  <a:txBody>
                    <a:bodyPr/>
                    <a:lstStyle/>
                    <a:p>
                      <a:r>
                        <a:rPr lang="en-GB" dirty="0"/>
                        <a:t>2%</a:t>
                      </a:r>
                    </a:p>
                  </a:txBody>
                  <a:tcPr/>
                </a:tc>
                <a:extLst>
                  <a:ext uri="{0D108BD9-81ED-4DB2-BD59-A6C34878D82A}">
                    <a16:rowId xmlns:a16="http://schemas.microsoft.com/office/drawing/2014/main" val="551387714"/>
                  </a:ext>
                </a:extLst>
              </a:tr>
              <a:tr h="370840">
                <a:tc>
                  <a:txBody>
                    <a:bodyPr/>
                    <a:lstStyle/>
                    <a:p>
                      <a:r>
                        <a:rPr lang="en-GB" dirty="0"/>
                        <a:t>Don’t know</a:t>
                      </a:r>
                      <a:r>
                        <a:rPr lang="en-GB" baseline="0" dirty="0"/>
                        <a:t> </a:t>
                      </a:r>
                      <a:endParaRPr lang="en-GB" dirty="0"/>
                    </a:p>
                  </a:txBody>
                  <a:tcPr/>
                </a:tc>
                <a:tc>
                  <a:txBody>
                    <a:bodyPr/>
                    <a:lstStyle/>
                    <a:p>
                      <a:r>
                        <a:rPr lang="en-GB" dirty="0"/>
                        <a:t>-</a:t>
                      </a:r>
                    </a:p>
                  </a:txBody>
                  <a:tcPr/>
                </a:tc>
                <a:extLst>
                  <a:ext uri="{0D108BD9-81ED-4DB2-BD59-A6C34878D82A}">
                    <a16:rowId xmlns:a16="http://schemas.microsoft.com/office/drawing/2014/main" val="3290087196"/>
                  </a:ext>
                </a:extLst>
              </a:tr>
            </a:tbl>
          </a:graphicData>
        </a:graphic>
      </p:graphicFrame>
    </p:spTree>
    <p:extLst>
      <p:ext uri="{BB962C8B-B14F-4D97-AF65-F5344CB8AC3E}">
        <p14:creationId xmlns:p14="http://schemas.microsoft.com/office/powerpoint/2010/main" val="23564576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Carrying 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7773687"/>
              </p:ext>
            </p:extLst>
          </p:nvPr>
        </p:nvGraphicFramePr>
        <p:xfrm>
          <a:off x="822325" y="1897379"/>
          <a:ext cx="7543800" cy="3200400"/>
        </p:xfrm>
        <a:graphic>
          <a:graphicData uri="http://schemas.openxmlformats.org/drawingml/2006/table">
            <a:tbl>
              <a:tblPr firstRow="1" bandRow="1">
                <a:tableStyleId>{5C22544A-7EE6-4342-B048-85BDC9FD1C3A}</a:tableStyleId>
              </a:tblPr>
              <a:tblGrid>
                <a:gridCol w="5807075">
                  <a:extLst>
                    <a:ext uri="{9D8B030D-6E8A-4147-A177-3AD203B41FA5}">
                      <a16:colId xmlns:a16="http://schemas.microsoft.com/office/drawing/2014/main" val="4038091481"/>
                    </a:ext>
                  </a:extLst>
                </a:gridCol>
                <a:gridCol w="1736725">
                  <a:extLst>
                    <a:ext uri="{9D8B030D-6E8A-4147-A177-3AD203B41FA5}">
                      <a16:colId xmlns:a16="http://schemas.microsoft.com/office/drawing/2014/main" val="2705020702"/>
                    </a:ext>
                  </a:extLst>
                </a:gridCol>
              </a:tblGrid>
              <a:tr h="628660">
                <a:tc>
                  <a:txBody>
                    <a:bodyPr/>
                    <a:lstStyle/>
                    <a:p>
                      <a:r>
                        <a:rPr lang="en-US" dirty="0"/>
                        <a:t>How much does your mental health interfere with your day-to-day life?</a:t>
                      </a:r>
                      <a:endParaRPr lang="en-GB" dirty="0"/>
                    </a:p>
                  </a:txBody>
                  <a:tcPr/>
                </a:tc>
                <a:tc>
                  <a:txBody>
                    <a:bodyPr/>
                    <a:lstStyle/>
                    <a:p>
                      <a:endParaRPr lang="en-GB"/>
                    </a:p>
                  </a:txBody>
                  <a:tcPr/>
                </a:tc>
                <a:extLst>
                  <a:ext uri="{0D108BD9-81ED-4DB2-BD59-A6C34878D82A}">
                    <a16:rowId xmlns:a16="http://schemas.microsoft.com/office/drawing/2014/main" val="2513179326"/>
                  </a:ext>
                </a:extLst>
              </a:tr>
              <a:tr h="364224">
                <a:tc>
                  <a:txBody>
                    <a:bodyPr/>
                    <a:lstStyle/>
                    <a:p>
                      <a:r>
                        <a:rPr lang="en-GB" i="1" dirty="0"/>
                        <a:t>Base</a:t>
                      </a:r>
                    </a:p>
                  </a:txBody>
                  <a:tcPr/>
                </a:tc>
                <a:tc>
                  <a:txBody>
                    <a:bodyPr/>
                    <a:lstStyle/>
                    <a:p>
                      <a:r>
                        <a:rPr lang="en-GB" i="1" dirty="0"/>
                        <a:t>284</a:t>
                      </a:r>
                    </a:p>
                  </a:txBody>
                  <a:tcPr/>
                </a:tc>
                <a:extLst>
                  <a:ext uri="{0D108BD9-81ED-4DB2-BD59-A6C34878D82A}">
                    <a16:rowId xmlns:a16="http://schemas.microsoft.com/office/drawing/2014/main" val="2333948292"/>
                  </a:ext>
                </a:extLst>
              </a:tr>
              <a:tr h="364224">
                <a:tc>
                  <a:txBody>
                    <a:bodyPr/>
                    <a:lstStyle/>
                    <a:p>
                      <a:r>
                        <a:rPr lang="en-US" dirty="0"/>
                        <a:t>I cannot complete even simple tasks</a:t>
                      </a:r>
                      <a:endParaRPr lang="en-GB" dirty="0"/>
                    </a:p>
                  </a:txBody>
                  <a:tcPr/>
                </a:tc>
                <a:tc>
                  <a:txBody>
                    <a:bodyPr/>
                    <a:lstStyle/>
                    <a:p>
                      <a:r>
                        <a:rPr lang="en-GB" dirty="0"/>
                        <a:t>4%</a:t>
                      </a:r>
                    </a:p>
                  </a:txBody>
                  <a:tcPr/>
                </a:tc>
                <a:extLst>
                  <a:ext uri="{0D108BD9-81ED-4DB2-BD59-A6C34878D82A}">
                    <a16:rowId xmlns:a16="http://schemas.microsoft.com/office/drawing/2014/main" val="2402928547"/>
                  </a:ext>
                </a:extLst>
              </a:tr>
              <a:tr h="364224">
                <a:tc>
                  <a:txBody>
                    <a:bodyPr/>
                    <a:lstStyle/>
                    <a:p>
                      <a:r>
                        <a:rPr lang="en-US" dirty="0"/>
                        <a:t>I have trouble completing some daily tasks</a:t>
                      </a:r>
                      <a:endParaRPr lang="en-GB" dirty="0"/>
                    </a:p>
                  </a:txBody>
                  <a:tcPr/>
                </a:tc>
                <a:tc>
                  <a:txBody>
                    <a:bodyPr/>
                    <a:lstStyle/>
                    <a:p>
                      <a:r>
                        <a:rPr lang="en-GB" dirty="0"/>
                        <a:t>47%</a:t>
                      </a:r>
                    </a:p>
                  </a:txBody>
                  <a:tcPr/>
                </a:tc>
                <a:extLst>
                  <a:ext uri="{0D108BD9-81ED-4DB2-BD59-A6C34878D82A}">
                    <a16:rowId xmlns:a16="http://schemas.microsoft.com/office/drawing/2014/main" val="1527545518"/>
                  </a:ext>
                </a:extLst>
              </a:tr>
              <a:tr h="364224">
                <a:tc>
                  <a:txBody>
                    <a:bodyPr/>
                    <a:lstStyle/>
                    <a:p>
                      <a:r>
                        <a:rPr lang="en-US" dirty="0">
                          <a:solidFill>
                            <a:schemeClr val="tx1"/>
                          </a:solidFill>
                        </a:rPr>
                        <a:t>I can carry on normally with medication</a:t>
                      </a:r>
                      <a:endParaRPr lang="en-GB" dirty="0">
                        <a:solidFill>
                          <a:schemeClr val="tx1"/>
                        </a:solidFill>
                      </a:endParaRPr>
                    </a:p>
                  </a:txBody>
                  <a:tcPr/>
                </a:tc>
                <a:tc>
                  <a:txBody>
                    <a:bodyPr/>
                    <a:lstStyle/>
                    <a:p>
                      <a:r>
                        <a:rPr lang="en-GB" dirty="0">
                          <a:solidFill>
                            <a:schemeClr val="tx1"/>
                          </a:solidFill>
                        </a:rPr>
                        <a:t>24%</a:t>
                      </a:r>
                    </a:p>
                  </a:txBody>
                  <a:tcPr/>
                </a:tc>
                <a:extLst>
                  <a:ext uri="{0D108BD9-81ED-4DB2-BD59-A6C34878D82A}">
                    <a16:rowId xmlns:a16="http://schemas.microsoft.com/office/drawing/2014/main" val="725637150"/>
                  </a:ext>
                </a:extLst>
              </a:tr>
              <a:tr h="364224">
                <a:tc>
                  <a:txBody>
                    <a:bodyPr/>
                    <a:lstStyle/>
                    <a:p>
                      <a:r>
                        <a:rPr lang="en-US" dirty="0">
                          <a:solidFill>
                            <a:schemeClr val="tx1"/>
                          </a:solidFill>
                        </a:rPr>
                        <a:t>I can carry on normally without medication</a:t>
                      </a:r>
                      <a:endParaRPr lang="en-GB" dirty="0">
                        <a:solidFill>
                          <a:schemeClr val="tx1"/>
                        </a:solidFill>
                      </a:endParaRPr>
                    </a:p>
                  </a:txBody>
                  <a:tcPr/>
                </a:tc>
                <a:tc>
                  <a:txBody>
                    <a:bodyPr/>
                    <a:lstStyle/>
                    <a:p>
                      <a:r>
                        <a:rPr lang="en-GB" dirty="0">
                          <a:solidFill>
                            <a:schemeClr val="tx1"/>
                          </a:solidFill>
                        </a:rPr>
                        <a:t>23%</a:t>
                      </a:r>
                    </a:p>
                  </a:txBody>
                  <a:tcPr/>
                </a:tc>
                <a:extLst>
                  <a:ext uri="{0D108BD9-81ED-4DB2-BD59-A6C34878D82A}">
                    <a16:rowId xmlns:a16="http://schemas.microsoft.com/office/drawing/2014/main" val="2511498243"/>
                  </a:ext>
                </a:extLst>
              </a:tr>
              <a:tr h="364224">
                <a:tc>
                  <a:txBody>
                    <a:bodyPr/>
                    <a:lstStyle/>
                    <a:p>
                      <a:r>
                        <a:rPr lang="en-GB" dirty="0"/>
                        <a:t>Prefer not to answer</a:t>
                      </a:r>
                    </a:p>
                  </a:txBody>
                  <a:tcPr/>
                </a:tc>
                <a:tc>
                  <a:txBody>
                    <a:bodyPr/>
                    <a:lstStyle/>
                    <a:p>
                      <a:r>
                        <a:rPr lang="en-GB" dirty="0"/>
                        <a:t>1%</a:t>
                      </a:r>
                    </a:p>
                  </a:txBody>
                  <a:tcPr/>
                </a:tc>
                <a:extLst>
                  <a:ext uri="{0D108BD9-81ED-4DB2-BD59-A6C34878D82A}">
                    <a16:rowId xmlns:a16="http://schemas.microsoft.com/office/drawing/2014/main" val="4049567468"/>
                  </a:ext>
                </a:extLst>
              </a:tr>
              <a:tr h="364224">
                <a:tc>
                  <a:txBody>
                    <a:bodyPr/>
                    <a:lstStyle/>
                    <a:p>
                      <a:r>
                        <a:rPr lang="en-GB" dirty="0"/>
                        <a:t>Don’t know</a:t>
                      </a:r>
                    </a:p>
                  </a:txBody>
                  <a:tcPr/>
                </a:tc>
                <a:tc>
                  <a:txBody>
                    <a:bodyPr/>
                    <a:lstStyle/>
                    <a:p>
                      <a:r>
                        <a:rPr lang="en-GB" dirty="0"/>
                        <a:t>1%</a:t>
                      </a:r>
                    </a:p>
                  </a:txBody>
                  <a:tcPr/>
                </a:tc>
                <a:extLst>
                  <a:ext uri="{0D108BD9-81ED-4DB2-BD59-A6C34878D82A}">
                    <a16:rowId xmlns:a16="http://schemas.microsoft.com/office/drawing/2014/main" val="2042052489"/>
                  </a:ext>
                </a:extLst>
              </a:tr>
            </a:tbl>
          </a:graphicData>
        </a:graphic>
      </p:graphicFrame>
    </p:spTree>
    <p:extLst>
      <p:ext uri="{BB962C8B-B14F-4D97-AF65-F5344CB8AC3E}">
        <p14:creationId xmlns:p14="http://schemas.microsoft.com/office/powerpoint/2010/main" val="3273352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‘Anxiety and stress’</a:t>
            </a:r>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a:t> Anxiety and stress are commonplace among students, and the effects are often obstructive. </a:t>
            </a:r>
          </a:p>
          <a:p>
            <a:pPr>
              <a:buFont typeface="Wingdings" panose="05000000000000000000" pitchFamily="2" charset="2"/>
              <a:buChar char="Ø"/>
            </a:pPr>
            <a:r>
              <a:rPr lang="en-US" dirty="0"/>
              <a:t> Six in ten (63%) students say that they feel levels of stress that interfere with their day to day lives. </a:t>
            </a:r>
          </a:p>
          <a:p>
            <a:pPr marL="0" indent="0">
              <a:buNone/>
            </a:pPr>
            <a:endParaRPr lang="en-GB" dirty="0"/>
          </a:p>
        </p:txBody>
      </p:sp>
      <p:sp>
        <p:nvSpPr>
          <p:cNvPr id="4" name="Content Placeholder 3"/>
          <p:cNvSpPr>
            <a:spLocks noGrp="1"/>
          </p:cNvSpPr>
          <p:nvPr>
            <p:ph sz="half" idx="2"/>
          </p:nvPr>
        </p:nvSpPr>
        <p:spPr/>
        <p:txBody>
          <a:bodyPr/>
          <a:lstStyle/>
          <a:p>
            <a:pPr>
              <a:buFont typeface="Wingdings" panose="05000000000000000000" pitchFamily="2" charset="2"/>
              <a:buChar char="Ø"/>
            </a:pPr>
            <a:r>
              <a:rPr lang="en-US" dirty="0"/>
              <a:t> ‘Perhaps unsurprisingly’, study is the primary cause of stress among students. </a:t>
            </a:r>
          </a:p>
          <a:p>
            <a:pPr lvl="1">
              <a:buFont typeface="Courier New" panose="02070309020205020404" pitchFamily="49" charset="0"/>
              <a:buChar char="o"/>
            </a:pPr>
            <a:r>
              <a:rPr lang="en-US" dirty="0"/>
              <a:t>Seven in ten (71%) say that work from university is one of their main sources of stress. </a:t>
            </a:r>
          </a:p>
          <a:p>
            <a:pPr lvl="1">
              <a:buFont typeface="Courier New" panose="02070309020205020404" pitchFamily="49" charset="0"/>
              <a:buChar char="o"/>
            </a:pPr>
            <a:r>
              <a:rPr lang="en-US" dirty="0"/>
              <a:t>The next biggest concern for students is finding a job after university (39%), followed by their family (35%). </a:t>
            </a:r>
          </a:p>
          <a:p>
            <a:pPr lvl="1">
              <a:buFont typeface="Courier New" panose="02070309020205020404" pitchFamily="49" charset="0"/>
              <a:buChar char="o"/>
            </a:pPr>
            <a:r>
              <a:rPr lang="en-US" dirty="0"/>
              <a:t>Jobs and relationships (23% each) and friends (22%) account for the majority of the other sources of stress.</a:t>
            </a:r>
            <a:endParaRPr lang="en-GB" dirty="0"/>
          </a:p>
          <a:p>
            <a:endParaRPr lang="en-GB" dirty="0"/>
          </a:p>
        </p:txBody>
      </p:sp>
    </p:spTree>
    <p:extLst>
      <p:ext uri="{BB962C8B-B14F-4D97-AF65-F5344CB8AC3E}">
        <p14:creationId xmlns:p14="http://schemas.microsoft.com/office/powerpoint/2010/main" val="8435140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Stress and everyday life</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729202325"/>
              </p:ext>
            </p:extLst>
          </p:nvPr>
        </p:nvGraphicFramePr>
        <p:xfrm>
          <a:off x="822325" y="1846263"/>
          <a:ext cx="7543800" cy="4043680"/>
        </p:xfrm>
        <a:graphic>
          <a:graphicData uri="http://schemas.openxmlformats.org/drawingml/2006/table">
            <a:tbl>
              <a:tblPr firstRow="1" bandRow="1">
                <a:tableStyleId>{5C22544A-7EE6-4342-B048-85BDC9FD1C3A}</a:tableStyleId>
              </a:tblPr>
              <a:tblGrid>
                <a:gridCol w="5989955">
                  <a:extLst>
                    <a:ext uri="{9D8B030D-6E8A-4147-A177-3AD203B41FA5}">
                      <a16:colId xmlns:a16="http://schemas.microsoft.com/office/drawing/2014/main" val="1733393507"/>
                    </a:ext>
                  </a:extLst>
                </a:gridCol>
                <a:gridCol w="1553845">
                  <a:extLst>
                    <a:ext uri="{9D8B030D-6E8A-4147-A177-3AD203B41FA5}">
                      <a16:colId xmlns:a16="http://schemas.microsoft.com/office/drawing/2014/main" val="2360315457"/>
                    </a:ext>
                  </a:extLst>
                </a:gridCol>
              </a:tblGrid>
              <a:tr h="370840">
                <a:tc>
                  <a:txBody>
                    <a:bodyPr/>
                    <a:lstStyle/>
                    <a:p>
                      <a:r>
                        <a:rPr lang="en-US" dirty="0"/>
                        <a:t>Have you ever felt a level of stress or anxiety that has interfered with your day-to-day life? </a:t>
                      </a:r>
                      <a:endParaRPr lang="en-GB" dirty="0"/>
                    </a:p>
                  </a:txBody>
                  <a:tcPr/>
                </a:tc>
                <a:tc>
                  <a:txBody>
                    <a:bodyPr/>
                    <a:lstStyle/>
                    <a:p>
                      <a:endParaRPr lang="en-GB" dirty="0"/>
                    </a:p>
                  </a:txBody>
                  <a:tcPr/>
                </a:tc>
                <a:extLst>
                  <a:ext uri="{0D108BD9-81ED-4DB2-BD59-A6C34878D82A}">
                    <a16:rowId xmlns:a16="http://schemas.microsoft.com/office/drawing/2014/main" val="401862186"/>
                  </a:ext>
                </a:extLst>
              </a:tr>
              <a:tr h="370840">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1936369760"/>
                  </a:ext>
                </a:extLst>
              </a:tr>
              <a:tr h="370840">
                <a:tc>
                  <a:txBody>
                    <a:bodyPr/>
                    <a:lstStyle/>
                    <a:p>
                      <a:r>
                        <a:rPr lang="en-US" dirty="0"/>
                        <a:t>Yes, I sometimes have to take time and collect my thoughts to calm myself down</a:t>
                      </a:r>
                      <a:endParaRPr lang="en-GB" dirty="0"/>
                    </a:p>
                  </a:txBody>
                  <a:tcPr/>
                </a:tc>
                <a:tc>
                  <a:txBody>
                    <a:bodyPr/>
                    <a:lstStyle/>
                    <a:p>
                      <a:r>
                        <a:rPr lang="en-GB" dirty="0"/>
                        <a:t>28%</a:t>
                      </a:r>
                    </a:p>
                  </a:txBody>
                  <a:tcPr/>
                </a:tc>
                <a:extLst>
                  <a:ext uri="{0D108BD9-81ED-4DB2-BD59-A6C34878D82A}">
                    <a16:rowId xmlns:a16="http://schemas.microsoft.com/office/drawing/2014/main" val="1338819283"/>
                  </a:ext>
                </a:extLst>
              </a:tr>
              <a:tr h="370840">
                <a:tc>
                  <a:txBody>
                    <a:bodyPr/>
                    <a:lstStyle/>
                    <a:p>
                      <a:r>
                        <a:rPr lang="en-US" dirty="0">
                          <a:solidFill>
                            <a:schemeClr val="tx1"/>
                          </a:solidFill>
                        </a:rPr>
                        <a:t>Yes, there are some points where I cannot function in a normal manner due to high levels of anxiety</a:t>
                      </a:r>
                      <a:endParaRPr lang="en-GB" dirty="0">
                        <a:solidFill>
                          <a:schemeClr val="tx1"/>
                        </a:solidFill>
                      </a:endParaRPr>
                    </a:p>
                  </a:txBody>
                  <a:tcPr/>
                </a:tc>
                <a:tc>
                  <a:txBody>
                    <a:bodyPr/>
                    <a:lstStyle/>
                    <a:p>
                      <a:r>
                        <a:rPr lang="en-GB" dirty="0">
                          <a:solidFill>
                            <a:schemeClr val="tx1"/>
                          </a:solidFill>
                        </a:rPr>
                        <a:t>35%</a:t>
                      </a:r>
                    </a:p>
                  </a:txBody>
                  <a:tcPr/>
                </a:tc>
                <a:extLst>
                  <a:ext uri="{0D108BD9-81ED-4DB2-BD59-A6C34878D82A}">
                    <a16:rowId xmlns:a16="http://schemas.microsoft.com/office/drawing/2014/main" val="3262830379"/>
                  </a:ext>
                </a:extLst>
              </a:tr>
              <a:tr h="370840">
                <a:tc>
                  <a:txBody>
                    <a:bodyPr/>
                    <a:lstStyle/>
                    <a:p>
                      <a:r>
                        <a:rPr lang="en-US" dirty="0"/>
                        <a:t>No, I suffer from stress and anxiety from time to time, but it never interferes with my day</a:t>
                      </a:r>
                      <a:endParaRPr lang="en-GB" dirty="0"/>
                    </a:p>
                  </a:txBody>
                  <a:tcPr/>
                </a:tc>
                <a:tc>
                  <a:txBody>
                    <a:bodyPr/>
                    <a:lstStyle/>
                    <a:p>
                      <a:r>
                        <a:rPr lang="en-GB" dirty="0"/>
                        <a:t>26%</a:t>
                      </a:r>
                    </a:p>
                  </a:txBody>
                  <a:tcPr/>
                </a:tc>
                <a:extLst>
                  <a:ext uri="{0D108BD9-81ED-4DB2-BD59-A6C34878D82A}">
                    <a16:rowId xmlns:a16="http://schemas.microsoft.com/office/drawing/2014/main" val="3105772955"/>
                  </a:ext>
                </a:extLst>
              </a:tr>
              <a:tr h="370840">
                <a:tc>
                  <a:txBody>
                    <a:bodyPr/>
                    <a:lstStyle/>
                    <a:p>
                      <a:r>
                        <a:rPr lang="en-US" dirty="0"/>
                        <a:t>No, I rarely feel any significant levels of stress or anxiety</a:t>
                      </a:r>
                      <a:endParaRPr lang="en-GB" dirty="0"/>
                    </a:p>
                  </a:txBody>
                  <a:tcPr/>
                </a:tc>
                <a:tc>
                  <a:txBody>
                    <a:bodyPr/>
                    <a:lstStyle/>
                    <a:p>
                      <a:r>
                        <a:rPr lang="en-GB" dirty="0"/>
                        <a:t>9%</a:t>
                      </a:r>
                    </a:p>
                  </a:txBody>
                  <a:tcPr/>
                </a:tc>
                <a:extLst>
                  <a:ext uri="{0D108BD9-81ED-4DB2-BD59-A6C34878D82A}">
                    <a16:rowId xmlns:a16="http://schemas.microsoft.com/office/drawing/2014/main" val="2062048090"/>
                  </a:ext>
                </a:extLst>
              </a:tr>
              <a:tr h="370840">
                <a:tc>
                  <a:txBody>
                    <a:bodyPr/>
                    <a:lstStyle/>
                    <a:p>
                      <a:r>
                        <a:rPr lang="en-GB" dirty="0"/>
                        <a:t>Prefer not to answer</a:t>
                      </a:r>
                    </a:p>
                  </a:txBody>
                  <a:tcPr/>
                </a:tc>
                <a:tc>
                  <a:txBody>
                    <a:bodyPr/>
                    <a:lstStyle/>
                    <a:p>
                      <a:r>
                        <a:rPr lang="en-GB" dirty="0"/>
                        <a:t>1%</a:t>
                      </a:r>
                    </a:p>
                  </a:txBody>
                  <a:tcPr/>
                </a:tc>
                <a:extLst>
                  <a:ext uri="{0D108BD9-81ED-4DB2-BD59-A6C34878D82A}">
                    <a16:rowId xmlns:a16="http://schemas.microsoft.com/office/drawing/2014/main" val="3253576140"/>
                  </a:ext>
                </a:extLst>
              </a:tr>
              <a:tr h="370840">
                <a:tc>
                  <a:txBody>
                    <a:bodyPr/>
                    <a:lstStyle/>
                    <a:p>
                      <a:r>
                        <a:rPr lang="en-GB" dirty="0"/>
                        <a:t>Don’t know</a:t>
                      </a:r>
                    </a:p>
                  </a:txBody>
                  <a:tcPr/>
                </a:tc>
                <a:tc>
                  <a:txBody>
                    <a:bodyPr/>
                    <a:lstStyle/>
                    <a:p>
                      <a:r>
                        <a:rPr lang="en-GB" dirty="0"/>
                        <a:t>1%</a:t>
                      </a:r>
                    </a:p>
                  </a:txBody>
                  <a:tcPr/>
                </a:tc>
                <a:extLst>
                  <a:ext uri="{0D108BD9-81ED-4DB2-BD59-A6C34878D82A}">
                    <a16:rowId xmlns:a16="http://schemas.microsoft.com/office/drawing/2014/main" val="2999944745"/>
                  </a:ext>
                </a:extLst>
              </a:tr>
            </a:tbl>
          </a:graphicData>
        </a:graphic>
      </p:graphicFrame>
    </p:spTree>
    <p:extLst>
      <p:ext uri="{BB962C8B-B14F-4D97-AF65-F5344CB8AC3E}">
        <p14:creationId xmlns:p14="http://schemas.microsoft.com/office/powerpoint/2010/main" val="36218575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Sources of student stress</a:t>
            </a:r>
          </a:p>
        </p:txBody>
      </p:sp>
      <p:graphicFrame>
        <p:nvGraphicFramePr>
          <p:cNvPr id="7" name="Content Placeholder 6"/>
          <p:cNvGraphicFramePr>
            <a:graphicFrameLocks noGrp="1"/>
          </p:cNvGraphicFramePr>
          <p:nvPr>
            <p:ph idx="1"/>
          </p:nvPr>
        </p:nvGraphicFramePr>
        <p:xfrm>
          <a:off x="822325" y="1846263"/>
          <a:ext cx="7543800" cy="4079240"/>
        </p:xfrm>
        <a:graphic>
          <a:graphicData uri="http://schemas.openxmlformats.org/drawingml/2006/table">
            <a:tbl>
              <a:tblPr firstRow="1" bandRow="1">
                <a:tableStyleId>{5C22544A-7EE6-4342-B048-85BDC9FD1C3A}</a:tableStyleId>
              </a:tblPr>
              <a:tblGrid>
                <a:gridCol w="5944235">
                  <a:extLst>
                    <a:ext uri="{9D8B030D-6E8A-4147-A177-3AD203B41FA5}">
                      <a16:colId xmlns:a16="http://schemas.microsoft.com/office/drawing/2014/main" val="672017486"/>
                    </a:ext>
                  </a:extLst>
                </a:gridCol>
                <a:gridCol w="1599565">
                  <a:extLst>
                    <a:ext uri="{9D8B030D-6E8A-4147-A177-3AD203B41FA5}">
                      <a16:colId xmlns:a16="http://schemas.microsoft.com/office/drawing/2014/main" val="657567075"/>
                    </a:ext>
                  </a:extLst>
                </a:gridCol>
              </a:tblGrid>
              <a:tr h="370840">
                <a:tc>
                  <a:txBody>
                    <a:bodyPr/>
                    <a:lstStyle/>
                    <a:p>
                      <a:r>
                        <a:rPr lang="en-US" dirty="0"/>
                        <a:t>What are your main sources of stress? (Select all that apply)</a:t>
                      </a:r>
                      <a:endParaRPr lang="en-GB" dirty="0"/>
                    </a:p>
                  </a:txBody>
                  <a:tcPr/>
                </a:tc>
                <a:tc>
                  <a:txBody>
                    <a:bodyPr/>
                    <a:lstStyle/>
                    <a:p>
                      <a:endParaRPr lang="en-GB"/>
                    </a:p>
                  </a:txBody>
                  <a:tcPr/>
                </a:tc>
                <a:extLst>
                  <a:ext uri="{0D108BD9-81ED-4DB2-BD59-A6C34878D82A}">
                    <a16:rowId xmlns:a16="http://schemas.microsoft.com/office/drawing/2014/main" val="2215122278"/>
                  </a:ext>
                </a:extLst>
              </a:tr>
              <a:tr h="370840">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1322349691"/>
                  </a:ext>
                </a:extLst>
              </a:tr>
              <a:tr h="370840">
                <a:tc>
                  <a:txBody>
                    <a:bodyPr/>
                    <a:lstStyle/>
                    <a:p>
                      <a:r>
                        <a:rPr lang="en-GB" dirty="0"/>
                        <a:t>Work from university</a:t>
                      </a:r>
                    </a:p>
                  </a:txBody>
                  <a:tcPr/>
                </a:tc>
                <a:tc>
                  <a:txBody>
                    <a:bodyPr/>
                    <a:lstStyle/>
                    <a:p>
                      <a:r>
                        <a:rPr lang="en-GB" dirty="0"/>
                        <a:t>71%</a:t>
                      </a:r>
                    </a:p>
                  </a:txBody>
                  <a:tcPr/>
                </a:tc>
                <a:extLst>
                  <a:ext uri="{0D108BD9-81ED-4DB2-BD59-A6C34878D82A}">
                    <a16:rowId xmlns:a16="http://schemas.microsoft.com/office/drawing/2014/main" val="485014088"/>
                  </a:ext>
                </a:extLst>
              </a:tr>
              <a:tr h="370840">
                <a:tc>
                  <a:txBody>
                    <a:bodyPr/>
                    <a:lstStyle/>
                    <a:p>
                      <a:r>
                        <a:rPr lang="en-GB" dirty="0"/>
                        <a:t>Family</a:t>
                      </a:r>
                    </a:p>
                  </a:txBody>
                  <a:tcPr/>
                </a:tc>
                <a:tc>
                  <a:txBody>
                    <a:bodyPr/>
                    <a:lstStyle/>
                    <a:p>
                      <a:r>
                        <a:rPr lang="en-GB" dirty="0"/>
                        <a:t>35%</a:t>
                      </a:r>
                    </a:p>
                  </a:txBody>
                  <a:tcPr/>
                </a:tc>
                <a:extLst>
                  <a:ext uri="{0D108BD9-81ED-4DB2-BD59-A6C34878D82A}">
                    <a16:rowId xmlns:a16="http://schemas.microsoft.com/office/drawing/2014/main" val="101699432"/>
                  </a:ext>
                </a:extLst>
              </a:tr>
              <a:tr h="370840">
                <a:tc>
                  <a:txBody>
                    <a:bodyPr/>
                    <a:lstStyle/>
                    <a:p>
                      <a:r>
                        <a:rPr lang="en-GB" dirty="0"/>
                        <a:t>Friends</a:t>
                      </a:r>
                    </a:p>
                  </a:txBody>
                  <a:tcPr/>
                </a:tc>
                <a:tc>
                  <a:txBody>
                    <a:bodyPr/>
                    <a:lstStyle/>
                    <a:p>
                      <a:r>
                        <a:rPr lang="en-GB" dirty="0"/>
                        <a:t>22%</a:t>
                      </a:r>
                    </a:p>
                  </a:txBody>
                  <a:tcPr/>
                </a:tc>
                <a:extLst>
                  <a:ext uri="{0D108BD9-81ED-4DB2-BD59-A6C34878D82A}">
                    <a16:rowId xmlns:a16="http://schemas.microsoft.com/office/drawing/2014/main" val="222129219"/>
                  </a:ext>
                </a:extLst>
              </a:tr>
              <a:tr h="370840">
                <a:tc>
                  <a:txBody>
                    <a:bodyPr/>
                    <a:lstStyle/>
                    <a:p>
                      <a:r>
                        <a:rPr lang="en-GB" dirty="0"/>
                        <a:t>A romantic relationship</a:t>
                      </a:r>
                    </a:p>
                  </a:txBody>
                  <a:tcPr/>
                </a:tc>
                <a:tc>
                  <a:txBody>
                    <a:bodyPr/>
                    <a:lstStyle/>
                    <a:p>
                      <a:r>
                        <a:rPr lang="en-GB" dirty="0"/>
                        <a:t>23%</a:t>
                      </a:r>
                    </a:p>
                  </a:txBody>
                  <a:tcPr/>
                </a:tc>
                <a:extLst>
                  <a:ext uri="{0D108BD9-81ED-4DB2-BD59-A6C34878D82A}">
                    <a16:rowId xmlns:a16="http://schemas.microsoft.com/office/drawing/2014/main" val="434167322"/>
                  </a:ext>
                </a:extLst>
              </a:tr>
              <a:tr h="370840">
                <a:tc>
                  <a:txBody>
                    <a:bodyPr/>
                    <a:lstStyle/>
                    <a:p>
                      <a:r>
                        <a:rPr lang="en-GB" dirty="0"/>
                        <a:t>A job or internship</a:t>
                      </a:r>
                    </a:p>
                  </a:txBody>
                  <a:tcPr/>
                </a:tc>
                <a:tc>
                  <a:txBody>
                    <a:bodyPr/>
                    <a:lstStyle/>
                    <a:p>
                      <a:r>
                        <a:rPr lang="en-GB" dirty="0"/>
                        <a:t>23%</a:t>
                      </a:r>
                    </a:p>
                  </a:txBody>
                  <a:tcPr/>
                </a:tc>
                <a:extLst>
                  <a:ext uri="{0D108BD9-81ED-4DB2-BD59-A6C34878D82A}">
                    <a16:rowId xmlns:a16="http://schemas.microsoft.com/office/drawing/2014/main" val="284923530"/>
                  </a:ext>
                </a:extLst>
              </a:tr>
              <a:tr h="370840">
                <a:tc>
                  <a:txBody>
                    <a:bodyPr/>
                    <a:lstStyle/>
                    <a:p>
                      <a:r>
                        <a:rPr lang="en-GB" dirty="0"/>
                        <a:t>Employment</a:t>
                      </a:r>
                      <a:r>
                        <a:rPr lang="en-GB" baseline="0" dirty="0"/>
                        <a:t> prospects after University</a:t>
                      </a:r>
                      <a:endParaRPr lang="en-GB" dirty="0"/>
                    </a:p>
                  </a:txBody>
                  <a:tcPr/>
                </a:tc>
                <a:tc>
                  <a:txBody>
                    <a:bodyPr/>
                    <a:lstStyle/>
                    <a:p>
                      <a:r>
                        <a:rPr lang="en-GB" dirty="0"/>
                        <a:t>39%</a:t>
                      </a:r>
                    </a:p>
                  </a:txBody>
                  <a:tcPr/>
                </a:tc>
                <a:extLst>
                  <a:ext uri="{0D108BD9-81ED-4DB2-BD59-A6C34878D82A}">
                    <a16:rowId xmlns:a16="http://schemas.microsoft.com/office/drawing/2014/main" val="1424318929"/>
                  </a:ext>
                </a:extLst>
              </a:tr>
              <a:tr h="370840">
                <a:tc>
                  <a:txBody>
                    <a:bodyPr/>
                    <a:lstStyle/>
                    <a:p>
                      <a:r>
                        <a:rPr lang="en-GB" dirty="0"/>
                        <a:t>Other</a:t>
                      </a:r>
                    </a:p>
                  </a:txBody>
                  <a:tcPr/>
                </a:tc>
                <a:tc>
                  <a:txBody>
                    <a:bodyPr/>
                    <a:lstStyle/>
                    <a:p>
                      <a:r>
                        <a:rPr lang="en-GB" dirty="0"/>
                        <a:t>15%</a:t>
                      </a:r>
                    </a:p>
                  </a:txBody>
                  <a:tcPr/>
                </a:tc>
                <a:extLst>
                  <a:ext uri="{0D108BD9-81ED-4DB2-BD59-A6C34878D82A}">
                    <a16:rowId xmlns:a16="http://schemas.microsoft.com/office/drawing/2014/main" val="3949326853"/>
                  </a:ext>
                </a:extLst>
              </a:tr>
              <a:tr h="370840">
                <a:tc>
                  <a:txBody>
                    <a:bodyPr/>
                    <a:lstStyle/>
                    <a:p>
                      <a:r>
                        <a:rPr lang="en-GB" dirty="0"/>
                        <a:t>I don’t get stressed</a:t>
                      </a:r>
                    </a:p>
                  </a:txBody>
                  <a:tcPr/>
                </a:tc>
                <a:tc>
                  <a:txBody>
                    <a:bodyPr/>
                    <a:lstStyle/>
                    <a:p>
                      <a:r>
                        <a:rPr lang="en-GB" dirty="0"/>
                        <a:t>4%</a:t>
                      </a:r>
                    </a:p>
                  </a:txBody>
                  <a:tcPr/>
                </a:tc>
                <a:extLst>
                  <a:ext uri="{0D108BD9-81ED-4DB2-BD59-A6C34878D82A}">
                    <a16:rowId xmlns:a16="http://schemas.microsoft.com/office/drawing/2014/main" val="3949489243"/>
                  </a:ext>
                </a:extLst>
              </a:tr>
              <a:tr h="370840">
                <a:tc>
                  <a:txBody>
                    <a:bodyPr/>
                    <a:lstStyle/>
                    <a:p>
                      <a:r>
                        <a:rPr lang="en-GB" dirty="0"/>
                        <a:t>Don’t</a:t>
                      </a:r>
                      <a:r>
                        <a:rPr lang="en-GB" baseline="0" dirty="0"/>
                        <a:t> know </a:t>
                      </a:r>
                      <a:endParaRPr lang="en-GB" dirty="0"/>
                    </a:p>
                  </a:txBody>
                  <a:tcPr/>
                </a:tc>
                <a:tc>
                  <a:txBody>
                    <a:bodyPr/>
                    <a:lstStyle/>
                    <a:p>
                      <a:r>
                        <a:rPr lang="en-GB" dirty="0"/>
                        <a:t>5%</a:t>
                      </a:r>
                    </a:p>
                  </a:txBody>
                  <a:tcPr/>
                </a:tc>
                <a:extLst>
                  <a:ext uri="{0D108BD9-81ED-4DB2-BD59-A6C34878D82A}">
                    <a16:rowId xmlns:a16="http://schemas.microsoft.com/office/drawing/2014/main" val="350999736"/>
                  </a:ext>
                </a:extLst>
              </a:tr>
            </a:tbl>
          </a:graphicData>
        </a:graphic>
      </p:graphicFrame>
    </p:spTree>
    <p:extLst>
      <p:ext uri="{BB962C8B-B14F-4D97-AF65-F5344CB8AC3E}">
        <p14:creationId xmlns:p14="http://schemas.microsoft.com/office/powerpoint/2010/main" val="22086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Student support services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Ø"/>
            </a:pPr>
            <a:r>
              <a:rPr lang="en-US" dirty="0"/>
              <a:t> ‘Fortunately’, students are broadly aware that mental health services are provided by their university.</a:t>
            </a:r>
          </a:p>
          <a:p>
            <a:pPr lvl="1">
              <a:buFont typeface="Courier New" panose="02070309020205020404" pitchFamily="49" charset="0"/>
              <a:buChar char="o"/>
            </a:pPr>
            <a:r>
              <a:rPr lang="en-US" dirty="0"/>
              <a:t>Three quarters of students were aware that their university had a counselling service they could access. </a:t>
            </a:r>
          </a:p>
          <a:p>
            <a:pPr lvl="1">
              <a:buFont typeface="Courier New" panose="02070309020205020404" pitchFamily="49" charset="0"/>
              <a:buChar char="o"/>
            </a:pPr>
            <a:r>
              <a:rPr lang="en-US" dirty="0"/>
              <a:t>Only 14% weren’t aware of any services available to them.</a:t>
            </a:r>
          </a:p>
          <a:p>
            <a:pPr lvl="1">
              <a:buFont typeface="Courier New" panose="02070309020205020404" pitchFamily="49" charset="0"/>
              <a:buChar char="o"/>
            </a:pPr>
            <a:r>
              <a:rPr lang="en-US" dirty="0"/>
              <a:t>Nearly one in five (18%) of students have already made use of university mental health services, the vast majority of whom (89%) had visited a counsellor.</a:t>
            </a:r>
            <a:endParaRPr lang="en-GB" dirty="0"/>
          </a:p>
        </p:txBody>
      </p:sp>
    </p:spTree>
    <p:extLst>
      <p:ext uri="{BB962C8B-B14F-4D97-AF65-F5344CB8AC3E}">
        <p14:creationId xmlns:p14="http://schemas.microsoft.com/office/powerpoint/2010/main" val="2975938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1600962419"/>
              </p:ext>
            </p:extLst>
          </p:nvPr>
        </p:nvGraphicFramePr>
        <p:xfrm>
          <a:off x="836023" y="383223"/>
          <a:ext cx="3703638" cy="6253480"/>
        </p:xfrm>
        <a:graphic>
          <a:graphicData uri="http://schemas.openxmlformats.org/drawingml/2006/table">
            <a:tbl>
              <a:tblPr firstRow="1" bandRow="1">
                <a:tableStyleId>{5C22544A-7EE6-4342-B048-85BDC9FD1C3A}</a:tableStyleId>
              </a:tblPr>
              <a:tblGrid>
                <a:gridCol w="2880995">
                  <a:extLst>
                    <a:ext uri="{9D8B030D-6E8A-4147-A177-3AD203B41FA5}">
                      <a16:colId xmlns:a16="http://schemas.microsoft.com/office/drawing/2014/main" val="3793609173"/>
                    </a:ext>
                  </a:extLst>
                </a:gridCol>
                <a:gridCol w="822643">
                  <a:extLst>
                    <a:ext uri="{9D8B030D-6E8A-4147-A177-3AD203B41FA5}">
                      <a16:colId xmlns:a16="http://schemas.microsoft.com/office/drawing/2014/main" val="1755076001"/>
                    </a:ext>
                  </a:extLst>
                </a:gridCol>
              </a:tblGrid>
              <a:tr h="370840">
                <a:tc>
                  <a:txBody>
                    <a:bodyPr/>
                    <a:lstStyle/>
                    <a:p>
                      <a:r>
                        <a:rPr lang="en-US" dirty="0"/>
                        <a:t>Which of the following are you aware of your university providing as a mental health service? (Select all that apply)</a:t>
                      </a:r>
                      <a:endParaRPr lang="en-GB" dirty="0"/>
                    </a:p>
                  </a:txBody>
                  <a:tcPr/>
                </a:tc>
                <a:tc>
                  <a:txBody>
                    <a:bodyPr/>
                    <a:lstStyle/>
                    <a:p>
                      <a:endParaRPr lang="en-GB"/>
                    </a:p>
                  </a:txBody>
                  <a:tcPr/>
                </a:tc>
                <a:extLst>
                  <a:ext uri="{0D108BD9-81ED-4DB2-BD59-A6C34878D82A}">
                    <a16:rowId xmlns:a16="http://schemas.microsoft.com/office/drawing/2014/main" val="2182627200"/>
                  </a:ext>
                </a:extLst>
              </a:tr>
              <a:tr h="370840">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3573303495"/>
                  </a:ext>
                </a:extLst>
              </a:tr>
              <a:tr h="370840">
                <a:tc>
                  <a:txBody>
                    <a:bodyPr/>
                    <a:lstStyle/>
                    <a:p>
                      <a:r>
                        <a:rPr lang="en-GB" dirty="0"/>
                        <a:t>University counselling </a:t>
                      </a:r>
                    </a:p>
                  </a:txBody>
                  <a:tcPr/>
                </a:tc>
                <a:tc>
                  <a:txBody>
                    <a:bodyPr/>
                    <a:lstStyle/>
                    <a:p>
                      <a:r>
                        <a:rPr lang="en-GB" dirty="0"/>
                        <a:t>75%</a:t>
                      </a:r>
                    </a:p>
                  </a:txBody>
                  <a:tcPr/>
                </a:tc>
                <a:extLst>
                  <a:ext uri="{0D108BD9-81ED-4DB2-BD59-A6C34878D82A}">
                    <a16:rowId xmlns:a16="http://schemas.microsoft.com/office/drawing/2014/main" val="1282353996"/>
                  </a:ext>
                </a:extLst>
              </a:tr>
              <a:tr h="370840">
                <a:tc>
                  <a:txBody>
                    <a:bodyPr/>
                    <a:lstStyle/>
                    <a:p>
                      <a:r>
                        <a:rPr lang="en-GB" dirty="0"/>
                        <a:t>Referrals to outside help</a:t>
                      </a:r>
                    </a:p>
                  </a:txBody>
                  <a:tcPr/>
                </a:tc>
                <a:tc>
                  <a:txBody>
                    <a:bodyPr/>
                    <a:lstStyle/>
                    <a:p>
                      <a:r>
                        <a:rPr lang="en-GB" dirty="0"/>
                        <a:t>32%</a:t>
                      </a:r>
                    </a:p>
                  </a:txBody>
                  <a:tcPr/>
                </a:tc>
                <a:extLst>
                  <a:ext uri="{0D108BD9-81ED-4DB2-BD59-A6C34878D82A}">
                    <a16:rowId xmlns:a16="http://schemas.microsoft.com/office/drawing/2014/main" val="1080953742"/>
                  </a:ext>
                </a:extLst>
              </a:tr>
              <a:tr h="370840">
                <a:tc>
                  <a:txBody>
                    <a:bodyPr/>
                    <a:lstStyle/>
                    <a:p>
                      <a:r>
                        <a:rPr lang="en-GB" dirty="0"/>
                        <a:t>24</a:t>
                      </a:r>
                      <a:r>
                        <a:rPr lang="en-GB" baseline="0" dirty="0"/>
                        <a:t> hour crisis hotline</a:t>
                      </a:r>
                      <a:endParaRPr lang="en-GB" dirty="0"/>
                    </a:p>
                  </a:txBody>
                  <a:tcPr/>
                </a:tc>
                <a:tc>
                  <a:txBody>
                    <a:bodyPr/>
                    <a:lstStyle/>
                    <a:p>
                      <a:r>
                        <a:rPr lang="en-GB" dirty="0"/>
                        <a:t>34%</a:t>
                      </a:r>
                    </a:p>
                  </a:txBody>
                  <a:tcPr/>
                </a:tc>
                <a:extLst>
                  <a:ext uri="{0D108BD9-81ED-4DB2-BD59-A6C34878D82A}">
                    <a16:rowId xmlns:a16="http://schemas.microsoft.com/office/drawing/2014/main" val="1570043254"/>
                  </a:ext>
                </a:extLst>
              </a:tr>
              <a:tr h="370840">
                <a:tc>
                  <a:txBody>
                    <a:bodyPr/>
                    <a:lstStyle/>
                    <a:p>
                      <a:r>
                        <a:rPr lang="en-GB" dirty="0"/>
                        <a:t>Periodic events focused</a:t>
                      </a:r>
                      <a:r>
                        <a:rPr lang="en-GB" baseline="0" dirty="0"/>
                        <a:t> on mental wellbeing and stress management</a:t>
                      </a:r>
                      <a:endParaRPr lang="en-GB" dirty="0"/>
                    </a:p>
                  </a:txBody>
                  <a:tcPr/>
                </a:tc>
                <a:tc>
                  <a:txBody>
                    <a:bodyPr/>
                    <a:lstStyle/>
                    <a:p>
                      <a:r>
                        <a:rPr lang="en-GB" dirty="0"/>
                        <a:t>38%</a:t>
                      </a:r>
                    </a:p>
                  </a:txBody>
                  <a:tcPr/>
                </a:tc>
                <a:extLst>
                  <a:ext uri="{0D108BD9-81ED-4DB2-BD59-A6C34878D82A}">
                    <a16:rowId xmlns:a16="http://schemas.microsoft.com/office/drawing/2014/main" val="3590256396"/>
                  </a:ext>
                </a:extLst>
              </a:tr>
              <a:tr h="370840">
                <a:tc>
                  <a:txBody>
                    <a:bodyPr/>
                    <a:lstStyle/>
                    <a:p>
                      <a:r>
                        <a:rPr lang="en-US" dirty="0"/>
                        <a:t>Doctors on site to prescribe medication if necessary </a:t>
                      </a:r>
                      <a:endParaRPr lang="en-GB" dirty="0"/>
                    </a:p>
                  </a:txBody>
                  <a:tcPr/>
                </a:tc>
                <a:tc>
                  <a:txBody>
                    <a:bodyPr/>
                    <a:lstStyle/>
                    <a:p>
                      <a:r>
                        <a:rPr lang="en-GB" dirty="0"/>
                        <a:t>24%</a:t>
                      </a:r>
                    </a:p>
                  </a:txBody>
                  <a:tcPr/>
                </a:tc>
                <a:extLst>
                  <a:ext uri="{0D108BD9-81ED-4DB2-BD59-A6C34878D82A}">
                    <a16:rowId xmlns:a16="http://schemas.microsoft.com/office/drawing/2014/main" val="2028015748"/>
                  </a:ext>
                </a:extLst>
              </a:tr>
              <a:tr h="370840">
                <a:tc>
                  <a:txBody>
                    <a:bodyPr/>
                    <a:lstStyle/>
                    <a:p>
                      <a:r>
                        <a:rPr lang="en-US" dirty="0"/>
                        <a:t>Peer health advisors who are other students</a:t>
                      </a:r>
                    </a:p>
                  </a:txBody>
                  <a:tcPr/>
                </a:tc>
                <a:tc>
                  <a:txBody>
                    <a:bodyPr/>
                    <a:lstStyle/>
                    <a:p>
                      <a:r>
                        <a:rPr lang="en-GB" dirty="0"/>
                        <a:t>16%</a:t>
                      </a:r>
                    </a:p>
                  </a:txBody>
                  <a:tcPr/>
                </a:tc>
                <a:extLst>
                  <a:ext uri="{0D108BD9-81ED-4DB2-BD59-A6C34878D82A}">
                    <a16:rowId xmlns:a16="http://schemas.microsoft.com/office/drawing/2014/main" val="3319573891"/>
                  </a:ext>
                </a:extLst>
              </a:tr>
              <a:tr h="370840">
                <a:tc>
                  <a:txBody>
                    <a:bodyPr/>
                    <a:lstStyle/>
                    <a:p>
                      <a:r>
                        <a:rPr lang="en-GB" dirty="0"/>
                        <a:t>Other</a:t>
                      </a:r>
                    </a:p>
                  </a:txBody>
                  <a:tcPr/>
                </a:tc>
                <a:tc>
                  <a:txBody>
                    <a:bodyPr/>
                    <a:lstStyle/>
                    <a:p>
                      <a:r>
                        <a:rPr lang="en-GB" dirty="0"/>
                        <a:t>3%</a:t>
                      </a:r>
                    </a:p>
                  </a:txBody>
                  <a:tcPr/>
                </a:tc>
                <a:extLst>
                  <a:ext uri="{0D108BD9-81ED-4DB2-BD59-A6C34878D82A}">
                    <a16:rowId xmlns:a16="http://schemas.microsoft.com/office/drawing/2014/main" val="1710594867"/>
                  </a:ext>
                </a:extLst>
              </a:tr>
              <a:tr h="370840">
                <a:tc>
                  <a:txBody>
                    <a:bodyPr/>
                    <a:lstStyle/>
                    <a:p>
                      <a:r>
                        <a:rPr lang="en-GB" dirty="0"/>
                        <a:t>None of the above </a:t>
                      </a:r>
                    </a:p>
                  </a:txBody>
                  <a:tcPr/>
                </a:tc>
                <a:tc>
                  <a:txBody>
                    <a:bodyPr/>
                    <a:lstStyle/>
                    <a:p>
                      <a:r>
                        <a:rPr lang="en-GB" dirty="0"/>
                        <a:t>14%</a:t>
                      </a:r>
                    </a:p>
                  </a:txBody>
                  <a:tcPr/>
                </a:tc>
                <a:extLst>
                  <a:ext uri="{0D108BD9-81ED-4DB2-BD59-A6C34878D82A}">
                    <a16:rowId xmlns:a16="http://schemas.microsoft.com/office/drawing/2014/main" val="4018378948"/>
                  </a:ext>
                </a:extLst>
              </a:tr>
              <a:tr h="370840">
                <a:tc>
                  <a:txBody>
                    <a:bodyPr/>
                    <a:lstStyle/>
                    <a:p>
                      <a:r>
                        <a:rPr lang="en-GB" dirty="0"/>
                        <a:t>Prefer not to answer</a:t>
                      </a:r>
                    </a:p>
                  </a:txBody>
                  <a:tcPr/>
                </a:tc>
                <a:tc>
                  <a:txBody>
                    <a:bodyPr/>
                    <a:lstStyle/>
                    <a:p>
                      <a:r>
                        <a:rPr lang="en-GB" dirty="0"/>
                        <a:t>14%</a:t>
                      </a:r>
                    </a:p>
                  </a:txBody>
                  <a:tcPr/>
                </a:tc>
                <a:extLst>
                  <a:ext uri="{0D108BD9-81ED-4DB2-BD59-A6C34878D82A}">
                    <a16:rowId xmlns:a16="http://schemas.microsoft.com/office/drawing/2014/main" val="594392407"/>
                  </a:ext>
                </a:extLst>
              </a:tr>
            </a:tbl>
          </a:graphicData>
        </a:graphic>
      </p:graphicFrame>
      <p:graphicFrame>
        <p:nvGraphicFramePr>
          <p:cNvPr id="8" name="Content Placeholder 7"/>
          <p:cNvGraphicFramePr>
            <a:graphicFrameLocks noGrp="1"/>
          </p:cNvGraphicFramePr>
          <p:nvPr>
            <p:ph sz="half" idx="4294967295"/>
            <p:extLst>
              <p:ext uri="{D42A27DB-BD31-4B8C-83A1-F6EECF244321}">
                <p14:modId xmlns:p14="http://schemas.microsoft.com/office/powerpoint/2010/main" val="63823895"/>
              </p:ext>
            </p:extLst>
          </p:nvPr>
        </p:nvGraphicFramePr>
        <p:xfrm>
          <a:off x="4853123" y="383223"/>
          <a:ext cx="3323862" cy="2743200"/>
        </p:xfrm>
        <a:graphic>
          <a:graphicData uri="http://schemas.openxmlformats.org/drawingml/2006/table">
            <a:tbl>
              <a:tblPr firstRow="1" bandRow="1">
                <a:tableStyleId>{5C22544A-7EE6-4342-B048-85BDC9FD1C3A}</a:tableStyleId>
              </a:tblPr>
              <a:tblGrid>
                <a:gridCol w="2488203">
                  <a:extLst>
                    <a:ext uri="{9D8B030D-6E8A-4147-A177-3AD203B41FA5}">
                      <a16:colId xmlns:a16="http://schemas.microsoft.com/office/drawing/2014/main" val="3203846648"/>
                    </a:ext>
                  </a:extLst>
                </a:gridCol>
                <a:gridCol w="835659">
                  <a:extLst>
                    <a:ext uri="{9D8B030D-6E8A-4147-A177-3AD203B41FA5}">
                      <a16:colId xmlns:a16="http://schemas.microsoft.com/office/drawing/2014/main" val="178486195"/>
                    </a:ext>
                  </a:extLst>
                </a:gridCol>
              </a:tblGrid>
              <a:tr h="753700">
                <a:tc>
                  <a:txBody>
                    <a:bodyPr/>
                    <a:lstStyle/>
                    <a:p>
                      <a:r>
                        <a:rPr lang="en-US" dirty="0"/>
                        <a:t>Have you ever used one of your university’s mental health services?</a:t>
                      </a:r>
                      <a:endParaRPr lang="en-GB" dirty="0"/>
                    </a:p>
                  </a:txBody>
                  <a:tcPr/>
                </a:tc>
                <a:tc>
                  <a:txBody>
                    <a:bodyPr/>
                    <a:lstStyle/>
                    <a:p>
                      <a:endParaRPr lang="en-GB" dirty="0"/>
                    </a:p>
                  </a:txBody>
                  <a:tcPr/>
                </a:tc>
                <a:extLst>
                  <a:ext uri="{0D108BD9-81ED-4DB2-BD59-A6C34878D82A}">
                    <a16:rowId xmlns:a16="http://schemas.microsoft.com/office/drawing/2014/main" val="3476098222"/>
                  </a:ext>
                </a:extLst>
              </a:tr>
              <a:tr h="348297">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1273265430"/>
                  </a:ext>
                </a:extLst>
              </a:tr>
              <a:tr h="348297">
                <a:tc>
                  <a:txBody>
                    <a:bodyPr/>
                    <a:lstStyle/>
                    <a:p>
                      <a:r>
                        <a:rPr lang="en-GB" dirty="0"/>
                        <a:t>Yes</a:t>
                      </a:r>
                    </a:p>
                  </a:txBody>
                  <a:tcPr/>
                </a:tc>
                <a:tc>
                  <a:txBody>
                    <a:bodyPr/>
                    <a:lstStyle/>
                    <a:p>
                      <a:r>
                        <a:rPr lang="en-GB" dirty="0"/>
                        <a:t>18%</a:t>
                      </a:r>
                    </a:p>
                  </a:txBody>
                  <a:tcPr/>
                </a:tc>
                <a:extLst>
                  <a:ext uri="{0D108BD9-81ED-4DB2-BD59-A6C34878D82A}">
                    <a16:rowId xmlns:a16="http://schemas.microsoft.com/office/drawing/2014/main" val="3774275479"/>
                  </a:ext>
                </a:extLst>
              </a:tr>
              <a:tr h="361360">
                <a:tc>
                  <a:txBody>
                    <a:bodyPr/>
                    <a:lstStyle/>
                    <a:p>
                      <a:r>
                        <a:rPr lang="en-GB" dirty="0"/>
                        <a:t>No </a:t>
                      </a:r>
                    </a:p>
                  </a:txBody>
                  <a:tcPr/>
                </a:tc>
                <a:tc>
                  <a:txBody>
                    <a:bodyPr/>
                    <a:lstStyle/>
                    <a:p>
                      <a:r>
                        <a:rPr lang="en-GB" dirty="0"/>
                        <a:t>79%</a:t>
                      </a:r>
                    </a:p>
                  </a:txBody>
                  <a:tcPr/>
                </a:tc>
                <a:extLst>
                  <a:ext uri="{0D108BD9-81ED-4DB2-BD59-A6C34878D82A}">
                    <a16:rowId xmlns:a16="http://schemas.microsoft.com/office/drawing/2014/main" val="4250545224"/>
                  </a:ext>
                </a:extLst>
              </a:tr>
              <a:tr h="305667">
                <a:tc>
                  <a:txBody>
                    <a:bodyPr/>
                    <a:lstStyle/>
                    <a:p>
                      <a:r>
                        <a:rPr lang="en-GB" dirty="0"/>
                        <a:t>Prefer not</a:t>
                      </a:r>
                      <a:r>
                        <a:rPr lang="en-GB" baseline="0" dirty="0"/>
                        <a:t> to answer</a:t>
                      </a:r>
                      <a:endParaRPr lang="en-GB" dirty="0"/>
                    </a:p>
                  </a:txBody>
                  <a:tcPr/>
                </a:tc>
                <a:tc>
                  <a:txBody>
                    <a:bodyPr/>
                    <a:lstStyle/>
                    <a:p>
                      <a:r>
                        <a:rPr lang="en-GB" dirty="0"/>
                        <a:t>2%</a:t>
                      </a:r>
                    </a:p>
                  </a:txBody>
                  <a:tcPr/>
                </a:tc>
                <a:extLst>
                  <a:ext uri="{0D108BD9-81ED-4DB2-BD59-A6C34878D82A}">
                    <a16:rowId xmlns:a16="http://schemas.microsoft.com/office/drawing/2014/main" val="390786757"/>
                  </a:ext>
                </a:extLst>
              </a:tr>
              <a:tr h="305667">
                <a:tc>
                  <a:txBody>
                    <a:bodyPr/>
                    <a:lstStyle/>
                    <a:p>
                      <a:r>
                        <a:rPr lang="en-GB" dirty="0"/>
                        <a:t>Don’t know </a:t>
                      </a:r>
                    </a:p>
                  </a:txBody>
                  <a:tcPr/>
                </a:tc>
                <a:tc>
                  <a:txBody>
                    <a:bodyPr/>
                    <a:lstStyle/>
                    <a:p>
                      <a:r>
                        <a:rPr lang="en-GB" dirty="0"/>
                        <a:t>1%</a:t>
                      </a:r>
                    </a:p>
                  </a:txBody>
                  <a:tcPr/>
                </a:tc>
                <a:extLst>
                  <a:ext uri="{0D108BD9-81ED-4DB2-BD59-A6C34878D82A}">
                    <a16:rowId xmlns:a16="http://schemas.microsoft.com/office/drawing/2014/main" val="2216948982"/>
                  </a:ext>
                </a:extLst>
              </a:tr>
            </a:tbl>
          </a:graphicData>
        </a:graphic>
      </p:graphicFrame>
      <p:pic>
        <p:nvPicPr>
          <p:cNvPr id="6" name="Picture 5"/>
          <p:cNvPicPr>
            <a:picLocks noChangeAspect="1"/>
          </p:cNvPicPr>
          <p:nvPr/>
        </p:nvPicPr>
        <p:blipFill>
          <a:blip r:embed="rId2"/>
          <a:stretch>
            <a:fillRect/>
          </a:stretch>
        </p:blipFill>
        <p:spPr>
          <a:xfrm>
            <a:off x="5427890" y="3400456"/>
            <a:ext cx="3323862" cy="3236247"/>
          </a:xfrm>
          <a:prstGeom prst="rect">
            <a:avLst/>
          </a:prstGeom>
        </p:spPr>
      </p:pic>
    </p:spTree>
    <p:extLst>
      <p:ext uri="{BB962C8B-B14F-4D97-AF65-F5344CB8AC3E}">
        <p14:creationId xmlns:p14="http://schemas.microsoft.com/office/powerpoint/2010/main" val="376712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Research interests</a:t>
            </a:r>
          </a:p>
        </p:txBody>
      </p:sp>
      <p:sp>
        <p:nvSpPr>
          <p:cNvPr id="3" name="Content Placeholder 2"/>
          <p:cNvSpPr>
            <a:spLocks noGrp="1"/>
          </p:cNvSpPr>
          <p:nvPr>
            <p:ph idx="1"/>
          </p:nvPr>
        </p:nvSpPr>
        <p:spPr/>
        <p:txBody>
          <a:bodyPr/>
          <a:lstStyle/>
          <a:p>
            <a:pPr marL="0" indent="0">
              <a:buNone/>
            </a:pPr>
            <a:r>
              <a:rPr lang="en-GB" dirty="0"/>
              <a:t>Sociology of generations</a:t>
            </a:r>
          </a:p>
          <a:p>
            <a:pPr marL="0" indent="0">
              <a:buNone/>
            </a:pPr>
            <a:r>
              <a:rPr lang="en-GB" dirty="0"/>
              <a:t>Sociology of education</a:t>
            </a:r>
          </a:p>
          <a:p>
            <a:pPr marL="0" indent="0">
              <a:buNone/>
            </a:pPr>
            <a:r>
              <a:rPr lang="en-GB" dirty="0"/>
              <a:t>Parenting culture </a:t>
            </a:r>
          </a:p>
          <a:p>
            <a:pPr marL="0" indent="0">
              <a:buNone/>
            </a:pPr>
            <a:r>
              <a:rPr lang="en-GB" dirty="0"/>
              <a:t>‘Generational encounters in higher education’</a:t>
            </a:r>
          </a:p>
          <a:p>
            <a:endParaRPr lang="en-GB" dirty="0"/>
          </a:p>
        </p:txBody>
      </p:sp>
      <p:pic>
        <p:nvPicPr>
          <p:cNvPr id="4" name="Picture 3"/>
          <p:cNvPicPr>
            <a:picLocks noChangeAspect="1"/>
          </p:cNvPicPr>
          <p:nvPr/>
        </p:nvPicPr>
        <p:blipFill>
          <a:blip r:embed="rId2"/>
          <a:stretch>
            <a:fillRect/>
          </a:stretch>
        </p:blipFill>
        <p:spPr>
          <a:xfrm>
            <a:off x="5906140" y="2224353"/>
            <a:ext cx="1388031" cy="2177830"/>
          </a:xfrm>
          <a:prstGeom prst="rect">
            <a:avLst/>
          </a:prstGeom>
        </p:spPr>
      </p:pic>
      <p:pic>
        <p:nvPicPr>
          <p:cNvPr id="5" name="Picture 4"/>
          <p:cNvPicPr>
            <a:picLocks noChangeAspect="1"/>
          </p:cNvPicPr>
          <p:nvPr/>
        </p:nvPicPr>
        <p:blipFill>
          <a:blip r:embed="rId3"/>
          <a:stretch>
            <a:fillRect/>
          </a:stretch>
        </p:blipFill>
        <p:spPr>
          <a:xfrm>
            <a:off x="7399068" y="1791664"/>
            <a:ext cx="1275484" cy="1971474"/>
          </a:xfrm>
          <a:prstGeom prst="rect">
            <a:avLst/>
          </a:prstGeom>
        </p:spPr>
      </p:pic>
      <p:pic>
        <p:nvPicPr>
          <p:cNvPr id="6" name="Picture 5"/>
          <p:cNvPicPr>
            <a:picLocks noChangeAspect="1"/>
          </p:cNvPicPr>
          <p:nvPr/>
        </p:nvPicPr>
        <p:blipFill>
          <a:blip r:embed="rId4"/>
          <a:stretch>
            <a:fillRect/>
          </a:stretch>
        </p:blipFill>
        <p:spPr>
          <a:xfrm>
            <a:off x="1378502" y="3888029"/>
            <a:ext cx="1284691" cy="1981065"/>
          </a:xfrm>
          <a:prstGeom prst="rect">
            <a:avLst/>
          </a:prstGeom>
        </p:spPr>
      </p:pic>
      <p:pic>
        <p:nvPicPr>
          <p:cNvPr id="7" name="Picture 6"/>
          <p:cNvPicPr>
            <a:picLocks noChangeAspect="1"/>
          </p:cNvPicPr>
          <p:nvPr/>
        </p:nvPicPr>
        <p:blipFill>
          <a:blip r:embed="rId5"/>
          <a:stretch>
            <a:fillRect/>
          </a:stretch>
        </p:blipFill>
        <p:spPr>
          <a:xfrm>
            <a:off x="4349606" y="3857414"/>
            <a:ext cx="1295848" cy="1983850"/>
          </a:xfrm>
          <a:prstGeom prst="rect">
            <a:avLst/>
          </a:prstGeom>
        </p:spPr>
      </p:pic>
      <p:pic>
        <p:nvPicPr>
          <p:cNvPr id="8" name="Picture 7"/>
          <p:cNvPicPr>
            <a:picLocks noChangeAspect="1"/>
          </p:cNvPicPr>
          <p:nvPr/>
        </p:nvPicPr>
        <p:blipFill>
          <a:blip r:embed="rId6"/>
          <a:stretch>
            <a:fillRect/>
          </a:stretch>
        </p:blipFill>
        <p:spPr>
          <a:xfrm>
            <a:off x="2804203" y="3857414"/>
            <a:ext cx="1380421" cy="1991269"/>
          </a:xfrm>
          <a:prstGeom prst="rect">
            <a:avLst/>
          </a:prstGeom>
        </p:spPr>
      </p:pic>
    </p:spTree>
    <p:extLst>
      <p:ext uri="{BB962C8B-B14F-4D97-AF65-F5344CB8AC3E}">
        <p14:creationId xmlns:p14="http://schemas.microsoft.com/office/powerpoint/2010/main" val="4079034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Satisfaction with student support services</a:t>
            </a:r>
          </a:p>
        </p:txBody>
      </p:sp>
      <p:sp>
        <p:nvSpPr>
          <p:cNvPr id="3" name="Content Placeholder 2"/>
          <p:cNvSpPr>
            <a:spLocks noGrp="1"/>
          </p:cNvSpPr>
          <p:nvPr>
            <p:ph sz="half" idx="1"/>
          </p:nvPr>
        </p:nvSpPr>
        <p:spPr>
          <a:xfrm>
            <a:off x="822959" y="1845734"/>
            <a:ext cx="4336869" cy="4023360"/>
          </a:xfrm>
        </p:spPr>
        <p:txBody>
          <a:bodyPr/>
          <a:lstStyle/>
          <a:p>
            <a:pPr>
              <a:buFont typeface="Wingdings" panose="05000000000000000000" pitchFamily="2" charset="2"/>
              <a:buChar char="Ø"/>
            </a:pPr>
            <a:r>
              <a:rPr lang="en-US" dirty="0"/>
              <a:t> Satisfaction levels are relatively high, with 30% saying that they found the service very helpful and a further 45% saying it was somewhat helpful.</a:t>
            </a:r>
          </a:p>
          <a:p>
            <a:pPr lvl="1">
              <a:buFont typeface="Courier New" panose="02070309020205020404" pitchFamily="49" charset="0"/>
              <a:buChar char="o"/>
            </a:pPr>
            <a:r>
              <a:rPr lang="en-US" dirty="0"/>
              <a:t>‘There is much room for improvement though’, with one in five (21%) said that it was not helpful at all. </a:t>
            </a:r>
          </a:p>
          <a:p>
            <a:pPr lvl="1">
              <a:buFont typeface="Courier New" panose="02070309020205020404" pitchFamily="49" charset="0"/>
              <a:buChar char="o"/>
            </a:pPr>
            <a:r>
              <a:rPr lang="en-US" dirty="0"/>
              <a:t>Additionally, half of students who have made use of university mental health services also make use of professional health through other means.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5473337" y="2147536"/>
            <a:ext cx="3322048" cy="3419755"/>
          </a:xfrm>
          <a:prstGeom prst="rect">
            <a:avLst/>
          </a:prstGeom>
        </p:spPr>
      </p:pic>
    </p:spTree>
    <p:extLst>
      <p:ext uri="{BB962C8B-B14F-4D97-AF65-F5344CB8AC3E}">
        <p14:creationId xmlns:p14="http://schemas.microsoft.com/office/powerpoint/2010/main" val="3231056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half" idx="4294967295"/>
            <p:extLst>
              <p:ext uri="{D42A27DB-BD31-4B8C-83A1-F6EECF244321}">
                <p14:modId xmlns:p14="http://schemas.microsoft.com/office/powerpoint/2010/main" val="2698919136"/>
              </p:ext>
            </p:extLst>
          </p:nvPr>
        </p:nvGraphicFramePr>
        <p:xfrm>
          <a:off x="509452" y="513852"/>
          <a:ext cx="3703638" cy="5334000"/>
        </p:xfrm>
        <a:graphic>
          <a:graphicData uri="http://schemas.openxmlformats.org/drawingml/2006/table">
            <a:tbl>
              <a:tblPr firstRow="1" bandRow="1">
                <a:tableStyleId>{5C22544A-7EE6-4342-B048-85BDC9FD1C3A}</a:tableStyleId>
              </a:tblPr>
              <a:tblGrid>
                <a:gridCol w="2880995">
                  <a:extLst>
                    <a:ext uri="{9D8B030D-6E8A-4147-A177-3AD203B41FA5}">
                      <a16:colId xmlns:a16="http://schemas.microsoft.com/office/drawing/2014/main" val="1965577789"/>
                    </a:ext>
                  </a:extLst>
                </a:gridCol>
                <a:gridCol w="822643">
                  <a:extLst>
                    <a:ext uri="{9D8B030D-6E8A-4147-A177-3AD203B41FA5}">
                      <a16:colId xmlns:a16="http://schemas.microsoft.com/office/drawing/2014/main" val="540450383"/>
                    </a:ext>
                  </a:extLst>
                </a:gridCol>
              </a:tblGrid>
              <a:tr h="370840">
                <a:tc>
                  <a:txBody>
                    <a:bodyPr/>
                    <a:lstStyle/>
                    <a:p>
                      <a:r>
                        <a:rPr lang="en-US" dirty="0"/>
                        <a:t>What service did you </a:t>
                      </a:r>
                      <a:r>
                        <a:rPr lang="en-US" dirty="0" err="1"/>
                        <a:t>utilise</a:t>
                      </a:r>
                      <a:r>
                        <a:rPr lang="en-US" dirty="0"/>
                        <a:t>? (Select all that apply)</a:t>
                      </a:r>
                      <a:endParaRPr lang="en-GB" dirty="0"/>
                    </a:p>
                  </a:txBody>
                  <a:tcPr/>
                </a:tc>
                <a:tc>
                  <a:txBody>
                    <a:bodyPr/>
                    <a:lstStyle/>
                    <a:p>
                      <a:endParaRPr lang="en-GB" dirty="0"/>
                    </a:p>
                  </a:txBody>
                  <a:tcPr/>
                </a:tc>
                <a:extLst>
                  <a:ext uri="{0D108BD9-81ED-4DB2-BD59-A6C34878D82A}">
                    <a16:rowId xmlns:a16="http://schemas.microsoft.com/office/drawing/2014/main" val="2519124432"/>
                  </a:ext>
                </a:extLst>
              </a:tr>
              <a:tr h="370840">
                <a:tc>
                  <a:txBody>
                    <a:bodyPr/>
                    <a:lstStyle/>
                    <a:p>
                      <a:r>
                        <a:rPr lang="en-GB" i="1" dirty="0"/>
                        <a:t>Base</a:t>
                      </a:r>
                    </a:p>
                  </a:txBody>
                  <a:tcPr/>
                </a:tc>
                <a:tc>
                  <a:txBody>
                    <a:bodyPr/>
                    <a:lstStyle/>
                    <a:p>
                      <a:r>
                        <a:rPr lang="en-GB" i="1" dirty="0"/>
                        <a:t>192</a:t>
                      </a:r>
                    </a:p>
                  </a:txBody>
                  <a:tcPr/>
                </a:tc>
                <a:extLst>
                  <a:ext uri="{0D108BD9-81ED-4DB2-BD59-A6C34878D82A}">
                    <a16:rowId xmlns:a16="http://schemas.microsoft.com/office/drawing/2014/main" val="877250447"/>
                  </a:ext>
                </a:extLst>
              </a:tr>
              <a:tr h="370840">
                <a:tc>
                  <a:txBody>
                    <a:bodyPr/>
                    <a:lstStyle/>
                    <a:p>
                      <a:r>
                        <a:rPr lang="en-GB" dirty="0"/>
                        <a:t>University counselling </a:t>
                      </a:r>
                    </a:p>
                  </a:txBody>
                  <a:tcPr/>
                </a:tc>
                <a:tc>
                  <a:txBody>
                    <a:bodyPr/>
                    <a:lstStyle/>
                    <a:p>
                      <a:r>
                        <a:rPr lang="en-GB" dirty="0"/>
                        <a:t>89%</a:t>
                      </a:r>
                    </a:p>
                  </a:txBody>
                  <a:tcPr/>
                </a:tc>
                <a:extLst>
                  <a:ext uri="{0D108BD9-81ED-4DB2-BD59-A6C34878D82A}">
                    <a16:rowId xmlns:a16="http://schemas.microsoft.com/office/drawing/2014/main" val="897457058"/>
                  </a:ext>
                </a:extLst>
              </a:tr>
              <a:tr h="370840">
                <a:tc>
                  <a:txBody>
                    <a:bodyPr/>
                    <a:lstStyle/>
                    <a:p>
                      <a:r>
                        <a:rPr lang="en-GB" dirty="0"/>
                        <a:t>Referrals to outside help</a:t>
                      </a:r>
                    </a:p>
                  </a:txBody>
                  <a:tcPr/>
                </a:tc>
                <a:tc>
                  <a:txBody>
                    <a:bodyPr/>
                    <a:lstStyle/>
                    <a:p>
                      <a:r>
                        <a:rPr lang="en-GB" dirty="0"/>
                        <a:t>13%</a:t>
                      </a:r>
                    </a:p>
                  </a:txBody>
                  <a:tcPr/>
                </a:tc>
                <a:extLst>
                  <a:ext uri="{0D108BD9-81ED-4DB2-BD59-A6C34878D82A}">
                    <a16:rowId xmlns:a16="http://schemas.microsoft.com/office/drawing/2014/main" val="3075937706"/>
                  </a:ext>
                </a:extLst>
              </a:tr>
              <a:tr h="370840">
                <a:tc>
                  <a:txBody>
                    <a:bodyPr/>
                    <a:lstStyle/>
                    <a:p>
                      <a:r>
                        <a:rPr lang="en-GB" dirty="0"/>
                        <a:t>24</a:t>
                      </a:r>
                      <a:r>
                        <a:rPr lang="en-GB" baseline="0" dirty="0"/>
                        <a:t> hour crisis hotline</a:t>
                      </a:r>
                      <a:endParaRPr lang="en-GB" dirty="0"/>
                    </a:p>
                  </a:txBody>
                  <a:tcPr/>
                </a:tc>
                <a:tc>
                  <a:txBody>
                    <a:bodyPr/>
                    <a:lstStyle/>
                    <a:p>
                      <a:r>
                        <a:rPr lang="en-GB" dirty="0"/>
                        <a:t>3%</a:t>
                      </a:r>
                    </a:p>
                  </a:txBody>
                  <a:tcPr/>
                </a:tc>
                <a:extLst>
                  <a:ext uri="{0D108BD9-81ED-4DB2-BD59-A6C34878D82A}">
                    <a16:rowId xmlns:a16="http://schemas.microsoft.com/office/drawing/2014/main" val="545888328"/>
                  </a:ext>
                </a:extLst>
              </a:tr>
              <a:tr h="370840">
                <a:tc>
                  <a:txBody>
                    <a:bodyPr/>
                    <a:lstStyle/>
                    <a:p>
                      <a:r>
                        <a:rPr lang="en-GB" dirty="0"/>
                        <a:t>Periodic events focused</a:t>
                      </a:r>
                      <a:r>
                        <a:rPr lang="en-GB" baseline="0" dirty="0"/>
                        <a:t> on mental wellbeing and stress management</a:t>
                      </a:r>
                      <a:endParaRPr lang="en-GB" dirty="0"/>
                    </a:p>
                  </a:txBody>
                  <a:tcPr/>
                </a:tc>
                <a:tc>
                  <a:txBody>
                    <a:bodyPr/>
                    <a:lstStyle/>
                    <a:p>
                      <a:r>
                        <a:rPr lang="en-GB" dirty="0"/>
                        <a:t>11%</a:t>
                      </a:r>
                    </a:p>
                  </a:txBody>
                  <a:tcPr/>
                </a:tc>
                <a:extLst>
                  <a:ext uri="{0D108BD9-81ED-4DB2-BD59-A6C34878D82A}">
                    <a16:rowId xmlns:a16="http://schemas.microsoft.com/office/drawing/2014/main" val="1653387076"/>
                  </a:ext>
                </a:extLst>
              </a:tr>
              <a:tr h="370840">
                <a:tc>
                  <a:txBody>
                    <a:bodyPr/>
                    <a:lstStyle/>
                    <a:p>
                      <a:r>
                        <a:rPr lang="en-US" dirty="0"/>
                        <a:t>Doctors on site to prescribe medication if necessary </a:t>
                      </a:r>
                      <a:endParaRPr lang="en-GB" dirty="0"/>
                    </a:p>
                  </a:txBody>
                  <a:tcPr/>
                </a:tc>
                <a:tc>
                  <a:txBody>
                    <a:bodyPr/>
                    <a:lstStyle/>
                    <a:p>
                      <a:r>
                        <a:rPr lang="en-GB" dirty="0"/>
                        <a:t>16%</a:t>
                      </a:r>
                    </a:p>
                  </a:txBody>
                  <a:tcPr/>
                </a:tc>
                <a:extLst>
                  <a:ext uri="{0D108BD9-81ED-4DB2-BD59-A6C34878D82A}">
                    <a16:rowId xmlns:a16="http://schemas.microsoft.com/office/drawing/2014/main" val="3530374313"/>
                  </a:ext>
                </a:extLst>
              </a:tr>
              <a:tr h="370840">
                <a:tc>
                  <a:txBody>
                    <a:bodyPr/>
                    <a:lstStyle/>
                    <a:p>
                      <a:r>
                        <a:rPr lang="en-US" dirty="0"/>
                        <a:t>Peer health advisors who are other students</a:t>
                      </a:r>
                    </a:p>
                  </a:txBody>
                  <a:tcPr/>
                </a:tc>
                <a:tc>
                  <a:txBody>
                    <a:bodyPr/>
                    <a:lstStyle/>
                    <a:p>
                      <a:r>
                        <a:rPr lang="en-GB" dirty="0"/>
                        <a:t>3%</a:t>
                      </a:r>
                    </a:p>
                  </a:txBody>
                  <a:tcPr/>
                </a:tc>
                <a:extLst>
                  <a:ext uri="{0D108BD9-81ED-4DB2-BD59-A6C34878D82A}">
                    <a16:rowId xmlns:a16="http://schemas.microsoft.com/office/drawing/2014/main" val="4155438304"/>
                  </a:ext>
                </a:extLst>
              </a:tr>
              <a:tr h="370840">
                <a:tc>
                  <a:txBody>
                    <a:bodyPr/>
                    <a:lstStyle/>
                    <a:p>
                      <a:r>
                        <a:rPr lang="en-GB" dirty="0"/>
                        <a:t>Other</a:t>
                      </a:r>
                    </a:p>
                  </a:txBody>
                  <a:tcPr/>
                </a:tc>
                <a:tc>
                  <a:txBody>
                    <a:bodyPr/>
                    <a:lstStyle/>
                    <a:p>
                      <a:r>
                        <a:rPr lang="en-GB" dirty="0"/>
                        <a:t>5%</a:t>
                      </a:r>
                    </a:p>
                  </a:txBody>
                  <a:tcPr/>
                </a:tc>
                <a:extLst>
                  <a:ext uri="{0D108BD9-81ED-4DB2-BD59-A6C34878D82A}">
                    <a16:rowId xmlns:a16="http://schemas.microsoft.com/office/drawing/2014/main" val="2964219583"/>
                  </a:ext>
                </a:extLst>
              </a:tr>
              <a:tr h="370840">
                <a:tc>
                  <a:txBody>
                    <a:bodyPr/>
                    <a:lstStyle/>
                    <a:p>
                      <a:r>
                        <a:rPr lang="en-GB" dirty="0"/>
                        <a:t>Don’t know</a:t>
                      </a:r>
                    </a:p>
                  </a:txBody>
                  <a:tcPr/>
                </a:tc>
                <a:tc>
                  <a:txBody>
                    <a:bodyPr/>
                    <a:lstStyle/>
                    <a:p>
                      <a:r>
                        <a:rPr lang="en-GB" dirty="0"/>
                        <a:t>2%</a:t>
                      </a:r>
                    </a:p>
                  </a:txBody>
                  <a:tcPr/>
                </a:tc>
                <a:extLst>
                  <a:ext uri="{0D108BD9-81ED-4DB2-BD59-A6C34878D82A}">
                    <a16:rowId xmlns:a16="http://schemas.microsoft.com/office/drawing/2014/main" val="4261067199"/>
                  </a:ext>
                </a:extLst>
              </a:tr>
            </a:tbl>
          </a:graphicData>
        </a:graphic>
      </p:graphicFrame>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1063227395"/>
              </p:ext>
            </p:extLst>
          </p:nvPr>
        </p:nvGraphicFramePr>
        <p:xfrm>
          <a:off x="4645116" y="513852"/>
          <a:ext cx="3702050" cy="2865120"/>
        </p:xfrm>
        <a:graphic>
          <a:graphicData uri="http://schemas.openxmlformats.org/drawingml/2006/table">
            <a:tbl>
              <a:tblPr firstRow="1" bandRow="1">
                <a:tableStyleId>{5C22544A-7EE6-4342-B048-85BDC9FD1C3A}</a:tableStyleId>
              </a:tblPr>
              <a:tblGrid>
                <a:gridCol w="2879725">
                  <a:extLst>
                    <a:ext uri="{9D8B030D-6E8A-4147-A177-3AD203B41FA5}">
                      <a16:colId xmlns:a16="http://schemas.microsoft.com/office/drawing/2014/main" val="1096571708"/>
                    </a:ext>
                  </a:extLst>
                </a:gridCol>
                <a:gridCol w="822325">
                  <a:extLst>
                    <a:ext uri="{9D8B030D-6E8A-4147-A177-3AD203B41FA5}">
                      <a16:colId xmlns:a16="http://schemas.microsoft.com/office/drawing/2014/main" val="2852341356"/>
                    </a:ext>
                  </a:extLst>
                </a:gridCol>
              </a:tblGrid>
              <a:tr h="370840">
                <a:tc>
                  <a:txBody>
                    <a:bodyPr/>
                    <a:lstStyle/>
                    <a:p>
                      <a:r>
                        <a:rPr lang="en-US" i="0" dirty="0"/>
                        <a:t>How helpful did you find the service? </a:t>
                      </a:r>
                      <a:endParaRPr lang="en-GB" i="0" dirty="0"/>
                    </a:p>
                  </a:txBody>
                  <a:tcPr/>
                </a:tc>
                <a:tc>
                  <a:txBody>
                    <a:bodyPr/>
                    <a:lstStyle/>
                    <a:p>
                      <a:endParaRPr lang="en-GB" i="1"/>
                    </a:p>
                  </a:txBody>
                  <a:tcPr/>
                </a:tc>
                <a:extLst>
                  <a:ext uri="{0D108BD9-81ED-4DB2-BD59-A6C34878D82A}">
                    <a16:rowId xmlns:a16="http://schemas.microsoft.com/office/drawing/2014/main" val="2574730307"/>
                  </a:ext>
                </a:extLst>
              </a:tr>
              <a:tr h="370840">
                <a:tc>
                  <a:txBody>
                    <a:bodyPr/>
                    <a:lstStyle/>
                    <a:p>
                      <a:r>
                        <a:rPr lang="en-GB" i="1" dirty="0"/>
                        <a:t>Base</a:t>
                      </a:r>
                      <a:r>
                        <a:rPr lang="en-GB" i="1" baseline="0" dirty="0"/>
                        <a:t> </a:t>
                      </a:r>
                    </a:p>
                  </a:txBody>
                  <a:tcPr/>
                </a:tc>
                <a:tc>
                  <a:txBody>
                    <a:bodyPr/>
                    <a:lstStyle/>
                    <a:p>
                      <a:r>
                        <a:rPr lang="en-GB" i="1" dirty="0"/>
                        <a:t>192</a:t>
                      </a:r>
                    </a:p>
                  </a:txBody>
                  <a:tcPr/>
                </a:tc>
                <a:extLst>
                  <a:ext uri="{0D108BD9-81ED-4DB2-BD59-A6C34878D82A}">
                    <a16:rowId xmlns:a16="http://schemas.microsoft.com/office/drawing/2014/main" val="2287357673"/>
                  </a:ext>
                </a:extLst>
              </a:tr>
              <a:tr h="370840">
                <a:tc>
                  <a:txBody>
                    <a:bodyPr/>
                    <a:lstStyle/>
                    <a:p>
                      <a:r>
                        <a:rPr lang="en-GB" dirty="0"/>
                        <a:t>Very helpful</a:t>
                      </a:r>
                    </a:p>
                  </a:txBody>
                  <a:tcPr/>
                </a:tc>
                <a:tc>
                  <a:txBody>
                    <a:bodyPr/>
                    <a:lstStyle/>
                    <a:p>
                      <a:r>
                        <a:rPr lang="en-GB" dirty="0"/>
                        <a:t>30%</a:t>
                      </a:r>
                    </a:p>
                  </a:txBody>
                  <a:tcPr/>
                </a:tc>
                <a:extLst>
                  <a:ext uri="{0D108BD9-81ED-4DB2-BD59-A6C34878D82A}">
                    <a16:rowId xmlns:a16="http://schemas.microsoft.com/office/drawing/2014/main" val="3931639657"/>
                  </a:ext>
                </a:extLst>
              </a:tr>
              <a:tr h="370840">
                <a:tc>
                  <a:txBody>
                    <a:bodyPr/>
                    <a:lstStyle/>
                    <a:p>
                      <a:r>
                        <a:rPr lang="en-GB" dirty="0"/>
                        <a:t>Somewhat</a:t>
                      </a:r>
                      <a:r>
                        <a:rPr lang="en-GB" baseline="0" dirty="0"/>
                        <a:t> helpful</a:t>
                      </a:r>
                      <a:endParaRPr lang="en-GB" dirty="0"/>
                    </a:p>
                  </a:txBody>
                  <a:tcPr/>
                </a:tc>
                <a:tc>
                  <a:txBody>
                    <a:bodyPr/>
                    <a:lstStyle/>
                    <a:p>
                      <a:r>
                        <a:rPr lang="en-GB" dirty="0"/>
                        <a:t>45%</a:t>
                      </a:r>
                    </a:p>
                  </a:txBody>
                  <a:tcPr/>
                </a:tc>
                <a:extLst>
                  <a:ext uri="{0D108BD9-81ED-4DB2-BD59-A6C34878D82A}">
                    <a16:rowId xmlns:a16="http://schemas.microsoft.com/office/drawing/2014/main" val="2578401449"/>
                  </a:ext>
                </a:extLst>
              </a:tr>
              <a:tr h="370840">
                <a:tc>
                  <a:txBody>
                    <a:bodyPr/>
                    <a:lstStyle/>
                    <a:p>
                      <a:r>
                        <a:rPr lang="en-GB" dirty="0"/>
                        <a:t>Not helpful at all</a:t>
                      </a:r>
                    </a:p>
                  </a:txBody>
                  <a:tcPr/>
                </a:tc>
                <a:tc>
                  <a:txBody>
                    <a:bodyPr/>
                    <a:lstStyle/>
                    <a:p>
                      <a:r>
                        <a:rPr lang="en-GB" dirty="0"/>
                        <a:t>21%</a:t>
                      </a:r>
                    </a:p>
                  </a:txBody>
                  <a:tcPr/>
                </a:tc>
                <a:extLst>
                  <a:ext uri="{0D108BD9-81ED-4DB2-BD59-A6C34878D82A}">
                    <a16:rowId xmlns:a16="http://schemas.microsoft.com/office/drawing/2014/main" val="866744191"/>
                  </a:ext>
                </a:extLst>
              </a:tr>
              <a:tr h="370840">
                <a:tc>
                  <a:txBody>
                    <a:bodyPr/>
                    <a:lstStyle/>
                    <a:p>
                      <a:r>
                        <a:rPr lang="en-GB" dirty="0"/>
                        <a:t>Prefer not</a:t>
                      </a:r>
                      <a:r>
                        <a:rPr lang="en-GB" baseline="0" dirty="0"/>
                        <a:t> to answer </a:t>
                      </a:r>
                      <a:endParaRPr lang="en-GB" dirty="0"/>
                    </a:p>
                  </a:txBody>
                  <a:tcPr/>
                </a:tc>
                <a:tc>
                  <a:txBody>
                    <a:bodyPr/>
                    <a:lstStyle/>
                    <a:p>
                      <a:r>
                        <a:rPr lang="en-GB" dirty="0"/>
                        <a:t>1%</a:t>
                      </a:r>
                    </a:p>
                  </a:txBody>
                  <a:tcPr/>
                </a:tc>
                <a:extLst>
                  <a:ext uri="{0D108BD9-81ED-4DB2-BD59-A6C34878D82A}">
                    <a16:rowId xmlns:a16="http://schemas.microsoft.com/office/drawing/2014/main" val="2481399094"/>
                  </a:ext>
                </a:extLst>
              </a:tr>
              <a:tr h="370840">
                <a:tc>
                  <a:txBody>
                    <a:bodyPr/>
                    <a:lstStyle/>
                    <a:p>
                      <a:r>
                        <a:rPr lang="en-GB" dirty="0"/>
                        <a:t>Don’t know </a:t>
                      </a:r>
                    </a:p>
                  </a:txBody>
                  <a:tcPr/>
                </a:tc>
                <a:tc>
                  <a:txBody>
                    <a:bodyPr/>
                    <a:lstStyle/>
                    <a:p>
                      <a:r>
                        <a:rPr lang="en-GB" dirty="0"/>
                        <a:t>3%</a:t>
                      </a:r>
                    </a:p>
                  </a:txBody>
                  <a:tcPr/>
                </a:tc>
                <a:extLst>
                  <a:ext uri="{0D108BD9-81ED-4DB2-BD59-A6C34878D82A}">
                    <a16:rowId xmlns:a16="http://schemas.microsoft.com/office/drawing/2014/main" val="3032439454"/>
                  </a:ext>
                </a:extLst>
              </a:tr>
            </a:tbl>
          </a:graphicData>
        </a:graphic>
      </p:graphicFrame>
    </p:spTree>
    <p:extLst>
      <p:ext uri="{BB962C8B-B14F-4D97-AF65-F5344CB8AC3E}">
        <p14:creationId xmlns:p14="http://schemas.microsoft.com/office/powerpoint/2010/main" val="168688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Talking about it informally</a:t>
            </a:r>
          </a:p>
        </p:txBody>
      </p:sp>
      <p:sp>
        <p:nvSpPr>
          <p:cNvPr id="3" name="Content Placeholder 2"/>
          <p:cNvSpPr>
            <a:spLocks noGrp="1"/>
          </p:cNvSpPr>
          <p:nvPr>
            <p:ph sz="half" idx="1"/>
          </p:nvPr>
        </p:nvSpPr>
        <p:spPr/>
        <p:txBody>
          <a:bodyPr/>
          <a:lstStyle/>
          <a:p>
            <a:pPr>
              <a:buFont typeface="Wingdings" panose="05000000000000000000" pitchFamily="2" charset="2"/>
              <a:buChar char="Ø"/>
            </a:pPr>
            <a:r>
              <a:rPr lang="en-US" dirty="0"/>
              <a:t> ‘For students who are suffering from mental health issues, it will hopefully provide a crumb of comfort to know that their peers are aware of and accept their mental health problems’.</a:t>
            </a:r>
          </a:p>
          <a:p>
            <a:pPr lvl="1">
              <a:buFont typeface="Courier New" panose="02070309020205020404" pitchFamily="49" charset="0"/>
              <a:buChar char="o"/>
            </a:pPr>
            <a:r>
              <a:rPr lang="en-US" dirty="0"/>
              <a:t>More than half of students (52%) know between one and five people that suffer from a mental illness, whereas just 8% know no-one with mental health problems.</a:t>
            </a:r>
          </a:p>
          <a:p>
            <a:endParaRPr lang="en-GB" dirty="0"/>
          </a:p>
        </p:txBody>
      </p:sp>
      <p:pic>
        <p:nvPicPr>
          <p:cNvPr id="5" name="Content Placeholder 4"/>
          <p:cNvPicPr>
            <a:picLocks noGrp="1" noChangeAspect="1"/>
          </p:cNvPicPr>
          <p:nvPr>
            <p:ph sz="half" idx="2"/>
          </p:nvPr>
        </p:nvPicPr>
        <p:blipFill>
          <a:blip r:embed="rId2"/>
          <a:stretch>
            <a:fillRect/>
          </a:stretch>
        </p:blipFill>
        <p:spPr>
          <a:xfrm>
            <a:off x="4800267" y="1846263"/>
            <a:ext cx="3429666" cy="4022725"/>
          </a:xfrm>
          <a:prstGeom prst="rect">
            <a:avLst/>
          </a:prstGeom>
        </p:spPr>
      </p:pic>
    </p:spTree>
    <p:extLst>
      <p:ext uri="{BB962C8B-B14F-4D97-AF65-F5344CB8AC3E}">
        <p14:creationId xmlns:p14="http://schemas.microsoft.com/office/powerpoint/2010/main" val="13103977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Absent friends, family, and tutors?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47657403"/>
              </p:ext>
            </p:extLst>
          </p:nvPr>
        </p:nvGraphicFramePr>
        <p:xfrm>
          <a:off x="822325" y="1846263"/>
          <a:ext cx="6492875" cy="3881120"/>
        </p:xfrm>
        <a:graphic>
          <a:graphicData uri="http://schemas.openxmlformats.org/drawingml/2006/table">
            <a:tbl>
              <a:tblPr firstRow="1" bandRow="1">
                <a:tableStyleId>{5C22544A-7EE6-4342-B048-85BDC9FD1C3A}</a:tableStyleId>
              </a:tblPr>
              <a:tblGrid>
                <a:gridCol w="5082086">
                  <a:extLst>
                    <a:ext uri="{9D8B030D-6E8A-4147-A177-3AD203B41FA5}">
                      <a16:colId xmlns:a16="http://schemas.microsoft.com/office/drawing/2014/main" val="4113342999"/>
                    </a:ext>
                  </a:extLst>
                </a:gridCol>
                <a:gridCol w="1410789">
                  <a:extLst>
                    <a:ext uri="{9D8B030D-6E8A-4147-A177-3AD203B41FA5}">
                      <a16:colId xmlns:a16="http://schemas.microsoft.com/office/drawing/2014/main" val="754824778"/>
                    </a:ext>
                  </a:extLst>
                </a:gridCol>
              </a:tblGrid>
              <a:tr h="370840">
                <a:tc>
                  <a:txBody>
                    <a:bodyPr/>
                    <a:lstStyle/>
                    <a:p>
                      <a:r>
                        <a:rPr lang="en-US" dirty="0"/>
                        <a:t>Other than university provided services, what other avenues toward help for mental health or stress do you </a:t>
                      </a:r>
                      <a:r>
                        <a:rPr lang="en-US" dirty="0" err="1"/>
                        <a:t>utilise</a:t>
                      </a:r>
                      <a:r>
                        <a:rPr lang="en-US" dirty="0"/>
                        <a:t>? (Select all that apply)</a:t>
                      </a:r>
                      <a:endParaRPr lang="en-GB" dirty="0"/>
                    </a:p>
                  </a:txBody>
                  <a:tcPr marL="186251" marR="186251"/>
                </a:tc>
                <a:tc>
                  <a:txBody>
                    <a:bodyPr/>
                    <a:lstStyle/>
                    <a:p>
                      <a:endParaRPr lang="en-GB"/>
                    </a:p>
                  </a:txBody>
                  <a:tcPr marL="186251" marR="186251"/>
                </a:tc>
                <a:extLst>
                  <a:ext uri="{0D108BD9-81ED-4DB2-BD59-A6C34878D82A}">
                    <a16:rowId xmlns:a16="http://schemas.microsoft.com/office/drawing/2014/main" val="1200801638"/>
                  </a:ext>
                </a:extLst>
              </a:tr>
              <a:tr h="370840">
                <a:tc>
                  <a:txBody>
                    <a:bodyPr/>
                    <a:lstStyle/>
                    <a:p>
                      <a:r>
                        <a:rPr lang="en-GB" i="1" dirty="0"/>
                        <a:t>Base</a:t>
                      </a:r>
                    </a:p>
                  </a:txBody>
                  <a:tcPr marL="186251" marR="186251"/>
                </a:tc>
                <a:tc>
                  <a:txBody>
                    <a:bodyPr/>
                    <a:lstStyle/>
                    <a:p>
                      <a:r>
                        <a:rPr lang="en-GB" i="1" dirty="0"/>
                        <a:t>192</a:t>
                      </a:r>
                    </a:p>
                  </a:txBody>
                  <a:tcPr marL="186251" marR="186251"/>
                </a:tc>
                <a:extLst>
                  <a:ext uri="{0D108BD9-81ED-4DB2-BD59-A6C34878D82A}">
                    <a16:rowId xmlns:a16="http://schemas.microsoft.com/office/drawing/2014/main" val="2031509272"/>
                  </a:ext>
                </a:extLst>
              </a:tr>
              <a:tr h="370840">
                <a:tc>
                  <a:txBody>
                    <a:bodyPr/>
                    <a:lstStyle/>
                    <a:p>
                      <a:r>
                        <a:rPr lang="en-GB" dirty="0"/>
                        <a:t>Friends</a:t>
                      </a:r>
                    </a:p>
                  </a:txBody>
                  <a:tcPr marL="186251" marR="186251"/>
                </a:tc>
                <a:tc>
                  <a:txBody>
                    <a:bodyPr/>
                    <a:lstStyle/>
                    <a:p>
                      <a:r>
                        <a:rPr lang="en-GB" dirty="0"/>
                        <a:t>62%</a:t>
                      </a:r>
                    </a:p>
                  </a:txBody>
                  <a:tcPr marL="186251" marR="186251"/>
                </a:tc>
                <a:extLst>
                  <a:ext uri="{0D108BD9-81ED-4DB2-BD59-A6C34878D82A}">
                    <a16:rowId xmlns:a16="http://schemas.microsoft.com/office/drawing/2014/main" val="2502786664"/>
                  </a:ext>
                </a:extLst>
              </a:tr>
              <a:tr h="370840">
                <a:tc>
                  <a:txBody>
                    <a:bodyPr/>
                    <a:lstStyle/>
                    <a:p>
                      <a:r>
                        <a:rPr lang="en-GB" dirty="0"/>
                        <a:t>Family</a:t>
                      </a:r>
                    </a:p>
                  </a:txBody>
                  <a:tcPr marL="186251" marR="186251"/>
                </a:tc>
                <a:tc>
                  <a:txBody>
                    <a:bodyPr/>
                    <a:lstStyle/>
                    <a:p>
                      <a:r>
                        <a:rPr lang="en-GB" dirty="0"/>
                        <a:t>44%</a:t>
                      </a:r>
                    </a:p>
                  </a:txBody>
                  <a:tcPr marL="186251" marR="186251"/>
                </a:tc>
                <a:extLst>
                  <a:ext uri="{0D108BD9-81ED-4DB2-BD59-A6C34878D82A}">
                    <a16:rowId xmlns:a16="http://schemas.microsoft.com/office/drawing/2014/main" val="127290455"/>
                  </a:ext>
                </a:extLst>
              </a:tr>
              <a:tr h="370840">
                <a:tc>
                  <a:txBody>
                    <a:bodyPr/>
                    <a:lstStyle/>
                    <a:p>
                      <a:r>
                        <a:rPr lang="en-GB" dirty="0"/>
                        <a:t>A romantic partner </a:t>
                      </a:r>
                    </a:p>
                  </a:txBody>
                  <a:tcPr marL="186251" marR="186251"/>
                </a:tc>
                <a:tc>
                  <a:txBody>
                    <a:bodyPr/>
                    <a:lstStyle/>
                    <a:p>
                      <a:r>
                        <a:rPr lang="en-GB" dirty="0"/>
                        <a:t>49%</a:t>
                      </a:r>
                    </a:p>
                  </a:txBody>
                  <a:tcPr marL="186251" marR="186251"/>
                </a:tc>
                <a:extLst>
                  <a:ext uri="{0D108BD9-81ED-4DB2-BD59-A6C34878D82A}">
                    <a16:rowId xmlns:a16="http://schemas.microsoft.com/office/drawing/2014/main" val="2544054689"/>
                  </a:ext>
                </a:extLst>
              </a:tr>
              <a:tr h="370840">
                <a:tc>
                  <a:txBody>
                    <a:bodyPr/>
                    <a:lstStyle/>
                    <a:p>
                      <a:r>
                        <a:rPr lang="en-GB" dirty="0"/>
                        <a:t>Professional help through other means</a:t>
                      </a:r>
                    </a:p>
                  </a:txBody>
                  <a:tcPr marL="186251" marR="186251"/>
                </a:tc>
                <a:tc>
                  <a:txBody>
                    <a:bodyPr/>
                    <a:lstStyle/>
                    <a:p>
                      <a:r>
                        <a:rPr lang="en-GB" dirty="0"/>
                        <a:t>49%</a:t>
                      </a:r>
                    </a:p>
                  </a:txBody>
                  <a:tcPr marL="186251" marR="186251"/>
                </a:tc>
                <a:extLst>
                  <a:ext uri="{0D108BD9-81ED-4DB2-BD59-A6C34878D82A}">
                    <a16:rowId xmlns:a16="http://schemas.microsoft.com/office/drawing/2014/main" val="1875050844"/>
                  </a:ext>
                </a:extLst>
              </a:tr>
              <a:tr h="370840">
                <a:tc>
                  <a:txBody>
                    <a:bodyPr/>
                    <a:lstStyle/>
                    <a:p>
                      <a:r>
                        <a:rPr lang="en-GB" dirty="0"/>
                        <a:t>I don’t utilise</a:t>
                      </a:r>
                      <a:r>
                        <a:rPr lang="en-GB" baseline="0" dirty="0"/>
                        <a:t> other services</a:t>
                      </a:r>
                      <a:endParaRPr lang="en-GB" dirty="0"/>
                    </a:p>
                  </a:txBody>
                  <a:tcPr marL="186251" marR="186251"/>
                </a:tc>
                <a:tc>
                  <a:txBody>
                    <a:bodyPr/>
                    <a:lstStyle/>
                    <a:p>
                      <a:r>
                        <a:rPr lang="en-GB" dirty="0"/>
                        <a:t>7%</a:t>
                      </a:r>
                    </a:p>
                  </a:txBody>
                  <a:tcPr marL="186251" marR="186251"/>
                </a:tc>
                <a:extLst>
                  <a:ext uri="{0D108BD9-81ED-4DB2-BD59-A6C34878D82A}">
                    <a16:rowId xmlns:a16="http://schemas.microsoft.com/office/drawing/2014/main" val="3805663095"/>
                  </a:ext>
                </a:extLst>
              </a:tr>
              <a:tr h="370840">
                <a:tc>
                  <a:txBody>
                    <a:bodyPr/>
                    <a:lstStyle/>
                    <a:p>
                      <a:r>
                        <a:rPr lang="en-GB" dirty="0"/>
                        <a:t>Other </a:t>
                      </a:r>
                    </a:p>
                  </a:txBody>
                  <a:tcPr marL="186251" marR="186251"/>
                </a:tc>
                <a:tc>
                  <a:txBody>
                    <a:bodyPr/>
                    <a:lstStyle/>
                    <a:p>
                      <a:r>
                        <a:rPr lang="en-GB" dirty="0"/>
                        <a:t>6%</a:t>
                      </a:r>
                    </a:p>
                  </a:txBody>
                  <a:tcPr marL="186251" marR="186251"/>
                </a:tc>
                <a:extLst>
                  <a:ext uri="{0D108BD9-81ED-4DB2-BD59-A6C34878D82A}">
                    <a16:rowId xmlns:a16="http://schemas.microsoft.com/office/drawing/2014/main" val="1861969535"/>
                  </a:ext>
                </a:extLst>
              </a:tr>
              <a:tr h="370840">
                <a:tc>
                  <a:txBody>
                    <a:bodyPr/>
                    <a:lstStyle/>
                    <a:p>
                      <a:r>
                        <a:rPr lang="en-GB" dirty="0"/>
                        <a:t>Don’t know </a:t>
                      </a:r>
                    </a:p>
                  </a:txBody>
                  <a:tcPr marL="186251" marR="186251"/>
                </a:tc>
                <a:tc>
                  <a:txBody>
                    <a:bodyPr/>
                    <a:lstStyle/>
                    <a:p>
                      <a:r>
                        <a:rPr lang="en-GB" dirty="0"/>
                        <a:t>2%</a:t>
                      </a:r>
                    </a:p>
                  </a:txBody>
                  <a:tcPr marL="186251" marR="186251"/>
                </a:tc>
                <a:extLst>
                  <a:ext uri="{0D108BD9-81ED-4DB2-BD59-A6C34878D82A}">
                    <a16:rowId xmlns:a16="http://schemas.microsoft.com/office/drawing/2014/main" val="3879933090"/>
                  </a:ext>
                </a:extLst>
              </a:tr>
            </a:tbl>
          </a:graphicData>
        </a:graphic>
      </p:graphicFrame>
    </p:spTree>
    <p:extLst>
      <p:ext uri="{BB962C8B-B14F-4D97-AF65-F5344CB8AC3E}">
        <p14:creationId xmlns:p14="http://schemas.microsoft.com/office/powerpoint/2010/main" val="2228600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Acceptable responses to mental illness</a:t>
            </a: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Ø"/>
            </a:pPr>
            <a:r>
              <a:rPr lang="en-US" dirty="0"/>
              <a:t> ‘[W]</a:t>
            </a:r>
            <a:r>
              <a:rPr lang="en-US" dirty="0" err="1"/>
              <a:t>hereas</a:t>
            </a:r>
            <a:r>
              <a:rPr lang="en-US" dirty="0"/>
              <a:t> in days gone by the seriousness of mental health problems might be </a:t>
            </a:r>
            <a:r>
              <a:rPr lang="en-US" dirty="0" err="1"/>
              <a:t>trivialised</a:t>
            </a:r>
            <a:r>
              <a:rPr lang="en-US" dirty="0"/>
              <a:t>, this is no longer the case.’ </a:t>
            </a:r>
          </a:p>
          <a:p>
            <a:pPr lvl="1">
              <a:buFont typeface="Courier New" panose="02070309020205020404" pitchFamily="49" charset="0"/>
              <a:buChar char="o"/>
            </a:pPr>
            <a:r>
              <a:rPr lang="en-US" dirty="0"/>
              <a:t>The overwhelming majority of students (84%) accept that mental illness is as serious as physical illness. Just 6% felt that physical ailments were more serious than mental ones (a further 5% felt that mental illness was more serious).</a:t>
            </a:r>
          </a:p>
          <a:p>
            <a:endParaRPr lang="en-GB" dirty="0"/>
          </a:p>
        </p:txBody>
      </p:sp>
      <p:sp>
        <p:nvSpPr>
          <p:cNvPr id="4" name="Content Placeholder 3"/>
          <p:cNvSpPr>
            <a:spLocks noGrp="1"/>
          </p:cNvSpPr>
          <p:nvPr>
            <p:ph sz="half" idx="2"/>
          </p:nvPr>
        </p:nvSpPr>
        <p:spPr/>
        <p:txBody>
          <a:bodyPr>
            <a:normAutofit/>
          </a:bodyPr>
          <a:lstStyle/>
          <a:p>
            <a:pPr>
              <a:buFont typeface="Wingdings" panose="05000000000000000000" pitchFamily="2" charset="2"/>
              <a:buChar char="Ø"/>
            </a:pPr>
            <a:r>
              <a:rPr lang="en-US" dirty="0"/>
              <a:t> Students are also sympathetic to mental health sufferers. </a:t>
            </a:r>
          </a:p>
          <a:p>
            <a:pPr lvl="1">
              <a:buFont typeface="Courier New" panose="02070309020205020404" pitchFamily="49" charset="0"/>
              <a:buChar char="o"/>
            </a:pPr>
            <a:r>
              <a:rPr lang="en-US" dirty="0"/>
              <a:t>Upon finding that a person had mental health problems, the vast majority of students (74%) say that they would show concern and be mindful of that person’s troubles. </a:t>
            </a:r>
          </a:p>
          <a:p>
            <a:pPr lvl="1">
              <a:buFont typeface="Courier New" panose="02070309020205020404" pitchFamily="49" charset="0"/>
              <a:buChar char="o"/>
            </a:pPr>
            <a:r>
              <a:rPr lang="en-US" dirty="0"/>
              <a:t>A further 19% say that they wouldn’t react as it wouldn’t change how they saw that person, whilst a mere 3% say that they would be more cautious around a person with mental health issues.</a:t>
            </a:r>
          </a:p>
          <a:p>
            <a:endParaRPr lang="en-GB" dirty="0"/>
          </a:p>
        </p:txBody>
      </p:sp>
    </p:spTree>
    <p:extLst>
      <p:ext uri="{BB962C8B-B14F-4D97-AF65-F5344CB8AC3E}">
        <p14:creationId xmlns:p14="http://schemas.microsoft.com/office/powerpoint/2010/main" val="14753861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the right answer?</a:t>
            </a:r>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603671501"/>
              </p:ext>
            </p:extLst>
          </p:nvPr>
        </p:nvGraphicFramePr>
        <p:xfrm>
          <a:off x="822325" y="1846263"/>
          <a:ext cx="3703638" cy="4221480"/>
        </p:xfrm>
        <a:graphic>
          <a:graphicData uri="http://schemas.openxmlformats.org/drawingml/2006/table">
            <a:tbl>
              <a:tblPr firstRow="1" bandRow="1">
                <a:tableStyleId>{5C22544A-7EE6-4342-B048-85BDC9FD1C3A}</a:tableStyleId>
              </a:tblPr>
              <a:tblGrid>
                <a:gridCol w="2978966">
                  <a:extLst>
                    <a:ext uri="{9D8B030D-6E8A-4147-A177-3AD203B41FA5}">
                      <a16:colId xmlns:a16="http://schemas.microsoft.com/office/drawing/2014/main" val="265730775"/>
                    </a:ext>
                  </a:extLst>
                </a:gridCol>
                <a:gridCol w="724672">
                  <a:extLst>
                    <a:ext uri="{9D8B030D-6E8A-4147-A177-3AD203B41FA5}">
                      <a16:colId xmlns:a16="http://schemas.microsoft.com/office/drawing/2014/main" val="3643211722"/>
                    </a:ext>
                  </a:extLst>
                </a:gridCol>
              </a:tblGrid>
              <a:tr h="370840">
                <a:tc>
                  <a:txBody>
                    <a:bodyPr/>
                    <a:lstStyle/>
                    <a:p>
                      <a:r>
                        <a:rPr lang="en-US" dirty="0"/>
                        <a:t>What would be your initial response to finding out a person has a mental illness?</a:t>
                      </a:r>
                      <a:endParaRPr lang="en-GB" dirty="0"/>
                    </a:p>
                  </a:txBody>
                  <a:tcPr/>
                </a:tc>
                <a:tc>
                  <a:txBody>
                    <a:bodyPr/>
                    <a:lstStyle/>
                    <a:p>
                      <a:endParaRPr lang="en-GB"/>
                    </a:p>
                  </a:txBody>
                  <a:tcPr/>
                </a:tc>
                <a:extLst>
                  <a:ext uri="{0D108BD9-81ED-4DB2-BD59-A6C34878D82A}">
                    <a16:rowId xmlns:a16="http://schemas.microsoft.com/office/drawing/2014/main" val="2631685478"/>
                  </a:ext>
                </a:extLst>
              </a:tr>
              <a:tr h="370840">
                <a:tc>
                  <a:txBody>
                    <a:bodyPr/>
                    <a:lstStyle/>
                    <a:p>
                      <a:r>
                        <a:rPr lang="en-GB" i="1" dirty="0"/>
                        <a:t>Base</a:t>
                      </a:r>
                    </a:p>
                  </a:txBody>
                  <a:tcPr/>
                </a:tc>
                <a:tc>
                  <a:txBody>
                    <a:bodyPr/>
                    <a:lstStyle/>
                    <a:p>
                      <a:r>
                        <a:rPr lang="en-GB" i="1" dirty="0"/>
                        <a:t>545</a:t>
                      </a:r>
                    </a:p>
                  </a:txBody>
                  <a:tcPr/>
                </a:tc>
                <a:extLst>
                  <a:ext uri="{0D108BD9-81ED-4DB2-BD59-A6C34878D82A}">
                    <a16:rowId xmlns:a16="http://schemas.microsoft.com/office/drawing/2014/main" val="399802926"/>
                  </a:ext>
                </a:extLst>
              </a:tr>
              <a:tr h="370840">
                <a:tc>
                  <a:txBody>
                    <a:bodyPr/>
                    <a:lstStyle/>
                    <a:p>
                      <a:r>
                        <a:rPr lang="en-US" dirty="0"/>
                        <a:t>I wouldn’t react at all, as this would change nothing</a:t>
                      </a:r>
                      <a:endParaRPr lang="en-GB" dirty="0"/>
                    </a:p>
                  </a:txBody>
                  <a:tcPr/>
                </a:tc>
                <a:tc>
                  <a:txBody>
                    <a:bodyPr/>
                    <a:lstStyle/>
                    <a:p>
                      <a:r>
                        <a:rPr lang="en-GB" dirty="0"/>
                        <a:t>19%</a:t>
                      </a:r>
                    </a:p>
                  </a:txBody>
                  <a:tcPr/>
                </a:tc>
                <a:extLst>
                  <a:ext uri="{0D108BD9-81ED-4DB2-BD59-A6C34878D82A}">
                    <a16:rowId xmlns:a16="http://schemas.microsoft.com/office/drawing/2014/main" val="2249790620"/>
                  </a:ext>
                </a:extLst>
              </a:tr>
              <a:tr h="370840">
                <a:tc>
                  <a:txBody>
                    <a:bodyPr/>
                    <a:lstStyle/>
                    <a:p>
                      <a:r>
                        <a:rPr lang="en-US" dirty="0"/>
                        <a:t>I would show concern and be mindful of troubles the person might be facing</a:t>
                      </a:r>
                      <a:endParaRPr lang="en-GB" dirty="0"/>
                    </a:p>
                  </a:txBody>
                  <a:tcPr/>
                </a:tc>
                <a:tc>
                  <a:txBody>
                    <a:bodyPr/>
                    <a:lstStyle/>
                    <a:p>
                      <a:r>
                        <a:rPr lang="en-GB" dirty="0"/>
                        <a:t>74%</a:t>
                      </a:r>
                    </a:p>
                  </a:txBody>
                  <a:tcPr/>
                </a:tc>
                <a:extLst>
                  <a:ext uri="{0D108BD9-81ED-4DB2-BD59-A6C34878D82A}">
                    <a16:rowId xmlns:a16="http://schemas.microsoft.com/office/drawing/2014/main" val="3120242201"/>
                  </a:ext>
                </a:extLst>
              </a:tr>
              <a:tr h="370840">
                <a:tc>
                  <a:txBody>
                    <a:bodyPr/>
                    <a:lstStyle/>
                    <a:p>
                      <a:r>
                        <a:rPr lang="en-US" dirty="0"/>
                        <a:t>I would be more cautious around him or her</a:t>
                      </a:r>
                      <a:endParaRPr lang="en-GB" dirty="0"/>
                    </a:p>
                  </a:txBody>
                  <a:tcPr/>
                </a:tc>
                <a:tc>
                  <a:txBody>
                    <a:bodyPr/>
                    <a:lstStyle/>
                    <a:p>
                      <a:r>
                        <a:rPr lang="en-GB" dirty="0"/>
                        <a:t>3%</a:t>
                      </a:r>
                    </a:p>
                  </a:txBody>
                  <a:tcPr/>
                </a:tc>
                <a:extLst>
                  <a:ext uri="{0D108BD9-81ED-4DB2-BD59-A6C34878D82A}">
                    <a16:rowId xmlns:a16="http://schemas.microsoft.com/office/drawing/2014/main" val="3162310014"/>
                  </a:ext>
                </a:extLst>
              </a:tr>
              <a:tr h="370840">
                <a:tc>
                  <a:txBody>
                    <a:bodyPr/>
                    <a:lstStyle/>
                    <a:p>
                      <a:r>
                        <a:rPr lang="en-GB" dirty="0"/>
                        <a:t>Other</a:t>
                      </a:r>
                    </a:p>
                  </a:txBody>
                  <a:tcPr/>
                </a:tc>
                <a:tc>
                  <a:txBody>
                    <a:bodyPr/>
                    <a:lstStyle/>
                    <a:p>
                      <a:r>
                        <a:rPr lang="en-GB" dirty="0"/>
                        <a:t>0%</a:t>
                      </a:r>
                    </a:p>
                  </a:txBody>
                  <a:tcPr/>
                </a:tc>
                <a:extLst>
                  <a:ext uri="{0D108BD9-81ED-4DB2-BD59-A6C34878D82A}">
                    <a16:rowId xmlns:a16="http://schemas.microsoft.com/office/drawing/2014/main" val="1038735836"/>
                  </a:ext>
                </a:extLst>
              </a:tr>
              <a:tr h="370840">
                <a:tc>
                  <a:txBody>
                    <a:bodyPr/>
                    <a:lstStyle/>
                    <a:p>
                      <a:r>
                        <a:rPr lang="en-GB" dirty="0"/>
                        <a:t>Don’t know</a:t>
                      </a:r>
                    </a:p>
                  </a:txBody>
                  <a:tcPr/>
                </a:tc>
                <a:tc>
                  <a:txBody>
                    <a:bodyPr/>
                    <a:lstStyle/>
                    <a:p>
                      <a:r>
                        <a:rPr lang="en-GB" dirty="0"/>
                        <a:t>4%</a:t>
                      </a:r>
                    </a:p>
                  </a:txBody>
                  <a:tcPr/>
                </a:tc>
                <a:extLst>
                  <a:ext uri="{0D108BD9-81ED-4DB2-BD59-A6C34878D82A}">
                    <a16:rowId xmlns:a16="http://schemas.microsoft.com/office/drawing/2014/main" val="429069629"/>
                  </a:ext>
                </a:extLst>
              </a:tr>
            </a:tbl>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232357470"/>
              </p:ext>
            </p:extLst>
          </p:nvPr>
        </p:nvGraphicFramePr>
        <p:xfrm>
          <a:off x="4781006" y="1846263"/>
          <a:ext cx="3585754" cy="4480560"/>
        </p:xfrm>
        <a:graphic>
          <a:graphicData uri="http://schemas.openxmlformats.org/drawingml/2006/table">
            <a:tbl>
              <a:tblPr firstRow="1" bandRow="1">
                <a:tableStyleId>{5C22544A-7EE6-4342-B048-85BDC9FD1C3A}</a:tableStyleId>
              </a:tblPr>
              <a:tblGrid>
                <a:gridCol w="2972722">
                  <a:extLst>
                    <a:ext uri="{9D8B030D-6E8A-4147-A177-3AD203B41FA5}">
                      <a16:colId xmlns:a16="http://schemas.microsoft.com/office/drawing/2014/main" val="2400349612"/>
                    </a:ext>
                  </a:extLst>
                </a:gridCol>
                <a:gridCol w="613032">
                  <a:extLst>
                    <a:ext uri="{9D8B030D-6E8A-4147-A177-3AD203B41FA5}">
                      <a16:colId xmlns:a16="http://schemas.microsoft.com/office/drawing/2014/main" val="2047710105"/>
                    </a:ext>
                  </a:extLst>
                </a:gridCol>
              </a:tblGrid>
              <a:tr h="887587">
                <a:tc>
                  <a:txBody>
                    <a:bodyPr/>
                    <a:lstStyle/>
                    <a:p>
                      <a:r>
                        <a:rPr lang="en-US" dirty="0"/>
                        <a:t>What would be your initial response to finding out that a friend has a mental illness? </a:t>
                      </a:r>
                      <a:endParaRPr lang="en-GB" dirty="0"/>
                    </a:p>
                  </a:txBody>
                  <a:tcPr/>
                </a:tc>
                <a:tc>
                  <a:txBody>
                    <a:bodyPr/>
                    <a:lstStyle/>
                    <a:p>
                      <a:endParaRPr lang="en-GB" dirty="0"/>
                    </a:p>
                  </a:txBody>
                  <a:tcPr/>
                </a:tc>
                <a:extLst>
                  <a:ext uri="{0D108BD9-81ED-4DB2-BD59-A6C34878D82A}">
                    <a16:rowId xmlns:a16="http://schemas.microsoft.com/office/drawing/2014/main" val="1430525980"/>
                  </a:ext>
                </a:extLst>
              </a:tr>
              <a:tr h="355035">
                <a:tc>
                  <a:txBody>
                    <a:bodyPr/>
                    <a:lstStyle/>
                    <a:p>
                      <a:r>
                        <a:rPr lang="en-GB" i="1" dirty="0"/>
                        <a:t>Base</a:t>
                      </a:r>
                    </a:p>
                  </a:txBody>
                  <a:tcPr/>
                </a:tc>
                <a:tc>
                  <a:txBody>
                    <a:bodyPr/>
                    <a:lstStyle/>
                    <a:p>
                      <a:r>
                        <a:rPr lang="en-GB" i="1" dirty="0"/>
                        <a:t>516</a:t>
                      </a:r>
                    </a:p>
                  </a:txBody>
                  <a:tcPr/>
                </a:tc>
                <a:extLst>
                  <a:ext uri="{0D108BD9-81ED-4DB2-BD59-A6C34878D82A}">
                    <a16:rowId xmlns:a16="http://schemas.microsoft.com/office/drawing/2014/main" val="41311912"/>
                  </a:ext>
                </a:extLst>
              </a:tr>
              <a:tr h="887587">
                <a:tc>
                  <a:txBody>
                    <a:bodyPr/>
                    <a:lstStyle/>
                    <a:p>
                      <a:r>
                        <a:rPr lang="en-US" dirty="0"/>
                        <a:t>I wouldn’t react at all, as this would change nothing for our friendship</a:t>
                      </a:r>
                      <a:endParaRPr lang="en-GB" dirty="0"/>
                    </a:p>
                  </a:txBody>
                  <a:tcPr/>
                </a:tc>
                <a:tc>
                  <a:txBody>
                    <a:bodyPr/>
                    <a:lstStyle/>
                    <a:p>
                      <a:r>
                        <a:rPr lang="en-GB" dirty="0"/>
                        <a:t>15%</a:t>
                      </a:r>
                    </a:p>
                  </a:txBody>
                  <a:tcPr/>
                </a:tc>
                <a:extLst>
                  <a:ext uri="{0D108BD9-81ED-4DB2-BD59-A6C34878D82A}">
                    <a16:rowId xmlns:a16="http://schemas.microsoft.com/office/drawing/2014/main" val="949190413"/>
                  </a:ext>
                </a:extLst>
              </a:tr>
              <a:tr h="887587">
                <a:tc>
                  <a:txBody>
                    <a:bodyPr/>
                    <a:lstStyle/>
                    <a:p>
                      <a:r>
                        <a:rPr lang="en-US" dirty="0"/>
                        <a:t>I would show concern and be mindful of troubles my friend</a:t>
                      </a:r>
                      <a:r>
                        <a:rPr lang="en-US" baseline="0" dirty="0"/>
                        <a:t> </a:t>
                      </a:r>
                      <a:r>
                        <a:rPr lang="en-US" dirty="0"/>
                        <a:t>might be facing</a:t>
                      </a:r>
                      <a:endParaRPr lang="en-GB" dirty="0"/>
                    </a:p>
                  </a:txBody>
                  <a:tcPr/>
                </a:tc>
                <a:tc>
                  <a:txBody>
                    <a:bodyPr/>
                    <a:lstStyle/>
                    <a:p>
                      <a:r>
                        <a:rPr lang="en-GB" dirty="0"/>
                        <a:t>78%</a:t>
                      </a:r>
                    </a:p>
                  </a:txBody>
                  <a:tcPr/>
                </a:tc>
                <a:extLst>
                  <a:ext uri="{0D108BD9-81ED-4DB2-BD59-A6C34878D82A}">
                    <a16:rowId xmlns:a16="http://schemas.microsoft.com/office/drawing/2014/main" val="1464069220"/>
                  </a:ext>
                </a:extLst>
              </a:tr>
              <a:tr h="621311">
                <a:tc>
                  <a:txBody>
                    <a:bodyPr/>
                    <a:lstStyle/>
                    <a:p>
                      <a:r>
                        <a:rPr lang="en-US" dirty="0"/>
                        <a:t>I would be more cautious around him or her</a:t>
                      </a:r>
                      <a:endParaRPr lang="en-GB" dirty="0"/>
                    </a:p>
                  </a:txBody>
                  <a:tcPr/>
                </a:tc>
                <a:tc>
                  <a:txBody>
                    <a:bodyPr/>
                    <a:lstStyle/>
                    <a:p>
                      <a:r>
                        <a:rPr lang="en-GB" dirty="0"/>
                        <a:t>2%</a:t>
                      </a:r>
                    </a:p>
                  </a:txBody>
                  <a:tcPr/>
                </a:tc>
                <a:extLst>
                  <a:ext uri="{0D108BD9-81ED-4DB2-BD59-A6C34878D82A}">
                    <a16:rowId xmlns:a16="http://schemas.microsoft.com/office/drawing/2014/main" val="1483019895"/>
                  </a:ext>
                </a:extLst>
              </a:tr>
              <a:tr h="355035">
                <a:tc>
                  <a:txBody>
                    <a:bodyPr/>
                    <a:lstStyle/>
                    <a:p>
                      <a:r>
                        <a:rPr lang="en-GB" dirty="0"/>
                        <a:t>Other</a:t>
                      </a:r>
                    </a:p>
                  </a:txBody>
                  <a:tcPr/>
                </a:tc>
                <a:tc>
                  <a:txBody>
                    <a:bodyPr/>
                    <a:lstStyle/>
                    <a:p>
                      <a:r>
                        <a:rPr lang="en-GB" dirty="0"/>
                        <a:t>2%</a:t>
                      </a:r>
                    </a:p>
                  </a:txBody>
                  <a:tcPr/>
                </a:tc>
                <a:extLst>
                  <a:ext uri="{0D108BD9-81ED-4DB2-BD59-A6C34878D82A}">
                    <a16:rowId xmlns:a16="http://schemas.microsoft.com/office/drawing/2014/main" val="2400203946"/>
                  </a:ext>
                </a:extLst>
              </a:tr>
              <a:tr h="355035">
                <a:tc>
                  <a:txBody>
                    <a:bodyPr/>
                    <a:lstStyle/>
                    <a:p>
                      <a:r>
                        <a:rPr lang="en-GB" dirty="0"/>
                        <a:t>Don’t know</a:t>
                      </a:r>
                    </a:p>
                  </a:txBody>
                  <a:tcPr/>
                </a:tc>
                <a:tc>
                  <a:txBody>
                    <a:bodyPr/>
                    <a:lstStyle/>
                    <a:p>
                      <a:r>
                        <a:rPr lang="en-GB" dirty="0"/>
                        <a:t>3%</a:t>
                      </a:r>
                    </a:p>
                  </a:txBody>
                  <a:tcPr/>
                </a:tc>
                <a:extLst>
                  <a:ext uri="{0D108BD9-81ED-4DB2-BD59-A6C34878D82A}">
                    <a16:rowId xmlns:a16="http://schemas.microsoft.com/office/drawing/2014/main" val="114707026"/>
                  </a:ext>
                </a:extLst>
              </a:tr>
            </a:tbl>
          </a:graphicData>
        </a:graphic>
      </p:graphicFrame>
    </p:spTree>
    <p:extLst>
      <p:ext uri="{BB962C8B-B14F-4D97-AF65-F5344CB8AC3E}">
        <p14:creationId xmlns:p14="http://schemas.microsoft.com/office/powerpoint/2010/main" val="30954285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GB" dirty="0"/>
              <a:t>Medicalisation of everyday problems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5632162"/>
              </p:ext>
            </p:extLst>
          </p:nvPr>
        </p:nvGraphicFramePr>
        <p:xfrm>
          <a:off x="1923188" y="2251211"/>
          <a:ext cx="5343344" cy="3708400"/>
        </p:xfrm>
        <a:graphic>
          <a:graphicData uri="http://schemas.openxmlformats.org/drawingml/2006/table">
            <a:tbl>
              <a:tblPr firstRow="1" bandRow="1">
                <a:tableStyleId>{5C22544A-7EE6-4342-B048-85BDC9FD1C3A}</a:tableStyleId>
              </a:tblPr>
              <a:tblGrid>
                <a:gridCol w="4218188">
                  <a:extLst>
                    <a:ext uri="{9D8B030D-6E8A-4147-A177-3AD203B41FA5}">
                      <a16:colId xmlns:a16="http://schemas.microsoft.com/office/drawing/2014/main" val="919345823"/>
                    </a:ext>
                  </a:extLst>
                </a:gridCol>
                <a:gridCol w="1125156">
                  <a:extLst>
                    <a:ext uri="{9D8B030D-6E8A-4147-A177-3AD203B41FA5}">
                      <a16:colId xmlns:a16="http://schemas.microsoft.com/office/drawing/2014/main" val="1668225874"/>
                    </a:ext>
                  </a:extLst>
                </a:gridCol>
              </a:tblGrid>
              <a:tr h="370840">
                <a:tc>
                  <a:txBody>
                    <a:bodyPr/>
                    <a:lstStyle/>
                    <a:p>
                      <a:r>
                        <a:rPr lang="en-GB" dirty="0"/>
                        <a:t>How often do you feel lonely?</a:t>
                      </a:r>
                    </a:p>
                  </a:txBody>
                  <a:tcPr marL="186251" marR="186251"/>
                </a:tc>
                <a:tc>
                  <a:txBody>
                    <a:bodyPr/>
                    <a:lstStyle/>
                    <a:p>
                      <a:endParaRPr lang="en-GB"/>
                    </a:p>
                  </a:txBody>
                  <a:tcPr marL="186251" marR="186251"/>
                </a:tc>
                <a:extLst>
                  <a:ext uri="{0D108BD9-81ED-4DB2-BD59-A6C34878D82A}">
                    <a16:rowId xmlns:a16="http://schemas.microsoft.com/office/drawing/2014/main" val="526826406"/>
                  </a:ext>
                </a:extLst>
              </a:tr>
              <a:tr h="370840">
                <a:tc>
                  <a:txBody>
                    <a:bodyPr/>
                    <a:lstStyle/>
                    <a:p>
                      <a:r>
                        <a:rPr lang="en-GB" i="1" dirty="0"/>
                        <a:t>Base</a:t>
                      </a:r>
                    </a:p>
                  </a:txBody>
                  <a:tcPr marL="186251" marR="186251"/>
                </a:tc>
                <a:tc>
                  <a:txBody>
                    <a:bodyPr/>
                    <a:lstStyle/>
                    <a:p>
                      <a:r>
                        <a:rPr lang="en-GB" i="1" dirty="0"/>
                        <a:t>1061</a:t>
                      </a:r>
                    </a:p>
                  </a:txBody>
                  <a:tcPr marL="186251" marR="186251"/>
                </a:tc>
                <a:extLst>
                  <a:ext uri="{0D108BD9-81ED-4DB2-BD59-A6C34878D82A}">
                    <a16:rowId xmlns:a16="http://schemas.microsoft.com/office/drawing/2014/main" val="4029562188"/>
                  </a:ext>
                </a:extLst>
              </a:tr>
              <a:tr h="370840">
                <a:tc>
                  <a:txBody>
                    <a:bodyPr/>
                    <a:lstStyle/>
                    <a:p>
                      <a:r>
                        <a:rPr lang="en-GB" dirty="0"/>
                        <a:t>Never</a:t>
                      </a:r>
                    </a:p>
                  </a:txBody>
                  <a:tcPr marL="186251" marR="186251"/>
                </a:tc>
                <a:tc>
                  <a:txBody>
                    <a:bodyPr/>
                    <a:lstStyle/>
                    <a:p>
                      <a:r>
                        <a:rPr lang="en-GB" dirty="0"/>
                        <a:t>4%</a:t>
                      </a:r>
                    </a:p>
                  </a:txBody>
                  <a:tcPr marL="186251" marR="186251"/>
                </a:tc>
                <a:extLst>
                  <a:ext uri="{0D108BD9-81ED-4DB2-BD59-A6C34878D82A}">
                    <a16:rowId xmlns:a16="http://schemas.microsoft.com/office/drawing/2014/main" val="3615503584"/>
                  </a:ext>
                </a:extLst>
              </a:tr>
              <a:tr h="370840">
                <a:tc>
                  <a:txBody>
                    <a:bodyPr/>
                    <a:lstStyle/>
                    <a:p>
                      <a:r>
                        <a:rPr lang="en-GB" dirty="0"/>
                        <a:t>Rarely</a:t>
                      </a:r>
                    </a:p>
                  </a:txBody>
                  <a:tcPr marL="186251" marR="186251"/>
                </a:tc>
                <a:tc>
                  <a:txBody>
                    <a:bodyPr/>
                    <a:lstStyle/>
                    <a:p>
                      <a:r>
                        <a:rPr lang="en-GB" dirty="0"/>
                        <a:t>23%</a:t>
                      </a:r>
                    </a:p>
                  </a:txBody>
                  <a:tcPr marL="186251" marR="186251"/>
                </a:tc>
                <a:extLst>
                  <a:ext uri="{0D108BD9-81ED-4DB2-BD59-A6C34878D82A}">
                    <a16:rowId xmlns:a16="http://schemas.microsoft.com/office/drawing/2014/main" val="3493599830"/>
                  </a:ext>
                </a:extLst>
              </a:tr>
              <a:tr h="370840">
                <a:tc>
                  <a:txBody>
                    <a:bodyPr/>
                    <a:lstStyle/>
                    <a:p>
                      <a:r>
                        <a:rPr lang="en-GB" dirty="0">
                          <a:solidFill>
                            <a:schemeClr val="tx1"/>
                          </a:solidFill>
                        </a:rPr>
                        <a:t>From time to time </a:t>
                      </a:r>
                    </a:p>
                  </a:txBody>
                  <a:tcPr marL="186251" marR="186251"/>
                </a:tc>
                <a:tc>
                  <a:txBody>
                    <a:bodyPr/>
                    <a:lstStyle/>
                    <a:p>
                      <a:r>
                        <a:rPr lang="en-GB" dirty="0">
                          <a:solidFill>
                            <a:schemeClr val="tx1"/>
                          </a:solidFill>
                        </a:rPr>
                        <a:t>42%</a:t>
                      </a:r>
                    </a:p>
                  </a:txBody>
                  <a:tcPr marL="186251" marR="186251"/>
                </a:tc>
                <a:extLst>
                  <a:ext uri="{0D108BD9-81ED-4DB2-BD59-A6C34878D82A}">
                    <a16:rowId xmlns:a16="http://schemas.microsoft.com/office/drawing/2014/main" val="251259905"/>
                  </a:ext>
                </a:extLst>
              </a:tr>
              <a:tr h="370840">
                <a:tc>
                  <a:txBody>
                    <a:bodyPr/>
                    <a:lstStyle/>
                    <a:p>
                      <a:r>
                        <a:rPr lang="en-GB" dirty="0"/>
                        <a:t>Fairly often</a:t>
                      </a:r>
                    </a:p>
                  </a:txBody>
                  <a:tcPr marL="186251" marR="186251"/>
                </a:tc>
                <a:tc>
                  <a:txBody>
                    <a:bodyPr/>
                    <a:lstStyle/>
                    <a:p>
                      <a:r>
                        <a:rPr lang="en-GB" dirty="0"/>
                        <a:t>16%</a:t>
                      </a:r>
                    </a:p>
                  </a:txBody>
                  <a:tcPr marL="186251" marR="186251"/>
                </a:tc>
                <a:extLst>
                  <a:ext uri="{0D108BD9-81ED-4DB2-BD59-A6C34878D82A}">
                    <a16:rowId xmlns:a16="http://schemas.microsoft.com/office/drawing/2014/main" val="3781629512"/>
                  </a:ext>
                </a:extLst>
              </a:tr>
              <a:tr h="370840">
                <a:tc>
                  <a:txBody>
                    <a:bodyPr/>
                    <a:lstStyle/>
                    <a:p>
                      <a:r>
                        <a:rPr lang="en-GB" dirty="0"/>
                        <a:t>Very often </a:t>
                      </a:r>
                    </a:p>
                  </a:txBody>
                  <a:tcPr marL="186251" marR="186251"/>
                </a:tc>
                <a:tc>
                  <a:txBody>
                    <a:bodyPr/>
                    <a:lstStyle/>
                    <a:p>
                      <a:r>
                        <a:rPr lang="en-GB" dirty="0"/>
                        <a:t>10%</a:t>
                      </a:r>
                    </a:p>
                  </a:txBody>
                  <a:tcPr marL="186251" marR="186251"/>
                </a:tc>
                <a:extLst>
                  <a:ext uri="{0D108BD9-81ED-4DB2-BD59-A6C34878D82A}">
                    <a16:rowId xmlns:a16="http://schemas.microsoft.com/office/drawing/2014/main" val="2625391312"/>
                  </a:ext>
                </a:extLst>
              </a:tr>
              <a:tr h="370840">
                <a:tc>
                  <a:txBody>
                    <a:bodyPr/>
                    <a:lstStyle/>
                    <a:p>
                      <a:r>
                        <a:rPr lang="en-GB" dirty="0"/>
                        <a:t>Almost</a:t>
                      </a:r>
                      <a:r>
                        <a:rPr lang="en-GB" baseline="0" dirty="0"/>
                        <a:t> constantly</a:t>
                      </a:r>
                      <a:endParaRPr lang="en-GB" dirty="0"/>
                    </a:p>
                  </a:txBody>
                  <a:tcPr marL="186251" marR="186251"/>
                </a:tc>
                <a:tc>
                  <a:txBody>
                    <a:bodyPr/>
                    <a:lstStyle/>
                    <a:p>
                      <a:r>
                        <a:rPr lang="en-GB" dirty="0"/>
                        <a:t>5%</a:t>
                      </a:r>
                    </a:p>
                  </a:txBody>
                  <a:tcPr marL="186251" marR="186251"/>
                </a:tc>
                <a:extLst>
                  <a:ext uri="{0D108BD9-81ED-4DB2-BD59-A6C34878D82A}">
                    <a16:rowId xmlns:a16="http://schemas.microsoft.com/office/drawing/2014/main" val="1265250342"/>
                  </a:ext>
                </a:extLst>
              </a:tr>
              <a:tr h="370840">
                <a:tc>
                  <a:txBody>
                    <a:bodyPr/>
                    <a:lstStyle/>
                    <a:p>
                      <a:r>
                        <a:rPr lang="en-GB" dirty="0"/>
                        <a:t>Prefer not to answer</a:t>
                      </a:r>
                    </a:p>
                  </a:txBody>
                  <a:tcPr marL="186251" marR="186251"/>
                </a:tc>
                <a:tc>
                  <a:txBody>
                    <a:bodyPr/>
                    <a:lstStyle/>
                    <a:p>
                      <a:r>
                        <a:rPr lang="en-GB" dirty="0"/>
                        <a:t>1%</a:t>
                      </a:r>
                    </a:p>
                  </a:txBody>
                  <a:tcPr marL="186251" marR="186251"/>
                </a:tc>
                <a:extLst>
                  <a:ext uri="{0D108BD9-81ED-4DB2-BD59-A6C34878D82A}">
                    <a16:rowId xmlns:a16="http://schemas.microsoft.com/office/drawing/2014/main" val="1112421585"/>
                  </a:ext>
                </a:extLst>
              </a:tr>
              <a:tr h="370840">
                <a:tc>
                  <a:txBody>
                    <a:bodyPr/>
                    <a:lstStyle/>
                    <a:p>
                      <a:r>
                        <a:rPr lang="en-GB" dirty="0"/>
                        <a:t>Don’t know</a:t>
                      </a:r>
                    </a:p>
                  </a:txBody>
                  <a:tcPr marL="186251" marR="186251"/>
                </a:tc>
                <a:tc>
                  <a:txBody>
                    <a:bodyPr/>
                    <a:lstStyle/>
                    <a:p>
                      <a:r>
                        <a:rPr lang="en-GB" dirty="0"/>
                        <a:t>0%</a:t>
                      </a:r>
                    </a:p>
                  </a:txBody>
                  <a:tcPr marL="186251" marR="186251"/>
                </a:tc>
                <a:extLst>
                  <a:ext uri="{0D108BD9-81ED-4DB2-BD59-A6C34878D82A}">
                    <a16:rowId xmlns:a16="http://schemas.microsoft.com/office/drawing/2014/main" val="2181779430"/>
                  </a:ext>
                </a:extLst>
              </a:tr>
            </a:tbl>
          </a:graphicData>
        </a:graphic>
      </p:graphicFrame>
    </p:spTree>
    <p:extLst>
      <p:ext uri="{BB962C8B-B14F-4D97-AF65-F5344CB8AC3E}">
        <p14:creationId xmlns:p14="http://schemas.microsoft.com/office/powerpoint/2010/main" val="28218044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a:t>Coping with loneliness</a:t>
            </a:r>
          </a:p>
        </p:txBody>
      </p:sp>
      <p:graphicFrame>
        <p:nvGraphicFramePr>
          <p:cNvPr id="11" name="Content Placeholder 7"/>
          <p:cNvGraphicFramePr>
            <a:graphicFrameLocks/>
          </p:cNvGraphicFramePr>
          <p:nvPr>
            <p:extLst>
              <p:ext uri="{D42A27DB-BD31-4B8C-83A1-F6EECF244321}">
                <p14:modId xmlns:p14="http://schemas.microsoft.com/office/powerpoint/2010/main" val="2559592052"/>
              </p:ext>
            </p:extLst>
          </p:nvPr>
        </p:nvGraphicFramePr>
        <p:xfrm>
          <a:off x="1374865" y="2264275"/>
          <a:ext cx="6439989" cy="3134360"/>
        </p:xfrm>
        <a:graphic>
          <a:graphicData uri="http://schemas.openxmlformats.org/drawingml/2006/table">
            <a:tbl>
              <a:tblPr firstRow="1" bandRow="1">
                <a:tableStyleId>{5C22544A-7EE6-4342-B048-85BDC9FD1C3A}</a:tableStyleId>
              </a:tblPr>
              <a:tblGrid>
                <a:gridCol w="5638726">
                  <a:extLst>
                    <a:ext uri="{9D8B030D-6E8A-4147-A177-3AD203B41FA5}">
                      <a16:colId xmlns:a16="http://schemas.microsoft.com/office/drawing/2014/main" val="2792244366"/>
                    </a:ext>
                  </a:extLst>
                </a:gridCol>
                <a:gridCol w="801263">
                  <a:extLst>
                    <a:ext uri="{9D8B030D-6E8A-4147-A177-3AD203B41FA5}">
                      <a16:colId xmlns:a16="http://schemas.microsoft.com/office/drawing/2014/main" val="1149605868"/>
                    </a:ext>
                  </a:extLst>
                </a:gridCol>
              </a:tblGrid>
              <a:tr h="370840">
                <a:tc>
                  <a:txBody>
                    <a:bodyPr/>
                    <a:lstStyle/>
                    <a:p>
                      <a:r>
                        <a:rPr lang="en-US" dirty="0"/>
                        <a:t>How bad are your feelings of loneliness when they occur?</a:t>
                      </a:r>
                      <a:endParaRPr lang="en-GB" dirty="0"/>
                    </a:p>
                  </a:txBody>
                  <a:tcPr/>
                </a:tc>
                <a:tc>
                  <a:txBody>
                    <a:bodyPr/>
                    <a:lstStyle/>
                    <a:p>
                      <a:endParaRPr lang="en-GB" dirty="0"/>
                    </a:p>
                  </a:txBody>
                  <a:tcPr/>
                </a:tc>
                <a:extLst>
                  <a:ext uri="{0D108BD9-81ED-4DB2-BD59-A6C34878D82A}">
                    <a16:rowId xmlns:a16="http://schemas.microsoft.com/office/drawing/2014/main" val="2739519906"/>
                  </a:ext>
                </a:extLst>
              </a:tr>
              <a:tr h="370840">
                <a:tc>
                  <a:txBody>
                    <a:bodyPr/>
                    <a:lstStyle/>
                    <a:p>
                      <a:r>
                        <a:rPr lang="en-GB" i="1" dirty="0"/>
                        <a:t>Base</a:t>
                      </a:r>
                    </a:p>
                  </a:txBody>
                  <a:tcPr/>
                </a:tc>
                <a:tc>
                  <a:txBody>
                    <a:bodyPr/>
                    <a:lstStyle/>
                    <a:p>
                      <a:r>
                        <a:rPr lang="en-GB" i="1" dirty="0"/>
                        <a:t>1004</a:t>
                      </a:r>
                    </a:p>
                  </a:txBody>
                  <a:tcPr/>
                </a:tc>
                <a:extLst>
                  <a:ext uri="{0D108BD9-81ED-4DB2-BD59-A6C34878D82A}">
                    <a16:rowId xmlns:a16="http://schemas.microsoft.com/office/drawing/2014/main" val="3810121859"/>
                  </a:ext>
                </a:extLst>
              </a:tr>
              <a:tr h="370840">
                <a:tc>
                  <a:txBody>
                    <a:bodyPr/>
                    <a:lstStyle/>
                    <a:p>
                      <a:r>
                        <a:rPr lang="en-US" dirty="0"/>
                        <a:t>Not too bad. They never really interfere with my day.</a:t>
                      </a:r>
                      <a:endParaRPr lang="en-GB" dirty="0"/>
                    </a:p>
                  </a:txBody>
                  <a:tcPr/>
                </a:tc>
                <a:tc>
                  <a:txBody>
                    <a:bodyPr/>
                    <a:lstStyle/>
                    <a:p>
                      <a:r>
                        <a:rPr lang="en-GB" dirty="0"/>
                        <a:t>34%</a:t>
                      </a:r>
                    </a:p>
                  </a:txBody>
                  <a:tcPr/>
                </a:tc>
                <a:extLst>
                  <a:ext uri="{0D108BD9-81ED-4DB2-BD59-A6C34878D82A}">
                    <a16:rowId xmlns:a16="http://schemas.microsoft.com/office/drawing/2014/main" val="3520185412"/>
                  </a:ext>
                </a:extLst>
              </a:tr>
              <a:tr h="370840">
                <a:tc>
                  <a:txBody>
                    <a:bodyPr/>
                    <a:lstStyle/>
                    <a:p>
                      <a:r>
                        <a:rPr lang="en-US" dirty="0"/>
                        <a:t>I sometimes feel upset or anxious, but am able to collect myself fairly easily</a:t>
                      </a:r>
                      <a:endParaRPr lang="en-GB" dirty="0"/>
                    </a:p>
                  </a:txBody>
                  <a:tcPr/>
                </a:tc>
                <a:tc>
                  <a:txBody>
                    <a:bodyPr/>
                    <a:lstStyle/>
                    <a:p>
                      <a:r>
                        <a:rPr lang="en-GB" dirty="0"/>
                        <a:t>45%</a:t>
                      </a:r>
                    </a:p>
                  </a:txBody>
                  <a:tcPr/>
                </a:tc>
                <a:extLst>
                  <a:ext uri="{0D108BD9-81ED-4DB2-BD59-A6C34878D82A}">
                    <a16:rowId xmlns:a16="http://schemas.microsoft.com/office/drawing/2014/main" val="3977882777"/>
                  </a:ext>
                </a:extLst>
              </a:tr>
              <a:tr h="370840">
                <a:tc>
                  <a:txBody>
                    <a:bodyPr/>
                    <a:lstStyle/>
                    <a:p>
                      <a:r>
                        <a:rPr lang="en-US" dirty="0">
                          <a:solidFill>
                            <a:schemeClr val="tx1"/>
                          </a:solidFill>
                        </a:rPr>
                        <a:t>There are some points where I cannot function in a normal manner</a:t>
                      </a:r>
                      <a:endParaRPr lang="en-GB" dirty="0">
                        <a:solidFill>
                          <a:schemeClr val="tx1"/>
                        </a:solidFill>
                      </a:endParaRPr>
                    </a:p>
                  </a:txBody>
                  <a:tcPr/>
                </a:tc>
                <a:tc>
                  <a:txBody>
                    <a:bodyPr/>
                    <a:lstStyle/>
                    <a:p>
                      <a:r>
                        <a:rPr lang="en-GB" dirty="0">
                          <a:solidFill>
                            <a:schemeClr val="tx1"/>
                          </a:solidFill>
                        </a:rPr>
                        <a:t>19%</a:t>
                      </a:r>
                    </a:p>
                  </a:txBody>
                  <a:tcPr/>
                </a:tc>
                <a:extLst>
                  <a:ext uri="{0D108BD9-81ED-4DB2-BD59-A6C34878D82A}">
                    <a16:rowId xmlns:a16="http://schemas.microsoft.com/office/drawing/2014/main" val="3791913237"/>
                  </a:ext>
                </a:extLst>
              </a:tr>
              <a:tr h="370840">
                <a:tc>
                  <a:txBody>
                    <a:bodyPr/>
                    <a:lstStyle/>
                    <a:p>
                      <a:r>
                        <a:rPr lang="en-GB" dirty="0"/>
                        <a:t>Prefer not to answer </a:t>
                      </a:r>
                    </a:p>
                  </a:txBody>
                  <a:tcPr/>
                </a:tc>
                <a:tc>
                  <a:txBody>
                    <a:bodyPr/>
                    <a:lstStyle/>
                    <a:p>
                      <a:r>
                        <a:rPr lang="en-GB" dirty="0"/>
                        <a:t>1%</a:t>
                      </a:r>
                    </a:p>
                  </a:txBody>
                  <a:tcPr/>
                </a:tc>
                <a:extLst>
                  <a:ext uri="{0D108BD9-81ED-4DB2-BD59-A6C34878D82A}">
                    <a16:rowId xmlns:a16="http://schemas.microsoft.com/office/drawing/2014/main" val="2529997037"/>
                  </a:ext>
                </a:extLst>
              </a:tr>
              <a:tr h="370840">
                <a:tc>
                  <a:txBody>
                    <a:bodyPr/>
                    <a:lstStyle/>
                    <a:p>
                      <a:r>
                        <a:rPr lang="en-GB" dirty="0"/>
                        <a:t>Don’t know</a:t>
                      </a:r>
                    </a:p>
                  </a:txBody>
                  <a:tcPr/>
                </a:tc>
                <a:tc>
                  <a:txBody>
                    <a:bodyPr/>
                    <a:lstStyle/>
                    <a:p>
                      <a:r>
                        <a:rPr lang="en-GB" dirty="0"/>
                        <a:t>1%</a:t>
                      </a:r>
                    </a:p>
                  </a:txBody>
                  <a:tcPr/>
                </a:tc>
                <a:extLst>
                  <a:ext uri="{0D108BD9-81ED-4DB2-BD59-A6C34878D82A}">
                    <a16:rowId xmlns:a16="http://schemas.microsoft.com/office/drawing/2014/main" val="2282585796"/>
                  </a:ext>
                </a:extLst>
              </a:tr>
            </a:tbl>
          </a:graphicData>
        </a:graphic>
      </p:graphicFrame>
    </p:spTree>
    <p:extLst>
      <p:ext uri="{BB962C8B-B14F-4D97-AF65-F5344CB8AC3E}">
        <p14:creationId xmlns:p14="http://schemas.microsoft.com/office/powerpoint/2010/main" val="1383792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‘Fear of failure’</a:t>
            </a:r>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a:t> 77% of all students report that they have a fear of failure, with one in five of these saying that this fear is very prevalent in their day to day life.</a:t>
            </a: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330495668"/>
              </p:ext>
            </p:extLst>
          </p:nvPr>
        </p:nvGraphicFramePr>
        <p:xfrm>
          <a:off x="822959" y="2997200"/>
          <a:ext cx="3093720" cy="2123440"/>
        </p:xfrm>
        <a:graphic>
          <a:graphicData uri="http://schemas.openxmlformats.org/drawingml/2006/table">
            <a:tbl>
              <a:tblPr firstRow="1" bandRow="1">
                <a:tableStyleId>{5C22544A-7EE6-4342-B048-85BDC9FD1C3A}</a:tableStyleId>
              </a:tblPr>
              <a:tblGrid>
                <a:gridCol w="2281817">
                  <a:extLst>
                    <a:ext uri="{9D8B030D-6E8A-4147-A177-3AD203B41FA5}">
                      <a16:colId xmlns:a16="http://schemas.microsoft.com/office/drawing/2014/main" val="861378576"/>
                    </a:ext>
                  </a:extLst>
                </a:gridCol>
                <a:gridCol w="811903">
                  <a:extLst>
                    <a:ext uri="{9D8B030D-6E8A-4147-A177-3AD203B41FA5}">
                      <a16:colId xmlns:a16="http://schemas.microsoft.com/office/drawing/2014/main" val="3871493442"/>
                    </a:ext>
                  </a:extLst>
                </a:gridCol>
              </a:tblGrid>
              <a:tr h="370840">
                <a:tc>
                  <a:txBody>
                    <a:bodyPr/>
                    <a:lstStyle/>
                    <a:p>
                      <a:r>
                        <a:rPr lang="en-GB" dirty="0"/>
                        <a:t>Do you have</a:t>
                      </a:r>
                      <a:r>
                        <a:rPr lang="en-GB" baseline="0" dirty="0"/>
                        <a:t> a fear of failure?</a:t>
                      </a:r>
                      <a:endParaRPr lang="en-GB" dirty="0"/>
                    </a:p>
                  </a:txBody>
                  <a:tcPr/>
                </a:tc>
                <a:tc>
                  <a:txBody>
                    <a:bodyPr/>
                    <a:lstStyle/>
                    <a:p>
                      <a:endParaRPr lang="en-GB"/>
                    </a:p>
                  </a:txBody>
                  <a:tcPr/>
                </a:tc>
                <a:extLst>
                  <a:ext uri="{0D108BD9-81ED-4DB2-BD59-A6C34878D82A}">
                    <a16:rowId xmlns:a16="http://schemas.microsoft.com/office/drawing/2014/main" val="227604362"/>
                  </a:ext>
                </a:extLst>
              </a:tr>
              <a:tr h="370840">
                <a:tc>
                  <a:txBody>
                    <a:bodyPr/>
                    <a:lstStyle/>
                    <a:p>
                      <a:r>
                        <a:rPr lang="en-GB" i="1" dirty="0"/>
                        <a:t>Base</a:t>
                      </a:r>
                    </a:p>
                  </a:txBody>
                  <a:tcPr/>
                </a:tc>
                <a:tc>
                  <a:txBody>
                    <a:bodyPr/>
                    <a:lstStyle/>
                    <a:p>
                      <a:r>
                        <a:rPr lang="en-GB" i="1" dirty="0"/>
                        <a:t>1061</a:t>
                      </a:r>
                    </a:p>
                  </a:txBody>
                  <a:tcPr/>
                </a:tc>
                <a:extLst>
                  <a:ext uri="{0D108BD9-81ED-4DB2-BD59-A6C34878D82A}">
                    <a16:rowId xmlns:a16="http://schemas.microsoft.com/office/drawing/2014/main" val="4271437547"/>
                  </a:ext>
                </a:extLst>
              </a:tr>
              <a:tr h="370840">
                <a:tc>
                  <a:txBody>
                    <a:bodyPr/>
                    <a:lstStyle/>
                    <a:p>
                      <a:r>
                        <a:rPr lang="en-GB" dirty="0"/>
                        <a:t>Yes</a:t>
                      </a:r>
                    </a:p>
                  </a:txBody>
                  <a:tcPr/>
                </a:tc>
                <a:tc>
                  <a:txBody>
                    <a:bodyPr/>
                    <a:lstStyle/>
                    <a:p>
                      <a:r>
                        <a:rPr lang="en-GB" dirty="0"/>
                        <a:t>77%</a:t>
                      </a:r>
                    </a:p>
                  </a:txBody>
                  <a:tcPr/>
                </a:tc>
                <a:extLst>
                  <a:ext uri="{0D108BD9-81ED-4DB2-BD59-A6C34878D82A}">
                    <a16:rowId xmlns:a16="http://schemas.microsoft.com/office/drawing/2014/main" val="2905453692"/>
                  </a:ext>
                </a:extLst>
              </a:tr>
              <a:tr h="370840">
                <a:tc>
                  <a:txBody>
                    <a:bodyPr/>
                    <a:lstStyle/>
                    <a:p>
                      <a:r>
                        <a:rPr lang="en-GB" dirty="0"/>
                        <a:t>No</a:t>
                      </a:r>
                    </a:p>
                  </a:txBody>
                  <a:tcPr/>
                </a:tc>
                <a:tc>
                  <a:txBody>
                    <a:bodyPr/>
                    <a:lstStyle/>
                    <a:p>
                      <a:r>
                        <a:rPr lang="en-GB" dirty="0"/>
                        <a:t>18%</a:t>
                      </a:r>
                    </a:p>
                  </a:txBody>
                  <a:tcPr/>
                </a:tc>
                <a:extLst>
                  <a:ext uri="{0D108BD9-81ED-4DB2-BD59-A6C34878D82A}">
                    <a16:rowId xmlns:a16="http://schemas.microsoft.com/office/drawing/2014/main" val="638765251"/>
                  </a:ext>
                </a:extLst>
              </a:tr>
              <a:tr h="370840">
                <a:tc>
                  <a:txBody>
                    <a:bodyPr/>
                    <a:lstStyle/>
                    <a:p>
                      <a:r>
                        <a:rPr lang="en-GB" dirty="0"/>
                        <a:t>Don’t know </a:t>
                      </a:r>
                    </a:p>
                  </a:txBody>
                  <a:tcPr/>
                </a:tc>
                <a:tc>
                  <a:txBody>
                    <a:bodyPr/>
                    <a:lstStyle/>
                    <a:p>
                      <a:r>
                        <a:rPr lang="en-GB" dirty="0"/>
                        <a:t>5%</a:t>
                      </a:r>
                    </a:p>
                  </a:txBody>
                  <a:tcPr/>
                </a:tc>
                <a:extLst>
                  <a:ext uri="{0D108BD9-81ED-4DB2-BD59-A6C34878D82A}">
                    <a16:rowId xmlns:a16="http://schemas.microsoft.com/office/drawing/2014/main" val="165291691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94875160"/>
              </p:ext>
            </p:extLst>
          </p:nvPr>
        </p:nvGraphicFramePr>
        <p:xfrm>
          <a:off x="4290056" y="2997200"/>
          <a:ext cx="4206242" cy="2865120"/>
        </p:xfrm>
        <a:graphic>
          <a:graphicData uri="http://schemas.openxmlformats.org/drawingml/2006/table">
            <a:tbl>
              <a:tblPr firstRow="1" bandRow="1">
                <a:tableStyleId>{5C22544A-7EE6-4342-B048-85BDC9FD1C3A}</a:tableStyleId>
              </a:tblPr>
              <a:tblGrid>
                <a:gridCol w="3055622">
                  <a:extLst>
                    <a:ext uri="{9D8B030D-6E8A-4147-A177-3AD203B41FA5}">
                      <a16:colId xmlns:a16="http://schemas.microsoft.com/office/drawing/2014/main" val="1298682002"/>
                    </a:ext>
                  </a:extLst>
                </a:gridCol>
                <a:gridCol w="1150620">
                  <a:extLst>
                    <a:ext uri="{9D8B030D-6E8A-4147-A177-3AD203B41FA5}">
                      <a16:colId xmlns:a16="http://schemas.microsoft.com/office/drawing/2014/main" val="3761578798"/>
                    </a:ext>
                  </a:extLst>
                </a:gridCol>
              </a:tblGrid>
              <a:tr h="370840">
                <a:tc>
                  <a:txBody>
                    <a:bodyPr/>
                    <a:lstStyle/>
                    <a:p>
                      <a:r>
                        <a:rPr lang="en-US" dirty="0"/>
                        <a:t>How prevalent is this fear in your day-to-day life?</a:t>
                      </a:r>
                      <a:endParaRPr lang="en-GB" dirty="0"/>
                    </a:p>
                  </a:txBody>
                  <a:tcPr/>
                </a:tc>
                <a:tc>
                  <a:txBody>
                    <a:bodyPr/>
                    <a:lstStyle/>
                    <a:p>
                      <a:endParaRPr lang="en-GB" dirty="0"/>
                    </a:p>
                  </a:txBody>
                  <a:tcPr/>
                </a:tc>
                <a:extLst>
                  <a:ext uri="{0D108BD9-81ED-4DB2-BD59-A6C34878D82A}">
                    <a16:rowId xmlns:a16="http://schemas.microsoft.com/office/drawing/2014/main" val="364087547"/>
                  </a:ext>
                </a:extLst>
              </a:tr>
              <a:tr h="370840">
                <a:tc>
                  <a:txBody>
                    <a:bodyPr/>
                    <a:lstStyle/>
                    <a:p>
                      <a:r>
                        <a:rPr lang="en-GB" i="1" dirty="0"/>
                        <a:t>Base</a:t>
                      </a:r>
                    </a:p>
                  </a:txBody>
                  <a:tcPr/>
                </a:tc>
                <a:tc>
                  <a:txBody>
                    <a:bodyPr/>
                    <a:lstStyle/>
                    <a:p>
                      <a:r>
                        <a:rPr lang="en-GB" i="1" dirty="0"/>
                        <a:t>814</a:t>
                      </a:r>
                    </a:p>
                  </a:txBody>
                  <a:tcPr/>
                </a:tc>
                <a:extLst>
                  <a:ext uri="{0D108BD9-81ED-4DB2-BD59-A6C34878D82A}">
                    <a16:rowId xmlns:a16="http://schemas.microsoft.com/office/drawing/2014/main" val="3092494705"/>
                  </a:ext>
                </a:extLst>
              </a:tr>
              <a:tr h="370840">
                <a:tc>
                  <a:txBody>
                    <a:bodyPr/>
                    <a:lstStyle/>
                    <a:p>
                      <a:r>
                        <a:rPr lang="en-GB" dirty="0"/>
                        <a:t>Very prevalent</a:t>
                      </a:r>
                    </a:p>
                  </a:txBody>
                  <a:tcPr/>
                </a:tc>
                <a:tc>
                  <a:txBody>
                    <a:bodyPr/>
                    <a:lstStyle/>
                    <a:p>
                      <a:r>
                        <a:rPr lang="en-GB" dirty="0"/>
                        <a:t>21%</a:t>
                      </a:r>
                    </a:p>
                  </a:txBody>
                  <a:tcPr/>
                </a:tc>
                <a:extLst>
                  <a:ext uri="{0D108BD9-81ED-4DB2-BD59-A6C34878D82A}">
                    <a16:rowId xmlns:a16="http://schemas.microsoft.com/office/drawing/2014/main" val="1909075539"/>
                  </a:ext>
                </a:extLst>
              </a:tr>
              <a:tr h="370840">
                <a:tc>
                  <a:txBody>
                    <a:bodyPr/>
                    <a:lstStyle/>
                    <a:p>
                      <a:r>
                        <a:rPr lang="en-GB" dirty="0"/>
                        <a:t>Somewhat prevalent</a:t>
                      </a:r>
                    </a:p>
                  </a:txBody>
                  <a:tcPr/>
                </a:tc>
                <a:tc>
                  <a:txBody>
                    <a:bodyPr/>
                    <a:lstStyle/>
                    <a:p>
                      <a:r>
                        <a:rPr lang="en-GB" dirty="0"/>
                        <a:t>44%</a:t>
                      </a:r>
                    </a:p>
                  </a:txBody>
                  <a:tcPr/>
                </a:tc>
                <a:extLst>
                  <a:ext uri="{0D108BD9-81ED-4DB2-BD59-A6C34878D82A}">
                    <a16:rowId xmlns:a16="http://schemas.microsoft.com/office/drawing/2014/main" val="3888464679"/>
                  </a:ext>
                </a:extLst>
              </a:tr>
              <a:tr h="370840">
                <a:tc>
                  <a:txBody>
                    <a:bodyPr/>
                    <a:lstStyle/>
                    <a:p>
                      <a:r>
                        <a:rPr lang="en-GB" dirty="0"/>
                        <a:t>Not very prevalent</a:t>
                      </a:r>
                    </a:p>
                  </a:txBody>
                  <a:tcPr/>
                </a:tc>
                <a:tc>
                  <a:txBody>
                    <a:bodyPr/>
                    <a:lstStyle/>
                    <a:p>
                      <a:r>
                        <a:rPr lang="en-GB" dirty="0"/>
                        <a:t>33%</a:t>
                      </a:r>
                    </a:p>
                  </a:txBody>
                  <a:tcPr/>
                </a:tc>
                <a:extLst>
                  <a:ext uri="{0D108BD9-81ED-4DB2-BD59-A6C34878D82A}">
                    <a16:rowId xmlns:a16="http://schemas.microsoft.com/office/drawing/2014/main" val="469704952"/>
                  </a:ext>
                </a:extLst>
              </a:tr>
              <a:tr h="370840">
                <a:tc>
                  <a:txBody>
                    <a:bodyPr/>
                    <a:lstStyle/>
                    <a:p>
                      <a:r>
                        <a:rPr lang="en-GB" dirty="0"/>
                        <a:t>Prefer not to say</a:t>
                      </a:r>
                    </a:p>
                  </a:txBody>
                  <a:tcPr/>
                </a:tc>
                <a:tc>
                  <a:txBody>
                    <a:bodyPr/>
                    <a:lstStyle/>
                    <a:p>
                      <a:r>
                        <a:rPr lang="en-GB" dirty="0"/>
                        <a:t>1%</a:t>
                      </a:r>
                    </a:p>
                  </a:txBody>
                  <a:tcPr/>
                </a:tc>
                <a:extLst>
                  <a:ext uri="{0D108BD9-81ED-4DB2-BD59-A6C34878D82A}">
                    <a16:rowId xmlns:a16="http://schemas.microsoft.com/office/drawing/2014/main" val="3907937399"/>
                  </a:ext>
                </a:extLst>
              </a:tr>
              <a:tr h="370840">
                <a:tc>
                  <a:txBody>
                    <a:bodyPr/>
                    <a:lstStyle/>
                    <a:p>
                      <a:r>
                        <a:rPr lang="en-GB" dirty="0"/>
                        <a:t>Don’t know</a:t>
                      </a:r>
                    </a:p>
                  </a:txBody>
                  <a:tcPr/>
                </a:tc>
                <a:tc>
                  <a:txBody>
                    <a:bodyPr/>
                    <a:lstStyle/>
                    <a:p>
                      <a:r>
                        <a:rPr lang="en-GB" dirty="0"/>
                        <a:t>1%</a:t>
                      </a:r>
                    </a:p>
                  </a:txBody>
                  <a:tcPr/>
                </a:tc>
                <a:extLst>
                  <a:ext uri="{0D108BD9-81ED-4DB2-BD59-A6C34878D82A}">
                    <a16:rowId xmlns:a16="http://schemas.microsoft.com/office/drawing/2014/main" val="231664738"/>
                  </a:ext>
                </a:extLst>
              </a:tr>
            </a:tbl>
          </a:graphicData>
        </a:graphic>
      </p:graphicFrame>
    </p:spTree>
    <p:extLst>
      <p:ext uri="{BB962C8B-B14F-4D97-AF65-F5344CB8AC3E}">
        <p14:creationId xmlns:p14="http://schemas.microsoft.com/office/powerpoint/2010/main" val="358754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Questions </a:t>
            </a:r>
          </a:p>
        </p:txBody>
      </p:sp>
      <p:sp>
        <p:nvSpPr>
          <p:cNvPr id="3" name="Content Placeholder 2"/>
          <p:cNvSpPr>
            <a:spLocks noGrp="1"/>
          </p:cNvSpPr>
          <p:nvPr>
            <p:ph idx="1"/>
          </p:nvPr>
        </p:nvSpPr>
        <p:spPr/>
        <p:txBody>
          <a:bodyPr/>
          <a:lstStyle/>
          <a:p>
            <a:pPr marL="0" indent="0">
              <a:buNone/>
            </a:pPr>
            <a:r>
              <a:rPr lang="en-GB" dirty="0"/>
              <a:t>For psychiatry / psychology:</a:t>
            </a:r>
          </a:p>
          <a:p>
            <a:pPr lvl="1">
              <a:buFont typeface="Courier New" panose="02070309020205020404" pitchFamily="49" charset="0"/>
              <a:buChar char="o"/>
            </a:pPr>
            <a:r>
              <a:rPr lang="en-GB" dirty="0"/>
              <a:t>Causes, consequences, treatment and management of mental health problems</a:t>
            </a:r>
          </a:p>
          <a:p>
            <a:pPr lvl="1">
              <a:buFont typeface="Courier New" panose="02070309020205020404" pitchFamily="49" charset="0"/>
              <a:buChar char="o"/>
            </a:pPr>
            <a:r>
              <a:rPr lang="en-GB" dirty="0"/>
              <a:t>When confronted with a suicidal student, don’t call a sociologist!</a:t>
            </a:r>
          </a:p>
          <a:p>
            <a:pPr lvl="1">
              <a:buFont typeface="Wingdings" panose="05000000000000000000" pitchFamily="2" charset="2"/>
              <a:buChar char="q"/>
            </a:pPr>
            <a:endParaRPr lang="en-GB" dirty="0"/>
          </a:p>
          <a:p>
            <a:pPr marL="0" indent="0">
              <a:buNone/>
            </a:pPr>
            <a:r>
              <a:rPr lang="en-GB" dirty="0"/>
              <a:t>For sociology:</a:t>
            </a:r>
          </a:p>
          <a:p>
            <a:pPr lvl="1">
              <a:buFont typeface="Courier New" panose="02070309020205020404" pitchFamily="49" charset="0"/>
              <a:buChar char="o"/>
            </a:pPr>
            <a:r>
              <a:rPr lang="en-GB" dirty="0"/>
              <a:t>Blurring line between mental health and mental illness </a:t>
            </a:r>
          </a:p>
          <a:p>
            <a:pPr lvl="1">
              <a:buFont typeface="Courier New" panose="02070309020205020404" pitchFamily="49" charset="0"/>
              <a:buChar char="o"/>
            </a:pPr>
            <a:r>
              <a:rPr lang="en-GB" dirty="0"/>
              <a:t> Changes in the University, and student experience </a:t>
            </a:r>
          </a:p>
          <a:p>
            <a:pPr lvl="1">
              <a:buFont typeface="Courier New" panose="02070309020205020404" pitchFamily="49" charset="0"/>
              <a:buChar char="o"/>
            </a:pPr>
            <a:r>
              <a:rPr lang="en-GB" dirty="0"/>
              <a:t> Validation of vulnerability and identity of grievance</a:t>
            </a:r>
          </a:p>
          <a:p>
            <a:pPr lvl="1">
              <a:buFont typeface="Courier New" panose="02070309020205020404" pitchFamily="49" charset="0"/>
              <a:buChar char="o"/>
            </a:pPr>
            <a:r>
              <a:rPr lang="en-GB" dirty="0"/>
              <a:t> Problems of socialisation and adult authority</a:t>
            </a:r>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289318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Starting points </a:t>
            </a:r>
          </a:p>
        </p:txBody>
      </p:sp>
      <p:sp>
        <p:nvSpPr>
          <p:cNvPr id="3" name="Content Placeholder 2"/>
          <p:cNvSpPr>
            <a:spLocks noGrp="1"/>
          </p:cNvSpPr>
          <p:nvPr>
            <p:ph idx="1"/>
          </p:nvPr>
        </p:nvSpPr>
        <p:spPr/>
        <p:txBody>
          <a:bodyPr/>
          <a:lstStyle/>
          <a:p>
            <a:r>
              <a:rPr lang="en-GB" i="1" dirty="0"/>
              <a:t>Are</a:t>
            </a:r>
            <a:r>
              <a:rPr lang="en-GB" dirty="0"/>
              <a:t> today’s students particularly fragile? </a:t>
            </a:r>
          </a:p>
          <a:p>
            <a:r>
              <a:rPr lang="en-GB" dirty="0"/>
              <a:t>What do we mean by fragile anyway?</a:t>
            </a:r>
          </a:p>
          <a:p>
            <a:r>
              <a:rPr lang="en-GB" dirty="0"/>
              <a:t>Which students are we talking about, and why?</a:t>
            </a:r>
          </a:p>
          <a:p>
            <a:r>
              <a:rPr lang="en-GB" dirty="0">
                <a:solidFill>
                  <a:srgbClr val="0070C0"/>
                </a:solidFill>
              </a:rPr>
              <a:t>How do we separate students’ difficulties and experiences from the cultural script describing them? </a:t>
            </a:r>
          </a:p>
        </p:txBody>
      </p:sp>
    </p:spTree>
    <p:extLst>
      <p:ext uri="{BB962C8B-B14F-4D97-AF65-F5344CB8AC3E}">
        <p14:creationId xmlns:p14="http://schemas.microsoft.com/office/powerpoint/2010/main" val="1640115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Simon </a:t>
            </a:r>
            <a:r>
              <a:rPr lang="en-GB" dirty="0" err="1"/>
              <a:t>Wessley</a:t>
            </a:r>
            <a:r>
              <a:rPr lang="en-GB" dirty="0"/>
              <a:t>: ‘</a:t>
            </a:r>
            <a:r>
              <a:rPr lang="en-US" b="1" dirty="0"/>
              <a:t>A slice of student life’</a:t>
            </a:r>
            <a:endParaRPr lang="en-GB" dirty="0"/>
          </a:p>
        </p:txBody>
      </p:sp>
      <p:sp>
        <p:nvSpPr>
          <p:cNvPr id="3" name="Content Placeholder 2"/>
          <p:cNvSpPr>
            <a:spLocks noGrp="1"/>
          </p:cNvSpPr>
          <p:nvPr>
            <p:ph idx="1"/>
          </p:nvPr>
        </p:nvSpPr>
        <p:spPr>
          <a:xfrm>
            <a:off x="822960" y="1845734"/>
            <a:ext cx="7210698" cy="4359124"/>
          </a:xfrm>
        </p:spPr>
        <p:txBody>
          <a:bodyPr>
            <a:normAutofit fontScale="92500" lnSpcReduction="20000"/>
          </a:bodyPr>
          <a:lstStyle/>
          <a:p>
            <a:r>
              <a:rPr lang="en-US" dirty="0"/>
              <a:t>‘What was obvious everywhere is that interest in mental health is soaring. Sooner or later I was asked about why there has been a rise in mental disorders on campus, and what should we do about it. As I don’t know the answer to either question I would usually ask the audience. Inevitably there was a range of opinions and solutions, although not many went beyond the need for more counsellors.</a:t>
            </a:r>
          </a:p>
          <a:p>
            <a:r>
              <a:rPr lang="en-US" dirty="0"/>
              <a:t>‘Many quoted the recent NUS survey (or indeed had carried out similar surveys on their own campus) that found that 80% of students had “mental health problems”, but fewer seemed to be willing to critically evaluate this unlikely finding.</a:t>
            </a:r>
          </a:p>
          <a:p>
            <a:r>
              <a:rPr lang="en-US" dirty="0"/>
              <a:t>‘It’s important that we apply some critical thinking and appreciate the difference between “mental health” and mental disorder. But NUS surveys aside, mental disorder is indeed on the rise, at least among women who are aged between 18 and 24. However, the best estimate is a prevalence rate of 26%, not 80%. So we can agree that there are more students needing more support, including on occasion specialist support from psychiatrists…</a:t>
            </a:r>
          </a:p>
          <a:p>
            <a:endParaRPr lang="en-US" dirty="0"/>
          </a:p>
        </p:txBody>
      </p:sp>
      <p:pic>
        <p:nvPicPr>
          <p:cNvPr id="4" name="Picture 3"/>
          <p:cNvPicPr>
            <a:picLocks noChangeAspect="1"/>
          </p:cNvPicPr>
          <p:nvPr/>
        </p:nvPicPr>
        <p:blipFill>
          <a:blip r:embed="rId2"/>
          <a:stretch>
            <a:fillRect/>
          </a:stretch>
        </p:blipFill>
        <p:spPr>
          <a:xfrm>
            <a:off x="7214235" y="178231"/>
            <a:ext cx="1152525" cy="1524000"/>
          </a:xfrm>
          <a:prstGeom prst="rect">
            <a:avLst/>
          </a:prstGeom>
        </p:spPr>
      </p:pic>
    </p:spTree>
    <p:extLst>
      <p:ext uri="{BB962C8B-B14F-4D97-AF65-F5344CB8AC3E}">
        <p14:creationId xmlns:p14="http://schemas.microsoft.com/office/powerpoint/2010/main" val="481663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005840" y="966651"/>
            <a:ext cx="7733212" cy="4911635"/>
          </a:xfrm>
        </p:spPr>
        <p:txBody>
          <a:bodyPr>
            <a:normAutofit fontScale="92500" lnSpcReduction="20000"/>
          </a:bodyPr>
          <a:lstStyle/>
          <a:p>
            <a:r>
              <a:rPr lang="en-US" dirty="0"/>
              <a:t>‘…in order to encourage more critical thinking I sometimes ask the audience how many of them are making friends that they would keep for life - 80% raise their hands, and then how many were being intellectually stimulated by their studies (a similar proportion) and finally how many were having better sex lives (we don’t vote on this, but judging by the smiles it was also a majority).</a:t>
            </a:r>
          </a:p>
          <a:p>
            <a:r>
              <a:rPr lang="en-US" dirty="0"/>
              <a:t>‘I did this to suggest some continuity – university remains a time of challenge and change, incorporating both the negative (such as loneliness, isolation, exam stress) and the positive (such as emotional growth, friendship, stimulation and experimentation), and that we should be cautious of invoking mental health problems for all of these.</a:t>
            </a:r>
          </a:p>
          <a:p>
            <a:r>
              <a:rPr lang="en-US" dirty="0"/>
              <a:t>‘Of course, there are also discontinuities – social media acts as a great amplifier of both the bad and good, but we should be careful of blaming the medium for the message. Parenting styles and risk obsession have changed over a generation. And let’s not forget the additional burden of debt...</a:t>
            </a:r>
          </a:p>
          <a:p>
            <a:r>
              <a:rPr lang="en-US" dirty="0"/>
              <a:t>‘But whatever the answer to rises in mental ill health, and at the moment I think we have to say we don’t really know, the challenge for us in psychiatry is to harness this interest into making more psychologically minded doctors in general, and more psychiatrists in particular.’</a:t>
            </a:r>
          </a:p>
          <a:p>
            <a:r>
              <a:rPr lang="en-US" dirty="0">
                <a:hlinkClick r:id="rId2"/>
              </a:rPr>
              <a:t>http://www.rcpsych.ac.uk/discoverpsychiatry/thepresidentsblog1.aspx</a:t>
            </a:r>
            <a:endParaRPr lang="en-US" dirty="0"/>
          </a:p>
          <a:p>
            <a:endParaRPr lang="en-US" dirty="0"/>
          </a:p>
          <a:p>
            <a:endParaRPr lang="en-GB" dirty="0"/>
          </a:p>
        </p:txBody>
      </p:sp>
    </p:spTree>
    <p:extLst>
      <p:ext uri="{BB962C8B-B14F-4D97-AF65-F5344CB8AC3E}">
        <p14:creationId xmlns:p14="http://schemas.microsoft.com/office/powerpoint/2010/main" val="192629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Being a student has changed</a:t>
            </a:r>
          </a:p>
        </p:txBody>
      </p:sp>
      <p:sp>
        <p:nvSpPr>
          <p:cNvPr id="3" name="Content Placeholder 2"/>
          <p:cNvSpPr>
            <a:spLocks noGrp="1"/>
          </p:cNvSpPr>
          <p:nvPr>
            <p:ph idx="1"/>
          </p:nvPr>
        </p:nvSpPr>
        <p:spPr/>
        <p:txBody>
          <a:bodyPr>
            <a:normAutofit fontScale="92500" lnSpcReduction="20000"/>
          </a:bodyPr>
          <a:lstStyle/>
          <a:p>
            <a:r>
              <a:rPr lang="en-GB" dirty="0"/>
              <a:t>Impact of expansion:</a:t>
            </a:r>
          </a:p>
          <a:p>
            <a:pPr lvl="1"/>
            <a:r>
              <a:rPr lang="en-GB" dirty="0"/>
              <a:t>Larger proportion of young people with mental health problems</a:t>
            </a:r>
          </a:p>
          <a:p>
            <a:pPr lvl="1"/>
            <a:r>
              <a:rPr lang="en-GB" dirty="0"/>
              <a:t>Additional responsibilities shouldered by some students</a:t>
            </a:r>
          </a:p>
          <a:p>
            <a:pPr lvl="1"/>
            <a:r>
              <a:rPr lang="en-GB" dirty="0"/>
              <a:t>Clash between field and habitus / expectation and experience</a:t>
            </a:r>
          </a:p>
          <a:p>
            <a:pPr lvl="1"/>
            <a:r>
              <a:rPr lang="en-GB" dirty="0"/>
              <a:t>University as ‘another brick in the wall’</a:t>
            </a:r>
          </a:p>
          <a:p>
            <a:pPr lvl="1"/>
            <a:r>
              <a:rPr lang="en-GB" dirty="0"/>
              <a:t>Growth and impersonality of university courses </a:t>
            </a:r>
          </a:p>
          <a:p>
            <a:pPr marL="201168" lvl="1" indent="0">
              <a:buNone/>
            </a:pPr>
            <a:endParaRPr lang="en-GB" dirty="0"/>
          </a:p>
          <a:p>
            <a:pPr marL="201168" lvl="1" indent="0">
              <a:buNone/>
            </a:pPr>
            <a:r>
              <a:rPr lang="en-GB" sz="2000" dirty="0"/>
              <a:t>Instrumental high stakes for the ‘degree generation’ (</a:t>
            </a:r>
            <a:r>
              <a:rPr lang="en-GB" sz="2000" dirty="0" err="1"/>
              <a:t>Bathmaker</a:t>
            </a:r>
            <a:r>
              <a:rPr lang="en-GB" sz="2000" dirty="0"/>
              <a:t> et al 2016)</a:t>
            </a:r>
          </a:p>
          <a:p>
            <a:pPr lvl="2"/>
            <a:r>
              <a:rPr lang="en-GB" sz="1800" dirty="0"/>
              <a:t>Debt and employment </a:t>
            </a:r>
          </a:p>
          <a:p>
            <a:pPr lvl="2"/>
            <a:r>
              <a:rPr lang="en-GB" sz="1800" dirty="0"/>
              <a:t>‘Fear of failure’ – and uncertain script for success</a:t>
            </a:r>
          </a:p>
          <a:p>
            <a:r>
              <a:rPr lang="en-GB" dirty="0"/>
              <a:t>Transition from school / home to independent life and study </a:t>
            </a:r>
          </a:p>
          <a:p>
            <a:pPr lvl="1"/>
            <a:r>
              <a:rPr lang="en-GB" dirty="0"/>
              <a:t>Universities as ‘finishing schools’ (</a:t>
            </a:r>
            <a:r>
              <a:rPr lang="en-GB" dirty="0" err="1"/>
              <a:t>Gouldner</a:t>
            </a:r>
            <a:r>
              <a:rPr lang="en-GB" dirty="0"/>
              <a:t> 1979); emphasis on socialisation </a:t>
            </a:r>
          </a:p>
          <a:p>
            <a:pPr lvl="1"/>
            <a:r>
              <a:rPr lang="en-GB" dirty="0"/>
              <a:t>Tension between pastoral responsibilities of academic staff and role of student support services – ‘lost’ students?</a:t>
            </a:r>
          </a:p>
          <a:p>
            <a:endParaRPr lang="en-GB" dirty="0"/>
          </a:p>
          <a:p>
            <a:endParaRPr lang="en-GB" dirty="0"/>
          </a:p>
        </p:txBody>
      </p:sp>
    </p:spTree>
    <p:extLst>
      <p:ext uri="{BB962C8B-B14F-4D97-AF65-F5344CB8AC3E}">
        <p14:creationId xmlns:p14="http://schemas.microsoft.com/office/powerpoint/2010/main" val="3582212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But…</a:t>
            </a:r>
          </a:p>
        </p:txBody>
      </p:sp>
      <p:sp>
        <p:nvSpPr>
          <p:cNvPr id="3" name="Content Placeholder 2"/>
          <p:cNvSpPr>
            <a:spLocks noGrp="1"/>
          </p:cNvSpPr>
          <p:nvPr>
            <p:ph idx="1"/>
          </p:nvPr>
        </p:nvSpPr>
        <p:spPr/>
        <p:txBody>
          <a:bodyPr/>
          <a:lstStyle/>
          <a:p>
            <a:pPr marL="0" indent="0">
              <a:buNone/>
            </a:pPr>
            <a:r>
              <a:rPr lang="en-GB" dirty="0"/>
              <a:t>Why do these problems take the form of individual, mental health problems?</a:t>
            </a:r>
          </a:p>
          <a:p>
            <a:pPr marL="0" indent="0">
              <a:buNone/>
            </a:pPr>
            <a:r>
              <a:rPr lang="en-GB" dirty="0"/>
              <a:t>Students come to university with a diagnosis, and it is affirmed:</a:t>
            </a:r>
          </a:p>
          <a:p>
            <a:pPr marL="578358" lvl="1" indent="-285750"/>
            <a:r>
              <a:rPr lang="en-GB" dirty="0"/>
              <a:t>Problems of attendance, performance, and submission of work increasingly managed through a medicalised process</a:t>
            </a:r>
          </a:p>
          <a:p>
            <a:pPr marL="0" indent="0">
              <a:buNone/>
            </a:pPr>
            <a:r>
              <a:rPr lang="en-GB" dirty="0"/>
              <a:t>How has University come to be seen as threatening?</a:t>
            </a:r>
          </a:p>
          <a:p>
            <a:pPr marL="578358" lvl="1" indent="-285750"/>
            <a:endParaRPr lang="en-GB" dirty="0"/>
          </a:p>
          <a:p>
            <a:pPr marL="578358" lvl="1" indent="-285750"/>
            <a:endParaRPr lang="en-GB" dirty="0"/>
          </a:p>
          <a:p>
            <a:pPr marL="0" indent="0">
              <a:buNone/>
            </a:pPr>
            <a:endParaRPr lang="en-GB" dirty="0"/>
          </a:p>
          <a:p>
            <a:endParaRPr lang="en-GB" dirty="0"/>
          </a:p>
        </p:txBody>
      </p:sp>
    </p:spTree>
    <p:extLst>
      <p:ext uri="{BB962C8B-B14F-4D97-AF65-F5344CB8AC3E}">
        <p14:creationId xmlns:p14="http://schemas.microsoft.com/office/powerpoint/2010/main" val="3167032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Therapy culture</a:t>
            </a:r>
          </a:p>
        </p:txBody>
      </p:sp>
      <p:sp>
        <p:nvSpPr>
          <p:cNvPr id="3" name="Content Placeholder 2"/>
          <p:cNvSpPr>
            <a:spLocks noGrp="1"/>
          </p:cNvSpPr>
          <p:nvPr>
            <p:ph idx="1"/>
          </p:nvPr>
        </p:nvSpPr>
        <p:spPr/>
        <p:txBody>
          <a:bodyPr>
            <a:normAutofit/>
          </a:bodyPr>
          <a:lstStyle/>
          <a:p>
            <a:pPr marL="0" indent="0">
              <a:buNone/>
            </a:pPr>
            <a:r>
              <a:rPr lang="en-GB" dirty="0"/>
              <a:t>Distinct from therapy, as a clinical approach to mental illness</a:t>
            </a:r>
          </a:p>
          <a:p>
            <a:pPr marL="0" indent="0">
              <a:buNone/>
            </a:pPr>
            <a:r>
              <a:rPr lang="en-GB" dirty="0"/>
              <a:t>Cultivation of a generalised sense of vulnerability, leading to therapeutic governance and management (</a:t>
            </a:r>
            <a:r>
              <a:rPr lang="en-GB" dirty="0" err="1"/>
              <a:t>Furedi</a:t>
            </a:r>
            <a:r>
              <a:rPr lang="en-GB" dirty="0"/>
              <a:t> 2003)</a:t>
            </a:r>
          </a:p>
          <a:p>
            <a:pPr marL="0" indent="0">
              <a:buNone/>
            </a:pPr>
            <a:r>
              <a:rPr lang="en-GB" dirty="0"/>
              <a:t>Defining everyday distress as a mental health problem can mean it is experienced as such </a:t>
            </a:r>
          </a:p>
          <a:p>
            <a:pPr lvl="1">
              <a:buFont typeface="Courier New" panose="02070309020205020404" pitchFamily="49" charset="0"/>
              <a:buChar char="o"/>
            </a:pPr>
            <a:r>
              <a:rPr lang="en-GB" dirty="0"/>
              <a:t>Individual, pathological, in need of and susceptible medical intervention</a:t>
            </a:r>
          </a:p>
          <a:p>
            <a:pPr lvl="1">
              <a:buFont typeface="Courier New" panose="02070309020205020404" pitchFamily="49" charset="0"/>
              <a:buChar char="o"/>
            </a:pPr>
            <a:r>
              <a:rPr lang="en-GB" dirty="0"/>
              <a:t>Services for those in most need are over-burdened</a:t>
            </a:r>
          </a:p>
          <a:p>
            <a:pPr lvl="1">
              <a:buFont typeface="Courier New" panose="02070309020205020404" pitchFamily="49" charset="0"/>
              <a:buChar char="o"/>
            </a:pPr>
            <a:r>
              <a:rPr lang="en-GB" dirty="0"/>
              <a:t>(Over)emphasis on language, interpersonal behaviour as a cause of harm and a site of regulation </a:t>
            </a:r>
          </a:p>
          <a:p>
            <a:pPr lvl="1">
              <a:buFont typeface="Courier New" panose="02070309020205020404" pitchFamily="49" charset="0"/>
              <a:buChar char="o"/>
            </a:pPr>
            <a:endParaRPr lang="en-GB" dirty="0"/>
          </a:p>
        </p:txBody>
      </p:sp>
    </p:spTree>
    <p:extLst>
      <p:ext uri="{BB962C8B-B14F-4D97-AF65-F5344CB8AC3E}">
        <p14:creationId xmlns:p14="http://schemas.microsoft.com/office/powerpoint/2010/main" val="4967842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Parenting culture and ‘entitled’ Millennials</a:t>
            </a:r>
          </a:p>
        </p:txBody>
      </p:sp>
      <p:sp>
        <p:nvSpPr>
          <p:cNvPr id="3" name="Content Placeholder 2"/>
          <p:cNvSpPr>
            <a:spLocks noGrp="1"/>
          </p:cNvSpPr>
          <p:nvPr>
            <p:ph idx="1"/>
          </p:nvPr>
        </p:nvSpPr>
        <p:spPr/>
        <p:txBody>
          <a:bodyPr>
            <a:normAutofit/>
          </a:bodyPr>
          <a:lstStyle/>
          <a:p>
            <a:pPr marL="0" indent="0">
              <a:buNone/>
            </a:pPr>
            <a:r>
              <a:rPr lang="en-GB" dirty="0"/>
              <a:t>Students often describes as:</a:t>
            </a:r>
          </a:p>
          <a:p>
            <a:pPr lvl="1"/>
            <a:r>
              <a:rPr lang="en-GB" dirty="0"/>
              <a:t>Consumers</a:t>
            </a:r>
          </a:p>
          <a:p>
            <a:pPr lvl="1"/>
            <a:r>
              <a:rPr lang="en-GB" dirty="0"/>
              <a:t>Emotionally needy</a:t>
            </a:r>
          </a:p>
          <a:p>
            <a:pPr lvl="1"/>
            <a:r>
              <a:rPr lang="en-GB" dirty="0"/>
              <a:t>Wanting to be spoon-fed</a:t>
            </a:r>
          </a:p>
          <a:p>
            <a:pPr lvl="1"/>
            <a:r>
              <a:rPr lang="en-GB" dirty="0"/>
              <a:t>Infantile</a:t>
            </a:r>
          </a:p>
          <a:p>
            <a:pPr marL="0" indent="0">
              <a:buNone/>
            </a:pPr>
            <a:r>
              <a:rPr lang="en-GB" dirty="0"/>
              <a:t>Consequence of parenting culture and schooling </a:t>
            </a:r>
          </a:p>
          <a:p>
            <a:pPr marL="578358" lvl="1" indent="-285750"/>
            <a:r>
              <a:rPr lang="en-GB" dirty="0"/>
              <a:t>‘Child centred’ – without space to be a child!</a:t>
            </a:r>
          </a:p>
          <a:p>
            <a:pPr marL="578358" lvl="1" indent="-285750"/>
            <a:r>
              <a:rPr lang="en-GB" dirty="0"/>
              <a:t>Reluctance to socialise into adult culture</a:t>
            </a:r>
          </a:p>
          <a:p>
            <a:pPr marL="578358" lvl="1" indent="-285750"/>
            <a:endParaRPr lang="en-GB" dirty="0"/>
          </a:p>
          <a:p>
            <a:pPr lvl="1"/>
            <a:endParaRPr lang="en-GB" dirty="0"/>
          </a:p>
        </p:txBody>
      </p:sp>
    </p:spTree>
    <p:extLst>
      <p:ext uri="{BB962C8B-B14F-4D97-AF65-F5344CB8AC3E}">
        <p14:creationId xmlns:p14="http://schemas.microsoft.com/office/powerpoint/2010/main" val="815007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Identity politics</a:t>
            </a:r>
          </a:p>
        </p:txBody>
      </p:sp>
      <p:sp>
        <p:nvSpPr>
          <p:cNvPr id="3" name="Content Placeholder 2"/>
          <p:cNvSpPr>
            <a:spLocks noGrp="1"/>
          </p:cNvSpPr>
          <p:nvPr>
            <p:ph idx="1"/>
          </p:nvPr>
        </p:nvSpPr>
        <p:spPr/>
        <p:txBody>
          <a:bodyPr/>
          <a:lstStyle/>
          <a:p>
            <a:pPr marL="0" indent="0">
              <a:buNone/>
            </a:pPr>
            <a:r>
              <a:rPr lang="en-GB" dirty="0"/>
              <a:t>Vulnerable identities are politicised (</a:t>
            </a:r>
            <a:r>
              <a:rPr lang="en-GB" dirty="0" err="1"/>
              <a:t>Furedi</a:t>
            </a:r>
            <a:r>
              <a:rPr lang="en-GB" dirty="0"/>
              <a:t> 2017)</a:t>
            </a:r>
          </a:p>
          <a:p>
            <a:pPr marL="578358" lvl="1" indent="-285750"/>
            <a:r>
              <a:rPr lang="en-GB" dirty="0"/>
              <a:t>Safe spaces, trigger warnings, </a:t>
            </a:r>
            <a:r>
              <a:rPr lang="en-GB" dirty="0" err="1"/>
              <a:t>microaggressions</a:t>
            </a:r>
            <a:r>
              <a:rPr lang="en-GB" dirty="0"/>
              <a:t> </a:t>
            </a:r>
          </a:p>
          <a:p>
            <a:pPr marL="578358" lvl="1" indent="-285750"/>
            <a:r>
              <a:rPr lang="en-GB" dirty="0"/>
              <a:t>‘Safe space’ implies that free debate is dangerous</a:t>
            </a:r>
          </a:p>
          <a:p>
            <a:pPr marL="0" indent="0">
              <a:buNone/>
            </a:pPr>
            <a:r>
              <a:rPr lang="en-GB" dirty="0"/>
              <a:t>Hyper-sensitivity strikes at the very heart of University life </a:t>
            </a:r>
          </a:p>
          <a:p>
            <a:pPr lvl="1"/>
            <a:r>
              <a:rPr lang="en-GB" dirty="0"/>
              <a:t>Academic study becomes positioned as a psychic insult </a:t>
            </a:r>
          </a:p>
          <a:p>
            <a:pPr lvl="1"/>
            <a:r>
              <a:rPr lang="en-GB" dirty="0"/>
              <a:t>Mental health problems mobilised to demonstrate extent of grievance </a:t>
            </a:r>
          </a:p>
          <a:p>
            <a:pPr marL="0" indent="0">
              <a:buNone/>
            </a:pPr>
            <a:r>
              <a:rPr lang="en-GB" dirty="0"/>
              <a:t>Restrictions on speech, expression, and debate suppress questions and contradictions: worrying ourselves sick?</a:t>
            </a:r>
          </a:p>
          <a:p>
            <a:pPr marL="0" indent="0">
              <a:buNone/>
            </a:pPr>
            <a:endParaRPr lang="en-GB" dirty="0">
              <a:latin typeface="Calibri" panose="020F0502020204030204" pitchFamily="34" charset="0"/>
              <a:cs typeface="Calibri" panose="020F0502020204030204" pitchFamily="34" charset="0"/>
            </a:endParaRPr>
          </a:p>
          <a:p>
            <a:pPr lvl="1">
              <a:buFont typeface="Wingdings" panose="05000000000000000000" pitchFamily="2" charset="2"/>
              <a:buChar char="Ø"/>
            </a:pPr>
            <a:endParaRPr lang="en-GB" dirty="0">
              <a:effectLst/>
            </a:endParaRPr>
          </a:p>
          <a:p>
            <a:pPr lvl="1">
              <a:buFont typeface="Wingdings" panose="05000000000000000000" pitchFamily="2" charset="2"/>
              <a:buChar char="Ø"/>
            </a:pPr>
            <a:endParaRPr lang="en-GB" dirty="0"/>
          </a:p>
          <a:p>
            <a:pPr lvl="1">
              <a:buFont typeface="Wingdings" panose="05000000000000000000" pitchFamily="2" charset="2"/>
              <a:buChar char="Ø"/>
            </a:pPr>
            <a:endParaRPr lang="en-GB" dirty="0"/>
          </a:p>
        </p:txBody>
      </p:sp>
    </p:spTree>
    <p:extLst>
      <p:ext uri="{BB962C8B-B14F-4D97-AF65-F5344CB8AC3E}">
        <p14:creationId xmlns:p14="http://schemas.microsoft.com/office/powerpoint/2010/main" val="1098111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Truth Seeking, Democracy, and Freedom of Thought and Expression - A Statement by Robert P. George and Cornel West</a:t>
            </a:r>
            <a:endParaRPr lang="en-GB" sz="3200" dirty="0"/>
          </a:p>
        </p:txBody>
      </p:sp>
      <p:sp>
        <p:nvSpPr>
          <p:cNvPr id="3" name="Content Placeholder 2"/>
          <p:cNvSpPr>
            <a:spLocks noGrp="1"/>
          </p:cNvSpPr>
          <p:nvPr>
            <p:ph idx="1"/>
          </p:nvPr>
        </p:nvSpPr>
        <p:spPr/>
        <p:txBody>
          <a:bodyPr>
            <a:normAutofit fontScale="85000" lnSpcReduction="20000"/>
          </a:bodyPr>
          <a:lstStyle/>
          <a:p>
            <a:r>
              <a:rPr lang="en-US" dirty="0"/>
              <a:t>‘…It is all-too-common these days for people to try to immunize from criticism opinions that happen to be dominant in their particular communities. Sometimes this is done by questioning the motives and thus stigmatizing those who dissent from prevailing opinions; or by disrupting their presentations; or by demanding that they be excluded from campus or, if they have already been invited, disinvited. Sometimes students and faculty members turn their backs on speakers whose opinions they don’t like or simply walk out and refuse to listen to those whose convictions offend their values. Of course, the right to peacefully protest, including on campuses, is sacrosanct. But before exercising that right, each of us should ask: Might it not be better to listen respectfully and try to learn from a speaker with whom I disagree? Might it better serve the cause of truth-seeking to engage the speaker in frank civil discussion?</a:t>
            </a:r>
          </a:p>
          <a:p>
            <a:r>
              <a:rPr lang="en-US" dirty="0"/>
              <a:t>‘Our willingness to listen to and respectfully engage those with whom we disagree (especially about matters of profound importance) contributes vitally to the maintenance of a milieu in which people feel free to speak their minds, consider unpopular positions, and explore lines of argument that may undercut established ways of thinking. Such an ethos protects us against dogmatism and groupthink, both of which are toxic to the health of academic communities and to the functioning of democracies.’ </a:t>
            </a:r>
          </a:p>
          <a:p>
            <a:pPr lvl="1"/>
            <a:r>
              <a:rPr lang="en-US" dirty="0">
                <a:hlinkClick r:id="rId2"/>
              </a:rPr>
              <a:t>https://jmp.princeton.edu/statement</a:t>
            </a:r>
            <a:endParaRPr lang="en-US" dirty="0"/>
          </a:p>
          <a:p>
            <a:endParaRPr lang="en-GB" dirty="0"/>
          </a:p>
        </p:txBody>
      </p:sp>
    </p:spTree>
    <p:extLst>
      <p:ext uri="{BB962C8B-B14F-4D97-AF65-F5344CB8AC3E}">
        <p14:creationId xmlns:p14="http://schemas.microsoft.com/office/powerpoint/2010/main" val="3125104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Concluding questions and thoughts</a:t>
            </a:r>
          </a:p>
        </p:txBody>
      </p:sp>
      <p:sp>
        <p:nvSpPr>
          <p:cNvPr id="3" name="Content Placeholder 2"/>
          <p:cNvSpPr>
            <a:spLocks noGrp="1"/>
          </p:cNvSpPr>
          <p:nvPr>
            <p:ph idx="1"/>
          </p:nvPr>
        </p:nvSpPr>
        <p:spPr/>
        <p:txBody>
          <a:bodyPr/>
          <a:lstStyle/>
          <a:p>
            <a:pPr marL="0" indent="0">
              <a:buNone/>
            </a:pPr>
            <a:r>
              <a:rPr lang="en-GB" dirty="0"/>
              <a:t>Fragility of today’s students is real, not imagined</a:t>
            </a:r>
          </a:p>
          <a:p>
            <a:pPr lvl="1"/>
            <a:r>
              <a:rPr lang="en-GB" dirty="0"/>
              <a:t>Social and cultural causes  play a significant role</a:t>
            </a:r>
          </a:p>
          <a:p>
            <a:pPr marL="0" indent="0">
              <a:buNone/>
            </a:pPr>
            <a:r>
              <a:rPr lang="en-GB" dirty="0"/>
              <a:t>However, fragility is often over-stated and exacerbated by assumptions and mechanisms to deal with it </a:t>
            </a:r>
          </a:p>
          <a:p>
            <a:pPr marL="578358" lvl="1" indent="-285750"/>
            <a:r>
              <a:rPr lang="en-GB" dirty="0"/>
              <a:t>Lack of validation for those who want to avoid label of ‘sympathy seeker’</a:t>
            </a:r>
          </a:p>
          <a:p>
            <a:pPr marL="578358" lvl="1" indent="-285750"/>
            <a:r>
              <a:rPr lang="en-GB" dirty="0"/>
              <a:t>Outsourcing of existential distress to student support services</a:t>
            </a:r>
          </a:p>
          <a:p>
            <a:pPr marL="578358" lvl="1" indent="-285750"/>
            <a:r>
              <a:rPr lang="en-GB" dirty="0"/>
              <a:t>Tendency to downplay importance of friends, family, tutors </a:t>
            </a:r>
          </a:p>
          <a:p>
            <a:pPr marL="0" indent="0">
              <a:buNone/>
            </a:pPr>
            <a:r>
              <a:rPr lang="en-GB" dirty="0"/>
              <a:t>Presentation of speech and debate as a cause of harm positions University as a site of danger </a:t>
            </a:r>
          </a:p>
          <a:p>
            <a:pPr marL="578358" lvl="1" indent="-285750"/>
            <a:r>
              <a:rPr lang="en-GB" dirty="0"/>
              <a:t>Failure to equip young people for academic life and for life after University</a:t>
            </a:r>
          </a:p>
          <a:p>
            <a:pPr marL="0" indent="0">
              <a:buNone/>
            </a:pPr>
            <a:endParaRPr lang="en-GB" dirty="0"/>
          </a:p>
        </p:txBody>
      </p:sp>
    </p:spTree>
    <p:extLst>
      <p:ext uri="{BB962C8B-B14F-4D97-AF65-F5344CB8AC3E}">
        <p14:creationId xmlns:p14="http://schemas.microsoft.com/office/powerpoint/2010/main" val="11780506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a:latin typeface="Calibri" panose="020F0502020204030204" pitchFamily="34" charset="0"/>
                <a:cs typeface="Calibri" panose="020F0502020204030204" pitchFamily="34" charset="0"/>
              </a:rPr>
              <a:t>The beleaguered self:</a:t>
            </a:r>
          </a:p>
          <a:p>
            <a:pPr lvl="1"/>
            <a:r>
              <a:rPr lang="en-GB" dirty="0">
                <a:latin typeface="Calibri" panose="020F0502020204030204" pitchFamily="34" charset="0"/>
                <a:cs typeface="Calibri" panose="020F0502020204030204" pitchFamily="34" charset="0"/>
              </a:rPr>
              <a:t>‘The danger of personal disintegration encourages a selfhood neither “imperial” nor “narcissistic” but simply beleaguered’. One consequence is ‘a kind of emotional retreat from the long-term commitments that presuppose a stable, secure, and orderly world’ (</a:t>
            </a:r>
            <a:r>
              <a:rPr lang="en-GB" dirty="0" err="1">
                <a:latin typeface="Calibri" panose="020F0502020204030204" pitchFamily="34" charset="0"/>
                <a:cs typeface="Calibri" panose="020F0502020204030204" pitchFamily="34" charset="0"/>
              </a:rPr>
              <a:t>Lasch</a:t>
            </a:r>
            <a:r>
              <a:rPr lang="en-GB" dirty="0">
                <a:latin typeface="Calibri" panose="020F0502020204030204" pitchFamily="34" charset="0"/>
                <a:cs typeface="Calibri" panose="020F0502020204030204" pitchFamily="34" charset="0"/>
              </a:rPr>
              <a:t> 1984, p.16)</a:t>
            </a:r>
          </a:p>
          <a:p>
            <a:pPr marL="0" indent="0">
              <a:buNone/>
            </a:pPr>
            <a:r>
              <a:rPr lang="en-GB" dirty="0"/>
              <a:t>How do we create an environment for young people that mitigates against this sentiment of beleaguered selfhood, and cultivates the aspiration for independence, encounter, and challenge?</a:t>
            </a:r>
          </a:p>
        </p:txBody>
      </p:sp>
    </p:spTree>
    <p:extLst>
      <p:ext uri="{BB962C8B-B14F-4D97-AF65-F5344CB8AC3E}">
        <p14:creationId xmlns:p14="http://schemas.microsoft.com/office/powerpoint/2010/main" val="4170171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students fragile?</a:t>
            </a:r>
          </a:p>
        </p:txBody>
      </p:sp>
      <p:sp>
        <p:nvSpPr>
          <p:cNvPr id="6" name="Text Placeholder 5"/>
          <p:cNvSpPr>
            <a:spLocks noGrp="1"/>
          </p:cNvSpPr>
          <p:nvPr>
            <p:ph type="body" idx="1"/>
          </p:nvPr>
        </p:nvSpPr>
        <p:spPr>
          <a:xfrm>
            <a:off x="718458" y="1846052"/>
            <a:ext cx="3807822" cy="736282"/>
          </a:xfrm>
        </p:spPr>
        <p:txBody>
          <a:bodyPr/>
          <a:lstStyle/>
          <a:p>
            <a:r>
              <a:rPr lang="en-GB" b="1" dirty="0" err="1"/>
              <a:t>oN</a:t>
            </a:r>
            <a:r>
              <a:rPr lang="en-GB" b="1" dirty="0"/>
              <a:t> ONE HAND…</a:t>
            </a:r>
          </a:p>
        </p:txBody>
      </p:sp>
      <p:sp>
        <p:nvSpPr>
          <p:cNvPr id="7" name="Content Placeholder 6"/>
          <p:cNvSpPr>
            <a:spLocks noGrp="1"/>
          </p:cNvSpPr>
          <p:nvPr>
            <p:ph sz="half" idx="2"/>
          </p:nvPr>
        </p:nvSpPr>
        <p:spPr>
          <a:xfrm>
            <a:off x="822960" y="2390503"/>
            <a:ext cx="3202686" cy="3365317"/>
          </a:xfrm>
        </p:spPr>
        <p:txBody>
          <a:bodyPr>
            <a:normAutofit fontScale="47500" lnSpcReduction="20000"/>
          </a:bodyPr>
          <a:lstStyle/>
          <a:p>
            <a:pPr marL="0" indent="0">
              <a:buNone/>
            </a:pPr>
            <a:r>
              <a:rPr lang="en-GB" sz="3600" dirty="0"/>
              <a:t>Reports of increasing levels of mental health difficulties among students</a:t>
            </a:r>
          </a:p>
          <a:p>
            <a:pPr marL="0" indent="0">
              <a:buNone/>
            </a:pPr>
            <a:r>
              <a:rPr lang="en-GB" sz="3600" dirty="0"/>
              <a:t>Increasing demand for concessions, special arrangements, support services</a:t>
            </a:r>
          </a:p>
          <a:p>
            <a:pPr marL="0" indent="0">
              <a:buNone/>
            </a:pPr>
            <a:r>
              <a:rPr lang="en-GB" sz="3600" dirty="0"/>
              <a:t>Sense of entitlement among ‘Millennial’ generation</a:t>
            </a:r>
          </a:p>
          <a:p>
            <a:pPr marL="0" indent="0">
              <a:buNone/>
            </a:pPr>
            <a:r>
              <a:rPr lang="en-GB" sz="3600" dirty="0"/>
              <a:t>Hyper-sensitivity to language (cultural appropriation, trigger warnings </a:t>
            </a:r>
            <a:r>
              <a:rPr lang="en-GB" sz="3600" dirty="0" err="1"/>
              <a:t>etc</a:t>
            </a:r>
            <a:r>
              <a:rPr lang="en-GB" sz="3600" dirty="0"/>
              <a:t>)</a:t>
            </a:r>
          </a:p>
          <a:p>
            <a:pPr marL="0" indent="0">
              <a:buNone/>
            </a:pPr>
            <a:r>
              <a:rPr lang="en-GB" sz="3600" dirty="0"/>
              <a:t>Demand for academic practice to orient around these concerns</a:t>
            </a:r>
          </a:p>
          <a:p>
            <a:endParaRPr lang="en-GB" dirty="0"/>
          </a:p>
          <a:p>
            <a:endParaRPr lang="en-GB" dirty="0"/>
          </a:p>
        </p:txBody>
      </p:sp>
      <p:sp>
        <p:nvSpPr>
          <p:cNvPr id="9" name="Text Placeholder 8"/>
          <p:cNvSpPr>
            <a:spLocks noGrp="1"/>
          </p:cNvSpPr>
          <p:nvPr>
            <p:ph type="body" sz="quarter" idx="3"/>
          </p:nvPr>
        </p:nvSpPr>
        <p:spPr/>
        <p:txBody>
          <a:bodyPr/>
          <a:lstStyle/>
          <a:p>
            <a:r>
              <a:rPr lang="en-GB" b="1" dirty="0"/>
              <a:t>ON THE OTHER…</a:t>
            </a:r>
          </a:p>
        </p:txBody>
      </p:sp>
      <p:sp>
        <p:nvSpPr>
          <p:cNvPr id="8" name="Content Placeholder 7"/>
          <p:cNvSpPr>
            <a:spLocks noGrp="1"/>
          </p:cNvSpPr>
          <p:nvPr>
            <p:ph sz="quarter" idx="4"/>
          </p:nvPr>
        </p:nvSpPr>
        <p:spPr>
          <a:xfrm>
            <a:off x="4663440" y="2390503"/>
            <a:ext cx="3280410" cy="3365318"/>
          </a:xfrm>
        </p:spPr>
        <p:txBody>
          <a:bodyPr>
            <a:normAutofit fontScale="85000" lnSpcReduction="10000"/>
          </a:bodyPr>
          <a:lstStyle/>
          <a:p>
            <a:r>
              <a:rPr lang="en-GB" dirty="0"/>
              <a:t>Do mental health difficulties necessarily equate to fragility?</a:t>
            </a:r>
          </a:p>
          <a:p>
            <a:r>
              <a:rPr lang="en-GB" dirty="0"/>
              <a:t>Structure of university courses may medicalise reasons for extensions </a:t>
            </a:r>
          </a:p>
          <a:p>
            <a:r>
              <a:rPr lang="en-GB" dirty="0"/>
              <a:t>Demanding, needy students follow the cultural script of the ‘good student’</a:t>
            </a:r>
          </a:p>
          <a:p>
            <a:r>
              <a:rPr lang="en-GB" dirty="0"/>
              <a:t>Articulated by a particular section of students – and pre-empted by academics</a:t>
            </a:r>
          </a:p>
          <a:p>
            <a:r>
              <a:rPr lang="en-GB" dirty="0"/>
              <a:t>Possible over-reliance on centralised student support services</a:t>
            </a:r>
          </a:p>
        </p:txBody>
      </p:sp>
    </p:spTree>
    <p:extLst>
      <p:ext uri="{BB962C8B-B14F-4D97-AF65-F5344CB8AC3E}">
        <p14:creationId xmlns:p14="http://schemas.microsoft.com/office/powerpoint/2010/main" val="31850521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Bibliography</a:t>
            </a:r>
          </a:p>
        </p:txBody>
      </p:sp>
      <p:sp>
        <p:nvSpPr>
          <p:cNvPr id="3" name="Content Placeholder 2"/>
          <p:cNvSpPr>
            <a:spLocks noGrp="1"/>
          </p:cNvSpPr>
          <p:nvPr>
            <p:ph idx="1"/>
          </p:nvPr>
        </p:nvSpPr>
        <p:spPr/>
        <p:txBody>
          <a:bodyPr>
            <a:normAutofit lnSpcReduction="10000"/>
          </a:bodyPr>
          <a:lstStyle/>
          <a:p>
            <a:r>
              <a:rPr lang="en-US" dirty="0" err="1"/>
              <a:t>Bathmaker</a:t>
            </a:r>
            <a:r>
              <a:rPr lang="en-US" dirty="0"/>
              <a:t>, A-M., Ingram, N., Abrahams, J. (2016) </a:t>
            </a:r>
            <a:r>
              <a:rPr lang="en-US" i="1" dirty="0"/>
              <a:t>Higher Education, Social Class and Social Mobility: The Degree Generation.</a:t>
            </a:r>
            <a:r>
              <a:rPr lang="en-US" dirty="0"/>
              <a:t> Basingstoke: Palgrave Macmillan</a:t>
            </a:r>
          </a:p>
          <a:p>
            <a:r>
              <a:rPr lang="en-US" dirty="0"/>
              <a:t>Best, J. (2008) </a:t>
            </a:r>
            <a:r>
              <a:rPr lang="en-US" i="1" dirty="0"/>
              <a:t>Social Problems. </a:t>
            </a:r>
            <a:r>
              <a:rPr lang="en-US" dirty="0"/>
              <a:t>New York: Aldine de </a:t>
            </a:r>
            <a:r>
              <a:rPr lang="en-US" dirty="0" err="1"/>
              <a:t>Gruyter</a:t>
            </a:r>
            <a:endParaRPr lang="en-US" dirty="0"/>
          </a:p>
          <a:p>
            <a:r>
              <a:rPr lang="en-US" dirty="0" err="1"/>
              <a:t>Furedi</a:t>
            </a:r>
            <a:r>
              <a:rPr lang="en-US" dirty="0"/>
              <a:t>, F. (2003) </a:t>
            </a:r>
            <a:r>
              <a:rPr lang="en-US" i="1" dirty="0"/>
              <a:t>Therapy Culture: Cultivating Vulnerability in an Uncertain Age. </a:t>
            </a:r>
            <a:r>
              <a:rPr lang="en-US" dirty="0"/>
              <a:t>London and New York: Routledge </a:t>
            </a:r>
          </a:p>
          <a:p>
            <a:r>
              <a:rPr lang="en-US" dirty="0" err="1"/>
              <a:t>Furedi</a:t>
            </a:r>
            <a:r>
              <a:rPr lang="en-US" dirty="0"/>
              <a:t>, F. (2017) </a:t>
            </a:r>
            <a:r>
              <a:rPr lang="en-US" i="1" dirty="0"/>
              <a:t>What’s Happened to the University? A sociological exploration of its </a:t>
            </a:r>
            <a:r>
              <a:rPr lang="en-US" i="1" dirty="0" err="1"/>
              <a:t>infantilisation</a:t>
            </a:r>
            <a:r>
              <a:rPr lang="en-US" i="1" dirty="0"/>
              <a:t>.</a:t>
            </a:r>
            <a:r>
              <a:rPr lang="en-US" dirty="0"/>
              <a:t> London and New York: Routledge</a:t>
            </a:r>
          </a:p>
          <a:p>
            <a:r>
              <a:rPr lang="en-US" dirty="0" err="1"/>
              <a:t>Gouldner</a:t>
            </a:r>
            <a:r>
              <a:rPr lang="en-US" dirty="0"/>
              <a:t>, A. W. (1979) </a:t>
            </a:r>
            <a:r>
              <a:rPr lang="en-US" i="1" dirty="0"/>
              <a:t>The Future of Intellectuals and the Rise of the New Class. </a:t>
            </a:r>
            <a:r>
              <a:rPr lang="en-US" dirty="0"/>
              <a:t>London: The Macmillan Press </a:t>
            </a:r>
          </a:p>
          <a:p>
            <a:r>
              <a:rPr lang="en-US" dirty="0" err="1"/>
              <a:t>Lasch</a:t>
            </a:r>
            <a:r>
              <a:rPr lang="en-US" dirty="0"/>
              <a:t>, C. (1984) </a:t>
            </a:r>
            <a:r>
              <a:rPr lang="en-US" i="1" dirty="0"/>
              <a:t>The Minimal Self: Psychic survival in troubled times. </a:t>
            </a:r>
            <a:r>
              <a:rPr lang="en-US" dirty="0"/>
              <a:t>New York and London: WW Norton and Company</a:t>
            </a:r>
            <a:endParaRPr lang="en-GB" dirty="0"/>
          </a:p>
        </p:txBody>
      </p:sp>
    </p:spTree>
    <p:extLst>
      <p:ext uri="{BB962C8B-B14F-4D97-AF65-F5344CB8AC3E}">
        <p14:creationId xmlns:p14="http://schemas.microsoft.com/office/powerpoint/2010/main" val="2101681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Health and illness / ‘wellness’</a:t>
            </a:r>
          </a:p>
        </p:txBody>
      </p:sp>
      <p:sp>
        <p:nvSpPr>
          <p:cNvPr id="3" name="Content Placeholder 2"/>
          <p:cNvSpPr>
            <a:spLocks noGrp="1"/>
          </p:cNvSpPr>
          <p:nvPr>
            <p:ph idx="1"/>
          </p:nvPr>
        </p:nvSpPr>
        <p:spPr/>
        <p:txBody>
          <a:bodyPr/>
          <a:lstStyle/>
          <a:p>
            <a:pPr marL="0" indent="0">
              <a:buNone/>
            </a:pPr>
            <a:r>
              <a:rPr lang="en-GB" dirty="0"/>
              <a:t>Stigma attached to mental health problems has diminished </a:t>
            </a:r>
          </a:p>
          <a:p>
            <a:pPr lvl="1">
              <a:buFont typeface="Courier New" panose="02070309020205020404" pitchFamily="49" charset="0"/>
              <a:buChar char="o"/>
            </a:pPr>
            <a:r>
              <a:rPr lang="en-GB" dirty="0"/>
              <a:t>People can talk about their problems more, both informally and with services</a:t>
            </a:r>
          </a:p>
          <a:p>
            <a:pPr lvl="1">
              <a:buFont typeface="Courier New" panose="02070309020205020404" pitchFamily="49" charset="0"/>
              <a:buChar char="o"/>
            </a:pPr>
            <a:r>
              <a:rPr lang="en-GB" dirty="0"/>
              <a:t>But ‘normalisation’ of mental health problems can also lead to re-categorisation of existential anxieties as problems of mental health </a:t>
            </a:r>
          </a:p>
          <a:p>
            <a:pPr marL="0" indent="0">
              <a:buNone/>
            </a:pPr>
            <a:r>
              <a:rPr lang="en-GB" dirty="0"/>
              <a:t>Mental illness becomes a ‘normal’ feature of life </a:t>
            </a:r>
          </a:p>
          <a:p>
            <a:pPr lvl="1">
              <a:buFont typeface="Courier New" panose="02070309020205020404" pitchFamily="49" charset="0"/>
              <a:buChar char="o"/>
            </a:pPr>
            <a:r>
              <a:rPr lang="en-GB" dirty="0"/>
              <a:t>Concept of ‘wellness’ implies the opposite is the norm </a:t>
            </a:r>
          </a:p>
          <a:p>
            <a:pPr lvl="1">
              <a:buFont typeface="Courier New" panose="02070309020205020404" pitchFamily="49" charset="0"/>
              <a:buChar char="o"/>
            </a:pPr>
            <a:r>
              <a:rPr lang="en-GB" dirty="0"/>
              <a:t>What do we mean by ‘stress’, ‘anxiety’, ‘depression’ in this context?  </a:t>
            </a:r>
          </a:p>
          <a:p>
            <a:pPr>
              <a:buFont typeface="Wingdings" panose="05000000000000000000" pitchFamily="2" charset="2"/>
              <a:buChar char="Ø"/>
            </a:pPr>
            <a:endParaRPr lang="en-GB" dirty="0"/>
          </a:p>
          <a:p>
            <a:pPr>
              <a:buFont typeface="Wingdings" panose="05000000000000000000" pitchFamily="2" charset="2"/>
              <a:buChar char="Ø"/>
            </a:pPr>
            <a:endParaRPr lang="en-GB" dirty="0"/>
          </a:p>
          <a:p>
            <a:pPr lvl="1">
              <a:buFont typeface="Wingdings" panose="05000000000000000000" pitchFamily="2" charset="2"/>
              <a:buChar char="Ø"/>
            </a:pPr>
            <a:endParaRPr lang="en-GB" dirty="0"/>
          </a:p>
        </p:txBody>
      </p:sp>
    </p:spTree>
    <p:extLst>
      <p:ext uri="{BB962C8B-B14F-4D97-AF65-F5344CB8AC3E}">
        <p14:creationId xmlns:p14="http://schemas.microsoft.com/office/powerpoint/2010/main" val="4057406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Cultural script of fragility</a:t>
            </a:r>
          </a:p>
        </p:txBody>
      </p:sp>
      <p:sp>
        <p:nvSpPr>
          <p:cNvPr id="3" name="Content Placeholder 2"/>
          <p:cNvSpPr>
            <a:spLocks noGrp="1"/>
          </p:cNvSpPr>
          <p:nvPr>
            <p:ph idx="1"/>
          </p:nvPr>
        </p:nvSpPr>
        <p:spPr/>
        <p:txBody>
          <a:bodyPr/>
          <a:lstStyle/>
          <a:p>
            <a:r>
              <a:rPr lang="en-GB" dirty="0"/>
              <a:t>Assumption that students and young people experience increasing mental health difficulties, requiring a particular response</a:t>
            </a:r>
          </a:p>
          <a:p>
            <a:pPr lvl="1"/>
            <a:r>
              <a:rPr lang="en-GB" dirty="0"/>
              <a:t>Support services</a:t>
            </a:r>
          </a:p>
          <a:p>
            <a:pPr lvl="1"/>
            <a:r>
              <a:rPr lang="en-GB" dirty="0"/>
              <a:t>Psychological/psychiatric interventions</a:t>
            </a:r>
          </a:p>
          <a:p>
            <a:pPr lvl="1"/>
            <a:r>
              <a:rPr lang="en-GB" dirty="0"/>
              <a:t>‘Kid gloves’ management by academics </a:t>
            </a:r>
          </a:p>
          <a:p>
            <a:r>
              <a:rPr lang="en-GB" dirty="0"/>
              <a:t>Students talk about ‘the rise of mental health’ (not illness)</a:t>
            </a:r>
          </a:p>
          <a:p>
            <a:r>
              <a:rPr lang="en-GB" sz="2000" dirty="0"/>
              <a:t>Construction of claims: ‘the meanings that people construct need to make sense of the world they inhabit’ (Best 2008, pp.11-12)</a:t>
            </a:r>
          </a:p>
          <a:p>
            <a:pPr lvl="1"/>
            <a:r>
              <a:rPr lang="en-GB" dirty="0"/>
              <a:t>Not a ‘made-up’ problem </a:t>
            </a:r>
          </a:p>
          <a:p>
            <a:pPr lvl="1"/>
            <a:r>
              <a:rPr lang="en-GB" dirty="0"/>
              <a:t>But is this how students and young people are encouraged to give meaning / explanation to existential distress?</a:t>
            </a:r>
          </a:p>
          <a:p>
            <a:pPr marL="0" indent="0">
              <a:buNone/>
            </a:pPr>
            <a:endParaRPr lang="en-GB" sz="2000" dirty="0"/>
          </a:p>
          <a:p>
            <a:pPr lvl="1"/>
            <a:endParaRPr lang="en-GB" dirty="0"/>
          </a:p>
        </p:txBody>
      </p:sp>
    </p:spTree>
    <p:extLst>
      <p:ext uri="{BB962C8B-B14F-4D97-AF65-F5344CB8AC3E}">
        <p14:creationId xmlns:p14="http://schemas.microsoft.com/office/powerpoint/2010/main" val="1834800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a:t>YouGov</a:t>
            </a:r>
            <a:r>
              <a:rPr lang="en-GB" dirty="0"/>
              <a:t> survey, 9 August 2016</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3600450" y="1394196"/>
            <a:ext cx="4868863" cy="3933084"/>
          </a:xfrm>
          <a:prstGeom prst="rect">
            <a:avLst/>
          </a:prstGeom>
        </p:spPr>
      </p:pic>
      <p:sp>
        <p:nvSpPr>
          <p:cNvPr id="6" name="Text Placeholder 5"/>
          <p:cNvSpPr>
            <a:spLocks noGrp="1"/>
          </p:cNvSpPr>
          <p:nvPr>
            <p:ph type="body" sz="half" idx="2"/>
          </p:nvPr>
        </p:nvSpPr>
        <p:spPr/>
        <p:txBody>
          <a:bodyPr/>
          <a:lstStyle/>
          <a:p>
            <a:r>
              <a:rPr lang="en-GB" dirty="0">
                <a:hlinkClick r:id="rId3"/>
              </a:rPr>
              <a:t>https://yougov.co.uk/news/2016/08/09/quarter-britains-students-are-afflicted-mental-hea/</a:t>
            </a:r>
            <a:endParaRPr lang="en-GB" dirty="0"/>
          </a:p>
          <a:p>
            <a:endParaRPr lang="en-GB" dirty="0"/>
          </a:p>
        </p:txBody>
      </p:sp>
    </p:spTree>
    <p:extLst>
      <p:ext uri="{BB962C8B-B14F-4D97-AF65-F5344CB8AC3E}">
        <p14:creationId xmlns:p14="http://schemas.microsoft.com/office/powerpoint/2010/main" val="193171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973182" y="1075554"/>
            <a:ext cx="6119948" cy="702597"/>
          </a:xfrm>
        </p:spPr>
        <p:txBody>
          <a:bodyPr>
            <a:normAutofit/>
          </a:bodyPr>
          <a:lstStyle/>
          <a:p>
            <a:endParaRPr lang="en-US" dirty="0"/>
          </a:p>
          <a:p>
            <a:pPr marL="0" indent="0">
              <a:buNone/>
            </a:pPr>
            <a:endParaRPr lang="en-GB" dirty="0"/>
          </a:p>
        </p:txBody>
      </p:sp>
      <p:graphicFrame>
        <p:nvGraphicFramePr>
          <p:cNvPr id="9" name="Table 8"/>
          <p:cNvGraphicFramePr>
            <a:graphicFrameLocks noGrp="1"/>
          </p:cNvGraphicFramePr>
          <p:nvPr>
            <p:extLst>
              <p:ext uri="{D42A27DB-BD31-4B8C-83A1-F6EECF244321}">
                <p14:modId xmlns:p14="http://schemas.microsoft.com/office/powerpoint/2010/main" val="1575651255"/>
              </p:ext>
            </p:extLst>
          </p:nvPr>
        </p:nvGraphicFramePr>
        <p:xfrm>
          <a:off x="1016728" y="2886166"/>
          <a:ext cx="1650274" cy="741680"/>
        </p:xfrm>
        <a:graphic>
          <a:graphicData uri="http://schemas.openxmlformats.org/drawingml/2006/table">
            <a:tbl>
              <a:tblPr firstRow="1" bandRow="1">
                <a:tableStyleId>{5C22544A-7EE6-4342-B048-85BDC9FD1C3A}</a:tableStyleId>
              </a:tblPr>
              <a:tblGrid>
                <a:gridCol w="1650274">
                  <a:extLst>
                    <a:ext uri="{9D8B030D-6E8A-4147-A177-3AD203B41FA5}">
                      <a16:colId xmlns:a16="http://schemas.microsoft.com/office/drawing/2014/main" val="2648330952"/>
                    </a:ext>
                  </a:extLst>
                </a:gridCol>
              </a:tblGrid>
              <a:tr h="370840">
                <a:tc>
                  <a:txBody>
                    <a:bodyPr/>
                    <a:lstStyle/>
                    <a:p>
                      <a:r>
                        <a:rPr lang="en-GB" dirty="0"/>
                        <a:t>Total students</a:t>
                      </a:r>
                    </a:p>
                  </a:txBody>
                  <a:tcPr/>
                </a:tc>
                <a:extLst>
                  <a:ext uri="{0D108BD9-81ED-4DB2-BD59-A6C34878D82A}">
                    <a16:rowId xmlns:a16="http://schemas.microsoft.com/office/drawing/2014/main" val="3142999876"/>
                  </a:ext>
                </a:extLst>
              </a:tr>
              <a:tr h="370840">
                <a:tc>
                  <a:txBody>
                    <a:bodyPr/>
                    <a:lstStyle/>
                    <a:p>
                      <a:r>
                        <a:rPr lang="en-GB" dirty="0"/>
                        <a:t>1061 </a:t>
                      </a:r>
                    </a:p>
                  </a:txBody>
                  <a:tcPr/>
                </a:tc>
                <a:extLst>
                  <a:ext uri="{0D108BD9-81ED-4DB2-BD59-A6C34878D82A}">
                    <a16:rowId xmlns:a16="http://schemas.microsoft.com/office/drawing/2014/main" val="2361410217"/>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934528674"/>
              </p:ext>
            </p:extLst>
          </p:nvPr>
        </p:nvGraphicFramePr>
        <p:xfrm>
          <a:off x="5081995" y="2886166"/>
          <a:ext cx="2862943" cy="2763520"/>
        </p:xfrm>
        <a:graphic>
          <a:graphicData uri="http://schemas.openxmlformats.org/drawingml/2006/table">
            <a:tbl>
              <a:tblPr firstRow="1" bandRow="1">
                <a:tableStyleId>{5C22544A-7EE6-4342-B048-85BDC9FD1C3A}</a:tableStyleId>
              </a:tblPr>
              <a:tblGrid>
                <a:gridCol w="1586503">
                  <a:extLst>
                    <a:ext uri="{9D8B030D-6E8A-4147-A177-3AD203B41FA5}">
                      <a16:colId xmlns:a16="http://schemas.microsoft.com/office/drawing/2014/main" val="2880011261"/>
                    </a:ext>
                  </a:extLst>
                </a:gridCol>
                <a:gridCol w="1276440">
                  <a:extLst>
                    <a:ext uri="{9D8B030D-6E8A-4147-A177-3AD203B41FA5}">
                      <a16:colId xmlns:a16="http://schemas.microsoft.com/office/drawing/2014/main" val="3168275695"/>
                    </a:ext>
                  </a:extLst>
                </a:gridCol>
              </a:tblGrid>
              <a:tr h="370840">
                <a:tc>
                  <a:txBody>
                    <a:bodyPr/>
                    <a:lstStyle/>
                    <a:p>
                      <a:r>
                        <a:rPr lang="en-GB" dirty="0"/>
                        <a:t>Full time undergraduate</a:t>
                      </a:r>
                    </a:p>
                  </a:txBody>
                  <a:tcPr/>
                </a:tc>
                <a:tc>
                  <a:txBody>
                    <a:bodyPr/>
                    <a:lstStyle/>
                    <a:p>
                      <a:endParaRPr lang="en-GB" dirty="0"/>
                    </a:p>
                  </a:txBody>
                  <a:tcPr/>
                </a:tc>
                <a:extLst>
                  <a:ext uri="{0D108BD9-81ED-4DB2-BD59-A6C34878D82A}">
                    <a16:rowId xmlns:a16="http://schemas.microsoft.com/office/drawing/2014/main" val="1738679691"/>
                  </a:ext>
                </a:extLst>
              </a:tr>
              <a:tr h="370840">
                <a:tc>
                  <a:txBody>
                    <a:bodyPr/>
                    <a:lstStyle/>
                    <a:p>
                      <a:r>
                        <a:rPr lang="en-GB" dirty="0"/>
                        <a:t>First</a:t>
                      </a:r>
                      <a:r>
                        <a:rPr lang="en-GB" baseline="0" dirty="0"/>
                        <a:t> year</a:t>
                      </a:r>
                      <a:endParaRPr lang="en-GB" dirty="0"/>
                    </a:p>
                  </a:txBody>
                  <a:tcPr/>
                </a:tc>
                <a:tc>
                  <a:txBody>
                    <a:bodyPr/>
                    <a:lstStyle/>
                    <a:p>
                      <a:r>
                        <a:rPr lang="en-GB" dirty="0"/>
                        <a:t>15%</a:t>
                      </a:r>
                    </a:p>
                  </a:txBody>
                  <a:tcPr/>
                </a:tc>
                <a:extLst>
                  <a:ext uri="{0D108BD9-81ED-4DB2-BD59-A6C34878D82A}">
                    <a16:rowId xmlns:a16="http://schemas.microsoft.com/office/drawing/2014/main" val="2521423803"/>
                  </a:ext>
                </a:extLst>
              </a:tr>
              <a:tr h="370840">
                <a:tc>
                  <a:txBody>
                    <a:bodyPr/>
                    <a:lstStyle/>
                    <a:p>
                      <a:r>
                        <a:rPr lang="en-GB" dirty="0"/>
                        <a:t>Second year</a:t>
                      </a:r>
                    </a:p>
                  </a:txBody>
                  <a:tcPr/>
                </a:tc>
                <a:tc>
                  <a:txBody>
                    <a:bodyPr/>
                    <a:lstStyle/>
                    <a:p>
                      <a:r>
                        <a:rPr lang="en-GB" dirty="0"/>
                        <a:t>19%</a:t>
                      </a:r>
                    </a:p>
                  </a:txBody>
                  <a:tcPr/>
                </a:tc>
                <a:extLst>
                  <a:ext uri="{0D108BD9-81ED-4DB2-BD59-A6C34878D82A}">
                    <a16:rowId xmlns:a16="http://schemas.microsoft.com/office/drawing/2014/main" val="1582920574"/>
                  </a:ext>
                </a:extLst>
              </a:tr>
              <a:tr h="370840">
                <a:tc>
                  <a:txBody>
                    <a:bodyPr/>
                    <a:lstStyle/>
                    <a:p>
                      <a:r>
                        <a:rPr lang="en-GB" dirty="0"/>
                        <a:t>Third year</a:t>
                      </a:r>
                    </a:p>
                  </a:txBody>
                  <a:tcPr/>
                </a:tc>
                <a:tc>
                  <a:txBody>
                    <a:bodyPr/>
                    <a:lstStyle/>
                    <a:p>
                      <a:r>
                        <a:rPr lang="en-GB" dirty="0"/>
                        <a:t>15%</a:t>
                      </a:r>
                    </a:p>
                  </a:txBody>
                  <a:tcPr/>
                </a:tc>
                <a:extLst>
                  <a:ext uri="{0D108BD9-81ED-4DB2-BD59-A6C34878D82A}">
                    <a16:rowId xmlns:a16="http://schemas.microsoft.com/office/drawing/2014/main" val="3589092898"/>
                  </a:ext>
                </a:extLst>
              </a:tr>
              <a:tr h="370840">
                <a:tc>
                  <a:txBody>
                    <a:bodyPr/>
                    <a:lstStyle/>
                    <a:p>
                      <a:r>
                        <a:rPr lang="en-GB" dirty="0"/>
                        <a:t>Fourth</a:t>
                      </a:r>
                      <a:r>
                        <a:rPr lang="en-GB" baseline="0" dirty="0"/>
                        <a:t> year</a:t>
                      </a:r>
                      <a:endParaRPr lang="en-GB" dirty="0"/>
                    </a:p>
                  </a:txBody>
                  <a:tcPr/>
                </a:tc>
                <a:tc>
                  <a:txBody>
                    <a:bodyPr/>
                    <a:lstStyle/>
                    <a:p>
                      <a:r>
                        <a:rPr lang="en-GB" dirty="0"/>
                        <a:t>6%</a:t>
                      </a:r>
                    </a:p>
                  </a:txBody>
                  <a:tcPr/>
                </a:tc>
                <a:extLst>
                  <a:ext uri="{0D108BD9-81ED-4DB2-BD59-A6C34878D82A}">
                    <a16:rowId xmlns:a16="http://schemas.microsoft.com/office/drawing/2014/main" val="38360327"/>
                  </a:ext>
                </a:extLst>
              </a:tr>
              <a:tr h="370840">
                <a:tc>
                  <a:txBody>
                    <a:bodyPr/>
                    <a:lstStyle/>
                    <a:p>
                      <a:r>
                        <a:rPr lang="en-GB" dirty="0"/>
                        <a:t>Fifth year</a:t>
                      </a:r>
                      <a:r>
                        <a:rPr lang="en-GB" baseline="0" dirty="0"/>
                        <a:t> or longer</a:t>
                      </a:r>
                      <a:endParaRPr lang="en-GB" dirty="0"/>
                    </a:p>
                  </a:txBody>
                  <a:tcPr/>
                </a:tc>
                <a:tc>
                  <a:txBody>
                    <a:bodyPr/>
                    <a:lstStyle/>
                    <a:p>
                      <a:r>
                        <a:rPr lang="en-GB" dirty="0"/>
                        <a:t>3%</a:t>
                      </a:r>
                    </a:p>
                  </a:txBody>
                  <a:tcPr/>
                </a:tc>
                <a:extLst>
                  <a:ext uri="{0D108BD9-81ED-4DB2-BD59-A6C34878D82A}">
                    <a16:rowId xmlns:a16="http://schemas.microsoft.com/office/drawing/2014/main" val="2472539048"/>
                  </a:ext>
                </a:extLst>
              </a:tr>
            </a:tbl>
          </a:graphicData>
        </a:graphic>
      </p:graphicFrame>
      <p:pic>
        <p:nvPicPr>
          <p:cNvPr id="13" name="Picture 12"/>
          <p:cNvPicPr>
            <a:picLocks noChangeAspect="1"/>
          </p:cNvPicPr>
          <p:nvPr/>
        </p:nvPicPr>
        <p:blipFill>
          <a:blip r:embed="rId2"/>
          <a:stretch>
            <a:fillRect/>
          </a:stretch>
        </p:blipFill>
        <p:spPr>
          <a:xfrm>
            <a:off x="2323795" y="4192210"/>
            <a:ext cx="2261812" cy="1243692"/>
          </a:xfrm>
          <a:prstGeom prst="rect">
            <a:avLst/>
          </a:prstGeom>
        </p:spPr>
      </p:pic>
      <p:sp>
        <p:nvSpPr>
          <p:cNvPr id="15" name="Rectangular Callout 14"/>
          <p:cNvSpPr/>
          <p:nvPr/>
        </p:nvSpPr>
        <p:spPr>
          <a:xfrm>
            <a:off x="796834" y="940526"/>
            <a:ext cx="6296296" cy="1267097"/>
          </a:xfrm>
          <a:prstGeom prst="wedgeRectCallout">
            <a:avLst>
              <a:gd name="adj1" fmla="val -53124"/>
              <a:gd name="adj2" fmla="val -7746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a:t>
            </a:r>
            <a:r>
              <a:rPr lang="en-US" dirty="0"/>
              <a:t>The extent of mental health problems in UK universities has been laid bare in a new </a:t>
            </a:r>
            <a:r>
              <a:rPr lang="en-US" dirty="0" err="1"/>
              <a:t>YouGov</a:t>
            </a:r>
            <a:r>
              <a:rPr lang="en-US" dirty="0"/>
              <a:t> survey of Britain’s students. ’</a:t>
            </a:r>
          </a:p>
        </p:txBody>
      </p:sp>
    </p:spTree>
    <p:extLst>
      <p:ext uri="{BB962C8B-B14F-4D97-AF65-F5344CB8AC3E}">
        <p14:creationId xmlns:p14="http://schemas.microsoft.com/office/powerpoint/2010/main" val="4136561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4294967295"/>
          </p:nvPr>
        </p:nvPicPr>
        <p:blipFill>
          <a:blip r:embed="rId2"/>
          <a:stretch>
            <a:fillRect/>
          </a:stretch>
        </p:blipFill>
        <p:spPr>
          <a:xfrm>
            <a:off x="2128637" y="1159056"/>
            <a:ext cx="2092325" cy="1609725"/>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312833928"/>
              </p:ext>
            </p:extLst>
          </p:nvPr>
        </p:nvGraphicFramePr>
        <p:xfrm>
          <a:off x="5488577" y="602796"/>
          <a:ext cx="2290354" cy="1112520"/>
        </p:xfrm>
        <a:graphic>
          <a:graphicData uri="http://schemas.openxmlformats.org/drawingml/2006/table">
            <a:tbl>
              <a:tblPr firstRow="1" bandRow="1">
                <a:tableStyleId>{5C22544A-7EE6-4342-B048-85BDC9FD1C3A}</a:tableStyleId>
              </a:tblPr>
              <a:tblGrid>
                <a:gridCol w="1145177">
                  <a:extLst>
                    <a:ext uri="{9D8B030D-6E8A-4147-A177-3AD203B41FA5}">
                      <a16:colId xmlns:a16="http://schemas.microsoft.com/office/drawing/2014/main" val="1785637520"/>
                    </a:ext>
                  </a:extLst>
                </a:gridCol>
                <a:gridCol w="1145177">
                  <a:extLst>
                    <a:ext uri="{9D8B030D-6E8A-4147-A177-3AD203B41FA5}">
                      <a16:colId xmlns:a16="http://schemas.microsoft.com/office/drawing/2014/main" val="3030539420"/>
                    </a:ext>
                  </a:extLst>
                </a:gridCol>
              </a:tblGrid>
              <a:tr h="370840">
                <a:tc>
                  <a:txBody>
                    <a:bodyPr/>
                    <a:lstStyle/>
                    <a:p>
                      <a:r>
                        <a:rPr lang="en-GB" dirty="0"/>
                        <a:t>Gender</a:t>
                      </a:r>
                    </a:p>
                  </a:txBody>
                  <a:tcPr/>
                </a:tc>
                <a:tc>
                  <a:txBody>
                    <a:bodyPr/>
                    <a:lstStyle/>
                    <a:p>
                      <a:endParaRPr lang="en-GB" dirty="0"/>
                    </a:p>
                  </a:txBody>
                  <a:tcPr/>
                </a:tc>
                <a:extLst>
                  <a:ext uri="{0D108BD9-81ED-4DB2-BD59-A6C34878D82A}">
                    <a16:rowId xmlns:a16="http://schemas.microsoft.com/office/drawing/2014/main" val="1993589108"/>
                  </a:ext>
                </a:extLst>
              </a:tr>
              <a:tr h="370840">
                <a:tc>
                  <a:txBody>
                    <a:bodyPr/>
                    <a:lstStyle/>
                    <a:p>
                      <a:r>
                        <a:rPr lang="en-GB" dirty="0"/>
                        <a:t>Male</a:t>
                      </a:r>
                    </a:p>
                  </a:txBody>
                  <a:tcPr/>
                </a:tc>
                <a:tc>
                  <a:txBody>
                    <a:bodyPr/>
                    <a:lstStyle/>
                    <a:p>
                      <a:r>
                        <a:rPr lang="en-GB" dirty="0"/>
                        <a:t>524</a:t>
                      </a:r>
                    </a:p>
                  </a:txBody>
                  <a:tcPr/>
                </a:tc>
                <a:extLst>
                  <a:ext uri="{0D108BD9-81ED-4DB2-BD59-A6C34878D82A}">
                    <a16:rowId xmlns:a16="http://schemas.microsoft.com/office/drawing/2014/main" val="1799784209"/>
                  </a:ext>
                </a:extLst>
              </a:tr>
              <a:tr h="370840">
                <a:tc>
                  <a:txBody>
                    <a:bodyPr/>
                    <a:lstStyle/>
                    <a:p>
                      <a:r>
                        <a:rPr lang="en-GB" dirty="0"/>
                        <a:t>Female</a:t>
                      </a:r>
                    </a:p>
                  </a:txBody>
                  <a:tcPr/>
                </a:tc>
                <a:tc>
                  <a:txBody>
                    <a:bodyPr/>
                    <a:lstStyle/>
                    <a:p>
                      <a:r>
                        <a:rPr lang="en-GB" dirty="0"/>
                        <a:t>537</a:t>
                      </a:r>
                    </a:p>
                  </a:txBody>
                  <a:tcPr/>
                </a:tc>
                <a:extLst>
                  <a:ext uri="{0D108BD9-81ED-4DB2-BD59-A6C34878D82A}">
                    <a16:rowId xmlns:a16="http://schemas.microsoft.com/office/drawing/2014/main" val="2740253303"/>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878192853"/>
              </p:ext>
            </p:extLst>
          </p:nvPr>
        </p:nvGraphicFramePr>
        <p:xfrm>
          <a:off x="4312919" y="3159014"/>
          <a:ext cx="3466012" cy="2865120"/>
        </p:xfrm>
        <a:graphic>
          <a:graphicData uri="http://schemas.openxmlformats.org/drawingml/2006/table">
            <a:tbl>
              <a:tblPr firstRow="1" bandRow="1">
                <a:tableStyleId>{5C22544A-7EE6-4342-B048-85BDC9FD1C3A}</a:tableStyleId>
              </a:tblPr>
              <a:tblGrid>
                <a:gridCol w="1547974">
                  <a:extLst>
                    <a:ext uri="{9D8B030D-6E8A-4147-A177-3AD203B41FA5}">
                      <a16:colId xmlns:a16="http://schemas.microsoft.com/office/drawing/2014/main" val="3215238466"/>
                    </a:ext>
                  </a:extLst>
                </a:gridCol>
                <a:gridCol w="959019">
                  <a:extLst>
                    <a:ext uri="{9D8B030D-6E8A-4147-A177-3AD203B41FA5}">
                      <a16:colId xmlns:a16="http://schemas.microsoft.com/office/drawing/2014/main" val="1154154398"/>
                    </a:ext>
                  </a:extLst>
                </a:gridCol>
                <a:gridCol w="959019">
                  <a:extLst>
                    <a:ext uri="{9D8B030D-6E8A-4147-A177-3AD203B41FA5}">
                      <a16:colId xmlns:a16="http://schemas.microsoft.com/office/drawing/2014/main" val="2032495920"/>
                    </a:ext>
                  </a:extLst>
                </a:gridCol>
              </a:tblGrid>
              <a:tr h="370840">
                <a:tc>
                  <a:txBody>
                    <a:bodyPr/>
                    <a:lstStyle/>
                    <a:p>
                      <a:r>
                        <a:rPr lang="en-GB" dirty="0"/>
                        <a:t>Sexuality</a:t>
                      </a:r>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2258358725"/>
                  </a:ext>
                </a:extLst>
              </a:tr>
              <a:tr h="370840">
                <a:tc>
                  <a:txBody>
                    <a:bodyPr/>
                    <a:lstStyle/>
                    <a:p>
                      <a:r>
                        <a:rPr lang="en-GB" dirty="0"/>
                        <a:t>Straight</a:t>
                      </a:r>
                    </a:p>
                  </a:txBody>
                  <a:tcPr/>
                </a:tc>
                <a:tc>
                  <a:txBody>
                    <a:bodyPr/>
                    <a:lstStyle/>
                    <a:p>
                      <a:r>
                        <a:rPr lang="en-GB" dirty="0"/>
                        <a:t>770</a:t>
                      </a:r>
                    </a:p>
                  </a:txBody>
                  <a:tcPr/>
                </a:tc>
                <a:tc>
                  <a:txBody>
                    <a:bodyPr/>
                    <a:lstStyle/>
                    <a:p>
                      <a:r>
                        <a:rPr lang="en-GB" dirty="0"/>
                        <a:t>73%</a:t>
                      </a:r>
                    </a:p>
                  </a:txBody>
                  <a:tcPr/>
                </a:tc>
                <a:extLst>
                  <a:ext uri="{0D108BD9-81ED-4DB2-BD59-A6C34878D82A}">
                    <a16:rowId xmlns:a16="http://schemas.microsoft.com/office/drawing/2014/main" val="2961866088"/>
                  </a:ext>
                </a:extLst>
              </a:tr>
              <a:tr h="370840">
                <a:tc>
                  <a:txBody>
                    <a:bodyPr/>
                    <a:lstStyle/>
                    <a:p>
                      <a:r>
                        <a:rPr lang="en-GB" dirty="0"/>
                        <a:t>Gay</a:t>
                      </a:r>
                    </a:p>
                  </a:txBody>
                  <a:tcPr/>
                </a:tc>
                <a:tc>
                  <a:txBody>
                    <a:bodyPr/>
                    <a:lstStyle/>
                    <a:p>
                      <a:r>
                        <a:rPr lang="en-GB" dirty="0"/>
                        <a:t>86</a:t>
                      </a:r>
                    </a:p>
                  </a:txBody>
                  <a:tcPr/>
                </a:tc>
                <a:tc>
                  <a:txBody>
                    <a:bodyPr/>
                    <a:lstStyle/>
                    <a:p>
                      <a:r>
                        <a:rPr lang="en-GB" dirty="0"/>
                        <a:t>8%</a:t>
                      </a:r>
                    </a:p>
                  </a:txBody>
                  <a:tcPr/>
                </a:tc>
                <a:extLst>
                  <a:ext uri="{0D108BD9-81ED-4DB2-BD59-A6C34878D82A}">
                    <a16:rowId xmlns:a16="http://schemas.microsoft.com/office/drawing/2014/main" val="2096322568"/>
                  </a:ext>
                </a:extLst>
              </a:tr>
              <a:tr h="370840">
                <a:tc>
                  <a:txBody>
                    <a:bodyPr/>
                    <a:lstStyle/>
                    <a:p>
                      <a:r>
                        <a:rPr lang="en-GB" dirty="0"/>
                        <a:t>Bisexual</a:t>
                      </a:r>
                    </a:p>
                  </a:txBody>
                  <a:tcPr/>
                </a:tc>
                <a:tc>
                  <a:txBody>
                    <a:bodyPr/>
                    <a:lstStyle/>
                    <a:p>
                      <a:r>
                        <a:rPr lang="en-GB" dirty="0"/>
                        <a:t>97</a:t>
                      </a:r>
                    </a:p>
                  </a:txBody>
                  <a:tcPr/>
                </a:tc>
                <a:tc>
                  <a:txBody>
                    <a:bodyPr/>
                    <a:lstStyle/>
                    <a:p>
                      <a:r>
                        <a:rPr lang="en-GB" dirty="0"/>
                        <a:t>9%</a:t>
                      </a:r>
                    </a:p>
                  </a:txBody>
                  <a:tcPr/>
                </a:tc>
                <a:extLst>
                  <a:ext uri="{0D108BD9-81ED-4DB2-BD59-A6C34878D82A}">
                    <a16:rowId xmlns:a16="http://schemas.microsoft.com/office/drawing/2014/main" val="1609523212"/>
                  </a:ext>
                </a:extLst>
              </a:tr>
              <a:tr h="370840">
                <a:tc>
                  <a:txBody>
                    <a:bodyPr/>
                    <a:lstStyle/>
                    <a:p>
                      <a:r>
                        <a:rPr lang="en-GB" dirty="0"/>
                        <a:t>Other</a:t>
                      </a:r>
                    </a:p>
                  </a:txBody>
                  <a:tcPr/>
                </a:tc>
                <a:tc>
                  <a:txBody>
                    <a:bodyPr/>
                    <a:lstStyle/>
                    <a:p>
                      <a:r>
                        <a:rPr lang="en-GB" dirty="0"/>
                        <a:t>26</a:t>
                      </a:r>
                    </a:p>
                  </a:txBody>
                  <a:tcPr/>
                </a:tc>
                <a:tc>
                  <a:txBody>
                    <a:bodyPr/>
                    <a:lstStyle/>
                    <a:p>
                      <a:r>
                        <a:rPr lang="en-GB" dirty="0"/>
                        <a:t>2%</a:t>
                      </a:r>
                    </a:p>
                  </a:txBody>
                  <a:tcPr/>
                </a:tc>
                <a:extLst>
                  <a:ext uri="{0D108BD9-81ED-4DB2-BD59-A6C34878D82A}">
                    <a16:rowId xmlns:a16="http://schemas.microsoft.com/office/drawing/2014/main" val="1892064392"/>
                  </a:ext>
                </a:extLst>
              </a:tr>
              <a:tr h="370840">
                <a:tc>
                  <a:txBody>
                    <a:bodyPr/>
                    <a:lstStyle/>
                    <a:p>
                      <a:r>
                        <a:rPr lang="en-GB" dirty="0"/>
                        <a:t>Don’t know </a:t>
                      </a:r>
                    </a:p>
                  </a:txBody>
                  <a:tcPr/>
                </a:tc>
                <a:tc>
                  <a:txBody>
                    <a:bodyPr/>
                    <a:lstStyle/>
                    <a:p>
                      <a:r>
                        <a:rPr lang="en-GB" dirty="0"/>
                        <a:t>33</a:t>
                      </a:r>
                    </a:p>
                  </a:txBody>
                  <a:tcPr/>
                </a:tc>
                <a:tc>
                  <a:txBody>
                    <a:bodyPr/>
                    <a:lstStyle/>
                    <a:p>
                      <a:r>
                        <a:rPr lang="en-GB" dirty="0"/>
                        <a:t>3%</a:t>
                      </a:r>
                    </a:p>
                  </a:txBody>
                  <a:tcPr/>
                </a:tc>
                <a:extLst>
                  <a:ext uri="{0D108BD9-81ED-4DB2-BD59-A6C34878D82A}">
                    <a16:rowId xmlns:a16="http://schemas.microsoft.com/office/drawing/2014/main" val="339639208"/>
                  </a:ext>
                </a:extLst>
              </a:tr>
              <a:tr h="370840">
                <a:tc>
                  <a:txBody>
                    <a:bodyPr/>
                    <a:lstStyle/>
                    <a:p>
                      <a:r>
                        <a:rPr lang="en-GB" dirty="0"/>
                        <a:t>Prefer</a:t>
                      </a:r>
                      <a:r>
                        <a:rPr lang="en-GB" baseline="0" dirty="0"/>
                        <a:t> not to answer</a:t>
                      </a:r>
                      <a:endParaRPr lang="en-GB" dirty="0"/>
                    </a:p>
                  </a:txBody>
                  <a:tcPr/>
                </a:tc>
                <a:tc>
                  <a:txBody>
                    <a:bodyPr/>
                    <a:lstStyle/>
                    <a:p>
                      <a:endParaRPr lang="en-GB" dirty="0"/>
                    </a:p>
                  </a:txBody>
                  <a:tcPr/>
                </a:tc>
                <a:tc>
                  <a:txBody>
                    <a:bodyPr/>
                    <a:lstStyle/>
                    <a:p>
                      <a:r>
                        <a:rPr lang="en-GB" dirty="0"/>
                        <a:t>5%</a:t>
                      </a:r>
                    </a:p>
                  </a:txBody>
                  <a:tcPr/>
                </a:tc>
                <a:extLst>
                  <a:ext uri="{0D108BD9-81ED-4DB2-BD59-A6C34878D82A}">
                    <a16:rowId xmlns:a16="http://schemas.microsoft.com/office/drawing/2014/main" val="433827599"/>
                  </a:ext>
                </a:extLst>
              </a:tr>
            </a:tbl>
          </a:graphicData>
        </a:graphic>
      </p:graphicFrame>
      <p:pic>
        <p:nvPicPr>
          <p:cNvPr id="7" name="Picture 6"/>
          <p:cNvPicPr>
            <a:picLocks noChangeAspect="1"/>
          </p:cNvPicPr>
          <p:nvPr/>
        </p:nvPicPr>
        <p:blipFill>
          <a:blip r:embed="rId3"/>
          <a:stretch>
            <a:fillRect/>
          </a:stretch>
        </p:blipFill>
        <p:spPr>
          <a:xfrm>
            <a:off x="1241497" y="3225455"/>
            <a:ext cx="2091109" cy="1231499"/>
          </a:xfrm>
          <a:prstGeom prst="rect">
            <a:avLst/>
          </a:prstGeom>
        </p:spPr>
      </p:pic>
    </p:spTree>
    <p:extLst>
      <p:ext uri="{BB962C8B-B14F-4D97-AF65-F5344CB8AC3E}">
        <p14:creationId xmlns:p14="http://schemas.microsoft.com/office/powerpoint/2010/main" val="2412262397"/>
      </p:ext>
    </p:extLst>
  </p:cSld>
  <p:clrMapOvr>
    <a:masterClrMapping/>
  </p:clrMapOvr>
</p:sld>
</file>

<file path=ppt/theme/theme1.xml><?xml version="1.0" encoding="utf-8"?>
<a:theme xmlns:a="http://schemas.openxmlformats.org/drawingml/2006/main" name="Retrospect">
  <a:themeElements>
    <a:clrScheme name="Retrospect">
      <a:dk1>
        <a:srgbClr val="000000"/>
      </a:dk1>
      <a:lt1>
        <a:srgbClr val="FFFFFF"/>
      </a:lt1>
      <a:dk2>
        <a:srgbClr val="46464A"/>
      </a:dk2>
      <a:lt2>
        <a:srgbClr val="D1D9E1"/>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BAB94BD4-5D6D-4148-AB57-A4CCF1FD4E0C}"/>
    </a:ext>
  </a:extLst>
</a:theme>
</file>

<file path=docProps/app.xml><?xml version="1.0" encoding="utf-8"?>
<Properties xmlns="http://schemas.openxmlformats.org/officeDocument/2006/extended-properties" xmlns:vt="http://schemas.openxmlformats.org/officeDocument/2006/docPropsVTypes">
  <Template>Retrospect</Template>
  <TotalTime>728</TotalTime>
  <Words>3627</Words>
  <Application>Microsoft Office PowerPoint</Application>
  <PresentationFormat>On-screen Show (4:3)</PresentationFormat>
  <Paragraphs>459</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Retrospect</vt:lpstr>
      <vt:lpstr>WHY ARE TODAY’S STUDENTS  SO FRAGILE?</vt:lpstr>
      <vt:lpstr>Research interests</vt:lpstr>
      <vt:lpstr>Starting points </vt:lpstr>
      <vt:lpstr>Are students fragile?</vt:lpstr>
      <vt:lpstr>Health and illness / ‘wellness’</vt:lpstr>
      <vt:lpstr>Cultural script of fragility</vt:lpstr>
      <vt:lpstr>YouGov survey, 9 August 2016 </vt:lpstr>
      <vt:lpstr>PowerPoint Presentation</vt:lpstr>
      <vt:lpstr>PowerPoint Presentation</vt:lpstr>
      <vt:lpstr>Prevalence of mental health problems among students</vt:lpstr>
      <vt:lpstr>The problem of self-definition</vt:lpstr>
      <vt:lpstr>Depression and anxiety</vt:lpstr>
      <vt:lpstr>Pick a broad category…</vt:lpstr>
      <vt:lpstr>Carrying on</vt:lpstr>
      <vt:lpstr>‘Anxiety and stress’</vt:lpstr>
      <vt:lpstr>Stress and everyday life</vt:lpstr>
      <vt:lpstr>Sources of student stress</vt:lpstr>
      <vt:lpstr>Student support services</vt:lpstr>
      <vt:lpstr>PowerPoint Presentation</vt:lpstr>
      <vt:lpstr>Satisfaction with student support services</vt:lpstr>
      <vt:lpstr>PowerPoint Presentation</vt:lpstr>
      <vt:lpstr>Talking about it informally</vt:lpstr>
      <vt:lpstr>Absent friends, family, and tutors?</vt:lpstr>
      <vt:lpstr>Acceptable responses to mental illness</vt:lpstr>
      <vt:lpstr>What’s the right answer?</vt:lpstr>
      <vt:lpstr>Medicalisation of everyday problems </vt:lpstr>
      <vt:lpstr>Coping with loneliness</vt:lpstr>
      <vt:lpstr>‘Fear of failure’</vt:lpstr>
      <vt:lpstr>Questions </vt:lpstr>
      <vt:lpstr>Simon Wessley: ‘A slice of student life’</vt:lpstr>
      <vt:lpstr>PowerPoint Presentation</vt:lpstr>
      <vt:lpstr>Being a student has changed</vt:lpstr>
      <vt:lpstr>But…</vt:lpstr>
      <vt:lpstr>Therapy culture</vt:lpstr>
      <vt:lpstr>Parenting culture and ‘entitled’ Millennials</vt:lpstr>
      <vt:lpstr>Identity politics</vt:lpstr>
      <vt:lpstr>Truth Seeking, Democracy, and Freedom of Thought and Expression - A Statement by Robert P. George and Cornel West</vt:lpstr>
      <vt:lpstr>Concluding questions and thoughts</vt:lpstr>
      <vt:lpstr>PowerPoint Presentation</vt:lpstr>
      <vt:lpstr>Bibliography</vt:lpstr>
    </vt:vector>
  </TitlesOfParts>
  <Company>Canterbury Christ Church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TODAY’S STUDENTS  SO FRAGILE?</dc:title>
  <dc:creator>Bristow, Jennie (jennie.bristow@canterbury.ac.uk)</dc:creator>
  <cp:lastModifiedBy>Bristow, Jennie (jennie.bristow@canterbury.ac.uk)</cp:lastModifiedBy>
  <cp:revision>67</cp:revision>
  <dcterms:created xsi:type="dcterms:W3CDTF">2017-04-22T15:29:59Z</dcterms:created>
  <dcterms:modified xsi:type="dcterms:W3CDTF">2017-06-05T17:40:11Z</dcterms:modified>
</cp:coreProperties>
</file>