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Lst>
  <p:notesMasterIdLst>
    <p:notesMasterId r:id="rId28"/>
  </p:notesMasterIdLst>
  <p:sldIdLst>
    <p:sldId id="256" r:id="rId5"/>
    <p:sldId id="303" r:id="rId6"/>
    <p:sldId id="281" r:id="rId7"/>
    <p:sldId id="291" r:id="rId8"/>
    <p:sldId id="283" r:id="rId9"/>
    <p:sldId id="292" r:id="rId10"/>
    <p:sldId id="293" r:id="rId11"/>
    <p:sldId id="295" r:id="rId12"/>
    <p:sldId id="296" r:id="rId13"/>
    <p:sldId id="263" r:id="rId14"/>
    <p:sldId id="287" r:id="rId15"/>
    <p:sldId id="264" r:id="rId16"/>
    <p:sldId id="288" r:id="rId17"/>
    <p:sldId id="265" r:id="rId18"/>
    <p:sldId id="274" r:id="rId19"/>
    <p:sldId id="301" r:id="rId20"/>
    <p:sldId id="302" r:id="rId21"/>
    <p:sldId id="300" r:id="rId22"/>
    <p:sldId id="297" r:id="rId23"/>
    <p:sldId id="298" r:id="rId24"/>
    <p:sldId id="269" r:id="rId25"/>
    <p:sldId id="286"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9" d="100"/>
          <a:sy n="19" d="100"/>
        </p:scale>
        <p:origin x="2484" y="24"/>
      </p:cViewPr>
      <p:guideLst>
        <p:guide orient="horz" pos="2160"/>
        <p:guide pos="2880"/>
      </p:guideLst>
    </p:cSldViewPr>
  </p:slideViewPr>
  <p:notesTextViewPr>
    <p:cViewPr>
      <p:scale>
        <a:sx n="3" d="2"/>
        <a:sy n="3" d="2"/>
      </p:scale>
      <p:origin x="0" y="0"/>
    </p:cViewPr>
  </p:notesTextViewPr>
  <p:sorterViewPr>
    <p:cViewPr>
      <p:scale>
        <a:sx n="100" d="100"/>
        <a:sy n="100" d="100"/>
      </p:scale>
      <p:origin x="0" y="-46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CE1B1-FCD4-43B3-97DC-CCF81FDCCA36}" type="datetimeFigureOut">
              <a:rPr lang="en-GB" smtClean="0"/>
              <a:t>12/10/2016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D719F-8061-49F0-88B0-6E5076855B98}" type="slidenum">
              <a:rPr lang="en-GB" smtClean="0"/>
              <a:t>‹#›</a:t>
            </a:fld>
            <a:endParaRPr lang="en-GB"/>
          </a:p>
        </p:txBody>
      </p:sp>
    </p:spTree>
    <p:extLst>
      <p:ext uri="{BB962C8B-B14F-4D97-AF65-F5344CB8AC3E}">
        <p14:creationId xmlns:p14="http://schemas.microsoft.com/office/powerpoint/2010/main" val="89165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1481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LARA</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6196A0-264A-F84B-9BB0-3759F96597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978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ASH</a:t>
            </a:r>
            <a:endParaRPr lang="en-GB" dirty="0"/>
          </a:p>
        </p:txBody>
      </p:sp>
      <p:sp>
        <p:nvSpPr>
          <p:cNvPr id="4" name="Slide Number Placeholder 3"/>
          <p:cNvSpPr>
            <a:spLocks noGrp="1"/>
          </p:cNvSpPr>
          <p:nvPr>
            <p:ph type="sldNum" sz="quarter" idx="10"/>
          </p:nvPr>
        </p:nvSpPr>
        <p:spPr/>
        <p:txBody>
          <a:bodyPr/>
          <a:lstStyle/>
          <a:p>
            <a:fld id="{F1723851-F2DA-4971-991E-369CD792213A}" type="slidenum">
              <a:rPr lang="en-GB" smtClean="0"/>
              <a:t>20</a:t>
            </a:fld>
            <a:endParaRPr lang="en-GB"/>
          </a:p>
        </p:txBody>
      </p:sp>
    </p:spTree>
    <p:extLst>
      <p:ext uri="{BB962C8B-B14F-4D97-AF65-F5344CB8AC3E}">
        <p14:creationId xmlns:p14="http://schemas.microsoft.com/office/powerpoint/2010/main" val="400589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98F25D-1735-486E-A92E-BE24E92E81B6}"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BD11D-75D0-471D-9797-BC00233FE5F2}" type="slidenum">
              <a:rPr lang="en-GB" smtClean="0"/>
              <a:t>‹#›</a:t>
            </a:fld>
            <a:endParaRPr lang="en-GB"/>
          </a:p>
        </p:txBody>
      </p:sp>
    </p:spTree>
    <p:extLst>
      <p:ext uri="{BB962C8B-B14F-4D97-AF65-F5344CB8AC3E}">
        <p14:creationId xmlns:p14="http://schemas.microsoft.com/office/powerpoint/2010/main" val="85785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98F25D-1735-486E-A92E-BE24E92E81B6}"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BD11D-75D0-471D-9797-BC00233FE5F2}" type="slidenum">
              <a:rPr lang="en-GB" smtClean="0"/>
              <a:t>‹#›</a:t>
            </a:fld>
            <a:endParaRPr lang="en-GB"/>
          </a:p>
        </p:txBody>
      </p:sp>
    </p:spTree>
    <p:extLst>
      <p:ext uri="{BB962C8B-B14F-4D97-AF65-F5344CB8AC3E}">
        <p14:creationId xmlns:p14="http://schemas.microsoft.com/office/powerpoint/2010/main" val="180196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98F25D-1735-486E-A92E-BE24E92E81B6}"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BD11D-75D0-471D-9797-BC00233FE5F2}" type="slidenum">
              <a:rPr lang="en-GB" smtClean="0"/>
              <a:t>‹#›</a:t>
            </a:fld>
            <a:endParaRPr lang="en-GB"/>
          </a:p>
        </p:txBody>
      </p:sp>
    </p:spTree>
    <p:extLst>
      <p:ext uri="{BB962C8B-B14F-4D97-AF65-F5344CB8AC3E}">
        <p14:creationId xmlns:p14="http://schemas.microsoft.com/office/powerpoint/2010/main" val="921900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smtClean="0"/>
            </a:lvl1pPr>
          </a:lstStyle>
          <a:p>
            <a:pPr>
              <a:defRPr/>
            </a:pPr>
            <a:fld id="{EBFDCAEA-995B-44DA-9FBA-F37E877A4516}" type="datetime1">
              <a:rPr lang="en-US"/>
              <a:pPr>
                <a:defRPr/>
              </a:pPr>
              <a:t>10/12/2016</a:t>
            </a:fld>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EFE4ADF-CFC7-4AD3-876D-6366F56E67C6}" type="slidenum">
              <a:rPr lang="en-US"/>
              <a:pPr>
                <a:defRPr/>
              </a:pPr>
              <a:t>‹#›</a:t>
            </a:fld>
            <a:endParaRPr lang="en-US"/>
          </a:p>
        </p:txBody>
      </p:sp>
    </p:spTree>
    <p:extLst>
      <p:ext uri="{BB962C8B-B14F-4D97-AF65-F5344CB8AC3E}">
        <p14:creationId xmlns:p14="http://schemas.microsoft.com/office/powerpoint/2010/main" val="2685578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mtClean="0"/>
            </a:lvl1pPr>
          </a:lstStyle>
          <a:p>
            <a:pPr>
              <a:defRPr/>
            </a:pPr>
            <a:fld id="{5F1452A0-3482-4774-BE74-97A67B16F855}" type="datetime1">
              <a:rPr lang="en-US"/>
              <a:pPr>
                <a:defRPr/>
              </a:pPr>
              <a:t>10/12/2016</a:t>
            </a:fld>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16B40CC-E181-45C9-A61E-CDDF84BA38E3}" type="slidenum">
              <a:rPr lang="en-US"/>
              <a:pPr>
                <a:defRPr/>
              </a:pPr>
              <a:t>‹#›</a:t>
            </a:fld>
            <a:endParaRPr lang="en-US"/>
          </a:p>
        </p:txBody>
      </p:sp>
    </p:spTree>
    <p:extLst>
      <p:ext uri="{BB962C8B-B14F-4D97-AF65-F5344CB8AC3E}">
        <p14:creationId xmlns:p14="http://schemas.microsoft.com/office/powerpoint/2010/main" val="1551373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1F19B4E3-F624-467B-AB9E-E09019AA3355}" type="datetime1">
              <a:rPr lang="en-US"/>
              <a:pPr>
                <a:defRPr/>
              </a:pPr>
              <a:t>10/12/2016</a:t>
            </a:fld>
            <a:endParaRPr lang="en-GB"/>
          </a:p>
        </p:txBody>
      </p:sp>
      <p:sp>
        <p:nvSpPr>
          <p:cNvPr id="5" name="Footer Placeholder 4"/>
          <p:cNvSpPr>
            <a:spLocks noGrp="1"/>
          </p:cNvSpPr>
          <p:nvPr>
            <p:ph type="ftr" sz="quarter" idx="11"/>
          </p:nvPr>
        </p:nvSpPr>
        <p:spPr/>
        <p:txBody>
          <a:bodyPr/>
          <a:lstStyle>
            <a:lvl1pPr>
              <a:defRPr smtClean="0"/>
            </a:lvl1pPr>
          </a:lstStyle>
          <a:p>
            <a:pPr>
              <a:defRPr/>
            </a:pPr>
            <a:endParaRPr lang="en-GB"/>
          </a:p>
        </p:txBody>
      </p:sp>
      <p:sp>
        <p:nvSpPr>
          <p:cNvPr id="6" name="Slide Number Placeholder 5"/>
          <p:cNvSpPr>
            <a:spLocks noGrp="1"/>
          </p:cNvSpPr>
          <p:nvPr>
            <p:ph type="sldNum" sz="quarter" idx="12"/>
          </p:nvPr>
        </p:nvSpPr>
        <p:spPr/>
        <p:txBody>
          <a:bodyPr/>
          <a:lstStyle>
            <a:lvl1pPr>
              <a:defRPr smtClean="0"/>
            </a:lvl1pPr>
          </a:lstStyle>
          <a:p>
            <a:pPr>
              <a:defRPr/>
            </a:pPr>
            <a:fld id="{E57F8848-A7A7-4B9F-8C05-D3D39E961364}" type="slidenum">
              <a:rPr lang="en-GB"/>
              <a:pPr>
                <a:defRPr/>
              </a:pPr>
              <a:t>‹#›</a:t>
            </a:fld>
            <a:endParaRPr lang="en-GB"/>
          </a:p>
        </p:txBody>
      </p:sp>
    </p:spTree>
    <p:extLst>
      <p:ext uri="{BB962C8B-B14F-4D97-AF65-F5344CB8AC3E}">
        <p14:creationId xmlns:p14="http://schemas.microsoft.com/office/powerpoint/2010/main" val="4114173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smtClean="0"/>
            </a:lvl1pPr>
          </a:lstStyle>
          <a:p>
            <a:pPr>
              <a:defRPr/>
            </a:pPr>
            <a:fld id="{EEE8CFF1-A5E1-464D-ACD3-12E904BA124D}" type="datetime1">
              <a:rPr lang="en-US"/>
              <a:pPr>
                <a:defRPr/>
              </a:pPr>
              <a:t>10/12/2016</a:t>
            </a:fld>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52EE1F-2032-4EA2-ACA5-6C11CBC261E5}" type="slidenum">
              <a:rPr lang="en-US"/>
              <a:pPr>
                <a:defRPr/>
              </a:pPr>
              <a:t>‹#›</a:t>
            </a:fld>
            <a:endParaRPr lang="en-US"/>
          </a:p>
        </p:txBody>
      </p:sp>
    </p:spTree>
    <p:extLst>
      <p:ext uri="{BB962C8B-B14F-4D97-AF65-F5344CB8AC3E}">
        <p14:creationId xmlns:p14="http://schemas.microsoft.com/office/powerpoint/2010/main" val="3316520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BA12567-8BB5-432B-82E6-C9BE0539267E}" type="slidenum">
              <a:rPr lang="en-GB"/>
              <a:pPr>
                <a:defRPr/>
              </a:pPr>
              <a:t>‹#›</a:t>
            </a:fld>
            <a:endParaRPr lang="en-GB"/>
          </a:p>
        </p:txBody>
      </p:sp>
    </p:spTree>
    <p:extLst>
      <p:ext uri="{BB962C8B-B14F-4D97-AF65-F5344CB8AC3E}">
        <p14:creationId xmlns:p14="http://schemas.microsoft.com/office/powerpoint/2010/main" val="1283951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36D2236-2943-4FA2-BDB9-4125BCF294A5}" type="slidenum">
              <a:rPr lang="en-GB"/>
              <a:pPr>
                <a:defRPr/>
              </a:pPr>
              <a:t>‹#›</a:t>
            </a:fld>
            <a:endParaRPr lang="en-GB"/>
          </a:p>
        </p:txBody>
      </p:sp>
    </p:spTree>
    <p:extLst>
      <p:ext uri="{BB962C8B-B14F-4D97-AF65-F5344CB8AC3E}">
        <p14:creationId xmlns:p14="http://schemas.microsoft.com/office/powerpoint/2010/main" val="918244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E23315F2-98A4-4139-8344-9934358A78ED}" type="datetime1">
              <a:rPr lang="en-US"/>
              <a:pPr>
                <a:defRPr/>
              </a:pPr>
              <a:t>10/12/2016</a:t>
            </a:fld>
            <a:endParaRPr lang="en-US"/>
          </a:p>
        </p:txBody>
      </p:sp>
      <p:sp>
        <p:nvSpPr>
          <p:cNvPr id="3" name="Footer Placeholder 2"/>
          <p:cNvSpPr>
            <a:spLocks noGrp="1"/>
          </p:cNvSpPr>
          <p:nvPr>
            <p:ph type="ftr" sz="quarter" idx="11"/>
          </p:nvPr>
        </p:nvSpPr>
        <p:spPr/>
        <p:txBody>
          <a:bodyPr/>
          <a:lstStyle>
            <a:lvl1pPr>
              <a:defRPr smtClean="0"/>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87CFDC90-A6EB-43AE-BB10-347F6F8CAC11}" type="slidenum">
              <a:rPr lang="en-US"/>
              <a:pPr>
                <a:defRPr/>
              </a:pPr>
              <a:t>‹#›</a:t>
            </a:fld>
            <a:endParaRPr lang="en-US"/>
          </a:p>
        </p:txBody>
      </p:sp>
    </p:spTree>
    <p:extLst>
      <p:ext uri="{BB962C8B-B14F-4D97-AF65-F5344CB8AC3E}">
        <p14:creationId xmlns:p14="http://schemas.microsoft.com/office/powerpoint/2010/main" val="1773769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F8E1DF50-0888-4F1B-9B11-8BA835CDBE9B}" type="datetime1">
              <a:rPr lang="en-US"/>
              <a:pPr>
                <a:defRPr/>
              </a:pPr>
              <a:t>10/12/2016</a:t>
            </a:fld>
            <a:endParaRPr lang="en-GB"/>
          </a:p>
        </p:txBody>
      </p:sp>
      <p:sp>
        <p:nvSpPr>
          <p:cNvPr id="6" name="Footer Placeholder 5"/>
          <p:cNvSpPr>
            <a:spLocks noGrp="1"/>
          </p:cNvSpPr>
          <p:nvPr>
            <p:ph type="ftr" sz="quarter" idx="11"/>
          </p:nvPr>
        </p:nvSpPr>
        <p:spPr/>
        <p:txBody>
          <a:bodyPr/>
          <a:lstStyle>
            <a:lvl1pPr>
              <a:defRPr smtClean="0"/>
            </a:lvl1pPr>
          </a:lstStyle>
          <a:p>
            <a:pPr>
              <a:defRPr/>
            </a:pPr>
            <a:endParaRPr lang="en-GB"/>
          </a:p>
        </p:txBody>
      </p:sp>
      <p:sp>
        <p:nvSpPr>
          <p:cNvPr id="7" name="Slide Number Placeholder 6"/>
          <p:cNvSpPr>
            <a:spLocks noGrp="1"/>
          </p:cNvSpPr>
          <p:nvPr>
            <p:ph type="sldNum" sz="quarter" idx="12"/>
          </p:nvPr>
        </p:nvSpPr>
        <p:spPr/>
        <p:txBody>
          <a:bodyPr/>
          <a:lstStyle>
            <a:lvl1pPr>
              <a:defRPr smtClean="0"/>
            </a:lvl1pPr>
          </a:lstStyle>
          <a:p>
            <a:pPr>
              <a:defRPr/>
            </a:pPr>
            <a:fld id="{E5CF5D03-63AC-4012-B033-23E5E710EC99}" type="slidenum">
              <a:rPr lang="en-GB"/>
              <a:pPr>
                <a:defRPr/>
              </a:pPr>
              <a:t>‹#›</a:t>
            </a:fld>
            <a:endParaRPr lang="en-GB"/>
          </a:p>
        </p:txBody>
      </p:sp>
    </p:spTree>
    <p:extLst>
      <p:ext uri="{BB962C8B-B14F-4D97-AF65-F5344CB8AC3E}">
        <p14:creationId xmlns:p14="http://schemas.microsoft.com/office/powerpoint/2010/main" val="100414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98F25D-1735-486E-A92E-BE24E92E81B6}"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BD11D-75D0-471D-9797-BC00233FE5F2}" type="slidenum">
              <a:rPr lang="en-GB" smtClean="0"/>
              <a:t>‹#›</a:t>
            </a:fld>
            <a:endParaRPr lang="en-GB"/>
          </a:p>
        </p:txBody>
      </p:sp>
    </p:spTree>
    <p:extLst>
      <p:ext uri="{BB962C8B-B14F-4D97-AF65-F5344CB8AC3E}">
        <p14:creationId xmlns:p14="http://schemas.microsoft.com/office/powerpoint/2010/main" val="284712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02502CAB-BBEF-4155-AF13-98F43642A33C}" type="datetime1">
              <a:rPr lang="en-US"/>
              <a:pPr>
                <a:defRPr/>
              </a:pPr>
              <a:t>10/12/2016</a:t>
            </a:fld>
            <a:endParaRPr lang="en-GB"/>
          </a:p>
        </p:txBody>
      </p:sp>
      <p:sp>
        <p:nvSpPr>
          <p:cNvPr id="6" name="Footer Placeholder 5"/>
          <p:cNvSpPr>
            <a:spLocks noGrp="1"/>
          </p:cNvSpPr>
          <p:nvPr>
            <p:ph type="ftr" sz="quarter" idx="11"/>
          </p:nvPr>
        </p:nvSpPr>
        <p:spPr/>
        <p:txBody>
          <a:bodyPr/>
          <a:lstStyle>
            <a:lvl1pPr>
              <a:defRPr smtClean="0"/>
            </a:lvl1pPr>
          </a:lstStyle>
          <a:p>
            <a:pPr>
              <a:defRPr/>
            </a:pPr>
            <a:endParaRPr lang="en-GB"/>
          </a:p>
        </p:txBody>
      </p:sp>
      <p:sp>
        <p:nvSpPr>
          <p:cNvPr id="7" name="Slide Number Placeholder 6"/>
          <p:cNvSpPr>
            <a:spLocks noGrp="1"/>
          </p:cNvSpPr>
          <p:nvPr>
            <p:ph type="sldNum" sz="quarter" idx="12"/>
          </p:nvPr>
        </p:nvSpPr>
        <p:spPr/>
        <p:txBody>
          <a:bodyPr/>
          <a:lstStyle>
            <a:lvl1pPr>
              <a:defRPr smtClean="0"/>
            </a:lvl1pPr>
          </a:lstStyle>
          <a:p>
            <a:pPr>
              <a:defRPr/>
            </a:pPr>
            <a:fld id="{40BC6640-0B67-4CCB-9A7E-D7ED8675377A}" type="slidenum">
              <a:rPr lang="en-GB"/>
              <a:pPr>
                <a:defRPr/>
              </a:pPr>
              <a:t>‹#›</a:t>
            </a:fld>
            <a:endParaRPr lang="en-GB"/>
          </a:p>
        </p:txBody>
      </p:sp>
    </p:spTree>
    <p:extLst>
      <p:ext uri="{BB962C8B-B14F-4D97-AF65-F5344CB8AC3E}">
        <p14:creationId xmlns:p14="http://schemas.microsoft.com/office/powerpoint/2010/main" val="1684020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6C2EA54-8C2E-4260-9B1B-0EEA84A9A91F}" type="slidenum">
              <a:rPr lang="en-GB"/>
              <a:pPr>
                <a:defRPr/>
              </a:pPr>
              <a:t>‹#›</a:t>
            </a:fld>
            <a:endParaRPr lang="en-GB"/>
          </a:p>
        </p:txBody>
      </p:sp>
    </p:spTree>
    <p:extLst>
      <p:ext uri="{BB962C8B-B14F-4D97-AF65-F5344CB8AC3E}">
        <p14:creationId xmlns:p14="http://schemas.microsoft.com/office/powerpoint/2010/main" val="1834867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38C33E-5E57-409A-B094-365F14205F14}" type="slidenum">
              <a:rPr lang="en-GB"/>
              <a:pPr>
                <a:defRPr/>
              </a:pPr>
              <a:t>‹#›</a:t>
            </a:fld>
            <a:endParaRPr lang="en-GB"/>
          </a:p>
        </p:txBody>
      </p:sp>
    </p:spTree>
    <p:extLst>
      <p:ext uri="{BB962C8B-B14F-4D97-AF65-F5344CB8AC3E}">
        <p14:creationId xmlns:p14="http://schemas.microsoft.com/office/powerpoint/2010/main" val="1420562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01625" y="1676400"/>
            <a:ext cx="8540750" cy="4422775"/>
          </a:xfrm>
        </p:spPr>
        <p:txBody>
          <a:bodyPr rtlCol="0">
            <a:normAutofit/>
          </a:bodyPr>
          <a:lstStyle/>
          <a:p>
            <a:pPr lvl="0"/>
            <a:endParaRPr lang="en-GB" noProof="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3744626-2DAA-4916-89A0-BE3F50CC52A7}" type="slidenum">
              <a:rPr lang="en-GB"/>
              <a:pPr>
                <a:defRPr/>
              </a:pPr>
              <a:t>‹#›</a:t>
            </a:fld>
            <a:endParaRPr lang="en-GB"/>
          </a:p>
        </p:txBody>
      </p:sp>
    </p:spTree>
    <p:extLst>
      <p:ext uri="{BB962C8B-B14F-4D97-AF65-F5344CB8AC3E}">
        <p14:creationId xmlns:p14="http://schemas.microsoft.com/office/powerpoint/2010/main" val="1294562629"/>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8293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117854" cy="3886200"/>
          </a:xfrm>
          <a:prstGeom prst="rect">
            <a:avLst/>
          </a:prstGeom>
        </p:spPr>
      </p:pic>
      <p:sp>
        <p:nvSpPr>
          <p:cNvPr id="9" name="Rectangle 8"/>
          <p:cNvSpPr/>
          <p:nvPr/>
        </p:nvSpPr>
        <p:spPr>
          <a:xfrm>
            <a:off x="1200150" y="0"/>
            <a:ext cx="37719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pic>
        <p:nvPicPr>
          <p:cNvPr id="10" name="Picture 9" descr="Closeup of plant shoot"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54347" y="2057400"/>
            <a:ext cx="1545575" cy="3886200"/>
          </a:xfrm>
          <a:prstGeom prst="rect">
            <a:avLst/>
          </a:prstGeom>
        </p:spPr>
      </p:pic>
      <p:pic>
        <p:nvPicPr>
          <p:cNvPr id="11" name="Picture 10" descr="Waves"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82217" y="2057400"/>
            <a:ext cx="2462022" cy="3886200"/>
          </a:xfrm>
          <a:prstGeom prst="rect">
            <a:avLst/>
          </a:prstGeom>
        </p:spPr>
      </p:pic>
      <p:sp>
        <p:nvSpPr>
          <p:cNvPr id="2" name="Title 1"/>
          <p:cNvSpPr>
            <a:spLocks noGrp="1"/>
          </p:cNvSpPr>
          <p:nvPr>
            <p:ph type="ctrTitle"/>
          </p:nvPr>
        </p:nvSpPr>
        <p:spPr>
          <a:xfrm>
            <a:off x="1313833" y="3019706"/>
            <a:ext cx="3634740" cy="2387600"/>
          </a:xfrm>
        </p:spPr>
        <p:txBody>
          <a:bodyPr anchor="b">
            <a:normAutofit/>
          </a:bodyPr>
          <a:lstStyle>
            <a:lvl1pPr algn="l">
              <a:lnSpc>
                <a:spcPct val="90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313833" y="5381894"/>
            <a:ext cx="3634740" cy="448056"/>
          </a:xfrm>
        </p:spPr>
        <p:txBody>
          <a:bodyPr>
            <a:normAutofit/>
          </a:bodyPr>
          <a:lstStyle>
            <a:lvl1pPr marL="0" indent="0" algn="l">
              <a:spcBef>
                <a:spcPts val="0"/>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a:p>
        </p:txBody>
      </p:sp>
    </p:spTree>
    <p:extLst>
      <p:ext uri="{BB962C8B-B14F-4D97-AF65-F5344CB8AC3E}">
        <p14:creationId xmlns:p14="http://schemas.microsoft.com/office/powerpoint/2010/main" val="34044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414596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200149" y="2059146"/>
            <a:ext cx="5399772"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1313833" y="2263914"/>
            <a:ext cx="5212080" cy="3143393"/>
          </a:xfrm>
        </p:spPr>
        <p:txBody>
          <a:bodyPr anchor="b"/>
          <a:lstStyle>
            <a:lvl1pPr>
              <a:defRPr sz="45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313833" y="5381894"/>
            <a:ext cx="5212080" cy="449523"/>
          </a:xfrm>
        </p:spPr>
        <p:txBody>
          <a:bodyPr/>
          <a:lstStyle>
            <a:lvl1pPr marL="0" indent="0">
              <a:spcBef>
                <a:spcPts val="0"/>
              </a:spcBef>
              <a:buNone/>
              <a:defRPr sz="1800">
                <a:solidFill>
                  <a:schemeClr val="bg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682217" y="2059146"/>
            <a:ext cx="2462022"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117854" cy="3886200"/>
          </a:xfrm>
          <a:prstGeom prst="rect">
            <a:avLst/>
          </a:prstGeom>
        </p:spPr>
      </p:pic>
    </p:spTree>
    <p:extLst>
      <p:ext uri="{BB962C8B-B14F-4D97-AF65-F5344CB8AC3E}">
        <p14:creationId xmlns:p14="http://schemas.microsoft.com/office/powerpoint/2010/main" val="332792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57276" y="1556281"/>
            <a:ext cx="3457574" cy="4620682"/>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29151" y="1556281"/>
            <a:ext cx="3457331" cy="4620682"/>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85949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57274" y="1554480"/>
            <a:ext cx="3456432" cy="823912"/>
          </a:xfrm>
        </p:spPr>
        <p:txBody>
          <a:bodyPr anchor="b">
            <a:normAutofit/>
          </a:bodyPr>
          <a:lstStyle>
            <a:lvl1pPr marL="0" indent="0">
              <a:spcBef>
                <a:spcPts val="0"/>
              </a:spcBef>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57274" y="2378393"/>
            <a:ext cx="3456432" cy="3811271"/>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9150" y="1554480"/>
            <a:ext cx="3457575" cy="823912"/>
          </a:xfrm>
        </p:spPr>
        <p:txBody>
          <a:bodyPr anchor="b">
            <a:normAutofit/>
          </a:bodyPr>
          <a:lstStyle>
            <a:lvl1pPr marL="0" indent="0">
              <a:spcBef>
                <a:spcPts val="0"/>
              </a:spcBef>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378393"/>
            <a:ext cx="3457575" cy="3811271"/>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a:t>July 22, 2012</a:t>
            </a:r>
          </a:p>
        </p:txBody>
      </p:sp>
      <p:sp>
        <p:nvSpPr>
          <p:cNvPr id="8" name="Footer Placeholder 7"/>
          <p:cNvSpPr>
            <a:spLocks noGrp="1"/>
          </p:cNvSpPr>
          <p:nvPr>
            <p:ph type="ftr" sz="quarter" idx="11"/>
          </p:nvPr>
        </p:nvSpPr>
        <p:spPr/>
        <p:txBody>
          <a:bodyPr/>
          <a:lstStyle/>
          <a:p>
            <a:r>
              <a:rPr/>
              <a:t>Footer text here</a:t>
            </a: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74808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98F25D-1735-486E-A92E-BE24E92E81B6}" type="datetimeFigureOut">
              <a:rPr lang="en-GB" smtClean="0"/>
              <a:t>12/10/2016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EBD11D-75D0-471D-9797-BC00233FE5F2}" type="slidenum">
              <a:rPr lang="en-GB" smtClean="0"/>
              <a:t>‹#›</a:t>
            </a:fld>
            <a:endParaRPr lang="en-GB"/>
          </a:p>
        </p:txBody>
      </p:sp>
    </p:spTree>
    <p:extLst>
      <p:ext uri="{BB962C8B-B14F-4D97-AF65-F5344CB8AC3E}">
        <p14:creationId xmlns:p14="http://schemas.microsoft.com/office/powerpoint/2010/main" val="23909545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a:t>July 22, 2012</a:t>
            </a:r>
          </a:p>
        </p:txBody>
      </p:sp>
      <p:sp>
        <p:nvSpPr>
          <p:cNvPr id="4" name="Footer Placeholder 3"/>
          <p:cNvSpPr>
            <a:spLocks noGrp="1"/>
          </p:cNvSpPr>
          <p:nvPr>
            <p:ph type="ftr" sz="quarter" idx="11"/>
          </p:nvPr>
        </p:nvSpPr>
        <p:spPr/>
        <p:txBody>
          <a:bodyPr/>
          <a:lstStyle/>
          <a:p>
            <a:r>
              <a:rPr/>
              <a:t>Footer text here</a:t>
            </a: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14357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a:t>July 22, 2012</a:t>
            </a:r>
          </a:p>
        </p:txBody>
      </p:sp>
      <p:sp>
        <p:nvSpPr>
          <p:cNvPr id="3" name="Footer Placeholder 2"/>
          <p:cNvSpPr>
            <a:spLocks noGrp="1"/>
          </p:cNvSpPr>
          <p:nvPr>
            <p:ph type="ftr" sz="quarter" idx="11"/>
          </p:nvPr>
        </p:nvSpPr>
        <p:spPr/>
        <p:txBody>
          <a:bodyPr/>
          <a:lstStyle/>
          <a:p>
            <a:r>
              <a:rPr/>
              <a:t>Footer text here</a:t>
            </a:r>
          </a:p>
        </p:txBody>
      </p:sp>
      <p:sp>
        <p:nvSpPr>
          <p:cNvPr id="4" name="Slide Number Placeholder 3"/>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40230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09" y="919616"/>
            <a:ext cx="3116717" cy="2532888"/>
          </a:xfrm>
        </p:spPr>
        <p:txBody>
          <a:bodyPr anchor="b"/>
          <a:lstStyle>
            <a:lvl1pPr>
              <a:defRPr sz="2400"/>
            </a:lvl1pPr>
          </a:lstStyle>
          <a:p>
            <a:r>
              <a:rPr lang="en-US" smtClean="0"/>
              <a:t>Click to edit Master title style</a:t>
            </a:r>
            <a:endParaRPr/>
          </a:p>
        </p:txBody>
      </p:sp>
      <p:sp>
        <p:nvSpPr>
          <p:cNvPr id="3" name="Content Placeholder 2"/>
          <p:cNvSpPr>
            <a:spLocks noGrp="1"/>
          </p:cNvSpPr>
          <p:nvPr>
            <p:ph idx="1"/>
          </p:nvPr>
        </p:nvSpPr>
        <p:spPr>
          <a:xfrm>
            <a:off x="1057275" y="915923"/>
            <a:ext cx="3912734" cy="5065776"/>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970009" y="3446397"/>
            <a:ext cx="3116717" cy="2535303"/>
          </a:xfrm>
        </p:spPr>
        <p:txBody>
          <a:bodyPr>
            <a:normAutofit/>
          </a:bodyPr>
          <a:lstStyle>
            <a:lvl1pPr marL="0" indent="0">
              <a:spcBef>
                <a:spcPts val="675"/>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51245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0010" y="919616"/>
            <a:ext cx="3116717" cy="2532888"/>
          </a:xfrm>
        </p:spPr>
        <p:txBody>
          <a:bodyPr anchor="b"/>
          <a:lstStyle>
            <a:lvl1pPr>
              <a:defRPr sz="2400"/>
            </a:lvl1pPr>
          </a:lstStyle>
          <a:p>
            <a:r>
              <a:rPr lang="en-US" smtClean="0"/>
              <a:t>Click to edit Master title style</a:t>
            </a:r>
            <a:endParaRPr/>
          </a:p>
        </p:txBody>
      </p:sp>
      <p:sp>
        <p:nvSpPr>
          <p:cNvPr id="3" name="Picture Placeholder 2"/>
          <p:cNvSpPr>
            <a:spLocks noGrp="1"/>
          </p:cNvSpPr>
          <p:nvPr>
            <p:ph type="pic" idx="1"/>
          </p:nvPr>
        </p:nvSpPr>
        <p:spPr>
          <a:xfrm>
            <a:off x="0" y="915923"/>
            <a:ext cx="4970008" cy="5065776"/>
          </a:xfrm>
        </p:spPr>
        <p:txBody>
          <a:bodyPr tIns="1371600">
            <a:normAutofit/>
          </a:bodyPr>
          <a:lstStyle>
            <a:lvl1pPr marL="0" indent="0" algn="ctr">
              <a:spcBef>
                <a:spcPts val="0"/>
              </a:spcBef>
              <a:buNone/>
              <a:defRPr sz="16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4970010" y="3446397"/>
            <a:ext cx="3116717" cy="2535304"/>
          </a:xfrm>
        </p:spPr>
        <p:txBody>
          <a:bodyPr>
            <a:normAutofit/>
          </a:bodyPr>
          <a:lstStyle>
            <a:lvl1pPr marL="0" indent="0">
              <a:spcBef>
                <a:spcPts val="675"/>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32334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29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90501"/>
            <a:ext cx="1543050"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28650" y="190501"/>
            <a:ext cx="5800725" cy="5986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20604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54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10/12/2016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972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2259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54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160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1055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98F25D-1735-486E-A92E-BE24E92E81B6}" type="datetimeFigureOut">
              <a:rPr lang="en-GB" smtClean="0"/>
              <a:t>12/10/2016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EBD11D-75D0-471D-9797-BC00233FE5F2}" type="slidenum">
              <a:rPr lang="en-GB" smtClean="0"/>
              <a:t>‹#›</a:t>
            </a:fld>
            <a:endParaRPr lang="en-GB"/>
          </a:p>
        </p:txBody>
      </p:sp>
    </p:spTree>
    <p:extLst>
      <p:ext uri="{BB962C8B-B14F-4D97-AF65-F5344CB8AC3E}">
        <p14:creationId xmlns:p14="http://schemas.microsoft.com/office/powerpoint/2010/main" val="19524983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304162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058440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10/12/2016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16447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389119" y="1097280"/>
            <a:ext cx="3909060"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948940" cy="301752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997943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59936" y="1069847"/>
            <a:ext cx="4574286" cy="480060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948940" cy="288036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39576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11339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87740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98F25D-1735-486E-A92E-BE24E92E81B6}" type="datetimeFigureOut">
              <a:rPr lang="en-GB" smtClean="0"/>
              <a:t>12/10/2016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EBD11D-75D0-471D-9797-BC00233FE5F2}" type="slidenum">
              <a:rPr lang="en-GB" smtClean="0"/>
              <a:t>‹#›</a:t>
            </a:fld>
            <a:endParaRPr lang="en-GB"/>
          </a:p>
        </p:txBody>
      </p:sp>
    </p:spTree>
    <p:extLst>
      <p:ext uri="{BB962C8B-B14F-4D97-AF65-F5344CB8AC3E}">
        <p14:creationId xmlns:p14="http://schemas.microsoft.com/office/powerpoint/2010/main" val="121592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98F25D-1735-486E-A92E-BE24E92E81B6}" type="datetimeFigureOut">
              <a:rPr lang="en-GB" smtClean="0"/>
              <a:t>12/10/2016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EBD11D-75D0-471D-9797-BC00233FE5F2}" type="slidenum">
              <a:rPr lang="en-GB" smtClean="0"/>
              <a:t>‹#›</a:t>
            </a:fld>
            <a:endParaRPr lang="en-GB"/>
          </a:p>
        </p:txBody>
      </p:sp>
    </p:spTree>
    <p:extLst>
      <p:ext uri="{BB962C8B-B14F-4D97-AF65-F5344CB8AC3E}">
        <p14:creationId xmlns:p14="http://schemas.microsoft.com/office/powerpoint/2010/main" val="355702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8F25D-1735-486E-A92E-BE24E92E81B6}" type="datetimeFigureOut">
              <a:rPr lang="en-GB" smtClean="0"/>
              <a:t>12/10/2016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EBD11D-75D0-471D-9797-BC00233FE5F2}" type="slidenum">
              <a:rPr lang="en-GB" smtClean="0"/>
              <a:t>‹#›</a:t>
            </a:fld>
            <a:endParaRPr lang="en-GB"/>
          </a:p>
        </p:txBody>
      </p:sp>
    </p:spTree>
    <p:extLst>
      <p:ext uri="{BB962C8B-B14F-4D97-AF65-F5344CB8AC3E}">
        <p14:creationId xmlns:p14="http://schemas.microsoft.com/office/powerpoint/2010/main" val="339982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98F25D-1735-486E-A92E-BE24E92E81B6}" type="datetimeFigureOut">
              <a:rPr lang="en-GB" smtClean="0"/>
              <a:t>12/10/2016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EBD11D-75D0-471D-9797-BC00233FE5F2}" type="slidenum">
              <a:rPr lang="en-GB" smtClean="0"/>
              <a:t>‹#›</a:t>
            </a:fld>
            <a:endParaRPr lang="en-GB"/>
          </a:p>
        </p:txBody>
      </p:sp>
    </p:spTree>
    <p:extLst>
      <p:ext uri="{BB962C8B-B14F-4D97-AF65-F5344CB8AC3E}">
        <p14:creationId xmlns:p14="http://schemas.microsoft.com/office/powerpoint/2010/main" val="141746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98F25D-1735-486E-A92E-BE24E92E81B6}" type="datetimeFigureOut">
              <a:rPr lang="en-GB" smtClean="0"/>
              <a:t>12/10/2016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EBD11D-75D0-471D-9797-BC00233FE5F2}" type="slidenum">
              <a:rPr lang="en-GB" smtClean="0"/>
              <a:t>‹#›</a:t>
            </a:fld>
            <a:endParaRPr lang="en-GB"/>
          </a:p>
        </p:txBody>
      </p:sp>
    </p:spTree>
    <p:extLst>
      <p:ext uri="{BB962C8B-B14F-4D97-AF65-F5344CB8AC3E}">
        <p14:creationId xmlns:p14="http://schemas.microsoft.com/office/powerpoint/2010/main" val="240447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8F25D-1735-486E-A92E-BE24E92E81B6}" type="datetimeFigureOut">
              <a:rPr lang="en-GB" smtClean="0"/>
              <a:t>12/10/2016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BD11D-75D0-471D-9797-BC00233FE5F2}" type="slidenum">
              <a:rPr lang="en-GB" smtClean="0"/>
              <a:t>‹#›</a:t>
            </a:fld>
            <a:endParaRPr lang="en-GB"/>
          </a:p>
        </p:txBody>
      </p:sp>
    </p:spTree>
    <p:extLst>
      <p:ext uri="{BB962C8B-B14F-4D97-AF65-F5344CB8AC3E}">
        <p14:creationId xmlns:p14="http://schemas.microsoft.com/office/powerpoint/2010/main" val="894114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fontAlgn="base">
              <a:spcBef>
                <a:spcPct val="0"/>
              </a:spcBef>
              <a:spcAft>
                <a:spcPct val="0"/>
              </a:spcAft>
              <a:defRPr/>
            </a:pPr>
            <a:endParaRPr lang="en-GB">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fontAlgn="base">
              <a:spcBef>
                <a:spcPct val="0"/>
              </a:spcBef>
              <a:spcAft>
                <a:spcPct val="0"/>
              </a:spcAft>
              <a:defRPr/>
            </a:pPr>
            <a:endParaRPr lang="en-GB">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fontAlgn="base">
              <a:spcBef>
                <a:spcPct val="0"/>
              </a:spcBef>
              <a:spcAft>
                <a:spcPct val="0"/>
              </a:spcAft>
              <a:defRPr/>
            </a:pPr>
            <a:fld id="{537225EE-81B1-4BB3-8597-E42306BD8875}" type="slidenum">
              <a:rPr lang="en-GB">
                <a:latin typeface="Arial" charset="0"/>
                <a:cs typeface="Arial" charset="0"/>
              </a:rPr>
              <a:pPr fontAlgn="base">
                <a:spcBef>
                  <a:spcPct val="0"/>
                </a:spcBef>
                <a:spcAft>
                  <a:spcPct val="0"/>
                </a:spcAft>
                <a:defRPr/>
              </a:pPr>
              <a:t>‹#›</a:t>
            </a:fld>
            <a:endParaRPr lang="en-GB">
              <a:latin typeface="Arial" charset="0"/>
              <a:cs typeface="Arial" charset="0"/>
            </a:endParaRPr>
          </a:p>
        </p:txBody>
      </p:sp>
    </p:spTree>
    <p:extLst>
      <p:ext uri="{BB962C8B-B14F-4D97-AF65-F5344CB8AC3E}">
        <p14:creationId xmlns:p14="http://schemas.microsoft.com/office/powerpoint/2010/main" val="3156532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random/>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124712"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11" name="Rectangle 10"/>
          <p:cNvSpPr/>
          <p:nvPr/>
        </p:nvSpPr>
        <p:spPr>
          <a:xfrm>
            <a:off x="1207008" y="6629400"/>
            <a:ext cx="7936992"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solidFill>
                <a:schemeClr val="accent1">
                  <a:lumMod val="75000"/>
                </a:schemeClr>
              </a:solidFill>
            </a:endParaRPr>
          </a:p>
        </p:txBody>
      </p:sp>
      <p:sp>
        <p:nvSpPr>
          <p:cNvPr id="2" name="Title Placeholder 1"/>
          <p:cNvSpPr>
            <a:spLocks noGrp="1"/>
          </p:cNvSpPr>
          <p:nvPr>
            <p:ph type="title"/>
          </p:nvPr>
        </p:nvSpPr>
        <p:spPr>
          <a:xfrm>
            <a:off x="1057520" y="276087"/>
            <a:ext cx="7028962" cy="118356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57520" y="1566001"/>
            <a:ext cx="7028961" cy="46206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4"/>
          </p:nvPr>
        </p:nvSpPr>
        <p:spPr>
          <a:xfrm>
            <a:off x="0" y="6629400"/>
            <a:ext cx="307802" cy="228600"/>
          </a:xfrm>
          <a:prstGeom prst="rect">
            <a:avLst/>
          </a:prstGeom>
        </p:spPr>
        <p:txBody>
          <a:bodyPr vert="horz" lIns="91440" tIns="45720" rIns="91440" bIns="45720" rtlCol="0" anchor="ctr"/>
          <a:lstStyle>
            <a:lvl1pPr algn="r">
              <a:defRPr sz="6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323326" y="6629400"/>
            <a:ext cx="750497" cy="228600"/>
          </a:xfrm>
          <a:prstGeom prst="rect">
            <a:avLst/>
          </a:prstGeom>
        </p:spPr>
        <p:txBody>
          <a:bodyPr vert="horz" lIns="91440" tIns="45720" rIns="91440" bIns="45720" rtlCol="0" anchor="ctr"/>
          <a:lstStyle>
            <a:lvl1pPr algn="r">
              <a:defRPr sz="600">
                <a:solidFill>
                  <a:schemeClr val="accent1">
                    <a:lumMod val="75000"/>
                  </a:schemeClr>
                </a:solidFill>
              </a:defRPr>
            </a:lvl1pPr>
          </a:lstStyle>
          <a:p>
            <a:r>
              <a:rPr/>
              <a:t>July 22, 2012</a:t>
            </a:r>
          </a:p>
        </p:txBody>
      </p:sp>
      <p:sp>
        <p:nvSpPr>
          <p:cNvPr id="5" name="Footer Placeholder 4"/>
          <p:cNvSpPr>
            <a:spLocks noGrp="1"/>
          </p:cNvSpPr>
          <p:nvPr>
            <p:ph type="ftr" sz="quarter" idx="3"/>
          </p:nvPr>
        </p:nvSpPr>
        <p:spPr>
          <a:xfrm>
            <a:off x="1228288" y="6629400"/>
            <a:ext cx="6858194" cy="228600"/>
          </a:xfrm>
          <a:prstGeom prst="rect">
            <a:avLst/>
          </a:prstGeom>
        </p:spPr>
        <p:txBody>
          <a:bodyPr vert="horz" lIns="91440" tIns="45720" rIns="91440" bIns="45720" rtlCol="0" anchor="ctr"/>
          <a:lstStyle>
            <a:lvl1pPr algn="l">
              <a:defRPr sz="600">
                <a:solidFill>
                  <a:schemeClr val="accent1">
                    <a:lumMod val="75000"/>
                  </a:schemeClr>
                </a:solidFill>
              </a:defRPr>
            </a:lvl1pPr>
          </a:lstStyle>
          <a:p>
            <a:r>
              <a:rPr/>
              <a:t>Footer text here</a:t>
            </a:r>
          </a:p>
        </p:txBody>
      </p:sp>
    </p:spTree>
    <p:extLst>
      <p:ext uri="{BB962C8B-B14F-4D97-AF65-F5344CB8AC3E}">
        <p14:creationId xmlns:p14="http://schemas.microsoft.com/office/powerpoint/2010/main" val="340292364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800" rtl="0" eaLnBrk="1" latinLnBrk="0" hangingPunct="1">
        <a:spcBef>
          <a:spcPct val="0"/>
        </a:spcBef>
        <a:buNone/>
        <a:defRPr sz="2550" kern="1200">
          <a:solidFill>
            <a:schemeClr val="accent1"/>
          </a:solidFill>
          <a:latin typeface="+mj-lt"/>
          <a:ea typeface="+mj-ea"/>
          <a:cs typeface="+mj-cs"/>
        </a:defRPr>
      </a:lvl1pPr>
    </p:titleStyle>
    <p:bodyStyle>
      <a:lvl1pPr marL="157734" indent="-157734" algn="l" defTabSz="685800" rtl="0" eaLnBrk="1" latinLnBrk="0" hangingPunct="1">
        <a:lnSpc>
          <a:spcPct val="90000"/>
        </a:lnSpc>
        <a:spcBef>
          <a:spcPts val="825"/>
        </a:spcBef>
        <a:buFont typeface="Arial" panose="020B0604020202020204" pitchFamily="34" charset="0"/>
        <a:buChar char="•"/>
        <a:defRPr sz="1650" kern="1200">
          <a:solidFill>
            <a:schemeClr val="tx1"/>
          </a:solidFill>
          <a:latin typeface="+mn-lt"/>
          <a:ea typeface="+mn-ea"/>
          <a:cs typeface="+mn-cs"/>
        </a:defRPr>
      </a:lvl1pPr>
      <a:lvl2pPr marL="329184" indent="-116586" algn="l" defTabSz="685800" rtl="0" eaLnBrk="1" latinLnBrk="0" hangingPunct="1">
        <a:lnSpc>
          <a:spcPct val="90000"/>
        </a:lnSpc>
        <a:spcBef>
          <a:spcPts val="300"/>
        </a:spcBef>
        <a:buFont typeface="Arial" panose="020B0604020202020204" pitchFamily="34" charset="0"/>
        <a:buChar char="•"/>
        <a:defRPr sz="1350" kern="1200">
          <a:solidFill>
            <a:schemeClr val="tx1"/>
          </a:solidFill>
          <a:latin typeface="+mn-lt"/>
          <a:ea typeface="+mn-ea"/>
          <a:cs typeface="+mn-cs"/>
        </a:defRPr>
      </a:lvl2pPr>
      <a:lvl3pPr marL="50749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67894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4pPr>
      <a:lvl5pPr marL="85039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5pPr>
      <a:lvl6pPr marL="102184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6pPr>
      <a:lvl7pPr marL="119329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7pPr>
      <a:lvl8pPr marL="136474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8pPr>
      <a:lvl9pPr marL="153619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900">
                <a:solidFill>
                  <a:schemeClr val="accent1"/>
                </a:solidFill>
              </a:defRPr>
            </a:lvl1pPr>
          </a:lstStyle>
          <a:p>
            <a:fld id="{96DFF08F-DC6B-4601-B491-B0F83F6DD2DA}" type="datetimeFigureOut">
              <a:rPr lang="en-US" dirty="0"/>
              <a:pPr/>
              <a:t>10/12/2016</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9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3436868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qaa.ac.uk/en/Publications/Documents/Education-sustainable-development-Guidance-June-14.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8388424" cy="1470025"/>
          </a:xfrm>
          <a:solidFill>
            <a:schemeClr val="tx2"/>
          </a:solidFill>
        </p:spPr>
        <p:txBody>
          <a:bodyPr>
            <a:normAutofit/>
          </a:bodyPr>
          <a:lstStyle/>
          <a:p>
            <a:pPr algn="r"/>
            <a:r>
              <a:rPr lang="en-GB" dirty="0" smtClean="0">
                <a:solidFill>
                  <a:schemeClr val="bg1"/>
                </a:solidFill>
              </a:rPr>
              <a:t>Embedding sustainability:</a:t>
            </a:r>
            <a:br>
              <a:rPr lang="en-GB" dirty="0" smtClean="0">
                <a:solidFill>
                  <a:schemeClr val="bg1"/>
                </a:solidFill>
              </a:rPr>
            </a:br>
            <a:r>
              <a:rPr lang="en-GB" dirty="0" smtClean="0">
                <a:solidFill>
                  <a:schemeClr val="bg1"/>
                </a:solidFill>
              </a:rPr>
              <a:t>without doing any extra work!</a:t>
            </a:r>
            <a:endParaRPr lang="en-GB" dirty="0">
              <a:solidFill>
                <a:schemeClr val="bg1"/>
              </a:solidFill>
            </a:endParaRPr>
          </a:p>
        </p:txBody>
      </p:sp>
      <p:sp>
        <p:nvSpPr>
          <p:cNvPr id="3" name="Subtitle 2"/>
          <p:cNvSpPr>
            <a:spLocks noGrp="1"/>
          </p:cNvSpPr>
          <p:nvPr>
            <p:ph type="subTitle" idx="1"/>
          </p:nvPr>
        </p:nvSpPr>
        <p:spPr/>
        <p:txBody>
          <a:bodyPr/>
          <a:lstStyle/>
          <a:p>
            <a:r>
              <a:rPr lang="en-GB" dirty="0" err="1" smtClean="0"/>
              <a:t>Dr.</a:t>
            </a:r>
            <a:r>
              <a:rPr lang="en-GB" dirty="0" smtClean="0"/>
              <a:t> Joanne Woodman (School of Media, Art and Design) and Dr Ken Powell (Director of Curriculum)</a:t>
            </a:r>
            <a:endParaRPr lang="en-GB" dirty="0"/>
          </a:p>
        </p:txBody>
      </p:sp>
    </p:spTree>
    <p:extLst>
      <p:ext uri="{BB962C8B-B14F-4D97-AF65-F5344CB8AC3E}">
        <p14:creationId xmlns:p14="http://schemas.microsoft.com/office/powerpoint/2010/main" val="481583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a:solidFill>
            <a:schemeClr val="tx2"/>
          </a:solidFill>
        </p:spPr>
        <p:txBody>
          <a:bodyPr/>
          <a:lstStyle/>
          <a:p>
            <a:pPr algn="r"/>
            <a:r>
              <a:rPr lang="en-GB" dirty="0" smtClean="0">
                <a:solidFill>
                  <a:schemeClr val="bg1"/>
                </a:solidFill>
              </a:rPr>
              <a:t>Post-module survey – cohort 1</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r>
              <a:rPr lang="en-GB" dirty="0" smtClean="0"/>
              <a:t>Based on QAA  sustainability graduate outcomes</a:t>
            </a:r>
          </a:p>
          <a:p>
            <a:r>
              <a:rPr lang="en-GB" dirty="0" smtClean="0"/>
              <a:t>evaluated on 4 point Likert scale</a:t>
            </a:r>
          </a:p>
          <a:p>
            <a:r>
              <a:rPr lang="en-GB" dirty="0" smtClean="0"/>
              <a:t>Graduate outcomes:</a:t>
            </a:r>
          </a:p>
          <a:p>
            <a:pPr lvl="1"/>
            <a:r>
              <a:rPr lang="en-GB" dirty="0" smtClean="0"/>
              <a:t>12 averages ranged from 3.1 to 3.7 with overall average of 3.5</a:t>
            </a:r>
          </a:p>
          <a:p>
            <a:pPr lvl="1"/>
            <a:r>
              <a:rPr lang="en-GB" dirty="0" smtClean="0"/>
              <a:t>Average increase of 1.2</a:t>
            </a:r>
          </a:p>
          <a:p>
            <a:r>
              <a:rPr lang="en-GB" dirty="0" smtClean="0"/>
              <a:t>Students also asked to define “CSR”:</a:t>
            </a:r>
          </a:p>
          <a:p>
            <a:pPr lvl="1"/>
            <a:r>
              <a:rPr lang="en-GB" dirty="0" smtClean="0"/>
              <a:t>0% incorrect (44% pre-module)</a:t>
            </a:r>
          </a:p>
          <a:p>
            <a:endParaRPr lang="en-GB" dirty="0"/>
          </a:p>
        </p:txBody>
      </p:sp>
    </p:spTree>
    <p:extLst>
      <p:ext uri="{BB962C8B-B14F-4D97-AF65-F5344CB8AC3E}">
        <p14:creationId xmlns:p14="http://schemas.microsoft.com/office/powerpoint/2010/main" val="2299312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a:solidFill>
            <a:schemeClr val="tx2"/>
          </a:solidFill>
        </p:spPr>
        <p:txBody>
          <a:bodyPr/>
          <a:lstStyle/>
          <a:p>
            <a:pPr algn="r"/>
            <a:r>
              <a:rPr lang="en-GB" dirty="0" smtClean="0">
                <a:solidFill>
                  <a:schemeClr val="bg1"/>
                </a:solidFill>
              </a:rPr>
              <a:t>Post-module survey – cohort 2</a:t>
            </a:r>
            <a:endParaRPr lang="en-GB" dirty="0">
              <a:solidFill>
                <a:schemeClr val="bg1"/>
              </a:solidFill>
            </a:endParaRPr>
          </a:p>
        </p:txBody>
      </p:sp>
      <p:sp>
        <p:nvSpPr>
          <p:cNvPr id="3" name="Content Placeholder 2"/>
          <p:cNvSpPr>
            <a:spLocks noGrp="1"/>
          </p:cNvSpPr>
          <p:nvPr>
            <p:ph idx="1"/>
          </p:nvPr>
        </p:nvSpPr>
        <p:spPr/>
        <p:txBody>
          <a:bodyPr>
            <a:normAutofit/>
          </a:bodyPr>
          <a:lstStyle/>
          <a:p>
            <a:r>
              <a:rPr lang="en-GB" dirty="0" smtClean="0"/>
              <a:t>Same questions as previous year</a:t>
            </a:r>
          </a:p>
          <a:p>
            <a:r>
              <a:rPr lang="en-GB" dirty="0" smtClean="0"/>
              <a:t>Graduate outcomes:</a:t>
            </a:r>
          </a:p>
          <a:p>
            <a:pPr lvl="1"/>
            <a:r>
              <a:rPr lang="en-GB" dirty="0" smtClean="0"/>
              <a:t>12 averages ranged from 3.1 to 3.7 with overall average of 3.2</a:t>
            </a:r>
          </a:p>
          <a:p>
            <a:pPr lvl="1"/>
            <a:r>
              <a:rPr lang="en-GB" dirty="0" smtClean="0"/>
              <a:t>Average increase of 0.7</a:t>
            </a:r>
          </a:p>
          <a:p>
            <a:r>
              <a:rPr lang="en-GB" dirty="0" smtClean="0"/>
              <a:t>Students also asked to define “CSR”:</a:t>
            </a:r>
          </a:p>
          <a:p>
            <a:pPr lvl="1"/>
            <a:r>
              <a:rPr lang="en-GB" dirty="0" smtClean="0"/>
              <a:t>12% incorrect (34% pre-module)</a:t>
            </a:r>
          </a:p>
          <a:p>
            <a:endParaRPr lang="en-GB" dirty="0"/>
          </a:p>
        </p:txBody>
      </p:sp>
    </p:spTree>
    <p:extLst>
      <p:ext uri="{BB962C8B-B14F-4D97-AF65-F5344CB8AC3E}">
        <p14:creationId xmlns:p14="http://schemas.microsoft.com/office/powerpoint/2010/main" val="1586127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a:solidFill>
            <a:schemeClr val="tx2"/>
          </a:solidFill>
        </p:spPr>
        <p:txBody>
          <a:bodyPr/>
          <a:lstStyle/>
          <a:p>
            <a:pPr algn="r"/>
            <a:r>
              <a:rPr lang="en-GB" dirty="0" smtClean="0">
                <a:solidFill>
                  <a:schemeClr val="bg1"/>
                </a:solidFill>
              </a:rPr>
              <a:t>Post-module survey – cohort 1</a:t>
            </a:r>
            <a:endParaRPr lang="en-GB" dirty="0">
              <a:solidFill>
                <a:schemeClr val="bg1"/>
              </a:solidFill>
            </a:endParaRPr>
          </a:p>
        </p:txBody>
      </p:sp>
      <p:sp>
        <p:nvSpPr>
          <p:cNvPr id="3" name="Content Placeholder 2"/>
          <p:cNvSpPr>
            <a:spLocks noGrp="1"/>
          </p:cNvSpPr>
          <p:nvPr>
            <p:ph idx="1"/>
          </p:nvPr>
        </p:nvSpPr>
        <p:spPr>
          <a:xfrm>
            <a:off x="457200" y="1600201"/>
            <a:ext cx="8229600" cy="676672"/>
          </a:xfrm>
        </p:spPr>
        <p:txBody>
          <a:bodyPr/>
          <a:lstStyle/>
          <a:p>
            <a:r>
              <a:rPr lang="en-GB" dirty="0" smtClean="0"/>
              <a:t>Students also asked to explain sustainability</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953" t="6474" r="26354" b="5695"/>
          <a:stretch/>
        </p:blipFill>
        <p:spPr>
          <a:xfrm rot="16200000">
            <a:off x="2854056" y="-233160"/>
            <a:ext cx="3600400" cy="876448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234" b="12016"/>
          <a:stretch/>
        </p:blipFill>
        <p:spPr>
          <a:xfrm>
            <a:off x="467544" y="2420888"/>
            <a:ext cx="8280920" cy="3666308"/>
          </a:xfrm>
          <a:prstGeom prst="rect">
            <a:avLst/>
          </a:prstGeom>
        </p:spPr>
      </p:pic>
    </p:spTree>
    <p:extLst>
      <p:ext uri="{BB962C8B-B14F-4D97-AF65-F5344CB8AC3E}">
        <p14:creationId xmlns:p14="http://schemas.microsoft.com/office/powerpoint/2010/main" val="211782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a:solidFill>
            <a:schemeClr val="tx2"/>
          </a:solidFill>
        </p:spPr>
        <p:txBody>
          <a:bodyPr/>
          <a:lstStyle/>
          <a:p>
            <a:pPr algn="r"/>
            <a:r>
              <a:rPr lang="en-GB" dirty="0" smtClean="0">
                <a:solidFill>
                  <a:schemeClr val="bg1"/>
                </a:solidFill>
              </a:rPr>
              <a:t>Post-module survey – cohort 2</a:t>
            </a:r>
            <a:endParaRPr lang="en-GB"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 y="1600201"/>
            <a:ext cx="7734300" cy="50101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 y="1604785"/>
            <a:ext cx="7734300" cy="5010150"/>
          </a:xfrm>
          <a:prstGeom prst="rect">
            <a:avLst/>
          </a:prstGeom>
        </p:spPr>
      </p:pic>
    </p:spTree>
    <p:extLst>
      <p:ext uri="{BB962C8B-B14F-4D97-AF65-F5344CB8AC3E}">
        <p14:creationId xmlns:p14="http://schemas.microsoft.com/office/powerpoint/2010/main" val="26882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a:solidFill>
            <a:schemeClr val="tx2"/>
          </a:solidFill>
        </p:spPr>
        <p:txBody>
          <a:bodyPr>
            <a:normAutofit/>
          </a:bodyPr>
          <a:lstStyle/>
          <a:p>
            <a:pPr algn="r"/>
            <a:r>
              <a:rPr lang="en-GB" sz="3200" dirty="0" smtClean="0">
                <a:solidFill>
                  <a:schemeClr val="bg1"/>
                </a:solidFill>
                <a:ea typeface="+mn-ea"/>
                <a:cs typeface="+mn-cs"/>
              </a:rPr>
              <a:t> Final Assessment</a:t>
            </a:r>
            <a:endParaRPr lang="en-GB" sz="3200" dirty="0">
              <a:solidFill>
                <a:schemeClr val="bg1"/>
              </a:solidFill>
            </a:endParaRPr>
          </a:p>
        </p:txBody>
      </p:sp>
      <p:sp>
        <p:nvSpPr>
          <p:cNvPr id="3" name="Content Placeholder 2"/>
          <p:cNvSpPr>
            <a:spLocks noGrp="1"/>
          </p:cNvSpPr>
          <p:nvPr>
            <p:ph idx="1"/>
          </p:nvPr>
        </p:nvSpPr>
        <p:spPr/>
        <p:txBody>
          <a:bodyPr>
            <a:normAutofit fontScale="77500" lnSpcReduction="20000"/>
          </a:bodyPr>
          <a:lstStyle/>
          <a:p>
            <a:r>
              <a:rPr lang="en-GB" dirty="0" smtClean="0"/>
              <a:t>All </a:t>
            </a:r>
            <a:r>
              <a:rPr lang="en-GB" dirty="0"/>
              <a:t>students demonstrated ability to define and exemplify sustainability</a:t>
            </a:r>
            <a:endParaRPr lang="en-GB" dirty="0" smtClean="0"/>
          </a:p>
          <a:p>
            <a:r>
              <a:rPr lang="en-GB" dirty="0" smtClean="0"/>
              <a:t>Examples</a:t>
            </a:r>
          </a:p>
          <a:p>
            <a:pPr lvl="1"/>
            <a:r>
              <a:rPr lang="en-GB" dirty="0" smtClean="0"/>
              <a:t> ‘Development </a:t>
            </a:r>
            <a:r>
              <a:rPr lang="en-GB" dirty="0"/>
              <a:t>meeting the </a:t>
            </a:r>
            <a:r>
              <a:rPr lang="en-GB" dirty="0" smtClean="0"/>
              <a:t>needs of the present without </a:t>
            </a:r>
            <a:r>
              <a:rPr lang="en-GB" dirty="0"/>
              <a:t>compromising </a:t>
            </a:r>
            <a:r>
              <a:rPr lang="en-GB" dirty="0" smtClean="0"/>
              <a:t>the needs of future’. </a:t>
            </a:r>
          </a:p>
          <a:p>
            <a:pPr lvl="1"/>
            <a:r>
              <a:rPr lang="en-GB" dirty="0" smtClean="0"/>
              <a:t>‘Enabling needs of Future generations to be met’  </a:t>
            </a:r>
            <a:r>
              <a:rPr lang="en-GB" dirty="0"/>
              <a:t>(United Nations </a:t>
            </a:r>
            <a:r>
              <a:rPr lang="en-GB" dirty="0" err="1"/>
              <a:t>Brundtland</a:t>
            </a:r>
            <a:r>
              <a:rPr lang="en-GB" dirty="0"/>
              <a:t> Report, 1987). </a:t>
            </a:r>
            <a:endParaRPr lang="en-GB" dirty="0" smtClean="0"/>
          </a:p>
          <a:p>
            <a:r>
              <a:rPr lang="en-GB" dirty="0" smtClean="0"/>
              <a:t>Students identified Three </a:t>
            </a:r>
            <a:r>
              <a:rPr lang="en-GB" dirty="0"/>
              <a:t>‘pillars’ of </a:t>
            </a:r>
            <a:r>
              <a:rPr lang="en-GB" dirty="0" smtClean="0"/>
              <a:t>sustainability-  </a:t>
            </a:r>
            <a:r>
              <a:rPr lang="en-GB" dirty="0"/>
              <a:t>as: economic, social and environmental factors (United Nations World Summit, 2005). </a:t>
            </a:r>
            <a:endParaRPr lang="en-GB" dirty="0" smtClean="0"/>
          </a:p>
          <a:p>
            <a:r>
              <a:rPr lang="en-GB" dirty="0" smtClean="0"/>
              <a:t>Sustainability in organisations as </a:t>
            </a:r>
            <a:r>
              <a:rPr lang="en-GB" dirty="0"/>
              <a:t>the ‘Triple bottom line’ </a:t>
            </a:r>
            <a:r>
              <a:rPr lang="en-GB" dirty="0" smtClean="0"/>
              <a:t>ecological, </a:t>
            </a:r>
            <a:r>
              <a:rPr lang="en-GB" dirty="0"/>
              <a:t>social and </a:t>
            </a:r>
            <a:r>
              <a:rPr lang="en-GB" dirty="0" smtClean="0"/>
              <a:t>financial - </a:t>
            </a:r>
            <a:r>
              <a:rPr lang="en-GB" dirty="0"/>
              <a:t>referred to as the three P’s: people, planet and profit (</a:t>
            </a:r>
            <a:r>
              <a:rPr lang="en-GB" dirty="0" err="1"/>
              <a:t>Elkington</a:t>
            </a:r>
            <a:r>
              <a:rPr lang="en-GB" dirty="0"/>
              <a:t>, 1994). </a:t>
            </a:r>
          </a:p>
        </p:txBody>
      </p:sp>
    </p:spTree>
    <p:extLst>
      <p:ext uri="{BB962C8B-B14F-4D97-AF65-F5344CB8AC3E}">
        <p14:creationId xmlns:p14="http://schemas.microsoft.com/office/powerpoint/2010/main" val="335884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a:solidFill>
            <a:schemeClr val="tx2"/>
          </a:solidFill>
        </p:spPr>
        <p:txBody>
          <a:bodyPr>
            <a:normAutofit fontScale="90000"/>
          </a:bodyPr>
          <a:lstStyle/>
          <a:p>
            <a:pPr algn="r"/>
            <a:r>
              <a:rPr lang="en-GB" dirty="0" smtClean="0">
                <a:solidFill>
                  <a:schemeClr val="bg1"/>
                </a:solidFill>
              </a:rPr>
              <a:t>Student engagement – results/materials</a:t>
            </a:r>
            <a:endParaRPr lang="en-GB" dirty="0">
              <a:solidFill>
                <a:schemeClr val="bg1"/>
              </a:solidFill>
            </a:endParaRPr>
          </a:p>
        </p:txBody>
      </p:sp>
      <p:sp>
        <p:nvSpPr>
          <p:cNvPr id="7" name="Text Placeholder 6"/>
          <p:cNvSpPr>
            <a:spLocks noGrp="1"/>
          </p:cNvSpPr>
          <p:nvPr>
            <p:ph type="body" idx="1"/>
          </p:nvPr>
        </p:nvSpPr>
        <p:spPr>
          <a:xfrm>
            <a:off x="323528" y="1417638"/>
            <a:ext cx="4172272" cy="2013512"/>
          </a:xfrm>
        </p:spPr>
        <p:txBody>
          <a:bodyPr>
            <a:noAutofit/>
          </a:bodyPr>
          <a:lstStyle/>
          <a:p>
            <a:r>
              <a:rPr lang="en-GB" sz="2000" dirty="0" smtClean="0"/>
              <a:t>21%                  23% gained firsts</a:t>
            </a:r>
          </a:p>
          <a:p>
            <a:r>
              <a:rPr lang="en-GB" sz="2000" dirty="0" smtClean="0"/>
              <a:t>67%                  69% gained 2.1</a:t>
            </a:r>
          </a:p>
          <a:p>
            <a:r>
              <a:rPr lang="en-GB" sz="2000" dirty="0" smtClean="0"/>
              <a:t>12%/                  2%gained 2.2</a:t>
            </a:r>
          </a:p>
          <a:p>
            <a:r>
              <a:rPr lang="en-GB" sz="2000" dirty="0" smtClean="0"/>
              <a:t>No thirds or fails – 6% gained 3rd</a:t>
            </a:r>
            <a:endParaRPr lang="en-GB" sz="2000" dirty="0"/>
          </a:p>
        </p:txBody>
      </p:sp>
      <p:pic>
        <p:nvPicPr>
          <p:cNvPr id="5" name="Content Placeholder 4"/>
          <p:cNvPicPr>
            <a:picLocks noGrp="1" noChangeAspect="1"/>
          </p:cNvPicPr>
          <p:nvPr>
            <p:ph sz="half" idx="2"/>
          </p:nvPr>
        </p:nvPicPr>
        <p:blipFill>
          <a:blip r:embed="rId2"/>
          <a:stretch>
            <a:fillRect/>
          </a:stretch>
        </p:blipFill>
        <p:spPr>
          <a:xfrm>
            <a:off x="4473603" y="1890382"/>
            <a:ext cx="4675882" cy="4274922"/>
          </a:xfrm>
          <a:prstGeom prst="rect">
            <a:avLst/>
          </a:prstGeom>
        </p:spPr>
      </p:pic>
      <p:pic>
        <p:nvPicPr>
          <p:cNvPr id="6" name="Picture 5"/>
          <p:cNvPicPr>
            <a:picLocks noChangeAspect="1"/>
          </p:cNvPicPr>
          <p:nvPr/>
        </p:nvPicPr>
        <p:blipFill>
          <a:blip r:embed="rId3"/>
          <a:stretch>
            <a:fillRect/>
          </a:stretch>
        </p:blipFill>
        <p:spPr>
          <a:xfrm>
            <a:off x="827584" y="3431151"/>
            <a:ext cx="3668216" cy="3350201"/>
          </a:xfrm>
          <a:prstGeom prst="rect">
            <a:avLst/>
          </a:prstGeom>
        </p:spPr>
      </p:pic>
    </p:spTree>
    <p:extLst>
      <p:ext uri="{BB962C8B-B14F-4D97-AF65-F5344CB8AC3E}">
        <p14:creationId xmlns:p14="http://schemas.microsoft.com/office/powerpoint/2010/main" val="3277597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Edible Campus</a:t>
            </a:r>
            <a:endParaRPr lang="en-US" dirty="0"/>
          </a:p>
        </p:txBody>
      </p:sp>
      <p:sp>
        <p:nvSpPr>
          <p:cNvPr id="3" name="Subtitle 2"/>
          <p:cNvSpPr>
            <a:spLocks noGrp="1"/>
          </p:cNvSpPr>
          <p:nvPr>
            <p:ph type="subTitle" idx="1"/>
          </p:nvPr>
        </p:nvSpPr>
        <p:spPr/>
        <p:txBody>
          <a:bodyPr/>
          <a:lstStyle/>
          <a:p>
            <a:r>
              <a:rPr lang="en-US" dirty="0" smtClean="0">
                <a:solidFill>
                  <a:schemeClr val="accent4">
                    <a:lumMod val="50000"/>
                  </a:schemeClr>
                </a:solidFill>
              </a:rPr>
              <a:t>Grow into a healthy life</a:t>
            </a:r>
            <a:endParaRPr lang="en-US" dirty="0">
              <a:solidFill>
                <a:schemeClr val="accent4">
                  <a:lumMod val="50000"/>
                </a:schemeClr>
              </a:solidFill>
            </a:endParaRPr>
          </a:p>
        </p:txBody>
      </p:sp>
      <p:sp>
        <p:nvSpPr>
          <p:cNvPr id="7" name="Diamond 6"/>
          <p:cNvSpPr/>
          <p:nvPr/>
        </p:nvSpPr>
        <p:spPr>
          <a:xfrm>
            <a:off x="2055823" y="1759293"/>
            <a:ext cx="2015729" cy="1953944"/>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orbel" panose="020B0503020204020204"/>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9475" y="1388846"/>
            <a:ext cx="2823456" cy="2823456"/>
          </a:xfrm>
          <a:prstGeom prst="rect">
            <a:avLst/>
          </a:prstGeom>
        </p:spPr>
      </p:pic>
    </p:spTree>
    <p:extLst>
      <p:ext uri="{BB962C8B-B14F-4D97-AF65-F5344CB8AC3E}">
        <p14:creationId xmlns:p14="http://schemas.microsoft.com/office/powerpoint/2010/main" val="1131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293" y="1271045"/>
            <a:ext cx="7406640" cy="1017270"/>
          </a:xfrm>
        </p:spPr>
        <p:txBody>
          <a:bodyPr>
            <a:normAutofit/>
          </a:bodyPr>
          <a:lstStyle/>
          <a:p>
            <a:pPr algn="ctr"/>
            <a:r>
              <a:rPr lang="en-GB" sz="3000" b="1" dirty="0">
                <a:solidFill>
                  <a:srgbClr val="486C24"/>
                </a:solidFill>
                <a:effectLst>
                  <a:outerShdw blurRad="38100" dist="38100" dir="2700000" algn="tl">
                    <a:srgbClr val="000000">
                      <a:alpha val="43137"/>
                    </a:srgbClr>
                  </a:outerShdw>
                </a:effectLst>
              </a:rPr>
              <a:t>WHY DOES FAIRTRADE MEAN </a:t>
            </a:r>
            <a:br>
              <a:rPr lang="en-GB" sz="3000" b="1" dirty="0">
                <a:solidFill>
                  <a:srgbClr val="486C24"/>
                </a:solidFill>
                <a:effectLst>
                  <a:outerShdw blurRad="38100" dist="38100" dir="2700000" algn="tl">
                    <a:srgbClr val="000000">
                      <a:alpha val="43137"/>
                    </a:srgbClr>
                  </a:outerShdw>
                </a:effectLst>
              </a:rPr>
            </a:br>
            <a:r>
              <a:rPr lang="en-GB" sz="3000" b="1" dirty="0">
                <a:solidFill>
                  <a:srgbClr val="486C24"/>
                </a:solidFill>
                <a:effectLst>
                  <a:outerShdw blurRad="38100" dist="38100" dir="2700000" algn="tl">
                    <a:srgbClr val="000000">
                      <a:alpha val="43137"/>
                    </a:srgbClr>
                  </a:outerShdw>
                </a:effectLst>
              </a:rPr>
              <a:t>SUSTAINABLE TRADE?</a:t>
            </a:r>
            <a:endParaRPr lang="en-US" sz="3000" b="1" dirty="0">
              <a:solidFill>
                <a:srgbClr val="486C24"/>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993" y="4959426"/>
            <a:ext cx="740798" cy="776075"/>
          </a:xfrm>
          <a:prstGeom prst="rect">
            <a:avLst/>
          </a:prstGeom>
        </p:spPr>
      </p:pic>
      <p:pic>
        <p:nvPicPr>
          <p:cNvPr id="5" name="Picture 2" descr="http://detroittraining.com/wp-content/uploads/triple-bottom-line2-519x480.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43564" y="2341703"/>
            <a:ext cx="3045521" cy="281666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http://www.business.mmu.ac.uk/seeg/images/images/diagram.png"/>
          <p:cNvPicPr>
            <a:picLocks noChangeAspect="1" noChangeArrowheads="1"/>
          </p:cNvPicPr>
          <p:nvPr/>
        </p:nvPicPr>
        <p:blipFill rotWithShape="1">
          <a:blip r:embed="rId5">
            <a:extLst>
              <a:ext uri="{28A0092B-C50C-407E-A947-70E740481C1C}">
                <a14:useLocalDpi xmlns:a14="http://schemas.microsoft.com/office/drawing/2010/main" val="0"/>
              </a:ext>
            </a:extLst>
          </a:blip>
          <a:srcRect l="9972" t="2693" r="16420" b="4200"/>
          <a:stretch/>
        </p:blipFill>
        <p:spPr bwMode="auto">
          <a:xfrm>
            <a:off x="5360416" y="2341703"/>
            <a:ext cx="3138296" cy="2508813"/>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793602" y="2584771"/>
            <a:ext cx="1605988" cy="1015663"/>
          </a:xfrm>
          <a:prstGeom prst="rect">
            <a:avLst/>
          </a:prstGeom>
          <a:noFill/>
        </p:spPr>
        <p:txBody>
          <a:bodyPr wrap="square" rtlCol="0">
            <a:spAutoFit/>
          </a:bodyPr>
          <a:lstStyle/>
          <a:p>
            <a:pPr algn="ctr" defTabSz="342900"/>
            <a:r>
              <a:rPr lang="en-GB" sz="1500" b="1" i="1" dirty="0">
                <a:solidFill>
                  <a:srgbClr val="486C24"/>
                </a:solidFill>
                <a:latin typeface="Corbel"/>
              </a:rPr>
              <a:t>“They’re both about people and meeting their needs today</a:t>
            </a:r>
            <a:endParaRPr lang="en-GB" sz="1500" dirty="0">
              <a:solidFill>
                <a:srgbClr val="486C24"/>
              </a:solidFill>
              <a:latin typeface="Corbel"/>
            </a:endParaRPr>
          </a:p>
        </p:txBody>
      </p:sp>
      <p:sp>
        <p:nvSpPr>
          <p:cNvPr id="6" name="TextBox 5"/>
          <p:cNvSpPr txBox="1"/>
          <p:nvPr/>
        </p:nvSpPr>
        <p:spPr>
          <a:xfrm>
            <a:off x="3802286" y="4103949"/>
            <a:ext cx="1640711" cy="1015663"/>
          </a:xfrm>
          <a:prstGeom prst="rect">
            <a:avLst/>
          </a:prstGeom>
          <a:noFill/>
        </p:spPr>
        <p:txBody>
          <a:bodyPr wrap="square" rtlCol="0">
            <a:spAutoFit/>
          </a:bodyPr>
          <a:lstStyle/>
          <a:p>
            <a:pPr algn="ctr" defTabSz="342900"/>
            <a:r>
              <a:rPr lang="en-GB" sz="1500" b="1" i="1" dirty="0">
                <a:solidFill>
                  <a:srgbClr val="486C24"/>
                </a:solidFill>
                <a:latin typeface="Corbel"/>
              </a:rPr>
              <a:t>without compromising the need to people in the future”</a:t>
            </a:r>
            <a:endParaRPr lang="en-GB" sz="1500" dirty="0">
              <a:solidFill>
                <a:srgbClr val="486C24"/>
              </a:solidFill>
              <a:latin typeface="Corbel"/>
            </a:endParaRPr>
          </a:p>
        </p:txBody>
      </p:sp>
      <p:sp>
        <p:nvSpPr>
          <p:cNvPr id="8" name="Left-Right Arrow 7"/>
          <p:cNvSpPr/>
          <p:nvPr/>
        </p:nvSpPr>
        <p:spPr>
          <a:xfrm>
            <a:off x="3689431" y="3574407"/>
            <a:ext cx="1770926" cy="4861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srgbClr val="FFFFFF"/>
              </a:solidFill>
              <a:latin typeface="Corbel"/>
            </a:endParaRPr>
          </a:p>
        </p:txBody>
      </p:sp>
      <p:sp>
        <p:nvSpPr>
          <p:cNvPr id="9" name="TextBox 8"/>
          <p:cNvSpPr txBox="1"/>
          <p:nvPr/>
        </p:nvSpPr>
        <p:spPr>
          <a:xfrm>
            <a:off x="619432" y="5065160"/>
            <a:ext cx="2311250" cy="738664"/>
          </a:xfrm>
          <a:prstGeom prst="rect">
            <a:avLst/>
          </a:prstGeom>
          <a:noFill/>
          <a:ln w="12700">
            <a:solidFill>
              <a:srgbClr val="528C52"/>
            </a:solidFill>
          </a:ln>
        </p:spPr>
        <p:txBody>
          <a:bodyPr wrap="square" rtlCol="0">
            <a:spAutoFit/>
          </a:bodyPr>
          <a:lstStyle/>
          <a:p>
            <a:pPr algn="ctr" defTabSz="342900"/>
            <a:r>
              <a:rPr lang="en-GB" sz="1500" dirty="0">
                <a:solidFill>
                  <a:srgbClr val="486C24"/>
                </a:solidFill>
                <a:latin typeface="Corbel"/>
              </a:rPr>
              <a:t>3 Pillars of sustainability</a:t>
            </a:r>
          </a:p>
          <a:p>
            <a:pPr algn="ctr" defTabSz="342900"/>
            <a:r>
              <a:rPr lang="en-GB" sz="1200" dirty="0">
                <a:solidFill>
                  <a:srgbClr val="486C24"/>
                </a:solidFill>
                <a:latin typeface="Corbel"/>
              </a:rPr>
              <a:t>                              [J. Elkington 1994]</a:t>
            </a:r>
          </a:p>
          <a:p>
            <a:pPr algn="ctr" defTabSz="342900"/>
            <a:endParaRPr lang="en-GB" sz="1500" dirty="0">
              <a:solidFill>
                <a:srgbClr val="486C24"/>
              </a:solidFill>
              <a:latin typeface="Corbel"/>
            </a:endParaRPr>
          </a:p>
        </p:txBody>
      </p:sp>
      <p:sp>
        <p:nvSpPr>
          <p:cNvPr id="11" name="TextBox 10"/>
          <p:cNvSpPr txBox="1"/>
          <p:nvPr/>
        </p:nvSpPr>
        <p:spPr>
          <a:xfrm>
            <a:off x="6015943" y="5154351"/>
            <a:ext cx="2048720" cy="553998"/>
          </a:xfrm>
          <a:prstGeom prst="rect">
            <a:avLst/>
          </a:prstGeom>
          <a:noFill/>
          <a:ln w="12700">
            <a:solidFill>
              <a:srgbClr val="528C52"/>
            </a:solidFill>
          </a:ln>
        </p:spPr>
        <p:txBody>
          <a:bodyPr wrap="square" rtlCol="0">
            <a:spAutoFit/>
          </a:bodyPr>
          <a:lstStyle/>
          <a:p>
            <a:pPr algn="ctr" defTabSz="342900"/>
            <a:r>
              <a:rPr lang="en-GB" sz="1500" dirty="0">
                <a:solidFill>
                  <a:srgbClr val="486C24"/>
                </a:solidFill>
                <a:latin typeface="Corbel"/>
              </a:rPr>
              <a:t>3 areas in which</a:t>
            </a:r>
          </a:p>
          <a:p>
            <a:pPr algn="ctr" defTabSz="342900"/>
            <a:r>
              <a:rPr lang="en-GB" sz="1500" dirty="0">
                <a:solidFill>
                  <a:srgbClr val="486C24"/>
                </a:solidFill>
                <a:latin typeface="Corbel"/>
              </a:rPr>
              <a:t> Fairtrade is sustainable</a:t>
            </a:r>
          </a:p>
        </p:txBody>
      </p:sp>
      <p:pic>
        <p:nvPicPr>
          <p:cNvPr id="12" name="Picture 11"/>
          <p:cNvPicPr>
            <a:picLocks noChangeAspect="1"/>
          </p:cNvPicPr>
          <p:nvPr/>
        </p:nvPicPr>
        <p:blipFill>
          <a:blip r:embed="rId6"/>
          <a:stretch>
            <a:fillRect/>
          </a:stretch>
        </p:blipFill>
        <p:spPr>
          <a:xfrm>
            <a:off x="3693604" y="5513149"/>
            <a:ext cx="1860965" cy="374936"/>
          </a:xfrm>
          <a:prstGeom prst="rect">
            <a:avLst/>
          </a:prstGeom>
        </p:spPr>
      </p:pic>
      <p:sp>
        <p:nvSpPr>
          <p:cNvPr id="10" name="Rectangle 9"/>
          <p:cNvSpPr/>
          <p:nvPr/>
        </p:nvSpPr>
        <p:spPr>
          <a:xfrm>
            <a:off x="1041863" y="5564926"/>
            <a:ext cx="219932" cy="300082"/>
          </a:xfrm>
          <a:prstGeom prst="rect">
            <a:avLst/>
          </a:prstGeom>
        </p:spPr>
        <p:txBody>
          <a:bodyPr wrap="none">
            <a:spAutoFit/>
          </a:bodyPr>
          <a:lstStyle/>
          <a:p>
            <a:pPr defTabSz="342900"/>
            <a:r>
              <a:rPr lang="en-GB" sz="1350" dirty="0">
                <a:solidFill>
                  <a:srgbClr val="000000"/>
                </a:solidFill>
                <a:latin typeface="Corbel"/>
              </a:rPr>
              <a:t> </a:t>
            </a:r>
          </a:p>
        </p:txBody>
      </p:sp>
    </p:spTree>
    <p:extLst>
      <p:ext uri="{BB962C8B-B14F-4D97-AF65-F5344CB8AC3E}">
        <p14:creationId xmlns:p14="http://schemas.microsoft.com/office/powerpoint/2010/main" val="2617762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GB"/>
          </a:p>
        </p:txBody>
      </p:sp>
      <p:sp>
        <p:nvSpPr>
          <p:cNvPr id="5" name="Date Placeholder 4"/>
          <p:cNvSpPr>
            <a:spLocks noGrp="1"/>
          </p:cNvSpPr>
          <p:nvPr>
            <p:ph type="dt" sz="half" idx="10"/>
          </p:nvPr>
        </p:nvSpPr>
        <p:spPr/>
        <p:txBody>
          <a:bodyPr/>
          <a:lstStyle/>
          <a:p>
            <a:pPr defTabSz="685800"/>
            <a:r>
              <a:rPr lang="en-GB">
                <a:solidFill>
                  <a:srgbClr val="8BAA00">
                    <a:lumMod val="75000"/>
                  </a:srgbClr>
                </a:solidFill>
                <a:latin typeface="Corbel" panose="020B0503020204020204"/>
              </a:rPr>
              <a:t>July 22, 2012</a:t>
            </a:r>
          </a:p>
        </p:txBody>
      </p:sp>
      <p:sp>
        <p:nvSpPr>
          <p:cNvPr id="6" name="Footer Placeholder 5"/>
          <p:cNvSpPr>
            <a:spLocks noGrp="1"/>
          </p:cNvSpPr>
          <p:nvPr>
            <p:ph type="ftr" sz="quarter" idx="11"/>
          </p:nvPr>
        </p:nvSpPr>
        <p:spPr/>
        <p:txBody>
          <a:bodyPr/>
          <a:lstStyle/>
          <a:p>
            <a:pPr defTabSz="685800"/>
            <a:r>
              <a:rPr lang="en-GB">
                <a:solidFill>
                  <a:srgbClr val="8BAA00">
                    <a:lumMod val="75000"/>
                  </a:srgbClr>
                </a:solidFill>
                <a:latin typeface="Corbel" panose="020B0503020204020204"/>
              </a:rPr>
              <a:t>Footer text here</a:t>
            </a:r>
          </a:p>
        </p:txBody>
      </p:sp>
      <p:sp>
        <p:nvSpPr>
          <p:cNvPr id="7" name="Slide Number Placeholder 6"/>
          <p:cNvSpPr>
            <a:spLocks noGrp="1"/>
          </p:cNvSpPr>
          <p:nvPr>
            <p:ph type="sldNum" sz="quarter" idx="12"/>
          </p:nvPr>
        </p:nvSpPr>
        <p:spPr/>
        <p:txBody>
          <a:bodyPr/>
          <a:lstStyle/>
          <a:p>
            <a:pPr defTabSz="685800"/>
            <a:fld id="{9CD8D479-8942-46E8-A226-A4E01F7A105C}" type="slidenum">
              <a:rPr lang="en-GB">
                <a:solidFill>
                  <a:srgbClr val="8BAA00">
                    <a:lumMod val="75000"/>
                  </a:srgbClr>
                </a:solidFill>
                <a:latin typeface="Corbel" panose="020B0503020204020204"/>
              </a:rPr>
              <a:pPr defTabSz="685800"/>
              <a:t>18</a:t>
            </a:fld>
            <a:endParaRPr lang="en-GB">
              <a:solidFill>
                <a:srgbClr val="8BAA00">
                  <a:lumMod val="75000"/>
                </a:srgbClr>
              </a:solidFill>
              <a:latin typeface="Corbel" panose="020B0503020204020204"/>
            </a:endParaRPr>
          </a:p>
        </p:txBody>
      </p:sp>
      <p:pic>
        <p:nvPicPr>
          <p:cNvPr id="8" name="Picture 7"/>
          <p:cNvPicPr>
            <a:picLocks noChangeAspect="1"/>
          </p:cNvPicPr>
          <p:nvPr/>
        </p:nvPicPr>
        <p:blipFill rotWithShape="1">
          <a:blip r:embed="rId2"/>
          <a:srcRect l="5174" t="11493" r="31095" b="8242"/>
          <a:stretch/>
        </p:blipFill>
        <p:spPr>
          <a:xfrm>
            <a:off x="972404" y="1028700"/>
            <a:ext cx="6776384" cy="4800600"/>
          </a:xfrm>
          <a:prstGeom prst="rect">
            <a:avLst/>
          </a:prstGeom>
        </p:spPr>
      </p:pic>
    </p:spTree>
    <p:extLst>
      <p:ext uri="{BB962C8B-B14F-4D97-AF65-F5344CB8AC3E}">
        <p14:creationId xmlns:p14="http://schemas.microsoft.com/office/powerpoint/2010/main" val="223357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sz="half" idx="2"/>
          </p:nvPr>
        </p:nvSpPr>
        <p:spPr/>
        <p:txBody>
          <a:bodyPr/>
          <a:lstStyle/>
          <a:p>
            <a:endParaRPr lang="en-GB" dirty="0"/>
          </a:p>
        </p:txBody>
      </p:sp>
      <p:pic>
        <p:nvPicPr>
          <p:cNvPr id="6" name="Content Placeholder 5"/>
          <p:cNvPicPr>
            <a:picLocks noGrp="1"/>
          </p:cNvPicPr>
          <p:nvPr>
            <p:ph sz="half" idx="1"/>
          </p:nvPr>
        </p:nvPicPr>
        <p:blipFill rotWithShape="1">
          <a:blip r:embed="rId2">
            <a:extLst>
              <a:ext uri="{28A0092B-C50C-407E-A947-70E740481C1C}">
                <a14:useLocalDpi xmlns:a14="http://schemas.microsoft.com/office/drawing/2010/main" val="0"/>
              </a:ext>
            </a:extLst>
          </a:blip>
          <a:srcRect t="16282" r="31923" b="17444"/>
          <a:stretch/>
        </p:blipFill>
        <p:spPr bwMode="auto">
          <a:xfrm>
            <a:off x="251520" y="116632"/>
            <a:ext cx="8892480"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7170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975575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313" y="857251"/>
            <a:ext cx="5084468" cy="579186"/>
          </a:xfrm>
          <a:ln w="76200" cmpd="sng">
            <a:solidFill>
              <a:schemeClr val="tx1"/>
            </a:solidFill>
          </a:ln>
        </p:spPr>
        <p:txBody>
          <a:bodyPr>
            <a:normAutofit fontScale="90000"/>
          </a:bodyPr>
          <a:lstStyle/>
          <a:p>
            <a:pPr algn="ctr"/>
            <a:r>
              <a:rPr lang="en-GB" b="1" dirty="0" smtClean="0">
                <a:latin typeface="Bangla MN"/>
                <a:cs typeface="Bangla MN"/>
              </a:rPr>
              <a:t>Social Media</a:t>
            </a:r>
            <a:endParaRPr lang="en-GB" b="1" dirty="0">
              <a:latin typeface="Bangla MN"/>
              <a:cs typeface="Bangla MN"/>
            </a:endParaRPr>
          </a:p>
        </p:txBody>
      </p:sp>
      <p:pic>
        <p:nvPicPr>
          <p:cNvPr id="3" name="Picture 2"/>
          <p:cNvPicPr>
            <a:picLocks noChangeAspect="1"/>
          </p:cNvPicPr>
          <p:nvPr/>
        </p:nvPicPr>
        <p:blipFill rotWithShape="1">
          <a:blip r:embed="rId3"/>
          <a:srcRect l="25000" t="14352" r="31927"/>
          <a:stretch/>
        </p:blipFill>
        <p:spPr>
          <a:xfrm>
            <a:off x="518529" y="1521740"/>
            <a:ext cx="3774658" cy="4221957"/>
          </a:xfrm>
          <a:prstGeom prst="rect">
            <a:avLst/>
          </a:prstGeom>
        </p:spPr>
      </p:pic>
      <p:pic>
        <p:nvPicPr>
          <p:cNvPr id="6" name="Picture 5"/>
          <p:cNvPicPr>
            <a:picLocks noChangeAspect="1"/>
          </p:cNvPicPr>
          <p:nvPr/>
        </p:nvPicPr>
        <p:blipFill rotWithShape="1">
          <a:blip r:embed="rId4"/>
          <a:srcRect l="24871" t="9340" r="32446" b="187"/>
          <a:stretch/>
        </p:blipFill>
        <p:spPr>
          <a:xfrm>
            <a:off x="4991117" y="1571625"/>
            <a:ext cx="3714750" cy="4429125"/>
          </a:xfrm>
          <a:prstGeom prst="rect">
            <a:avLst/>
          </a:prstGeom>
        </p:spPr>
      </p:pic>
      <p:pic>
        <p:nvPicPr>
          <p:cNvPr id="5" name="Picture 4"/>
          <p:cNvPicPr>
            <a:picLocks noChangeAspect="1"/>
          </p:cNvPicPr>
          <p:nvPr/>
        </p:nvPicPr>
        <p:blipFill rotWithShape="1">
          <a:blip r:embed="rId5"/>
          <a:srcRect l="81658" t="3687" r="12" b="79879"/>
          <a:stretch/>
        </p:blipFill>
        <p:spPr>
          <a:xfrm>
            <a:off x="7676583" y="857250"/>
            <a:ext cx="1467417" cy="559554"/>
          </a:xfrm>
          <a:prstGeom prst="rect">
            <a:avLst/>
          </a:prstGeom>
          <a:ln w="76200" cmpd="sng">
            <a:solidFill>
              <a:schemeClr val="tx1"/>
            </a:solidFill>
          </a:ln>
        </p:spPr>
      </p:pic>
      <p:pic>
        <p:nvPicPr>
          <p:cNvPr id="7" name="Picture 6"/>
          <p:cNvPicPr/>
          <p:nvPr/>
        </p:nvPicPr>
        <p:blipFill rotWithShape="1">
          <a:blip r:embed="rId6" cstate="print">
            <a:alphaModFix amt="48000"/>
            <a:extLst>
              <a:ext uri="{28A0092B-C50C-407E-A947-70E740481C1C}">
                <a14:useLocalDpi xmlns:a14="http://schemas.microsoft.com/office/drawing/2010/main" val="0"/>
              </a:ext>
            </a:extLst>
          </a:blip>
          <a:srcRect l="54518"/>
          <a:stretch/>
        </p:blipFill>
        <p:spPr bwMode="auto">
          <a:xfrm rot="16200000">
            <a:off x="3600670" y="-1437546"/>
            <a:ext cx="540575" cy="5130167"/>
          </a:xfrm>
          <a:prstGeom prst="rect">
            <a:avLst/>
          </a:prstGeom>
          <a:noFill/>
          <a:ln>
            <a:noFill/>
          </a:ln>
        </p:spPr>
      </p:pic>
      <p:pic>
        <p:nvPicPr>
          <p:cNvPr id="4" name="Picture 3"/>
          <p:cNvPicPr>
            <a:picLocks noChangeAspect="1"/>
          </p:cNvPicPr>
          <p:nvPr/>
        </p:nvPicPr>
        <p:blipFill>
          <a:blip r:embed="rId7"/>
          <a:stretch>
            <a:fillRect/>
          </a:stretch>
        </p:blipFill>
        <p:spPr>
          <a:xfrm>
            <a:off x="6757839" y="857251"/>
            <a:ext cx="638723" cy="638723"/>
          </a:xfrm>
          <a:prstGeom prst="rect">
            <a:avLst/>
          </a:prstGeom>
        </p:spPr>
      </p:pic>
    </p:spTree>
    <p:extLst>
      <p:ext uri="{BB962C8B-B14F-4D97-AF65-F5344CB8AC3E}">
        <p14:creationId xmlns:p14="http://schemas.microsoft.com/office/powerpoint/2010/main" val="4154420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323527" y="274638"/>
            <a:ext cx="6152765" cy="3370386"/>
          </a:xfrm>
          <a:prstGeom prst="rect">
            <a:avLst/>
          </a:prstGeom>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910" b="8848"/>
          <a:stretch/>
        </p:blipFill>
        <p:spPr bwMode="auto">
          <a:xfrm>
            <a:off x="274755" y="3410720"/>
            <a:ext cx="6376307" cy="2949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rotWithShape="1">
          <a:blip r:embed="rId4"/>
          <a:srcRect l="17471" t="5910" r="19178" b="11969"/>
          <a:stretch/>
        </p:blipFill>
        <p:spPr>
          <a:xfrm>
            <a:off x="4756013" y="165826"/>
            <a:ext cx="3707904" cy="3276629"/>
          </a:xfrm>
          <a:prstGeom prst="rect">
            <a:avLst/>
          </a:prstGeom>
        </p:spPr>
      </p:pic>
      <p:sp>
        <p:nvSpPr>
          <p:cNvPr id="8" name="TextBox 7"/>
          <p:cNvSpPr txBox="1"/>
          <p:nvPr/>
        </p:nvSpPr>
        <p:spPr>
          <a:xfrm>
            <a:off x="6804248" y="4166578"/>
            <a:ext cx="1733423" cy="954107"/>
          </a:xfrm>
          <a:prstGeom prst="rect">
            <a:avLst/>
          </a:prstGeom>
          <a:noFill/>
        </p:spPr>
        <p:txBody>
          <a:bodyPr wrap="none" rtlCol="0">
            <a:spAutoFit/>
          </a:bodyPr>
          <a:lstStyle/>
          <a:p>
            <a:r>
              <a:rPr lang="en-GB" sz="2800" dirty="0" smtClean="0">
                <a:solidFill>
                  <a:prstClr val="black"/>
                </a:solidFill>
              </a:rPr>
              <a:t>student  </a:t>
            </a:r>
          </a:p>
          <a:p>
            <a:r>
              <a:rPr lang="en-GB" sz="2800" dirty="0" smtClean="0">
                <a:solidFill>
                  <a:prstClr val="black"/>
                </a:solidFill>
              </a:rPr>
              <a:t>campaigns</a:t>
            </a:r>
            <a:endParaRPr lang="en-GB" sz="2800" dirty="0">
              <a:solidFill>
                <a:prstClr val="black"/>
              </a:solidFill>
            </a:endParaRPr>
          </a:p>
        </p:txBody>
      </p:sp>
    </p:spTree>
    <p:extLst>
      <p:ext uri="{BB962C8B-B14F-4D97-AF65-F5344CB8AC3E}">
        <p14:creationId xmlns:p14="http://schemas.microsoft.com/office/powerpoint/2010/main" val="664351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229600" cy="1143000"/>
          </a:xfrm>
          <a:solidFill>
            <a:schemeClr val="tx2"/>
          </a:solidFill>
        </p:spPr>
        <p:txBody>
          <a:bodyPr vert="horz" lIns="91440" tIns="45720" rIns="91440" bIns="45720" rtlCol="0" anchor="ctr">
            <a:normAutofit fontScale="90000"/>
          </a:bodyPr>
          <a:lstStyle/>
          <a:p>
            <a:pPr algn="r"/>
            <a:r>
              <a:rPr lang="en-GB" dirty="0">
                <a:solidFill>
                  <a:schemeClr val="bg1"/>
                </a:solidFill>
              </a:rPr>
              <a:t>External examiner comments 17th June </a:t>
            </a:r>
            <a:r>
              <a:rPr lang="en-GB" dirty="0" smtClean="0">
                <a:solidFill>
                  <a:schemeClr val="bg1"/>
                </a:solidFill>
              </a:rPr>
              <a:t>2015/July 2016</a:t>
            </a:r>
            <a:endParaRPr lang="en-GB"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GB" dirty="0">
                <a:solidFill>
                  <a:prstClr val="black"/>
                </a:solidFill>
              </a:rPr>
              <a:t>‘Highly commendable module, clear focus on sustainability and ethics which chartered institute of public relations will love in terms of professionalism. Very clever use of campus and resources demonstrating sustainable development in practice</a:t>
            </a:r>
            <a:r>
              <a:rPr lang="en-GB" dirty="0" smtClean="0">
                <a:solidFill>
                  <a:prstClr val="black"/>
                </a:solidFill>
              </a:rPr>
              <a:t>’</a:t>
            </a:r>
          </a:p>
          <a:p>
            <a:pPr marL="0" indent="0">
              <a:buNone/>
            </a:pPr>
            <a:r>
              <a:rPr lang="en-GB" dirty="0" smtClean="0"/>
              <a:t> ‘This </a:t>
            </a:r>
            <a:r>
              <a:rPr lang="en-GB" dirty="0"/>
              <a:t>module has a good industry-related focus and uses campus facilities in a comprehensive and original way. The student work shows a good understanding of PR practice and is very diverse. The module also has an excellent ethical </a:t>
            </a:r>
            <a:r>
              <a:rPr lang="en-GB" dirty="0" smtClean="0"/>
              <a:t>focus.</a:t>
            </a:r>
            <a:r>
              <a:rPr lang="en-GB" dirty="0" smtClean="0">
                <a:solidFill>
                  <a:prstClr val="black"/>
                </a:solidFill>
              </a:rPr>
              <a:t>’</a:t>
            </a:r>
            <a:endParaRPr lang="en-GB" dirty="0"/>
          </a:p>
        </p:txBody>
      </p:sp>
    </p:spTree>
    <p:extLst>
      <p:ext uri="{BB962C8B-B14F-4D97-AF65-F5344CB8AC3E}">
        <p14:creationId xmlns:p14="http://schemas.microsoft.com/office/powerpoint/2010/main" val="538543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a:solidFill>
            <a:schemeClr val="accent1"/>
          </a:solidFill>
        </p:spPr>
        <p:txBody>
          <a:bodyPr/>
          <a:lstStyle/>
          <a:p>
            <a:pPr algn="r"/>
            <a:r>
              <a:rPr lang="en-GB" dirty="0" smtClean="0">
                <a:solidFill>
                  <a:schemeClr val="bg1"/>
                </a:solidFill>
              </a:rPr>
              <a:t>Bibliography </a:t>
            </a:r>
            <a:endParaRPr lang="en-GB" dirty="0">
              <a:solidFill>
                <a:schemeClr val="bg1"/>
              </a:solidFill>
            </a:endParaRPr>
          </a:p>
        </p:txBody>
      </p:sp>
      <p:sp>
        <p:nvSpPr>
          <p:cNvPr id="3" name="Content Placeholder 2"/>
          <p:cNvSpPr>
            <a:spLocks noGrp="1"/>
          </p:cNvSpPr>
          <p:nvPr>
            <p:ph idx="1"/>
          </p:nvPr>
        </p:nvSpPr>
        <p:spPr>
          <a:xfrm>
            <a:off x="323528" y="1196752"/>
            <a:ext cx="8640960" cy="5400600"/>
          </a:xfrm>
        </p:spPr>
        <p:txBody>
          <a:bodyPr>
            <a:normAutofit fontScale="77500" lnSpcReduction="20000"/>
          </a:bodyPr>
          <a:lstStyle/>
          <a:p>
            <a:pPr marL="0" indent="0">
              <a:buNone/>
            </a:pPr>
            <a:endParaRPr lang="en-GB" dirty="0" smtClean="0"/>
          </a:p>
          <a:p>
            <a:r>
              <a:rPr lang="en-GB" sz="3100" dirty="0"/>
              <a:t>Claudia M. Bridges and Wendy Bryce Wilhelm, ‘Going Beyond Green: The “Why and How” of Integrating Sustainability Into the Marketing Curriculum’ Journal of Marketing Education, April 2008 vol. 30 no. 1 33-46 </a:t>
            </a:r>
          </a:p>
          <a:p>
            <a:pPr marL="0" indent="0">
              <a:buNone/>
            </a:pPr>
            <a:endParaRPr lang="en-GB" sz="3100" dirty="0"/>
          </a:p>
          <a:p>
            <a:pPr lvl="0"/>
            <a:r>
              <a:rPr lang="en-GB" sz="3100" dirty="0">
                <a:latin typeface="AdvM7662"/>
              </a:rPr>
              <a:t>Elkington,J (1997</a:t>
            </a:r>
            <a:r>
              <a:rPr lang="en-GB" sz="3100" i="1" dirty="0">
                <a:latin typeface="AdvM7662"/>
              </a:rPr>
              <a:t>). Cannibals with Forks: The Triple Bottom Line of Twenty-First Century Business</a:t>
            </a:r>
            <a:r>
              <a:rPr lang="en-GB" sz="3100" dirty="0">
                <a:latin typeface="AdvM7662"/>
              </a:rPr>
              <a:t>. Capstone, Oxford</a:t>
            </a:r>
          </a:p>
          <a:p>
            <a:endParaRPr lang="en-GB" sz="3100" dirty="0" smtClean="0"/>
          </a:p>
          <a:p>
            <a:pPr lvl="0"/>
            <a:r>
              <a:rPr lang="en-GB" sz="3100" dirty="0">
                <a:solidFill>
                  <a:prstClr val="black"/>
                </a:solidFill>
                <a:latin typeface="AdvM7661"/>
              </a:rPr>
              <a:t>Marquez, A and Charles J. </a:t>
            </a:r>
            <a:r>
              <a:rPr lang="en-GB" sz="3100" dirty="0" err="1">
                <a:solidFill>
                  <a:prstClr val="black"/>
                </a:solidFill>
                <a:latin typeface="AdvM7661"/>
              </a:rPr>
              <a:t>Fombrun</a:t>
            </a:r>
            <a:r>
              <a:rPr lang="en-GB" sz="3100" dirty="0">
                <a:solidFill>
                  <a:prstClr val="black"/>
                </a:solidFill>
                <a:latin typeface="AdvM7661"/>
              </a:rPr>
              <a:t> ‘Measuring Corporate Social Responsibility’</a:t>
            </a:r>
            <a:r>
              <a:rPr lang="en-GB" sz="3100" dirty="0">
                <a:solidFill>
                  <a:prstClr val="black"/>
                </a:solidFill>
                <a:latin typeface="AdvM7662"/>
              </a:rPr>
              <a:t> </a:t>
            </a:r>
            <a:r>
              <a:rPr lang="en-GB" sz="3100" i="1" dirty="0">
                <a:solidFill>
                  <a:prstClr val="black"/>
                </a:solidFill>
                <a:latin typeface="AdvM7662"/>
              </a:rPr>
              <a:t>Corporate Reputation Review </a:t>
            </a:r>
            <a:r>
              <a:rPr lang="en-GB" sz="3100" dirty="0">
                <a:solidFill>
                  <a:prstClr val="black"/>
                </a:solidFill>
                <a:latin typeface="AdvM7662"/>
              </a:rPr>
              <a:t>Volume 7 Number 4 N.Y 2005</a:t>
            </a:r>
            <a:endParaRPr lang="en-GB" sz="3100" dirty="0">
              <a:solidFill>
                <a:prstClr val="black"/>
              </a:solidFill>
            </a:endParaRPr>
          </a:p>
          <a:p>
            <a:endParaRPr lang="en-GB" sz="3100" dirty="0" smtClean="0"/>
          </a:p>
          <a:p>
            <a:r>
              <a:rPr lang="en-GB" sz="3100" dirty="0" smtClean="0"/>
              <a:t>QAA Guidance on Education for </a:t>
            </a:r>
            <a:r>
              <a:rPr lang="en-GB" sz="3100" smtClean="0"/>
              <a:t>Sustainable Development </a:t>
            </a:r>
            <a:r>
              <a:rPr lang="en-GB" sz="3100" dirty="0">
                <a:hlinkClick r:id="rId2"/>
              </a:rPr>
              <a:t>http://</a:t>
            </a:r>
            <a:r>
              <a:rPr lang="en-GB" sz="3100" dirty="0" smtClean="0">
                <a:hlinkClick r:id="rId2"/>
              </a:rPr>
              <a:t>www.qaa.ac.uk/en/Publications/Documents/Education-sustainable-development-Guidance-June-14.pdf</a:t>
            </a:r>
            <a:r>
              <a:rPr lang="en-GB" sz="3100" dirty="0" smtClean="0"/>
              <a:t>)</a:t>
            </a:r>
          </a:p>
          <a:p>
            <a:pPr lvl="0"/>
            <a:endParaRPr lang="en-GB" sz="2900" dirty="0" smtClean="0">
              <a:solidFill>
                <a:prstClr val="black"/>
              </a:solidFill>
            </a:endParaRPr>
          </a:p>
          <a:p>
            <a:pPr marL="0" lvl="0" indent="0">
              <a:buNone/>
            </a:pPr>
            <a:endParaRPr lang="en-GB" sz="2900" dirty="0" smtClean="0">
              <a:latin typeface="AdvM7662"/>
            </a:endParaRPr>
          </a:p>
        </p:txBody>
      </p:sp>
    </p:spTree>
    <p:extLst>
      <p:ext uri="{BB962C8B-B14F-4D97-AF65-F5344CB8AC3E}">
        <p14:creationId xmlns:p14="http://schemas.microsoft.com/office/powerpoint/2010/main" val="1183868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9" y="332656"/>
            <a:ext cx="8229600" cy="1143000"/>
          </a:xfrm>
          <a:solidFill>
            <a:schemeClr val="tx2"/>
          </a:solidFill>
        </p:spPr>
        <p:txBody>
          <a:bodyPr vert="horz" lIns="91440" tIns="45720" rIns="91440" bIns="45720" rtlCol="0" anchor="ctr">
            <a:normAutofit fontScale="90000"/>
          </a:bodyPr>
          <a:lstStyle/>
          <a:p>
            <a:pPr algn="r"/>
            <a:r>
              <a:rPr lang="en-GB" dirty="0">
                <a:solidFill>
                  <a:schemeClr val="bg1"/>
                </a:solidFill>
              </a:rPr>
              <a:t>Why teach it? Link between Sustainability and Employability</a:t>
            </a:r>
          </a:p>
        </p:txBody>
      </p:sp>
      <p:sp>
        <p:nvSpPr>
          <p:cNvPr id="3" name="Content Placeholder 2"/>
          <p:cNvSpPr>
            <a:spLocks noGrp="1"/>
          </p:cNvSpPr>
          <p:nvPr>
            <p:ph idx="1"/>
          </p:nvPr>
        </p:nvSpPr>
        <p:spPr/>
        <p:txBody>
          <a:bodyPr>
            <a:normAutofit lnSpcReduction="10000"/>
          </a:bodyPr>
          <a:lstStyle/>
          <a:p>
            <a:r>
              <a:rPr lang="en-GB" dirty="0">
                <a:solidFill>
                  <a:srgbClr val="221E1F"/>
                </a:solidFill>
              </a:rPr>
              <a:t>S</a:t>
            </a:r>
            <a:r>
              <a:rPr lang="en-GB" dirty="0" smtClean="0">
                <a:solidFill>
                  <a:srgbClr val="221E1F"/>
                </a:solidFill>
              </a:rPr>
              <a:t>hifting </a:t>
            </a:r>
            <a:r>
              <a:rPr lang="en-GB" dirty="0">
                <a:solidFill>
                  <a:srgbClr val="221E1F"/>
                </a:solidFill>
              </a:rPr>
              <a:t>global perspectives on corporate </a:t>
            </a:r>
            <a:r>
              <a:rPr lang="en-GB" dirty="0" smtClean="0">
                <a:solidFill>
                  <a:srgbClr val="221E1F"/>
                </a:solidFill>
              </a:rPr>
              <a:t>behaviour require educators  </a:t>
            </a:r>
            <a:r>
              <a:rPr lang="en-GB" dirty="0">
                <a:solidFill>
                  <a:srgbClr val="221E1F"/>
                </a:solidFill>
              </a:rPr>
              <a:t>to integrate </a:t>
            </a:r>
            <a:r>
              <a:rPr lang="en-GB" dirty="0" smtClean="0">
                <a:solidFill>
                  <a:srgbClr val="FF0000"/>
                </a:solidFill>
              </a:rPr>
              <a:t>business </a:t>
            </a:r>
            <a:r>
              <a:rPr lang="en-GB" dirty="0">
                <a:solidFill>
                  <a:srgbClr val="FF0000"/>
                </a:solidFill>
              </a:rPr>
              <a:t>ethics </a:t>
            </a:r>
            <a:r>
              <a:rPr lang="en-GB" dirty="0">
                <a:solidFill>
                  <a:srgbClr val="221E1F"/>
                </a:solidFill>
              </a:rPr>
              <a:t>and </a:t>
            </a:r>
            <a:r>
              <a:rPr lang="en-GB" dirty="0">
                <a:solidFill>
                  <a:srgbClr val="FF0000"/>
                </a:solidFill>
              </a:rPr>
              <a:t>corporate responsibility </a:t>
            </a:r>
            <a:r>
              <a:rPr lang="en-GB" dirty="0">
                <a:solidFill>
                  <a:srgbClr val="221E1F"/>
                </a:solidFill>
              </a:rPr>
              <a:t>into </a:t>
            </a:r>
            <a:r>
              <a:rPr lang="en-GB" dirty="0" smtClean="0">
                <a:solidFill>
                  <a:srgbClr val="221E1F"/>
                </a:solidFill>
              </a:rPr>
              <a:t>curricula.</a:t>
            </a:r>
          </a:p>
          <a:p>
            <a:r>
              <a:rPr lang="en-GB" dirty="0">
                <a:solidFill>
                  <a:prstClr val="black"/>
                </a:solidFill>
              </a:rPr>
              <a:t>Teaching sustainable practices requires that curricula advocate </a:t>
            </a:r>
            <a:r>
              <a:rPr lang="en-GB" dirty="0" smtClean="0">
                <a:solidFill>
                  <a:prstClr val="black"/>
                </a:solidFill>
              </a:rPr>
              <a:t>a </a:t>
            </a:r>
            <a:r>
              <a:rPr lang="en-GB" i="1" dirty="0" smtClean="0">
                <a:solidFill>
                  <a:prstClr val="black"/>
                </a:solidFill>
                <a:latin typeface="Times-Italic"/>
              </a:rPr>
              <a:t>“triple </a:t>
            </a:r>
            <a:r>
              <a:rPr lang="en-GB" i="1" dirty="0">
                <a:solidFill>
                  <a:prstClr val="black"/>
                </a:solidFill>
                <a:latin typeface="Times-Italic"/>
              </a:rPr>
              <a:t>bottom line” </a:t>
            </a:r>
            <a:r>
              <a:rPr lang="en-GB" i="1" dirty="0" smtClean="0">
                <a:solidFill>
                  <a:prstClr val="black"/>
                </a:solidFill>
                <a:latin typeface="Times-Italic"/>
              </a:rPr>
              <a:t>approach  </a:t>
            </a:r>
            <a:r>
              <a:rPr lang="en-GB" i="1" dirty="0">
                <a:solidFill>
                  <a:prstClr val="black"/>
                </a:solidFill>
                <a:latin typeface="Times-Italic"/>
              </a:rPr>
              <a:t>….</a:t>
            </a:r>
            <a:r>
              <a:rPr lang="en-GB" dirty="0">
                <a:solidFill>
                  <a:srgbClr val="221E1F"/>
                </a:solidFill>
              </a:rPr>
              <a:t> </a:t>
            </a:r>
            <a:r>
              <a:rPr lang="en-GB" dirty="0">
                <a:solidFill>
                  <a:srgbClr val="00B0F0"/>
                </a:solidFill>
              </a:rPr>
              <a:t>ecological, social and financial </a:t>
            </a:r>
            <a:r>
              <a:rPr lang="en-GB" dirty="0">
                <a:solidFill>
                  <a:srgbClr val="221E1F"/>
                </a:solidFill>
              </a:rPr>
              <a:t>- referred to as the three P’s: </a:t>
            </a:r>
            <a:r>
              <a:rPr lang="en-GB" dirty="0">
                <a:solidFill>
                  <a:srgbClr val="00B0F0"/>
                </a:solidFill>
              </a:rPr>
              <a:t>people, planet and profit </a:t>
            </a:r>
            <a:r>
              <a:rPr lang="en-GB" dirty="0">
                <a:solidFill>
                  <a:srgbClr val="221E1F"/>
                </a:solidFill>
              </a:rPr>
              <a:t>(</a:t>
            </a:r>
            <a:r>
              <a:rPr lang="en-GB" dirty="0" err="1">
                <a:solidFill>
                  <a:srgbClr val="221E1F"/>
                </a:solidFill>
              </a:rPr>
              <a:t>Elkington</a:t>
            </a:r>
            <a:r>
              <a:rPr lang="en-GB" dirty="0">
                <a:solidFill>
                  <a:srgbClr val="221E1F"/>
                </a:solidFill>
              </a:rPr>
              <a:t>, 1994). </a:t>
            </a:r>
          </a:p>
          <a:p>
            <a:endParaRPr lang="en-GB" dirty="0"/>
          </a:p>
        </p:txBody>
      </p:sp>
    </p:spTree>
    <p:extLst>
      <p:ext uri="{BB962C8B-B14F-4D97-AF65-F5344CB8AC3E}">
        <p14:creationId xmlns:p14="http://schemas.microsoft.com/office/powerpoint/2010/main" val="304425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a:solidFill>
            <a:schemeClr val="tx2"/>
          </a:solidFill>
        </p:spPr>
        <p:txBody>
          <a:bodyPr>
            <a:normAutofit/>
          </a:bodyPr>
          <a:lstStyle/>
          <a:p>
            <a:pPr algn="r"/>
            <a:r>
              <a:rPr lang="en-GB" dirty="0" smtClean="0">
                <a:solidFill>
                  <a:schemeClr val="bg1"/>
                </a:solidFill>
              </a:rPr>
              <a:t>Background</a:t>
            </a:r>
            <a:endParaRPr lang="en-GB" dirty="0">
              <a:solidFill>
                <a:schemeClr val="bg1"/>
              </a:solidFill>
            </a:endParaRPr>
          </a:p>
        </p:txBody>
      </p:sp>
      <p:sp>
        <p:nvSpPr>
          <p:cNvPr id="3" name="Content Placeholder 2"/>
          <p:cNvSpPr>
            <a:spLocks noGrp="1"/>
          </p:cNvSpPr>
          <p:nvPr>
            <p:ph idx="1"/>
          </p:nvPr>
        </p:nvSpPr>
        <p:spPr>
          <a:xfrm>
            <a:off x="251520" y="1600200"/>
            <a:ext cx="8435280" cy="4781128"/>
          </a:xfrm>
        </p:spPr>
        <p:txBody>
          <a:bodyPr>
            <a:normAutofit fontScale="25000" lnSpcReduction="20000"/>
          </a:bodyPr>
          <a:lstStyle/>
          <a:p>
            <a:r>
              <a:rPr lang="en-GB" sz="8600" b="1" dirty="0" smtClean="0">
                <a:solidFill>
                  <a:prstClr val="black"/>
                </a:solidFill>
              </a:rPr>
              <a:t>Level 5 Module</a:t>
            </a:r>
            <a:r>
              <a:rPr lang="en-GB" sz="8600" b="1" dirty="0">
                <a:solidFill>
                  <a:prstClr val="black"/>
                </a:solidFill>
              </a:rPr>
              <a:t>, “Public Relations the Media and Sustainability” </a:t>
            </a:r>
            <a:endParaRPr lang="en-GB" sz="8600" b="1" dirty="0" smtClean="0">
              <a:solidFill>
                <a:prstClr val="black"/>
              </a:solidFill>
            </a:endParaRPr>
          </a:p>
          <a:p>
            <a:endParaRPr lang="en-GB" sz="4400" dirty="0" smtClean="0"/>
          </a:p>
          <a:p>
            <a:r>
              <a:rPr lang="en-GB" sz="8000" dirty="0" smtClean="0"/>
              <a:t>Developed to embed sustainability and employability into BA Media and Communications and BA PR, Media and Marketing</a:t>
            </a:r>
          </a:p>
          <a:p>
            <a:pPr lvl="0"/>
            <a:endParaRPr lang="en-GB" sz="8000" dirty="0" smtClean="0">
              <a:solidFill>
                <a:prstClr val="black"/>
              </a:solidFill>
            </a:endParaRPr>
          </a:p>
          <a:p>
            <a:pPr lvl="0"/>
            <a:r>
              <a:rPr lang="en-GB" sz="8000" dirty="0" smtClean="0">
                <a:solidFill>
                  <a:prstClr val="black"/>
                </a:solidFill>
              </a:rPr>
              <a:t>2</a:t>
            </a:r>
            <a:r>
              <a:rPr lang="en-GB" sz="8000" baseline="30000" dirty="0" smtClean="0">
                <a:solidFill>
                  <a:prstClr val="black"/>
                </a:solidFill>
              </a:rPr>
              <a:t>nd</a:t>
            </a:r>
            <a:r>
              <a:rPr lang="en-GB" sz="8000" dirty="0" smtClean="0">
                <a:solidFill>
                  <a:prstClr val="black"/>
                </a:solidFill>
              </a:rPr>
              <a:t>/3</a:t>
            </a:r>
            <a:r>
              <a:rPr lang="en-GB" sz="8000" baseline="30000" dirty="0" smtClean="0">
                <a:solidFill>
                  <a:prstClr val="black"/>
                </a:solidFill>
              </a:rPr>
              <a:t>rd</a:t>
            </a:r>
            <a:r>
              <a:rPr lang="en-GB" sz="8000" dirty="0" smtClean="0">
                <a:solidFill>
                  <a:prstClr val="black"/>
                </a:solidFill>
              </a:rPr>
              <a:t> year students doing work experience/volunteering with SGO (links sustainability and employability)</a:t>
            </a:r>
          </a:p>
          <a:p>
            <a:pPr lvl="0"/>
            <a:endParaRPr lang="en-GB" sz="8000" dirty="0" smtClean="0">
              <a:solidFill>
                <a:prstClr val="black"/>
              </a:solidFill>
            </a:endParaRPr>
          </a:p>
          <a:p>
            <a:r>
              <a:rPr lang="en-GB" sz="8000" dirty="0" smtClean="0">
                <a:solidFill>
                  <a:prstClr val="black"/>
                </a:solidFill>
              </a:rPr>
              <a:t> Student understanding of CSR at CCCU provides basis for employability and sustainability literacy (briefs awareness raising or problem solving on issues such as bottled water, energy, sustainable transport, fair trade products, use of the estate, diversity and wellbeing.</a:t>
            </a:r>
          </a:p>
          <a:p>
            <a:endParaRPr lang="en-GB" sz="8000" dirty="0">
              <a:solidFill>
                <a:prstClr val="black"/>
              </a:solidFill>
            </a:endParaRPr>
          </a:p>
          <a:p>
            <a:pPr lvl="0"/>
            <a:r>
              <a:rPr lang="en-GB" sz="8000" dirty="0">
                <a:solidFill>
                  <a:prstClr val="black"/>
                </a:solidFill>
              </a:rPr>
              <a:t>Students as partners, Student engagement </a:t>
            </a:r>
            <a:r>
              <a:rPr lang="en-GB" sz="8000" dirty="0" smtClean="0">
                <a:solidFill>
                  <a:prstClr val="black"/>
                </a:solidFill>
              </a:rPr>
              <a:t>with academics across </a:t>
            </a:r>
            <a:r>
              <a:rPr lang="en-GB" sz="8000" dirty="0">
                <a:solidFill>
                  <a:prstClr val="black"/>
                </a:solidFill>
              </a:rPr>
              <a:t>years</a:t>
            </a:r>
          </a:p>
          <a:p>
            <a:endParaRPr lang="en-GB" sz="8000" dirty="0" smtClean="0">
              <a:solidFill>
                <a:prstClr val="black"/>
              </a:solidFill>
            </a:endParaRPr>
          </a:p>
          <a:p>
            <a:endParaRPr lang="en-GB" sz="8000" dirty="0" smtClean="0">
              <a:solidFill>
                <a:prstClr val="black"/>
              </a:solidFill>
            </a:endParaRPr>
          </a:p>
          <a:p>
            <a:pPr lvl="0"/>
            <a:endParaRPr lang="en-GB" dirty="0">
              <a:solidFill>
                <a:prstClr val="black"/>
              </a:solidFill>
            </a:endParaRPr>
          </a:p>
          <a:p>
            <a:pPr lvl="0"/>
            <a:endParaRPr lang="en-GB" dirty="0">
              <a:solidFill>
                <a:prstClr val="black"/>
              </a:solidFill>
            </a:endParaRPr>
          </a:p>
          <a:p>
            <a:pPr marL="0" indent="0">
              <a:buNone/>
            </a:pPr>
            <a:r>
              <a:rPr lang="en-GB" sz="2800" dirty="0" smtClean="0"/>
              <a:t> </a:t>
            </a:r>
          </a:p>
        </p:txBody>
      </p:sp>
    </p:spTree>
    <p:extLst>
      <p:ext uri="{BB962C8B-B14F-4D97-AF65-F5344CB8AC3E}">
        <p14:creationId xmlns:p14="http://schemas.microsoft.com/office/powerpoint/2010/main" val="216895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229600" cy="1143000"/>
          </a:xfrm>
          <a:solidFill>
            <a:schemeClr val="tx2"/>
          </a:solidFill>
        </p:spPr>
        <p:txBody>
          <a:bodyPr vert="horz" lIns="91440" tIns="45720" rIns="91440" bIns="45720" rtlCol="0" anchor="ctr">
            <a:normAutofit/>
          </a:bodyPr>
          <a:lstStyle/>
          <a:p>
            <a:pPr algn="r"/>
            <a:r>
              <a:rPr lang="en-GB" dirty="0" smtClean="0">
                <a:solidFill>
                  <a:schemeClr val="bg1"/>
                </a:solidFill>
              </a:rPr>
              <a:t>QAA Sustainability Definition</a:t>
            </a:r>
            <a:endParaRPr lang="en-GB"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4777769"/>
              </p:ext>
            </p:extLst>
          </p:nvPr>
        </p:nvGraphicFramePr>
        <p:xfrm>
          <a:off x="107504" y="2132856"/>
          <a:ext cx="8856985" cy="2160240"/>
        </p:xfrm>
        <a:graphic>
          <a:graphicData uri="http://schemas.openxmlformats.org/drawingml/2006/table">
            <a:tbl>
              <a:tblPr>
                <a:tableStyleId>{5C22544A-7EE6-4342-B048-85BDC9FD1C3A}</a:tableStyleId>
              </a:tblPr>
              <a:tblGrid>
                <a:gridCol w="1944216">
                  <a:extLst>
                    <a:ext uri="{9D8B030D-6E8A-4147-A177-3AD203B41FA5}">
                      <a16:colId xmlns:a16="http://schemas.microsoft.com/office/drawing/2014/main" val="20000"/>
                    </a:ext>
                  </a:extLst>
                </a:gridCol>
                <a:gridCol w="2522786">
                  <a:extLst>
                    <a:ext uri="{9D8B030D-6E8A-4147-A177-3AD203B41FA5}">
                      <a16:colId xmlns:a16="http://schemas.microsoft.com/office/drawing/2014/main" val="20001"/>
                    </a:ext>
                  </a:extLst>
                </a:gridCol>
                <a:gridCol w="2407341">
                  <a:extLst>
                    <a:ext uri="{9D8B030D-6E8A-4147-A177-3AD203B41FA5}">
                      <a16:colId xmlns:a16="http://schemas.microsoft.com/office/drawing/2014/main" val="20002"/>
                    </a:ext>
                  </a:extLst>
                </a:gridCol>
                <a:gridCol w="1982642">
                  <a:extLst>
                    <a:ext uri="{9D8B030D-6E8A-4147-A177-3AD203B41FA5}">
                      <a16:colId xmlns:a16="http://schemas.microsoft.com/office/drawing/2014/main" val="20003"/>
                    </a:ext>
                  </a:extLst>
                </a:gridCol>
              </a:tblGrid>
              <a:tr h="2160240">
                <a:tc>
                  <a:txBody>
                    <a:bodyPr/>
                    <a:lstStyle/>
                    <a:p>
                      <a:pPr algn="l" fontAlgn="t"/>
                      <a:r>
                        <a:rPr lang="en-GB" sz="3200" u="none" strike="noStrike">
                          <a:effectLst/>
                        </a:rPr>
                        <a:t>Global citizenship</a:t>
                      </a:r>
                      <a:endParaRPr lang="en-GB" sz="3200" b="0" i="0" u="none" strike="noStrike">
                        <a:solidFill>
                          <a:srgbClr val="000000"/>
                        </a:solidFill>
                        <a:effectLst/>
                        <a:latin typeface="Calibri"/>
                      </a:endParaRPr>
                    </a:p>
                  </a:txBody>
                  <a:tcPr marL="9525" marR="9525" marT="9525" marB="0"/>
                </a:tc>
                <a:tc>
                  <a:txBody>
                    <a:bodyPr/>
                    <a:lstStyle/>
                    <a:p>
                      <a:pPr algn="l" fontAlgn="t"/>
                      <a:r>
                        <a:rPr lang="en-GB" sz="3200" u="none" strike="noStrike">
                          <a:effectLst/>
                        </a:rPr>
                        <a:t>Environmental stewardship</a:t>
                      </a:r>
                      <a:endParaRPr lang="en-GB" sz="3200" b="0" i="0" u="none" strike="noStrike">
                        <a:solidFill>
                          <a:srgbClr val="000000"/>
                        </a:solidFill>
                        <a:effectLst/>
                        <a:latin typeface="Calibri"/>
                      </a:endParaRPr>
                    </a:p>
                  </a:txBody>
                  <a:tcPr marL="9525" marR="9525" marT="9525" marB="0"/>
                </a:tc>
                <a:tc>
                  <a:txBody>
                    <a:bodyPr/>
                    <a:lstStyle/>
                    <a:p>
                      <a:pPr algn="l" fontAlgn="t"/>
                      <a:r>
                        <a:rPr lang="en-GB" sz="3200" u="none" strike="noStrike" dirty="0">
                          <a:effectLst/>
                        </a:rPr>
                        <a:t>Social justice, ethics and wellbeing</a:t>
                      </a:r>
                      <a:endParaRPr lang="en-GB" sz="3200" b="0" i="0" u="none" strike="noStrike" dirty="0">
                        <a:solidFill>
                          <a:srgbClr val="000000"/>
                        </a:solidFill>
                        <a:effectLst/>
                        <a:latin typeface="Calibri"/>
                      </a:endParaRPr>
                    </a:p>
                  </a:txBody>
                  <a:tcPr marL="9525" marR="9525" marT="9525" marB="0"/>
                </a:tc>
                <a:tc>
                  <a:txBody>
                    <a:bodyPr/>
                    <a:lstStyle/>
                    <a:p>
                      <a:pPr algn="l" fontAlgn="t"/>
                      <a:r>
                        <a:rPr lang="en-GB" sz="3200" u="none" strike="noStrike" dirty="0">
                          <a:effectLst/>
                        </a:rPr>
                        <a:t>Futures-thinking</a:t>
                      </a:r>
                      <a:endParaRPr lang="en-GB" sz="3200" b="0" i="0" u="none" strike="noStrike" dirty="0">
                        <a:solidFill>
                          <a:srgbClr val="000000"/>
                        </a:solidFill>
                        <a:effectLst/>
                        <a:latin typeface="Calibri"/>
                      </a:endParaRPr>
                    </a:p>
                  </a:txBody>
                  <a:tcPr marL="9525" marR="9525" marT="9525"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83803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a:solidFill>
            <a:schemeClr val="tx2"/>
          </a:solidFill>
        </p:spPr>
        <p:txBody>
          <a:bodyPr/>
          <a:lstStyle/>
          <a:p>
            <a:pPr algn="r"/>
            <a:r>
              <a:rPr lang="en-GB" dirty="0" smtClean="0">
                <a:solidFill>
                  <a:schemeClr val="bg1"/>
                </a:solidFill>
              </a:rPr>
              <a:t>Methodology for Impact study</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Embedding Education for Sustainable Development (ESD) in one module</a:t>
            </a:r>
          </a:p>
          <a:p>
            <a:r>
              <a:rPr lang="en-GB" dirty="0" smtClean="0"/>
              <a:t>QAA/HEA ESD guidance gives 38 graduate outcomes</a:t>
            </a:r>
          </a:p>
          <a:p>
            <a:r>
              <a:rPr lang="en-GB" dirty="0" smtClean="0"/>
              <a:t>12 fitted the module aims and ethos</a:t>
            </a:r>
          </a:p>
          <a:p>
            <a:r>
              <a:rPr lang="en-GB" dirty="0" smtClean="0"/>
              <a:t>ESD embedded into module teaching</a:t>
            </a:r>
          </a:p>
          <a:p>
            <a:r>
              <a:rPr lang="en-GB" dirty="0" smtClean="0"/>
              <a:t>Pre and post module survey of understanding over 2 years</a:t>
            </a:r>
            <a:endParaRPr lang="en-GB" dirty="0"/>
          </a:p>
        </p:txBody>
      </p:sp>
    </p:spTree>
    <p:extLst>
      <p:ext uri="{BB962C8B-B14F-4D97-AF65-F5344CB8AC3E}">
        <p14:creationId xmlns:p14="http://schemas.microsoft.com/office/powerpoint/2010/main" val="347341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a:solidFill>
            <a:schemeClr val="tx2"/>
          </a:solidFill>
        </p:spPr>
        <p:txBody>
          <a:bodyPr>
            <a:normAutofit fontScale="90000"/>
          </a:bodyPr>
          <a:lstStyle/>
          <a:p>
            <a:pPr algn="r"/>
            <a:r>
              <a:rPr lang="en-GB" dirty="0" smtClean="0">
                <a:solidFill>
                  <a:schemeClr val="bg1"/>
                </a:solidFill>
              </a:rPr>
              <a:t>QAA/HEA Graduate outcomes – linked to learning outcomes</a:t>
            </a:r>
            <a:endParaRPr lang="en-GB" dirty="0">
              <a:solidFill>
                <a:schemeClr val="bg1"/>
              </a:solidFill>
            </a:endParaRPr>
          </a:p>
        </p:txBody>
      </p:sp>
      <p:sp>
        <p:nvSpPr>
          <p:cNvPr id="5" name="Rectangle 4"/>
          <p:cNvSpPr/>
          <p:nvPr/>
        </p:nvSpPr>
        <p:spPr>
          <a:xfrm>
            <a:off x="251520" y="1436578"/>
            <a:ext cx="8712968" cy="5016758"/>
          </a:xfrm>
          <a:prstGeom prst="rect">
            <a:avLst/>
          </a:prstGeom>
        </p:spPr>
        <p:txBody>
          <a:bodyPr wrap="square">
            <a:spAutoFit/>
          </a:bodyPr>
          <a:lstStyle/>
          <a:p>
            <a:pPr marL="342900" indent="-342900">
              <a:buFont typeface="+mj-lt"/>
              <a:buAutoNum type="arabicPeriod"/>
            </a:pPr>
            <a:r>
              <a:rPr lang="en-GB" sz="1600" dirty="0" smtClean="0"/>
              <a:t>Are you aware that both sustainable and unsustainable practices take place in organisations, which require new plans and strategies  to be adopted?</a:t>
            </a:r>
          </a:p>
          <a:p>
            <a:pPr marL="342900" indent="-342900">
              <a:buFont typeface="+mj-lt"/>
              <a:buAutoNum type="arabicPeriod"/>
            </a:pPr>
            <a:r>
              <a:rPr lang="en-GB" sz="1600" dirty="0" smtClean="0"/>
              <a:t>Do you understand the importance of drawing on scientific evidence and scholarly research to understand the impact of human activity on the environment?</a:t>
            </a:r>
          </a:p>
          <a:p>
            <a:pPr marL="342900" indent="-342900">
              <a:buFont typeface="+mj-lt"/>
              <a:buAutoNum type="arabicPeriod"/>
            </a:pPr>
            <a:r>
              <a:rPr lang="en-GB" sz="1600" dirty="0" smtClean="0"/>
              <a:t>Can you identify the reasons for encouraging changes in actions/behaviours which have a negative impact on the human and natural environment?</a:t>
            </a:r>
          </a:p>
          <a:p>
            <a:pPr marL="342900" indent="-342900">
              <a:buFont typeface="+mj-lt"/>
              <a:buAutoNum type="arabicPeriod"/>
            </a:pPr>
            <a:r>
              <a:rPr lang="en-GB" sz="1600" dirty="0" smtClean="0"/>
              <a:t>Are you aware that decisions about the use of resources should consider risks to future ecological, social and cultural well-being in addition to economic viability?</a:t>
            </a:r>
          </a:p>
          <a:p>
            <a:pPr marL="342900" indent="-342900">
              <a:buFont typeface="+mj-lt"/>
              <a:buAutoNum type="arabicPeriod"/>
            </a:pPr>
            <a:r>
              <a:rPr lang="en-GB" sz="1600" dirty="0" smtClean="0"/>
              <a:t>Can you explain how Public Relations can contribute to issues relating to sustainability?</a:t>
            </a:r>
          </a:p>
          <a:p>
            <a:pPr marL="342900" indent="-342900">
              <a:buFont typeface="+mj-lt"/>
              <a:buAutoNum type="arabicPeriod"/>
            </a:pPr>
            <a:r>
              <a:rPr lang="en-GB" sz="1600" dirty="0" smtClean="0"/>
              <a:t>Can you critically analyse real-life examples of issues relating to sustainability within Media and Communications?</a:t>
            </a:r>
          </a:p>
          <a:p>
            <a:pPr marL="342900" indent="-342900">
              <a:buFont typeface="+mj-lt"/>
              <a:buAutoNum type="arabicPeriod"/>
            </a:pPr>
            <a:r>
              <a:rPr lang="en-GB" sz="1600" dirty="0" smtClean="0"/>
              <a:t>Can you describe the complexity of a specific issue related to sustainability and communicate about it succinctly both orally and in writing?</a:t>
            </a:r>
          </a:p>
          <a:p>
            <a:pPr marL="342900" indent="-342900">
              <a:buFont typeface="+mj-lt"/>
              <a:buAutoNum type="arabicPeriod"/>
            </a:pPr>
            <a:r>
              <a:rPr lang="en-GB" sz="1600" dirty="0" smtClean="0"/>
              <a:t>Can you implement or contribute to the promotion of change that leads to improved sustainability?</a:t>
            </a:r>
          </a:p>
          <a:p>
            <a:pPr marL="342900" indent="-342900">
              <a:buFont typeface="+mj-lt"/>
              <a:buAutoNum type="arabicPeriod"/>
            </a:pPr>
            <a:r>
              <a:rPr lang="en-GB" sz="1600" dirty="0" smtClean="0"/>
              <a:t>Can you effectively engage with a real-life problem relating to sustainability?</a:t>
            </a:r>
          </a:p>
          <a:p>
            <a:pPr marL="342900" indent="-342900">
              <a:buFont typeface="+mj-lt"/>
              <a:buAutoNum type="arabicPeriod"/>
            </a:pPr>
            <a:r>
              <a:rPr lang="en-GB" sz="1600" dirty="0" smtClean="0"/>
              <a:t>Can you use your understanding of the consequences of past actions to shape change?</a:t>
            </a:r>
          </a:p>
          <a:p>
            <a:pPr marL="342900" indent="-342900">
              <a:buFont typeface="+mj-lt"/>
              <a:buAutoNum type="arabicPeriod"/>
            </a:pPr>
            <a:r>
              <a:rPr lang="en-GB" sz="1600" dirty="0" smtClean="0"/>
              <a:t>Can you formulate and explain your own views on ways that sustainability can be achieved in organisations?</a:t>
            </a:r>
          </a:p>
          <a:p>
            <a:pPr marL="342900" indent="-342900">
              <a:buFont typeface="+mj-lt"/>
              <a:buAutoNum type="arabicPeriod"/>
            </a:pPr>
            <a:r>
              <a:rPr lang="en-GB" sz="1600" dirty="0" smtClean="0"/>
              <a:t>Can you evaluate the impact of an organisation's actions?</a:t>
            </a:r>
            <a:endParaRPr lang="en-GB" sz="1600" dirty="0"/>
          </a:p>
        </p:txBody>
      </p:sp>
    </p:spTree>
    <p:extLst>
      <p:ext uri="{BB962C8B-B14F-4D97-AF65-F5344CB8AC3E}">
        <p14:creationId xmlns:p14="http://schemas.microsoft.com/office/powerpoint/2010/main" val="4186237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a:solidFill>
            <a:schemeClr val="tx2"/>
          </a:solidFill>
        </p:spPr>
        <p:txBody>
          <a:bodyPr/>
          <a:lstStyle/>
          <a:p>
            <a:pPr algn="r"/>
            <a:r>
              <a:rPr lang="en-GB" dirty="0" smtClean="0">
                <a:solidFill>
                  <a:schemeClr val="bg1"/>
                </a:solidFill>
              </a:rPr>
              <a:t>Pre-module results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All graduate outcomes evaluated on 4 point Likert scale</a:t>
            </a:r>
          </a:p>
          <a:p>
            <a:r>
              <a:rPr lang="en-GB" dirty="0" smtClean="0"/>
              <a:t>Graduate outcomes:</a:t>
            </a:r>
          </a:p>
          <a:p>
            <a:pPr lvl="1"/>
            <a:r>
              <a:rPr lang="en-GB" dirty="0" smtClean="0"/>
              <a:t>12 averages ranged from 1.8 to 2.8 with overall average of 2.3</a:t>
            </a:r>
          </a:p>
          <a:p>
            <a:r>
              <a:rPr lang="en-GB" dirty="0" smtClean="0"/>
              <a:t>Students also asked to define “CSR”:</a:t>
            </a:r>
          </a:p>
          <a:p>
            <a:pPr lvl="1"/>
            <a:r>
              <a:rPr lang="en-GB" dirty="0" smtClean="0"/>
              <a:t>44% incorrect</a:t>
            </a:r>
            <a:endParaRPr lang="en-GB" dirty="0"/>
          </a:p>
        </p:txBody>
      </p:sp>
    </p:spTree>
    <p:extLst>
      <p:ext uri="{BB962C8B-B14F-4D97-AF65-F5344CB8AC3E}">
        <p14:creationId xmlns:p14="http://schemas.microsoft.com/office/powerpoint/2010/main" val="3290289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a:solidFill>
            <a:schemeClr val="tx2"/>
          </a:solidFill>
        </p:spPr>
        <p:txBody>
          <a:bodyPr/>
          <a:lstStyle/>
          <a:p>
            <a:pPr algn="r"/>
            <a:r>
              <a:rPr lang="en-GB" dirty="0" smtClean="0">
                <a:solidFill>
                  <a:schemeClr val="bg1"/>
                </a:solidFill>
              </a:rPr>
              <a:t>Pre-module results</a:t>
            </a:r>
            <a:endParaRPr lang="en-GB" dirty="0">
              <a:solidFill>
                <a:schemeClr val="bg1"/>
              </a:solidFill>
            </a:endParaRPr>
          </a:p>
        </p:txBody>
      </p:sp>
      <p:sp>
        <p:nvSpPr>
          <p:cNvPr id="3" name="Content Placeholder 2"/>
          <p:cNvSpPr>
            <a:spLocks noGrp="1"/>
          </p:cNvSpPr>
          <p:nvPr>
            <p:ph idx="1"/>
          </p:nvPr>
        </p:nvSpPr>
        <p:spPr>
          <a:xfrm>
            <a:off x="457200" y="1600201"/>
            <a:ext cx="8229600" cy="820688"/>
          </a:xfrm>
        </p:spPr>
        <p:txBody>
          <a:bodyPr/>
          <a:lstStyle/>
          <a:p>
            <a:r>
              <a:rPr lang="en-GB" dirty="0" smtClean="0"/>
              <a:t>Students also asked to explain sustainability</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953" t="6474" r="26354" b="5695"/>
          <a:stretch/>
        </p:blipFill>
        <p:spPr>
          <a:xfrm rot="16200000">
            <a:off x="2854056" y="-233160"/>
            <a:ext cx="3600400" cy="8764480"/>
          </a:xfrm>
          <a:prstGeom prst="rect">
            <a:avLst/>
          </a:prstGeom>
        </p:spPr>
      </p:pic>
    </p:spTree>
    <p:extLst>
      <p:ext uri="{BB962C8B-B14F-4D97-AF65-F5344CB8AC3E}">
        <p14:creationId xmlns:p14="http://schemas.microsoft.com/office/powerpoint/2010/main" val="1278977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11-18 handbook">
      <a:dk1>
        <a:sysClr val="windowText" lastClr="000000"/>
      </a:dk1>
      <a:lt1>
        <a:sysClr val="window" lastClr="FFFFFF"/>
      </a:lt1>
      <a:dk2>
        <a:srgbClr val="1F0069"/>
      </a:dk2>
      <a:lt2>
        <a:srgbClr val="FFFFFF"/>
      </a:lt2>
      <a:accent1>
        <a:srgbClr val="1F0069"/>
      </a:accent1>
      <a:accent2>
        <a:srgbClr val="D81E05"/>
      </a:accent2>
      <a:accent3>
        <a:srgbClr val="FF6319"/>
      </a:accent3>
      <a:accent4>
        <a:srgbClr val="69BE28"/>
      </a:accent4>
      <a:accent5>
        <a:srgbClr val="AEA79F"/>
      </a:accent5>
      <a:accent6>
        <a:srgbClr val="FFFFFF"/>
      </a:accent6>
      <a:hlink>
        <a:srgbClr val="1F0069"/>
      </a:hlink>
      <a:folHlink>
        <a:srgbClr val="AEA79F"/>
      </a:folHlink>
    </a:clrScheme>
    <a:fontScheme name="11-18 handbook">
      <a:majorFont>
        <a:latin typeface="Humnst777 Lt BT"/>
        <a:ea typeface=""/>
        <a:cs typeface=""/>
      </a:majorFont>
      <a:minorFont>
        <a:latin typeface="Humnst777 Lt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1023</Words>
  <Application>Microsoft Office PowerPoint</Application>
  <PresentationFormat>On-screen Show (4:3)</PresentationFormat>
  <Paragraphs>115</Paragraphs>
  <Slides>23</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23</vt:i4>
      </vt:variant>
    </vt:vector>
  </HeadingPairs>
  <TitlesOfParts>
    <vt:vector size="36" baseType="lpstr">
      <vt:lpstr>ＭＳ Ｐゴシック</vt:lpstr>
      <vt:lpstr>AdvM7661</vt:lpstr>
      <vt:lpstr>AdvM7662</vt:lpstr>
      <vt:lpstr>Arial</vt:lpstr>
      <vt:lpstr>Bangla MN</vt:lpstr>
      <vt:lpstr>Calibri</vt:lpstr>
      <vt:lpstr>Corbel</vt:lpstr>
      <vt:lpstr>Humnst777 Lt BT</vt:lpstr>
      <vt:lpstr>Times-Italic</vt:lpstr>
      <vt:lpstr>Office Theme</vt:lpstr>
      <vt:lpstr>1_Office Theme</vt:lpstr>
      <vt:lpstr>Ecology 16x9</vt:lpstr>
      <vt:lpstr>Basis</vt:lpstr>
      <vt:lpstr>Embedding sustainability: without doing any extra work!</vt:lpstr>
      <vt:lpstr>PowerPoint Presentation</vt:lpstr>
      <vt:lpstr>Why teach it? Link between Sustainability and Employability</vt:lpstr>
      <vt:lpstr>Background</vt:lpstr>
      <vt:lpstr>QAA Sustainability Definition</vt:lpstr>
      <vt:lpstr>Methodology for Impact study</vt:lpstr>
      <vt:lpstr>QAA/HEA Graduate outcomes – linked to learning outcomes</vt:lpstr>
      <vt:lpstr>Pre-module results</vt:lpstr>
      <vt:lpstr>Pre-module results</vt:lpstr>
      <vt:lpstr>Post-module survey – cohort 1</vt:lpstr>
      <vt:lpstr>Post-module survey – cohort 2</vt:lpstr>
      <vt:lpstr>Post-module survey – cohort 1</vt:lpstr>
      <vt:lpstr>Post-module survey – cohort 2</vt:lpstr>
      <vt:lpstr> Final Assessment</vt:lpstr>
      <vt:lpstr>Student engagement – results/materials</vt:lpstr>
      <vt:lpstr>Edible Campus</vt:lpstr>
      <vt:lpstr>WHY DOES FAIRTRADE MEAN  SUSTAINABLE TRADE?</vt:lpstr>
      <vt:lpstr>PowerPoint Presentation</vt:lpstr>
      <vt:lpstr>PowerPoint Presentation</vt:lpstr>
      <vt:lpstr>Social Media</vt:lpstr>
      <vt:lpstr>PowerPoint Presentation</vt:lpstr>
      <vt:lpstr>External examiner comments 17th June 2015/July 2016</vt:lpstr>
      <vt:lpstr>Bibliography </vt:lpstr>
    </vt:vector>
  </TitlesOfParts>
  <Company>Canterbury Christ Church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Powell</dc:creator>
  <cp:lastModifiedBy>Woodman, Joanne (joanne.woodman@canterbury.ac.uk)</cp:lastModifiedBy>
  <cp:revision>70</cp:revision>
  <dcterms:created xsi:type="dcterms:W3CDTF">2015-05-05T12:23:51Z</dcterms:created>
  <dcterms:modified xsi:type="dcterms:W3CDTF">2016-10-12T09:58:40Z</dcterms:modified>
</cp:coreProperties>
</file>