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64" r:id="rId6"/>
    <p:sldId id="260" r:id="rId7"/>
    <p:sldId id="265" r:id="rId8"/>
    <p:sldId id="266" r:id="rId9"/>
    <p:sldId id="267" r:id="rId10"/>
    <p:sldId id="26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72DBA-33CF-4A9B-858C-F5722E462D42}" type="doc">
      <dgm:prSet loTypeId="urn:microsoft.com/office/officeart/2005/8/layout/list1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EDC72FF-413A-4D76-A281-5AED51F3798E}">
      <dgm:prSet/>
      <dgm:spPr>
        <a:solidFill>
          <a:schemeClr val="accent1"/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Primary </a:t>
          </a:r>
          <a:endParaRPr lang="en-US" dirty="0">
            <a:solidFill>
              <a:schemeClr val="tx1"/>
            </a:solidFill>
          </a:endParaRPr>
        </a:p>
      </dgm:t>
    </dgm:pt>
    <dgm:pt modelId="{C58D3490-165A-41DF-884E-071C9B23A728}" type="parTrans" cxnId="{32B2EF74-9730-416F-B4F1-28727C3A6478}">
      <dgm:prSet/>
      <dgm:spPr/>
      <dgm:t>
        <a:bodyPr/>
        <a:lstStyle/>
        <a:p>
          <a:endParaRPr lang="en-US"/>
        </a:p>
      </dgm:t>
    </dgm:pt>
    <dgm:pt modelId="{CC41A37C-ADDA-4002-A8B5-8B185CC989C3}" type="sibTrans" cxnId="{32B2EF74-9730-416F-B4F1-28727C3A6478}">
      <dgm:prSet/>
      <dgm:spPr/>
      <dgm:t>
        <a:bodyPr/>
        <a:lstStyle/>
        <a:p>
          <a:endParaRPr lang="en-US"/>
        </a:p>
      </dgm:t>
    </dgm:pt>
    <dgm:pt modelId="{FCDAE36A-409D-4977-BC7B-413C66230F95}">
      <dgm:prSet/>
      <dgm:spPr/>
      <dgm:t>
        <a:bodyPr/>
        <a:lstStyle/>
        <a:p>
          <a:r>
            <a:rPr lang="en-GB" i="1"/>
            <a:t>How do Iraqi Kurdish migrants to the United Kingdom (re)negotiate and navigate their identities?’ </a:t>
          </a:r>
          <a:endParaRPr lang="en-US"/>
        </a:p>
      </dgm:t>
    </dgm:pt>
    <dgm:pt modelId="{BBA35111-3B40-46EB-9FF4-FF2978432820}" type="parTrans" cxnId="{D1388826-4A50-4177-B67E-9553DB4552F2}">
      <dgm:prSet/>
      <dgm:spPr/>
      <dgm:t>
        <a:bodyPr/>
        <a:lstStyle/>
        <a:p>
          <a:endParaRPr lang="en-US"/>
        </a:p>
      </dgm:t>
    </dgm:pt>
    <dgm:pt modelId="{E284C0BD-56B5-418F-8FF9-D18FAD60192C}" type="sibTrans" cxnId="{D1388826-4A50-4177-B67E-9553DB4552F2}">
      <dgm:prSet/>
      <dgm:spPr/>
      <dgm:t>
        <a:bodyPr/>
        <a:lstStyle/>
        <a:p>
          <a:endParaRPr lang="en-US"/>
        </a:p>
      </dgm:t>
    </dgm:pt>
    <dgm:pt modelId="{3349305A-3AFC-42E0-8900-1F3945A3FCE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b="1" dirty="0">
              <a:solidFill>
                <a:schemeClr val="tx1"/>
              </a:solidFill>
            </a:rPr>
            <a:t>Secondary</a:t>
          </a:r>
          <a:endParaRPr lang="en-US" dirty="0">
            <a:solidFill>
              <a:schemeClr val="tx1"/>
            </a:solidFill>
          </a:endParaRPr>
        </a:p>
      </dgm:t>
    </dgm:pt>
    <dgm:pt modelId="{7534FE61-F695-441B-A6AF-C97DEBB47A3E}" type="parTrans" cxnId="{4A9AF5C2-C297-4360-BAA7-CD370AD65422}">
      <dgm:prSet/>
      <dgm:spPr/>
      <dgm:t>
        <a:bodyPr/>
        <a:lstStyle/>
        <a:p>
          <a:endParaRPr lang="en-US"/>
        </a:p>
      </dgm:t>
    </dgm:pt>
    <dgm:pt modelId="{E8107745-CCB6-4042-A4F3-FBFBEE3845BD}" type="sibTrans" cxnId="{4A9AF5C2-C297-4360-BAA7-CD370AD65422}">
      <dgm:prSet/>
      <dgm:spPr/>
      <dgm:t>
        <a:bodyPr/>
        <a:lstStyle/>
        <a:p>
          <a:endParaRPr lang="en-US"/>
        </a:p>
      </dgm:t>
    </dgm:pt>
    <dgm:pt modelId="{1C1CCAC5-4499-40A5-B488-47E6C41CF75C}">
      <dgm:prSet/>
      <dgm:spPr/>
      <dgm:t>
        <a:bodyPr/>
        <a:lstStyle/>
        <a:p>
          <a:r>
            <a:rPr lang="en-GB" i="1"/>
            <a:t>What challenges do the Iraqi Kurdish migrants face in the United Kingdom, and how do they cope with them?</a:t>
          </a:r>
          <a:endParaRPr lang="en-US"/>
        </a:p>
      </dgm:t>
    </dgm:pt>
    <dgm:pt modelId="{C9159BCD-972E-467A-BDE7-03CB892D4B64}" type="parTrans" cxnId="{2D7BD4F3-D493-41BB-931C-28661DF36CDB}">
      <dgm:prSet/>
      <dgm:spPr/>
      <dgm:t>
        <a:bodyPr/>
        <a:lstStyle/>
        <a:p>
          <a:endParaRPr lang="en-US"/>
        </a:p>
      </dgm:t>
    </dgm:pt>
    <dgm:pt modelId="{F679ED88-427C-4EE1-9AEA-3B7B7B629AAF}" type="sibTrans" cxnId="{2D7BD4F3-D493-41BB-931C-28661DF36CDB}">
      <dgm:prSet/>
      <dgm:spPr/>
      <dgm:t>
        <a:bodyPr/>
        <a:lstStyle/>
        <a:p>
          <a:endParaRPr lang="en-US"/>
        </a:p>
      </dgm:t>
    </dgm:pt>
    <dgm:pt modelId="{A155EBE9-23A6-4AAB-B589-497F680F7F84}">
      <dgm:prSet/>
      <dgm:spPr/>
      <dgm:t>
        <a:bodyPr/>
        <a:lstStyle/>
        <a:p>
          <a:r>
            <a:rPr lang="en-GB" i="1"/>
            <a:t>How far and in what ways do the Iraqi Kurdish migrants feel their identities are affected by their experiences adapting to life in the United Kingdom?</a:t>
          </a:r>
          <a:endParaRPr lang="en-US"/>
        </a:p>
      </dgm:t>
    </dgm:pt>
    <dgm:pt modelId="{BBF7A483-FD94-45C8-8C26-0280F30CC441}" type="parTrans" cxnId="{6D6A155A-D7E5-4AA6-800F-E5625214EF1A}">
      <dgm:prSet/>
      <dgm:spPr/>
      <dgm:t>
        <a:bodyPr/>
        <a:lstStyle/>
        <a:p>
          <a:endParaRPr lang="en-US"/>
        </a:p>
      </dgm:t>
    </dgm:pt>
    <dgm:pt modelId="{4569C875-A5E7-4A0E-AA2E-2B5906D82527}" type="sibTrans" cxnId="{6D6A155A-D7E5-4AA6-800F-E5625214EF1A}">
      <dgm:prSet/>
      <dgm:spPr/>
      <dgm:t>
        <a:bodyPr/>
        <a:lstStyle/>
        <a:p>
          <a:endParaRPr lang="en-US"/>
        </a:p>
      </dgm:t>
    </dgm:pt>
    <dgm:pt modelId="{CCB04C5B-1930-4597-8F0B-0E0F2E734DDD}">
      <dgm:prSet/>
      <dgm:spPr/>
      <dgm:t>
        <a:bodyPr/>
        <a:lstStyle/>
        <a:p>
          <a:r>
            <a:rPr lang="en-GB" i="1" dirty="0"/>
            <a:t>How do Iraqi Kurdish people define themselves in terms of nations and groups?</a:t>
          </a:r>
          <a:endParaRPr lang="en-US" dirty="0"/>
        </a:p>
      </dgm:t>
    </dgm:pt>
    <dgm:pt modelId="{E5C6FB52-6263-4863-B2E8-C8920DD92BA1}" type="parTrans" cxnId="{AD208100-B515-4A22-AF86-9CE9291E970E}">
      <dgm:prSet/>
      <dgm:spPr/>
      <dgm:t>
        <a:bodyPr/>
        <a:lstStyle/>
        <a:p>
          <a:endParaRPr lang="en-US"/>
        </a:p>
      </dgm:t>
    </dgm:pt>
    <dgm:pt modelId="{A4F8272D-003D-4C63-A3D5-999D68E25BC3}" type="sibTrans" cxnId="{AD208100-B515-4A22-AF86-9CE9291E970E}">
      <dgm:prSet/>
      <dgm:spPr/>
      <dgm:t>
        <a:bodyPr/>
        <a:lstStyle/>
        <a:p>
          <a:endParaRPr lang="en-US"/>
        </a:p>
      </dgm:t>
    </dgm:pt>
    <dgm:pt modelId="{EA7C8573-B9C6-A44F-B163-F2DAA4AAA3AC}" type="pres">
      <dgm:prSet presAssocID="{5A172DBA-33CF-4A9B-858C-F5722E462D42}" presName="linear" presStyleCnt="0">
        <dgm:presLayoutVars>
          <dgm:dir/>
          <dgm:animLvl val="lvl"/>
          <dgm:resizeHandles val="exact"/>
        </dgm:presLayoutVars>
      </dgm:prSet>
      <dgm:spPr/>
    </dgm:pt>
    <dgm:pt modelId="{61F44CD9-32BD-7F44-8C01-D0BE0375A2D2}" type="pres">
      <dgm:prSet presAssocID="{4EDC72FF-413A-4D76-A281-5AED51F3798E}" presName="parentLin" presStyleCnt="0"/>
      <dgm:spPr/>
    </dgm:pt>
    <dgm:pt modelId="{5F0029A1-0B3A-D740-ADCF-9E2D663A5C82}" type="pres">
      <dgm:prSet presAssocID="{4EDC72FF-413A-4D76-A281-5AED51F3798E}" presName="parentLeftMargin" presStyleLbl="node1" presStyleIdx="0" presStyleCnt="2"/>
      <dgm:spPr/>
    </dgm:pt>
    <dgm:pt modelId="{EB0F9CB9-C6DE-6D47-B4D2-12A4B4DB01AE}" type="pres">
      <dgm:prSet presAssocID="{4EDC72FF-413A-4D76-A281-5AED51F3798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D911DBC-EA67-7949-A0E3-B1BF5EA328CB}" type="pres">
      <dgm:prSet presAssocID="{4EDC72FF-413A-4D76-A281-5AED51F3798E}" presName="negativeSpace" presStyleCnt="0"/>
      <dgm:spPr/>
    </dgm:pt>
    <dgm:pt modelId="{5DAF38B2-A910-EA47-AD34-8F0379DEFC95}" type="pres">
      <dgm:prSet presAssocID="{4EDC72FF-413A-4D76-A281-5AED51F3798E}" presName="childText" presStyleLbl="conFgAcc1" presStyleIdx="0" presStyleCnt="2">
        <dgm:presLayoutVars>
          <dgm:bulletEnabled val="1"/>
        </dgm:presLayoutVars>
      </dgm:prSet>
      <dgm:spPr/>
    </dgm:pt>
    <dgm:pt modelId="{2AAA27BF-0DF4-0843-8349-6861821A2B87}" type="pres">
      <dgm:prSet presAssocID="{CC41A37C-ADDA-4002-A8B5-8B185CC989C3}" presName="spaceBetweenRectangles" presStyleCnt="0"/>
      <dgm:spPr/>
    </dgm:pt>
    <dgm:pt modelId="{6205A033-648E-E544-9D16-1E6CB90BD415}" type="pres">
      <dgm:prSet presAssocID="{3349305A-3AFC-42E0-8900-1F3945A3FCEA}" presName="parentLin" presStyleCnt="0"/>
      <dgm:spPr/>
    </dgm:pt>
    <dgm:pt modelId="{98CBD912-9B42-B549-A98E-799C23A24800}" type="pres">
      <dgm:prSet presAssocID="{3349305A-3AFC-42E0-8900-1F3945A3FCEA}" presName="parentLeftMargin" presStyleLbl="node1" presStyleIdx="0" presStyleCnt="2"/>
      <dgm:spPr/>
    </dgm:pt>
    <dgm:pt modelId="{93C6E024-A3D2-4849-9EBA-35E571335108}" type="pres">
      <dgm:prSet presAssocID="{3349305A-3AFC-42E0-8900-1F3945A3FCE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F7E6D9B-04FF-8842-BEB9-8098578864FE}" type="pres">
      <dgm:prSet presAssocID="{3349305A-3AFC-42E0-8900-1F3945A3FCEA}" presName="negativeSpace" presStyleCnt="0"/>
      <dgm:spPr/>
    </dgm:pt>
    <dgm:pt modelId="{D6BBEC7A-CAB9-8844-B418-B4B0BA23A20C}" type="pres">
      <dgm:prSet presAssocID="{3349305A-3AFC-42E0-8900-1F3945A3FCE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D208100-B515-4A22-AF86-9CE9291E970E}" srcId="{3349305A-3AFC-42E0-8900-1F3945A3FCEA}" destId="{CCB04C5B-1930-4597-8F0B-0E0F2E734DDD}" srcOrd="2" destOrd="0" parTransId="{E5C6FB52-6263-4863-B2E8-C8920DD92BA1}" sibTransId="{A4F8272D-003D-4C63-A3D5-999D68E25BC3}"/>
    <dgm:cxn modelId="{5C0EBB24-B662-5840-9972-6B03EE8B38A2}" type="presOf" srcId="{CCB04C5B-1930-4597-8F0B-0E0F2E734DDD}" destId="{D6BBEC7A-CAB9-8844-B418-B4B0BA23A20C}" srcOrd="0" destOrd="2" presId="urn:microsoft.com/office/officeart/2005/8/layout/list1"/>
    <dgm:cxn modelId="{D1388826-4A50-4177-B67E-9553DB4552F2}" srcId="{4EDC72FF-413A-4D76-A281-5AED51F3798E}" destId="{FCDAE36A-409D-4977-BC7B-413C66230F95}" srcOrd="0" destOrd="0" parTransId="{BBA35111-3B40-46EB-9FF4-FF2978432820}" sibTransId="{E284C0BD-56B5-418F-8FF9-D18FAD60192C}"/>
    <dgm:cxn modelId="{AF9DE826-B38E-C24B-B28C-D0F3CA7D14F7}" type="presOf" srcId="{1C1CCAC5-4499-40A5-B488-47E6C41CF75C}" destId="{D6BBEC7A-CAB9-8844-B418-B4B0BA23A20C}" srcOrd="0" destOrd="0" presId="urn:microsoft.com/office/officeart/2005/8/layout/list1"/>
    <dgm:cxn modelId="{762DC346-5437-E043-BB37-4F11F4FDF207}" type="presOf" srcId="{4EDC72FF-413A-4D76-A281-5AED51F3798E}" destId="{5F0029A1-0B3A-D740-ADCF-9E2D663A5C82}" srcOrd="0" destOrd="0" presId="urn:microsoft.com/office/officeart/2005/8/layout/list1"/>
    <dgm:cxn modelId="{B4522D52-3B7E-9F46-B226-7AB003582591}" type="presOf" srcId="{FCDAE36A-409D-4977-BC7B-413C66230F95}" destId="{5DAF38B2-A910-EA47-AD34-8F0379DEFC95}" srcOrd="0" destOrd="0" presId="urn:microsoft.com/office/officeart/2005/8/layout/list1"/>
    <dgm:cxn modelId="{1CB19256-AE87-224A-9F95-82B4492D439A}" type="presOf" srcId="{4EDC72FF-413A-4D76-A281-5AED51F3798E}" destId="{EB0F9CB9-C6DE-6D47-B4D2-12A4B4DB01AE}" srcOrd="1" destOrd="0" presId="urn:microsoft.com/office/officeart/2005/8/layout/list1"/>
    <dgm:cxn modelId="{6D6A155A-D7E5-4AA6-800F-E5625214EF1A}" srcId="{3349305A-3AFC-42E0-8900-1F3945A3FCEA}" destId="{A155EBE9-23A6-4AAB-B589-497F680F7F84}" srcOrd="1" destOrd="0" parTransId="{BBF7A483-FD94-45C8-8C26-0280F30CC441}" sibTransId="{4569C875-A5E7-4A0E-AA2E-2B5906D82527}"/>
    <dgm:cxn modelId="{C1E93164-1D49-8149-BB71-061D832ECE65}" type="presOf" srcId="{A155EBE9-23A6-4AAB-B589-497F680F7F84}" destId="{D6BBEC7A-CAB9-8844-B418-B4B0BA23A20C}" srcOrd="0" destOrd="1" presId="urn:microsoft.com/office/officeart/2005/8/layout/list1"/>
    <dgm:cxn modelId="{32B2EF74-9730-416F-B4F1-28727C3A6478}" srcId="{5A172DBA-33CF-4A9B-858C-F5722E462D42}" destId="{4EDC72FF-413A-4D76-A281-5AED51F3798E}" srcOrd="0" destOrd="0" parTransId="{C58D3490-165A-41DF-884E-071C9B23A728}" sibTransId="{CC41A37C-ADDA-4002-A8B5-8B185CC989C3}"/>
    <dgm:cxn modelId="{D690F7BD-384E-EA4A-9D11-4FA1D071B5B3}" type="presOf" srcId="{3349305A-3AFC-42E0-8900-1F3945A3FCEA}" destId="{98CBD912-9B42-B549-A98E-799C23A24800}" srcOrd="0" destOrd="0" presId="urn:microsoft.com/office/officeart/2005/8/layout/list1"/>
    <dgm:cxn modelId="{4A9AF5C2-C297-4360-BAA7-CD370AD65422}" srcId="{5A172DBA-33CF-4A9B-858C-F5722E462D42}" destId="{3349305A-3AFC-42E0-8900-1F3945A3FCEA}" srcOrd="1" destOrd="0" parTransId="{7534FE61-F695-441B-A6AF-C97DEBB47A3E}" sibTransId="{E8107745-CCB6-4042-A4F3-FBFBEE3845BD}"/>
    <dgm:cxn modelId="{0B036ACC-5559-3E42-98A5-27CFD613251E}" type="presOf" srcId="{5A172DBA-33CF-4A9B-858C-F5722E462D42}" destId="{EA7C8573-B9C6-A44F-B163-F2DAA4AAA3AC}" srcOrd="0" destOrd="0" presId="urn:microsoft.com/office/officeart/2005/8/layout/list1"/>
    <dgm:cxn modelId="{74CE81D4-766C-9349-8556-2736B66810A0}" type="presOf" srcId="{3349305A-3AFC-42E0-8900-1F3945A3FCEA}" destId="{93C6E024-A3D2-4849-9EBA-35E571335108}" srcOrd="1" destOrd="0" presId="urn:microsoft.com/office/officeart/2005/8/layout/list1"/>
    <dgm:cxn modelId="{2D7BD4F3-D493-41BB-931C-28661DF36CDB}" srcId="{3349305A-3AFC-42E0-8900-1F3945A3FCEA}" destId="{1C1CCAC5-4499-40A5-B488-47E6C41CF75C}" srcOrd="0" destOrd="0" parTransId="{C9159BCD-972E-467A-BDE7-03CB892D4B64}" sibTransId="{F679ED88-427C-4EE1-9AEA-3B7B7B629AAF}"/>
    <dgm:cxn modelId="{7A0B1D66-F333-C34A-B9B9-BA07A232BE12}" type="presParOf" srcId="{EA7C8573-B9C6-A44F-B163-F2DAA4AAA3AC}" destId="{61F44CD9-32BD-7F44-8C01-D0BE0375A2D2}" srcOrd="0" destOrd="0" presId="urn:microsoft.com/office/officeart/2005/8/layout/list1"/>
    <dgm:cxn modelId="{90FCAAE2-8DC6-A94A-98B6-85FF4425F284}" type="presParOf" srcId="{61F44CD9-32BD-7F44-8C01-D0BE0375A2D2}" destId="{5F0029A1-0B3A-D740-ADCF-9E2D663A5C82}" srcOrd="0" destOrd="0" presId="urn:microsoft.com/office/officeart/2005/8/layout/list1"/>
    <dgm:cxn modelId="{53A963B7-129C-4B41-878B-015A838C05B7}" type="presParOf" srcId="{61F44CD9-32BD-7F44-8C01-D0BE0375A2D2}" destId="{EB0F9CB9-C6DE-6D47-B4D2-12A4B4DB01AE}" srcOrd="1" destOrd="0" presId="urn:microsoft.com/office/officeart/2005/8/layout/list1"/>
    <dgm:cxn modelId="{13F79D35-94D9-5946-B306-CDA2D6AB1E28}" type="presParOf" srcId="{EA7C8573-B9C6-A44F-B163-F2DAA4AAA3AC}" destId="{3D911DBC-EA67-7949-A0E3-B1BF5EA328CB}" srcOrd="1" destOrd="0" presId="urn:microsoft.com/office/officeart/2005/8/layout/list1"/>
    <dgm:cxn modelId="{31862881-D107-494B-B3C1-A32BA532AC19}" type="presParOf" srcId="{EA7C8573-B9C6-A44F-B163-F2DAA4AAA3AC}" destId="{5DAF38B2-A910-EA47-AD34-8F0379DEFC95}" srcOrd="2" destOrd="0" presId="urn:microsoft.com/office/officeart/2005/8/layout/list1"/>
    <dgm:cxn modelId="{E7E4C9CE-EA14-9B4F-BF1D-3098DABA6731}" type="presParOf" srcId="{EA7C8573-B9C6-A44F-B163-F2DAA4AAA3AC}" destId="{2AAA27BF-0DF4-0843-8349-6861821A2B87}" srcOrd="3" destOrd="0" presId="urn:microsoft.com/office/officeart/2005/8/layout/list1"/>
    <dgm:cxn modelId="{0B8F063D-D481-844F-ACD1-189D25635061}" type="presParOf" srcId="{EA7C8573-B9C6-A44F-B163-F2DAA4AAA3AC}" destId="{6205A033-648E-E544-9D16-1E6CB90BD415}" srcOrd="4" destOrd="0" presId="urn:microsoft.com/office/officeart/2005/8/layout/list1"/>
    <dgm:cxn modelId="{4BEAD8B5-8155-4748-8974-44CC2319C78A}" type="presParOf" srcId="{6205A033-648E-E544-9D16-1E6CB90BD415}" destId="{98CBD912-9B42-B549-A98E-799C23A24800}" srcOrd="0" destOrd="0" presId="urn:microsoft.com/office/officeart/2005/8/layout/list1"/>
    <dgm:cxn modelId="{630DBAED-0061-EE40-9CAA-4AB349C4337E}" type="presParOf" srcId="{6205A033-648E-E544-9D16-1E6CB90BD415}" destId="{93C6E024-A3D2-4849-9EBA-35E571335108}" srcOrd="1" destOrd="0" presId="urn:microsoft.com/office/officeart/2005/8/layout/list1"/>
    <dgm:cxn modelId="{6BC5312D-C889-B646-844E-238B822C6C49}" type="presParOf" srcId="{EA7C8573-B9C6-A44F-B163-F2DAA4AAA3AC}" destId="{9F7E6D9B-04FF-8842-BEB9-8098578864FE}" srcOrd="5" destOrd="0" presId="urn:microsoft.com/office/officeart/2005/8/layout/list1"/>
    <dgm:cxn modelId="{744573F0-FF46-9A47-823A-AB4EF6A23D73}" type="presParOf" srcId="{EA7C8573-B9C6-A44F-B163-F2DAA4AAA3AC}" destId="{D6BBEC7A-CAB9-8844-B418-B4B0BA23A2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2236A-8A15-1242-AB5E-13CB7D261CCD}" type="doc">
      <dgm:prSet loTypeId="urn:microsoft.com/office/officeart/2005/8/layout/orgChart1" loCatId="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GB"/>
        </a:p>
      </dgm:t>
    </dgm:pt>
    <dgm:pt modelId="{8571A67C-A6C1-AF4D-ABB7-636AE8962213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rPr>
            <a:t>Interpretive constructive approach</a:t>
          </a:r>
        </a:p>
        <a:p>
          <a:r>
            <a:rPr lang="en-GB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rPr>
            <a:t>Holliday (2016)</a:t>
          </a:r>
        </a:p>
      </dgm:t>
    </dgm:pt>
    <dgm:pt modelId="{A5485DEA-2052-B745-BCD4-31C8A02C937C}" type="parTrans" cxnId="{5C44B550-1624-074A-93E7-4D55D97A15DE}">
      <dgm:prSet/>
      <dgm:spPr/>
      <dgm:t>
        <a:bodyPr/>
        <a:lstStyle/>
        <a:p>
          <a:endParaRPr lang="en-GB"/>
        </a:p>
      </dgm:t>
    </dgm:pt>
    <dgm:pt modelId="{AD4C1E62-35FE-394C-9B50-BD5C8A0BA491}" type="sibTrans" cxnId="{5C44B550-1624-074A-93E7-4D55D97A15DE}">
      <dgm:prSet/>
      <dgm:spPr/>
      <dgm:t>
        <a:bodyPr/>
        <a:lstStyle/>
        <a:p>
          <a:pPr rtl="0"/>
          <a:endParaRPr lang="en-GB"/>
        </a:p>
      </dgm:t>
    </dgm:pt>
    <dgm:pt modelId="{8546F08A-6EEB-4E4C-B289-42A9D21996F8}" type="asst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GB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rPr>
            <a:t>Ethnography</a:t>
          </a:r>
        </a:p>
      </dgm:t>
    </dgm:pt>
    <dgm:pt modelId="{9D46C8BB-1F60-8147-9B61-9F449B7652B3}" type="parTrans" cxnId="{94EFC09B-0F2F-DC48-950A-6796487C1AA1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GB"/>
        </a:p>
      </dgm:t>
    </dgm:pt>
    <dgm:pt modelId="{2500BD3B-2D49-DE40-91C1-EC94A8885EB6}" type="sibTrans" cxnId="{94EFC09B-0F2F-DC48-950A-6796487C1AA1}">
      <dgm:prSet/>
      <dgm:spPr/>
      <dgm:t>
        <a:bodyPr/>
        <a:lstStyle/>
        <a:p>
          <a:endParaRPr lang="en-GB"/>
        </a:p>
      </dgm:t>
    </dgm:pt>
    <dgm:pt modelId="{AE23CE35-8107-E141-8734-67CD4EF03920}" type="pres">
      <dgm:prSet presAssocID="{8342236A-8A15-1242-AB5E-13CB7D261C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1CE8CD0-B61E-5247-AB82-5DAF90847946}" type="pres">
      <dgm:prSet presAssocID="{8571A67C-A6C1-AF4D-ABB7-636AE8962213}" presName="hierRoot1" presStyleCnt="0">
        <dgm:presLayoutVars>
          <dgm:hierBranch val="init"/>
        </dgm:presLayoutVars>
      </dgm:prSet>
      <dgm:spPr/>
    </dgm:pt>
    <dgm:pt modelId="{DA6D194D-15A6-F04B-B6C3-D47272460D5D}" type="pres">
      <dgm:prSet presAssocID="{8571A67C-A6C1-AF4D-ABB7-636AE8962213}" presName="rootComposite1" presStyleCnt="0"/>
      <dgm:spPr/>
    </dgm:pt>
    <dgm:pt modelId="{6D1F210F-7DEC-E647-AF22-53EB9C6E1094}" type="pres">
      <dgm:prSet presAssocID="{8571A67C-A6C1-AF4D-ABB7-636AE8962213}" presName="rootText1" presStyleLbl="node0" presStyleIdx="0" presStyleCnt="1" custScaleX="56112" custScaleY="61318" custLinFactNeighborX="-161" custLinFactNeighborY="4150">
        <dgm:presLayoutVars>
          <dgm:chPref val="3"/>
        </dgm:presLayoutVars>
      </dgm:prSet>
      <dgm:spPr/>
    </dgm:pt>
    <dgm:pt modelId="{3D5B8609-C51D-D74C-877F-989959076503}" type="pres">
      <dgm:prSet presAssocID="{8571A67C-A6C1-AF4D-ABB7-636AE8962213}" presName="rootConnector1" presStyleLbl="node1" presStyleIdx="0" presStyleCnt="0"/>
      <dgm:spPr/>
    </dgm:pt>
    <dgm:pt modelId="{B811D4C5-264B-BA48-B9B6-D14C533AB301}" type="pres">
      <dgm:prSet presAssocID="{8571A67C-A6C1-AF4D-ABB7-636AE8962213}" presName="hierChild2" presStyleCnt="0"/>
      <dgm:spPr/>
    </dgm:pt>
    <dgm:pt modelId="{0D80ED9E-75D5-EB47-82FD-F5E2C10F49D3}" type="pres">
      <dgm:prSet presAssocID="{8571A67C-A6C1-AF4D-ABB7-636AE8962213}" presName="hierChild3" presStyleCnt="0"/>
      <dgm:spPr/>
    </dgm:pt>
    <dgm:pt modelId="{15DBB1C7-EAE6-864E-B9E2-9CEFD808CEDA}" type="pres">
      <dgm:prSet presAssocID="{9D46C8BB-1F60-8147-9B61-9F449B7652B3}" presName="Name111" presStyleLbl="parChTrans1D2" presStyleIdx="0" presStyleCnt="1"/>
      <dgm:spPr/>
    </dgm:pt>
    <dgm:pt modelId="{49DAEBA9-FBAE-3640-B203-DB3F9A32F68E}" type="pres">
      <dgm:prSet presAssocID="{8546F08A-6EEB-4E4C-B289-42A9D21996F8}" presName="hierRoot3" presStyleCnt="0">
        <dgm:presLayoutVars>
          <dgm:hierBranch val="init"/>
        </dgm:presLayoutVars>
      </dgm:prSet>
      <dgm:spPr/>
    </dgm:pt>
    <dgm:pt modelId="{6ECD2A92-1E39-5B4D-B760-72D9272B8C45}" type="pres">
      <dgm:prSet presAssocID="{8546F08A-6EEB-4E4C-B289-42A9D21996F8}" presName="rootComposite3" presStyleCnt="0"/>
      <dgm:spPr/>
    </dgm:pt>
    <dgm:pt modelId="{FA3C832F-5A63-AA44-87CE-B764BFE555A7}" type="pres">
      <dgm:prSet presAssocID="{8546F08A-6EEB-4E4C-B289-42A9D21996F8}" presName="rootText3" presStyleLbl="asst1" presStyleIdx="0" presStyleCnt="1" custScaleX="37554" custScaleY="37581" custLinFactNeighborX="-7197" custLinFactNeighborY="-40503">
        <dgm:presLayoutVars>
          <dgm:chPref val="3"/>
        </dgm:presLayoutVars>
      </dgm:prSet>
      <dgm:spPr/>
    </dgm:pt>
    <dgm:pt modelId="{B6BCF27E-FAF9-9D46-9988-E378CEAAD52F}" type="pres">
      <dgm:prSet presAssocID="{8546F08A-6EEB-4E4C-B289-42A9D21996F8}" presName="rootConnector3" presStyleLbl="asst1" presStyleIdx="0" presStyleCnt="1"/>
      <dgm:spPr/>
    </dgm:pt>
    <dgm:pt modelId="{4B8AFA85-01DF-A448-8298-AA6D0DE58F3A}" type="pres">
      <dgm:prSet presAssocID="{8546F08A-6EEB-4E4C-B289-42A9D21996F8}" presName="hierChild6" presStyleCnt="0"/>
      <dgm:spPr/>
    </dgm:pt>
    <dgm:pt modelId="{54685068-3B8C-9347-85A5-D0C53CE451BB}" type="pres">
      <dgm:prSet presAssocID="{8546F08A-6EEB-4E4C-B289-42A9D21996F8}" presName="hierChild7" presStyleCnt="0"/>
      <dgm:spPr/>
    </dgm:pt>
  </dgm:ptLst>
  <dgm:cxnLst>
    <dgm:cxn modelId="{3D5BDD37-4A42-894E-93F8-FCE176913EBC}" type="presOf" srcId="{8546F08A-6EEB-4E4C-B289-42A9D21996F8}" destId="{FA3C832F-5A63-AA44-87CE-B764BFE555A7}" srcOrd="0" destOrd="0" presId="urn:microsoft.com/office/officeart/2005/8/layout/orgChart1"/>
    <dgm:cxn modelId="{5C44B550-1624-074A-93E7-4D55D97A15DE}" srcId="{8342236A-8A15-1242-AB5E-13CB7D261CCD}" destId="{8571A67C-A6C1-AF4D-ABB7-636AE8962213}" srcOrd="0" destOrd="0" parTransId="{A5485DEA-2052-B745-BCD4-31C8A02C937C}" sibTransId="{AD4C1E62-35FE-394C-9B50-BD5C8A0BA491}"/>
    <dgm:cxn modelId="{B1675156-1FC6-C148-A850-94678876E58E}" type="presOf" srcId="{8546F08A-6EEB-4E4C-B289-42A9D21996F8}" destId="{B6BCF27E-FAF9-9D46-9988-E378CEAAD52F}" srcOrd="1" destOrd="0" presId="urn:microsoft.com/office/officeart/2005/8/layout/orgChart1"/>
    <dgm:cxn modelId="{9F52A084-9567-9541-9F8F-59CD3BDCC288}" type="presOf" srcId="{9D46C8BB-1F60-8147-9B61-9F449B7652B3}" destId="{15DBB1C7-EAE6-864E-B9E2-9CEFD808CEDA}" srcOrd="0" destOrd="0" presId="urn:microsoft.com/office/officeart/2005/8/layout/orgChart1"/>
    <dgm:cxn modelId="{87D23B91-61A4-0A4B-AFEE-95F464BB2DBA}" type="presOf" srcId="{8342236A-8A15-1242-AB5E-13CB7D261CCD}" destId="{AE23CE35-8107-E141-8734-67CD4EF03920}" srcOrd="0" destOrd="0" presId="urn:microsoft.com/office/officeart/2005/8/layout/orgChart1"/>
    <dgm:cxn modelId="{94EFC09B-0F2F-DC48-950A-6796487C1AA1}" srcId="{8571A67C-A6C1-AF4D-ABB7-636AE8962213}" destId="{8546F08A-6EEB-4E4C-B289-42A9D21996F8}" srcOrd="0" destOrd="0" parTransId="{9D46C8BB-1F60-8147-9B61-9F449B7652B3}" sibTransId="{2500BD3B-2D49-DE40-91C1-EC94A8885EB6}"/>
    <dgm:cxn modelId="{DC50A3C0-DF70-A145-B7FC-350CA5AB3FAA}" type="presOf" srcId="{8571A67C-A6C1-AF4D-ABB7-636AE8962213}" destId="{6D1F210F-7DEC-E647-AF22-53EB9C6E1094}" srcOrd="0" destOrd="0" presId="urn:microsoft.com/office/officeart/2005/8/layout/orgChart1"/>
    <dgm:cxn modelId="{4EF6A2C9-ECF2-8D4D-8858-798A0F3D6A70}" type="presOf" srcId="{8571A67C-A6C1-AF4D-ABB7-636AE8962213}" destId="{3D5B8609-C51D-D74C-877F-989959076503}" srcOrd="1" destOrd="0" presId="urn:microsoft.com/office/officeart/2005/8/layout/orgChart1"/>
    <dgm:cxn modelId="{309CF380-5653-2348-880E-AB7A84D6F3EA}" type="presParOf" srcId="{AE23CE35-8107-E141-8734-67CD4EF03920}" destId="{51CE8CD0-B61E-5247-AB82-5DAF90847946}" srcOrd="0" destOrd="0" presId="urn:microsoft.com/office/officeart/2005/8/layout/orgChart1"/>
    <dgm:cxn modelId="{AFAE467D-5999-F94B-AD96-52642765FB93}" type="presParOf" srcId="{51CE8CD0-B61E-5247-AB82-5DAF90847946}" destId="{DA6D194D-15A6-F04B-B6C3-D47272460D5D}" srcOrd="0" destOrd="0" presId="urn:microsoft.com/office/officeart/2005/8/layout/orgChart1"/>
    <dgm:cxn modelId="{574FF561-E58B-F540-BB75-B299554A7557}" type="presParOf" srcId="{DA6D194D-15A6-F04B-B6C3-D47272460D5D}" destId="{6D1F210F-7DEC-E647-AF22-53EB9C6E1094}" srcOrd="0" destOrd="0" presId="urn:microsoft.com/office/officeart/2005/8/layout/orgChart1"/>
    <dgm:cxn modelId="{4C80A4E4-9F99-5645-BC08-5E24C6902E2B}" type="presParOf" srcId="{DA6D194D-15A6-F04B-B6C3-D47272460D5D}" destId="{3D5B8609-C51D-D74C-877F-989959076503}" srcOrd="1" destOrd="0" presId="urn:microsoft.com/office/officeart/2005/8/layout/orgChart1"/>
    <dgm:cxn modelId="{CC352D67-6AD9-2243-BF6A-247C0B370F7F}" type="presParOf" srcId="{51CE8CD0-B61E-5247-AB82-5DAF90847946}" destId="{B811D4C5-264B-BA48-B9B6-D14C533AB301}" srcOrd="1" destOrd="0" presId="urn:microsoft.com/office/officeart/2005/8/layout/orgChart1"/>
    <dgm:cxn modelId="{5C42BEAF-B804-164B-BE42-DDAC0EF5E522}" type="presParOf" srcId="{51CE8CD0-B61E-5247-AB82-5DAF90847946}" destId="{0D80ED9E-75D5-EB47-82FD-F5E2C10F49D3}" srcOrd="2" destOrd="0" presId="urn:microsoft.com/office/officeart/2005/8/layout/orgChart1"/>
    <dgm:cxn modelId="{2E1F09B7-55CE-BB40-94CD-8DAF572C013A}" type="presParOf" srcId="{0D80ED9E-75D5-EB47-82FD-F5E2C10F49D3}" destId="{15DBB1C7-EAE6-864E-B9E2-9CEFD808CEDA}" srcOrd="0" destOrd="0" presId="urn:microsoft.com/office/officeart/2005/8/layout/orgChart1"/>
    <dgm:cxn modelId="{4B87EE7D-C0E3-6143-B280-CD905D2B90AF}" type="presParOf" srcId="{0D80ED9E-75D5-EB47-82FD-F5E2C10F49D3}" destId="{49DAEBA9-FBAE-3640-B203-DB3F9A32F68E}" srcOrd="1" destOrd="0" presId="urn:microsoft.com/office/officeart/2005/8/layout/orgChart1"/>
    <dgm:cxn modelId="{079C2612-6301-A043-B048-3A10D6932364}" type="presParOf" srcId="{49DAEBA9-FBAE-3640-B203-DB3F9A32F68E}" destId="{6ECD2A92-1E39-5B4D-B760-72D9272B8C45}" srcOrd="0" destOrd="0" presId="urn:microsoft.com/office/officeart/2005/8/layout/orgChart1"/>
    <dgm:cxn modelId="{1BA6E72D-3F77-C54C-BAA2-9600D4CB9E12}" type="presParOf" srcId="{6ECD2A92-1E39-5B4D-B760-72D9272B8C45}" destId="{FA3C832F-5A63-AA44-87CE-B764BFE555A7}" srcOrd="0" destOrd="0" presId="urn:microsoft.com/office/officeart/2005/8/layout/orgChart1"/>
    <dgm:cxn modelId="{0BDAAFCD-1A34-9241-A869-28B76DEE34A3}" type="presParOf" srcId="{6ECD2A92-1E39-5B4D-B760-72D9272B8C45}" destId="{B6BCF27E-FAF9-9D46-9988-E378CEAAD52F}" srcOrd="1" destOrd="0" presId="urn:microsoft.com/office/officeart/2005/8/layout/orgChart1"/>
    <dgm:cxn modelId="{6331D476-29B3-B842-BBA3-7DF7B7B55FC6}" type="presParOf" srcId="{49DAEBA9-FBAE-3640-B203-DB3F9A32F68E}" destId="{4B8AFA85-01DF-A448-8298-AA6D0DE58F3A}" srcOrd="1" destOrd="0" presId="urn:microsoft.com/office/officeart/2005/8/layout/orgChart1"/>
    <dgm:cxn modelId="{A922B375-E1CE-B24E-AF8E-1BF488E01184}" type="presParOf" srcId="{49DAEBA9-FBAE-3640-B203-DB3F9A32F68E}" destId="{54685068-3B8C-9347-85A5-D0C53CE451B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426E6A-F9ED-452C-A352-93F3733C50EE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B002E1-1AD7-42C0-97F7-28B4891C544B}">
      <dgm:prSet custT="1"/>
      <dgm:spPr/>
      <dgm:t>
        <a:bodyPr/>
        <a:lstStyle/>
        <a:p>
          <a:r>
            <a:rPr lang="en-GB" sz="1700" dirty="0"/>
            <a:t>Kurdish people are not a standardised entity!</a:t>
          </a:r>
        </a:p>
        <a:p>
          <a:r>
            <a:rPr lang="en-GB" sz="1700" dirty="0"/>
            <a:t> </a:t>
          </a:r>
          <a:r>
            <a:rPr lang="en-GB" sz="1400" dirty="0"/>
            <a:t>(Demir, 2012; </a:t>
          </a:r>
          <a:r>
            <a:rPr lang="en-GB" sz="1400" dirty="0" err="1"/>
            <a:t>Zalme</a:t>
          </a:r>
          <a:r>
            <a:rPr lang="en-GB" sz="1400" dirty="0"/>
            <a:t>, 2018) </a:t>
          </a:r>
          <a:endParaRPr lang="en-US" sz="1400" dirty="0"/>
        </a:p>
      </dgm:t>
    </dgm:pt>
    <dgm:pt modelId="{29AB6569-6643-4EE7-8132-4D5D2F4A4ABB}" type="parTrans" cxnId="{A805A89E-9ECB-42D2-968E-19E8D17C8F7D}">
      <dgm:prSet/>
      <dgm:spPr/>
      <dgm:t>
        <a:bodyPr/>
        <a:lstStyle/>
        <a:p>
          <a:endParaRPr lang="en-US"/>
        </a:p>
      </dgm:t>
    </dgm:pt>
    <dgm:pt modelId="{DDB8004B-948F-4756-A8B9-2FD040E22A1A}" type="sibTrans" cxnId="{A805A89E-9ECB-42D2-968E-19E8D17C8F7D}">
      <dgm:prSet/>
      <dgm:spPr/>
      <dgm:t>
        <a:bodyPr/>
        <a:lstStyle/>
        <a:p>
          <a:endParaRPr lang="en-US"/>
        </a:p>
      </dgm:t>
    </dgm:pt>
    <dgm:pt modelId="{70630471-2C75-4347-BEAB-7D0018C8F8B3}">
      <dgm:prSet custT="1"/>
      <dgm:spPr/>
      <dgm:t>
        <a:bodyPr/>
        <a:lstStyle/>
        <a:p>
          <a:r>
            <a:rPr lang="en-GB" sz="1700" dirty="0"/>
            <a:t>Kurdish people migrated to Europe because of the political situation </a:t>
          </a:r>
        </a:p>
        <a:p>
          <a:r>
            <a:rPr lang="en-GB" sz="1400" dirty="0"/>
            <a:t>(van </a:t>
          </a:r>
          <a:r>
            <a:rPr lang="en-GB" sz="1400" dirty="0" err="1"/>
            <a:t>Bruinessen</a:t>
          </a:r>
          <a:r>
            <a:rPr lang="en-GB" sz="1400" dirty="0"/>
            <a:t>, 2000; </a:t>
          </a:r>
          <a:r>
            <a:rPr lang="en-GB" sz="1400" dirty="0" err="1"/>
            <a:t>Wahlbeck</a:t>
          </a:r>
          <a:r>
            <a:rPr lang="en-GB" sz="1400" dirty="0"/>
            <a:t>, 1999)</a:t>
          </a:r>
          <a:endParaRPr lang="en-US" sz="1400" dirty="0"/>
        </a:p>
      </dgm:t>
    </dgm:pt>
    <dgm:pt modelId="{F81CF6FB-DDE4-480C-BFA0-277F68391850}" type="parTrans" cxnId="{29502424-60AB-4827-AD8A-92CF6A07C5E6}">
      <dgm:prSet/>
      <dgm:spPr/>
      <dgm:t>
        <a:bodyPr/>
        <a:lstStyle/>
        <a:p>
          <a:endParaRPr lang="en-US"/>
        </a:p>
      </dgm:t>
    </dgm:pt>
    <dgm:pt modelId="{145284B2-8D8B-408A-B4BA-6ECC59FBF234}" type="sibTrans" cxnId="{29502424-60AB-4827-AD8A-92CF6A07C5E6}">
      <dgm:prSet/>
      <dgm:spPr/>
      <dgm:t>
        <a:bodyPr/>
        <a:lstStyle/>
        <a:p>
          <a:endParaRPr lang="en-US"/>
        </a:p>
      </dgm:t>
    </dgm:pt>
    <dgm:pt modelId="{A329F335-6882-2146-AEAE-6FB3A96989A6}" type="pres">
      <dgm:prSet presAssocID="{28426E6A-F9ED-452C-A352-93F3733C50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9C30B5-6A72-8C4F-B933-39844273BC26}" type="pres">
      <dgm:prSet presAssocID="{47B002E1-1AD7-42C0-97F7-28B4891C544B}" presName="hierRoot1" presStyleCnt="0"/>
      <dgm:spPr/>
    </dgm:pt>
    <dgm:pt modelId="{942902E9-8DE1-DB46-B292-9E94698EAE41}" type="pres">
      <dgm:prSet presAssocID="{47B002E1-1AD7-42C0-97F7-28B4891C544B}" presName="composite" presStyleCnt="0"/>
      <dgm:spPr/>
    </dgm:pt>
    <dgm:pt modelId="{4EA49A35-BAD7-4346-BC4C-152B3A48DCA0}" type="pres">
      <dgm:prSet presAssocID="{47B002E1-1AD7-42C0-97F7-28B4891C544B}" presName="background" presStyleLbl="node0" presStyleIdx="0" presStyleCnt="2"/>
      <dgm:spPr/>
    </dgm:pt>
    <dgm:pt modelId="{624AA581-8522-EB47-B260-2A2312752DDD}" type="pres">
      <dgm:prSet presAssocID="{47B002E1-1AD7-42C0-97F7-28B4891C544B}" presName="text" presStyleLbl="fgAcc0" presStyleIdx="0" presStyleCnt="2">
        <dgm:presLayoutVars>
          <dgm:chPref val="3"/>
        </dgm:presLayoutVars>
      </dgm:prSet>
      <dgm:spPr/>
    </dgm:pt>
    <dgm:pt modelId="{E89B9CF8-E8FE-EA43-9CB5-4481E65003DE}" type="pres">
      <dgm:prSet presAssocID="{47B002E1-1AD7-42C0-97F7-28B4891C544B}" presName="hierChild2" presStyleCnt="0"/>
      <dgm:spPr/>
    </dgm:pt>
    <dgm:pt modelId="{FA5C60FA-D78B-F94F-B48E-2EB0067F2041}" type="pres">
      <dgm:prSet presAssocID="{70630471-2C75-4347-BEAB-7D0018C8F8B3}" presName="hierRoot1" presStyleCnt="0"/>
      <dgm:spPr/>
    </dgm:pt>
    <dgm:pt modelId="{11F2AA02-AA8D-F041-830A-09A989B5E4DA}" type="pres">
      <dgm:prSet presAssocID="{70630471-2C75-4347-BEAB-7D0018C8F8B3}" presName="composite" presStyleCnt="0"/>
      <dgm:spPr/>
    </dgm:pt>
    <dgm:pt modelId="{0CA788B7-F957-104E-AAA8-3378D2A008FC}" type="pres">
      <dgm:prSet presAssocID="{70630471-2C75-4347-BEAB-7D0018C8F8B3}" presName="background" presStyleLbl="node0" presStyleIdx="1" presStyleCnt="2"/>
      <dgm:spPr/>
    </dgm:pt>
    <dgm:pt modelId="{6ED137E8-18B9-D44C-BB70-AB7336AB2AC7}" type="pres">
      <dgm:prSet presAssocID="{70630471-2C75-4347-BEAB-7D0018C8F8B3}" presName="text" presStyleLbl="fgAcc0" presStyleIdx="1" presStyleCnt="2">
        <dgm:presLayoutVars>
          <dgm:chPref val="3"/>
        </dgm:presLayoutVars>
      </dgm:prSet>
      <dgm:spPr/>
    </dgm:pt>
    <dgm:pt modelId="{C28005E6-D6E1-3F4D-9B42-E501C4E35C9B}" type="pres">
      <dgm:prSet presAssocID="{70630471-2C75-4347-BEAB-7D0018C8F8B3}" presName="hierChild2" presStyleCnt="0"/>
      <dgm:spPr/>
    </dgm:pt>
  </dgm:ptLst>
  <dgm:cxnLst>
    <dgm:cxn modelId="{E5C67A0C-175C-984F-9087-79A88914FB71}" type="presOf" srcId="{28426E6A-F9ED-452C-A352-93F3733C50EE}" destId="{A329F335-6882-2146-AEAE-6FB3A96989A6}" srcOrd="0" destOrd="0" presId="urn:microsoft.com/office/officeart/2005/8/layout/hierarchy1"/>
    <dgm:cxn modelId="{29502424-60AB-4827-AD8A-92CF6A07C5E6}" srcId="{28426E6A-F9ED-452C-A352-93F3733C50EE}" destId="{70630471-2C75-4347-BEAB-7D0018C8F8B3}" srcOrd="1" destOrd="0" parTransId="{F81CF6FB-DDE4-480C-BFA0-277F68391850}" sibTransId="{145284B2-8D8B-408A-B4BA-6ECC59FBF234}"/>
    <dgm:cxn modelId="{0E514530-0736-FC4F-AA5B-B5CD010B8067}" type="presOf" srcId="{70630471-2C75-4347-BEAB-7D0018C8F8B3}" destId="{6ED137E8-18B9-D44C-BB70-AB7336AB2AC7}" srcOrd="0" destOrd="0" presId="urn:microsoft.com/office/officeart/2005/8/layout/hierarchy1"/>
    <dgm:cxn modelId="{A805A89E-9ECB-42D2-968E-19E8D17C8F7D}" srcId="{28426E6A-F9ED-452C-A352-93F3733C50EE}" destId="{47B002E1-1AD7-42C0-97F7-28B4891C544B}" srcOrd="0" destOrd="0" parTransId="{29AB6569-6643-4EE7-8132-4D5D2F4A4ABB}" sibTransId="{DDB8004B-948F-4756-A8B9-2FD040E22A1A}"/>
    <dgm:cxn modelId="{A9C625F9-9473-5F48-8B24-C6A088A5F92D}" type="presOf" srcId="{47B002E1-1AD7-42C0-97F7-28B4891C544B}" destId="{624AA581-8522-EB47-B260-2A2312752DDD}" srcOrd="0" destOrd="0" presId="urn:microsoft.com/office/officeart/2005/8/layout/hierarchy1"/>
    <dgm:cxn modelId="{DE2D03DE-C778-8548-B0E6-36E8A42E183B}" type="presParOf" srcId="{A329F335-6882-2146-AEAE-6FB3A96989A6}" destId="{989C30B5-6A72-8C4F-B933-39844273BC26}" srcOrd="0" destOrd="0" presId="urn:microsoft.com/office/officeart/2005/8/layout/hierarchy1"/>
    <dgm:cxn modelId="{7EF2E43E-4106-9546-807E-2943274954CF}" type="presParOf" srcId="{989C30B5-6A72-8C4F-B933-39844273BC26}" destId="{942902E9-8DE1-DB46-B292-9E94698EAE41}" srcOrd="0" destOrd="0" presId="urn:microsoft.com/office/officeart/2005/8/layout/hierarchy1"/>
    <dgm:cxn modelId="{A28F9BB2-7946-4944-8FE6-DD03513F7305}" type="presParOf" srcId="{942902E9-8DE1-DB46-B292-9E94698EAE41}" destId="{4EA49A35-BAD7-4346-BC4C-152B3A48DCA0}" srcOrd="0" destOrd="0" presId="urn:microsoft.com/office/officeart/2005/8/layout/hierarchy1"/>
    <dgm:cxn modelId="{14017631-6766-C64C-9C05-5C4A5422A56A}" type="presParOf" srcId="{942902E9-8DE1-DB46-B292-9E94698EAE41}" destId="{624AA581-8522-EB47-B260-2A2312752DDD}" srcOrd="1" destOrd="0" presId="urn:microsoft.com/office/officeart/2005/8/layout/hierarchy1"/>
    <dgm:cxn modelId="{9A696FE1-51E1-1C43-824D-EF261EC2AD4B}" type="presParOf" srcId="{989C30B5-6A72-8C4F-B933-39844273BC26}" destId="{E89B9CF8-E8FE-EA43-9CB5-4481E65003DE}" srcOrd="1" destOrd="0" presId="urn:microsoft.com/office/officeart/2005/8/layout/hierarchy1"/>
    <dgm:cxn modelId="{86ED8657-7506-5241-9586-ABC560537BB5}" type="presParOf" srcId="{A329F335-6882-2146-AEAE-6FB3A96989A6}" destId="{FA5C60FA-D78B-F94F-B48E-2EB0067F2041}" srcOrd="1" destOrd="0" presId="urn:microsoft.com/office/officeart/2005/8/layout/hierarchy1"/>
    <dgm:cxn modelId="{8BF7FC7F-9E3E-1E47-BD07-88032241C0A7}" type="presParOf" srcId="{FA5C60FA-D78B-F94F-B48E-2EB0067F2041}" destId="{11F2AA02-AA8D-F041-830A-09A989B5E4DA}" srcOrd="0" destOrd="0" presId="urn:microsoft.com/office/officeart/2005/8/layout/hierarchy1"/>
    <dgm:cxn modelId="{39A378E3-AE9F-E34C-8D1C-E4FD2CE0B750}" type="presParOf" srcId="{11F2AA02-AA8D-F041-830A-09A989B5E4DA}" destId="{0CA788B7-F957-104E-AAA8-3378D2A008FC}" srcOrd="0" destOrd="0" presId="urn:microsoft.com/office/officeart/2005/8/layout/hierarchy1"/>
    <dgm:cxn modelId="{5C113AB8-49A6-D14D-86E2-53B52092AE8D}" type="presParOf" srcId="{11F2AA02-AA8D-F041-830A-09A989B5E4DA}" destId="{6ED137E8-18B9-D44C-BB70-AB7336AB2AC7}" srcOrd="1" destOrd="0" presId="urn:microsoft.com/office/officeart/2005/8/layout/hierarchy1"/>
    <dgm:cxn modelId="{C1178214-85C5-9546-82A7-93EA388E01B5}" type="presParOf" srcId="{FA5C60FA-D78B-F94F-B48E-2EB0067F2041}" destId="{C28005E6-D6E1-3F4D-9B42-E501C4E35C9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0B0E5C-2060-4A48-B7CB-94BE8AC25CFF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F47A00-1DFB-4E58-8274-7DC248BD41ED}">
      <dgm:prSet/>
      <dgm:spPr/>
      <dgm:t>
        <a:bodyPr/>
        <a:lstStyle/>
        <a:p>
          <a:r>
            <a:rPr lang="en-GB" dirty="0"/>
            <a:t>How the research is carried out - top-down VS Bottom-up approach (Holliday, 2013)</a:t>
          </a:r>
          <a:endParaRPr lang="en-US" dirty="0"/>
        </a:p>
      </dgm:t>
    </dgm:pt>
    <dgm:pt modelId="{3C0A2593-20C4-4539-A498-0219BA0754CA}" type="parTrans" cxnId="{97846538-E1D2-45DB-A342-2106846DA9B5}">
      <dgm:prSet/>
      <dgm:spPr/>
      <dgm:t>
        <a:bodyPr/>
        <a:lstStyle/>
        <a:p>
          <a:endParaRPr lang="en-US"/>
        </a:p>
      </dgm:t>
    </dgm:pt>
    <dgm:pt modelId="{26E2455C-B583-4D9B-B010-152DE33A81BF}" type="sibTrans" cxnId="{97846538-E1D2-45DB-A342-2106846DA9B5}">
      <dgm:prSet/>
      <dgm:spPr/>
      <dgm:t>
        <a:bodyPr/>
        <a:lstStyle/>
        <a:p>
          <a:endParaRPr lang="en-US"/>
        </a:p>
      </dgm:t>
    </dgm:pt>
    <dgm:pt modelId="{70E0AF8F-A944-459F-906A-F7E0BC56B015}">
      <dgm:prSet/>
      <dgm:spPr/>
      <dgm:t>
        <a:bodyPr/>
        <a:lstStyle/>
        <a:p>
          <a:r>
            <a:rPr lang="en-GB" dirty="0"/>
            <a:t>Transcription and translation </a:t>
          </a:r>
          <a:endParaRPr lang="en-US" dirty="0"/>
        </a:p>
      </dgm:t>
    </dgm:pt>
    <dgm:pt modelId="{959206ED-DF22-4502-82E7-6507E6F70755}" type="parTrans" cxnId="{085B33AE-6A08-431D-8207-DC8B7E1DCACE}">
      <dgm:prSet/>
      <dgm:spPr/>
      <dgm:t>
        <a:bodyPr/>
        <a:lstStyle/>
        <a:p>
          <a:endParaRPr lang="en-US"/>
        </a:p>
      </dgm:t>
    </dgm:pt>
    <dgm:pt modelId="{E2D0E9CC-A7D5-4D5A-BC35-2E5DF74CE3C0}" type="sibTrans" cxnId="{085B33AE-6A08-431D-8207-DC8B7E1DCACE}">
      <dgm:prSet/>
      <dgm:spPr/>
      <dgm:t>
        <a:bodyPr/>
        <a:lstStyle/>
        <a:p>
          <a:endParaRPr lang="en-US"/>
        </a:p>
      </dgm:t>
    </dgm:pt>
    <dgm:pt modelId="{AF953B09-77D8-41D4-9772-818D4C67CC34}">
      <dgm:prSet/>
      <dgm:spPr/>
      <dgm:t>
        <a:bodyPr/>
        <a:lstStyle/>
        <a:p>
          <a:r>
            <a:rPr lang="en-GB" dirty="0"/>
            <a:t>The impact of covid 19 - Physical and emotional risk</a:t>
          </a:r>
          <a:endParaRPr lang="en-US" dirty="0"/>
        </a:p>
      </dgm:t>
    </dgm:pt>
    <dgm:pt modelId="{994ADE5F-1B9B-4889-9998-9C75CD892A4E}" type="sibTrans" cxnId="{9D1719D9-3601-4B00-A7E3-CDFC5FD640A9}">
      <dgm:prSet/>
      <dgm:spPr/>
      <dgm:t>
        <a:bodyPr/>
        <a:lstStyle/>
        <a:p>
          <a:endParaRPr lang="en-US"/>
        </a:p>
      </dgm:t>
    </dgm:pt>
    <dgm:pt modelId="{BE7EA62E-D32F-4476-947D-D1F3380D21B8}" type="parTrans" cxnId="{9D1719D9-3601-4B00-A7E3-CDFC5FD640A9}">
      <dgm:prSet/>
      <dgm:spPr/>
      <dgm:t>
        <a:bodyPr/>
        <a:lstStyle/>
        <a:p>
          <a:endParaRPr lang="en-US"/>
        </a:p>
      </dgm:t>
    </dgm:pt>
    <dgm:pt modelId="{05F07F8E-0F65-174E-B750-540597FFDAFA}">
      <dgm:prSet/>
      <dgm:spPr/>
      <dgm:t>
        <a:bodyPr/>
        <a:lstStyle/>
        <a:p>
          <a:pPr rtl="0"/>
          <a:r>
            <a:rPr lang="en-GB" dirty="0"/>
            <a:t>Researcher positionality (Le </a:t>
          </a:r>
          <a:r>
            <a:rPr lang="en-GB" dirty="0" err="1"/>
            <a:t>Gallais</a:t>
          </a:r>
          <a:r>
            <a:rPr lang="en-GB" dirty="0"/>
            <a:t>, 2008)</a:t>
          </a:r>
        </a:p>
      </dgm:t>
    </dgm:pt>
    <dgm:pt modelId="{79191DAA-B244-4547-B0E1-332FAC241DF9}" type="parTrans" cxnId="{1DED6187-0396-BF49-992E-88C93FE11F25}">
      <dgm:prSet/>
      <dgm:spPr/>
      <dgm:t>
        <a:bodyPr/>
        <a:lstStyle/>
        <a:p>
          <a:endParaRPr lang="en-GB"/>
        </a:p>
      </dgm:t>
    </dgm:pt>
    <dgm:pt modelId="{DC5BDCC3-84C1-1942-929C-621CBB73BD57}" type="sibTrans" cxnId="{1DED6187-0396-BF49-992E-88C93FE11F25}">
      <dgm:prSet/>
      <dgm:spPr/>
      <dgm:t>
        <a:bodyPr/>
        <a:lstStyle/>
        <a:p>
          <a:endParaRPr lang="en-GB"/>
        </a:p>
      </dgm:t>
    </dgm:pt>
    <dgm:pt modelId="{119ABEBC-20E3-5448-B176-0CB28C8169A9}" type="pres">
      <dgm:prSet presAssocID="{E10B0E5C-2060-4A48-B7CB-94BE8AC25CFF}" presName="linear" presStyleCnt="0">
        <dgm:presLayoutVars>
          <dgm:animLvl val="lvl"/>
          <dgm:resizeHandles val="exact"/>
        </dgm:presLayoutVars>
      </dgm:prSet>
      <dgm:spPr/>
    </dgm:pt>
    <dgm:pt modelId="{E8706ACB-927E-EC47-9E15-0560E954D1C7}" type="pres">
      <dgm:prSet presAssocID="{95F47A00-1DFB-4E58-8274-7DC248BD41E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3F8C6A-B56D-6148-87A6-714509CAA1BA}" type="pres">
      <dgm:prSet presAssocID="{26E2455C-B583-4D9B-B010-152DE33A81BF}" presName="spacer" presStyleCnt="0"/>
      <dgm:spPr/>
    </dgm:pt>
    <dgm:pt modelId="{B9939B83-1CB7-0340-9AB6-81AA86C63FBA}" type="pres">
      <dgm:prSet presAssocID="{70E0AF8F-A944-459F-906A-F7E0BC56B01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EE59FB-44CA-294C-BBD5-3E62D110CB3E}" type="pres">
      <dgm:prSet presAssocID="{E2D0E9CC-A7D5-4D5A-BC35-2E5DF74CE3C0}" presName="spacer" presStyleCnt="0"/>
      <dgm:spPr/>
    </dgm:pt>
    <dgm:pt modelId="{9272C814-29F8-D340-BAD8-C98D3F8EBC3C}" type="pres">
      <dgm:prSet presAssocID="{AF953B09-77D8-41D4-9772-818D4C67CC3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D6D5B80-3986-BE48-8695-7B877804873C}" type="pres">
      <dgm:prSet presAssocID="{994ADE5F-1B9B-4889-9998-9C75CD892A4E}" presName="spacer" presStyleCnt="0"/>
      <dgm:spPr/>
    </dgm:pt>
    <dgm:pt modelId="{DF777BD0-AAC7-384D-B6C1-295A3F91B25A}" type="pres">
      <dgm:prSet presAssocID="{05F07F8E-0F65-174E-B750-540597FFDA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7846538-E1D2-45DB-A342-2106846DA9B5}" srcId="{E10B0E5C-2060-4A48-B7CB-94BE8AC25CFF}" destId="{95F47A00-1DFB-4E58-8274-7DC248BD41ED}" srcOrd="0" destOrd="0" parTransId="{3C0A2593-20C4-4539-A498-0219BA0754CA}" sibTransId="{26E2455C-B583-4D9B-B010-152DE33A81BF}"/>
    <dgm:cxn modelId="{7B913144-52B7-554A-92B8-B1CA4C4771CF}" type="presOf" srcId="{E10B0E5C-2060-4A48-B7CB-94BE8AC25CFF}" destId="{119ABEBC-20E3-5448-B176-0CB28C8169A9}" srcOrd="0" destOrd="0" presId="urn:microsoft.com/office/officeart/2005/8/layout/vList2"/>
    <dgm:cxn modelId="{B627315C-579C-A743-8DEC-40D21865F8FA}" type="presOf" srcId="{70E0AF8F-A944-459F-906A-F7E0BC56B015}" destId="{B9939B83-1CB7-0340-9AB6-81AA86C63FBA}" srcOrd="0" destOrd="0" presId="urn:microsoft.com/office/officeart/2005/8/layout/vList2"/>
    <dgm:cxn modelId="{D0AEFF5D-F2D0-2241-885F-99DDAEB4BDFB}" type="presOf" srcId="{95F47A00-1DFB-4E58-8274-7DC248BD41ED}" destId="{E8706ACB-927E-EC47-9E15-0560E954D1C7}" srcOrd="0" destOrd="0" presId="urn:microsoft.com/office/officeart/2005/8/layout/vList2"/>
    <dgm:cxn modelId="{1DED6187-0396-BF49-992E-88C93FE11F25}" srcId="{E10B0E5C-2060-4A48-B7CB-94BE8AC25CFF}" destId="{05F07F8E-0F65-174E-B750-540597FFDAFA}" srcOrd="3" destOrd="0" parTransId="{79191DAA-B244-4547-B0E1-332FAC241DF9}" sibTransId="{DC5BDCC3-84C1-1942-929C-621CBB73BD57}"/>
    <dgm:cxn modelId="{085B33AE-6A08-431D-8207-DC8B7E1DCACE}" srcId="{E10B0E5C-2060-4A48-B7CB-94BE8AC25CFF}" destId="{70E0AF8F-A944-459F-906A-F7E0BC56B015}" srcOrd="1" destOrd="0" parTransId="{959206ED-DF22-4502-82E7-6507E6F70755}" sibTransId="{E2D0E9CC-A7D5-4D5A-BC35-2E5DF74CE3C0}"/>
    <dgm:cxn modelId="{E9A813C3-B961-9649-B444-000497B2D92E}" type="presOf" srcId="{AF953B09-77D8-41D4-9772-818D4C67CC34}" destId="{9272C814-29F8-D340-BAD8-C98D3F8EBC3C}" srcOrd="0" destOrd="0" presId="urn:microsoft.com/office/officeart/2005/8/layout/vList2"/>
    <dgm:cxn modelId="{9D1719D9-3601-4B00-A7E3-CDFC5FD640A9}" srcId="{E10B0E5C-2060-4A48-B7CB-94BE8AC25CFF}" destId="{AF953B09-77D8-41D4-9772-818D4C67CC34}" srcOrd="2" destOrd="0" parTransId="{BE7EA62E-D32F-4476-947D-D1F3380D21B8}" sibTransId="{994ADE5F-1B9B-4889-9998-9C75CD892A4E}"/>
    <dgm:cxn modelId="{6A845CE7-1D90-1F40-A3E0-017480695768}" type="presOf" srcId="{05F07F8E-0F65-174E-B750-540597FFDAFA}" destId="{DF777BD0-AAC7-384D-B6C1-295A3F91B25A}" srcOrd="0" destOrd="0" presId="urn:microsoft.com/office/officeart/2005/8/layout/vList2"/>
    <dgm:cxn modelId="{96CD1045-8BF6-9845-B2B4-393C8B201ECB}" type="presParOf" srcId="{119ABEBC-20E3-5448-B176-0CB28C8169A9}" destId="{E8706ACB-927E-EC47-9E15-0560E954D1C7}" srcOrd="0" destOrd="0" presId="urn:microsoft.com/office/officeart/2005/8/layout/vList2"/>
    <dgm:cxn modelId="{A0F9E1B4-C31D-814D-94BC-D08FD81051A7}" type="presParOf" srcId="{119ABEBC-20E3-5448-B176-0CB28C8169A9}" destId="{CB3F8C6A-B56D-6148-87A6-714509CAA1BA}" srcOrd="1" destOrd="0" presId="urn:microsoft.com/office/officeart/2005/8/layout/vList2"/>
    <dgm:cxn modelId="{F296924A-AD47-6344-9CD0-F4998CAB5BE2}" type="presParOf" srcId="{119ABEBC-20E3-5448-B176-0CB28C8169A9}" destId="{B9939B83-1CB7-0340-9AB6-81AA86C63FBA}" srcOrd="2" destOrd="0" presId="urn:microsoft.com/office/officeart/2005/8/layout/vList2"/>
    <dgm:cxn modelId="{5F0AC542-3EDA-3343-8D43-E72D9B00C4FB}" type="presParOf" srcId="{119ABEBC-20E3-5448-B176-0CB28C8169A9}" destId="{06EE59FB-44CA-294C-BBD5-3E62D110CB3E}" srcOrd="3" destOrd="0" presId="urn:microsoft.com/office/officeart/2005/8/layout/vList2"/>
    <dgm:cxn modelId="{06ACC64F-0066-8F4A-B7E6-FC45F63B7B6C}" type="presParOf" srcId="{119ABEBC-20E3-5448-B176-0CB28C8169A9}" destId="{9272C814-29F8-D340-BAD8-C98D3F8EBC3C}" srcOrd="4" destOrd="0" presId="urn:microsoft.com/office/officeart/2005/8/layout/vList2"/>
    <dgm:cxn modelId="{5C8A4DB6-CEC9-EF4D-8546-807003615F8C}" type="presParOf" srcId="{119ABEBC-20E3-5448-B176-0CB28C8169A9}" destId="{7D6D5B80-3986-BE48-8695-7B877804873C}" srcOrd="5" destOrd="0" presId="urn:microsoft.com/office/officeart/2005/8/layout/vList2"/>
    <dgm:cxn modelId="{63240BCA-BBC2-6A44-A581-6501831E929F}" type="presParOf" srcId="{119ABEBC-20E3-5448-B176-0CB28C8169A9}" destId="{DF777BD0-AAC7-384D-B6C1-295A3F91B25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068B92-286C-4196-828F-3176579EE66C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2E38B9-E2BA-4111-852B-3D1F976967E0}">
      <dgm:prSet/>
      <dgm:spPr/>
      <dgm:t>
        <a:bodyPr/>
        <a:lstStyle/>
        <a:p>
          <a:r>
            <a:rPr lang="en-GB" i="1" dirty="0"/>
            <a:t>Sometimes words cannot describe how I feel. Today, I feel disappointed, in fact, very disappointed. After many attempts to find the right participants, some have already withdrawn their interest before I even make a start […]. All my plans have been shattered; it is not a nice feeling, but I must be patient and think carefully about how to deal with this situation (my diary 7</a:t>
          </a:r>
          <a:r>
            <a:rPr lang="en-GB" i="1" baseline="30000" dirty="0"/>
            <a:t>th</a:t>
          </a:r>
          <a:r>
            <a:rPr lang="en-GB" i="1" dirty="0"/>
            <a:t> of June 2020). </a:t>
          </a:r>
          <a:endParaRPr lang="en-US" dirty="0"/>
        </a:p>
      </dgm:t>
    </dgm:pt>
    <dgm:pt modelId="{91BB150C-5459-46BD-8FD5-3F6F9BCFE901}" type="parTrans" cxnId="{5C057A59-958C-419C-AAD1-EF7E2FEE6C47}">
      <dgm:prSet/>
      <dgm:spPr/>
      <dgm:t>
        <a:bodyPr/>
        <a:lstStyle/>
        <a:p>
          <a:endParaRPr lang="en-US"/>
        </a:p>
      </dgm:t>
    </dgm:pt>
    <dgm:pt modelId="{133EB03D-EC03-4396-A99A-135906C4BEC6}" type="sibTrans" cxnId="{5C057A59-958C-419C-AAD1-EF7E2FEE6C47}">
      <dgm:prSet/>
      <dgm:spPr/>
      <dgm:t>
        <a:bodyPr/>
        <a:lstStyle/>
        <a:p>
          <a:endParaRPr lang="en-US"/>
        </a:p>
      </dgm:t>
    </dgm:pt>
    <dgm:pt modelId="{589B76F6-833B-4BCE-ACF3-0BC69D1625FA}">
      <dgm:prSet/>
      <dgm:spPr/>
      <dgm:t>
        <a:bodyPr/>
        <a:lstStyle/>
        <a:p>
          <a:r>
            <a:rPr lang="en-GB" i="1" dirty="0"/>
            <a:t>I have been here by the seashore for over a week, trying to cross the channel. Not to escape this town [Calais] but to skedaddle from a smuggler, those who cannot write their name correctly. […] I am very annoyed at those bootleggers and traffickers who have no mercy on anyone […]. Alas to these young boys, beautiful girls, and families detained under these smugglers' clemency (Karim – Written narrative) .</a:t>
          </a:r>
          <a:endParaRPr lang="en-US" dirty="0"/>
        </a:p>
      </dgm:t>
    </dgm:pt>
    <dgm:pt modelId="{9634AA1B-733B-45BC-8B62-4537188F319B}" type="parTrans" cxnId="{BA943A60-AE8D-462A-87F9-67BED1E83D01}">
      <dgm:prSet/>
      <dgm:spPr/>
      <dgm:t>
        <a:bodyPr/>
        <a:lstStyle/>
        <a:p>
          <a:endParaRPr lang="en-US"/>
        </a:p>
      </dgm:t>
    </dgm:pt>
    <dgm:pt modelId="{219B5B01-02A8-4FDC-BEC5-C0D9DD87E2B8}" type="sibTrans" cxnId="{BA943A60-AE8D-462A-87F9-67BED1E83D01}">
      <dgm:prSet/>
      <dgm:spPr/>
      <dgm:t>
        <a:bodyPr/>
        <a:lstStyle/>
        <a:p>
          <a:endParaRPr lang="en-US"/>
        </a:p>
      </dgm:t>
    </dgm:pt>
    <dgm:pt modelId="{A0F164C3-36DC-DD41-879C-6A18EF9175AA}" type="pres">
      <dgm:prSet presAssocID="{9B068B92-286C-4196-828F-3176579EE66C}" presName="vert0" presStyleCnt="0">
        <dgm:presLayoutVars>
          <dgm:dir/>
          <dgm:animOne val="branch"/>
          <dgm:animLvl val="lvl"/>
        </dgm:presLayoutVars>
      </dgm:prSet>
      <dgm:spPr/>
    </dgm:pt>
    <dgm:pt modelId="{D8D27F2D-9ABD-2041-A637-0EC05F96589B}" type="pres">
      <dgm:prSet presAssocID="{E12E38B9-E2BA-4111-852B-3D1F976967E0}" presName="thickLine" presStyleLbl="alignNode1" presStyleIdx="0" presStyleCnt="2"/>
      <dgm:spPr/>
    </dgm:pt>
    <dgm:pt modelId="{185681E6-F803-E84A-8C9B-AA6B2D82F76E}" type="pres">
      <dgm:prSet presAssocID="{E12E38B9-E2BA-4111-852B-3D1F976967E0}" presName="horz1" presStyleCnt="0"/>
      <dgm:spPr/>
    </dgm:pt>
    <dgm:pt modelId="{63E0988A-4067-F44F-AD37-50C20F63C278}" type="pres">
      <dgm:prSet presAssocID="{E12E38B9-E2BA-4111-852B-3D1F976967E0}" presName="tx1" presStyleLbl="revTx" presStyleIdx="0" presStyleCnt="2"/>
      <dgm:spPr/>
    </dgm:pt>
    <dgm:pt modelId="{44365EAB-5257-A746-8377-91B91247F93B}" type="pres">
      <dgm:prSet presAssocID="{E12E38B9-E2BA-4111-852B-3D1F976967E0}" presName="vert1" presStyleCnt="0"/>
      <dgm:spPr/>
    </dgm:pt>
    <dgm:pt modelId="{78C5778D-6D2F-DC49-9F3E-856A6A50601E}" type="pres">
      <dgm:prSet presAssocID="{589B76F6-833B-4BCE-ACF3-0BC69D1625FA}" presName="thickLine" presStyleLbl="alignNode1" presStyleIdx="1" presStyleCnt="2"/>
      <dgm:spPr/>
    </dgm:pt>
    <dgm:pt modelId="{95CB204B-B294-9641-A2D4-7F1C8454FA18}" type="pres">
      <dgm:prSet presAssocID="{589B76F6-833B-4BCE-ACF3-0BC69D1625FA}" presName="horz1" presStyleCnt="0"/>
      <dgm:spPr/>
    </dgm:pt>
    <dgm:pt modelId="{EFA94D7B-CE14-764C-838B-3B35A4BB6109}" type="pres">
      <dgm:prSet presAssocID="{589B76F6-833B-4BCE-ACF3-0BC69D1625FA}" presName="tx1" presStyleLbl="revTx" presStyleIdx="1" presStyleCnt="2"/>
      <dgm:spPr/>
    </dgm:pt>
    <dgm:pt modelId="{AB873B6D-723D-F442-80EB-75D503547585}" type="pres">
      <dgm:prSet presAssocID="{589B76F6-833B-4BCE-ACF3-0BC69D1625FA}" presName="vert1" presStyleCnt="0"/>
      <dgm:spPr/>
    </dgm:pt>
  </dgm:ptLst>
  <dgm:cxnLst>
    <dgm:cxn modelId="{54FC3536-A56F-394C-AA22-792F8176CAFB}" type="presOf" srcId="{E12E38B9-E2BA-4111-852B-3D1F976967E0}" destId="{63E0988A-4067-F44F-AD37-50C20F63C278}" srcOrd="0" destOrd="0" presId="urn:microsoft.com/office/officeart/2008/layout/LinedList"/>
    <dgm:cxn modelId="{0EDBDD58-E9C8-1D48-B7D4-D4ED96F2D437}" type="presOf" srcId="{589B76F6-833B-4BCE-ACF3-0BC69D1625FA}" destId="{EFA94D7B-CE14-764C-838B-3B35A4BB6109}" srcOrd="0" destOrd="0" presId="urn:microsoft.com/office/officeart/2008/layout/LinedList"/>
    <dgm:cxn modelId="{5C057A59-958C-419C-AAD1-EF7E2FEE6C47}" srcId="{9B068B92-286C-4196-828F-3176579EE66C}" destId="{E12E38B9-E2BA-4111-852B-3D1F976967E0}" srcOrd="0" destOrd="0" parTransId="{91BB150C-5459-46BD-8FD5-3F6F9BCFE901}" sibTransId="{133EB03D-EC03-4396-A99A-135906C4BEC6}"/>
    <dgm:cxn modelId="{BA943A60-AE8D-462A-87F9-67BED1E83D01}" srcId="{9B068B92-286C-4196-828F-3176579EE66C}" destId="{589B76F6-833B-4BCE-ACF3-0BC69D1625FA}" srcOrd="1" destOrd="0" parTransId="{9634AA1B-733B-45BC-8B62-4537188F319B}" sibTransId="{219B5B01-02A8-4FDC-BEC5-C0D9DD87E2B8}"/>
    <dgm:cxn modelId="{826D53E6-7121-D848-82DC-CCA7ABA7A2EE}" type="presOf" srcId="{9B068B92-286C-4196-828F-3176579EE66C}" destId="{A0F164C3-36DC-DD41-879C-6A18EF9175AA}" srcOrd="0" destOrd="0" presId="urn:microsoft.com/office/officeart/2008/layout/LinedList"/>
    <dgm:cxn modelId="{49475BD3-2FCC-FE4C-8252-EEEB1AF243E6}" type="presParOf" srcId="{A0F164C3-36DC-DD41-879C-6A18EF9175AA}" destId="{D8D27F2D-9ABD-2041-A637-0EC05F96589B}" srcOrd="0" destOrd="0" presId="urn:microsoft.com/office/officeart/2008/layout/LinedList"/>
    <dgm:cxn modelId="{8A13E6EC-FA4D-6949-9452-F18240C5B23F}" type="presParOf" srcId="{A0F164C3-36DC-DD41-879C-6A18EF9175AA}" destId="{185681E6-F803-E84A-8C9B-AA6B2D82F76E}" srcOrd="1" destOrd="0" presId="urn:microsoft.com/office/officeart/2008/layout/LinedList"/>
    <dgm:cxn modelId="{50555D38-CD07-F949-B536-725A0D0604A1}" type="presParOf" srcId="{185681E6-F803-E84A-8C9B-AA6B2D82F76E}" destId="{63E0988A-4067-F44F-AD37-50C20F63C278}" srcOrd="0" destOrd="0" presId="urn:microsoft.com/office/officeart/2008/layout/LinedList"/>
    <dgm:cxn modelId="{EA3DB5FE-2A2F-6447-9121-F4A810D8BE76}" type="presParOf" srcId="{185681E6-F803-E84A-8C9B-AA6B2D82F76E}" destId="{44365EAB-5257-A746-8377-91B91247F93B}" srcOrd="1" destOrd="0" presId="urn:microsoft.com/office/officeart/2008/layout/LinedList"/>
    <dgm:cxn modelId="{3573CF08-AB6E-B941-91FA-B4A3E9794D6F}" type="presParOf" srcId="{A0F164C3-36DC-DD41-879C-6A18EF9175AA}" destId="{78C5778D-6D2F-DC49-9F3E-856A6A50601E}" srcOrd="2" destOrd="0" presId="urn:microsoft.com/office/officeart/2008/layout/LinedList"/>
    <dgm:cxn modelId="{6ECFC243-E4E5-5342-A236-C49D23981E7E}" type="presParOf" srcId="{A0F164C3-36DC-DD41-879C-6A18EF9175AA}" destId="{95CB204B-B294-9641-A2D4-7F1C8454FA18}" srcOrd="3" destOrd="0" presId="urn:microsoft.com/office/officeart/2008/layout/LinedList"/>
    <dgm:cxn modelId="{92A9F7A7-C849-1E48-BB6E-8B1C17551DD8}" type="presParOf" srcId="{95CB204B-B294-9641-A2D4-7F1C8454FA18}" destId="{EFA94D7B-CE14-764C-838B-3B35A4BB6109}" srcOrd="0" destOrd="0" presId="urn:microsoft.com/office/officeart/2008/layout/LinedList"/>
    <dgm:cxn modelId="{C7EC6828-8703-1F49-A661-4CC285431712}" type="presParOf" srcId="{95CB204B-B294-9641-A2D4-7F1C8454FA18}" destId="{AB873B6D-723D-F442-80EB-75D5035475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558740-0A49-4F39-B3A7-6439099D0FCB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1BA3F5D-60D7-43DF-84DE-806A4178100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b="0" i="0" dirty="0">
              <a:solidFill>
                <a:schemeClr val="tx1"/>
              </a:solidFill>
            </a:rPr>
            <a:t>Flexibility is key</a:t>
          </a:r>
          <a:endParaRPr lang="en-US" dirty="0">
            <a:solidFill>
              <a:schemeClr val="tx1"/>
            </a:solidFill>
          </a:endParaRPr>
        </a:p>
      </dgm:t>
    </dgm:pt>
    <dgm:pt modelId="{C3332B62-BC81-46AB-9E59-21E417E32DE5}" type="parTrans" cxnId="{4A4D6DBC-4A2F-43CC-8D8A-4FFEE68C22CC}">
      <dgm:prSet/>
      <dgm:spPr/>
      <dgm:t>
        <a:bodyPr/>
        <a:lstStyle/>
        <a:p>
          <a:endParaRPr lang="en-US"/>
        </a:p>
      </dgm:t>
    </dgm:pt>
    <dgm:pt modelId="{F1E6DD5C-1D1C-48DD-9730-B09B45177060}" type="sibTrans" cxnId="{4A4D6DBC-4A2F-43CC-8D8A-4FFEE68C22CC}">
      <dgm:prSet/>
      <dgm:spPr/>
      <dgm:t>
        <a:bodyPr/>
        <a:lstStyle/>
        <a:p>
          <a:endParaRPr lang="en-US"/>
        </a:p>
      </dgm:t>
    </dgm:pt>
    <dgm:pt modelId="{9A038D2C-5D37-42FF-96DB-69FB7088060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We all have stories to tell, and somehow, they need to be enunciated and highlighted</a:t>
          </a:r>
          <a:endParaRPr lang="en-US" dirty="0">
            <a:solidFill>
              <a:schemeClr val="tx1"/>
            </a:solidFill>
          </a:endParaRPr>
        </a:p>
      </dgm:t>
    </dgm:pt>
    <dgm:pt modelId="{010EBD43-72F4-4958-B580-C7F08F22AA3B}" type="parTrans" cxnId="{344F93DF-5C3D-4121-9D8E-79283B443D8D}">
      <dgm:prSet/>
      <dgm:spPr/>
      <dgm:t>
        <a:bodyPr/>
        <a:lstStyle/>
        <a:p>
          <a:endParaRPr lang="en-US"/>
        </a:p>
      </dgm:t>
    </dgm:pt>
    <dgm:pt modelId="{BE266673-D9BE-48DC-884E-D18422CD2940}" type="sibTrans" cxnId="{344F93DF-5C3D-4121-9D8E-79283B443D8D}">
      <dgm:prSet/>
      <dgm:spPr/>
      <dgm:t>
        <a:bodyPr/>
        <a:lstStyle/>
        <a:p>
          <a:endParaRPr lang="en-US"/>
        </a:p>
      </dgm:t>
    </dgm:pt>
    <dgm:pt modelId="{3F91BA20-0A52-D84C-B160-1FE5AE11AABE}" type="pres">
      <dgm:prSet presAssocID="{2A558740-0A49-4F39-B3A7-6439099D0FCB}" presName="linear" presStyleCnt="0">
        <dgm:presLayoutVars>
          <dgm:animLvl val="lvl"/>
          <dgm:resizeHandles val="exact"/>
        </dgm:presLayoutVars>
      </dgm:prSet>
      <dgm:spPr/>
    </dgm:pt>
    <dgm:pt modelId="{9A8DED6F-B135-C747-9919-A115E3BAEDD9}" type="pres">
      <dgm:prSet presAssocID="{81BA3F5D-60D7-43DF-84DE-806A4178100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9CFD24-8E80-FF4A-BB84-67E713CAEA64}" type="pres">
      <dgm:prSet presAssocID="{F1E6DD5C-1D1C-48DD-9730-B09B45177060}" presName="spacer" presStyleCnt="0"/>
      <dgm:spPr/>
    </dgm:pt>
    <dgm:pt modelId="{326086E5-A0BA-A644-91EC-3F843489D4E2}" type="pres">
      <dgm:prSet presAssocID="{9A038D2C-5D37-42FF-96DB-69FB7088060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AF35806-9FEA-2D4D-8BCC-7BDF6E6B3034}" type="presOf" srcId="{9A038D2C-5D37-42FF-96DB-69FB70880605}" destId="{326086E5-A0BA-A644-91EC-3F843489D4E2}" srcOrd="0" destOrd="0" presId="urn:microsoft.com/office/officeart/2005/8/layout/vList2"/>
    <dgm:cxn modelId="{B2D061B6-9CA7-4446-9C70-31E6AA5F8E43}" type="presOf" srcId="{2A558740-0A49-4F39-B3A7-6439099D0FCB}" destId="{3F91BA20-0A52-D84C-B160-1FE5AE11AABE}" srcOrd="0" destOrd="0" presId="urn:microsoft.com/office/officeart/2005/8/layout/vList2"/>
    <dgm:cxn modelId="{4A4D6DBC-4A2F-43CC-8D8A-4FFEE68C22CC}" srcId="{2A558740-0A49-4F39-B3A7-6439099D0FCB}" destId="{81BA3F5D-60D7-43DF-84DE-806A41781001}" srcOrd="0" destOrd="0" parTransId="{C3332B62-BC81-46AB-9E59-21E417E32DE5}" sibTransId="{F1E6DD5C-1D1C-48DD-9730-B09B45177060}"/>
    <dgm:cxn modelId="{D85565D2-AA5D-DB48-B137-561953F01A5C}" type="presOf" srcId="{81BA3F5D-60D7-43DF-84DE-806A41781001}" destId="{9A8DED6F-B135-C747-9919-A115E3BAEDD9}" srcOrd="0" destOrd="0" presId="urn:microsoft.com/office/officeart/2005/8/layout/vList2"/>
    <dgm:cxn modelId="{344F93DF-5C3D-4121-9D8E-79283B443D8D}" srcId="{2A558740-0A49-4F39-B3A7-6439099D0FCB}" destId="{9A038D2C-5D37-42FF-96DB-69FB70880605}" srcOrd="1" destOrd="0" parTransId="{010EBD43-72F4-4958-B580-C7F08F22AA3B}" sibTransId="{BE266673-D9BE-48DC-884E-D18422CD2940}"/>
    <dgm:cxn modelId="{79AD3D56-DF05-F64A-845C-E02BF693B574}" type="presParOf" srcId="{3F91BA20-0A52-D84C-B160-1FE5AE11AABE}" destId="{9A8DED6F-B135-C747-9919-A115E3BAEDD9}" srcOrd="0" destOrd="0" presId="urn:microsoft.com/office/officeart/2005/8/layout/vList2"/>
    <dgm:cxn modelId="{D089BC73-C0C7-FF46-AF6F-789C38C625DA}" type="presParOf" srcId="{3F91BA20-0A52-D84C-B160-1FE5AE11AABE}" destId="{F29CFD24-8E80-FF4A-BB84-67E713CAEA64}" srcOrd="1" destOrd="0" presId="urn:microsoft.com/office/officeart/2005/8/layout/vList2"/>
    <dgm:cxn modelId="{781A0EB6-FF6C-4A41-9DDE-C1C743FD1E4E}" type="presParOf" srcId="{3F91BA20-0A52-D84C-B160-1FE5AE11AABE}" destId="{326086E5-A0BA-A644-91EC-3F843489D4E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F38B2-A910-EA47-AD34-8F0379DEFC95}">
      <dsp:nvSpPr>
        <dsp:cNvPr id="0" name=""/>
        <dsp:cNvSpPr/>
      </dsp:nvSpPr>
      <dsp:spPr>
        <a:xfrm>
          <a:off x="0" y="284158"/>
          <a:ext cx="7642437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3138" tIns="395732" rIns="59313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i="1" kern="1200"/>
            <a:t>How do Iraqi Kurdish migrants to the United Kingdom (re)negotiate and navigate their identities?’ </a:t>
          </a:r>
          <a:endParaRPr lang="en-US" sz="1900" kern="1200"/>
        </a:p>
      </dsp:txBody>
      <dsp:txXfrm>
        <a:off x="0" y="284158"/>
        <a:ext cx="7642437" cy="1077300"/>
      </dsp:txXfrm>
    </dsp:sp>
    <dsp:sp modelId="{EB0F9CB9-C6DE-6D47-B4D2-12A4B4DB01AE}">
      <dsp:nvSpPr>
        <dsp:cNvPr id="0" name=""/>
        <dsp:cNvSpPr/>
      </dsp:nvSpPr>
      <dsp:spPr>
        <a:xfrm>
          <a:off x="382121" y="3718"/>
          <a:ext cx="5349705" cy="560879"/>
        </a:xfrm>
        <a:prstGeom prst="roundRect">
          <a:avLst/>
        </a:prstGeom>
        <a:solidFill>
          <a:schemeClr val="accent1"/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206" tIns="0" rIns="202206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tx1"/>
              </a:solidFill>
            </a:rPr>
            <a:t>Primary 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09501" y="31098"/>
        <a:ext cx="5294945" cy="506119"/>
      </dsp:txXfrm>
    </dsp:sp>
    <dsp:sp modelId="{D6BBEC7A-CAB9-8844-B418-B4B0BA23A20C}">
      <dsp:nvSpPr>
        <dsp:cNvPr id="0" name=""/>
        <dsp:cNvSpPr/>
      </dsp:nvSpPr>
      <dsp:spPr>
        <a:xfrm>
          <a:off x="0" y="1744498"/>
          <a:ext cx="7642437" cy="2513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3138" tIns="395732" rIns="59313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i="1" kern="1200"/>
            <a:t>What challenges do the Iraqi Kurdish migrants face in the United Kingdom, and how do they cope with them?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i="1" kern="1200"/>
            <a:t>How far and in what ways do the Iraqi Kurdish migrants feel their identities are affected by their experiences adapting to life in the United Kingdom?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i="1" kern="1200" dirty="0"/>
            <a:t>How do Iraqi Kurdish people define themselves in terms of nations and groups?</a:t>
          </a:r>
          <a:endParaRPr lang="en-US" sz="1900" kern="1200" dirty="0"/>
        </a:p>
      </dsp:txBody>
      <dsp:txXfrm>
        <a:off x="0" y="1744498"/>
        <a:ext cx="7642437" cy="2513700"/>
      </dsp:txXfrm>
    </dsp:sp>
    <dsp:sp modelId="{93C6E024-A3D2-4849-9EBA-35E571335108}">
      <dsp:nvSpPr>
        <dsp:cNvPr id="0" name=""/>
        <dsp:cNvSpPr/>
      </dsp:nvSpPr>
      <dsp:spPr>
        <a:xfrm>
          <a:off x="382121" y="1464058"/>
          <a:ext cx="5349705" cy="560879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2206" tIns="0" rIns="202206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kern="1200" dirty="0">
              <a:solidFill>
                <a:schemeClr val="tx1"/>
              </a:solidFill>
            </a:rPr>
            <a:t>Secondary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409501" y="1491438"/>
        <a:ext cx="5294945" cy="506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BB1C7-EAE6-864E-B9E2-9CEFD808CEDA}">
      <dsp:nvSpPr>
        <dsp:cNvPr id="0" name=""/>
        <dsp:cNvSpPr/>
      </dsp:nvSpPr>
      <dsp:spPr>
        <a:xfrm>
          <a:off x="5799203" y="1312328"/>
          <a:ext cx="701810" cy="947440"/>
        </a:xfrm>
        <a:custGeom>
          <a:avLst/>
          <a:gdLst/>
          <a:ahLst/>
          <a:cxnLst/>
          <a:rect l="0" t="0" r="0" b="0"/>
          <a:pathLst>
            <a:path>
              <a:moveTo>
                <a:pt x="701810" y="0"/>
              </a:moveTo>
              <a:lnTo>
                <a:pt x="701810" y="947440"/>
              </a:lnTo>
              <a:lnTo>
                <a:pt x="0" y="947440"/>
              </a:lnTo>
            </a:path>
          </a:pathLst>
        </a:custGeom>
        <a:noFill/>
        <a:ln w="10795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6D1F210F-7DEC-E647-AF22-53EB9C6E1094}">
      <dsp:nvSpPr>
        <dsp:cNvPr id="0" name=""/>
        <dsp:cNvSpPr/>
      </dsp:nvSpPr>
      <dsp:spPr>
        <a:xfrm>
          <a:off x="5378181" y="85319"/>
          <a:ext cx="2245666" cy="1227008"/>
        </a:xfrm>
        <a:prstGeom prst="rect">
          <a:avLst/>
        </a:prstGeom>
        <a:solidFill>
          <a:schemeClr val="bg2">
            <a:lumMod val="75000"/>
          </a:schemeClr>
        </a:solidFill>
        <a:ln w="1079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rPr>
            <a:t>Interpretive constructive approach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kern="120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rPr>
            <a:t>Holliday (2016)</a:t>
          </a:r>
        </a:p>
      </dsp:txBody>
      <dsp:txXfrm>
        <a:off x="5378181" y="85319"/>
        <a:ext cx="2245666" cy="1227008"/>
      </dsp:txXfrm>
    </dsp:sp>
    <dsp:sp modelId="{FA3C832F-5A63-AA44-87CE-B764BFE555A7}">
      <dsp:nvSpPr>
        <dsp:cNvPr id="0" name=""/>
        <dsp:cNvSpPr/>
      </dsp:nvSpPr>
      <dsp:spPr>
        <a:xfrm>
          <a:off x="4296249" y="1883760"/>
          <a:ext cx="1502954" cy="752017"/>
        </a:xfrm>
        <a:prstGeom prst="rect">
          <a:avLst/>
        </a:prstGeom>
        <a:solidFill>
          <a:schemeClr val="accent3">
            <a:tint val="65000"/>
          </a:schemeClr>
        </a:soli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rPr>
            <a:t>Ethnography</a:t>
          </a:r>
        </a:p>
      </dsp:txBody>
      <dsp:txXfrm>
        <a:off x="4296249" y="1883760"/>
        <a:ext cx="1502954" cy="7520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49A35-BAD7-4346-BC4C-152B3A48DCA0}">
      <dsp:nvSpPr>
        <dsp:cNvPr id="0" name=""/>
        <dsp:cNvSpPr/>
      </dsp:nvSpPr>
      <dsp:spPr>
        <a:xfrm>
          <a:off x="772" y="952774"/>
          <a:ext cx="2711680" cy="1721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4AA581-8522-EB47-B260-2A2312752DDD}">
      <dsp:nvSpPr>
        <dsp:cNvPr id="0" name=""/>
        <dsp:cNvSpPr/>
      </dsp:nvSpPr>
      <dsp:spPr>
        <a:xfrm>
          <a:off x="302070" y="1239007"/>
          <a:ext cx="2711680" cy="1721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Kurdish people are not a standardised entity!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 </a:t>
          </a:r>
          <a:r>
            <a:rPr lang="en-GB" sz="1400" kern="1200" dirty="0"/>
            <a:t>(Demir, 2012; </a:t>
          </a:r>
          <a:r>
            <a:rPr lang="en-GB" sz="1400" kern="1200" dirty="0" err="1"/>
            <a:t>Zalme</a:t>
          </a:r>
          <a:r>
            <a:rPr lang="en-GB" sz="1400" kern="1200" dirty="0"/>
            <a:t>, 2018) </a:t>
          </a:r>
          <a:endParaRPr lang="en-US" sz="1400" kern="1200" dirty="0"/>
        </a:p>
      </dsp:txBody>
      <dsp:txXfrm>
        <a:off x="352503" y="1289440"/>
        <a:ext cx="2610814" cy="1621051"/>
      </dsp:txXfrm>
    </dsp:sp>
    <dsp:sp modelId="{0CA788B7-F957-104E-AAA8-3378D2A008FC}">
      <dsp:nvSpPr>
        <dsp:cNvPr id="0" name=""/>
        <dsp:cNvSpPr/>
      </dsp:nvSpPr>
      <dsp:spPr>
        <a:xfrm>
          <a:off x="3315048" y="952774"/>
          <a:ext cx="2711680" cy="1721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D137E8-18B9-D44C-BB70-AB7336AB2AC7}">
      <dsp:nvSpPr>
        <dsp:cNvPr id="0" name=""/>
        <dsp:cNvSpPr/>
      </dsp:nvSpPr>
      <dsp:spPr>
        <a:xfrm>
          <a:off x="3616346" y="1239007"/>
          <a:ext cx="2711680" cy="1721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Kurdish people migrated to Europe because of the political situation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(van </a:t>
          </a:r>
          <a:r>
            <a:rPr lang="en-GB" sz="1400" kern="1200" dirty="0" err="1"/>
            <a:t>Bruinessen</a:t>
          </a:r>
          <a:r>
            <a:rPr lang="en-GB" sz="1400" kern="1200" dirty="0"/>
            <a:t>, 2000; </a:t>
          </a:r>
          <a:r>
            <a:rPr lang="en-GB" sz="1400" kern="1200" dirty="0" err="1"/>
            <a:t>Wahlbeck</a:t>
          </a:r>
          <a:r>
            <a:rPr lang="en-GB" sz="1400" kern="1200" dirty="0"/>
            <a:t>, 1999)</a:t>
          </a:r>
          <a:endParaRPr lang="en-US" sz="1400" kern="1200" dirty="0"/>
        </a:p>
      </dsp:txBody>
      <dsp:txXfrm>
        <a:off x="3666779" y="1289440"/>
        <a:ext cx="2610814" cy="16210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06ACB-927E-EC47-9E15-0560E954D1C7}">
      <dsp:nvSpPr>
        <dsp:cNvPr id="0" name=""/>
        <dsp:cNvSpPr/>
      </dsp:nvSpPr>
      <dsp:spPr>
        <a:xfrm>
          <a:off x="0" y="90040"/>
          <a:ext cx="534215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How the research is carried out - top-down VS Bottom-up approach (Holliday, 2013)</a:t>
          </a:r>
          <a:endParaRPr lang="en-US" sz="2000" kern="1200" dirty="0"/>
        </a:p>
      </dsp:txBody>
      <dsp:txXfrm>
        <a:off x="38838" y="128878"/>
        <a:ext cx="5264474" cy="717924"/>
      </dsp:txXfrm>
    </dsp:sp>
    <dsp:sp modelId="{B9939B83-1CB7-0340-9AB6-81AA86C63FBA}">
      <dsp:nvSpPr>
        <dsp:cNvPr id="0" name=""/>
        <dsp:cNvSpPr/>
      </dsp:nvSpPr>
      <dsp:spPr>
        <a:xfrm>
          <a:off x="0" y="943240"/>
          <a:ext cx="5342150" cy="79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Transcription and translation </a:t>
          </a:r>
          <a:endParaRPr lang="en-US" sz="2000" kern="1200" dirty="0"/>
        </a:p>
      </dsp:txBody>
      <dsp:txXfrm>
        <a:off x="38838" y="982078"/>
        <a:ext cx="5264474" cy="717924"/>
      </dsp:txXfrm>
    </dsp:sp>
    <dsp:sp modelId="{9272C814-29F8-D340-BAD8-C98D3F8EBC3C}">
      <dsp:nvSpPr>
        <dsp:cNvPr id="0" name=""/>
        <dsp:cNvSpPr/>
      </dsp:nvSpPr>
      <dsp:spPr>
        <a:xfrm>
          <a:off x="0" y="1796440"/>
          <a:ext cx="5342150" cy="79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The impact of covid 19 - Physical and emotional risk</a:t>
          </a:r>
          <a:endParaRPr lang="en-US" sz="2000" kern="1200" dirty="0"/>
        </a:p>
      </dsp:txBody>
      <dsp:txXfrm>
        <a:off x="38838" y="1835278"/>
        <a:ext cx="5264474" cy="717924"/>
      </dsp:txXfrm>
    </dsp:sp>
    <dsp:sp modelId="{DF777BD0-AAC7-384D-B6C1-295A3F91B25A}">
      <dsp:nvSpPr>
        <dsp:cNvPr id="0" name=""/>
        <dsp:cNvSpPr/>
      </dsp:nvSpPr>
      <dsp:spPr>
        <a:xfrm>
          <a:off x="0" y="2649640"/>
          <a:ext cx="5342150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Researcher positionality (Le </a:t>
          </a:r>
          <a:r>
            <a:rPr lang="en-GB" sz="2000" kern="1200" dirty="0" err="1"/>
            <a:t>Gallais</a:t>
          </a:r>
          <a:r>
            <a:rPr lang="en-GB" sz="2000" kern="1200" dirty="0"/>
            <a:t>, 2008)</a:t>
          </a:r>
        </a:p>
      </dsp:txBody>
      <dsp:txXfrm>
        <a:off x="38838" y="2688478"/>
        <a:ext cx="5264474" cy="7179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27F2D-9ABD-2041-A637-0EC05F96589B}">
      <dsp:nvSpPr>
        <dsp:cNvPr id="0" name=""/>
        <dsp:cNvSpPr/>
      </dsp:nvSpPr>
      <dsp:spPr>
        <a:xfrm>
          <a:off x="0" y="0"/>
          <a:ext cx="732300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E0988A-4067-F44F-AD37-50C20F63C278}">
      <dsp:nvSpPr>
        <dsp:cNvPr id="0" name=""/>
        <dsp:cNvSpPr/>
      </dsp:nvSpPr>
      <dsp:spPr>
        <a:xfrm>
          <a:off x="0" y="0"/>
          <a:ext cx="7323004" cy="2060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i="1" kern="1200" dirty="0"/>
            <a:t>Sometimes words cannot describe how I feel. Today, I feel disappointed, in fact, very disappointed. After many attempts to find the right participants, some have already withdrawn their interest before I even make a start […]. All my plans have been shattered; it is not a nice feeling, but I must be patient and think carefully about how to deal with this situation (my diary 7</a:t>
          </a:r>
          <a:r>
            <a:rPr lang="en-GB" sz="1900" i="1" kern="1200" baseline="30000" dirty="0"/>
            <a:t>th</a:t>
          </a:r>
          <a:r>
            <a:rPr lang="en-GB" sz="1900" i="1" kern="1200" dirty="0"/>
            <a:t> of June 2020). </a:t>
          </a:r>
          <a:endParaRPr lang="en-US" sz="1900" kern="1200" dirty="0"/>
        </a:p>
      </dsp:txBody>
      <dsp:txXfrm>
        <a:off x="0" y="0"/>
        <a:ext cx="7323004" cy="2060933"/>
      </dsp:txXfrm>
    </dsp:sp>
    <dsp:sp modelId="{78C5778D-6D2F-DC49-9F3E-856A6A50601E}">
      <dsp:nvSpPr>
        <dsp:cNvPr id="0" name=""/>
        <dsp:cNvSpPr/>
      </dsp:nvSpPr>
      <dsp:spPr>
        <a:xfrm>
          <a:off x="0" y="2060933"/>
          <a:ext cx="7323004" cy="0"/>
        </a:xfrm>
        <a:prstGeom prst="line">
          <a:avLst/>
        </a:prstGeom>
        <a:solidFill>
          <a:schemeClr val="accent5">
            <a:hueOff val="1399110"/>
            <a:satOff val="6039"/>
            <a:lumOff val="-1373"/>
            <a:alphaOff val="0"/>
          </a:schemeClr>
        </a:solidFill>
        <a:ln w="9525" cap="flat" cmpd="sng" algn="ctr">
          <a:solidFill>
            <a:schemeClr val="accent5">
              <a:hueOff val="1399110"/>
              <a:satOff val="6039"/>
              <a:lumOff val="-1373"/>
              <a:alphaOff val="0"/>
            </a:schemeClr>
          </a:solidFill>
          <a:prstDash val="solid"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FA94D7B-CE14-764C-838B-3B35A4BB6109}">
      <dsp:nvSpPr>
        <dsp:cNvPr id="0" name=""/>
        <dsp:cNvSpPr/>
      </dsp:nvSpPr>
      <dsp:spPr>
        <a:xfrm>
          <a:off x="0" y="2060933"/>
          <a:ext cx="7323004" cy="2060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i="1" kern="1200" dirty="0"/>
            <a:t>I have been here by the seashore for over a week, trying to cross the channel. Not to escape this town [Calais] but to skedaddle from a smuggler, those who cannot write their name correctly. […] I am very annoyed at those bootleggers and traffickers who have no mercy on anyone […]. Alas to these young boys, beautiful girls, and families detained under these smugglers' clemency (Karim – Written narrative) .</a:t>
          </a:r>
          <a:endParaRPr lang="en-US" sz="1900" kern="1200" dirty="0"/>
        </a:p>
      </dsp:txBody>
      <dsp:txXfrm>
        <a:off x="0" y="2060933"/>
        <a:ext cx="7323004" cy="20609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DED6F-B135-C747-9919-A115E3BAEDD9}">
      <dsp:nvSpPr>
        <dsp:cNvPr id="0" name=""/>
        <dsp:cNvSpPr/>
      </dsp:nvSpPr>
      <dsp:spPr>
        <a:xfrm>
          <a:off x="0" y="32261"/>
          <a:ext cx="6318000" cy="160849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b="0" i="0" kern="1200" dirty="0">
              <a:solidFill>
                <a:schemeClr val="tx1"/>
              </a:solidFill>
            </a:rPr>
            <a:t>Flexibility is key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78520" y="110781"/>
        <a:ext cx="6160960" cy="1451454"/>
      </dsp:txXfrm>
    </dsp:sp>
    <dsp:sp modelId="{326086E5-A0BA-A644-91EC-3F843489D4E2}">
      <dsp:nvSpPr>
        <dsp:cNvPr id="0" name=""/>
        <dsp:cNvSpPr/>
      </dsp:nvSpPr>
      <dsp:spPr>
        <a:xfrm>
          <a:off x="0" y="1724276"/>
          <a:ext cx="6318000" cy="160849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>
              <a:solidFill>
                <a:schemeClr val="tx1"/>
              </a:solidFill>
            </a:rPr>
            <a:t>We all have stories to tell, and somehow, they need to be enunciated and highlighted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78520" y="1802796"/>
        <a:ext cx="6160960" cy="1451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F2270-76B2-254C-A280-B8C452A81C72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67EED-8357-534F-BA61-A7C1B159C5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6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67EED-8357-534F-BA61-A7C1B159C50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12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67EED-8357-534F-BA61-A7C1B159C50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9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effectLst/>
              <a:latin typeface="Georgia" panose="02040502050405020303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67EED-8357-534F-BA61-A7C1B159C50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9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B67EED-8357-534F-BA61-A7C1B159C50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87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CBC21-36B6-0F41-9A81-D513D0E6C6C1}" type="datetime1">
              <a:rPr lang="en-GB" smtClean="0"/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950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1300-67AD-2E4A-B03B-15C7928B907D}" type="datetime1">
              <a:rPr lang="en-GB" smtClean="0"/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4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2EFD-F6F0-0B44-ADB9-227E2EB1DD00}" type="datetime1">
              <a:rPr lang="en-GB" smtClean="0"/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192-B591-7349-A3CD-D3E473494F19}" type="datetime1">
              <a:rPr lang="en-GB" smtClean="0"/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BC4C3-8FBB-AD4C-BB3E-3046C0D4A58B}" type="datetime1">
              <a:rPr lang="en-GB" smtClean="0"/>
              <a:t>03/05/2023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5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B27F8-E08F-D84F-9D9C-3B7C1DCA96D1}" type="datetime1">
              <a:rPr lang="en-GB" smtClean="0"/>
              <a:t>03/05/2023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0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02795-A66A-0E4A-9C18-58A67D561E06}" type="datetime1">
              <a:rPr lang="en-GB" smtClean="0"/>
              <a:t>03/05/2023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8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08C2-FC6E-2C40-8E3F-249199D9C7C9}" type="datetime1">
              <a:rPr lang="en-GB" smtClean="0"/>
              <a:t>03/05/2023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0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3862A-6240-6843-9079-A416E2DD49C5}" type="datetime1">
              <a:rPr lang="en-GB" smtClean="0"/>
              <a:t>03/05/2023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0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AFB9B-3867-104D-ADF8-AEB3E2FAB8DB}" type="datetime1">
              <a:rPr lang="en-GB" smtClean="0"/>
              <a:t>03/05/2023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8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0340-3E29-F749-BDA9-F590DBCA87B7}" type="datetime1">
              <a:rPr lang="en-GB" smtClean="0"/>
              <a:t>03/05/2023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53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B459E772-FA84-194F-98C2-0E940310000B}" type="datetime1">
              <a:rPr lang="en-GB" smtClean="0"/>
              <a:t>03/05/2023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Chra R Mahmud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6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67177&amp;picture=spring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67177&amp;picture=spring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67177&amp;picture=spring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80/1369183X.2012.66799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67177&amp;picture=spring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67177&amp;picture=spring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hyperlink" Target="https://www.publicdomainpictures.net/view-image.php?image=67177&amp;picture=spring-background" TargetMode="External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hyperlink" Target="https://www.publicdomainpictures.net/view-image.php?image=67177&amp;picture=spring-background" TargetMode="External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hyperlink" Target="https://www.publicdomainpictures.net/view-image.php?image=67177&amp;picture=spring-background" TargetMode="External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s://www.publicdomainpictures.net/view-image.php?image=67177&amp;picture=spring-background" TargetMode="External"/><Relationship Id="rId7" Type="http://schemas.openxmlformats.org/officeDocument/2006/relationships/diagramColors" Target="../diagrams/colors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hyperlink" Target="https://www.publicdomainpictures.net/view-image.php?image=67177&amp;picture=spring-background" TargetMode="External"/><Relationship Id="rId7" Type="http://schemas.openxmlformats.org/officeDocument/2006/relationships/diagramColors" Target="../diagrams/colors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B67C75F6-ED0E-891F-8CCB-510520E36A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45" b="12368"/>
          <a:stretch/>
        </p:blipFill>
        <p:spPr>
          <a:xfrm>
            <a:off x="20" y="-39589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DCFCE6BC-4706-49A2-816A-A44669F98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48637" y="1"/>
            <a:ext cx="8894726" cy="6858000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4902"/>
                </a:srgbClr>
              </a:gs>
              <a:gs pos="80000">
                <a:srgbClr val="000000">
                  <a:alpha val="0"/>
                </a:srgbClr>
              </a:gs>
              <a:gs pos="51000">
                <a:srgbClr val="000000">
                  <a:alpha val="2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2496A-0B12-57F0-C936-198878B98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400" b="1" dirty="0">
                <a:latin typeface="Bookman Old Style" panose="02050604050505020204" pitchFamily="18" charset="0"/>
              </a:rPr>
              <a:t>“Narrative in the study of Kurdish migrants: a methodological reflection”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9042D7-FFA1-2B42-701F-86D778F34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2000" y="4485271"/>
            <a:ext cx="5760000" cy="183273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1700" b="1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Culture, Language &amp; International Education Research (CLIER) Seminar series</a:t>
            </a:r>
          </a:p>
          <a:p>
            <a:pPr>
              <a:lnSpc>
                <a:spcPct val="115000"/>
              </a:lnSpc>
            </a:pPr>
            <a:r>
              <a:rPr lang="en-GB" sz="1700" b="1" dirty="0" err="1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Chra</a:t>
            </a:r>
            <a:r>
              <a:rPr lang="en-GB" sz="1700" b="1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 R Mahmud</a:t>
            </a:r>
          </a:p>
          <a:p>
            <a:pPr>
              <a:lnSpc>
                <a:spcPct val="115000"/>
              </a:lnSpc>
            </a:pPr>
            <a:r>
              <a:rPr lang="en-GB" sz="1700" b="1" dirty="0">
                <a:solidFill>
                  <a:schemeClr val="tx1">
                    <a:alpha val="80000"/>
                  </a:schemeClr>
                </a:solidFill>
                <a:latin typeface="Bookman Old Style" panose="02050604050505020204" pitchFamily="18" charset="0"/>
              </a:rPr>
              <a:t>May 2023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BFEEE9-767F-7523-1C20-B7EF9CA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408B121-955E-3C4D-BE5A-1D950644233E}" type="datetime1">
              <a:rPr lang="en-GB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03/05/2023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0D6119-912D-410D-16C7-B9154BF9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Chra</a:t>
            </a:r>
            <a:r>
              <a:rPr lang="en-US" dirty="0">
                <a:solidFill>
                  <a:schemeClr val="tx1"/>
                </a:solidFill>
              </a:rPr>
              <a:t> R Mahmud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D2FB8D-10DF-32FA-729D-DA9BF85E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39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18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20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35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38" name="Rectangle 26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97FADE-33F9-C031-FDC3-6BBFAD0F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863" y="1079500"/>
            <a:ext cx="3882286" cy="2138400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4800" b="1"/>
              <a:t>Thank you </a:t>
            </a:r>
            <a:r>
              <a:rPr lang="en-US" sz="4800" b="1">
                <a:sym typeface="Wingdings" pitchFamily="2" charset="2"/>
              </a:rPr>
              <a:t></a:t>
            </a:r>
            <a:endParaRPr lang="en-US" sz="4800" b="1"/>
          </a:p>
        </p:txBody>
      </p:sp>
      <p:pic>
        <p:nvPicPr>
          <p:cNvPr id="7" name="Picture 6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904D98F5-6256-D17E-DDBD-E22E8501A8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0068"/>
          <a:stretch/>
        </p:blipFill>
        <p:spPr>
          <a:xfrm>
            <a:off x="20" y="10"/>
            <a:ext cx="7211993" cy="6857990"/>
          </a:xfrm>
          <a:prstGeom prst="rect">
            <a:avLst/>
          </a:prstGeom>
        </p:spPr>
      </p:pic>
      <p:cxnSp>
        <p:nvCxnSpPr>
          <p:cNvPr id="39" name="Straight Connector 28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2006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39D5E-7D78-B454-2F0E-9CC29A38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5/3/23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44E1E-8750-18B1-BCA1-7B88D27C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3438000" cy="36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kern="1200" cap="all" spc="300" baseline="0" dirty="0" err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Chra</a:t>
            </a:r>
            <a:r>
              <a:rPr lang="en-US" kern="1200" cap="all" spc="300" baseline="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1F51B-14C5-55A6-327A-3C73A4CA4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279C8A1-C4E4-4DE9-934E-91221AC9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0B87A7-EC7A-CFBD-C2FC-199986FC5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987" y="395288"/>
            <a:ext cx="6317998" cy="1120439"/>
          </a:xfrm>
        </p:spPr>
        <p:txBody>
          <a:bodyPr wrap="square" anchor="b">
            <a:normAutofit/>
          </a:bodyPr>
          <a:lstStyle/>
          <a:p>
            <a:pPr algn="ctr"/>
            <a:r>
              <a:rPr lang="en-GB" dirty="0"/>
              <a:t>Reference list</a:t>
            </a:r>
            <a:endParaRPr lang="en-GB"/>
          </a:p>
        </p:txBody>
      </p:sp>
      <p:pic>
        <p:nvPicPr>
          <p:cNvPr id="7" name="Picture 6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410CB4F8-DBAF-968E-D469-DACE445088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990" r="55542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C7ED5D-77C4-4564-8B1A-E55609CF4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7986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2174-5550-089F-4F92-02CBA7B1F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1949" y="1911015"/>
            <a:ext cx="7427151" cy="418916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Demir, I. (2012) ‘Battling with </a:t>
            </a:r>
            <a:r>
              <a:rPr lang="en-US" sz="180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Memleket</a:t>
            </a:r>
            <a:r>
              <a:rPr lang="en-US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London: The Kurdish Diaspora’s Engagement with Turkey’, </a:t>
            </a:r>
            <a:r>
              <a:rPr lang="en-US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Ethnic and Migration Studies, 38</a:t>
            </a:r>
            <a:r>
              <a:rPr lang="en-US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(5), pp. 815-831.</a:t>
            </a:r>
            <a:r>
              <a:rPr lang="en-GB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800" u="sng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doi: 10.1080/1369183X.2012.667996</a:t>
            </a:r>
            <a:r>
              <a:rPr lang="en-GB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Humnst777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NewRomanPSMT"/>
              </a:rPr>
              <a:t>Holliday, A. R. </a:t>
            </a:r>
            <a:r>
              <a:rPr lang="en-GB" sz="180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NewRomanPSMT"/>
              </a:rPr>
              <a:t>(2013) </a:t>
            </a:r>
            <a:r>
              <a:rPr lang="en-GB" sz="1800" i="1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Understanding Intercultural Communication: Negotiating a Grammar of Culture. </a:t>
            </a:r>
            <a:r>
              <a:rPr lang="en-GB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NewRomanPSMT"/>
              </a:rPr>
              <a:t>Oxon: Routledge. </a:t>
            </a:r>
            <a:endParaRPr lang="en-GB" sz="1800" dirty="0">
              <a:effectLst/>
              <a:latin typeface="Humnst777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r>
              <a:rPr lang="en-GB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Holliday, A. R. (2016) ‘Studying Culture’, in Hua, Z. (ed.) </a:t>
            </a:r>
            <a:r>
              <a:rPr lang="en-GB" sz="18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Research Methods in Intercultural Communication.</a:t>
            </a:r>
            <a:r>
              <a:rPr lang="en-GB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Wiley, pp. 23-36. </a:t>
            </a:r>
          </a:p>
          <a:p>
            <a:pPr>
              <a:lnSpc>
                <a:spcPct val="140000"/>
              </a:lnSpc>
            </a:pPr>
            <a:endParaRPr lang="en-GB" sz="1800" dirty="0">
              <a:effectLst/>
              <a:latin typeface="Humnst777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</a:pPr>
            <a:endParaRPr lang="en-GB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40012-E504-AE95-6279-15DA84E7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03/05/2023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9A1DD-D621-AE99-41EB-E2B4CF21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4400" y="6401999"/>
            <a:ext cx="6230762" cy="3693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1BF3-C422-1F3C-CCE2-2BBCB0A0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279C8A1-C4E4-4DE9-934E-91221AC9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5ED290-1892-337C-7563-FEFC794BB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987" y="395288"/>
            <a:ext cx="6317998" cy="1120439"/>
          </a:xfrm>
        </p:spPr>
        <p:txBody>
          <a:bodyPr wrap="square" anchor="b">
            <a:normAutofit/>
          </a:bodyPr>
          <a:lstStyle/>
          <a:p>
            <a:pPr algn="ctr"/>
            <a:r>
              <a:rPr lang="en-GB" b="1" dirty="0"/>
              <a:t>Outline</a:t>
            </a:r>
          </a:p>
        </p:txBody>
      </p:sp>
      <p:pic>
        <p:nvPicPr>
          <p:cNvPr id="10" name="Picture 9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0038DE15-E944-1B82-CBA7-E15436E003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990" r="55542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6C7ED5D-77C4-4564-8B1A-E55609CF4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7986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60867-2BEA-E7D7-E993-D0FB2CDD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986" y="2413468"/>
            <a:ext cx="6318000" cy="336503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Research question</a:t>
            </a:r>
          </a:p>
          <a:p>
            <a:r>
              <a:rPr lang="en-GB" dirty="0"/>
              <a:t>Participant’s demographic information </a:t>
            </a:r>
          </a:p>
          <a:p>
            <a:r>
              <a:rPr lang="en-GB" dirty="0"/>
              <a:t>Research methodology and methods</a:t>
            </a:r>
          </a:p>
          <a:p>
            <a:r>
              <a:rPr lang="en-GB" dirty="0"/>
              <a:t>Theoretical challenges</a:t>
            </a:r>
          </a:p>
          <a:p>
            <a:r>
              <a:rPr lang="en-GB" dirty="0"/>
              <a:t>Methodological challenges</a:t>
            </a:r>
          </a:p>
          <a:p>
            <a:r>
              <a:rPr lang="en-GB" dirty="0"/>
              <a:t>Final reflection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A6E72-FF38-D4A6-E7D1-A6D85E03F1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03/05/2023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0F122-5CB0-3EAE-29E7-E535C417C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4400" y="6401999"/>
            <a:ext cx="6230762" cy="3693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C4123-921E-3A20-78CE-ACB2E115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4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C30EAE-7185-527B-6F81-DE3FA1151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99" y="395288"/>
            <a:ext cx="6317998" cy="1120439"/>
          </a:xfrm>
        </p:spPr>
        <p:txBody>
          <a:bodyPr wrap="square" anchor="b">
            <a:normAutofit/>
          </a:bodyPr>
          <a:lstStyle/>
          <a:p>
            <a:pPr algn="ctr"/>
            <a:r>
              <a:rPr lang="en-GB" b="1" dirty="0"/>
              <a:t>Research participant’s background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6C132CB-661F-4A80-B2A5-D78FF18C0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78998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AF96DAA-455C-7451-AA19-12995FD33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98" y="2413468"/>
            <a:ext cx="6318000" cy="3365032"/>
          </a:xfrm>
        </p:spPr>
        <p:txBody>
          <a:bodyPr>
            <a:normAutofit/>
          </a:bodyPr>
          <a:lstStyle/>
          <a:p>
            <a:r>
              <a:rPr lang="en-US" dirty="0"/>
              <a:t>8 participants (female = 3;  male = 5), aged between 38 to 68</a:t>
            </a:r>
          </a:p>
          <a:p>
            <a:r>
              <a:rPr lang="en-US" dirty="0"/>
              <a:t>First generation Iraqi Kurds</a:t>
            </a:r>
          </a:p>
          <a:p>
            <a:r>
              <a:rPr lang="en-US" dirty="0"/>
              <a:t>Level of education varies (from diploma to Ph.D.)</a:t>
            </a:r>
          </a:p>
          <a:p>
            <a:r>
              <a:rPr lang="en-US" dirty="0"/>
              <a:t>UK residence for over a decade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B5ECF-5E00-2E6C-2BFF-E16FFBAC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 smtClean="0"/>
              <a:pPr>
                <a:spcAft>
                  <a:spcPts val="600"/>
                </a:spcAft>
              </a:pPr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10B62-EF84-C9BC-A3E2-A38FDC4B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400" y="6401999"/>
            <a:ext cx="4457700" cy="369332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pic>
        <p:nvPicPr>
          <p:cNvPr id="8" name="Content Placeholder 7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C60C402B-E009-7F49-D570-42CF632A24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956" r="55508"/>
          <a:stretch/>
        </p:blipFill>
        <p:spPr>
          <a:xfrm>
            <a:off x="8321011" y="10"/>
            <a:ext cx="3870989" cy="685799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46232-AFB6-D617-670E-91F2F6FC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1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C279C8A1-C4E4-4DE9-934E-91221AC9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FD5C7-BDE8-8CFA-6497-83B6D095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987" y="395288"/>
            <a:ext cx="6317998" cy="1120439"/>
          </a:xfrm>
        </p:spPr>
        <p:txBody>
          <a:bodyPr wrap="square" anchor="b">
            <a:normAutofit/>
          </a:bodyPr>
          <a:lstStyle/>
          <a:p>
            <a:pPr algn="ctr">
              <a:lnSpc>
                <a:spcPct val="90000"/>
              </a:lnSpc>
            </a:pPr>
            <a:br>
              <a:rPr lang="en-GB" sz="1000" dirty="0"/>
            </a:br>
            <a:br>
              <a:rPr lang="en-GB" sz="1000" dirty="0"/>
            </a:br>
            <a:br>
              <a:rPr lang="en-GB" sz="1000" dirty="0"/>
            </a:br>
            <a:r>
              <a:rPr lang="en-GB" sz="1000" dirty="0"/>
              <a:t>Research questions</a:t>
            </a:r>
            <a:br>
              <a:rPr lang="en-GB" sz="1000" dirty="0"/>
            </a:br>
            <a:br>
              <a:rPr lang="en-GB" sz="1000" dirty="0"/>
            </a:br>
            <a:r>
              <a:rPr lang="en-GB" sz="1000" dirty="0"/>
              <a:t> </a:t>
            </a:r>
          </a:p>
        </p:txBody>
      </p:sp>
      <p:pic>
        <p:nvPicPr>
          <p:cNvPr id="9" name="Picture 8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376299D6-1469-C93A-725C-CD0AA862E3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990" r="55542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6C7ED5D-77C4-4564-8B1A-E55609CF4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7986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F4DD3-FF9D-EEA1-6046-310B5E5A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03/05/2023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12CE8-81B6-3ED6-24D9-F93BD1A9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4400" y="6401999"/>
            <a:ext cx="6230762" cy="3693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89990-1D7A-F0A9-8350-B08DAC52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318D66BA-53C5-1C26-67A4-DCE4CBAF7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974129"/>
              </p:ext>
            </p:extLst>
          </p:nvPr>
        </p:nvGraphicFramePr>
        <p:xfrm>
          <a:off x="4100513" y="2008997"/>
          <a:ext cx="7642437" cy="426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5185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AEF94-5604-9C2F-F1CF-2488F573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D192-B591-7349-A3CD-D3E473494F19}" type="datetime1">
              <a:rPr lang="en-GB" smtClean="0"/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EE29B-72FB-EF50-5B3E-238C3647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3D974-7CAE-6510-F974-E4982AD5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CCD009-A037-FA21-4050-AA8DA64F84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13703"/>
              </p:ext>
            </p:extLst>
          </p:nvPr>
        </p:nvGraphicFramePr>
        <p:xfrm>
          <a:off x="237995" y="1653051"/>
          <a:ext cx="10964993" cy="4073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FF9E5E4-FEE8-E358-442F-0093BD9CCB58}"/>
              </a:ext>
            </a:extLst>
          </p:cNvPr>
          <p:cNvSpPr/>
          <p:nvPr/>
        </p:nvSpPr>
        <p:spPr>
          <a:xfrm>
            <a:off x="7811872" y="3492664"/>
            <a:ext cx="3390727" cy="9374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rtl="0"/>
            <a:r>
              <a:rPr lang="en-GB" b="1" dirty="0"/>
              <a:t>Hybrid Narrative Approach – A mixture of different narrative approaches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A5180A-86E8-23C3-C94D-C75577B1D409}"/>
              </a:ext>
            </a:extLst>
          </p:cNvPr>
          <p:cNvSpPr/>
          <p:nvPr/>
        </p:nvSpPr>
        <p:spPr>
          <a:xfrm>
            <a:off x="1671948" y="4830993"/>
            <a:ext cx="1445803" cy="74267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Photovoice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42D895-5262-A93C-AD55-B37E266A9BD3}"/>
              </a:ext>
            </a:extLst>
          </p:cNvPr>
          <p:cNvSpPr/>
          <p:nvPr/>
        </p:nvSpPr>
        <p:spPr>
          <a:xfrm>
            <a:off x="3486150" y="4813336"/>
            <a:ext cx="2114550" cy="79832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Corpus of material objects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6B6F25-A7E9-5F0B-DC12-92A3CDD2B6B5}"/>
              </a:ext>
            </a:extLst>
          </p:cNvPr>
          <p:cNvSpPr/>
          <p:nvPr/>
        </p:nvSpPr>
        <p:spPr>
          <a:xfrm>
            <a:off x="5981873" y="4793568"/>
            <a:ext cx="1598471" cy="79832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/>
              <a:t>Story writing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3B32E6-976E-D546-3058-339D7D4A0BD1}"/>
              </a:ext>
            </a:extLst>
          </p:cNvPr>
          <p:cNvCxnSpPr>
            <a:cxnSpLocks/>
          </p:cNvCxnSpPr>
          <p:nvPr/>
        </p:nvCxnSpPr>
        <p:spPr>
          <a:xfrm>
            <a:off x="6563638" y="3909926"/>
            <a:ext cx="12482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6AAA4C6-A08C-534A-3FC3-15C172C4FEBC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3117751" y="5212500"/>
            <a:ext cx="368399" cy="101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C5732F5-780F-353A-5AD8-935C86D2F36F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5600700" y="5202328"/>
            <a:ext cx="381173" cy="101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itle 61">
            <a:extLst>
              <a:ext uri="{FF2B5EF4-FFF2-40B4-BE49-F238E27FC236}">
                <a16:creationId xmlns:a16="http://schemas.microsoft.com/office/drawing/2014/main" id="{D0B8F1C1-9F8C-F379-7931-D66F1B051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Multimodal research methodology and methods</a:t>
            </a:r>
            <a:endParaRPr lang="en-GB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FED2D81-31D0-4623-0703-06B5F7078182}"/>
              </a:ext>
            </a:extLst>
          </p:cNvPr>
          <p:cNvSpPr/>
          <p:nvPr/>
        </p:nvSpPr>
        <p:spPr>
          <a:xfrm>
            <a:off x="8969160" y="5265344"/>
            <a:ext cx="1720927" cy="15532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Thematic analysis</a:t>
            </a:r>
          </a:p>
        </p:txBody>
      </p:sp>
      <p:cxnSp>
        <p:nvCxnSpPr>
          <p:cNvPr id="70" name="Elbow Connector 69">
            <a:extLst>
              <a:ext uri="{FF2B5EF4-FFF2-40B4-BE49-F238E27FC236}">
                <a16:creationId xmlns:a16="http://schemas.microsoft.com/office/drawing/2014/main" id="{287C7397-E738-1137-8610-AF44A509ED01}"/>
              </a:ext>
            </a:extLst>
          </p:cNvPr>
          <p:cNvCxnSpPr>
            <a:cxnSpLocks/>
          </p:cNvCxnSpPr>
          <p:nvPr/>
        </p:nvCxnSpPr>
        <p:spPr>
          <a:xfrm>
            <a:off x="7596368" y="5222668"/>
            <a:ext cx="1265261" cy="84941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A987E8B6-7CF1-F74E-D6B3-5D5E2D5FBCD6}"/>
              </a:ext>
            </a:extLst>
          </p:cNvPr>
          <p:cNvCxnSpPr>
            <a:cxnSpLocks/>
          </p:cNvCxnSpPr>
          <p:nvPr/>
        </p:nvCxnSpPr>
        <p:spPr>
          <a:xfrm rot="5400000">
            <a:off x="4674816" y="4334577"/>
            <a:ext cx="522188" cy="4706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24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36054C-76D3-8309-2083-41FF257D3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6328800" cy="1112836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Theoretical  challenges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05D45D7-984D-4CDD-B1BC-0CF407C7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2485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C83187FA-DA92-A4B5-A297-0B8E0CFA04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990" r="55542"/>
          <a:stretch/>
        </p:blipFill>
        <p:spPr>
          <a:xfrm>
            <a:off x="8883650" y="973176"/>
            <a:ext cx="2767362" cy="491164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4D872-5B7C-0827-EE69-7D415D2B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/>
              <a:pPr>
                <a:spcAft>
                  <a:spcPts val="600"/>
                </a:spcAft>
              </a:pPr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ADD0-E2C3-F90C-5A1D-8500D8FA7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82A58-B7B8-E80D-0D4D-8B58B228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123C0FF7-9874-DE53-F646-43BBF24F83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153866"/>
              </p:ext>
            </p:extLst>
          </p:nvPr>
        </p:nvGraphicFramePr>
        <p:xfrm>
          <a:off x="989400" y="1864801"/>
          <a:ext cx="6328800" cy="391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06169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2">
            <a:extLst>
              <a:ext uri="{FF2B5EF4-FFF2-40B4-BE49-F238E27FC236}">
                <a16:creationId xmlns:a16="http://schemas.microsoft.com/office/drawing/2014/main" id="{3268346D-5E77-4906-AC8D-57FB88F11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57FC4-8D19-F957-24B4-98E0662E1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369" y="395297"/>
            <a:ext cx="4078800" cy="1594282"/>
          </a:xfrm>
        </p:spPr>
        <p:txBody>
          <a:bodyPr wrap="square" anchor="b">
            <a:normAutofit/>
          </a:bodyPr>
          <a:lstStyle/>
          <a:p>
            <a:pPr algn="ctr"/>
            <a:r>
              <a:rPr lang="en-GB" b="1" dirty="0"/>
              <a:t>Methodological challenges</a:t>
            </a:r>
          </a:p>
        </p:txBody>
      </p:sp>
      <p:pic>
        <p:nvPicPr>
          <p:cNvPr id="11" name="Picture 10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98563327-8033-A827-7DA9-5A7828318D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40739"/>
          <a:stretch/>
        </p:blipFill>
        <p:spPr>
          <a:xfrm>
            <a:off x="20" y="10"/>
            <a:ext cx="6111518" cy="6857990"/>
          </a:xfrm>
          <a:prstGeom prst="rect">
            <a:avLst/>
          </a:prstGeom>
        </p:spPr>
      </p:pic>
      <p:cxnSp>
        <p:nvCxnSpPr>
          <p:cNvPr id="38" name="Straight Connector 34">
            <a:extLst>
              <a:ext uri="{FF2B5EF4-FFF2-40B4-BE49-F238E27FC236}">
                <a16:creationId xmlns:a16="http://schemas.microsoft.com/office/drawing/2014/main" id="{4CBC1FDF-AE13-4731-B38F-2761BDFDB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307FF-C990-D7F1-FEBB-2274281A8F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03/05/2023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BE595-6C4B-74E7-9D10-67589EDA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66400" y="6401999"/>
            <a:ext cx="3998762" cy="3693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08B2F-2B4C-F398-688A-1BAE249E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2500" y="6357600"/>
            <a:ext cx="6304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97044915-1C46-7317-F6DC-EFBC7D1862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843065"/>
              </p:ext>
            </p:extLst>
          </p:nvPr>
        </p:nvGraphicFramePr>
        <p:xfrm>
          <a:off x="6400800" y="2428147"/>
          <a:ext cx="5342150" cy="353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9127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6C132CB-661F-4A80-B2A5-D78FF18C0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78998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E334D-2A77-AB41-8A39-9D29C3A3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/>
              <a:pPr>
                <a:spcAft>
                  <a:spcPts val="600"/>
                </a:spcAft>
              </a:pPr>
              <a:t>03/05/2023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FC8A9-17E0-9E79-1143-F7C854B98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8400" y="6401999"/>
            <a:ext cx="4457700" cy="369332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pic>
        <p:nvPicPr>
          <p:cNvPr id="11" name="Picture 10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94EF987C-5C13-E71C-7E9F-97C47F2D63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956" r="55508"/>
          <a:stretch/>
        </p:blipFill>
        <p:spPr>
          <a:xfrm>
            <a:off x="8321011" y="10"/>
            <a:ext cx="3870989" cy="685799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6A980-FDD7-1D89-3E55-A788E8AA8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AD0855C-0F71-2FFD-3A50-A2D5F4F510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506282"/>
              </p:ext>
            </p:extLst>
          </p:nvPr>
        </p:nvGraphicFramePr>
        <p:xfrm>
          <a:off x="450000" y="1964597"/>
          <a:ext cx="7323004" cy="4121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485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79C8A1-C4E4-4DE9-934E-91221AC99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C32C86-0FD3-1A69-FEF7-3A26D686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987" y="395288"/>
            <a:ext cx="6317998" cy="1120439"/>
          </a:xfrm>
        </p:spPr>
        <p:txBody>
          <a:bodyPr wrap="square" anchor="b">
            <a:normAutofit/>
          </a:bodyPr>
          <a:lstStyle/>
          <a:p>
            <a:pPr algn="ctr"/>
            <a:r>
              <a:rPr lang="en-GB" b="1"/>
              <a:t>Final reflection </a:t>
            </a:r>
          </a:p>
        </p:txBody>
      </p:sp>
      <p:pic>
        <p:nvPicPr>
          <p:cNvPr id="7" name="Picture 6" descr="A group of white flowers on a tree branch&#10;&#10;Description automatically generated with medium confidence">
            <a:extLst>
              <a:ext uri="{FF2B5EF4-FFF2-40B4-BE49-F238E27FC236}">
                <a16:creationId xmlns:a16="http://schemas.microsoft.com/office/drawing/2014/main" id="{1677698C-EC38-521F-9896-B1FBAB759E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990" r="55542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6C7ED5D-77C4-4564-8B1A-E55609CF4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7986" y="196459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EBD6E-F9DF-E79E-88AB-294934DC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760150" cy="46166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C5BD192-B591-7349-A3CD-D3E473494F19}" type="datetime1">
              <a:rPr lang="en-GB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03/05/2023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5BA8E-5C1F-B0EB-4322-6CC004C1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34400" y="6401999"/>
            <a:ext cx="6230762" cy="369332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Chra R Mahmud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F849D-DDB9-CB05-D412-0843B21D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F2BD96E-3838-45D2-9031-D3AF67C920A5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2B9DD31F-BE53-EA1D-4FEE-D7CD30FF39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162018"/>
              </p:ext>
            </p:extLst>
          </p:nvPr>
        </p:nvGraphicFramePr>
        <p:xfrm>
          <a:off x="4868986" y="2413468"/>
          <a:ext cx="6318000" cy="3365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5945142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631</Words>
  <Application>Microsoft Macintosh PowerPoint</Application>
  <PresentationFormat>Widescreen</PresentationFormat>
  <Paragraphs>89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Avenir Next LT Pro</vt:lpstr>
      <vt:lpstr>Bookman Old Style</vt:lpstr>
      <vt:lpstr>Calibri</vt:lpstr>
      <vt:lpstr>Georgia</vt:lpstr>
      <vt:lpstr>Goudy Old Style</vt:lpstr>
      <vt:lpstr>Humnst777 BT</vt:lpstr>
      <vt:lpstr>Wingdings</vt:lpstr>
      <vt:lpstr>FrostyVTI</vt:lpstr>
      <vt:lpstr>“Narrative in the study of Kurdish migrants: a methodological reflection”</vt:lpstr>
      <vt:lpstr>Outline</vt:lpstr>
      <vt:lpstr>Research participant’s background</vt:lpstr>
      <vt:lpstr>   Research questions   </vt:lpstr>
      <vt:lpstr>Multimodal research methodology and methods</vt:lpstr>
      <vt:lpstr>Theoretical  challenges</vt:lpstr>
      <vt:lpstr>Methodological challenges</vt:lpstr>
      <vt:lpstr>PowerPoint Presentation</vt:lpstr>
      <vt:lpstr>Final reflection </vt:lpstr>
      <vt:lpstr>Thank you </vt:lpstr>
      <vt:lpstr>Reference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“Narrative in the study of Kurdish migrants: a methodological reflection”</dc:title>
  <dc:creator>Chra Mahmud</dc:creator>
  <cp:lastModifiedBy>Chra Mahmud</cp:lastModifiedBy>
  <cp:revision>3</cp:revision>
  <dcterms:created xsi:type="dcterms:W3CDTF">2023-04-27T04:44:25Z</dcterms:created>
  <dcterms:modified xsi:type="dcterms:W3CDTF">2023-05-03T11:09:38Z</dcterms:modified>
</cp:coreProperties>
</file>