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65" r:id="rId5"/>
    <p:sldId id="260" r:id="rId6"/>
    <p:sldId id="259" r:id="rId7"/>
    <p:sldId id="262" r:id="rId8"/>
    <p:sldId id="263" r:id="rId9"/>
    <p:sldId id="267" r:id="rId10"/>
    <p:sldId id="264" r:id="rId11"/>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9651" autoAdjust="0"/>
  </p:normalViewPr>
  <p:slideViewPr>
    <p:cSldViewPr snapToGrid="0">
      <p:cViewPr varScale="1">
        <p:scale>
          <a:sx n="68" d="100"/>
          <a:sy n="68" d="100"/>
        </p:scale>
        <p:origin x="282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BA8C63CC-073C-41DC-BE5A-A3BD93BC2A54}" type="datetimeFigureOut">
              <a:rPr lang="en-GB" smtClean="0"/>
              <a:t>13/06/2017</a:t>
            </a:fld>
            <a:endParaRPr lang="en-GB"/>
          </a:p>
        </p:txBody>
      </p:sp>
      <p:sp>
        <p:nvSpPr>
          <p:cNvPr id="4" name="Footer Placeholder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158CA897-02FD-46E1-B249-6DCAB105C2D4}" type="slidenum">
              <a:rPr lang="en-GB" smtClean="0"/>
              <a:t>‹#›</a:t>
            </a:fld>
            <a:endParaRPr lang="en-GB"/>
          </a:p>
        </p:txBody>
      </p:sp>
    </p:spTree>
    <p:extLst>
      <p:ext uri="{BB962C8B-B14F-4D97-AF65-F5344CB8AC3E}">
        <p14:creationId xmlns:p14="http://schemas.microsoft.com/office/powerpoint/2010/main" val="2480041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7689670D-17B8-4951-BC64-7B04AA592866}" type="datetimeFigureOut">
              <a:rPr lang="en-GB" smtClean="0"/>
              <a:t>13/06/2017</a:t>
            </a:fld>
            <a:endParaRPr lang="en-GB"/>
          </a:p>
        </p:txBody>
      </p:sp>
      <p:sp>
        <p:nvSpPr>
          <p:cNvPr id="4" name="Slide Image Placeholder 3"/>
          <p:cNvSpPr>
            <a:spLocks noGrp="1" noRot="1" noChangeAspect="1"/>
          </p:cNvSpPr>
          <p:nvPr>
            <p:ph type="sldImg" idx="2"/>
          </p:nvPr>
        </p:nvSpPr>
        <p:spPr>
          <a:xfrm>
            <a:off x="1168400" y="1243013"/>
            <a:ext cx="447357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1301BBC0-0520-4C87-BC38-DA313BFF7C50}" type="slidenum">
              <a:rPr lang="en-GB" smtClean="0"/>
              <a:t>‹#›</a:t>
            </a:fld>
            <a:endParaRPr lang="en-GB"/>
          </a:p>
        </p:txBody>
      </p:sp>
    </p:spTree>
    <p:extLst>
      <p:ext uri="{BB962C8B-B14F-4D97-AF65-F5344CB8AC3E}">
        <p14:creationId xmlns:p14="http://schemas.microsoft.com/office/powerpoint/2010/main" val="92764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prints.ioe.ac.uk/" TargetMode="External"/><Relationship Id="rId13" Type="http://schemas.openxmlformats.org/officeDocument/2006/relationships/hyperlink" Target="http://digirep.rhul.ac.uk/" TargetMode="External"/><Relationship Id="rId3" Type="http://schemas.openxmlformats.org/officeDocument/2006/relationships/hyperlink" Target="http://www.sherpa-leap.ac.uk/" TargetMode="External"/><Relationship Id="rId7" Type="http://schemas.openxmlformats.org/officeDocument/2006/relationships/hyperlink" Target="http://publications.icr.ac.uk/" TargetMode="External"/><Relationship Id="rId12" Type="http://schemas.openxmlformats.org/officeDocument/2006/relationships/hyperlink" Target="https://qmro.qmul.ac.uk/" TargetMode="External"/><Relationship Id="rId17" Type="http://schemas.openxmlformats.org/officeDocument/2006/relationships/hyperlink" Target="http://www.eprints.org/" TargetMode="External"/><Relationship Id="rId2" Type="http://schemas.openxmlformats.org/officeDocument/2006/relationships/slide" Target="../slides/slide5.xml"/><Relationship Id="rId16" Type="http://schemas.openxmlformats.org/officeDocument/2006/relationships/hyperlink" Target="http://eprints.ucl.ac.uk/" TargetMode="External"/><Relationship Id="rId1" Type="http://schemas.openxmlformats.org/officeDocument/2006/relationships/notesMaster" Target="../notesMasters/notesMaster1.xml"/><Relationship Id="rId6" Type="http://schemas.openxmlformats.org/officeDocument/2006/relationships/hyperlink" Target="http://spiral.imperial.ac.uk/" TargetMode="External"/><Relationship Id="rId11" Type="http://schemas.openxmlformats.org/officeDocument/2006/relationships/hyperlink" Target="http://eprints.pharmacy.ac.uk/" TargetMode="External"/><Relationship Id="rId5" Type="http://schemas.openxmlformats.org/officeDocument/2006/relationships/hyperlink" Target="http://eprints.gold.ac.uk/" TargetMode="External"/><Relationship Id="rId15" Type="http://schemas.openxmlformats.org/officeDocument/2006/relationships/hyperlink" Target="http://eprints.soas.ac.uk/" TargetMode="External"/><Relationship Id="rId10" Type="http://schemas.openxmlformats.org/officeDocument/2006/relationships/hyperlink" Target="http://eprints.lse.ac.uk/" TargetMode="External"/><Relationship Id="rId4" Type="http://schemas.openxmlformats.org/officeDocument/2006/relationships/hyperlink" Target="http://eprints.bbk.ac.uk/" TargetMode="External"/><Relationship Id="rId9" Type="http://schemas.openxmlformats.org/officeDocument/2006/relationships/hyperlink" Target="http://www.kcl.ac.uk/" TargetMode="External"/><Relationship Id="rId14" Type="http://schemas.openxmlformats.org/officeDocument/2006/relationships/hyperlink" Target="http://sas-space.sas.ac.uk/"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Lovely practice</a:t>
            </a:r>
            <a:r>
              <a:rPr lang="en-GB" baseline="0" dirty="0" smtClean="0"/>
              <a:t> based research outputs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 need to disseminate, access and reuse research outputs beyond REF</a:t>
            </a:r>
            <a:endParaRPr lang="en-GB"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1301BBC0-0520-4C87-BC38-DA313BFF7C50}" type="slidenum">
              <a:rPr lang="en-GB" smtClean="0"/>
              <a:t>2</a:t>
            </a:fld>
            <a:endParaRPr lang="en-GB"/>
          </a:p>
        </p:txBody>
      </p:sp>
    </p:spTree>
    <p:extLst>
      <p:ext uri="{BB962C8B-B14F-4D97-AF65-F5344CB8AC3E}">
        <p14:creationId xmlns:p14="http://schemas.microsoft.com/office/powerpoint/2010/main" val="322472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Title:</a:t>
            </a:r>
            <a:r>
              <a:rPr lang="en-GB" sz="1200" b="0" i="0" kern="1200" dirty="0" smtClean="0">
                <a:solidFill>
                  <a:schemeClr val="tx1"/>
                </a:solidFill>
                <a:effectLst/>
                <a:latin typeface="+mn-lt"/>
                <a:ea typeface="+mn-ea"/>
                <a:cs typeface="+mn-cs"/>
              </a:rPr>
              <a:t> Square Peg Round Hole http://bit.ly/2s4HXhV</a:t>
            </a:r>
          </a:p>
          <a:p>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Creator:</a:t>
            </a:r>
            <a:r>
              <a:rPr lang="en-GB" sz="1200" b="0" i="0" kern="1200" dirty="0" smtClean="0">
                <a:solidFill>
                  <a:schemeClr val="tx1"/>
                </a:solidFill>
                <a:effectLst/>
                <a:latin typeface="+mn-lt"/>
                <a:ea typeface="+mn-ea"/>
                <a:cs typeface="+mn-cs"/>
              </a:rPr>
              <a:t> Steve </a:t>
            </a:r>
            <a:r>
              <a:rPr lang="en-GB" sz="1200" b="0" i="0" kern="1200" dirty="0" err="1" smtClean="0">
                <a:solidFill>
                  <a:schemeClr val="tx1"/>
                </a:solidFill>
                <a:effectLst/>
                <a:latin typeface="+mn-lt"/>
                <a:ea typeface="+mn-ea"/>
                <a:cs typeface="+mn-cs"/>
              </a:rPr>
              <a:t>Belz</a:t>
            </a:r>
            <a:endParaRPr lang="en-GB" sz="1200" b="0" i="0" kern="1200" dirty="0" smtClean="0">
              <a:solidFill>
                <a:schemeClr val="tx1"/>
              </a:solidFill>
              <a:effectLst/>
              <a:latin typeface="+mn-lt"/>
              <a:ea typeface="+mn-ea"/>
              <a:cs typeface="+mn-cs"/>
            </a:endParaRPr>
          </a:p>
          <a:p>
            <a:endParaRPr lang="en-GB" dirty="0" smtClean="0"/>
          </a:p>
          <a:p>
            <a:endParaRPr lang="en-GB" dirty="0" smtClean="0"/>
          </a:p>
          <a:p>
            <a:r>
              <a:rPr lang="en-GB" dirty="0" smtClean="0"/>
              <a:t>Issues with</a:t>
            </a:r>
            <a:r>
              <a:rPr lang="en-GB" baseline="0" dirty="0" smtClean="0"/>
              <a:t> PBRA on repositories (not just </a:t>
            </a:r>
            <a:r>
              <a:rPr lang="en-GB" baseline="0" dirty="0" err="1" smtClean="0"/>
              <a:t>CReaTE</a:t>
            </a:r>
            <a:r>
              <a:rPr lang="en-GB" baseline="0" dirty="0" smtClean="0"/>
              <a:t>)</a:t>
            </a:r>
          </a:p>
          <a:p>
            <a:endParaRPr lang="en-GB" baseline="0" dirty="0" smtClean="0"/>
          </a:p>
          <a:p>
            <a:r>
              <a:rPr lang="en-GB" baseline="0" dirty="0" smtClean="0"/>
              <a:t>Examples:</a:t>
            </a:r>
          </a:p>
          <a:p>
            <a:endParaRPr lang="en-GB" baseline="0" dirty="0" smtClean="0"/>
          </a:p>
          <a:p>
            <a:r>
              <a:rPr lang="en-GB" baseline="0" dirty="0" smtClean="0"/>
              <a:t> - images/works not always self explanatory (sometimes on purpose)</a:t>
            </a:r>
          </a:p>
          <a:p>
            <a:endParaRPr lang="en-GB" baseline="0" dirty="0" smtClean="0"/>
          </a:p>
          <a:p>
            <a:pPr marL="0" indent="0">
              <a:buFontTx/>
              <a:buNone/>
            </a:pPr>
            <a:r>
              <a:rPr lang="en-GB" baseline="0" dirty="0" smtClean="0"/>
              <a:t> - how much text do we ned to understand research outputs  - where should this text go? There is no specific field for this in </a:t>
            </a:r>
            <a:r>
              <a:rPr lang="en-GB" baseline="0" dirty="0" err="1" smtClean="0"/>
              <a:t>CReaTE</a:t>
            </a:r>
            <a:endParaRPr lang="en-GB" baseline="0" dirty="0" smtClean="0"/>
          </a:p>
          <a:p>
            <a:pPr marL="0" indent="0">
              <a:buFontTx/>
              <a:buNone/>
            </a:pPr>
            <a:endParaRPr lang="en-GB" baseline="0" dirty="0" smtClean="0"/>
          </a:p>
          <a:p>
            <a:pPr marL="171450" indent="-171450">
              <a:buFontTx/>
              <a:buChar char="-"/>
            </a:pPr>
            <a:r>
              <a:rPr lang="en-GB" baseline="0" dirty="0" smtClean="0"/>
              <a:t>How do we know what item type to use (e.g. performance/composition, artefact/exhibition</a:t>
            </a:r>
          </a:p>
          <a:p>
            <a:pPr marL="171450" indent="-171450">
              <a:buFontTx/>
              <a:buChar char="-"/>
            </a:pPr>
            <a:endParaRPr lang="en-GB" baseline="0" dirty="0" smtClean="0"/>
          </a:p>
          <a:p>
            <a:pPr marL="171450" indent="-171450">
              <a:buFontTx/>
              <a:buChar char="-"/>
            </a:pPr>
            <a:r>
              <a:rPr lang="en-GB" baseline="0" dirty="0" smtClean="0"/>
              <a:t>How do we untangle what is the outcome and what is info about the outcome?</a:t>
            </a:r>
          </a:p>
          <a:p>
            <a:pPr marL="171450" indent="-171450">
              <a:buFontTx/>
              <a:buChar char="-"/>
            </a:pPr>
            <a:endParaRPr lang="en-GB" baseline="0" dirty="0" smtClean="0"/>
          </a:p>
          <a:p>
            <a:pPr marL="171450" indent="-171450">
              <a:buFontTx/>
              <a:buChar char="-"/>
            </a:pPr>
            <a:r>
              <a:rPr lang="en-GB" baseline="0" dirty="0" smtClean="0"/>
              <a:t>How to “define practice based research that has a life of its own?” Rocio van </a:t>
            </a:r>
            <a:r>
              <a:rPr lang="en-GB" baseline="0" dirty="0" err="1" smtClean="0"/>
              <a:t>Jungenfeld</a:t>
            </a:r>
            <a:endParaRPr lang="en-GB" baseline="0" dirty="0" smtClean="0"/>
          </a:p>
          <a:p>
            <a:pPr marL="171450" indent="-171450">
              <a:buFontTx/>
              <a:buChar char="-"/>
            </a:pPr>
            <a:endParaRPr lang="en-GB" baseline="0" dirty="0" smtClean="0"/>
          </a:p>
          <a:p>
            <a:pPr marL="171450" indent="-171450">
              <a:buFontTx/>
              <a:buChar char="-"/>
            </a:pPr>
            <a:r>
              <a:rPr lang="en-GB" baseline="0" dirty="0" smtClean="0"/>
              <a:t>Much wider variety of research outputs than standard text-based outputs</a:t>
            </a:r>
          </a:p>
          <a:p>
            <a:pPr marL="171450" indent="-171450">
              <a:buFontTx/>
              <a:buChar char="-"/>
            </a:pPr>
            <a:endParaRPr lang="en-GB" baseline="0" dirty="0" smtClean="0"/>
          </a:p>
          <a:p>
            <a:pPr marL="171450" indent="-171450">
              <a:buFontTx/>
              <a:buChar char="-"/>
            </a:pPr>
            <a:r>
              <a:rPr lang="en-GB" baseline="0" dirty="0" smtClean="0"/>
              <a:t>Difficult to separate insights from data</a:t>
            </a:r>
          </a:p>
          <a:p>
            <a:pPr marL="0" indent="0">
              <a:buFontTx/>
              <a:buNone/>
            </a:pPr>
            <a:endParaRPr lang="en-GB" baseline="0" dirty="0" smtClean="0"/>
          </a:p>
          <a:p>
            <a:pPr marL="0" indent="0">
              <a:buFontTx/>
              <a:buNone/>
            </a:pPr>
            <a:r>
              <a:rPr lang="en-GB" baseline="0" dirty="0" smtClean="0"/>
              <a:t>------ Defiant objects</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1301BBC0-0520-4C87-BC38-DA313BFF7C50}" type="slidenum">
              <a:rPr lang="en-GB" smtClean="0"/>
              <a:t>3</a:t>
            </a:fld>
            <a:endParaRPr lang="en-GB"/>
          </a:p>
        </p:txBody>
      </p:sp>
    </p:spTree>
    <p:extLst>
      <p:ext uri="{BB962C8B-B14F-4D97-AF65-F5344CB8AC3E}">
        <p14:creationId xmlns:p14="http://schemas.microsoft.com/office/powerpoint/2010/main" val="307500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Copyright</a:t>
            </a:r>
          </a:p>
          <a:p>
            <a:endParaRPr lang="en-GB" dirty="0" smtClean="0"/>
          </a:p>
          <a:p>
            <a:r>
              <a:rPr lang="en-GB" dirty="0" smtClean="0"/>
              <a:t>-  Who</a:t>
            </a:r>
            <a:r>
              <a:rPr lang="en-GB" baseline="0" dirty="0" smtClean="0"/>
              <a:t> owns it?</a:t>
            </a:r>
            <a:endParaRPr lang="en-GB" dirty="0" smtClean="0"/>
          </a:p>
          <a:p>
            <a:endParaRPr lang="en-GB" dirty="0" smtClean="0"/>
          </a:p>
          <a:p>
            <a:r>
              <a:rPr lang="en-GB" dirty="0" smtClean="0"/>
              <a:t> -</a:t>
            </a:r>
            <a:r>
              <a:rPr lang="en-GB" baseline="0" dirty="0" smtClean="0"/>
              <a:t> 3</a:t>
            </a:r>
            <a:r>
              <a:rPr lang="en-GB" baseline="30000" dirty="0" smtClean="0"/>
              <a:t>rd</a:t>
            </a:r>
            <a:r>
              <a:rPr lang="en-GB" baseline="0" dirty="0" smtClean="0"/>
              <a:t> party</a:t>
            </a:r>
          </a:p>
          <a:p>
            <a:endParaRPr lang="en-GB" baseline="0" dirty="0" smtClean="0"/>
          </a:p>
          <a:p>
            <a:r>
              <a:rPr lang="en-GB" baseline="0" dirty="0" smtClean="0"/>
              <a:t>- Creative commons (which licence to use)</a:t>
            </a:r>
            <a:endParaRPr lang="en-GB" dirty="0"/>
          </a:p>
        </p:txBody>
      </p:sp>
      <p:sp>
        <p:nvSpPr>
          <p:cNvPr id="4" name="Slide Number Placeholder 3"/>
          <p:cNvSpPr>
            <a:spLocks noGrp="1"/>
          </p:cNvSpPr>
          <p:nvPr>
            <p:ph type="sldNum" sz="quarter" idx="10"/>
          </p:nvPr>
        </p:nvSpPr>
        <p:spPr/>
        <p:txBody>
          <a:bodyPr/>
          <a:lstStyle/>
          <a:p>
            <a:fld id="{1301BBC0-0520-4C87-BC38-DA313BFF7C50}" type="slidenum">
              <a:rPr lang="en-GB" smtClean="0"/>
              <a:t>4</a:t>
            </a:fld>
            <a:endParaRPr lang="en-GB"/>
          </a:p>
        </p:txBody>
      </p:sp>
    </p:spTree>
    <p:extLst>
      <p:ext uri="{BB962C8B-B14F-4D97-AF65-F5344CB8AC3E}">
        <p14:creationId xmlns:p14="http://schemas.microsoft.com/office/powerpoint/2010/main" val="1681728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https://defiantobjects.files.wordpress.com/2013/05/deposit_guide_final_web_version.pdf</a:t>
            </a:r>
          </a:p>
          <a:p>
            <a:endParaRPr lang="en-GB" dirty="0" smtClean="0"/>
          </a:p>
          <a:p>
            <a:r>
              <a:rPr lang="en-GB" dirty="0" smtClean="0"/>
              <a:t>https://defiantobjects.wordpress.com/ - click</a:t>
            </a:r>
            <a:r>
              <a:rPr lang="en-GB" baseline="0" dirty="0" smtClean="0"/>
              <a:t> image in slide</a:t>
            </a:r>
            <a:endParaRPr lang="en-GB" dirty="0" smtClean="0"/>
          </a:p>
          <a:p>
            <a:endParaRPr lang="en-GB" dirty="0" smtClean="0"/>
          </a:p>
          <a:p>
            <a:r>
              <a:rPr lang="en-GB" dirty="0" smtClean="0"/>
              <a:t>Completed</a:t>
            </a:r>
            <a:r>
              <a:rPr lang="en-GB" baseline="0" dirty="0" smtClean="0"/>
              <a:t> 2013</a:t>
            </a:r>
            <a:endParaRPr lang="en-GB" dirty="0" smtClean="0"/>
          </a:p>
          <a:p>
            <a:endParaRPr lang="en-GB" dirty="0" smtClean="0"/>
          </a:p>
          <a:p>
            <a:pPr fontAlgn="base"/>
            <a:r>
              <a:rPr lang="en-GB" sz="1200" b="0" i="1" kern="1200" dirty="0" smtClean="0">
                <a:solidFill>
                  <a:schemeClr val="tx1"/>
                </a:solidFill>
                <a:effectLst/>
                <a:latin typeface="+mn-lt"/>
                <a:ea typeface="+mn-ea"/>
                <a:cs typeface="+mn-cs"/>
              </a:rPr>
              <a:t>Defiant Objects</a:t>
            </a:r>
            <a:r>
              <a:rPr lang="en-GB" sz="1200" b="0" i="0" kern="1200" dirty="0" smtClean="0">
                <a:solidFill>
                  <a:schemeClr val="tx1"/>
                </a:solidFill>
                <a:effectLst/>
                <a:latin typeface="+mn-lt"/>
                <a:ea typeface="+mn-ea"/>
                <a:cs typeface="+mn-cs"/>
              </a:rPr>
              <a:t> is a 18-months </a:t>
            </a:r>
            <a:r>
              <a:rPr lang="en-GB" sz="1200" b="0" i="0" u="none" strike="noStrike" kern="1200" dirty="0" smtClean="0">
                <a:solidFill>
                  <a:schemeClr val="tx1"/>
                </a:solidFill>
                <a:effectLst/>
                <a:latin typeface="+mn-lt"/>
                <a:ea typeface="+mn-ea"/>
                <a:cs typeface="+mn-cs"/>
                <a:hlinkClick r:id="rId3"/>
              </a:rPr>
              <a:t>London E-prints Access Project</a:t>
            </a:r>
            <a:r>
              <a:rPr lang="en-GB" sz="1200" b="0" i="0" kern="1200" dirty="0" smtClean="0">
                <a:solidFill>
                  <a:schemeClr val="tx1"/>
                </a:solidFill>
                <a:effectLst/>
                <a:latin typeface="+mn-lt"/>
                <a:ea typeface="+mn-ea"/>
                <a:cs typeface="+mn-cs"/>
              </a:rPr>
              <a:t>’s (LEAP) research project headed by </a:t>
            </a:r>
            <a:r>
              <a:rPr lang="en-GB" sz="1200" b="0" i="0" kern="1200" dirty="0" err="1" smtClean="0">
                <a:solidFill>
                  <a:schemeClr val="tx1"/>
                </a:solidFill>
                <a:effectLst/>
                <a:latin typeface="+mn-lt"/>
                <a:ea typeface="+mn-ea"/>
                <a:cs typeface="+mn-cs"/>
              </a:rPr>
              <a:t>Tahani</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Nadim</a:t>
            </a:r>
            <a:r>
              <a:rPr lang="en-GB" sz="1200" b="0" i="0" kern="1200" dirty="0" smtClean="0">
                <a:solidFill>
                  <a:schemeClr val="tx1"/>
                </a:solidFill>
                <a:effectLst/>
                <a:latin typeface="+mn-lt"/>
                <a:ea typeface="+mn-ea"/>
                <a:cs typeface="+mn-cs"/>
              </a:rPr>
              <a:t> (Goldsmiths) with research assistance from Rebecca Randall (Goldsmiths). It follows on from work carried out by the LEAP Media Working Group.</a:t>
            </a: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LEAP is the consortium of University of London repositories which includes </a:t>
            </a:r>
            <a:r>
              <a:rPr lang="en-GB" sz="1200" b="0" i="0" u="none" strike="noStrike" kern="1200" dirty="0" err="1" smtClean="0">
                <a:solidFill>
                  <a:schemeClr val="tx1"/>
                </a:solidFill>
                <a:effectLst/>
                <a:latin typeface="+mn-lt"/>
                <a:ea typeface="+mn-ea"/>
                <a:cs typeface="+mn-cs"/>
                <a:hlinkClick r:id="rId4"/>
              </a:rPr>
              <a:t>Birkbeck</a:t>
            </a:r>
            <a:r>
              <a:rPr lang="en-GB" sz="1200" b="0" i="0" kern="1200" dirty="0" smtClean="0">
                <a:solidFill>
                  <a:schemeClr val="tx1"/>
                </a:solidFill>
                <a:effectLst/>
                <a:latin typeface="+mn-lt"/>
                <a:ea typeface="+mn-ea"/>
                <a:cs typeface="+mn-cs"/>
              </a:rPr>
              <a:t>, </a:t>
            </a:r>
            <a:r>
              <a:rPr lang="en-GB" sz="1200" b="0" i="0" u="none" strike="noStrike" kern="1200" dirty="0" err="1" smtClean="0">
                <a:solidFill>
                  <a:schemeClr val="tx1"/>
                </a:solidFill>
                <a:effectLst/>
                <a:latin typeface="+mn-lt"/>
                <a:ea typeface="+mn-ea"/>
                <a:cs typeface="+mn-cs"/>
                <a:hlinkClick r:id="rId5"/>
              </a:rPr>
              <a:t>Goldsmiths</a:t>
            </a:r>
            <a:r>
              <a:rPr lang="en-GB" sz="1200" b="0" i="0" kern="1200" dirty="0" err="1" smtClean="0">
                <a:solidFill>
                  <a:schemeClr val="tx1"/>
                </a:solidFill>
                <a:effectLst/>
                <a:latin typeface="+mn-lt"/>
                <a:ea typeface="+mn-ea"/>
                <a:cs typeface="+mn-cs"/>
              </a:rPr>
              <a:t>,</a:t>
            </a:r>
            <a:r>
              <a:rPr lang="en-GB" sz="1200" b="0" i="0" u="none" strike="noStrike" kern="1200" dirty="0" err="1" smtClean="0">
                <a:solidFill>
                  <a:schemeClr val="tx1"/>
                </a:solidFill>
                <a:effectLst/>
                <a:latin typeface="+mn-lt"/>
                <a:ea typeface="+mn-ea"/>
                <a:cs typeface="+mn-cs"/>
                <a:hlinkClick r:id="rId6"/>
              </a:rPr>
              <a:t>Imperial</a:t>
            </a:r>
            <a:r>
              <a:rPr lang="en-GB" sz="1200" b="0" i="0" u="none" strike="noStrike" kern="1200" dirty="0" smtClean="0">
                <a:solidFill>
                  <a:schemeClr val="tx1"/>
                </a:solidFill>
                <a:effectLst/>
                <a:latin typeface="+mn-lt"/>
                <a:ea typeface="+mn-ea"/>
                <a:cs typeface="+mn-cs"/>
                <a:hlinkClick r:id="rId6"/>
              </a:rPr>
              <a:t> College</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7"/>
              </a:rPr>
              <a:t>Institute of Cancer Research</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8"/>
              </a:rPr>
              <a:t>Institution of Education</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9"/>
              </a:rPr>
              <a:t>King’s College</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10"/>
              </a:rPr>
              <a:t>London School of Economics</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11"/>
              </a:rPr>
              <a:t>The School of Pharmacy</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12"/>
              </a:rPr>
              <a:t>Queen Mary College</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13"/>
              </a:rPr>
              <a:t>Royal Holloway</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14"/>
              </a:rPr>
              <a:t>School of Advanced Study</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15"/>
              </a:rPr>
              <a:t>School of Oriental and African Studies</a:t>
            </a:r>
            <a:r>
              <a:rPr lang="en-GB" sz="1200" b="0" i="0" kern="1200" dirty="0" smtClean="0">
                <a:solidFill>
                  <a:schemeClr val="tx1"/>
                </a:solidFill>
                <a:effectLst/>
                <a:latin typeface="+mn-lt"/>
                <a:ea typeface="+mn-ea"/>
                <a:cs typeface="+mn-cs"/>
              </a:rPr>
              <a:t>, and </a:t>
            </a:r>
            <a:r>
              <a:rPr lang="en-GB" sz="1200" b="0" i="0" u="none" strike="noStrike" kern="1200" dirty="0" smtClean="0">
                <a:solidFill>
                  <a:schemeClr val="tx1"/>
                </a:solidFill>
                <a:effectLst/>
                <a:latin typeface="+mn-lt"/>
                <a:ea typeface="+mn-ea"/>
                <a:cs typeface="+mn-cs"/>
                <a:hlinkClick r:id="rId16"/>
              </a:rPr>
              <a:t>University College London</a:t>
            </a:r>
            <a:r>
              <a:rPr lang="en-GB" sz="1200" b="0" i="0" kern="1200" dirty="0" smtClean="0">
                <a:solidFill>
                  <a:schemeClr val="tx1"/>
                </a:solidFill>
                <a:effectLst/>
                <a:latin typeface="+mn-lt"/>
                <a:ea typeface="+mn-ea"/>
                <a:cs typeface="+mn-cs"/>
              </a:rPr>
              <a:t>.</a:t>
            </a: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Institutional repositories have now been set up in all 1994 and Russell Group universities and their contents have grown rapidly in the last five years. This development is also reflected in the kinds of research outputs deposited in IRs: No longer “straightforward” paper publications, repositories – particularly those run by universities with arts-based departments – see a steady influx of research outputs that do not easily fit the categories offered by IR systems. We have termed such outputs that escape conventional classification “defiant objects”. But rather than curtail their complexities, we wish to find ways in which best to accommodate these objects in existing IRs.</a:t>
            </a:r>
          </a:p>
          <a:p>
            <a:pPr fontAlgn="base"/>
            <a:endParaRPr lang="en-GB" sz="1200" b="0" i="0" kern="1200" dirty="0" smtClean="0">
              <a:solidFill>
                <a:schemeClr val="tx1"/>
              </a:solidFill>
              <a:effectLst/>
              <a:latin typeface="+mn-lt"/>
              <a:ea typeface="+mn-ea"/>
              <a:cs typeface="+mn-cs"/>
            </a:endParaRPr>
          </a:p>
          <a:p>
            <a:pPr fontAlgn="base"/>
            <a:r>
              <a:rPr lang="en-GB" sz="1200" b="0" i="1" kern="1200" dirty="0" smtClean="0">
                <a:solidFill>
                  <a:schemeClr val="tx1"/>
                </a:solidFill>
                <a:effectLst/>
                <a:latin typeface="+mn-lt"/>
                <a:ea typeface="+mn-ea"/>
                <a:cs typeface="+mn-cs"/>
              </a:rPr>
              <a:t>Defiant Objects</a:t>
            </a:r>
            <a:r>
              <a:rPr lang="en-GB" sz="1200" b="0" i="0" kern="1200" dirty="0" smtClean="0">
                <a:solidFill>
                  <a:schemeClr val="tx1"/>
                </a:solidFill>
                <a:effectLst/>
                <a:latin typeface="+mn-lt"/>
                <a:ea typeface="+mn-ea"/>
                <a:cs typeface="+mn-cs"/>
              </a:rPr>
              <a:t> will address a number of questions that have arisen in conjunction with the increase in non-standard deposits. A comprehensive “literature review” will provide an overview of current practices and address the following questions: How to identify types of research output and core metadata required for each type? How to decide on appropriate file formats for access and preservation? How do metadata sets map to workflows? What kinds of controlled vocabulary and standard thesauri are and/or should be used?</a:t>
            </a:r>
          </a:p>
          <a:p>
            <a:pPr fontAlgn="base"/>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Following on from this, </a:t>
            </a:r>
            <a:r>
              <a:rPr lang="en-GB" sz="1200" b="0" i="1" kern="1200" dirty="0" smtClean="0">
                <a:solidFill>
                  <a:schemeClr val="tx1"/>
                </a:solidFill>
                <a:effectLst/>
                <a:latin typeface="+mn-lt"/>
                <a:ea typeface="+mn-ea"/>
                <a:cs typeface="+mn-cs"/>
              </a:rPr>
              <a:t>Defiant Objects</a:t>
            </a:r>
            <a:r>
              <a:rPr lang="en-GB" sz="1200" b="0" i="0" kern="1200" dirty="0" smtClean="0">
                <a:solidFill>
                  <a:schemeClr val="tx1"/>
                </a:solidFill>
                <a:effectLst/>
                <a:latin typeface="+mn-lt"/>
                <a:ea typeface="+mn-ea"/>
                <a:cs typeface="+mn-cs"/>
              </a:rPr>
              <a:t> will produce a guide and recommendations for supporting non-standard deposits (“defiant objects”) in institutional repositories, especially those in non-textual formats. The guide will be aimed at depositing researchers and repository staff working in research-led universities that encompass arts-based disciplines. The project will also translate its findings into a new workflow for depositing non-standard objects in repositories. This will be installed in a test environment, run on </a:t>
            </a:r>
            <a:r>
              <a:rPr lang="en-GB" sz="1200" b="0" i="0" u="none" strike="noStrike" kern="1200" dirty="0" err="1" smtClean="0">
                <a:solidFill>
                  <a:schemeClr val="tx1"/>
                </a:solidFill>
                <a:effectLst/>
                <a:latin typeface="+mn-lt"/>
                <a:ea typeface="+mn-ea"/>
                <a:cs typeface="+mn-cs"/>
                <a:hlinkClick r:id="rId17"/>
              </a:rPr>
              <a:t>EPrints</a:t>
            </a:r>
            <a:r>
              <a:rPr lang="en-GB" sz="1200" b="0" i="0" u="none" strike="noStrike" kern="1200" dirty="0" smtClean="0">
                <a:solidFill>
                  <a:schemeClr val="tx1"/>
                </a:solidFill>
                <a:effectLst/>
                <a:latin typeface="+mn-lt"/>
                <a:ea typeface="+mn-ea"/>
                <a:cs typeface="+mn-cs"/>
                <a:hlinkClick r:id="rId17"/>
              </a:rPr>
              <a:t> 3.3</a:t>
            </a:r>
            <a:r>
              <a:rPr lang="en-GB" sz="1200" b="0" i="0" kern="1200" dirty="0" smtClean="0">
                <a:solidFill>
                  <a:schemeClr val="tx1"/>
                </a:solidFill>
                <a:effectLst/>
                <a:latin typeface="+mn-lt"/>
                <a:ea typeface="+mn-ea"/>
                <a:cs typeface="+mn-cs"/>
              </a:rPr>
              <a:t>, and will be made available for testing.</a:t>
            </a:r>
          </a:p>
          <a:p>
            <a:endParaRPr lang="en-GB" dirty="0"/>
          </a:p>
        </p:txBody>
      </p:sp>
      <p:sp>
        <p:nvSpPr>
          <p:cNvPr id="4" name="Slide Number Placeholder 3"/>
          <p:cNvSpPr>
            <a:spLocks noGrp="1"/>
          </p:cNvSpPr>
          <p:nvPr>
            <p:ph type="sldNum" sz="quarter" idx="10"/>
          </p:nvPr>
        </p:nvSpPr>
        <p:spPr/>
        <p:txBody>
          <a:bodyPr/>
          <a:lstStyle/>
          <a:p>
            <a:fld id="{1301BBC0-0520-4C87-BC38-DA313BFF7C50}" type="slidenum">
              <a:rPr lang="en-GB" smtClean="0"/>
              <a:t>5</a:t>
            </a:fld>
            <a:endParaRPr lang="en-GB"/>
          </a:p>
        </p:txBody>
      </p:sp>
    </p:spTree>
    <p:extLst>
      <p:ext uri="{BB962C8B-B14F-4D97-AF65-F5344CB8AC3E}">
        <p14:creationId xmlns:p14="http://schemas.microsoft.com/office/powerpoint/2010/main" val="2833237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KULTUR</a:t>
            </a:r>
            <a:r>
              <a:rPr lang="en-GB" baseline="0" dirty="0" smtClean="0"/>
              <a:t> – UAL http://kultur.eprints.org/ </a:t>
            </a:r>
          </a:p>
          <a:p>
            <a:endParaRPr lang="en-GB" baseline="0" dirty="0" smtClean="0"/>
          </a:p>
          <a:p>
            <a:endParaRPr lang="en-GB" baseline="0" dirty="0" smtClean="0"/>
          </a:p>
          <a:p>
            <a:r>
              <a:rPr lang="en-GB" sz="1200" b="0" i="0" kern="1200" dirty="0" err="1" smtClean="0">
                <a:solidFill>
                  <a:schemeClr val="tx1"/>
                </a:solidFill>
                <a:effectLst/>
                <a:latin typeface="+mn-lt"/>
                <a:ea typeface="+mn-ea"/>
                <a:cs typeface="+mn-cs"/>
              </a:rPr>
              <a:t>Kultur</a:t>
            </a:r>
            <a:r>
              <a:rPr lang="en-GB" sz="1200" b="0" i="0" kern="1200" dirty="0" smtClean="0">
                <a:solidFill>
                  <a:schemeClr val="tx1"/>
                </a:solidFill>
                <a:effectLst/>
                <a:latin typeface="+mn-lt"/>
                <a:ea typeface="+mn-ea"/>
                <a:cs typeface="+mn-cs"/>
              </a:rPr>
              <a:t> was JISC-funded project</a:t>
            </a:r>
            <a:r>
              <a:rPr lang="en-GB" sz="1200" b="0" i="0" kern="1200" baseline="0" dirty="0" smtClean="0">
                <a:solidFill>
                  <a:schemeClr val="tx1"/>
                </a:solidFill>
                <a:effectLst/>
                <a:latin typeface="+mn-lt"/>
                <a:ea typeface="+mn-ea"/>
                <a:cs typeface="+mn-cs"/>
              </a:rPr>
              <a:t> that created</a:t>
            </a:r>
            <a:r>
              <a:rPr lang="en-GB" sz="1200" b="0" i="0" kern="1200" dirty="0" smtClean="0">
                <a:solidFill>
                  <a:schemeClr val="tx1"/>
                </a:solidFill>
                <a:effectLst/>
                <a:latin typeface="+mn-lt"/>
                <a:ea typeface="+mn-ea"/>
                <a:cs typeface="+mn-cs"/>
              </a:rPr>
              <a:t> a model of an institutional repository for use in the creative and applied arts.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While institutional repositories are proficient in managing text-based research such as articles, books, and theses, they are not yet attuned to the requirements of images and time-based media.</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 The </a:t>
            </a:r>
            <a:r>
              <a:rPr lang="en-GB" sz="1200" b="0" i="0" kern="1200" dirty="0" err="1" smtClean="0">
                <a:solidFill>
                  <a:schemeClr val="tx1"/>
                </a:solidFill>
                <a:effectLst/>
                <a:latin typeface="+mn-lt"/>
                <a:ea typeface="+mn-ea"/>
                <a:cs typeface="+mn-cs"/>
              </a:rPr>
              <a:t>Kultur</a:t>
            </a:r>
            <a:r>
              <a:rPr lang="en-GB" sz="1200" b="0" i="0" kern="1200" dirty="0" smtClean="0">
                <a:solidFill>
                  <a:schemeClr val="tx1"/>
                </a:solidFill>
                <a:effectLst/>
                <a:latin typeface="+mn-lt"/>
                <a:ea typeface="+mn-ea"/>
                <a:cs typeface="+mn-cs"/>
              </a:rPr>
              <a:t> project aims to change this by creating a flexible multimedia repository that will be able to showcase a wide range of outputs, from digital versions of painting, photography, film, graphic and textile design, to records of performances, shows and installations.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This was a two year project scheduled for completion in March 2009. The project partners were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the University of Southampton, University of the Arts London, University for the Creative Arts, and the Visual Arts Data Service. Leiden University is an associate partner.</a:t>
            </a:r>
          </a:p>
          <a:p>
            <a:endParaRPr lang="en-GB" baseline="0" dirty="0" smtClean="0"/>
          </a:p>
          <a:p>
            <a:endParaRPr lang="en-GB" baseline="0" dirty="0" smtClean="0"/>
          </a:p>
          <a:p>
            <a:r>
              <a:rPr lang="en-GB" baseline="0" dirty="0" smtClean="0"/>
              <a:t>UCA research online http://www.research.ucreative.ac.uk/  - click on link in slide</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Also look at http://ualresearchonline.arts.ac.uk/1669/ </a:t>
            </a:r>
          </a:p>
          <a:p>
            <a:endParaRPr lang="en-GB" baseline="0" dirty="0" smtClean="0"/>
          </a:p>
          <a:p>
            <a:endParaRPr lang="en-GB" baseline="0" dirty="0" smtClean="0"/>
          </a:p>
          <a:p>
            <a:r>
              <a:rPr lang="en-GB" baseline="0" dirty="0" smtClean="0"/>
              <a:t>and RADAR (Glasgow SA) http://radar.gsa.ac.uk/</a:t>
            </a:r>
            <a:endParaRPr lang="en-GB" dirty="0" smtClean="0"/>
          </a:p>
        </p:txBody>
      </p:sp>
      <p:sp>
        <p:nvSpPr>
          <p:cNvPr id="4" name="Slide Number Placeholder 3"/>
          <p:cNvSpPr>
            <a:spLocks noGrp="1"/>
          </p:cNvSpPr>
          <p:nvPr>
            <p:ph type="sldNum" sz="quarter" idx="10"/>
          </p:nvPr>
        </p:nvSpPr>
        <p:spPr/>
        <p:txBody>
          <a:bodyPr/>
          <a:lstStyle/>
          <a:p>
            <a:fld id="{1301BBC0-0520-4C87-BC38-DA313BFF7C50}" type="slidenum">
              <a:rPr lang="en-GB" smtClean="0"/>
              <a:t>6</a:t>
            </a:fld>
            <a:endParaRPr lang="en-GB"/>
          </a:p>
        </p:txBody>
      </p:sp>
    </p:spTree>
    <p:extLst>
      <p:ext uri="{BB962C8B-B14F-4D97-AF65-F5344CB8AC3E}">
        <p14:creationId xmlns:p14="http://schemas.microsoft.com/office/powerpoint/2010/main" val="675406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  Metadata guides – working with what</a:t>
            </a:r>
            <a:r>
              <a:rPr lang="en-GB" baseline="0" dirty="0" smtClean="0"/>
              <a:t> we have</a:t>
            </a:r>
          </a:p>
          <a:p>
            <a:pPr marL="171450" indent="-171450">
              <a:buFontTx/>
              <a:buChar char="-"/>
            </a:pPr>
            <a:endParaRPr lang="en-GB"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smtClean="0"/>
              <a:t>Making the big</a:t>
            </a:r>
            <a:r>
              <a:rPr lang="en-GB" baseline="0" dirty="0" smtClean="0"/>
              <a:t> guide </a:t>
            </a:r>
          </a:p>
          <a:p>
            <a:endParaRPr lang="en-GB" dirty="0" smtClean="0"/>
          </a:p>
          <a:p>
            <a:r>
              <a:rPr lang="en-GB" dirty="0" smtClean="0"/>
              <a:t>-  Copyright guidance</a:t>
            </a:r>
            <a:r>
              <a:rPr lang="en-GB" baseline="0" dirty="0" smtClean="0"/>
              <a:t>  -  http://copyrightuser.org/ and coming soon Copyright Cortex</a:t>
            </a:r>
            <a:endParaRPr lang="en-GB" dirty="0" smtClean="0"/>
          </a:p>
          <a:p>
            <a:pPr marL="0" indent="0">
              <a:buFontTx/>
              <a:buNone/>
            </a:pPr>
            <a:endParaRPr lang="en-GB" baseline="0" dirty="0" smtClean="0"/>
          </a:p>
          <a:p>
            <a:pPr marL="171450" indent="-171450">
              <a:buFontTx/>
              <a:buChar char="-"/>
            </a:pPr>
            <a:r>
              <a:rPr lang="en-GB" baseline="0" dirty="0" smtClean="0"/>
              <a:t>Workshops</a:t>
            </a:r>
          </a:p>
          <a:p>
            <a:pPr marL="171450" indent="-171450">
              <a:buFontTx/>
              <a:buChar char="-"/>
            </a:pPr>
            <a:endParaRPr lang="en-GB" baseline="0" dirty="0" smtClean="0"/>
          </a:p>
          <a:p>
            <a:pPr marL="171450" indent="-171450">
              <a:buFontTx/>
              <a:buChar char="-"/>
            </a:pPr>
            <a:r>
              <a:rPr lang="en-GB" baseline="0" dirty="0" smtClean="0"/>
              <a:t>One to one sessions</a:t>
            </a:r>
          </a:p>
          <a:p>
            <a:pPr marL="171450" indent="-171450">
              <a:buFontTx/>
              <a:buChar char="-"/>
            </a:pPr>
            <a:endParaRPr lang="en-GB" baseline="0" dirty="0" smtClean="0"/>
          </a:p>
          <a:p>
            <a:pPr marL="171450" indent="-171450">
              <a:buFontTx/>
              <a:buChar char="-"/>
            </a:pPr>
            <a:r>
              <a:rPr lang="en-GB" baseline="0" dirty="0" smtClean="0"/>
              <a:t>Changing some headings (if possible)</a:t>
            </a:r>
          </a:p>
          <a:p>
            <a:pPr marL="171450" indent="-171450">
              <a:buFontTx/>
              <a:buChar char="-"/>
            </a:pPr>
            <a:endParaRPr lang="en-GB" baseline="0" dirty="0" smtClean="0"/>
          </a:p>
          <a:p>
            <a:pPr marL="171450" indent="-171450">
              <a:buFontTx/>
              <a:buChar char="-"/>
            </a:pPr>
            <a:r>
              <a:rPr lang="en-GB" baseline="0" dirty="0" smtClean="0"/>
              <a:t>Asking for help</a:t>
            </a:r>
          </a:p>
          <a:p>
            <a:pPr marL="171450" indent="-171450">
              <a:buFontTx/>
              <a:buChar char="-"/>
            </a:pPr>
            <a:endParaRPr lang="en-GB" b="1" dirty="0"/>
          </a:p>
        </p:txBody>
      </p:sp>
      <p:sp>
        <p:nvSpPr>
          <p:cNvPr id="4" name="Slide Number Placeholder 3"/>
          <p:cNvSpPr>
            <a:spLocks noGrp="1"/>
          </p:cNvSpPr>
          <p:nvPr>
            <p:ph type="sldNum" sz="quarter" idx="10"/>
          </p:nvPr>
        </p:nvSpPr>
        <p:spPr/>
        <p:txBody>
          <a:bodyPr/>
          <a:lstStyle/>
          <a:p>
            <a:fld id="{1301BBC0-0520-4C87-BC38-DA313BFF7C50}" type="slidenum">
              <a:rPr lang="en-GB" smtClean="0"/>
              <a:t>7</a:t>
            </a:fld>
            <a:endParaRPr lang="en-GB"/>
          </a:p>
        </p:txBody>
      </p:sp>
    </p:spTree>
    <p:extLst>
      <p:ext uri="{BB962C8B-B14F-4D97-AF65-F5344CB8AC3E}">
        <p14:creationId xmlns:p14="http://schemas.microsoft.com/office/powerpoint/2010/main" val="676894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 of PBRA</a:t>
            </a:r>
            <a:r>
              <a:rPr lang="en-GB" baseline="0" dirty="0" smtClean="0"/>
              <a:t> on </a:t>
            </a:r>
            <a:r>
              <a:rPr lang="en-GB" baseline="0" dirty="0" err="1" smtClean="0"/>
              <a:t>CReaTE</a:t>
            </a:r>
            <a:r>
              <a:rPr lang="en-GB" baseline="0" dirty="0" smtClean="0"/>
              <a:t>:</a:t>
            </a:r>
          </a:p>
          <a:p>
            <a:endParaRPr lang="en-GB" baseline="0" dirty="0" smtClean="0"/>
          </a:p>
          <a:p>
            <a:endParaRPr lang="en-GB" baseline="0" dirty="0" smtClean="0"/>
          </a:p>
          <a:p>
            <a:r>
              <a:rPr lang="en-GB" baseline="0" dirty="0" smtClean="0"/>
              <a:t>Kate McLean – click on slide image</a:t>
            </a:r>
          </a:p>
          <a:p>
            <a:endParaRPr lang="en-GB" baseline="0" dirty="0" smtClean="0"/>
          </a:p>
          <a:p>
            <a:r>
              <a:rPr lang="en-GB" baseline="0" dirty="0" smtClean="0"/>
              <a:t>Tim Jones - http://create.canterbury.ac.uk/13267/</a:t>
            </a:r>
          </a:p>
          <a:p>
            <a:endParaRPr lang="en-GB" baseline="0" dirty="0" smtClean="0"/>
          </a:p>
          <a:p>
            <a:r>
              <a:rPr lang="en-GB" baseline="0" dirty="0" smtClean="0"/>
              <a:t>Eddie McMillan - http://create.canterbury.ac.uk/14688/</a:t>
            </a:r>
          </a:p>
          <a:p>
            <a:endParaRPr lang="en-GB" dirty="0"/>
          </a:p>
        </p:txBody>
      </p:sp>
      <p:sp>
        <p:nvSpPr>
          <p:cNvPr id="4" name="Slide Number Placeholder 3"/>
          <p:cNvSpPr>
            <a:spLocks noGrp="1"/>
          </p:cNvSpPr>
          <p:nvPr>
            <p:ph type="sldNum" sz="quarter" idx="10"/>
          </p:nvPr>
        </p:nvSpPr>
        <p:spPr/>
        <p:txBody>
          <a:bodyPr/>
          <a:lstStyle/>
          <a:p>
            <a:fld id="{1301BBC0-0520-4C87-BC38-DA313BFF7C50}" type="slidenum">
              <a:rPr lang="en-GB" smtClean="0"/>
              <a:t>8</a:t>
            </a:fld>
            <a:endParaRPr lang="en-GB"/>
          </a:p>
        </p:txBody>
      </p:sp>
    </p:spTree>
    <p:extLst>
      <p:ext uri="{BB962C8B-B14F-4D97-AF65-F5344CB8AC3E}">
        <p14:creationId xmlns:p14="http://schemas.microsoft.com/office/powerpoint/2010/main" val="3643449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 at </a:t>
            </a:r>
            <a:r>
              <a:rPr lang="en-GB" dirty="0" err="1" smtClean="0"/>
              <a:t>CReaTE</a:t>
            </a:r>
            <a:endParaRPr lang="en-GB" dirty="0"/>
          </a:p>
        </p:txBody>
      </p:sp>
      <p:sp>
        <p:nvSpPr>
          <p:cNvPr id="4" name="Slide Number Placeholder 3"/>
          <p:cNvSpPr>
            <a:spLocks noGrp="1"/>
          </p:cNvSpPr>
          <p:nvPr>
            <p:ph type="sldNum" sz="quarter" idx="10"/>
          </p:nvPr>
        </p:nvSpPr>
        <p:spPr/>
        <p:txBody>
          <a:bodyPr/>
          <a:lstStyle/>
          <a:p>
            <a:fld id="{B729D08B-D70C-4769-B906-7AF00B8FF3A4}" type="slidenum">
              <a:rPr lang="en-GB" smtClean="0"/>
              <a:t>9</a:t>
            </a:fld>
            <a:endParaRPr lang="en-GB"/>
          </a:p>
        </p:txBody>
      </p:sp>
    </p:spTree>
    <p:extLst>
      <p:ext uri="{BB962C8B-B14F-4D97-AF65-F5344CB8AC3E}">
        <p14:creationId xmlns:p14="http://schemas.microsoft.com/office/powerpoint/2010/main" val="412560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01BBC0-0520-4C87-BC38-DA313BFF7C50}" type="slidenum">
              <a:rPr lang="en-GB" smtClean="0"/>
              <a:t>10</a:t>
            </a:fld>
            <a:endParaRPr lang="en-GB"/>
          </a:p>
        </p:txBody>
      </p:sp>
    </p:spTree>
    <p:extLst>
      <p:ext uri="{BB962C8B-B14F-4D97-AF65-F5344CB8AC3E}">
        <p14:creationId xmlns:p14="http://schemas.microsoft.com/office/powerpoint/2010/main" val="2003872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b="1"/>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4126980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824" y="274638"/>
            <a:ext cx="8229600" cy="1143000"/>
          </a:xfrm>
        </p:spPr>
        <p:txBody>
          <a:bodyPr/>
          <a:lstStyle>
            <a:lvl1pPr algn="l">
              <a:defRPr b="1"/>
            </a:lvl1pPr>
          </a:lstStyle>
          <a:p>
            <a:r>
              <a:rPr lang="en-US" smtClean="0"/>
              <a:t>Click to edit Master title style</a:t>
            </a:r>
            <a:endParaRPr lang="en-GB" dirty="0"/>
          </a:p>
        </p:txBody>
      </p:sp>
    </p:spTree>
    <p:extLst>
      <p:ext uri="{BB962C8B-B14F-4D97-AF65-F5344CB8AC3E}">
        <p14:creationId xmlns:p14="http://schemas.microsoft.com/office/powerpoint/2010/main" val="284836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5B8D7C-07F0-4A86-A71E-9B848BF0F694}" type="datetimeFigureOut">
              <a:rPr lang="en-GB" smtClean="0"/>
              <a:t>13/06/2017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F75599-82E2-4983-8695-7AC17C3AD1E3}" type="slidenum">
              <a:rPr lang="en-GB" smtClean="0"/>
              <a:t>‹#›</a:t>
            </a:fld>
            <a:endParaRPr lang="en-GB"/>
          </a:p>
        </p:txBody>
      </p:sp>
    </p:spTree>
    <p:extLst>
      <p:ext uri="{BB962C8B-B14F-4D97-AF65-F5344CB8AC3E}">
        <p14:creationId xmlns:p14="http://schemas.microsoft.com/office/powerpoint/2010/main" val="1612385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832"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0312" y="44624"/>
            <a:ext cx="1704975" cy="714375"/>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730" t="1231" r="19311" b="327"/>
          <a:stretch/>
        </p:blipFill>
        <p:spPr>
          <a:xfrm>
            <a:off x="0" y="6192982"/>
            <a:ext cx="9144000" cy="665018"/>
          </a:xfrm>
          <a:prstGeom prst="rect">
            <a:avLst/>
          </a:prstGeom>
        </p:spPr>
      </p:pic>
    </p:spTree>
    <p:extLst>
      <p:ext uri="{BB962C8B-B14F-4D97-AF65-F5344CB8AC3E}">
        <p14:creationId xmlns:p14="http://schemas.microsoft.com/office/powerpoint/2010/main" val="117511852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58149446@N06/10110970933/" TargetMode="External"/><Relationship Id="rId7" Type="http://schemas.openxmlformats.org/officeDocument/2006/relationships/hyperlink" Target="http://datablog.is.ed.ac.uk/2014/05/27/non-standard-research-outpu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flickr.com/photos/evarinaldiphotography/8375875252/" TargetMode="External"/><Relationship Id="rId5" Type="http://schemas.openxmlformats.org/officeDocument/2006/relationships/hyperlink" Target="https://defiantobjects.wordpress.com/2013/05/03/defiant-objects-deposit-guide/" TargetMode="External"/><Relationship Id="rId4" Type="http://schemas.openxmlformats.org/officeDocument/2006/relationships/hyperlink" Target="http://create.canterbury.ac.uk/1508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fiantobjects.wordpres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research.ucreative.ac.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reate.canterbury.ac.uk/1508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create.canterbury.ac.uk/"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‘Defiant objects’:</a:t>
            </a:r>
            <a:br>
              <a:rPr lang="en-GB" dirty="0" smtClean="0"/>
            </a:br>
            <a:r>
              <a:rPr lang="en-GB" dirty="0" smtClean="0"/>
              <a:t>non-standard research outputs on </a:t>
            </a:r>
            <a:r>
              <a:rPr lang="en-GB" dirty="0" err="1" smtClean="0"/>
              <a:t>CReaTE</a:t>
            </a:r>
            <a:r>
              <a:rPr lang="en-GB" dirty="0" smtClean="0"/>
              <a:t/>
            </a:r>
            <a:br>
              <a:rPr lang="en-GB" dirty="0" smtClean="0"/>
            </a:br>
            <a:r>
              <a:rPr lang="en-GB" dirty="0" smtClean="0"/>
              <a:t/>
            </a:r>
            <a:br>
              <a:rPr lang="en-GB" dirty="0" smtClean="0"/>
            </a:br>
            <a:endParaRPr lang="en-GB" dirty="0"/>
          </a:p>
        </p:txBody>
      </p:sp>
      <p:sp>
        <p:nvSpPr>
          <p:cNvPr id="3" name="Subtitle 2"/>
          <p:cNvSpPr>
            <a:spLocks noGrp="1"/>
          </p:cNvSpPr>
          <p:nvPr>
            <p:ph type="subTitle" idx="1"/>
          </p:nvPr>
        </p:nvSpPr>
        <p:spPr/>
        <p:txBody>
          <a:bodyPr>
            <a:normAutofit fontScale="85000" lnSpcReduction="20000"/>
          </a:bodyPr>
          <a:lstStyle/>
          <a:p>
            <a:r>
              <a:rPr lang="en-GB" dirty="0" smtClean="0"/>
              <a:t>Claire Choong</a:t>
            </a:r>
          </a:p>
          <a:p>
            <a:r>
              <a:rPr lang="en-GB" dirty="0" smtClean="0"/>
              <a:t>Learning &amp; Research Librarian</a:t>
            </a:r>
          </a:p>
          <a:p>
            <a:r>
              <a:rPr lang="en-GB" dirty="0" smtClean="0"/>
              <a:t> (Scholarly Communications)</a:t>
            </a:r>
          </a:p>
          <a:p>
            <a:r>
              <a:rPr lang="en-GB" dirty="0" smtClean="0"/>
              <a:t>13</a:t>
            </a:r>
            <a:r>
              <a:rPr lang="en-GB" baseline="30000" dirty="0" smtClean="0"/>
              <a:t>th</a:t>
            </a:r>
            <a:r>
              <a:rPr lang="en-GB" dirty="0" smtClean="0"/>
              <a:t> June 2017</a:t>
            </a:r>
            <a:endParaRPr lang="en-GB" dirty="0"/>
          </a:p>
        </p:txBody>
      </p:sp>
    </p:spTree>
    <p:extLst>
      <p:ext uri="{BB962C8B-B14F-4D97-AF65-F5344CB8AC3E}">
        <p14:creationId xmlns:p14="http://schemas.microsoft.com/office/powerpoint/2010/main" val="354113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GB" dirty="0" smtClean="0"/>
              <a:t>Sources</a:t>
            </a:r>
            <a:endParaRPr lang="en-GB" dirty="0"/>
          </a:p>
        </p:txBody>
      </p:sp>
      <p:sp>
        <p:nvSpPr>
          <p:cNvPr id="3" name="TextBox 2"/>
          <p:cNvSpPr txBox="1"/>
          <p:nvPr/>
        </p:nvSpPr>
        <p:spPr>
          <a:xfrm>
            <a:off x="119240" y="838786"/>
            <a:ext cx="8817429" cy="5355312"/>
          </a:xfrm>
          <a:prstGeom prst="rect">
            <a:avLst/>
          </a:prstGeom>
          <a:noFill/>
        </p:spPr>
        <p:txBody>
          <a:bodyPr wrap="square" rtlCol="0">
            <a:spAutoFit/>
          </a:bodyPr>
          <a:lstStyle/>
          <a:p>
            <a:endParaRPr lang="en-GB" dirty="0" smtClean="0"/>
          </a:p>
          <a:p>
            <a:r>
              <a:rPr lang="en-GB" dirty="0" err="1" smtClean="0"/>
              <a:t>Belz</a:t>
            </a:r>
            <a:r>
              <a:rPr lang="en-GB" dirty="0" smtClean="0"/>
              <a:t>, </a:t>
            </a:r>
            <a:r>
              <a:rPr lang="en-GB" dirty="0"/>
              <a:t>S. (2013) </a:t>
            </a:r>
            <a:r>
              <a:rPr lang="en-GB" i="1" dirty="0"/>
              <a:t>Square Peg Round Hole. </a:t>
            </a:r>
            <a:r>
              <a:rPr lang="en-GB" dirty="0"/>
              <a:t>Available at: </a:t>
            </a:r>
            <a:r>
              <a:rPr lang="en-GB" dirty="0">
                <a:hlinkClick r:id="rId3"/>
              </a:rPr>
              <a:t>https://www.flickr.com/photos/58149446@N06/10110970933</a:t>
            </a:r>
            <a:r>
              <a:rPr lang="en-GB" dirty="0" smtClean="0">
                <a:hlinkClick r:id="rId3"/>
              </a:rPr>
              <a:t>/</a:t>
            </a:r>
            <a:r>
              <a:rPr lang="en-GB" dirty="0" smtClean="0"/>
              <a:t> (Accessed: 12</a:t>
            </a:r>
            <a:r>
              <a:rPr lang="en-GB" baseline="30000" dirty="0" smtClean="0"/>
              <a:t>th</a:t>
            </a:r>
            <a:r>
              <a:rPr lang="en-GB" dirty="0" smtClean="0"/>
              <a:t>  June </a:t>
            </a:r>
            <a:r>
              <a:rPr lang="en-GB" dirty="0"/>
              <a:t>2017) </a:t>
            </a:r>
          </a:p>
          <a:p>
            <a:endParaRPr lang="en-GB" dirty="0" smtClean="0"/>
          </a:p>
          <a:p>
            <a:r>
              <a:rPr lang="en-GB" dirty="0" smtClean="0"/>
              <a:t>McLean</a:t>
            </a:r>
            <a:r>
              <a:rPr lang="en-GB" dirty="0"/>
              <a:t>, K. (2016) </a:t>
            </a:r>
            <a:r>
              <a:rPr lang="en-GB" i="1" dirty="0"/>
              <a:t>Modelling </a:t>
            </a:r>
            <a:r>
              <a:rPr lang="en-GB" i="1" dirty="0" err="1"/>
              <a:t>Scentscape</a:t>
            </a:r>
            <a:r>
              <a:rPr lang="en-GB" i="1" dirty="0"/>
              <a:t> Experience. </a:t>
            </a:r>
            <a:r>
              <a:rPr lang="en-GB" dirty="0"/>
              <a:t>Available </a:t>
            </a:r>
            <a:r>
              <a:rPr lang="en-GB" dirty="0" smtClean="0"/>
              <a:t>at: </a:t>
            </a:r>
            <a:r>
              <a:rPr lang="en-GB" dirty="0" smtClean="0">
                <a:hlinkClick r:id="rId4"/>
              </a:rPr>
              <a:t>http</a:t>
            </a:r>
            <a:r>
              <a:rPr lang="en-GB" dirty="0">
                <a:hlinkClick r:id="rId4"/>
              </a:rPr>
              <a:t>://create.canterbury.ac.uk/15084/</a:t>
            </a:r>
            <a:r>
              <a:rPr lang="en-GB" dirty="0"/>
              <a:t> (</a:t>
            </a:r>
            <a:r>
              <a:rPr lang="en-GB" dirty="0" smtClean="0"/>
              <a:t>Accessed: 12</a:t>
            </a:r>
            <a:r>
              <a:rPr lang="en-GB" baseline="30000" dirty="0" smtClean="0"/>
              <a:t>th</a:t>
            </a:r>
            <a:r>
              <a:rPr lang="en-GB" dirty="0" smtClean="0"/>
              <a:t> </a:t>
            </a:r>
            <a:r>
              <a:rPr lang="en-GB" baseline="30000" dirty="0" smtClean="0"/>
              <a:t> </a:t>
            </a:r>
            <a:r>
              <a:rPr lang="en-GB" dirty="0" smtClean="0"/>
              <a:t>June 2017)</a:t>
            </a:r>
            <a:endParaRPr lang="en-GB" dirty="0"/>
          </a:p>
          <a:p>
            <a:endParaRPr lang="en-GB" dirty="0"/>
          </a:p>
          <a:p>
            <a:r>
              <a:rPr lang="en-GB" dirty="0" smtClean="0"/>
              <a:t>Randall, R. (2013) ‘Defiant Objects deposit guide’ </a:t>
            </a:r>
            <a:r>
              <a:rPr lang="en-GB" i="1" dirty="0" smtClean="0"/>
              <a:t>Defiant Objects</a:t>
            </a:r>
            <a:r>
              <a:rPr lang="en-GB" dirty="0" smtClean="0"/>
              <a:t>, May 3</a:t>
            </a:r>
            <a:r>
              <a:rPr lang="en-GB" baseline="30000" dirty="0" smtClean="0"/>
              <a:t>rd</a:t>
            </a:r>
            <a:r>
              <a:rPr lang="en-GB" dirty="0" smtClean="0"/>
              <a:t>. </a:t>
            </a:r>
            <a:r>
              <a:rPr lang="en-GB" dirty="0"/>
              <a:t>Available </a:t>
            </a:r>
            <a:r>
              <a:rPr lang="en-GB" dirty="0" smtClean="0"/>
              <a:t>at: </a:t>
            </a:r>
            <a:r>
              <a:rPr lang="en-GB" dirty="0" smtClean="0">
                <a:hlinkClick r:id="rId5"/>
              </a:rPr>
              <a:t>https</a:t>
            </a:r>
            <a:r>
              <a:rPr lang="en-GB" dirty="0">
                <a:hlinkClick r:id="rId5"/>
              </a:rPr>
              <a:t>://defiantobjects.wordpress.com/2013/05/03/defiant-objects-deposit-guide</a:t>
            </a:r>
            <a:r>
              <a:rPr lang="en-GB" dirty="0" smtClean="0">
                <a:hlinkClick r:id="rId5"/>
              </a:rPr>
              <a:t>/</a:t>
            </a:r>
            <a:r>
              <a:rPr lang="en-GB" dirty="0" smtClean="0"/>
              <a:t> (Accessed: 12</a:t>
            </a:r>
            <a:r>
              <a:rPr lang="en-GB" baseline="30000" dirty="0" smtClean="0"/>
              <a:t>th</a:t>
            </a:r>
            <a:r>
              <a:rPr lang="en-GB" dirty="0" smtClean="0"/>
              <a:t> June 2017)</a:t>
            </a:r>
          </a:p>
          <a:p>
            <a:endParaRPr lang="en-GB" dirty="0"/>
          </a:p>
          <a:p>
            <a:r>
              <a:rPr lang="en-GB" dirty="0" smtClean="0"/>
              <a:t>Rinaldi, E. (2013) </a:t>
            </a:r>
            <a:r>
              <a:rPr lang="en-GB" i="1" dirty="0" smtClean="0"/>
              <a:t>Rubber Duck. </a:t>
            </a:r>
            <a:r>
              <a:rPr lang="en-GB" dirty="0" smtClean="0"/>
              <a:t>Available </a:t>
            </a:r>
            <a:r>
              <a:rPr lang="en-GB" dirty="0"/>
              <a:t>at: </a:t>
            </a:r>
            <a:r>
              <a:rPr lang="en-GB" dirty="0">
                <a:hlinkClick r:id="rId6"/>
              </a:rPr>
              <a:t>https://www.flickr.com/photos/evarinaldiphotography/8375875252</a:t>
            </a:r>
            <a:r>
              <a:rPr lang="en-GB" dirty="0" smtClean="0">
                <a:hlinkClick r:id="rId6"/>
              </a:rPr>
              <a:t>/</a:t>
            </a:r>
            <a:r>
              <a:rPr lang="en-GB" dirty="0" smtClean="0"/>
              <a:t> (Accessed: 12</a:t>
            </a:r>
            <a:r>
              <a:rPr lang="en-GB" baseline="30000" dirty="0" smtClean="0"/>
              <a:t>th</a:t>
            </a:r>
            <a:r>
              <a:rPr lang="en-GB" dirty="0" smtClean="0"/>
              <a:t> June 2017)</a:t>
            </a:r>
          </a:p>
          <a:p>
            <a:endParaRPr lang="en-GB" dirty="0"/>
          </a:p>
          <a:p>
            <a:r>
              <a:rPr lang="en-GB" dirty="0" smtClean="0"/>
              <a:t>Van </a:t>
            </a:r>
            <a:r>
              <a:rPr lang="en-GB" dirty="0" err="1" smtClean="0"/>
              <a:t>Jungenfeld</a:t>
            </a:r>
            <a:r>
              <a:rPr lang="en-GB" dirty="0" smtClean="0"/>
              <a:t>, R. (2014) ‘Non-standard research outputs’ </a:t>
            </a:r>
            <a:r>
              <a:rPr lang="en-GB" i="1" dirty="0" smtClean="0"/>
              <a:t>Research Data Blog</a:t>
            </a:r>
            <a:r>
              <a:rPr lang="en-GB" dirty="0" smtClean="0"/>
              <a:t>, May 27</a:t>
            </a:r>
            <a:r>
              <a:rPr lang="en-GB" baseline="30000" dirty="0" smtClean="0"/>
              <a:t>th</a:t>
            </a:r>
            <a:r>
              <a:rPr lang="en-GB" dirty="0" smtClean="0"/>
              <a:t>. </a:t>
            </a:r>
            <a:r>
              <a:rPr lang="en-GB" dirty="0"/>
              <a:t>Available at: </a:t>
            </a:r>
            <a:r>
              <a:rPr lang="en-GB" dirty="0">
                <a:hlinkClick r:id="rId7"/>
              </a:rPr>
              <a:t>http://datablog.is.ed.ac.uk/2014/05/27/non-standard-research-outputs</a:t>
            </a:r>
            <a:r>
              <a:rPr lang="en-GB" dirty="0" smtClean="0">
                <a:hlinkClick r:id="rId7"/>
              </a:rPr>
              <a:t>/</a:t>
            </a:r>
            <a:r>
              <a:rPr lang="en-GB" dirty="0"/>
              <a:t> </a:t>
            </a:r>
            <a:r>
              <a:rPr lang="en-GB" dirty="0" smtClean="0"/>
              <a:t>(Accessed:  12</a:t>
            </a:r>
            <a:r>
              <a:rPr lang="en-GB" baseline="30000" dirty="0" smtClean="0"/>
              <a:t>th</a:t>
            </a:r>
            <a:r>
              <a:rPr lang="en-GB" dirty="0" smtClean="0"/>
              <a:t> June 2017)</a:t>
            </a:r>
          </a:p>
          <a:p>
            <a:endParaRPr lang="en-GB" dirty="0"/>
          </a:p>
        </p:txBody>
      </p:sp>
    </p:spTree>
    <p:extLst>
      <p:ext uri="{BB962C8B-B14F-4D97-AF65-F5344CB8AC3E}">
        <p14:creationId xmlns:p14="http://schemas.microsoft.com/office/powerpoint/2010/main" val="70258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GB" dirty="0" smtClean="0"/>
              <a:t>We love </a:t>
            </a:r>
            <a:r>
              <a:rPr lang="en-GB" dirty="0" smtClean="0"/>
              <a:t>non-standard</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42" y="909699"/>
            <a:ext cx="7794171" cy="519871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13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724" t="8628" r="108" b="11532"/>
          <a:stretch/>
        </p:blipFill>
        <p:spPr>
          <a:xfrm>
            <a:off x="0" y="0"/>
            <a:ext cx="9185566" cy="6148138"/>
          </a:xfrm>
          <a:prstGeom prst="rect">
            <a:avLst/>
          </a:prstGeom>
        </p:spPr>
      </p:pic>
      <p:sp>
        <p:nvSpPr>
          <p:cNvPr id="2" name="Title 1"/>
          <p:cNvSpPr>
            <a:spLocks noGrp="1"/>
          </p:cNvSpPr>
          <p:nvPr>
            <p:ph type="title"/>
          </p:nvPr>
        </p:nvSpPr>
        <p:spPr>
          <a:xfrm>
            <a:off x="0" y="0"/>
            <a:ext cx="8229600" cy="1143000"/>
          </a:xfrm>
        </p:spPr>
        <p:txBody>
          <a:bodyPr/>
          <a:lstStyle/>
          <a:p>
            <a:r>
              <a:rPr lang="en-GB" dirty="0" smtClean="0"/>
              <a:t>but</a:t>
            </a:r>
            <a:endParaRPr lang="en-GB" dirty="0"/>
          </a:p>
        </p:txBody>
      </p:sp>
    </p:spTree>
    <p:extLst>
      <p:ext uri="{BB962C8B-B14F-4D97-AF65-F5344CB8AC3E}">
        <p14:creationId xmlns:p14="http://schemas.microsoft.com/office/powerpoint/2010/main" val="1499525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GB" dirty="0" smtClean="0"/>
              <a:t>and also</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421" y="126609"/>
            <a:ext cx="5918982" cy="5918982"/>
          </a:xfrm>
          <a:prstGeom prst="rect">
            <a:avLst/>
          </a:prstGeom>
        </p:spPr>
      </p:pic>
    </p:spTree>
    <p:extLst>
      <p:ext uri="{BB962C8B-B14F-4D97-AF65-F5344CB8AC3E}">
        <p14:creationId xmlns:p14="http://schemas.microsoft.com/office/powerpoint/2010/main" val="1150241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75"/>
            <a:ext cx="8229600" cy="1143000"/>
          </a:xfrm>
        </p:spPr>
        <p:txBody>
          <a:bodyPr/>
          <a:lstStyle/>
          <a:p>
            <a:r>
              <a:rPr lang="en-GB" dirty="0" smtClean="0"/>
              <a:t>‘Defiant objects’ project</a:t>
            </a:r>
            <a:endParaRPr lang="en-GB" dirty="0"/>
          </a:p>
        </p:txBody>
      </p:sp>
      <p:pic>
        <p:nvPicPr>
          <p:cNvPr id="3" name="Picture 2">
            <a:hlinkClick r:id="rId3"/>
          </p:cNvPr>
          <p:cNvPicPr>
            <a:picLocks noChangeAspect="1"/>
          </p:cNvPicPr>
          <p:nvPr/>
        </p:nvPicPr>
        <p:blipFill rotWithShape="1">
          <a:blip r:embed="rId4"/>
          <a:srcRect l="20775" t="13409" r="20981" b="13521"/>
          <a:stretch/>
        </p:blipFill>
        <p:spPr>
          <a:xfrm>
            <a:off x="898071" y="936375"/>
            <a:ext cx="7331529" cy="5173709"/>
          </a:xfrm>
          <a:prstGeom prst="rect">
            <a:avLst/>
          </a:prstGeom>
        </p:spPr>
      </p:pic>
    </p:spTree>
    <p:extLst>
      <p:ext uri="{BB962C8B-B14F-4D97-AF65-F5344CB8AC3E}">
        <p14:creationId xmlns:p14="http://schemas.microsoft.com/office/powerpoint/2010/main" val="4242705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006"/>
            <a:ext cx="8229600" cy="1143000"/>
          </a:xfrm>
        </p:spPr>
        <p:txBody>
          <a:bodyPr>
            <a:normAutofit fontScale="90000"/>
          </a:bodyPr>
          <a:lstStyle/>
          <a:p>
            <a:r>
              <a:rPr lang="en-GB" dirty="0" smtClean="0"/>
              <a:t>The (almost) ideal: repository solutions for the arts</a:t>
            </a:r>
            <a:endParaRPr lang="en-GB" dirty="0"/>
          </a:p>
        </p:txBody>
      </p:sp>
      <p:pic>
        <p:nvPicPr>
          <p:cNvPr id="6" name="Picture 5">
            <a:hlinkClick r:id="rId3"/>
          </p:cNvPr>
          <p:cNvPicPr>
            <a:picLocks noChangeAspect="1"/>
          </p:cNvPicPr>
          <p:nvPr/>
        </p:nvPicPr>
        <p:blipFill rotWithShape="1">
          <a:blip r:embed="rId4"/>
          <a:srcRect l="20626" t="7654" r="24462" b="33331"/>
          <a:stretch/>
        </p:blipFill>
        <p:spPr>
          <a:xfrm>
            <a:off x="97971" y="1177006"/>
            <a:ext cx="9046029" cy="4995578"/>
          </a:xfrm>
          <a:prstGeom prst="rect">
            <a:avLst/>
          </a:prstGeom>
        </p:spPr>
      </p:pic>
    </p:spTree>
    <p:extLst>
      <p:ext uri="{BB962C8B-B14F-4D97-AF65-F5344CB8AC3E}">
        <p14:creationId xmlns:p14="http://schemas.microsoft.com/office/powerpoint/2010/main" val="630372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2043" b="701"/>
          <a:stretch/>
        </p:blipFill>
        <p:spPr>
          <a:xfrm>
            <a:off x="0" y="0"/>
            <a:ext cx="9133114" cy="6172201"/>
          </a:xfrm>
          <a:prstGeom prst="rect">
            <a:avLst/>
          </a:prstGeom>
        </p:spPr>
      </p:pic>
      <p:sp>
        <p:nvSpPr>
          <p:cNvPr id="2" name="Title 1"/>
          <p:cNvSpPr>
            <a:spLocks noGrp="1"/>
          </p:cNvSpPr>
          <p:nvPr>
            <p:ph type="title"/>
          </p:nvPr>
        </p:nvSpPr>
        <p:spPr>
          <a:xfrm>
            <a:off x="0" y="0"/>
            <a:ext cx="8229600" cy="1143000"/>
          </a:xfrm>
        </p:spPr>
        <p:txBody>
          <a:bodyPr/>
          <a:lstStyle/>
          <a:p>
            <a:r>
              <a:rPr lang="en-GB" dirty="0" smtClean="0">
                <a:solidFill>
                  <a:schemeClr val="bg1"/>
                </a:solidFill>
              </a:rPr>
              <a:t>What we can do</a:t>
            </a:r>
            <a:endParaRPr lang="en-GB" dirty="0">
              <a:solidFill>
                <a:schemeClr val="bg1"/>
              </a:solidFill>
            </a:endParaRPr>
          </a:p>
        </p:txBody>
      </p:sp>
    </p:spTree>
    <p:extLst>
      <p:ext uri="{BB962C8B-B14F-4D97-AF65-F5344CB8AC3E}">
        <p14:creationId xmlns:p14="http://schemas.microsoft.com/office/powerpoint/2010/main" val="111262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183086"/>
          </a:xfrm>
          <a:prstGeom prst="rect">
            <a:avLst/>
          </a:prstGeom>
        </p:spPr>
      </p:pic>
      <p:sp>
        <p:nvSpPr>
          <p:cNvPr id="2" name="Title 1"/>
          <p:cNvSpPr>
            <a:spLocks noGrp="1"/>
          </p:cNvSpPr>
          <p:nvPr>
            <p:ph type="title"/>
          </p:nvPr>
        </p:nvSpPr>
        <p:spPr>
          <a:xfrm>
            <a:off x="0" y="0"/>
            <a:ext cx="8229600" cy="1143000"/>
          </a:xfrm>
        </p:spPr>
        <p:txBody>
          <a:bodyPr/>
          <a:lstStyle/>
          <a:p>
            <a:r>
              <a:rPr lang="en-GB" dirty="0" smtClean="0"/>
              <a:t>Pioneers</a:t>
            </a:r>
            <a:endParaRPr lang="en-GB" dirty="0"/>
          </a:p>
        </p:txBody>
      </p:sp>
      <p:sp>
        <p:nvSpPr>
          <p:cNvPr id="4" name="TextBox 3"/>
          <p:cNvSpPr txBox="1"/>
          <p:nvPr/>
        </p:nvSpPr>
        <p:spPr>
          <a:xfrm>
            <a:off x="0" y="5682342"/>
            <a:ext cx="4659086" cy="369332"/>
          </a:xfrm>
          <a:prstGeom prst="rect">
            <a:avLst/>
          </a:prstGeom>
          <a:noFill/>
        </p:spPr>
        <p:txBody>
          <a:bodyPr wrap="square" rtlCol="0">
            <a:spAutoFit/>
          </a:bodyPr>
          <a:lstStyle/>
          <a:p>
            <a:r>
              <a:rPr lang="en-GB" dirty="0" smtClean="0"/>
              <a:t>Kate McLean: </a:t>
            </a:r>
            <a:r>
              <a:rPr lang="en-GB" i="1" dirty="0" smtClean="0"/>
              <a:t>Modelling </a:t>
            </a:r>
            <a:r>
              <a:rPr lang="en-GB" i="1" dirty="0" err="1" smtClean="0"/>
              <a:t>Scentscape</a:t>
            </a:r>
            <a:r>
              <a:rPr lang="en-GB" i="1" dirty="0" smtClean="0"/>
              <a:t> Experience</a:t>
            </a:r>
            <a:endParaRPr lang="en-GB" i="1" dirty="0"/>
          </a:p>
        </p:txBody>
      </p:sp>
    </p:spTree>
    <p:extLst>
      <p:ext uri="{BB962C8B-B14F-4D97-AF65-F5344CB8AC3E}">
        <p14:creationId xmlns:p14="http://schemas.microsoft.com/office/powerpoint/2010/main" val="1933148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50000"/>
                    </a14:imgEffect>
                  </a14:imgLayer>
                </a14:imgProps>
              </a:ext>
              <a:ext uri="{28A0092B-C50C-407E-A947-70E740481C1C}">
                <a14:useLocalDpi xmlns:a14="http://schemas.microsoft.com/office/drawing/2010/main" val="0"/>
              </a:ext>
            </a:extLst>
          </a:blip>
          <a:srcRect l="213" t="-2715" r="-213" b="2715"/>
          <a:stretch/>
        </p:blipFill>
        <p:spPr>
          <a:xfrm>
            <a:off x="0" y="-165408"/>
            <a:ext cx="9144000" cy="6349898"/>
          </a:xfrm>
        </p:spPr>
      </p:pic>
      <p:sp>
        <p:nvSpPr>
          <p:cNvPr id="4" name="Rectangle 3"/>
          <p:cNvSpPr/>
          <p:nvPr/>
        </p:nvSpPr>
        <p:spPr>
          <a:xfrm>
            <a:off x="1302773" y="1417638"/>
            <a:ext cx="6282813" cy="3970318"/>
          </a:xfrm>
          <a:prstGeom prst="rect">
            <a:avLst/>
          </a:prstGeom>
        </p:spPr>
        <p:txBody>
          <a:bodyPr wrap="square">
            <a:spAutoFit/>
          </a:bodyPr>
          <a:lstStyle/>
          <a:p>
            <a:pPr algn="ctr"/>
            <a:r>
              <a:rPr lang="en-GB" sz="3600" dirty="0"/>
              <a:t>claire.choong@canterbury.ac.uk</a:t>
            </a:r>
          </a:p>
          <a:p>
            <a:pPr algn="ctr"/>
            <a:endParaRPr lang="en-GB" sz="3600" dirty="0"/>
          </a:p>
          <a:p>
            <a:pPr algn="ctr"/>
            <a:r>
              <a:rPr lang="en-GB" sz="3600" dirty="0"/>
              <a:t>create.library@canterbury.ac.uk</a:t>
            </a:r>
          </a:p>
          <a:p>
            <a:pPr algn="ctr"/>
            <a:endParaRPr lang="en-GB" sz="3600" dirty="0"/>
          </a:p>
          <a:p>
            <a:pPr algn="ctr"/>
            <a:r>
              <a:rPr lang="en-GB" sz="3600" dirty="0"/>
              <a:t>x3220 </a:t>
            </a:r>
          </a:p>
          <a:p>
            <a:pPr algn="ctr"/>
            <a:endParaRPr lang="en-GB" sz="3600" dirty="0"/>
          </a:p>
          <a:p>
            <a:pPr algn="ctr"/>
            <a:r>
              <a:rPr lang="en-GB" sz="3600" dirty="0">
                <a:hlinkClick r:id="rId5"/>
              </a:rPr>
              <a:t>http://create.canterbury.ac.uk </a:t>
            </a:r>
            <a:endParaRPr lang="en-GB" sz="3600" dirty="0"/>
          </a:p>
        </p:txBody>
      </p:sp>
      <p:sp>
        <p:nvSpPr>
          <p:cNvPr id="8" name="Title 1"/>
          <p:cNvSpPr>
            <a:spLocks noGrp="1"/>
          </p:cNvSpPr>
          <p:nvPr>
            <p:ph type="title"/>
          </p:nvPr>
        </p:nvSpPr>
        <p:spPr>
          <a:xfrm>
            <a:off x="230832" y="274638"/>
            <a:ext cx="8229600" cy="1143000"/>
          </a:xfrm>
        </p:spPr>
        <p:txBody>
          <a:bodyPr/>
          <a:lstStyle/>
          <a:p>
            <a:r>
              <a:rPr lang="en-GB" dirty="0" smtClean="0"/>
              <a:t>Help!</a:t>
            </a:r>
            <a:endParaRPr lang="en-GB" dirty="0"/>
          </a:p>
        </p:txBody>
      </p:sp>
    </p:spTree>
    <p:extLst>
      <p:ext uri="{BB962C8B-B14F-4D97-AF65-F5344CB8AC3E}">
        <p14:creationId xmlns:p14="http://schemas.microsoft.com/office/powerpoint/2010/main" val="1937207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5698176-5069-424D-898C-BB9F4AE778AB}" vid="{05A59F2C-B47F-4463-B325-32F377F42C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283</TotalTime>
  <Words>527</Words>
  <Application>Microsoft Office PowerPoint</Application>
  <PresentationFormat>On-screen Show (4:3)</PresentationFormat>
  <Paragraphs>130</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Theme1</vt:lpstr>
      <vt:lpstr>‘Defiant objects’: non-standard research outputs on CReaTE  </vt:lpstr>
      <vt:lpstr>We love non-standard</vt:lpstr>
      <vt:lpstr>but</vt:lpstr>
      <vt:lpstr>and also</vt:lpstr>
      <vt:lpstr>‘Defiant objects’ project</vt:lpstr>
      <vt:lpstr>The (almost) ideal: repository solutions for the arts</vt:lpstr>
      <vt:lpstr>What we can do</vt:lpstr>
      <vt:lpstr>Pioneers</vt:lpstr>
      <vt:lpstr>Help!</vt:lpstr>
      <vt:lpstr>Sources</vt:lpstr>
    </vt:vector>
  </TitlesOfParts>
  <Company>Canterbury Christ Church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‘Defiant objects’: practice-based research outputs on CReaTE  </dc:title>
  <dc:creator>Choong, Claire (claire.choong@canterbury.ac.uk)</dc:creator>
  <cp:lastModifiedBy>Choong, Claire (claire.choong@canterbury.ac.uk)</cp:lastModifiedBy>
  <cp:revision>37</cp:revision>
  <cp:lastPrinted>2017-06-13T07:36:46Z</cp:lastPrinted>
  <dcterms:created xsi:type="dcterms:W3CDTF">2017-06-09T14:22:04Z</dcterms:created>
  <dcterms:modified xsi:type="dcterms:W3CDTF">2017-06-13T07:37:27Z</dcterms:modified>
</cp:coreProperties>
</file>