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9" r:id="rId5"/>
    <p:sldId id="262"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E6A5F62-9F7F-4D1C-9BF4-FB0520DB2EBC}"/>
    <pc:docChg chg="modSld">
      <pc:chgData name="" userId="" providerId="" clId="Web-{FE6A5F62-9F7F-4D1C-9BF4-FB0520DB2EBC}" dt="2019-11-05T18:40:02.059" v="21" actId="1076"/>
      <pc:docMkLst>
        <pc:docMk/>
      </pc:docMkLst>
      <pc:sldChg chg="delSp modSp">
        <pc:chgData name="" userId="" providerId="" clId="Web-{FE6A5F62-9F7F-4D1C-9BF4-FB0520DB2EBC}" dt="2019-11-05T18:11:59.439" v="1"/>
        <pc:sldMkLst>
          <pc:docMk/>
          <pc:sldMk cId="974773203" sldId="256"/>
        </pc:sldMkLst>
        <pc:spChg chg="del">
          <ac:chgData name="" userId="" providerId="" clId="Web-{FE6A5F62-9F7F-4D1C-9BF4-FB0520DB2EBC}" dt="2019-11-05T18:11:59.439" v="1"/>
          <ac:spMkLst>
            <pc:docMk/>
            <pc:sldMk cId="974773203" sldId="256"/>
            <ac:spMk id="7" creationId="{24AF92D1-E34A-4205-980D-84B6673B0BBE}"/>
          </ac:spMkLst>
        </pc:spChg>
        <pc:picChg chg="mod">
          <ac:chgData name="" userId="" providerId="" clId="Web-{FE6A5F62-9F7F-4D1C-9BF4-FB0520DB2EBC}" dt="2019-11-05T18:10:40.017" v="0" actId="14100"/>
          <ac:picMkLst>
            <pc:docMk/>
            <pc:sldMk cId="974773203" sldId="256"/>
            <ac:picMk id="2054" creationId="{BBA74B35-3CAD-4705-8790-8D02CB9956A9}"/>
          </ac:picMkLst>
        </pc:picChg>
      </pc:sldChg>
      <pc:sldChg chg="modSp">
        <pc:chgData name="" userId="" providerId="" clId="Web-{FE6A5F62-9F7F-4D1C-9BF4-FB0520DB2EBC}" dt="2019-11-05T18:40:02.059" v="21" actId="1076"/>
        <pc:sldMkLst>
          <pc:docMk/>
          <pc:sldMk cId="2582172252" sldId="259"/>
        </pc:sldMkLst>
        <pc:spChg chg="mod">
          <ac:chgData name="" userId="" providerId="" clId="Web-{FE6A5F62-9F7F-4D1C-9BF4-FB0520DB2EBC}" dt="2019-11-05T18:39:44.590" v="18" actId="1076"/>
          <ac:spMkLst>
            <pc:docMk/>
            <pc:sldMk cId="2582172252" sldId="259"/>
            <ac:spMk id="7" creationId="{9F94839B-98E8-4727-A35D-BCEFFBF3C60C}"/>
          </ac:spMkLst>
        </pc:spChg>
        <pc:spChg chg="mod">
          <ac:chgData name="" userId="" providerId="" clId="Web-{FE6A5F62-9F7F-4D1C-9BF4-FB0520DB2EBC}" dt="2019-11-05T18:38:33.981" v="9" actId="1076"/>
          <ac:spMkLst>
            <pc:docMk/>
            <pc:sldMk cId="2582172252" sldId="259"/>
            <ac:spMk id="9" creationId="{BD4279F7-FF79-45F8-8162-785242576409}"/>
          </ac:spMkLst>
        </pc:spChg>
        <pc:spChg chg="mod">
          <ac:chgData name="" userId="" providerId="" clId="Web-{FE6A5F62-9F7F-4D1C-9BF4-FB0520DB2EBC}" dt="2019-11-05T18:38:38.200" v="11" actId="1076"/>
          <ac:spMkLst>
            <pc:docMk/>
            <pc:sldMk cId="2582172252" sldId="259"/>
            <ac:spMk id="10" creationId="{FCC4F5D6-5526-45F7-99AB-F2AC6A521C4F}"/>
          </ac:spMkLst>
        </pc:spChg>
        <pc:spChg chg="mod">
          <ac:chgData name="" userId="" providerId="" clId="Web-{FE6A5F62-9F7F-4D1C-9BF4-FB0520DB2EBC}" dt="2019-11-05T18:38:36.090" v="10" actId="1076"/>
          <ac:spMkLst>
            <pc:docMk/>
            <pc:sldMk cId="2582172252" sldId="259"/>
            <ac:spMk id="11" creationId="{4A88F48E-D460-46B5-BB95-8814D622F15D}"/>
          </ac:spMkLst>
        </pc:spChg>
        <pc:spChg chg="mod">
          <ac:chgData name="" userId="" providerId="" clId="Web-{FE6A5F62-9F7F-4D1C-9BF4-FB0520DB2EBC}" dt="2019-11-05T18:39:33.043" v="17" actId="1076"/>
          <ac:spMkLst>
            <pc:docMk/>
            <pc:sldMk cId="2582172252" sldId="259"/>
            <ac:spMk id="12" creationId="{0D15FDDF-082F-4ABE-B08C-E40FA23D401A}"/>
          </ac:spMkLst>
        </pc:spChg>
        <pc:spChg chg="mod">
          <ac:chgData name="" userId="" providerId="" clId="Web-{FE6A5F62-9F7F-4D1C-9BF4-FB0520DB2EBC}" dt="2019-11-05T18:38:50.871" v="15" actId="1076"/>
          <ac:spMkLst>
            <pc:docMk/>
            <pc:sldMk cId="2582172252" sldId="259"/>
            <ac:spMk id="13" creationId="{DFABE8A0-1B2A-4AA8-885A-C804A34EB997}"/>
          </ac:spMkLst>
        </pc:spChg>
        <pc:spChg chg="mod">
          <ac:chgData name="" userId="" providerId="" clId="Web-{FE6A5F62-9F7F-4D1C-9BF4-FB0520DB2EBC}" dt="2019-11-05T18:40:02.059" v="21" actId="1076"/>
          <ac:spMkLst>
            <pc:docMk/>
            <pc:sldMk cId="2582172252" sldId="259"/>
            <ac:spMk id="14" creationId="{6C1A5C91-682F-44A2-950E-5DD79A4648C6}"/>
          </ac:spMkLst>
        </pc:spChg>
        <pc:spChg chg="mod">
          <ac:chgData name="" userId="" providerId="" clId="Web-{FE6A5F62-9F7F-4D1C-9BF4-FB0520DB2EBC}" dt="2019-11-05T18:39:58.340" v="20" actId="1076"/>
          <ac:spMkLst>
            <pc:docMk/>
            <pc:sldMk cId="2582172252" sldId="259"/>
            <ac:spMk id="15" creationId="{04DC0714-D1DC-42FC-905A-1E8D2186042D}"/>
          </ac:spMkLst>
        </pc:spChg>
      </pc:sldChg>
    </pc:docChg>
  </pc:docChgLst>
  <pc:docChgLst>
    <pc:chgData name="Kebabi, Amina (a.kebabi417@canterbury.ac.uk)" userId="d5bb73ff-8945-4662-8720-02896f973fb7" providerId="ADAL" clId="{3348C703-F822-4F80-84ED-5FA7BAF5CC41}"/>
    <pc:docChg chg="modSld">
      <pc:chgData name="Kebabi, Amina (a.kebabi417@canterbury.ac.uk)" userId="d5bb73ff-8945-4662-8720-02896f973fb7" providerId="ADAL" clId="{3348C703-F822-4F80-84ED-5FA7BAF5CC41}" dt="2019-11-06T18:35:19.331" v="0" actId="207"/>
      <pc:docMkLst>
        <pc:docMk/>
      </pc:docMkLst>
      <pc:sldChg chg="modSp">
        <pc:chgData name="Kebabi, Amina (a.kebabi417@canterbury.ac.uk)" userId="d5bb73ff-8945-4662-8720-02896f973fb7" providerId="ADAL" clId="{3348C703-F822-4F80-84ED-5FA7BAF5CC41}" dt="2019-11-06T18:35:19.331" v="0" actId="207"/>
        <pc:sldMkLst>
          <pc:docMk/>
          <pc:sldMk cId="2582172252" sldId="259"/>
        </pc:sldMkLst>
        <pc:spChg chg="mod">
          <ac:chgData name="Kebabi, Amina (a.kebabi417@canterbury.ac.uk)" userId="d5bb73ff-8945-4662-8720-02896f973fb7" providerId="ADAL" clId="{3348C703-F822-4F80-84ED-5FA7BAF5CC41}" dt="2019-11-06T18:35:19.331" v="0" actId="207"/>
          <ac:spMkLst>
            <pc:docMk/>
            <pc:sldMk cId="2582172252" sldId="259"/>
            <ac:spMk id="7" creationId="{9F94839B-98E8-4727-A35D-BCEFFBF3C60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11/7/2019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11/7/2019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11/7/2019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82C0-C0F3-45AD-9010-16090B76F28B}"/>
              </a:ext>
            </a:extLst>
          </p:cNvPr>
          <p:cNvSpPr>
            <a:spLocks noGrp="1"/>
          </p:cNvSpPr>
          <p:nvPr>
            <p:ph type="ctrTitle"/>
          </p:nvPr>
        </p:nvSpPr>
        <p:spPr>
          <a:xfrm>
            <a:off x="2291301" y="964758"/>
            <a:ext cx="7418568" cy="1281457"/>
          </a:xfrm>
        </p:spPr>
        <p:txBody>
          <a:bodyPr/>
          <a:lstStyle/>
          <a:p>
            <a:r>
              <a:rPr lang="en-GB" sz="4000" dirty="0">
                <a:latin typeface="Calibri" panose="020F0502020204030204" pitchFamily="34" charset="0"/>
                <a:cs typeface="Calibri" panose="020F0502020204030204" pitchFamily="34" charset="0"/>
              </a:rPr>
              <a:t>‘Hybridised’ positioning of the self </a:t>
            </a:r>
          </a:p>
        </p:txBody>
      </p:sp>
      <p:sp>
        <p:nvSpPr>
          <p:cNvPr id="3" name="Subtitle 2">
            <a:extLst>
              <a:ext uri="{FF2B5EF4-FFF2-40B4-BE49-F238E27FC236}">
                <a16:creationId xmlns:a16="http://schemas.microsoft.com/office/drawing/2014/main" id="{7E44F5F2-CBB1-482F-A5A7-CF7E9975594D}"/>
              </a:ext>
            </a:extLst>
          </p:cNvPr>
          <p:cNvSpPr>
            <a:spLocks noGrp="1"/>
          </p:cNvSpPr>
          <p:nvPr>
            <p:ph type="subTitle" idx="1"/>
          </p:nvPr>
        </p:nvSpPr>
        <p:spPr/>
        <p:txBody>
          <a:bodyPr/>
          <a:lstStyle/>
          <a:p>
            <a:r>
              <a:rPr lang="en-GB" dirty="0"/>
              <a:t> </a:t>
            </a:r>
          </a:p>
        </p:txBody>
      </p:sp>
      <p:sp>
        <p:nvSpPr>
          <p:cNvPr id="4" name="TextBox 3">
            <a:extLst>
              <a:ext uri="{FF2B5EF4-FFF2-40B4-BE49-F238E27FC236}">
                <a16:creationId xmlns:a16="http://schemas.microsoft.com/office/drawing/2014/main" id="{6FE20D93-79D5-4B74-8401-CE2963608775}"/>
              </a:ext>
            </a:extLst>
          </p:cNvPr>
          <p:cNvSpPr txBox="1"/>
          <p:nvPr/>
        </p:nvSpPr>
        <p:spPr>
          <a:xfrm>
            <a:off x="572495" y="4682743"/>
            <a:ext cx="2886323" cy="923330"/>
          </a:xfrm>
          <a:prstGeom prst="rect">
            <a:avLst/>
          </a:prstGeom>
          <a:noFill/>
        </p:spPr>
        <p:txBody>
          <a:bodyPr wrap="square" rtlCol="0">
            <a:spAutoFit/>
          </a:bodyPr>
          <a:lstStyle/>
          <a:p>
            <a:r>
              <a:rPr lang="en-GB" dirty="0">
                <a:solidFill>
                  <a:schemeClr val="bg1"/>
                </a:solidFill>
              </a:rPr>
              <a:t>Culture, Language and International Education Research (CLIER) </a:t>
            </a:r>
          </a:p>
        </p:txBody>
      </p:sp>
      <p:sp>
        <p:nvSpPr>
          <p:cNvPr id="5" name="TextBox 4">
            <a:extLst>
              <a:ext uri="{FF2B5EF4-FFF2-40B4-BE49-F238E27FC236}">
                <a16:creationId xmlns:a16="http://schemas.microsoft.com/office/drawing/2014/main" id="{F02B0D51-EDEA-4B12-95BC-5AF7C553ABC0}"/>
              </a:ext>
            </a:extLst>
          </p:cNvPr>
          <p:cNvSpPr txBox="1"/>
          <p:nvPr/>
        </p:nvSpPr>
        <p:spPr>
          <a:xfrm>
            <a:off x="9592696" y="5023424"/>
            <a:ext cx="1940753" cy="369332"/>
          </a:xfrm>
          <a:prstGeom prst="rect">
            <a:avLst/>
          </a:prstGeom>
          <a:noFill/>
        </p:spPr>
        <p:txBody>
          <a:bodyPr wrap="square" rtlCol="0">
            <a:spAutoFit/>
          </a:bodyPr>
          <a:lstStyle/>
          <a:p>
            <a:r>
              <a:rPr lang="en-GB" dirty="0">
                <a:solidFill>
                  <a:schemeClr val="bg1"/>
                </a:solidFill>
              </a:rPr>
              <a:t>Amina Kebabi </a:t>
            </a:r>
          </a:p>
        </p:txBody>
      </p:sp>
      <p:sp>
        <p:nvSpPr>
          <p:cNvPr id="6" name="TextBox 5">
            <a:extLst>
              <a:ext uri="{FF2B5EF4-FFF2-40B4-BE49-F238E27FC236}">
                <a16:creationId xmlns:a16="http://schemas.microsoft.com/office/drawing/2014/main" id="{DA53D3C0-CCBD-4037-B6B9-D135D314B1F2}"/>
              </a:ext>
            </a:extLst>
          </p:cNvPr>
          <p:cNvSpPr txBox="1"/>
          <p:nvPr/>
        </p:nvSpPr>
        <p:spPr>
          <a:xfrm>
            <a:off x="667911" y="5638800"/>
            <a:ext cx="1224500" cy="365760"/>
          </a:xfrm>
          <a:prstGeom prst="rect">
            <a:avLst/>
          </a:prstGeom>
          <a:noFill/>
        </p:spPr>
        <p:txBody>
          <a:bodyPr wrap="square" rtlCol="0">
            <a:spAutoFit/>
          </a:bodyPr>
          <a:lstStyle/>
          <a:p>
            <a:r>
              <a:rPr lang="en-GB" dirty="0">
                <a:solidFill>
                  <a:schemeClr val="bg1"/>
                </a:solidFill>
              </a:rPr>
              <a:t>07-11-19</a:t>
            </a:r>
          </a:p>
        </p:txBody>
      </p:sp>
      <p:pic>
        <p:nvPicPr>
          <p:cNvPr id="2054" name="Picture 6" descr="http://abdocollege.org.uk/wp-content/uploads/2015/07/CCCU-logo-2colour1-2.jpg">
            <a:extLst>
              <a:ext uri="{FF2B5EF4-FFF2-40B4-BE49-F238E27FC236}">
                <a16:creationId xmlns:a16="http://schemas.microsoft.com/office/drawing/2014/main" id="{BBA74B35-3CAD-4705-8790-8D02CB9956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6428" y="5387182"/>
            <a:ext cx="2321781" cy="10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77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8B60-1DA8-440C-B09E-DD9F6B7C6EEB}"/>
              </a:ext>
            </a:extLst>
          </p:cNvPr>
          <p:cNvSpPr>
            <a:spLocks noGrp="1"/>
          </p:cNvSpPr>
          <p:nvPr>
            <p:ph type="title"/>
          </p:nvPr>
        </p:nvSpPr>
        <p:spPr>
          <a:xfrm>
            <a:off x="1154954" y="973668"/>
            <a:ext cx="4681303" cy="706964"/>
          </a:xfrm>
        </p:spPr>
        <p:txBody>
          <a:bodyPr/>
          <a:lstStyle/>
          <a:p>
            <a:r>
              <a:rPr lang="en-US" dirty="0"/>
              <a:t>‘hybrid’ articulation</a:t>
            </a:r>
            <a:endParaRPr lang="en-GB" dirty="0"/>
          </a:p>
        </p:txBody>
      </p:sp>
      <p:sp>
        <p:nvSpPr>
          <p:cNvPr id="4" name="TextBox 3">
            <a:extLst>
              <a:ext uri="{FF2B5EF4-FFF2-40B4-BE49-F238E27FC236}">
                <a16:creationId xmlns:a16="http://schemas.microsoft.com/office/drawing/2014/main" id="{2358F5AF-40A9-4E61-B664-BB139219C56A}"/>
              </a:ext>
            </a:extLst>
          </p:cNvPr>
          <p:cNvSpPr txBox="1"/>
          <p:nvPr/>
        </p:nvSpPr>
        <p:spPr>
          <a:xfrm>
            <a:off x="1429675" y="2687540"/>
            <a:ext cx="8732092" cy="2677656"/>
          </a:xfrm>
          <a:prstGeom prst="rect">
            <a:avLst/>
          </a:prstGeom>
          <a:noFill/>
        </p:spPr>
        <p:txBody>
          <a:bodyPr wrap="square" rtlCol="0">
            <a:spAutoFit/>
          </a:bodyPr>
          <a:lstStyle/>
          <a:p>
            <a:pPr lvl="0" algn="just"/>
            <a:r>
              <a:rPr lang="en-US" sz="2400" dirty="0">
                <a:solidFill>
                  <a:prstClr val="black"/>
                </a:solidFill>
                <a:latin typeface="Calibri" panose="020F0502020204030204" pitchFamily="34" charset="0"/>
                <a:cs typeface="Calibri" panose="020F0502020204030204" pitchFamily="34" charset="0"/>
              </a:rPr>
              <a:t>‘I have a massive problem with the idea of nation. I cannot understand why I cannot pick up. I love the concept of transnationality. When this concept started operating, I just, it felt some hope. It felt so much of home. Of course, I love my city where I was born. It’s always like anything…. It has all that sentiments and things like that… I think of myself as transnational….’ (Jordan, 19-07-18, pp. 11-13)</a:t>
            </a:r>
            <a:endParaRPr lang="en-GB" sz="24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738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29A6-02FA-4E36-BE95-AA5B365D44DA}"/>
              </a:ext>
            </a:extLst>
          </p:cNvPr>
          <p:cNvSpPr>
            <a:spLocks noGrp="1"/>
          </p:cNvSpPr>
          <p:nvPr>
            <p:ph type="title"/>
          </p:nvPr>
        </p:nvSpPr>
        <p:spPr>
          <a:xfrm>
            <a:off x="1154954" y="973668"/>
            <a:ext cx="8561540" cy="706964"/>
          </a:xfrm>
        </p:spPr>
        <p:txBody>
          <a:bodyPr/>
          <a:lstStyle/>
          <a:p>
            <a:r>
              <a:rPr lang="en-GB" dirty="0"/>
              <a:t>‘hybrid’ articulation</a:t>
            </a:r>
          </a:p>
        </p:txBody>
      </p:sp>
      <p:sp>
        <p:nvSpPr>
          <p:cNvPr id="5" name="AutoShape 2"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1CB03482-6612-4DC3-ACC2-5EF6D97FA7F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AB7B873B-1D55-4B86-8DCE-1A5ECFCF1EAF}"/>
              </a:ext>
            </a:extLst>
          </p:cNvPr>
          <p:cNvSpPr>
            <a:spLocks noChangeAspect="1" noChangeArrowheads="1"/>
          </p:cNvSpPr>
          <p:nvPr/>
        </p:nvSpPr>
        <p:spPr bwMode="auto">
          <a:xfrm>
            <a:off x="4587903" y="3429000"/>
            <a:ext cx="3204375" cy="17483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9EDFD260-42F3-4C19-BB17-BECD687E8A5C}"/>
              </a:ext>
            </a:extLst>
          </p:cNvPr>
          <p:cNvSpPr>
            <a:spLocks noChangeAspect="1" noChangeArrowheads="1"/>
          </p:cNvSpPr>
          <p:nvPr/>
        </p:nvSpPr>
        <p:spPr bwMode="auto">
          <a:xfrm>
            <a:off x="5049078" y="3429000"/>
            <a:ext cx="1351722" cy="13517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06AC5853-D695-4DE6-A963-2AD532B03A23}"/>
              </a:ext>
            </a:extLst>
          </p:cNvPr>
          <p:cNvSpPr>
            <a:spLocks noChangeAspect="1" noChangeArrowheads="1"/>
          </p:cNvSpPr>
          <p:nvPr/>
        </p:nvSpPr>
        <p:spPr bwMode="auto">
          <a:xfrm>
            <a:off x="3466769" y="3428999"/>
            <a:ext cx="2934031" cy="29340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8">
            <a:extLst>
              <a:ext uri="{FF2B5EF4-FFF2-40B4-BE49-F238E27FC236}">
                <a16:creationId xmlns:a16="http://schemas.microsoft.com/office/drawing/2014/main" id="{689BFA12-4D55-4ED8-84E9-C037AF7836E7}"/>
              </a:ext>
            </a:extLst>
          </p:cNvPr>
          <p:cNvSpPr/>
          <p:nvPr/>
        </p:nvSpPr>
        <p:spPr>
          <a:xfrm>
            <a:off x="4110824" y="3244334"/>
            <a:ext cx="2109569" cy="369332"/>
          </a:xfrm>
          <a:prstGeom prst="rect">
            <a:avLst/>
          </a:prstGeom>
        </p:spPr>
        <p:txBody>
          <a:bodyPr wrap="square">
            <a:spAutoFit/>
          </a:bodyPr>
          <a:lstStyle/>
          <a:p>
            <a:r>
              <a:rPr lang="en-GB" dirty="0"/>
              <a:t> </a:t>
            </a:r>
          </a:p>
        </p:txBody>
      </p:sp>
      <p:sp>
        <p:nvSpPr>
          <p:cNvPr id="11" name="TextBox 10">
            <a:extLst>
              <a:ext uri="{FF2B5EF4-FFF2-40B4-BE49-F238E27FC236}">
                <a16:creationId xmlns:a16="http://schemas.microsoft.com/office/drawing/2014/main" id="{696C1B02-E175-43F7-8714-BE1C2F20B504}"/>
              </a:ext>
            </a:extLst>
          </p:cNvPr>
          <p:cNvSpPr txBox="1"/>
          <p:nvPr/>
        </p:nvSpPr>
        <p:spPr>
          <a:xfrm>
            <a:off x="1244379" y="2539365"/>
            <a:ext cx="8869680" cy="3785652"/>
          </a:xfrm>
          <a:prstGeom prst="rect">
            <a:avLst/>
          </a:prstGeom>
          <a:noFill/>
        </p:spPr>
        <p:txBody>
          <a:bodyPr wrap="square" rtlCol="0">
            <a:spAutoFit/>
          </a:bodyPr>
          <a:lstStyle/>
          <a:p>
            <a:pPr algn="just"/>
            <a:r>
              <a:rPr lang="en-US" sz="2400" dirty="0">
                <a:latin typeface="Calibri" panose="020F0502020204030204" pitchFamily="34" charset="0"/>
                <a:cs typeface="Calibri" panose="020F0502020204030204" pitchFamily="34" charset="0"/>
              </a:rPr>
              <a:t>‘I feel very happy back home. Well, of course, I was considering going back totally. If I had pursued a different strand of my career, I may have done that. But I think in the context of the type of academic research that I am into, I don’t think that I could do that in (the country Charlie was born in). (A city in Britain) is my home, as well as (the country Charlie was born in). They are just as integral in my evolution as a person. I think, If I have a space that I consider as a space of origin, it’s (a city in Britain), you know, in the UK context.’ (Charlie, 25-06-18, pp. 22; 50-51)</a:t>
            </a:r>
          </a:p>
          <a:p>
            <a:pPr algn="just"/>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7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BDBC-4B8D-4B82-ACDC-998B40BCFB9A}"/>
              </a:ext>
            </a:extLst>
          </p:cNvPr>
          <p:cNvSpPr>
            <a:spLocks noGrp="1"/>
          </p:cNvSpPr>
          <p:nvPr>
            <p:ph type="title"/>
          </p:nvPr>
        </p:nvSpPr>
        <p:spPr>
          <a:xfrm>
            <a:off x="1255120" y="965717"/>
            <a:ext cx="5746778" cy="706964"/>
          </a:xfrm>
        </p:spPr>
        <p:txBody>
          <a:bodyPr/>
          <a:lstStyle/>
          <a:p>
            <a:r>
              <a:rPr lang="en-GB" dirty="0">
                <a:latin typeface="Calibri" panose="020F0502020204030204" pitchFamily="34" charset="0"/>
                <a:cs typeface="Calibri" panose="020F0502020204030204" pitchFamily="34" charset="0"/>
              </a:rPr>
              <a:t>Intersectional processes </a:t>
            </a:r>
          </a:p>
        </p:txBody>
      </p:sp>
      <p:sp>
        <p:nvSpPr>
          <p:cNvPr id="7" name="Oval 6">
            <a:extLst>
              <a:ext uri="{FF2B5EF4-FFF2-40B4-BE49-F238E27FC236}">
                <a16:creationId xmlns:a16="http://schemas.microsoft.com/office/drawing/2014/main" id="{9F94839B-98E8-4727-A35D-BCEFFBF3C60C}"/>
              </a:ext>
            </a:extLst>
          </p:cNvPr>
          <p:cNvSpPr/>
          <p:nvPr/>
        </p:nvSpPr>
        <p:spPr>
          <a:xfrm>
            <a:off x="4373387" y="3063867"/>
            <a:ext cx="2461363" cy="160190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‘hybridised’</a:t>
            </a:r>
          </a:p>
          <a:p>
            <a:pPr algn="ctr"/>
            <a:r>
              <a:rPr lang="en-GB" dirty="0"/>
              <a:t>spaces</a:t>
            </a:r>
          </a:p>
        </p:txBody>
      </p:sp>
      <p:sp>
        <p:nvSpPr>
          <p:cNvPr id="8" name="Oval 7">
            <a:extLst>
              <a:ext uri="{FF2B5EF4-FFF2-40B4-BE49-F238E27FC236}">
                <a16:creationId xmlns:a16="http://schemas.microsoft.com/office/drawing/2014/main" id="{256F5FA2-0930-4D7C-9C4D-5F178C519299}"/>
              </a:ext>
            </a:extLst>
          </p:cNvPr>
          <p:cNvSpPr/>
          <p:nvPr/>
        </p:nvSpPr>
        <p:spPr>
          <a:xfrm>
            <a:off x="2785807" y="3580390"/>
            <a:ext cx="1420433" cy="761372"/>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social status </a:t>
            </a:r>
          </a:p>
        </p:txBody>
      </p:sp>
      <p:sp>
        <p:nvSpPr>
          <p:cNvPr id="9" name="Oval 8">
            <a:extLst>
              <a:ext uri="{FF2B5EF4-FFF2-40B4-BE49-F238E27FC236}">
                <a16:creationId xmlns:a16="http://schemas.microsoft.com/office/drawing/2014/main" id="{BD4279F7-FF79-45F8-8162-785242576409}"/>
              </a:ext>
            </a:extLst>
          </p:cNvPr>
          <p:cNvSpPr/>
          <p:nvPr/>
        </p:nvSpPr>
        <p:spPr>
          <a:xfrm>
            <a:off x="6018923" y="2451075"/>
            <a:ext cx="1590261" cy="693752"/>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‘home’</a:t>
            </a:r>
          </a:p>
        </p:txBody>
      </p:sp>
      <p:sp>
        <p:nvSpPr>
          <p:cNvPr id="10" name="Oval 9">
            <a:extLst>
              <a:ext uri="{FF2B5EF4-FFF2-40B4-BE49-F238E27FC236}">
                <a16:creationId xmlns:a16="http://schemas.microsoft.com/office/drawing/2014/main" id="{FCC4F5D6-5526-45F7-99AB-F2AC6A521C4F}"/>
              </a:ext>
            </a:extLst>
          </p:cNvPr>
          <p:cNvSpPr/>
          <p:nvPr/>
        </p:nvSpPr>
        <p:spPr>
          <a:xfrm>
            <a:off x="2904204" y="2427761"/>
            <a:ext cx="1988287" cy="1001239"/>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000" dirty="0">
                <a:latin typeface="Calibri" panose="020F0502020204030204" pitchFamily="34" charset="0"/>
                <a:cs typeface="Calibri" panose="020F0502020204030204" pitchFamily="34" charset="0"/>
              </a:rPr>
              <a:t>national/</a:t>
            </a:r>
          </a:p>
          <a:p>
            <a:pPr algn="ctr"/>
            <a:r>
              <a:rPr lang="en-GB" sz="2000" dirty="0">
                <a:latin typeface="Calibri" panose="020F0502020204030204" pitchFamily="34" charset="0"/>
                <a:cs typeface="Calibri" panose="020F0502020204030204" pitchFamily="34" charset="0"/>
              </a:rPr>
              <a:t>cultural background </a:t>
            </a:r>
          </a:p>
        </p:txBody>
      </p:sp>
      <p:sp>
        <p:nvSpPr>
          <p:cNvPr id="12" name="Oval 11">
            <a:extLst>
              <a:ext uri="{FF2B5EF4-FFF2-40B4-BE49-F238E27FC236}">
                <a16:creationId xmlns:a16="http://schemas.microsoft.com/office/drawing/2014/main" id="{0D15FDDF-082F-4ABE-B08C-E40FA23D401A}"/>
              </a:ext>
            </a:extLst>
          </p:cNvPr>
          <p:cNvSpPr/>
          <p:nvPr/>
        </p:nvSpPr>
        <p:spPr>
          <a:xfrm>
            <a:off x="7001898" y="3648009"/>
            <a:ext cx="1720683" cy="69375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emotions</a:t>
            </a:r>
          </a:p>
        </p:txBody>
      </p:sp>
      <p:sp>
        <p:nvSpPr>
          <p:cNvPr id="13" name="Oval 12">
            <a:extLst>
              <a:ext uri="{FF2B5EF4-FFF2-40B4-BE49-F238E27FC236}">
                <a16:creationId xmlns:a16="http://schemas.microsoft.com/office/drawing/2014/main" id="{DFABE8A0-1B2A-4AA8-885A-C804A34EB997}"/>
              </a:ext>
            </a:extLst>
          </p:cNvPr>
          <p:cNvSpPr/>
          <p:nvPr/>
        </p:nvSpPr>
        <p:spPr>
          <a:xfrm>
            <a:off x="4609925" y="4769346"/>
            <a:ext cx="1988286" cy="9104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resistance </a:t>
            </a:r>
          </a:p>
        </p:txBody>
      </p:sp>
      <p:sp>
        <p:nvSpPr>
          <p:cNvPr id="14" name="Oval 13">
            <a:extLst>
              <a:ext uri="{FF2B5EF4-FFF2-40B4-BE49-F238E27FC236}">
                <a16:creationId xmlns:a16="http://schemas.microsoft.com/office/drawing/2014/main" id="{6C1A5C91-682F-44A2-950E-5DD79A4648C6}"/>
              </a:ext>
            </a:extLst>
          </p:cNvPr>
          <p:cNvSpPr/>
          <p:nvPr/>
        </p:nvSpPr>
        <p:spPr>
          <a:xfrm>
            <a:off x="4449528" y="5437082"/>
            <a:ext cx="2552370" cy="9104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‘hybridised’ categorisation </a:t>
            </a:r>
          </a:p>
        </p:txBody>
      </p:sp>
    </p:spTree>
    <p:extLst>
      <p:ext uri="{BB962C8B-B14F-4D97-AF65-F5344CB8AC3E}">
        <p14:creationId xmlns:p14="http://schemas.microsoft.com/office/powerpoint/2010/main" val="258217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B0A6DB-F3D4-4F98-97EB-3AB17C29FBF1}"/>
              </a:ext>
            </a:extLst>
          </p:cNvPr>
          <p:cNvSpPr txBox="1"/>
          <p:nvPr/>
        </p:nvSpPr>
        <p:spPr>
          <a:xfrm>
            <a:off x="4863548" y="3264010"/>
            <a:ext cx="1982525" cy="584775"/>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Thank you </a:t>
            </a:r>
          </a:p>
        </p:txBody>
      </p:sp>
      <p:sp>
        <p:nvSpPr>
          <p:cNvPr id="5" name="TextBox 4">
            <a:extLst>
              <a:ext uri="{FF2B5EF4-FFF2-40B4-BE49-F238E27FC236}">
                <a16:creationId xmlns:a16="http://schemas.microsoft.com/office/drawing/2014/main" id="{8254307C-DBB4-4EAC-98C6-E61E7C6F702D}"/>
              </a:ext>
            </a:extLst>
          </p:cNvPr>
          <p:cNvSpPr txBox="1"/>
          <p:nvPr/>
        </p:nvSpPr>
        <p:spPr>
          <a:xfrm>
            <a:off x="4007457" y="3848785"/>
            <a:ext cx="4611757"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a.kebabi417@canterbury.ac.uk</a:t>
            </a:r>
          </a:p>
        </p:txBody>
      </p:sp>
    </p:spTree>
    <p:extLst>
      <p:ext uri="{BB962C8B-B14F-4D97-AF65-F5344CB8AC3E}">
        <p14:creationId xmlns:p14="http://schemas.microsoft.com/office/powerpoint/2010/main" val="3305941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486</TotalTime>
  <Words>301</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Ion Boardroom</vt:lpstr>
      <vt:lpstr>‘Hybridised’ positioning of the self </vt:lpstr>
      <vt:lpstr>‘hybrid’ articulation</vt:lpstr>
      <vt:lpstr>‘hybrid’ articulation</vt:lpstr>
      <vt:lpstr>Intersectional processes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Hybridised positioning of the self</dc:title>
  <dc:creator>Kebabi, Amina (a.kebabi417@canterbury.ac.uk)</dc:creator>
  <cp:lastModifiedBy>Kebabi, Amina (a.kebabi417@canterbury.ac.uk)</cp:lastModifiedBy>
  <cp:revision>41</cp:revision>
  <cp:lastPrinted>2019-11-07T09:11:19Z</cp:lastPrinted>
  <dcterms:created xsi:type="dcterms:W3CDTF">2019-11-05T10:56:15Z</dcterms:created>
  <dcterms:modified xsi:type="dcterms:W3CDTF">2019-11-07T10:00:27Z</dcterms:modified>
</cp:coreProperties>
</file>