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9" r:id="rId1"/>
  </p:sldMasterIdLst>
  <p:notesMasterIdLst>
    <p:notesMasterId r:id="rId20"/>
  </p:notesMasterIdLst>
  <p:handoutMasterIdLst>
    <p:handoutMasterId r:id="rId21"/>
  </p:handoutMasterIdLst>
  <p:sldIdLst>
    <p:sldId id="345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52CA1-9091-1F40-A64F-6AC4CF1E0553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49E4E-DF06-164B-881E-525A1431DE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941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82B2A-D22A-CC45-A974-282CF4AF56FF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EF8F5-DA3F-1047-A74F-17A99D341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96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4FBC-E3B0-4EAB-95AF-6C63DF6D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/>
          <a:lstStyle/>
          <a:p>
            <a:fld id="{1E9C4D5E-2DD2-E140-A0EE-F46BD565FCCB}" type="datetime1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/>
          <a:lstStyle/>
          <a:p>
            <a:fld id="{20E6610B-7891-C546-8F86-C3E58124B57C}" type="datetime1">
              <a:rPr lang="en-US" smtClean="0"/>
              <a:pPr/>
              <a:t>6/19/2016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828C-A63A-CC4B-89A2-FB86E928E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/>
          <a:lstStyle/>
          <a:p>
            <a:fld id="{CC743907-AD99-764D-93E4-FC4FA4E97A58}" type="datetime1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828C-A63A-CC4B-89A2-FB86E928E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  <a:prstGeom prst="rect">
            <a:avLst/>
          </a:prstGeom>
        </p:spPr>
        <p:txBody>
          <a:bodyPr/>
          <a:lstStyle/>
          <a:p>
            <a:fld id="{A3C02BAA-400E-D94A-93B5-46176CE57564}" type="datetime1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828C-A63A-CC4B-89A2-FB86E928E4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  <a:prstGeom prst="rect">
            <a:avLst/>
          </a:prstGeom>
        </p:spPr>
        <p:txBody>
          <a:bodyPr/>
          <a:lstStyle/>
          <a:p>
            <a:fld id="{474C0D5E-D1A7-DC4E-900F-3BD13B4D2056}" type="datetime1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828C-A63A-CC4B-89A2-FB86E928E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  <a:prstGeom prst="rect">
            <a:avLst/>
          </a:prstGeom>
        </p:spPr>
        <p:txBody>
          <a:bodyPr/>
          <a:lstStyle/>
          <a:p>
            <a:fld id="{C44DCC49-7773-0649-9673-71749D909AF9}" type="datetime1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828C-A63A-CC4B-89A2-FB86E928E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/>
          <a:lstStyle/>
          <a:p>
            <a:fld id="{A4F87563-3767-5C44-8948-558D8B491731}" type="datetime1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828C-A63A-CC4B-89A2-FB86E928E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/>
          <a:lstStyle/>
          <a:p>
            <a:fld id="{63E330FF-A8C4-F340-BC16-30F8824D72F4}" type="datetime1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828C-A63A-CC4B-89A2-FB86E928E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/>
          <a:lstStyle/>
          <a:p>
            <a:fld id="{BCEC283B-C45A-8040-95FF-922C3B197885}" type="datetime1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828C-A63A-CC4B-89A2-FB86E928E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/>
          <a:lstStyle/>
          <a:p>
            <a:fld id="{EF3030E6-FED1-1740-8C31-6839C83EFC78}" type="datetime1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/>
          <a:lstStyle/>
          <a:p>
            <a:fld id="{4E0C1C6B-CA83-A240-AA85-1FF9A1B0B229}" type="datetime1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828C-A63A-CC4B-89A2-FB86E928E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/>
          <a:lstStyle/>
          <a:p>
            <a:fld id="{0DCCDA6A-DAE0-0E4A-8397-95BDE6CF7F91}" type="datetime1">
              <a:rPr lang="en-US" smtClean="0"/>
              <a:pPr/>
              <a:t>6/19/2016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828C-A63A-CC4B-89A2-FB86E928E45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/>
          <a:lstStyle/>
          <a:p>
            <a:fld id="{0C4C1E3C-EA67-0C47-8F77-0ED09E2AF241}" type="datetime1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828C-A63A-CC4B-89A2-FB86E928E4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/>
          <a:lstStyle/>
          <a:p>
            <a:fld id="{FAF9D1AD-52EB-D64E-ADD2-EBEE1BC3233E}" type="datetime1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828C-A63A-CC4B-89A2-FB86E928E4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/>
          <a:lstStyle/>
          <a:p>
            <a:fld id="{3F40B3D5-9347-9B46-9887-94BB4A137E0E}" type="datetime1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828C-A63A-CC4B-89A2-FB86E928E4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/>
          <a:lstStyle/>
          <a:p>
            <a:fld id="{4E4D150A-FF95-DD4C-AF90-D7C9B422777F}" type="datetime1">
              <a:rPr lang="en-US" smtClean="0"/>
              <a:pPr/>
              <a:t>6/19/2016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828C-A63A-CC4B-89A2-FB86E928E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10445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CA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354834"/>
            <a:ext cx="7583487" cy="4849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1092" y="6303169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25A9828C-A63A-CC4B-89A2-FB86E928E4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93" r:id="rId14"/>
    <p:sldLayoutId id="2147483894" r:id="rId15"/>
    <p:sldLayoutId id="2147483895" r:id="rId16"/>
  </p:sldLayoutIdLst>
  <p:transition spd="slow">
    <p:cover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101600" dist="63500" dir="2700000">
              <a:srgbClr val="000000">
                <a:alpha val="75000"/>
              </a:srgbClr>
            </a:outerShdw>
          </a:effectLst>
          <a:latin typeface="Candara"/>
          <a:ea typeface="+mj-ea"/>
          <a:cs typeface="Candara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3200" kern="1200">
          <a:solidFill>
            <a:schemeClr val="bg1"/>
          </a:solidFill>
          <a:effectLst>
            <a:outerShdw blurRad="101600" dist="63500" dir="2700000">
              <a:srgbClr val="000000">
                <a:alpha val="75000"/>
              </a:srgbClr>
            </a:outerShdw>
          </a:effectLst>
          <a:latin typeface="Candara"/>
          <a:ea typeface="+mn-ea"/>
          <a:cs typeface="Candara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800" kern="1200">
          <a:solidFill>
            <a:schemeClr val="bg1"/>
          </a:solidFill>
          <a:effectLst>
            <a:outerShdw blurRad="101600" dist="63500" dir="2700000">
              <a:srgbClr val="000000">
                <a:alpha val="75000"/>
              </a:srgbClr>
            </a:outerShdw>
          </a:effectLst>
          <a:latin typeface="Candara"/>
          <a:ea typeface="+mn-ea"/>
          <a:cs typeface="Candara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101600" dist="63500" dir="2700000">
              <a:srgbClr val="000000">
                <a:alpha val="75000"/>
              </a:srgbClr>
            </a:outerShdw>
          </a:effectLst>
          <a:latin typeface="Candara"/>
          <a:ea typeface="+mn-ea"/>
          <a:cs typeface="Candara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101600" dist="63500" dir="2700000">
              <a:srgbClr val="000000">
                <a:alpha val="75000"/>
              </a:srgbClr>
            </a:outerShdw>
          </a:effectLst>
          <a:latin typeface="Candara"/>
          <a:ea typeface="+mn-ea"/>
          <a:cs typeface="Candara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101600" dist="63500" dir="2700000">
              <a:srgbClr val="000000">
                <a:alpha val="75000"/>
              </a:srgbClr>
            </a:outerShdw>
          </a:effectLst>
          <a:latin typeface="Candara"/>
          <a:ea typeface="+mn-ea"/>
          <a:cs typeface="Candar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ComQuol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sz="4000" dirty="0" smtClean="0"/>
              <a:t>Service Focused Outcomes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" y="3966882"/>
            <a:ext cx="8197851" cy="1752600"/>
          </a:xfrm>
        </p:spPr>
        <p:txBody>
          <a:bodyPr>
            <a:noAutofit/>
          </a:bodyPr>
          <a:lstStyle/>
          <a:p>
            <a:r>
              <a:rPr lang="en-GB" sz="2600" dirty="0" smtClean="0"/>
              <a:t>Professor Doulas </a:t>
            </a:r>
            <a:r>
              <a:rPr lang="en-GB" sz="2600" dirty="0" err="1" smtClean="0"/>
              <a:t>MacInnes</a:t>
            </a:r>
            <a:r>
              <a:rPr lang="en-GB" sz="2600" dirty="0" smtClean="0"/>
              <a:t>, Professor of Mental Health </a:t>
            </a:r>
          </a:p>
          <a:p>
            <a:r>
              <a:rPr lang="en-GB" sz="2600" dirty="0" smtClean="0"/>
              <a:t> Chief Investigator (</a:t>
            </a:r>
            <a:r>
              <a:rPr lang="en-GB" sz="2600" dirty="0" err="1" smtClean="0"/>
              <a:t>ComQuol</a:t>
            </a:r>
            <a:r>
              <a:rPr lang="en-GB" sz="2600" dirty="0" smtClean="0"/>
              <a:t>) </a:t>
            </a:r>
          </a:p>
          <a:p>
            <a:r>
              <a:rPr lang="en-GB" sz="2600" dirty="0" smtClean="0"/>
              <a:t>Canterbury Christ Church University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2125427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Effects – </a:t>
            </a:r>
            <a:br>
              <a:rPr lang="en-GB" dirty="0" smtClean="0"/>
            </a:br>
            <a:r>
              <a:rPr lang="en-GB" dirty="0" smtClean="0"/>
              <a:t>Social Climate</a:t>
            </a:r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88744" y="2180280"/>
          <a:ext cx="8064264" cy="3344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088"/>
                <a:gridCol w="2688088"/>
                <a:gridCol w="2688088"/>
              </a:tblGrid>
              <a:tr h="1032609"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rgbClr val="FFFFFF"/>
                        </a:solidFill>
                        <a:latin typeface="Candara"/>
                        <a:cs typeface="Candara"/>
                      </a:endParaRPr>
                    </a:p>
                  </a:txBody>
                  <a:tcPr anchor="ctr">
                    <a:solidFill>
                      <a:srgbClr val="0C598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  <a:latin typeface="Candara"/>
                          <a:cs typeface="Candara"/>
                        </a:rPr>
                        <a:t>Treatment effect (intervention – control)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  <a:latin typeface="Candara"/>
                          <a:cs typeface="Candara"/>
                        </a:rPr>
                        <a:t>and confidence interval</a:t>
                      </a:r>
                      <a:endParaRPr lang="en-GB" sz="22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7994"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rgbClr val="FFFFFF"/>
                        </a:solidFill>
                        <a:latin typeface="Candara"/>
                        <a:cs typeface="Candara"/>
                      </a:endParaRPr>
                    </a:p>
                  </a:txBody>
                  <a:tcPr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u="none" dirty="0" smtClean="0">
                          <a:latin typeface="Candara"/>
                          <a:cs typeface="Candara"/>
                        </a:rPr>
                        <a:t>6-Months</a:t>
                      </a:r>
                      <a:endParaRPr lang="en-US" sz="2200" u="none" dirty="0">
                        <a:latin typeface="Candara"/>
                        <a:cs typeface="Candar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u="none" dirty="0" smtClean="0">
                          <a:latin typeface="Candara"/>
                          <a:cs typeface="Candara"/>
                        </a:rPr>
                        <a:t>12-Months</a:t>
                      </a:r>
                      <a:endParaRPr lang="en-US" sz="2200" u="none" dirty="0">
                        <a:latin typeface="Candara"/>
                        <a:cs typeface="Candara"/>
                      </a:endParaRPr>
                    </a:p>
                  </a:txBody>
                  <a:tcPr anchor="ctr"/>
                </a:tc>
              </a:tr>
              <a:tr h="577994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Patient cohesion </a:t>
                      </a:r>
                    </a:p>
                  </a:txBody>
                  <a:tcPr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Candara"/>
                          <a:cs typeface="Candara"/>
                        </a:rPr>
                        <a:t>-1.7 (-3.3 to -0.2</a:t>
                      </a:r>
                      <a:r>
                        <a:rPr lang="en-GB" sz="2200" dirty="0" smtClean="0">
                          <a:effectLst/>
                          <a:latin typeface="Candara"/>
                          <a:cs typeface="Candara"/>
                        </a:rPr>
                        <a:t>)</a:t>
                      </a:r>
                      <a:endParaRPr lang="en-GB" sz="22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Candara"/>
                          <a:cs typeface="Candara"/>
                        </a:rPr>
                        <a:t>0.0 (-1.6 </a:t>
                      </a:r>
                      <a:r>
                        <a:rPr lang="en-GB" sz="2200" dirty="0" smtClean="0">
                          <a:effectLst/>
                          <a:latin typeface="Candara"/>
                          <a:cs typeface="Candara"/>
                        </a:rPr>
                        <a:t>to 1.5)</a:t>
                      </a:r>
                    </a:p>
                  </a:txBody>
                  <a:tcPr marL="68580" marR="68580" marT="0" marB="0" anchor="ctr"/>
                </a:tc>
              </a:tr>
              <a:tr h="577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Experienced safety </a:t>
                      </a:r>
                    </a:p>
                  </a:txBody>
                  <a:tcPr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effectLst/>
                          <a:latin typeface="Candara"/>
                          <a:cs typeface="Candara"/>
                        </a:rPr>
                        <a:t>-0.9 (-5.1 to 3.2)</a:t>
                      </a:r>
                      <a:endParaRPr lang="en-US" sz="2200" dirty="0">
                        <a:latin typeface="Candara"/>
                        <a:cs typeface="Candar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effectLst/>
                          <a:latin typeface="Candara"/>
                          <a:cs typeface="Candara"/>
                        </a:rPr>
                        <a:t>0.9 (-4.9 to 6.6)</a:t>
                      </a:r>
                      <a:endParaRPr lang="en-US" sz="2200" dirty="0">
                        <a:latin typeface="Candara"/>
                        <a:cs typeface="Candara"/>
                      </a:endParaRPr>
                    </a:p>
                  </a:txBody>
                  <a:tcPr anchor="ctr"/>
                </a:tc>
              </a:tr>
              <a:tr h="577994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Therapeutic hold</a:t>
                      </a:r>
                      <a:endParaRPr lang="en-US" sz="2200" b="1" dirty="0">
                        <a:solidFill>
                          <a:srgbClr val="FFFFFF"/>
                        </a:solidFill>
                        <a:latin typeface="Candara"/>
                        <a:cs typeface="Candara"/>
                      </a:endParaRPr>
                    </a:p>
                  </a:txBody>
                  <a:tcPr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effectLst/>
                          <a:latin typeface="Candara"/>
                          <a:cs typeface="Candara"/>
                        </a:rPr>
                        <a:t>-1.1 (-3.9 to 1.8)</a:t>
                      </a:r>
                      <a:endParaRPr lang="en-US" sz="2200" dirty="0">
                        <a:latin typeface="Candara"/>
                        <a:cs typeface="Candar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effectLst/>
                          <a:latin typeface="Candara"/>
                          <a:cs typeface="Candara"/>
                        </a:rPr>
                        <a:t>-0.6 (-2.8 to 1.6)</a:t>
                      </a:r>
                      <a:endParaRPr lang="en-US" sz="2200" dirty="0">
                        <a:latin typeface="Candara"/>
                        <a:cs typeface="Candar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4416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Disturbance monitoring form</a:t>
            </a:r>
          </a:p>
          <a:p>
            <a:pPr lvl="1"/>
            <a:r>
              <a:rPr lang="en-GB" dirty="0" smtClean="0"/>
              <a:t>Any disturbed behaviour involving the patient taken from ward incident forms and progress notes</a:t>
            </a:r>
          </a:p>
          <a:p>
            <a:pPr lvl="1"/>
            <a:r>
              <a:rPr lang="en-GB" dirty="0" smtClean="0"/>
              <a:t>Recorded on a </a:t>
            </a:r>
            <a:r>
              <a:rPr lang="en-GB" dirty="0"/>
              <a:t>monthly basis from three months prior to the assessment till the </a:t>
            </a:r>
            <a:r>
              <a:rPr lang="en-GB" dirty="0" smtClean="0"/>
              <a:t>12 month follow </a:t>
            </a:r>
            <a:r>
              <a:rPr lang="en-GB" dirty="0"/>
              <a:t>up (15 time points)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Disturbance Monitoring Form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394481"/>
              </p:ext>
            </p:extLst>
          </p:nvPr>
        </p:nvGraphicFramePr>
        <p:xfrm>
          <a:off x="473726" y="1134739"/>
          <a:ext cx="8229599" cy="5398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8791"/>
                <a:gridCol w="1380202"/>
                <a:gridCol w="1380202"/>
                <a:gridCol w="1380202"/>
                <a:gridCol w="1380202"/>
              </a:tblGrid>
              <a:tr h="3774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 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Intervention</a:t>
                      </a: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 Group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Control</a:t>
                      </a: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 Group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945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Disturbance </a:t>
                      </a:r>
                      <a:r>
                        <a:rPr lang="en-GB" sz="18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(Number of )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Pre-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  <a:latin typeface="Candara"/>
                          <a:cs typeface="Candara"/>
                        </a:rPr>
                        <a:t>ComQuol</a:t>
                      </a:r>
                      <a:endParaRPr lang="en-GB" sz="1800" dirty="0">
                        <a:effectLst/>
                        <a:latin typeface="Candara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Post-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  <a:latin typeface="Candara"/>
                          <a:cs typeface="Candara"/>
                        </a:rPr>
                        <a:t>ComQuol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Pre-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  <a:latin typeface="Candara"/>
                          <a:cs typeface="Candara"/>
                        </a:rPr>
                        <a:t>ComQuol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Post-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  <a:latin typeface="Candara"/>
                          <a:cs typeface="Candara"/>
                        </a:rPr>
                        <a:t>ComQuol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377495">
                <a:tc>
                  <a:txBody>
                    <a:bodyPr/>
                    <a:lstStyle/>
                    <a:p>
                      <a:pPr marL="180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Seclusions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9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9</a:t>
                      </a:r>
                      <a:endParaRPr lang="en-GB" sz="180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9</a:t>
                      </a:r>
                      <a:endParaRPr lang="en-GB" sz="180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37</a:t>
                      </a:r>
                      <a:endParaRPr lang="en-GB" sz="180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377495">
                <a:tc>
                  <a:txBody>
                    <a:bodyPr/>
                    <a:lstStyle/>
                    <a:p>
                      <a:pPr marL="180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Hours of </a:t>
                      </a: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seclusion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231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150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328</a:t>
                      </a:r>
                      <a:endParaRPr lang="en-GB" sz="180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758</a:t>
                      </a:r>
                      <a:endParaRPr lang="en-GB" sz="180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377495">
                <a:tc>
                  <a:txBody>
                    <a:bodyPr/>
                    <a:lstStyle/>
                    <a:p>
                      <a:pPr marL="180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Physical restraint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8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22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8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35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377495">
                <a:tc>
                  <a:txBody>
                    <a:bodyPr/>
                    <a:lstStyle/>
                    <a:p>
                      <a:pPr marL="180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Suicide </a:t>
                      </a: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attempts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1</a:t>
                      </a:r>
                      <a:endParaRPr lang="en-GB" sz="180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2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7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17</a:t>
                      </a:r>
                      <a:endParaRPr lang="en-GB" sz="180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377495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Self-harm attempts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18</a:t>
                      </a:r>
                      <a:endParaRPr lang="en-GB" sz="180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47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10</a:t>
                      </a:r>
                      <a:endParaRPr lang="en-GB" sz="180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93</a:t>
                      </a:r>
                      <a:endParaRPr lang="en-GB" sz="180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377495">
                <a:tc>
                  <a:txBody>
                    <a:bodyPr/>
                    <a:lstStyle/>
                    <a:p>
                      <a:pPr marL="180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Violent </a:t>
                      </a: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acts </a:t>
                      </a: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on others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21</a:t>
                      </a:r>
                      <a:endParaRPr lang="en-GB" sz="180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50</a:t>
                      </a:r>
                      <a:endParaRPr lang="en-GB" sz="180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23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96</a:t>
                      </a:r>
                      <a:endParaRPr lang="en-GB" sz="180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594546">
                <a:tc>
                  <a:txBody>
                    <a:bodyPr/>
                    <a:lstStyle/>
                    <a:p>
                      <a:pPr marL="180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Violent attacks on inanimate </a:t>
                      </a: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objects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48</a:t>
                      </a:r>
                      <a:endParaRPr lang="en-GB" sz="180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81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15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76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594546">
                <a:tc>
                  <a:txBody>
                    <a:bodyPr/>
                    <a:lstStyle/>
                    <a:p>
                      <a:pPr marL="180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Attempted </a:t>
                      </a: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absconding/escapes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3</a:t>
                      </a:r>
                      <a:endParaRPr lang="en-GB" sz="180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2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1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7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594546">
                <a:tc>
                  <a:txBody>
                    <a:bodyPr/>
                    <a:lstStyle/>
                    <a:p>
                      <a:pPr marL="180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Actual </a:t>
                      </a: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absconding/escapes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1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8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4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11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377495">
                <a:tc>
                  <a:txBody>
                    <a:bodyPr/>
                    <a:lstStyle/>
                    <a:p>
                      <a:pPr marL="180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Abusive/racial </a:t>
                      </a: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language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201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427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94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313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8742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Economic Evaluation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Examined the cost-effectiveness of the intervention compared to standard treatment </a:t>
            </a:r>
          </a:p>
          <a:p>
            <a:r>
              <a:rPr lang="en-GB" dirty="0" smtClean="0"/>
              <a:t>The total cost for each group was calculated as the sum of the following:</a:t>
            </a:r>
          </a:p>
          <a:p>
            <a:pPr lvl="1"/>
            <a:r>
              <a:rPr lang="en-GB" dirty="0" smtClean="0"/>
              <a:t>The cost of stay in the facility </a:t>
            </a:r>
          </a:p>
          <a:p>
            <a:pPr lvl="1"/>
            <a:r>
              <a:rPr lang="en-GB" dirty="0" smtClean="0"/>
              <a:t>Cost of incidents</a:t>
            </a:r>
          </a:p>
          <a:p>
            <a:pPr lvl="1"/>
            <a:r>
              <a:rPr lang="en-GB" dirty="0" smtClean="0"/>
              <a:t>Cost of intervention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1583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10443"/>
            <a:ext cx="7583487" cy="1044388"/>
          </a:xfrm>
        </p:spPr>
        <p:txBody>
          <a:bodyPr/>
          <a:lstStyle/>
          <a:p>
            <a:r>
              <a:rPr lang="en-GB" dirty="0" smtClean="0"/>
              <a:t>Cost-Consequences Analysis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443146"/>
              </p:ext>
            </p:extLst>
          </p:nvPr>
        </p:nvGraphicFramePr>
        <p:xfrm>
          <a:off x="535528" y="1411006"/>
          <a:ext cx="8026337" cy="498784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519465"/>
                <a:gridCol w="2253436"/>
                <a:gridCol w="2253436"/>
              </a:tblGrid>
              <a:tr h="662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Resource use and costs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Intervention group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Control group</a:t>
                      </a:r>
                      <a:endParaRPr lang="en-GB" sz="180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600528"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Total cost of intervention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4679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ndara"/>
                          <a:cs typeface="Candara"/>
                        </a:rPr>
                        <a:t>£30,413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ndara"/>
                          <a:cs typeface="Candara"/>
                        </a:rPr>
                        <a:t>£0</a:t>
                      </a:r>
                      <a:endParaRPr lang="en-GB" sz="180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605025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Cost of intervention per patient including </a:t>
                      </a: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nurse </a:t>
                      </a: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training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96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ndara"/>
                          <a:cs typeface="Candara"/>
                        </a:rPr>
                        <a:t>£529 - 576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£0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605025"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Av no </a:t>
                      </a: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of days in the facility over 12 months, mean (SD</a:t>
                      </a: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)</a:t>
                      </a:r>
                      <a:endParaRPr lang="en-GB" sz="1800" dirty="0">
                        <a:effectLst/>
                        <a:latin typeface="Candara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431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341 (56)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431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ndara"/>
                          <a:cs typeface="Candara"/>
                        </a:rPr>
                        <a:t>338 (37)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605025"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Av </a:t>
                      </a: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cost of stay in the facility (bed-day cost) over 12 </a:t>
                      </a: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months</a:t>
                      </a:r>
                      <a:endParaRPr lang="en-GB" sz="1800" dirty="0">
                        <a:effectLst/>
                        <a:latin typeface="Candara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4679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265" algn="l"/>
                        </a:tabLst>
                      </a:pPr>
                      <a:r>
                        <a:rPr lang="en-US" sz="1800" dirty="0">
                          <a:effectLst/>
                          <a:latin typeface="Candara"/>
                          <a:cs typeface="Candara"/>
                        </a:rPr>
                        <a:t>£166,064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4679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ndara"/>
                          <a:cs typeface="Candara"/>
                        </a:rPr>
                        <a:t>£164,506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600528"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Total cost of incidents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£23,697 - £38,354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15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4200" algn="l"/>
                          <a:tab pos="742950" algn="l"/>
                        </a:tabLs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£51,222 - £92,340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600528"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Cost of incidents per patient 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96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£456 - £738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960" algn="l"/>
                        </a:tabLs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£985 - £1,776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605025">
                <a:tc>
                  <a:txBody>
                    <a:bodyPr/>
                    <a:lstStyle/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Av </a:t>
                      </a: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treatment cost (intervention + stay + incidents) 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£</a:t>
                      </a: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167,049 - </a:t>
                      </a: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£167,378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£165,491 - </a:t>
                      </a: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166,282</a:t>
                      </a:r>
                      <a:endParaRPr lang="en-GB" sz="1800" dirty="0">
                        <a:effectLst/>
                        <a:latin typeface="Candara"/>
                        <a:ea typeface="Times New Roman" panose="02020603050405020304" pitchFamily="18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3329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211855"/>
            <a:ext cx="7583487" cy="49925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Satisfaction – Little difference between intervention group vs. control group scores</a:t>
            </a:r>
          </a:p>
          <a:p>
            <a:r>
              <a:rPr lang="en-US" dirty="0" smtClean="0"/>
              <a:t>Social Climate – Little difference in scores </a:t>
            </a:r>
            <a:r>
              <a:rPr lang="en-US" dirty="0"/>
              <a:t>except higher </a:t>
            </a:r>
            <a:r>
              <a:rPr lang="en-US" dirty="0" smtClean="0"/>
              <a:t>therapeutic </a:t>
            </a:r>
            <a:r>
              <a:rPr lang="en-US" dirty="0"/>
              <a:t>hold </a:t>
            </a:r>
            <a:r>
              <a:rPr lang="en-US" dirty="0" smtClean="0"/>
              <a:t>sub-scale scores for the control group</a:t>
            </a:r>
          </a:p>
          <a:p>
            <a:r>
              <a:rPr lang="en-US" dirty="0" smtClean="0"/>
              <a:t>Disturbance – Much lower in most categories in intervention group</a:t>
            </a:r>
          </a:p>
          <a:p>
            <a:r>
              <a:rPr lang="en-US" dirty="0" smtClean="0"/>
              <a:t>Economic Evaluation </a:t>
            </a:r>
            <a:r>
              <a:rPr lang="en-US" dirty="0"/>
              <a:t>–</a:t>
            </a:r>
            <a:r>
              <a:rPr lang="en-US" dirty="0" smtClean="0"/>
              <a:t> Overall costs similar, incident costs much lower in intervention group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 to Study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16" y="1354834"/>
            <a:ext cx="8216403" cy="484955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sz="2400" dirty="0" smtClean="0">
                <a:solidFill>
                  <a:srgbClr val="FFFF00"/>
                </a:solidFill>
              </a:rPr>
              <a:t>Establish the feasibility of the trial design as the basis for determining the viability of a large full-scale trial</a:t>
            </a:r>
          </a:p>
          <a:p>
            <a:pPr lvl="2"/>
            <a:r>
              <a:rPr lang="en-GB" sz="2200" dirty="0" smtClean="0"/>
              <a:t>The trial design appears viable. </a:t>
            </a:r>
          </a:p>
          <a:p>
            <a:pPr lvl="2"/>
            <a:r>
              <a:rPr lang="en-GB" sz="2200" dirty="0" smtClean="0"/>
              <a:t>The procedures seem to function well.</a:t>
            </a:r>
          </a:p>
          <a:p>
            <a:pPr lvl="2"/>
            <a:r>
              <a:rPr lang="en-GB" sz="2200" dirty="0" smtClean="0"/>
              <a:t>The response rates were good with low patient withdrawal rates. 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2400" dirty="0" smtClean="0">
                <a:solidFill>
                  <a:srgbClr val="FFFF00"/>
                </a:solidFill>
              </a:rPr>
              <a:t>Determine the variability of the outcomes of interest </a:t>
            </a:r>
          </a:p>
          <a:p>
            <a:pPr lvl="2"/>
            <a:r>
              <a:rPr lang="en-GB" sz="2200" dirty="0" smtClean="0"/>
              <a:t>The variability of the outcomes of interest was all within normal limits. </a:t>
            </a:r>
          </a:p>
          <a:p>
            <a:pPr lvl="2"/>
            <a:r>
              <a:rPr lang="en-GB" sz="2200" dirty="0" smtClean="0"/>
              <a:t>The estimated treatment effect of the primary outcome is clinically important. </a:t>
            </a:r>
          </a:p>
          <a:p>
            <a:pPr lvl="2"/>
            <a:r>
              <a:rPr lang="en-GB" sz="2200" dirty="0" smtClean="0"/>
              <a:t>A full trial would be justified to estimate the effect with greater certainty.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99675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 to Study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21" y="1354834"/>
            <a:ext cx="8155200" cy="484955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GB" sz="2200" dirty="0" smtClean="0">
                <a:solidFill>
                  <a:srgbClr val="FFFF00"/>
                </a:solidFill>
              </a:rPr>
              <a:t>Estimate the costs of the intervention </a:t>
            </a:r>
          </a:p>
          <a:p>
            <a:pPr lvl="2"/>
            <a:r>
              <a:rPr lang="en-GB" sz="2000" dirty="0" smtClean="0"/>
              <a:t>Incidents are costly, as associated with significant use of NHS resources and police. </a:t>
            </a:r>
          </a:p>
          <a:p>
            <a:pPr lvl="2"/>
            <a:r>
              <a:rPr lang="en-GB" sz="2000" dirty="0" smtClean="0"/>
              <a:t>Real cost of incidents may be even higher when analysed using patient-level data. </a:t>
            </a:r>
          </a:p>
          <a:p>
            <a:pPr marL="514350" indent="-514350">
              <a:buFont typeface="+mj-lt"/>
              <a:buAutoNum type="alphaUcPeriod" startAt="4"/>
            </a:pPr>
            <a:r>
              <a:rPr lang="en-GB" sz="2200" dirty="0" smtClean="0">
                <a:solidFill>
                  <a:srgbClr val="FFFF00"/>
                </a:solidFill>
              </a:rPr>
              <a:t>Refine the intervention following the outcome of the study based upon the experiences of the nurses and patients</a:t>
            </a:r>
          </a:p>
          <a:p>
            <a:pPr lvl="2"/>
            <a:r>
              <a:rPr lang="en-GB" sz="2000" dirty="0" smtClean="0"/>
              <a:t>Responses suggest general satisfaction with the approach. </a:t>
            </a:r>
          </a:p>
          <a:p>
            <a:pPr lvl="2"/>
            <a:r>
              <a:rPr lang="en-GB" sz="2000" dirty="0" smtClean="0"/>
              <a:t>Number of nurses lost to follow up questions including nursing outcomes. </a:t>
            </a:r>
          </a:p>
          <a:p>
            <a:pPr lvl="2"/>
            <a:r>
              <a:rPr lang="en-GB" sz="2000" dirty="0" smtClean="0"/>
              <a:t>The reasons for higher dropout rates for women and whether to offer ongoing support. </a:t>
            </a:r>
          </a:p>
          <a:p>
            <a:pPr lvl="2"/>
            <a:r>
              <a:rPr lang="en-GB" sz="2000" dirty="0" smtClean="0"/>
              <a:t>Examining the incident costs for longer may give a better indication of on-going costs.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9507460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listening </a:t>
            </a:r>
            <a:r>
              <a:rPr lang="en-US" dirty="0" err="1" smtClean="0"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buNone/>
            </a:pPr>
            <a:r>
              <a:rPr lang="en-US" sz="3400" dirty="0" smtClean="0"/>
              <a:t>For further information, please contact</a:t>
            </a:r>
            <a:endParaRPr lang="en-US" sz="1200" dirty="0" smtClean="0"/>
          </a:p>
          <a:p>
            <a:pPr lvl="1">
              <a:spcBef>
                <a:spcPts val="1200"/>
              </a:spcBef>
              <a:buNone/>
            </a:pPr>
            <a:r>
              <a:rPr lang="en-US" dirty="0" smtClean="0"/>
              <a:t>Douglas </a:t>
            </a:r>
            <a:r>
              <a:rPr lang="en-US" dirty="0" err="1" smtClean="0"/>
              <a:t>MacInnes</a:t>
            </a:r>
            <a:r>
              <a:rPr lang="en-US" dirty="0" smtClean="0"/>
              <a:t> – Chief Investigator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sz="2595" dirty="0" smtClean="0"/>
              <a:t>	douglas.macinnes@canterbury.ac.uk</a:t>
            </a:r>
            <a:endParaRPr lang="en-US" dirty="0" smtClean="0"/>
          </a:p>
          <a:p>
            <a:pPr lvl="1">
              <a:spcBef>
                <a:spcPts val="1200"/>
              </a:spcBef>
              <a:buNone/>
            </a:pPr>
            <a:r>
              <a:rPr lang="en-US" dirty="0" smtClean="0"/>
              <a:t>Jacqueline Mansfield – Research Assistant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sz="2595" dirty="0" smtClean="0"/>
              <a:t>jacqueline.mansfield@canterbury.ac.uk</a:t>
            </a:r>
            <a:endParaRPr lang="en-US" dirty="0" smtClean="0"/>
          </a:p>
          <a:p>
            <a:pPr lvl="1">
              <a:spcBef>
                <a:spcPts val="1200"/>
              </a:spcBef>
              <a:buNone/>
            </a:pPr>
            <a:r>
              <a:rPr lang="en-US" dirty="0" smtClean="0"/>
              <a:t>Catherine </a:t>
            </a:r>
            <a:r>
              <a:rPr lang="en-US" dirty="0" err="1" smtClean="0"/>
              <a:t>Kinane</a:t>
            </a:r>
            <a:r>
              <a:rPr lang="en-US" dirty="0" smtClean="0"/>
              <a:t> – Principle Investigator (KMPT)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sz="2595" dirty="0" smtClean="0"/>
              <a:t>catherine.kinane@kmpt.nhs.uk</a:t>
            </a:r>
            <a:endParaRPr lang="en-US" dirty="0" smtClean="0"/>
          </a:p>
          <a:p>
            <a:pPr lvl="1">
              <a:spcBef>
                <a:spcPts val="1200"/>
              </a:spcBef>
              <a:buNone/>
            </a:pPr>
            <a:r>
              <a:rPr lang="en-US" dirty="0" smtClean="0"/>
              <a:t>Janet Parrott – </a:t>
            </a:r>
            <a:r>
              <a:rPr lang="en-US" dirty="0" err="1" smtClean="0"/>
              <a:t>Prinicple</a:t>
            </a:r>
            <a:r>
              <a:rPr lang="en-US" dirty="0" smtClean="0"/>
              <a:t> Investigator (</a:t>
            </a:r>
            <a:r>
              <a:rPr lang="en-US" dirty="0" err="1" smtClean="0"/>
              <a:t>Oxleas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sz="2595" dirty="0" smtClean="0"/>
              <a:t>	janet.parrott@oxleas.nhs.uk</a:t>
            </a:r>
            <a:endParaRPr lang="en-US" dirty="0" smtClean="0"/>
          </a:p>
          <a:p>
            <a:pPr lvl="1">
              <a:spcBef>
                <a:spcPts val="1200"/>
              </a:spcBef>
              <a:buNone/>
            </a:pPr>
            <a:r>
              <a:rPr lang="en-US" dirty="0" smtClean="0"/>
              <a:t>Ian Marsh – Service User Experience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sz="2595" dirty="0" err="1" smtClean="0"/>
              <a:t>ian.marsh@canterbury.ac.uk</a:t>
            </a:r>
            <a:r>
              <a:rPr lang="en-US" dirty="0" smtClean="0"/>
              <a:t>	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828C-A63A-CC4B-89A2-FB86E928E45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559"/>
            <a:ext cx="7583487" cy="4440039"/>
          </a:xfrm>
        </p:spPr>
        <p:txBody>
          <a:bodyPr/>
          <a:lstStyle/>
          <a:p>
            <a:r>
              <a:rPr lang="en-US" dirty="0" smtClean="0"/>
              <a:t>Examination of each of the service focused outcomes at the three time points</a:t>
            </a:r>
          </a:p>
          <a:p>
            <a:pPr lvl="1"/>
            <a:r>
              <a:rPr lang="en-US" dirty="0" smtClean="0"/>
              <a:t>User satisfaction with services</a:t>
            </a:r>
          </a:p>
          <a:p>
            <a:pPr lvl="1"/>
            <a:r>
              <a:rPr lang="en-US" dirty="0" smtClean="0"/>
              <a:t>Social climate of the ward</a:t>
            </a:r>
          </a:p>
          <a:p>
            <a:pPr lvl="1"/>
            <a:r>
              <a:rPr lang="en-US" dirty="0" smtClean="0"/>
              <a:t>Levels of disturbance</a:t>
            </a:r>
          </a:p>
          <a:p>
            <a:pPr lvl="1"/>
            <a:r>
              <a:rPr lang="en-US" dirty="0" smtClean="0"/>
              <a:t>Health economic analysis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431630"/>
            <a:ext cx="7583487" cy="1044388"/>
          </a:xfrm>
        </p:spPr>
        <p:txBody>
          <a:bodyPr/>
          <a:lstStyle/>
          <a:p>
            <a:r>
              <a:rPr lang="en-US" dirty="0" smtClean="0"/>
              <a:t>Satisfaction with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59634"/>
            <a:ext cx="7583487" cy="484955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Satisfaction is a multidimensional concept </a:t>
            </a:r>
            <a:endParaRPr lang="en-GB" dirty="0" smtClean="0"/>
          </a:p>
          <a:p>
            <a:r>
              <a:rPr lang="en-GB" dirty="0" smtClean="0"/>
              <a:t>Satisfaction </a:t>
            </a:r>
            <a:r>
              <a:rPr lang="en-GB" dirty="0"/>
              <a:t>is context speciﬁc and satisfaction factors vary between different health </a:t>
            </a:r>
            <a:r>
              <a:rPr lang="en-GB" dirty="0" smtClean="0"/>
              <a:t>areas </a:t>
            </a:r>
            <a:r>
              <a:rPr lang="en-GB" sz="2595" dirty="0" smtClean="0"/>
              <a:t>(</a:t>
            </a:r>
            <a:r>
              <a:rPr lang="en-GB" sz="2595" dirty="0" err="1" smtClean="0"/>
              <a:t>Langle</a:t>
            </a:r>
            <a:r>
              <a:rPr lang="en-GB" sz="2595" dirty="0" smtClean="0"/>
              <a:t> et al, 2010) </a:t>
            </a:r>
            <a:endParaRPr lang="en-GB" dirty="0" smtClean="0"/>
          </a:p>
          <a:p>
            <a:r>
              <a:rPr lang="en-GB" dirty="0"/>
              <a:t>Coffey (2006) </a:t>
            </a:r>
            <a:r>
              <a:rPr lang="en-GB" dirty="0" smtClean="0"/>
              <a:t>questioned validity of forensic satisfaction measures and the reliability of study findings</a:t>
            </a:r>
          </a:p>
          <a:p>
            <a:r>
              <a:rPr lang="en-GB" dirty="0" smtClean="0"/>
              <a:t>Common </a:t>
            </a:r>
            <a:r>
              <a:rPr lang="en-GB" dirty="0"/>
              <a:t>ﬁnding was </a:t>
            </a:r>
            <a:r>
              <a:rPr lang="en-GB" dirty="0" smtClean="0"/>
              <a:t>90+% </a:t>
            </a:r>
            <a:r>
              <a:rPr lang="en-GB" dirty="0"/>
              <a:t>satisfaction rates </a:t>
            </a:r>
            <a:r>
              <a:rPr lang="en-GB" sz="2595" dirty="0"/>
              <a:t>(Baker, 2003; </a:t>
            </a:r>
            <a:r>
              <a:rPr lang="en-GB" sz="2595" dirty="0" smtClean="0"/>
              <a:t>Ford et al, 1999)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324236"/>
            <a:ext cx="7583487" cy="484955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Patient Satisfaction</a:t>
            </a:r>
          </a:p>
          <a:p>
            <a:pPr lvl="1"/>
            <a:r>
              <a:rPr lang="en-GB" sz="2400" dirty="0" smtClean="0"/>
              <a:t>Assessed using Forensic Satisfaction Scale </a:t>
            </a:r>
            <a:r>
              <a:rPr lang="en-GB" sz="1800" dirty="0" smtClean="0"/>
              <a:t>(</a:t>
            </a:r>
            <a:r>
              <a:rPr lang="en-GB" sz="1800" dirty="0" err="1" smtClean="0"/>
              <a:t>MacInnes</a:t>
            </a:r>
            <a:r>
              <a:rPr lang="en-GB" sz="1800" dirty="0" smtClean="0"/>
              <a:t> et al, 2010)</a:t>
            </a:r>
            <a:endParaRPr lang="en-GB" sz="2400" dirty="0" smtClean="0"/>
          </a:p>
          <a:p>
            <a:pPr lvl="1"/>
            <a:r>
              <a:rPr lang="en-GB" sz="2400" dirty="0" smtClean="0"/>
              <a:t>60-item questionnaire rated on a 5-point </a:t>
            </a:r>
            <a:r>
              <a:rPr lang="en-GB" sz="2400" dirty="0" err="1" smtClean="0"/>
              <a:t>Likert</a:t>
            </a:r>
            <a:r>
              <a:rPr lang="en-GB" sz="2400" dirty="0" smtClean="0"/>
              <a:t> scale </a:t>
            </a:r>
          </a:p>
          <a:p>
            <a:pPr lvl="1" algn="ctr">
              <a:buNone/>
            </a:pPr>
            <a:r>
              <a:rPr lang="en-GB" sz="2400" dirty="0" smtClean="0"/>
              <a:t>(strongly disagree to strongly agree or not relevant)</a:t>
            </a:r>
          </a:p>
          <a:p>
            <a:pPr lvl="1"/>
            <a:r>
              <a:rPr lang="en-GB" sz="2400" dirty="0" smtClean="0"/>
              <a:t>Greater mean score is indicative of high levels of satisfaction</a:t>
            </a:r>
          </a:p>
          <a:p>
            <a:pPr lvl="1"/>
            <a:r>
              <a:rPr lang="en-GB" sz="2400" dirty="0" smtClean="0"/>
              <a:t>Scored generated seven domains and a total score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32000" y="4831823"/>
          <a:ext cx="6096000" cy="1828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tableStyleId>{69CF1AB2-1976-4502-BF36-3FF5EA218861}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rgbClr val="FFFFFF"/>
                          </a:solidFill>
                          <a:effectLst>
                            <a:outerShdw blurRad="101600" dist="635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Candara"/>
                          <a:cs typeface="Candara"/>
                        </a:rPr>
                        <a:t>Staff interaction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rgbClr val="FFFFFF"/>
                          </a:solidFill>
                          <a:effectLst>
                            <a:outerShdw blurRad="101600" dist="635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Candara"/>
                          <a:cs typeface="Candara"/>
                        </a:rPr>
                        <a:t>Rehabilitation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rgbClr val="FFFFFF"/>
                          </a:solidFill>
                          <a:effectLst>
                            <a:outerShdw blurRad="101600" dist="635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Candara"/>
                          <a:cs typeface="Candara"/>
                        </a:rPr>
                        <a:t>Milieu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rgbClr val="FFFFFF"/>
                          </a:solidFill>
                          <a:effectLst>
                            <a:outerShdw blurRad="101600" dist="635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Candara"/>
                          <a:cs typeface="Candara"/>
                        </a:rPr>
                        <a:t>Communication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rgbClr val="FFFFFF"/>
                          </a:solidFill>
                          <a:effectLst>
                            <a:outerShdw blurRad="101600" dist="635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Candara"/>
                          <a:cs typeface="Candara"/>
                        </a:rPr>
                        <a:t>Finance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rgbClr val="FFFFFF"/>
                          </a:solidFill>
                          <a:effectLst>
                            <a:outerShdw blurRad="101600" dist="635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Candara"/>
                          <a:cs typeface="Candara"/>
                        </a:rPr>
                        <a:t>Safety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rgbClr val="FFFFFF"/>
                          </a:solidFill>
                          <a:effectLst>
                            <a:outerShdw blurRad="101600" dist="635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Candara"/>
                          <a:cs typeface="Candara"/>
                        </a:rPr>
                        <a:t>Overall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rgbClr val="FFFFFF"/>
                          </a:solidFill>
                          <a:effectLst>
                            <a:outerShdw blurRad="101600" dist="63500" dir="2700000">
                              <a:srgbClr val="000000">
                                <a:alpha val="75000"/>
                              </a:srgbClr>
                            </a:outerShdw>
                          </a:effectLst>
                          <a:latin typeface="Candara"/>
                          <a:cs typeface="Candara"/>
                        </a:rPr>
                        <a:t>Total score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Satisfaction Scores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871450"/>
              </p:ext>
            </p:extLst>
          </p:nvPr>
        </p:nvGraphicFramePr>
        <p:xfrm>
          <a:off x="531813" y="1143000"/>
          <a:ext cx="8142289" cy="5281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2147"/>
                <a:gridCol w="1023357"/>
                <a:gridCol w="1023357"/>
                <a:gridCol w="1023357"/>
                <a:gridCol w="1023357"/>
                <a:gridCol w="1023357"/>
                <a:gridCol w="1023357"/>
              </a:tblGrid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 </a:t>
                      </a:r>
                      <a:endParaRPr lang="en-GB" sz="1800" b="1" dirty="0" smtClean="0">
                        <a:solidFill>
                          <a:schemeClr val="bg1"/>
                        </a:solidFill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Intervention</a:t>
                      </a: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 Group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Control</a:t>
                      </a: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 Group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642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 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Domain Mean (range 1-5) (SD)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Base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line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6-months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12- </a:t>
                      </a: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months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Base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line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6- </a:t>
                      </a: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months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12- </a:t>
                      </a:r>
                      <a:r>
                        <a:rPr lang="en-GB" sz="1800" dirty="0">
                          <a:effectLst/>
                          <a:latin typeface="Candara"/>
                          <a:cs typeface="Candara"/>
                        </a:rPr>
                        <a:t>months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5030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Staff</a:t>
                      </a:r>
                      <a:r>
                        <a:rPr lang="en-GB" sz="1800" baseline="0" dirty="0" smtClean="0">
                          <a:effectLst/>
                          <a:latin typeface="Candara"/>
                          <a:cs typeface="Candara"/>
                        </a:rPr>
                        <a:t> I</a:t>
                      </a: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nteraction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3.2(0.3)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3.2 (0.3)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3.2 (0.4)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 3.1 (0.1)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 3.2 (0.1)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 3.2 (0.2)</a:t>
                      </a:r>
                    </a:p>
                  </a:txBody>
                  <a:tcPr marL="68580" marR="68580" marT="0" marB="0" anchor="ctr"/>
                </a:tc>
              </a:tr>
              <a:tr h="5030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Rehabilitation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3.4 (0.1)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3.6 (0.2)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3.6 (0.4)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3.5 (0.1)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3.6 (0.1)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 3.5 (0.1)</a:t>
                      </a:r>
                    </a:p>
                  </a:txBody>
                  <a:tcPr marL="68580" marR="68580" marT="0" marB="0" anchor="ctr"/>
                </a:tc>
              </a:tr>
              <a:tr h="5030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Communication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3.1 (0.2)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3.1 (0.2)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3.1 (0.2)</a:t>
                      </a:r>
                      <a:endParaRPr lang="en-GB" sz="1800" dirty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2.9 (0.2)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3.1 (0.0)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3.1 (0.2)</a:t>
                      </a:r>
                    </a:p>
                  </a:txBody>
                  <a:tcPr marL="68580" marR="68580" marT="0" marB="0" anchor="ctr"/>
                </a:tc>
              </a:tr>
              <a:tr h="66421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Milieu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3.0 (0.2)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2.9 (0.2)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3.0 (0.3)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2.9 (0.0)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3.0 (0.0)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3.0 (0.3)</a:t>
                      </a:r>
                    </a:p>
                  </a:txBody>
                  <a:tcPr marL="68580" marR="68580" marT="0" marB="0" anchor="ctr"/>
                </a:tc>
              </a:tr>
              <a:tr h="5030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Finance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3.2 (0.1)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3.2 (0.1)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3.2 (0.3)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3.1 (0.0)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3.3 (0.2)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3.2 (0.1)</a:t>
                      </a:r>
                    </a:p>
                  </a:txBody>
                  <a:tcPr marL="68580" marR="68580" marT="0" marB="0" anchor="ctr"/>
                </a:tc>
              </a:tr>
              <a:tr h="5030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Safety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3.8 (0.1)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3.8 (0.1)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3.9 (0.2)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3.8 (0.1)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3.7 (0.2)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3.7 (0.4)</a:t>
                      </a:r>
                    </a:p>
                  </a:txBody>
                  <a:tcPr marL="68580" marR="68580" marT="0" marB="0" anchor="ctr"/>
                </a:tc>
              </a:tr>
              <a:tr h="5030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Overall Care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3.4 (0.1)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3.3 (0.4)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3.3 (0.7)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3.4 (0.1)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3.3 (0.2)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3.3 (0.1)</a:t>
                      </a:r>
                    </a:p>
                  </a:txBody>
                  <a:tcPr marL="68580" marR="68580" marT="0" marB="0" anchor="ctr"/>
                </a:tc>
              </a:tr>
              <a:tr h="5030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Total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3.2 (0.2)</a:t>
                      </a:r>
                      <a:endParaRPr lang="en-GB" sz="1800" dirty="0" smtClean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3.3(0.2)</a:t>
                      </a:r>
                      <a:endParaRPr lang="en-GB" sz="1800" dirty="0" smtClean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3.3 (0.3)</a:t>
                      </a:r>
                      <a:endParaRPr lang="en-GB" sz="1800" dirty="0" smtClean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3.2 (0.0)</a:t>
                      </a:r>
                      <a:endParaRPr lang="en-GB" sz="1800" dirty="0" smtClean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3.3 (0.1)</a:t>
                      </a:r>
                      <a:endParaRPr lang="en-GB" sz="1800" dirty="0" smtClean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Candara"/>
                          <a:cs typeface="Candara"/>
                        </a:rPr>
                        <a:t>3.3 (0.1)</a:t>
                      </a:r>
                      <a:endParaRPr lang="en-GB" sz="1800" dirty="0" smtClean="0">
                        <a:effectLst/>
                        <a:latin typeface="Candara"/>
                        <a:ea typeface="Calibri" panose="020F0502020204030204" pitchFamily="34" charset="0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0834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Treatment Effects - Satisfaction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926146"/>
              </p:ext>
            </p:extLst>
          </p:nvPr>
        </p:nvGraphicFramePr>
        <p:xfrm>
          <a:off x="1300539" y="1706710"/>
          <a:ext cx="6848368" cy="483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974"/>
                <a:gridCol w="2406697"/>
                <a:gridCol w="2406697"/>
              </a:tblGrid>
              <a:tr h="85379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FF"/>
                          </a:solidFill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rgbClr val="0C598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Treatment effect</a:t>
                      </a: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 (</a:t>
                      </a:r>
                      <a:r>
                        <a:rPr lang="en-GB" sz="2000" dirty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intervention – control)</a:t>
                      </a: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and </a:t>
                      </a:r>
                      <a:r>
                        <a:rPr lang="en-GB" sz="2000" dirty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confidence interval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77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FF"/>
                          </a:solidFill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6 months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12 months</a:t>
                      </a:r>
                    </a:p>
                  </a:txBody>
                  <a:tcPr marL="68580" marR="68580" marT="0" marB="0" anchor="ctr"/>
                </a:tc>
              </a:tr>
              <a:tr h="43770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Staff</a:t>
                      </a:r>
                      <a:r>
                        <a:rPr lang="en-GB" sz="2000" baseline="0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 I</a:t>
                      </a:r>
                      <a:r>
                        <a:rPr lang="en-GB" sz="2000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nteraction</a:t>
                      </a:r>
                    </a:p>
                  </a:txBody>
                  <a:tcPr marL="68580" marR="68580" marT="0" marB="0"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0.0 (-0.5 to 0.5)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-0.1 (-0.8 to 0.7)</a:t>
                      </a:r>
                    </a:p>
                  </a:txBody>
                  <a:tcPr marL="68580" marR="68580" marT="0" marB="0" anchor="ctr"/>
                </a:tc>
              </a:tr>
              <a:tr h="43770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Rehabilitation </a:t>
                      </a:r>
                    </a:p>
                  </a:txBody>
                  <a:tcPr marL="68580" marR="68580" marT="0" marB="0"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0.0 (-0.3 to 0.4)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0.1 (-0.5 to 0.7)</a:t>
                      </a:r>
                    </a:p>
                  </a:txBody>
                  <a:tcPr marL="68580" marR="68580" marT="0" marB="0" anchor="ctr"/>
                </a:tc>
              </a:tr>
              <a:tr h="43770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Communication</a:t>
                      </a:r>
                    </a:p>
                  </a:txBody>
                  <a:tcPr marL="68580" marR="68580" marT="0" marB="0"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-0.1 (-0.3 to 0.2)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0.0 (-0.5 to 0.5)</a:t>
                      </a:r>
                    </a:p>
                  </a:txBody>
                  <a:tcPr marL="68580" marR="68580" marT="0" marB="0" anchor="ctr"/>
                </a:tc>
              </a:tr>
              <a:tr h="43770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Milieu </a:t>
                      </a:r>
                    </a:p>
                  </a:txBody>
                  <a:tcPr marL="68580" marR="68580" marT="0" marB="0"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0.0 (-0.4 to 0.3)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0.0 (-0.7 to 0.7)</a:t>
                      </a:r>
                    </a:p>
                  </a:txBody>
                  <a:tcPr marL="68580" marR="68580" marT="0" marB="0" anchor="ctr"/>
                </a:tc>
              </a:tr>
              <a:tr h="43770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Finance </a:t>
                      </a:r>
                    </a:p>
                  </a:txBody>
                  <a:tcPr marL="68580" marR="68580" marT="0" marB="0"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0.0 (-0.3 to 0.3)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0.0 (-0.4 to 0.5)</a:t>
                      </a:r>
                    </a:p>
                  </a:txBody>
                  <a:tcPr marL="68580" marR="68580" marT="0" marB="0" anchor="ctr"/>
                </a:tc>
              </a:tr>
              <a:tr h="43770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Safety </a:t>
                      </a:r>
                    </a:p>
                  </a:txBody>
                  <a:tcPr marL="68580" marR="68580" marT="0" marB="0"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0.2 (-0.2 to 0.5)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0.2 (-0.5 to 0.8)</a:t>
                      </a:r>
                    </a:p>
                  </a:txBody>
                  <a:tcPr marL="68580" marR="68580" marT="0" marB="0" anchor="ctr"/>
                </a:tc>
              </a:tr>
              <a:tr h="43770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Overall Care </a:t>
                      </a:r>
                    </a:p>
                  </a:txBody>
                  <a:tcPr marL="68580" marR="68580" marT="0" marB="0"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-0.1 (-0.8 to 0.6)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-0.1 (-1.2 to 1.1)</a:t>
                      </a:r>
                    </a:p>
                  </a:txBody>
                  <a:tcPr marL="68580" marR="68580" marT="0" marB="0" anchor="ctr"/>
                </a:tc>
              </a:tr>
              <a:tr h="47924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Total score</a:t>
                      </a:r>
                    </a:p>
                  </a:txBody>
                  <a:tcPr marL="68580" marR="68580" marT="0" marB="0"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0.0 (-0.3 to 0.3)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ndara"/>
                          <a:ea typeface="Calibri" panose="020F0502020204030204" pitchFamily="34" charset="0"/>
                          <a:cs typeface="Candara"/>
                        </a:rPr>
                        <a:t>0.0 (-0.5 to 0.5)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Climate of 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Schalast</a:t>
            </a:r>
            <a:r>
              <a:rPr lang="en-US" dirty="0" smtClean="0"/>
              <a:t> and </a:t>
            </a:r>
            <a:r>
              <a:rPr lang="en-US" dirty="0" err="1" smtClean="0"/>
              <a:t>Redies</a:t>
            </a:r>
            <a:r>
              <a:rPr lang="en-US" dirty="0" smtClean="0"/>
              <a:t> (2005) the interaction of the material, social and emotional conditions of a ward which.. over time… influence the mood, </a:t>
            </a:r>
            <a:r>
              <a:rPr lang="en-GB" dirty="0" smtClean="0"/>
              <a:t>behaviour</a:t>
            </a:r>
            <a:r>
              <a:rPr lang="en-US" dirty="0" smtClean="0"/>
              <a:t> and self confidence of the persons involved</a:t>
            </a:r>
          </a:p>
          <a:p>
            <a:r>
              <a:rPr lang="en-US" dirty="0" smtClean="0"/>
              <a:t>Significant relationship between social climate, users’ </a:t>
            </a:r>
            <a:r>
              <a:rPr lang="en-GB" dirty="0" smtClean="0"/>
              <a:t>behaviour </a:t>
            </a:r>
            <a:r>
              <a:rPr lang="en-US" dirty="0" smtClean="0"/>
              <a:t>and wellbeing, staff morale and treatment outcomes.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Assessments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r>
              <a:rPr lang="en-GB" dirty="0" smtClean="0"/>
              <a:t>Social Climate of Ward</a:t>
            </a:r>
          </a:p>
          <a:p>
            <a:pPr lvl="1"/>
            <a:r>
              <a:rPr lang="en-GB" dirty="0" smtClean="0"/>
              <a:t>Assessed using the Essen Climate Evaluation Schema (</a:t>
            </a:r>
            <a:r>
              <a:rPr lang="en-GB" dirty="0" err="1" smtClean="0"/>
              <a:t>EssenCES</a:t>
            </a:r>
            <a:r>
              <a:rPr lang="en-GB" dirty="0" smtClean="0"/>
              <a:t>)</a:t>
            </a:r>
            <a:r>
              <a:rPr lang="en-GB" sz="2171" dirty="0" smtClean="0"/>
              <a:t> (</a:t>
            </a:r>
            <a:r>
              <a:rPr lang="en-GB" sz="2171" dirty="0" err="1" smtClean="0"/>
              <a:t>Schalast</a:t>
            </a:r>
            <a:r>
              <a:rPr lang="en-GB" sz="2171" dirty="0" smtClean="0"/>
              <a:t> et al, 2008)</a:t>
            </a:r>
            <a:endParaRPr lang="en-GB" dirty="0" smtClean="0"/>
          </a:p>
          <a:p>
            <a:pPr lvl="1"/>
            <a:r>
              <a:rPr lang="en-GB" dirty="0" smtClean="0"/>
              <a:t>15-item questionnaire rated on 5-point </a:t>
            </a:r>
            <a:r>
              <a:rPr lang="en-GB" dirty="0" err="1" smtClean="0"/>
              <a:t>Likert</a:t>
            </a:r>
            <a:r>
              <a:rPr lang="en-GB" dirty="0" smtClean="0"/>
              <a:t> scale</a:t>
            </a:r>
          </a:p>
          <a:p>
            <a:pPr lvl="1"/>
            <a:r>
              <a:rPr lang="en-GB" dirty="0" smtClean="0"/>
              <a:t>Items divided equally into three subscales</a:t>
            </a:r>
          </a:p>
          <a:p>
            <a:pPr lvl="2"/>
            <a:r>
              <a:rPr lang="en-GB" dirty="0" smtClean="0"/>
              <a:t>Patients’ cohesion</a:t>
            </a:r>
          </a:p>
          <a:p>
            <a:pPr lvl="3"/>
            <a:r>
              <a:rPr lang="en-GB" dirty="0" smtClean="0"/>
              <a:t>Mutual support among the patients</a:t>
            </a:r>
          </a:p>
          <a:p>
            <a:pPr lvl="2"/>
            <a:r>
              <a:rPr lang="en-GB" dirty="0" smtClean="0"/>
              <a:t>Experienced safety</a:t>
            </a:r>
          </a:p>
          <a:p>
            <a:pPr lvl="3"/>
            <a:r>
              <a:rPr lang="en-GB" dirty="0" smtClean="0"/>
              <a:t>Perceived tension and threat of violence </a:t>
            </a:r>
          </a:p>
          <a:p>
            <a:pPr lvl="2"/>
            <a:r>
              <a:rPr lang="en-GB" dirty="0" smtClean="0"/>
              <a:t>Therapeutic hold</a:t>
            </a:r>
          </a:p>
          <a:p>
            <a:pPr lvl="3"/>
            <a:r>
              <a:rPr lang="en-GB" dirty="0" smtClean="0"/>
              <a:t>Climate is supportive of patent's needs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5975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Climate Scores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10944" y="1507128"/>
          <a:ext cx="7589080" cy="470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536"/>
                <a:gridCol w="1764848"/>
                <a:gridCol w="1764848"/>
                <a:gridCol w="1764848"/>
              </a:tblGrid>
              <a:tr h="868913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rgbClr val="FFFFFF"/>
                          </a:solidFill>
                          <a:effectLst/>
                        </a:rPr>
                        <a:t>Domain Mean</a:t>
                      </a:r>
                    </a:p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rgbClr val="FFFFFF"/>
                          </a:solidFill>
                          <a:effectLst/>
                        </a:rPr>
                        <a:t>(range 0-20) (SD)</a:t>
                      </a:r>
                      <a:endParaRPr lang="en-GB" sz="1800" b="0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Baseline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6-Months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12-Months</a:t>
                      </a:r>
                      <a:endParaRPr lang="en-US" sz="1800" dirty="0"/>
                    </a:p>
                  </a:txBody>
                  <a:tcPr anchor="ctr"/>
                </a:tc>
              </a:tr>
              <a:tr h="474922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Control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  <a:tr h="493008">
                <a:tc>
                  <a:txBody>
                    <a:bodyPr/>
                    <a:lstStyle/>
                    <a:p>
                      <a:pPr marL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Patient cohesion </a:t>
                      </a:r>
                    </a:p>
                  </a:txBody>
                  <a:tcPr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10.0 (0.5)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10.6 (0.2)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9.3 (0.7)</a:t>
                      </a:r>
                    </a:p>
                  </a:txBody>
                  <a:tcPr anchor="ctr"/>
                </a:tc>
              </a:tr>
              <a:tr h="474922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Experienced safety </a:t>
                      </a:r>
                    </a:p>
                  </a:txBody>
                  <a:tcPr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10.1 (1.5)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16.3 (2.3)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15.4 (2.7)</a:t>
                      </a:r>
                    </a:p>
                  </a:txBody>
                  <a:tcPr anchor="ctr"/>
                </a:tc>
              </a:tr>
              <a:tr h="474922">
                <a:tc>
                  <a:txBody>
                    <a:bodyPr/>
                    <a:lstStyle/>
                    <a:p>
                      <a:pPr marL="180000" algn="l"/>
                      <a:r>
                        <a:rPr lang="en-GB" sz="1800" b="1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Therapeutic hold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ndara"/>
                        <a:cs typeface="Candara"/>
                      </a:endParaRPr>
                    </a:p>
                  </a:txBody>
                  <a:tcPr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12.1 (0.1)</a:t>
                      </a:r>
                      <a:endParaRPr lang="en-GB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11.7 (1.0)</a:t>
                      </a:r>
                      <a:endParaRPr lang="en-GB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12.2 (0.5)</a:t>
                      </a:r>
                      <a:endParaRPr lang="en-GB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74922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Intervention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</a:tr>
              <a:tr h="493008">
                <a:tc>
                  <a:txBody>
                    <a:bodyPr/>
                    <a:lstStyle/>
                    <a:p>
                      <a:pPr marL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Patient cohesion </a:t>
                      </a:r>
                    </a:p>
                  </a:txBody>
                  <a:tcPr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10.1 (0.7)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8.8 (1.0)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9.3 (0.7)</a:t>
                      </a:r>
                    </a:p>
                  </a:txBody>
                  <a:tcPr anchor="ctr"/>
                </a:tc>
              </a:tr>
              <a:tr h="474922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Experienced safety </a:t>
                      </a:r>
                    </a:p>
                  </a:txBody>
                  <a:tcPr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12.7 (1.4)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15.4 (1.2)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16.3 (2.4)</a:t>
                      </a:r>
                    </a:p>
                  </a:txBody>
                  <a:tcPr anchor="ctr"/>
                </a:tc>
              </a:tr>
              <a:tr h="474922">
                <a:tc>
                  <a:txBody>
                    <a:bodyPr/>
                    <a:lstStyle/>
                    <a:p>
                      <a:pPr marL="180000" algn="l"/>
                      <a:r>
                        <a:rPr lang="en-GB" sz="1800" b="1" dirty="0" smtClean="0">
                          <a:solidFill>
                            <a:srgbClr val="FFFFFF"/>
                          </a:solidFill>
                          <a:effectLst/>
                          <a:latin typeface="Candara"/>
                          <a:cs typeface="Candara"/>
                        </a:rPr>
                        <a:t>Therapeutic hold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andara"/>
                        <a:cs typeface="Candara"/>
                      </a:endParaRPr>
                    </a:p>
                  </a:txBody>
                  <a:tcPr anchor="ctr">
                    <a:solidFill>
                      <a:srgbClr val="0C59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12.4 (1.0)</a:t>
                      </a:r>
                      <a:endParaRPr lang="en-GB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10.7 (1.5)</a:t>
                      </a:r>
                      <a:endParaRPr lang="en-GB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11.6 (1.2)</a:t>
                      </a:r>
                      <a:endParaRPr lang="en-GB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8700</TotalTime>
  <Words>1342</Words>
  <Application>Microsoft Office PowerPoint</Application>
  <PresentationFormat>On-screen Show (4:3)</PresentationFormat>
  <Paragraphs>324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Candara</vt:lpstr>
      <vt:lpstr>Times New Roman</vt:lpstr>
      <vt:lpstr>Trebuchet MS</vt:lpstr>
      <vt:lpstr>Wingdings</vt:lpstr>
      <vt:lpstr>Wingdings 2</vt:lpstr>
      <vt:lpstr>Revolution</vt:lpstr>
      <vt:lpstr>ComQuol: Service Focused Outcomes</vt:lpstr>
      <vt:lpstr>Overview</vt:lpstr>
      <vt:lpstr>Satisfaction with Services</vt:lpstr>
      <vt:lpstr>Outcome Assessment</vt:lpstr>
      <vt:lpstr>Satisfaction Scores</vt:lpstr>
      <vt:lpstr>Treatment Effects - Satisfaction</vt:lpstr>
      <vt:lpstr>Social Climate of Ward</vt:lpstr>
      <vt:lpstr>Outcome Assessments</vt:lpstr>
      <vt:lpstr>Social Climate Scores</vt:lpstr>
      <vt:lpstr>Treatment Effects –  Social Climate</vt:lpstr>
      <vt:lpstr>Outcome Assessment</vt:lpstr>
      <vt:lpstr>Disturbance Monitoring Form</vt:lpstr>
      <vt:lpstr>Economic Evaluation </vt:lpstr>
      <vt:lpstr>Cost-Consequences Analysis</vt:lpstr>
      <vt:lpstr>Conclusions</vt:lpstr>
      <vt:lpstr>Answers to Study Aims</vt:lpstr>
      <vt:lpstr>Answers to Study Aims</vt:lpstr>
      <vt:lpstr>Thank you for listening 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Clinicians and Services Users Working Collaboratively:  The ComQuol Study</dc:title>
  <dc:creator>Mansfield</dc:creator>
  <cp:lastModifiedBy>Doug MacInnes</cp:lastModifiedBy>
  <cp:revision>39</cp:revision>
  <dcterms:created xsi:type="dcterms:W3CDTF">2015-07-13T13:27:18Z</dcterms:created>
  <dcterms:modified xsi:type="dcterms:W3CDTF">2016-06-19T09:42:31Z</dcterms:modified>
</cp:coreProperties>
</file>