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2808525" cy="30279975"/>
  <p:notesSz cx="9928225" cy="6797675"/>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4" d="100"/>
          <a:sy n="24" d="100"/>
        </p:scale>
        <p:origin x="-102" y="-72"/>
      </p:cViewPr>
      <p:guideLst>
        <p:guide orient="horz" pos="9537"/>
        <p:guide pos="13483"/>
      </p:guideLst>
    </p:cSldViewPr>
  </p:slideViewPr>
  <p:notesTextViewPr>
    <p:cViewPr>
      <p:scale>
        <a:sx n="75" d="100"/>
        <a:sy n="75" d="100"/>
      </p:scale>
      <p:origin x="0" y="0"/>
    </p:cViewPr>
  </p:notesTextViewPr>
  <p:notesViewPr>
    <p:cSldViewPr>
      <p:cViewPr varScale="1">
        <p:scale>
          <a:sx n="89" d="100"/>
          <a:sy n="89" d="100"/>
        </p:scale>
        <p:origin x="-1932"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704" cy="339569"/>
          </a:xfrm>
          <a:prstGeom prst="rect">
            <a:avLst/>
          </a:prstGeom>
        </p:spPr>
        <p:txBody>
          <a:bodyPr vert="horz" lIns="90699" tIns="45350" rIns="90699" bIns="45350" rtlCol="0"/>
          <a:lstStyle>
            <a:lvl1pPr algn="l">
              <a:defRPr sz="1200"/>
            </a:lvl1pPr>
          </a:lstStyle>
          <a:p>
            <a:endParaRPr lang="en-GB"/>
          </a:p>
        </p:txBody>
      </p:sp>
      <p:sp>
        <p:nvSpPr>
          <p:cNvPr id="3" name="Date Placeholder 2"/>
          <p:cNvSpPr>
            <a:spLocks noGrp="1"/>
          </p:cNvSpPr>
          <p:nvPr>
            <p:ph type="dt" sz="quarter" idx="1"/>
          </p:nvPr>
        </p:nvSpPr>
        <p:spPr>
          <a:xfrm>
            <a:off x="5623945" y="0"/>
            <a:ext cx="4302703" cy="339569"/>
          </a:xfrm>
          <a:prstGeom prst="rect">
            <a:avLst/>
          </a:prstGeom>
        </p:spPr>
        <p:txBody>
          <a:bodyPr vert="horz" lIns="90699" tIns="45350" rIns="90699" bIns="45350" rtlCol="0"/>
          <a:lstStyle>
            <a:lvl1pPr algn="r">
              <a:defRPr sz="1200"/>
            </a:lvl1pPr>
          </a:lstStyle>
          <a:p>
            <a:fld id="{F2B6D6F0-AC34-48D4-AAD4-939FD293C6AF}" type="datetimeFigureOut">
              <a:rPr lang="en-GB" smtClean="0"/>
              <a:t>21/07/2015</a:t>
            </a:fld>
            <a:endParaRPr lang="en-GB"/>
          </a:p>
        </p:txBody>
      </p:sp>
      <p:sp>
        <p:nvSpPr>
          <p:cNvPr id="4" name="Footer Placeholder 3"/>
          <p:cNvSpPr>
            <a:spLocks noGrp="1"/>
          </p:cNvSpPr>
          <p:nvPr>
            <p:ph type="ftr" sz="quarter" idx="2"/>
          </p:nvPr>
        </p:nvSpPr>
        <p:spPr>
          <a:xfrm>
            <a:off x="0" y="6456534"/>
            <a:ext cx="4302704" cy="339569"/>
          </a:xfrm>
          <a:prstGeom prst="rect">
            <a:avLst/>
          </a:prstGeom>
        </p:spPr>
        <p:txBody>
          <a:bodyPr vert="horz" lIns="90699" tIns="45350" rIns="90699" bIns="45350" rtlCol="0" anchor="b"/>
          <a:lstStyle>
            <a:lvl1pPr algn="l">
              <a:defRPr sz="1200"/>
            </a:lvl1pPr>
          </a:lstStyle>
          <a:p>
            <a:endParaRPr lang="en-GB"/>
          </a:p>
        </p:txBody>
      </p:sp>
      <p:sp>
        <p:nvSpPr>
          <p:cNvPr id="5" name="Slide Number Placeholder 4"/>
          <p:cNvSpPr>
            <a:spLocks noGrp="1"/>
          </p:cNvSpPr>
          <p:nvPr>
            <p:ph type="sldNum" sz="quarter" idx="3"/>
          </p:nvPr>
        </p:nvSpPr>
        <p:spPr>
          <a:xfrm>
            <a:off x="5623945" y="6456534"/>
            <a:ext cx="4302703" cy="339569"/>
          </a:xfrm>
          <a:prstGeom prst="rect">
            <a:avLst/>
          </a:prstGeom>
        </p:spPr>
        <p:txBody>
          <a:bodyPr vert="horz" lIns="90699" tIns="45350" rIns="90699" bIns="45350" rtlCol="0" anchor="b"/>
          <a:lstStyle>
            <a:lvl1pPr algn="r">
              <a:defRPr sz="1200"/>
            </a:lvl1pPr>
          </a:lstStyle>
          <a:p>
            <a:fld id="{54602938-AFFB-4BE3-8946-AAA86BCB4635}" type="slidenum">
              <a:rPr lang="en-GB" smtClean="0"/>
              <a:t>‹#›</a:t>
            </a:fld>
            <a:endParaRPr lang="en-GB"/>
          </a:p>
        </p:txBody>
      </p:sp>
    </p:spTree>
    <p:extLst>
      <p:ext uri="{BB962C8B-B14F-4D97-AF65-F5344CB8AC3E}">
        <p14:creationId xmlns:p14="http://schemas.microsoft.com/office/powerpoint/2010/main" val="2157998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704" cy="339569"/>
          </a:xfrm>
          <a:prstGeom prst="rect">
            <a:avLst/>
          </a:prstGeom>
        </p:spPr>
        <p:txBody>
          <a:bodyPr vert="horz" lIns="90699" tIns="45350" rIns="90699" bIns="45350" rtlCol="0"/>
          <a:lstStyle>
            <a:lvl1pPr algn="l">
              <a:defRPr sz="1200"/>
            </a:lvl1pPr>
          </a:lstStyle>
          <a:p>
            <a:endParaRPr lang="en-GB"/>
          </a:p>
        </p:txBody>
      </p:sp>
      <p:sp>
        <p:nvSpPr>
          <p:cNvPr id="3" name="Date Placeholder 2"/>
          <p:cNvSpPr>
            <a:spLocks noGrp="1"/>
          </p:cNvSpPr>
          <p:nvPr>
            <p:ph type="dt" idx="1"/>
          </p:nvPr>
        </p:nvSpPr>
        <p:spPr>
          <a:xfrm>
            <a:off x="5623945" y="0"/>
            <a:ext cx="4302703" cy="339569"/>
          </a:xfrm>
          <a:prstGeom prst="rect">
            <a:avLst/>
          </a:prstGeom>
        </p:spPr>
        <p:txBody>
          <a:bodyPr vert="horz" lIns="90699" tIns="45350" rIns="90699" bIns="45350" rtlCol="0"/>
          <a:lstStyle>
            <a:lvl1pPr algn="r">
              <a:defRPr sz="1200"/>
            </a:lvl1pPr>
          </a:lstStyle>
          <a:p>
            <a:fld id="{7C7556B7-B9A4-4AD5-9244-731564EBCB66}" type="datetimeFigureOut">
              <a:rPr lang="en-GB" smtClean="0"/>
              <a:t>21/07/2015</a:t>
            </a:fld>
            <a:endParaRPr lang="en-GB"/>
          </a:p>
        </p:txBody>
      </p:sp>
      <p:sp>
        <p:nvSpPr>
          <p:cNvPr id="4" name="Slide Image Placeholder 3"/>
          <p:cNvSpPr>
            <a:spLocks noGrp="1" noRot="1" noChangeAspect="1"/>
          </p:cNvSpPr>
          <p:nvPr>
            <p:ph type="sldImg" idx="2"/>
          </p:nvPr>
        </p:nvSpPr>
        <p:spPr>
          <a:xfrm>
            <a:off x="3162300" y="509588"/>
            <a:ext cx="3605213" cy="2549525"/>
          </a:xfrm>
          <a:prstGeom prst="rect">
            <a:avLst/>
          </a:prstGeom>
          <a:noFill/>
          <a:ln w="12700">
            <a:solidFill>
              <a:prstClr val="black"/>
            </a:solidFill>
          </a:ln>
        </p:spPr>
        <p:txBody>
          <a:bodyPr vert="horz" lIns="90699" tIns="45350" rIns="90699" bIns="45350" rtlCol="0" anchor="ctr"/>
          <a:lstStyle/>
          <a:p>
            <a:endParaRPr lang="en-GB"/>
          </a:p>
        </p:txBody>
      </p:sp>
      <p:sp>
        <p:nvSpPr>
          <p:cNvPr id="5" name="Notes Placeholder 4"/>
          <p:cNvSpPr>
            <a:spLocks noGrp="1"/>
          </p:cNvSpPr>
          <p:nvPr>
            <p:ph type="body" sz="quarter" idx="3"/>
          </p:nvPr>
        </p:nvSpPr>
        <p:spPr>
          <a:xfrm>
            <a:off x="993296" y="3229053"/>
            <a:ext cx="7941634" cy="3059268"/>
          </a:xfrm>
          <a:prstGeom prst="rect">
            <a:avLst/>
          </a:prstGeom>
        </p:spPr>
        <p:txBody>
          <a:bodyPr vert="horz" lIns="90699" tIns="45350" rIns="90699" bIns="453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534"/>
            <a:ext cx="4302704" cy="339569"/>
          </a:xfrm>
          <a:prstGeom prst="rect">
            <a:avLst/>
          </a:prstGeom>
        </p:spPr>
        <p:txBody>
          <a:bodyPr vert="horz" lIns="90699" tIns="45350" rIns="90699" bIns="45350" rtlCol="0" anchor="b"/>
          <a:lstStyle>
            <a:lvl1pPr algn="l">
              <a:defRPr sz="1200"/>
            </a:lvl1pPr>
          </a:lstStyle>
          <a:p>
            <a:endParaRPr lang="en-GB"/>
          </a:p>
        </p:txBody>
      </p:sp>
      <p:sp>
        <p:nvSpPr>
          <p:cNvPr id="7" name="Slide Number Placeholder 6"/>
          <p:cNvSpPr>
            <a:spLocks noGrp="1"/>
          </p:cNvSpPr>
          <p:nvPr>
            <p:ph type="sldNum" sz="quarter" idx="5"/>
          </p:nvPr>
        </p:nvSpPr>
        <p:spPr>
          <a:xfrm>
            <a:off x="5623945" y="6456534"/>
            <a:ext cx="4302703" cy="339569"/>
          </a:xfrm>
          <a:prstGeom prst="rect">
            <a:avLst/>
          </a:prstGeom>
        </p:spPr>
        <p:txBody>
          <a:bodyPr vert="horz" lIns="90699" tIns="45350" rIns="90699" bIns="45350" rtlCol="0" anchor="b"/>
          <a:lstStyle>
            <a:lvl1pPr algn="r">
              <a:defRPr sz="1200"/>
            </a:lvl1pPr>
          </a:lstStyle>
          <a:p>
            <a:fld id="{C2566063-3AE7-4BAA-88DE-DC6835755FF8}" type="slidenum">
              <a:rPr lang="en-GB" smtClean="0"/>
              <a:t>‹#›</a:t>
            </a:fld>
            <a:endParaRPr lang="en-GB"/>
          </a:p>
        </p:txBody>
      </p:sp>
    </p:spTree>
    <p:extLst>
      <p:ext uri="{BB962C8B-B14F-4D97-AF65-F5344CB8AC3E}">
        <p14:creationId xmlns:p14="http://schemas.microsoft.com/office/powerpoint/2010/main" val="374841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566063-3AE7-4BAA-88DE-DC6835755FF8}" type="slidenum">
              <a:rPr lang="en-GB" smtClean="0"/>
              <a:t>1</a:t>
            </a:fld>
            <a:endParaRPr lang="en-GB"/>
          </a:p>
        </p:txBody>
      </p:sp>
    </p:spTree>
    <p:extLst>
      <p:ext uri="{BB962C8B-B14F-4D97-AF65-F5344CB8AC3E}">
        <p14:creationId xmlns:p14="http://schemas.microsoft.com/office/powerpoint/2010/main" val="9362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4330" y="6207971"/>
            <a:ext cx="28895750" cy="9941347"/>
          </a:xfrm>
        </p:spPr>
        <p:txBody>
          <a:bodyPr lIns="0" rIns="0" anchor="t">
            <a:noAutofit/>
          </a:bodyPr>
          <a:lstStyle>
            <a:lvl1pPr>
              <a:defRPr sz="30100"/>
            </a:lvl1pPr>
          </a:lstStyle>
          <a:p>
            <a:r>
              <a:rPr lang="en-US" smtClean="0"/>
              <a:t>Click to edit Master title style</a:t>
            </a:r>
            <a:endParaRPr lang="en-US" dirty="0"/>
          </a:p>
        </p:txBody>
      </p:sp>
      <p:sp>
        <p:nvSpPr>
          <p:cNvPr id="3" name="Subtitle 2"/>
          <p:cNvSpPr>
            <a:spLocks noGrp="1"/>
          </p:cNvSpPr>
          <p:nvPr>
            <p:ph type="subTitle" idx="1"/>
          </p:nvPr>
        </p:nvSpPr>
        <p:spPr>
          <a:xfrm>
            <a:off x="4994328" y="17245475"/>
            <a:ext cx="28895754" cy="4959840"/>
          </a:xfrm>
        </p:spPr>
        <p:txBody>
          <a:bodyPr>
            <a:normAutofit/>
          </a:bodyPr>
          <a:lstStyle>
            <a:lvl1pPr marL="0" indent="0" algn="l">
              <a:buNone/>
              <a:defRPr sz="9100">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4D1B84-70E0-4025-88BE-8934C4F11412}" type="datetimeFigureOut">
              <a:rPr lang="en-GB" smtClean="0"/>
              <a:t>21/07/2015</a:t>
            </a:fld>
            <a:endParaRPr lang="en-GB"/>
          </a:p>
        </p:txBody>
      </p:sp>
      <p:sp>
        <p:nvSpPr>
          <p:cNvPr id="8" name="Slide Number Placeholder 7"/>
          <p:cNvSpPr>
            <a:spLocks noGrp="1"/>
          </p:cNvSpPr>
          <p:nvPr>
            <p:ph type="sldNum" sz="quarter" idx="11"/>
          </p:nvPr>
        </p:nvSpPr>
        <p:spPr/>
        <p:txBody>
          <a:bodyPr/>
          <a:lstStyle/>
          <a:p>
            <a:fld id="{EF0CAAA1-3551-4F13-A9C3-8695FAB56B64}"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172110" y="6863461"/>
            <a:ext cx="19767145" cy="171586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4D1B84-70E0-4025-88BE-8934C4F11412}"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CAAA1-3551-4F13-A9C3-8695FAB56B6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08598" y="6863461"/>
            <a:ext cx="9717535" cy="1715865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181622" y="6863461"/>
            <a:ext cx="19777539" cy="17158653"/>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D1B84-70E0-4025-88BE-8934C4F11412}"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CAAA1-3551-4F13-A9C3-8695FAB56B6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181622" y="6823087"/>
            <a:ext cx="19777539" cy="17158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84D1B84-70E0-4025-88BE-8934C4F11412}" type="datetimeFigureOut">
              <a:rPr lang="en-GB" smtClean="0"/>
              <a:t>21/07/2015</a:t>
            </a:fld>
            <a:endParaRPr lang="en-GB"/>
          </a:p>
        </p:txBody>
      </p:sp>
      <p:sp>
        <p:nvSpPr>
          <p:cNvPr id="10" name="Slide Number Placeholder 9"/>
          <p:cNvSpPr>
            <a:spLocks noGrp="1"/>
          </p:cNvSpPr>
          <p:nvPr>
            <p:ph type="sldNum" sz="quarter" idx="15"/>
          </p:nvPr>
        </p:nvSpPr>
        <p:spPr/>
        <p:txBody>
          <a:bodyPr/>
          <a:lstStyle/>
          <a:p>
            <a:fld id="{EF0CAAA1-3551-4F13-A9C3-8695FAB56B64}" type="slidenum">
              <a:rPr lang="en-GB" smtClean="0"/>
              <a:t>‹#›</a:t>
            </a:fld>
            <a:endParaRPr lang="en-GB"/>
          </a:p>
        </p:txBody>
      </p:sp>
      <p:sp>
        <p:nvSpPr>
          <p:cNvPr id="11" name="Footer Placeholder 10"/>
          <p:cNvSpPr>
            <a:spLocks noGrp="1"/>
          </p:cNvSpPr>
          <p:nvPr>
            <p:ph type="ftr" sz="quarter" idx="16"/>
          </p:nvPr>
        </p:nvSpPr>
        <p:spPr/>
        <p:txBody>
          <a:bodyPr/>
          <a:lstStyle/>
          <a:p>
            <a:endParaRPr lang="en-GB"/>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08598" y="6500101"/>
            <a:ext cx="28895754" cy="9406979"/>
          </a:xfrm>
        </p:spPr>
        <p:txBody>
          <a:bodyPr anchor="t">
            <a:noAutofit/>
          </a:bodyPr>
          <a:lstStyle>
            <a:lvl1pPr algn="l">
              <a:defRPr sz="219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008598" y="17158653"/>
            <a:ext cx="28895754" cy="4037330"/>
          </a:xfrm>
        </p:spPr>
        <p:txBody>
          <a:bodyPr anchor="t">
            <a:normAutofit/>
          </a:bodyPr>
          <a:lstStyle>
            <a:lvl1pPr marL="0" indent="0">
              <a:buNone/>
              <a:defRPr sz="82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4D1B84-70E0-4025-88BE-8934C4F11412}" type="datetimeFigureOut">
              <a:rPr lang="en-GB" smtClean="0"/>
              <a:t>21/07/2015</a:t>
            </a:fld>
            <a:endParaRPr lang="en-GB"/>
          </a:p>
        </p:txBody>
      </p:sp>
      <p:sp>
        <p:nvSpPr>
          <p:cNvPr id="8" name="Slide Number Placeholder 7"/>
          <p:cNvSpPr>
            <a:spLocks noGrp="1"/>
          </p:cNvSpPr>
          <p:nvPr>
            <p:ph type="sldNum" sz="quarter" idx="11"/>
          </p:nvPr>
        </p:nvSpPr>
        <p:spPr/>
        <p:txBody>
          <a:bodyPr/>
          <a:lstStyle/>
          <a:p>
            <a:fld id="{EF0CAAA1-3551-4F13-A9C3-8695FAB56B64}"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11663" y="2691554"/>
            <a:ext cx="16930177" cy="471021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006317" y="8459050"/>
            <a:ext cx="17073626" cy="12722296"/>
          </a:xfrm>
        </p:spPr>
        <p:txBody>
          <a:bodyPr>
            <a:normAutofit/>
          </a:bodyPr>
          <a:lstStyle>
            <a:lvl1pPr>
              <a:defRPr sz="8200"/>
            </a:lvl1pPr>
            <a:lvl2pPr>
              <a:defRPr sz="8200"/>
            </a:lvl2pPr>
            <a:lvl3pPr>
              <a:defRPr sz="8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325605" y="8459147"/>
            <a:ext cx="17037788" cy="12722173"/>
          </a:xfrm>
        </p:spPr>
        <p:txBody>
          <a:bodyPr>
            <a:normAutofit/>
          </a:bodyPr>
          <a:lstStyle>
            <a:lvl1pPr>
              <a:defRPr sz="8200"/>
            </a:lvl1pPr>
            <a:lvl2pPr>
              <a:defRPr sz="8200"/>
            </a:lvl2pPr>
            <a:lvl3pPr>
              <a:defRPr sz="8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E84D1B84-70E0-4025-88BE-8934C4F11412}" type="datetimeFigureOut">
              <a:rPr lang="en-GB" smtClean="0"/>
              <a:t>21/07/2015</a:t>
            </a:fld>
            <a:endParaRPr lang="en-GB"/>
          </a:p>
        </p:txBody>
      </p:sp>
      <p:sp>
        <p:nvSpPr>
          <p:cNvPr id="10" name="Slide Number Placeholder 9"/>
          <p:cNvSpPr>
            <a:spLocks noGrp="1"/>
          </p:cNvSpPr>
          <p:nvPr>
            <p:ph type="sldNum" sz="quarter" idx="11"/>
          </p:nvPr>
        </p:nvSpPr>
        <p:spPr/>
        <p:txBody>
          <a:bodyPr/>
          <a:lstStyle/>
          <a:p>
            <a:fld id="{EF0CAAA1-3551-4F13-A9C3-8695FAB56B64}" type="slidenum">
              <a:rPr lang="en-GB" smtClean="0"/>
              <a:t>‹#›</a:t>
            </a:fld>
            <a:endParaRPr lang="en-GB"/>
          </a:p>
        </p:txBody>
      </p:sp>
      <p:sp>
        <p:nvSpPr>
          <p:cNvPr id="11" name="Footer Placeholder 10"/>
          <p:cNvSpPr>
            <a:spLocks noGrp="1"/>
          </p:cNvSpPr>
          <p:nvPr>
            <p:ph type="ftr" sz="quarter" idx="12"/>
          </p:nvPr>
        </p:nvSpPr>
        <p:spPr>
          <a:xfrm>
            <a:off x="2311660" y="28065053"/>
            <a:ext cx="23887157" cy="1612128"/>
          </a:xfrm>
        </p:spPr>
        <p:txBody>
          <a:bodyPr/>
          <a:lstStyle/>
          <a:p>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11660" y="2691556"/>
            <a:ext cx="16927410" cy="471021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318800" y="8460171"/>
            <a:ext cx="17034226" cy="2852764"/>
          </a:xfrm>
        </p:spPr>
        <p:txBody>
          <a:bodyPr anchor="t">
            <a:normAutofit/>
          </a:bodyPr>
          <a:lstStyle>
            <a:lvl1pPr marL="0" indent="0">
              <a:buNone/>
              <a:defRPr sz="8200" b="0"/>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318795" y="12630681"/>
            <a:ext cx="17034226" cy="12728800"/>
          </a:xfrm>
        </p:spPr>
        <p:txBody>
          <a:bodyPr>
            <a:normAutofit/>
          </a:bodyPr>
          <a:lstStyle>
            <a:lvl1pPr>
              <a:defRPr sz="8200"/>
            </a:lvl1pPr>
            <a:lvl2pPr>
              <a:defRPr sz="8200"/>
            </a:lvl2pPr>
            <a:lvl3pPr>
              <a:defRPr sz="8200"/>
            </a:lvl3pPr>
            <a:lvl4pPr>
              <a:defRPr sz="8200"/>
            </a:lvl4pPr>
            <a:lvl5pPr>
              <a:defRPr sz="82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032663" y="8460171"/>
            <a:ext cx="17138274" cy="2852764"/>
          </a:xfrm>
        </p:spPr>
        <p:txBody>
          <a:bodyPr anchor="t">
            <a:normAutofit/>
          </a:bodyPr>
          <a:lstStyle>
            <a:lvl1pPr marL="0" indent="0">
              <a:buNone/>
              <a:defRPr sz="8200" b="0"/>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032665" y="12630679"/>
            <a:ext cx="17093682" cy="12728804"/>
          </a:xfrm>
        </p:spPr>
        <p:txBody>
          <a:bodyPr>
            <a:normAutofit/>
          </a:bodyPr>
          <a:lstStyle>
            <a:lvl1pPr>
              <a:defRPr sz="8200"/>
            </a:lvl1pPr>
            <a:lvl2pPr>
              <a:defRPr sz="8200"/>
            </a:lvl2pPr>
            <a:lvl3pPr>
              <a:defRPr sz="8200"/>
            </a:lvl3pPr>
            <a:lvl4pPr>
              <a:defRPr sz="8200"/>
            </a:lvl4pPr>
            <a:lvl5pPr>
              <a:defRPr sz="82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E84D1B84-70E0-4025-88BE-8934C4F11412}" type="datetimeFigureOut">
              <a:rPr lang="en-GB" smtClean="0"/>
              <a:t>21/07/2015</a:t>
            </a:fld>
            <a:endParaRPr lang="en-GB"/>
          </a:p>
        </p:txBody>
      </p:sp>
      <p:sp>
        <p:nvSpPr>
          <p:cNvPr id="11" name="Slide Number Placeholder 10"/>
          <p:cNvSpPr>
            <a:spLocks noGrp="1"/>
          </p:cNvSpPr>
          <p:nvPr>
            <p:ph type="sldNum" sz="quarter" idx="11"/>
          </p:nvPr>
        </p:nvSpPr>
        <p:spPr/>
        <p:txBody>
          <a:bodyPr/>
          <a:lstStyle/>
          <a:p>
            <a:fld id="{EF0CAAA1-3551-4F13-A9C3-8695FAB56B64}" type="slidenum">
              <a:rPr lang="en-GB" smtClean="0"/>
              <a:t>‹#›</a:t>
            </a:fld>
            <a:endParaRPr lang="en-GB"/>
          </a:p>
        </p:txBody>
      </p:sp>
      <p:sp>
        <p:nvSpPr>
          <p:cNvPr id="12" name="Footer Placeholder 11"/>
          <p:cNvSpPr>
            <a:spLocks noGrp="1"/>
          </p:cNvSpPr>
          <p:nvPr>
            <p:ph type="ftr" sz="quarter" idx="12"/>
          </p:nvPr>
        </p:nvSpPr>
        <p:spPr>
          <a:xfrm>
            <a:off x="2311660" y="28065053"/>
            <a:ext cx="23887157" cy="1612128"/>
          </a:xfrm>
        </p:spPr>
        <p:txBody>
          <a:bodyPr/>
          <a:lstStyle/>
          <a:p>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3533345" y="6850496"/>
            <a:ext cx="8561705" cy="1612128"/>
          </a:xfrm>
        </p:spPr>
        <p:txBody>
          <a:bodyPr/>
          <a:lstStyle/>
          <a:p>
            <a:fld id="{E84D1B84-70E0-4025-88BE-8934C4F11412}" type="datetimeFigureOut">
              <a:rPr lang="en-GB" smtClean="0"/>
              <a:t>21/07/2015</a:t>
            </a:fld>
            <a:endParaRPr lang="en-GB"/>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EF0CAAA1-3551-4F13-A9C3-8695FAB56B64}" type="slidenum">
              <a:rPr lang="en-GB" smtClean="0"/>
              <a:t>‹#›</a:t>
            </a:fld>
            <a:endParaRPr lang="en-GB"/>
          </a:p>
        </p:txBody>
      </p:sp>
      <p:sp>
        <p:nvSpPr>
          <p:cNvPr id="6" name="Footer Placeholder 5"/>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D1B84-70E0-4025-88BE-8934C4F11412}" type="datetimeFigureOut">
              <a:rPr lang="en-GB" smtClean="0"/>
              <a:t>21/07/2015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0CAAA1-3551-4F13-A9C3-8695FAB56B64}"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17799" y="8481203"/>
            <a:ext cx="17108546" cy="12756837"/>
          </a:xfrm>
        </p:spPr>
        <p:txBody>
          <a:bodyPr>
            <a:normAutofit/>
          </a:bodyPr>
          <a:lstStyle>
            <a:lvl1pPr>
              <a:defRPr sz="8200"/>
            </a:lvl1pPr>
            <a:lvl2pPr>
              <a:defRPr sz="8200"/>
            </a:lvl2pPr>
            <a:lvl3pPr>
              <a:defRPr sz="8200"/>
            </a:lvl3pPr>
            <a:lvl4pPr>
              <a:defRPr sz="8200"/>
            </a:lvl4pPr>
            <a:lvl5pPr>
              <a:defRPr sz="82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311663" y="2677535"/>
            <a:ext cx="16989633" cy="4598070"/>
          </a:xfrm>
        </p:spPr>
        <p:txBody>
          <a:bodyPr anchor="t">
            <a:normAutofit/>
          </a:bodyPr>
          <a:lstStyle>
            <a:lvl1pPr algn="l">
              <a:defRPr sz="8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318798" y="8481199"/>
            <a:ext cx="16989633" cy="8004567"/>
          </a:xfrm>
        </p:spPr>
        <p:txBody>
          <a:bodyPr>
            <a:normAutofit/>
          </a:bodyPr>
          <a:lstStyle>
            <a:lvl1pPr marL="0" indent="0">
              <a:buNone/>
              <a:defRPr sz="82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4D1B84-70E0-4025-88BE-8934C4F11412}" type="datetimeFigureOut">
              <a:rPr lang="en-GB" smtClean="0"/>
              <a:t>21/07/2015</a:t>
            </a:fld>
            <a:endParaRPr lang="en-GB"/>
          </a:p>
        </p:txBody>
      </p:sp>
      <p:sp>
        <p:nvSpPr>
          <p:cNvPr id="9" name="Slide Number Placeholder 8"/>
          <p:cNvSpPr>
            <a:spLocks noGrp="1"/>
          </p:cNvSpPr>
          <p:nvPr>
            <p:ph type="sldNum" sz="quarter" idx="11"/>
          </p:nvPr>
        </p:nvSpPr>
        <p:spPr/>
        <p:txBody>
          <a:bodyPr/>
          <a:lstStyle/>
          <a:p>
            <a:fld id="{EF0CAAA1-3551-4F13-A9C3-8695FAB56B64}" type="slidenum">
              <a:rPr lang="en-GB" smtClean="0"/>
              <a:t>‹#›</a:t>
            </a:fld>
            <a:endParaRPr lang="en-GB"/>
          </a:p>
        </p:txBody>
      </p:sp>
      <p:sp>
        <p:nvSpPr>
          <p:cNvPr id="10" name="Footer Placeholder 9"/>
          <p:cNvSpPr>
            <a:spLocks noGrp="1"/>
          </p:cNvSpPr>
          <p:nvPr>
            <p:ph type="ftr" sz="quarter" idx="12"/>
          </p:nvPr>
        </p:nvSpPr>
        <p:spPr>
          <a:xfrm>
            <a:off x="2311660" y="28065053"/>
            <a:ext cx="23887157" cy="1612128"/>
          </a:xfrm>
        </p:spPr>
        <p:txBody>
          <a:bodyPr/>
          <a:lstStyle/>
          <a:p>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11660" y="2649495"/>
            <a:ext cx="9713668" cy="8747553"/>
          </a:xfrm>
          <a:ln>
            <a:noFill/>
          </a:ln>
        </p:spPr>
        <p:txBody>
          <a:bodyPr anchor="t">
            <a:normAutofit/>
          </a:bodyPr>
          <a:lstStyle>
            <a:lvl1pPr algn="l">
              <a:defRPr sz="8200" b="0"/>
            </a:lvl1pPr>
          </a:lstStyle>
          <a:p>
            <a:r>
              <a:rPr lang="en-US" smtClean="0"/>
              <a:t>Click to edit Master title style</a:t>
            </a:r>
            <a:endParaRPr lang="en-US" dirty="0"/>
          </a:p>
        </p:txBody>
      </p:sp>
      <p:sp>
        <p:nvSpPr>
          <p:cNvPr id="3" name="Picture Placeholder 2"/>
          <p:cNvSpPr>
            <a:spLocks noGrp="1"/>
          </p:cNvSpPr>
          <p:nvPr>
            <p:ph type="pic" idx="1"/>
          </p:nvPr>
        </p:nvSpPr>
        <p:spPr>
          <a:xfrm>
            <a:off x="13875610" y="7289621"/>
            <a:ext cx="26346564" cy="18635850"/>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en-US" smtClean="0"/>
              <a:t>Click icon to add picture</a:t>
            </a:r>
            <a:endParaRPr lang="en-US" dirty="0"/>
          </a:p>
        </p:txBody>
      </p:sp>
      <p:sp>
        <p:nvSpPr>
          <p:cNvPr id="4" name="Text Placeholder 3"/>
          <p:cNvSpPr>
            <a:spLocks noGrp="1"/>
          </p:cNvSpPr>
          <p:nvPr>
            <p:ph type="body" sz="half" idx="2"/>
          </p:nvPr>
        </p:nvSpPr>
        <p:spPr>
          <a:xfrm>
            <a:off x="13875608" y="2712586"/>
            <a:ext cx="17517310" cy="4016300"/>
          </a:xfrm>
        </p:spPr>
        <p:txBody>
          <a:bodyPr>
            <a:normAutofit/>
          </a:bodyPr>
          <a:lstStyle>
            <a:lvl1pPr marL="0" indent="0">
              <a:buNone/>
              <a:defRPr sz="82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4D1B84-70E0-4025-88BE-8934C4F11412}" type="datetimeFigureOut">
              <a:rPr lang="en-GB" smtClean="0"/>
              <a:t>21/07/2015</a:t>
            </a:fld>
            <a:endParaRPr lang="en-GB"/>
          </a:p>
        </p:txBody>
      </p:sp>
      <p:sp>
        <p:nvSpPr>
          <p:cNvPr id="9" name="Slide Number Placeholder 8"/>
          <p:cNvSpPr>
            <a:spLocks noGrp="1"/>
          </p:cNvSpPr>
          <p:nvPr>
            <p:ph type="sldNum" sz="quarter" idx="11"/>
          </p:nvPr>
        </p:nvSpPr>
        <p:spPr/>
        <p:txBody>
          <a:bodyPr/>
          <a:lstStyle/>
          <a:p>
            <a:fld id="{EF0CAAA1-3551-4F13-A9C3-8695FAB56B64}" type="slidenum">
              <a:rPr lang="en-GB" smtClean="0"/>
              <a:t>‹#›</a:t>
            </a:fld>
            <a:endParaRPr lang="en-GB"/>
          </a:p>
        </p:txBody>
      </p:sp>
      <p:sp>
        <p:nvSpPr>
          <p:cNvPr id="10" name="Footer Placeholder 9"/>
          <p:cNvSpPr>
            <a:spLocks noGrp="1"/>
          </p:cNvSpPr>
          <p:nvPr>
            <p:ph type="ftr" sz="quarter" idx="12"/>
          </p:nvPr>
        </p:nvSpPr>
        <p:spPr>
          <a:xfrm>
            <a:off x="2311660" y="28065053"/>
            <a:ext cx="23887157" cy="1612128"/>
          </a:xfrm>
        </p:spPr>
        <p:txBody>
          <a:bodyPr/>
          <a:lstStyle/>
          <a:p>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8598" y="6863461"/>
            <a:ext cx="9706580" cy="8739892"/>
          </a:xfrm>
          <a:prstGeom prst="rect">
            <a:avLst/>
          </a:prstGeom>
        </p:spPr>
        <p:txBody>
          <a:bodyPr vert="horz" lIns="417643" tIns="208822" rIns="417643" bIns="208822"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172110" y="6830594"/>
            <a:ext cx="19767145" cy="17158661"/>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533345" y="836556"/>
            <a:ext cx="8561705" cy="1612128"/>
          </a:xfrm>
          <a:prstGeom prst="rect">
            <a:avLst/>
          </a:prstGeom>
        </p:spPr>
        <p:txBody>
          <a:bodyPr vert="horz" lIns="417643" tIns="208822" rIns="417643" bIns="208822" rtlCol="0" anchor="t"/>
          <a:lstStyle>
            <a:lvl1pPr algn="l">
              <a:defRPr sz="5500">
                <a:solidFill>
                  <a:schemeClr val="tx1">
                    <a:tint val="75000"/>
                  </a:schemeClr>
                </a:solidFill>
              </a:defRPr>
            </a:lvl1pPr>
          </a:lstStyle>
          <a:p>
            <a:fld id="{E84D1B84-70E0-4025-88BE-8934C4F11412}" type="datetimeFigureOut">
              <a:rPr lang="en-GB" smtClean="0"/>
              <a:t>21/07/2015</a:t>
            </a:fld>
            <a:endParaRPr lang="en-GB"/>
          </a:p>
        </p:txBody>
      </p:sp>
      <p:sp>
        <p:nvSpPr>
          <p:cNvPr id="5" name="Footer Placeholder 4"/>
          <p:cNvSpPr>
            <a:spLocks noGrp="1"/>
          </p:cNvSpPr>
          <p:nvPr>
            <p:ph type="ftr" sz="quarter" idx="3"/>
          </p:nvPr>
        </p:nvSpPr>
        <p:spPr>
          <a:xfrm>
            <a:off x="5008597" y="28065053"/>
            <a:ext cx="23887157" cy="1612128"/>
          </a:xfrm>
          <a:prstGeom prst="rect">
            <a:avLst/>
          </a:prstGeom>
        </p:spPr>
        <p:txBody>
          <a:bodyPr vert="horz" lIns="417643" tIns="208822" rIns="417643" bIns="208822" rtlCol="0" anchor="t"/>
          <a:lstStyle>
            <a:lvl1pPr algn="l">
              <a:defRPr sz="5500">
                <a:solidFill>
                  <a:schemeClr val="tx1"/>
                </a:solidFill>
              </a:defRPr>
            </a:lvl1pPr>
          </a:lstStyle>
          <a:p>
            <a:endParaRPr lang="en-GB"/>
          </a:p>
        </p:txBody>
      </p:sp>
      <p:sp>
        <p:nvSpPr>
          <p:cNvPr id="6" name="Slide Number Placeholder 5"/>
          <p:cNvSpPr>
            <a:spLocks noGrp="1"/>
          </p:cNvSpPr>
          <p:nvPr>
            <p:ph type="sldNum" sz="quarter" idx="4"/>
          </p:nvPr>
        </p:nvSpPr>
        <p:spPr>
          <a:xfrm>
            <a:off x="33519075" y="28065053"/>
            <a:ext cx="5326178" cy="1612128"/>
          </a:xfrm>
          <a:prstGeom prst="rect">
            <a:avLst/>
          </a:prstGeom>
        </p:spPr>
        <p:txBody>
          <a:bodyPr vert="horz" lIns="417643" tIns="208822" rIns="417643" bIns="208822" rtlCol="0" anchor="t"/>
          <a:lstStyle>
            <a:lvl1pPr algn="l">
              <a:defRPr sz="5500">
                <a:solidFill>
                  <a:schemeClr val="tx1">
                    <a:tint val="75000"/>
                  </a:schemeClr>
                </a:solidFill>
              </a:defRPr>
            </a:lvl1pPr>
          </a:lstStyle>
          <a:p>
            <a:fld id="{EF0CAAA1-3551-4F13-A9C3-8695FAB56B64}"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176431" rtl="0" eaLnBrk="1" latinLnBrk="0" hangingPunct="1">
        <a:spcBef>
          <a:spcPct val="0"/>
        </a:spcBef>
        <a:buNone/>
        <a:defRPr sz="82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52929" indent="-1252929"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8200" i="1"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2.jpeg"/><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slideLayout" Target="../slideLayouts/slideLayout1.xml"/><Relationship Id="rId16" Type="http://schemas.openxmlformats.org/officeDocument/2006/relationships/image" Target="../media/image11.jpeg"/><Relationship Id="rId1" Type="http://schemas.openxmlformats.org/officeDocument/2006/relationships/tags" Target="../tags/tag1.xml"/><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hyperlink" Target="mailto:david.smith@ouce.ox.ac.uk" TargetMode="External"/><Relationship Id="rId15" Type="http://schemas.openxmlformats.org/officeDocument/2006/relationships/image" Target="../media/image10.jpeg"/><Relationship Id="rId10" Type="http://schemas.openxmlformats.org/officeDocument/2006/relationships/image" Target="../media/image5.png"/><Relationship Id="rId19" Type="http://schemas.openxmlformats.org/officeDocument/2006/relationships/image" Target="../media/image14.jpeg"/><Relationship Id="rId4" Type="http://schemas.openxmlformats.org/officeDocument/2006/relationships/hyperlink" Target="mailto:callum.firth@brighton.ac.uk" TargetMode="External"/><Relationship Id="rId9" Type="http://schemas.openxmlformats.org/officeDocument/2006/relationships/image" Target="../media/image4.jpe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8" name="Rectangle 17"/>
          <p:cNvSpPr/>
          <p:nvPr/>
        </p:nvSpPr>
        <p:spPr>
          <a:xfrm>
            <a:off x="648373" y="15085993"/>
            <a:ext cx="6642321" cy="211725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322142" y="738387"/>
            <a:ext cx="38596288" cy="2369880"/>
          </a:xfrm>
          <a:prstGeom prst="rect">
            <a:avLst/>
          </a:prstGeom>
          <a:noFill/>
        </p:spPr>
        <p:txBody>
          <a:bodyPr wrap="square" rtlCol="0">
            <a:spAutoFit/>
          </a:bodyPr>
          <a:lstStyle/>
          <a:p>
            <a:pPr algn="ctr"/>
            <a:r>
              <a:rPr lang="en-GB" b="1" dirty="0" smtClean="0">
                <a:solidFill>
                  <a:srgbClr val="002060"/>
                </a:solidFill>
                <a:latin typeface="Calibri" panose="020F0502020204030204" pitchFamily="34" charset="0"/>
              </a:rPr>
              <a:t>Field Evidence to Constrain Models of </a:t>
            </a:r>
            <a:r>
              <a:rPr lang="en-GB" b="1" dirty="0" err="1" smtClean="0">
                <a:solidFill>
                  <a:srgbClr val="002060"/>
                </a:solidFill>
                <a:latin typeface="Calibri" panose="020F0502020204030204" pitchFamily="34" charset="0"/>
              </a:rPr>
              <a:t>Glacio</a:t>
            </a:r>
            <a:r>
              <a:rPr lang="en-GB" b="1" dirty="0" smtClean="0">
                <a:solidFill>
                  <a:srgbClr val="002060"/>
                </a:solidFill>
                <a:latin typeface="Calibri" panose="020F0502020204030204" pitchFamily="34" charset="0"/>
              </a:rPr>
              <a:t>-Isostatic Uplift in Scotland, UK</a:t>
            </a:r>
          </a:p>
          <a:p>
            <a:pPr algn="ctr"/>
            <a:r>
              <a:rPr lang="en-GB" sz="6600" b="1" dirty="0" smtClean="0">
                <a:solidFill>
                  <a:srgbClr val="002060"/>
                </a:solidFill>
                <a:latin typeface="Calibri" panose="020F0502020204030204" pitchFamily="34" charset="0"/>
              </a:rPr>
              <a:t>Callum R Firth</a:t>
            </a:r>
            <a:r>
              <a:rPr lang="en-GB" sz="6600" b="1" baseline="30000" dirty="0" smtClean="0">
                <a:solidFill>
                  <a:srgbClr val="002060"/>
                </a:solidFill>
                <a:latin typeface="Calibri" panose="020F0502020204030204" pitchFamily="34" charset="0"/>
              </a:rPr>
              <a:t>1</a:t>
            </a:r>
            <a:r>
              <a:rPr lang="en-GB" sz="6600" b="1" dirty="0" smtClean="0">
                <a:solidFill>
                  <a:srgbClr val="002060"/>
                </a:solidFill>
                <a:latin typeface="Calibri" panose="020F0502020204030204" pitchFamily="34" charset="0"/>
              </a:rPr>
              <a:t>, David E Smith</a:t>
            </a:r>
            <a:r>
              <a:rPr lang="en-GB" sz="6600" b="1" baseline="30000" dirty="0" smtClean="0">
                <a:solidFill>
                  <a:srgbClr val="002060"/>
                </a:solidFill>
                <a:latin typeface="Calibri" panose="020F0502020204030204" pitchFamily="34" charset="0"/>
              </a:rPr>
              <a:t>2</a:t>
            </a:r>
            <a:r>
              <a:rPr lang="en-GB" sz="6600" b="1" dirty="0" smtClean="0">
                <a:solidFill>
                  <a:srgbClr val="002060"/>
                </a:solidFill>
                <a:latin typeface="Calibri" panose="020F0502020204030204" pitchFamily="34" charset="0"/>
              </a:rPr>
              <a:t>, Stephen Pearson</a:t>
            </a:r>
            <a:r>
              <a:rPr lang="en-GB" sz="6600" b="1" baseline="30000" dirty="0" smtClean="0">
                <a:solidFill>
                  <a:srgbClr val="002060"/>
                </a:solidFill>
                <a:latin typeface="Calibri" panose="020F0502020204030204" pitchFamily="34" charset="0"/>
              </a:rPr>
              <a:t>3</a:t>
            </a:r>
            <a:r>
              <a:rPr lang="en-GB" sz="6600" b="1" dirty="0" smtClean="0">
                <a:solidFill>
                  <a:srgbClr val="002060"/>
                </a:solidFill>
                <a:latin typeface="Calibri" panose="020F0502020204030204" pitchFamily="34" charset="0"/>
              </a:rPr>
              <a:t> &amp; Clive Auton</a:t>
            </a:r>
            <a:r>
              <a:rPr lang="en-GB" sz="6600" b="1" baseline="30000" dirty="0" smtClean="0">
                <a:solidFill>
                  <a:srgbClr val="002060"/>
                </a:solidFill>
                <a:latin typeface="Calibri" panose="020F0502020204030204" pitchFamily="34" charset="0"/>
              </a:rPr>
              <a:t>3</a:t>
            </a:r>
            <a:endParaRPr lang="en-GB" sz="6600" b="1" dirty="0">
              <a:solidFill>
                <a:srgbClr val="002060"/>
              </a:solidFill>
              <a:latin typeface="Calibri" panose="020F0502020204030204" pitchFamily="34" charset="0"/>
            </a:endParaRPr>
          </a:p>
        </p:txBody>
      </p:sp>
      <p:sp>
        <p:nvSpPr>
          <p:cNvPr id="5" name="TextBox 4"/>
          <p:cNvSpPr txBox="1"/>
          <p:nvPr/>
        </p:nvSpPr>
        <p:spPr>
          <a:xfrm>
            <a:off x="2322142" y="3474691"/>
            <a:ext cx="39748416" cy="1077218"/>
          </a:xfrm>
          <a:prstGeom prst="rect">
            <a:avLst/>
          </a:prstGeom>
          <a:noFill/>
        </p:spPr>
        <p:txBody>
          <a:bodyPr wrap="square" rtlCol="0">
            <a:spAutoFit/>
          </a:bodyPr>
          <a:lstStyle/>
          <a:p>
            <a:r>
              <a:rPr lang="en-GB" sz="3200" baseline="30000" dirty="0" smtClean="0">
                <a:solidFill>
                  <a:schemeClr val="bg1"/>
                </a:solidFill>
                <a:latin typeface="Calibri" panose="020F0502020204030204" pitchFamily="34" charset="0"/>
              </a:rPr>
              <a:t>1 </a:t>
            </a:r>
            <a:r>
              <a:rPr lang="en-GB" sz="3200" dirty="0" smtClean="0">
                <a:solidFill>
                  <a:schemeClr val="bg1"/>
                </a:solidFill>
                <a:latin typeface="Calibri" panose="020F0502020204030204" pitchFamily="34" charset="0"/>
              </a:rPr>
              <a:t> Faculty of Social &amp; Applied Sciences, Canterbury Christ Church University, North Holmes Road, Canterbury, CT1 1QU, UK, email </a:t>
            </a:r>
            <a:r>
              <a:rPr lang="en-GB" sz="3200" u="sng" dirty="0" smtClean="0">
                <a:solidFill>
                  <a:schemeClr val="bg1"/>
                </a:solidFill>
                <a:latin typeface="Calibri" panose="020F0502020204030204" pitchFamily="34" charset="0"/>
                <a:hlinkClick r:id="rId4"/>
              </a:rPr>
              <a:t>callum.firth@canterbury.ac.uk</a:t>
            </a:r>
            <a:r>
              <a:rPr lang="en-GB" sz="3200" dirty="0" smtClean="0">
                <a:solidFill>
                  <a:schemeClr val="bg1"/>
                </a:solidFill>
                <a:latin typeface="Calibri" panose="020F0502020204030204" pitchFamily="34" charset="0"/>
              </a:rPr>
              <a:t>  </a:t>
            </a:r>
            <a:r>
              <a:rPr lang="en-GB" sz="3200" baseline="30000" dirty="0" smtClean="0">
                <a:solidFill>
                  <a:schemeClr val="bg1"/>
                </a:solidFill>
                <a:latin typeface="Calibri" panose="020F0502020204030204" pitchFamily="34" charset="0"/>
              </a:rPr>
              <a:t>2 </a:t>
            </a:r>
            <a:r>
              <a:rPr lang="en-GB" sz="3200" dirty="0" smtClean="0">
                <a:solidFill>
                  <a:schemeClr val="bg1"/>
                </a:solidFill>
                <a:latin typeface="Calibri" panose="020F0502020204030204" pitchFamily="34" charset="0"/>
              </a:rPr>
              <a:t> Oxford University Centre for the Environment, South Parks Road, Oxford OX1 3QY, UK, email </a:t>
            </a:r>
            <a:r>
              <a:rPr lang="en-GB" sz="3200" u="sng" dirty="0" smtClean="0">
                <a:solidFill>
                  <a:schemeClr val="bg1"/>
                </a:solidFill>
                <a:latin typeface="Calibri" panose="020F0502020204030204" pitchFamily="34" charset="0"/>
                <a:hlinkClick r:id="rId5"/>
              </a:rPr>
              <a:t>david.smith@ouce.ox.ac.uk</a:t>
            </a:r>
            <a:r>
              <a:rPr lang="en-GB" sz="3200" dirty="0" smtClean="0">
                <a:solidFill>
                  <a:schemeClr val="bg1"/>
                </a:solidFill>
                <a:latin typeface="Calibri" panose="020F0502020204030204" pitchFamily="34" charset="0"/>
              </a:rPr>
              <a:t>  </a:t>
            </a:r>
            <a:r>
              <a:rPr lang="en-GB" sz="3200" baseline="30000" dirty="0" smtClean="0">
                <a:solidFill>
                  <a:schemeClr val="bg1"/>
                </a:solidFill>
                <a:latin typeface="Calibri" panose="020F0502020204030204" pitchFamily="34" charset="0"/>
              </a:rPr>
              <a:t>3</a:t>
            </a:r>
            <a:r>
              <a:rPr lang="en-GB" sz="3200" dirty="0" smtClean="0">
                <a:solidFill>
                  <a:schemeClr val="bg1"/>
                </a:solidFill>
                <a:latin typeface="Calibri" panose="020F0502020204030204" pitchFamily="34" charset="0"/>
              </a:rPr>
              <a:t>British Geological Survey, </a:t>
            </a:r>
            <a:r>
              <a:rPr lang="en-GB" sz="3200" dirty="0" err="1" smtClean="0">
                <a:solidFill>
                  <a:schemeClr val="bg1"/>
                </a:solidFill>
                <a:latin typeface="Calibri" panose="020F0502020204030204" pitchFamily="34" charset="0"/>
              </a:rPr>
              <a:t>Keyworth</a:t>
            </a:r>
            <a:r>
              <a:rPr lang="en-GB" sz="3200" dirty="0" smtClean="0">
                <a:solidFill>
                  <a:schemeClr val="bg1"/>
                </a:solidFill>
                <a:latin typeface="Calibri" panose="020F0502020204030204" pitchFamily="34" charset="0"/>
              </a:rPr>
              <a:t>.</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94567" y="5724953"/>
            <a:ext cx="12603983" cy="840265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31352" y="10909529"/>
            <a:ext cx="4346318" cy="2897545"/>
          </a:xfrm>
          <a:prstGeom prst="rect">
            <a:avLst/>
          </a:prstGeom>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3333" y="23560962"/>
            <a:ext cx="6165353" cy="413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2907318" y="4986859"/>
            <a:ext cx="11089232" cy="1015663"/>
          </a:xfrm>
          <a:prstGeom prst="rect">
            <a:avLst/>
          </a:prstGeom>
          <a:noFill/>
        </p:spPr>
        <p:txBody>
          <a:bodyPr wrap="square" rtlCol="0">
            <a:spAutoFit/>
          </a:bodyPr>
          <a:lstStyle/>
          <a:p>
            <a:r>
              <a:rPr lang="en-GB" sz="3600" b="1" dirty="0" err="1" smtClean="0">
                <a:solidFill>
                  <a:schemeClr val="bg1"/>
                </a:solidFill>
                <a:latin typeface="Calibri" panose="020F0502020204030204" pitchFamily="34" charset="0"/>
              </a:rPr>
              <a:t>Strath</a:t>
            </a:r>
            <a:r>
              <a:rPr lang="en-GB" sz="3600" b="1" dirty="0" smtClean="0">
                <a:solidFill>
                  <a:schemeClr val="bg1"/>
                </a:solidFill>
                <a:latin typeface="Calibri" panose="020F0502020204030204" pitchFamily="34" charset="0"/>
              </a:rPr>
              <a:t> Halladale</a:t>
            </a:r>
          </a:p>
          <a:p>
            <a:endParaRPr lang="en-GB" sz="2400" dirty="0" smtClean="0">
              <a:solidFill>
                <a:schemeClr val="bg1"/>
              </a:solidFill>
              <a:latin typeface="Calibri" panose="020F0502020204030204" pitchFamily="34" charset="0"/>
            </a:endParaRPr>
          </a:p>
        </p:txBody>
      </p:sp>
      <p:sp>
        <p:nvSpPr>
          <p:cNvPr id="17" name="TextBox 16"/>
          <p:cNvSpPr txBox="1"/>
          <p:nvPr/>
        </p:nvSpPr>
        <p:spPr>
          <a:xfrm>
            <a:off x="7866758" y="16166677"/>
            <a:ext cx="4176464" cy="11664732"/>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Predictions of Relative Sea-Level and Deglaciation </a:t>
            </a:r>
            <a:endParaRPr lang="en-GB" sz="2800" dirty="0" smtClean="0">
              <a:solidFill>
                <a:schemeClr val="bg1"/>
              </a:solidFill>
              <a:latin typeface="Calibri" panose="020F0502020204030204" pitchFamily="34" charset="0"/>
            </a:endParaRPr>
          </a:p>
          <a:p>
            <a:pPr algn="just"/>
            <a:r>
              <a:rPr lang="en-GB" sz="2400" dirty="0" smtClean="0">
                <a:solidFill>
                  <a:schemeClr val="bg1"/>
                </a:solidFill>
                <a:latin typeface="Calibri" panose="020F0502020204030204" pitchFamily="34" charset="0"/>
              </a:rPr>
              <a:t>There have been very few studies of relative sea level changes along the northern coast of Scotland . Holocene relative sea level data is available from Wick, Orkney and </a:t>
            </a:r>
            <a:r>
              <a:rPr lang="en-GB" sz="2400" dirty="0" err="1" smtClean="0">
                <a:solidFill>
                  <a:schemeClr val="bg1"/>
                </a:solidFill>
                <a:latin typeface="Calibri" panose="020F0502020204030204" pitchFamily="34" charset="0"/>
              </a:rPr>
              <a:t>Coignach</a:t>
            </a:r>
            <a:r>
              <a:rPr lang="en-GB" sz="2400" dirty="0" smtClean="0">
                <a:solidFill>
                  <a:schemeClr val="bg1"/>
                </a:solidFill>
                <a:latin typeface="Calibri" panose="020F0502020204030204" pitchFamily="34" charset="0"/>
              </a:rPr>
              <a:t> and GIA model predicted relative sea-level curves have been produced (Fig. 1). All of the GIA model curves suggest that </a:t>
            </a:r>
            <a:r>
              <a:rPr lang="en-GB" sz="2400" dirty="0" err="1" smtClean="0">
                <a:solidFill>
                  <a:schemeClr val="bg1"/>
                </a:solidFill>
                <a:latin typeface="Calibri" panose="020F0502020204030204" pitchFamily="34" charset="0"/>
              </a:rPr>
              <a:t>Lateglacial</a:t>
            </a:r>
            <a:r>
              <a:rPr lang="en-GB" sz="2400" dirty="0" smtClean="0">
                <a:solidFill>
                  <a:schemeClr val="bg1"/>
                </a:solidFill>
                <a:latin typeface="Calibri" panose="020F0502020204030204" pitchFamily="34" charset="0"/>
              </a:rPr>
              <a:t> relative sea-levels lay below modern day sea level (e.g. below 0m).  Similarly the deglaciation of the area is poorly understood . Clarke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(2012) suggest that there was an eastward retreat of the ice sheet along the northern coast of Scotland, before the ice retreated into the northern valleys and a separate ice cap was present over Orkney (Fig. 2). This suggests that the coast became ice free  around 16,000 years ago at which point relative sea level should have stood at about -5 to -10 m OD.</a:t>
            </a:r>
          </a:p>
          <a:p>
            <a:endParaRPr lang="en-GB" sz="2400" dirty="0"/>
          </a:p>
        </p:txBody>
      </p:sp>
      <p:sp>
        <p:nvSpPr>
          <p:cNvPr id="29" name="Rectangle 28"/>
          <p:cNvSpPr/>
          <p:nvPr/>
        </p:nvSpPr>
        <p:spPr>
          <a:xfrm>
            <a:off x="3935654" y="17368274"/>
            <a:ext cx="258696" cy="14401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stewartlochhead.files.wordpress.com/2010/09/scotland_topographic.jpg?w=6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220" y="14149889"/>
            <a:ext cx="6096000" cy="876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9325" y="16720202"/>
            <a:ext cx="2067433" cy="162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078" y="18160362"/>
            <a:ext cx="215616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99324" y="18531389"/>
            <a:ext cx="2067433" cy="1680426"/>
          </a:xfrm>
          <a:prstGeom prst="rect">
            <a:avLst/>
          </a:prstGeom>
        </p:spPr>
      </p:pic>
      <p:cxnSp>
        <p:nvCxnSpPr>
          <p:cNvPr id="20" name="Straight Arrow Connector 19"/>
          <p:cNvCxnSpPr/>
          <p:nvPr/>
        </p:nvCxnSpPr>
        <p:spPr>
          <a:xfrm flipV="1">
            <a:off x="2749242" y="17800322"/>
            <a:ext cx="817835" cy="36004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27" idx="3"/>
          </p:cNvCxnSpPr>
          <p:nvPr/>
        </p:nvCxnSpPr>
        <p:spPr>
          <a:xfrm>
            <a:off x="3697758" y="16324158"/>
            <a:ext cx="1381487" cy="39604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28" idx="1"/>
          </p:cNvCxnSpPr>
          <p:nvPr/>
        </p:nvCxnSpPr>
        <p:spPr>
          <a:xfrm flipH="1" flipV="1">
            <a:off x="5079245" y="17397300"/>
            <a:ext cx="720080" cy="13408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079245" y="17397300"/>
            <a:ext cx="720079" cy="113408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83301" y="16093325"/>
            <a:ext cx="1676871" cy="461665"/>
          </a:xfrm>
          <a:prstGeom prst="rect">
            <a:avLst/>
          </a:prstGeom>
          <a:noFill/>
        </p:spPr>
        <p:txBody>
          <a:bodyPr wrap="square" rtlCol="0">
            <a:spAutoFit/>
          </a:bodyPr>
          <a:lstStyle/>
          <a:p>
            <a:r>
              <a:rPr lang="en-GB" sz="2400" dirty="0" smtClean="0">
                <a:solidFill>
                  <a:schemeClr val="bg1"/>
                </a:solidFill>
              </a:rPr>
              <a:t>Study Area</a:t>
            </a:r>
            <a:endParaRPr lang="en-GB" sz="2400" dirty="0">
              <a:solidFill>
                <a:schemeClr val="bg1"/>
              </a:solidFill>
            </a:endParaRPr>
          </a:p>
        </p:txBody>
      </p:sp>
      <p:cxnSp>
        <p:nvCxnSpPr>
          <p:cNvPr id="1024" name="Straight Arrow Connector 1023"/>
          <p:cNvCxnSpPr>
            <a:stCxn id="30" idx="1"/>
          </p:cNvCxnSpPr>
          <p:nvPr/>
        </p:nvCxnSpPr>
        <p:spPr>
          <a:xfrm flipH="1">
            <a:off x="4647197" y="16324158"/>
            <a:ext cx="936104" cy="82809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1170014" y="22840882"/>
            <a:ext cx="6096000" cy="707886"/>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Figure 1: Location of site and relative sea-level curves derived from GIA models. </a:t>
            </a:r>
            <a:endParaRPr lang="en-GB" sz="2000" dirty="0">
              <a:solidFill>
                <a:schemeClr val="bg1"/>
              </a:solidFill>
              <a:latin typeface="Calibri" panose="020F0502020204030204" pitchFamily="34" charset="0"/>
            </a:endParaRPr>
          </a:p>
        </p:txBody>
      </p:sp>
      <p:sp>
        <p:nvSpPr>
          <p:cNvPr id="39" name="TextBox 38"/>
          <p:cNvSpPr txBox="1"/>
          <p:nvPr/>
        </p:nvSpPr>
        <p:spPr>
          <a:xfrm>
            <a:off x="1122686" y="27665418"/>
            <a:ext cx="6096000" cy="400110"/>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Figure 2: Model of ice sheet decay (Clarke </a:t>
            </a:r>
            <a:r>
              <a:rPr lang="en-GB" sz="2000" i="1" dirty="0" smtClean="0">
                <a:solidFill>
                  <a:schemeClr val="bg1"/>
                </a:solidFill>
                <a:latin typeface="Calibri" panose="020F0502020204030204" pitchFamily="34" charset="0"/>
              </a:rPr>
              <a:t>et al</a:t>
            </a:r>
            <a:r>
              <a:rPr lang="en-GB" sz="2000" dirty="0" smtClean="0">
                <a:solidFill>
                  <a:schemeClr val="bg1"/>
                </a:solidFill>
                <a:latin typeface="Calibri" panose="020F0502020204030204" pitchFamily="34" charset="0"/>
              </a:rPr>
              <a:t>., 2012)</a:t>
            </a:r>
            <a:endParaRPr lang="en-GB" sz="2000" dirty="0">
              <a:solidFill>
                <a:schemeClr val="bg1"/>
              </a:solidFill>
              <a:latin typeface="Calibri" panose="020F0502020204030204" pitchFamily="34" charset="0"/>
            </a:endParaRPr>
          </a:p>
        </p:txBody>
      </p:sp>
      <p:sp>
        <p:nvSpPr>
          <p:cNvPr id="1032" name="Rectangle 1031"/>
          <p:cNvSpPr/>
          <p:nvPr/>
        </p:nvSpPr>
        <p:spPr>
          <a:xfrm>
            <a:off x="665958" y="13933865"/>
            <a:ext cx="6768752" cy="194421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098006" y="4986859"/>
            <a:ext cx="10873208" cy="9571851"/>
          </a:xfrm>
          <a:prstGeom prst="rect">
            <a:avLst/>
          </a:prstGeom>
          <a:noFill/>
        </p:spPr>
        <p:txBody>
          <a:bodyPr wrap="square" rtlCol="0">
            <a:spAutoFit/>
          </a:bodyPr>
          <a:lstStyle/>
          <a:p>
            <a:r>
              <a:rPr lang="en-GB" sz="3600" b="1" dirty="0" smtClean="0">
                <a:solidFill>
                  <a:schemeClr val="bg1"/>
                </a:solidFill>
                <a:latin typeface="Calibri" panose="020F0502020204030204" pitchFamily="34" charset="0"/>
              </a:rPr>
              <a:t>Introduction</a:t>
            </a:r>
          </a:p>
          <a:p>
            <a:pPr algn="just"/>
            <a:r>
              <a:rPr lang="en-GB" sz="2400" dirty="0" smtClean="0">
                <a:solidFill>
                  <a:schemeClr val="bg1"/>
                </a:solidFill>
                <a:latin typeface="Calibri" panose="020F0502020204030204" pitchFamily="34" charset="0"/>
              </a:rPr>
              <a:t>The wealth of relative sea-level data combined with local ice sheet history has made the  British Isles a key location for the development of glacial isostatic adjustment (GIA) models (</a:t>
            </a:r>
            <a:r>
              <a:rPr lang="en-GB" sz="2400" dirty="0" err="1" smtClean="0">
                <a:solidFill>
                  <a:schemeClr val="bg1"/>
                </a:solidFill>
                <a:latin typeface="Calibri" panose="020F0502020204030204" pitchFamily="34" charset="0"/>
              </a:rPr>
              <a:t>Lambeck</a:t>
            </a:r>
            <a:r>
              <a:rPr lang="en-GB" sz="2400" dirty="0" smtClean="0">
                <a:solidFill>
                  <a:schemeClr val="bg1"/>
                </a:solidFill>
                <a:latin typeface="Calibri" panose="020F0502020204030204" pitchFamily="34" charset="0"/>
              </a:rPr>
              <a:t>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1996; Johnston and </a:t>
            </a:r>
            <a:r>
              <a:rPr lang="en-GB" sz="2400" dirty="0" err="1" smtClean="0">
                <a:solidFill>
                  <a:schemeClr val="bg1"/>
                </a:solidFill>
                <a:latin typeface="Calibri" panose="020F0502020204030204" pitchFamily="34" charset="0"/>
              </a:rPr>
              <a:t>Lambeck</a:t>
            </a:r>
            <a:r>
              <a:rPr lang="en-GB" sz="2400" dirty="0" smtClean="0">
                <a:solidFill>
                  <a:schemeClr val="bg1"/>
                </a:solidFill>
                <a:latin typeface="Calibri" panose="020F0502020204030204" pitchFamily="34" charset="0"/>
              </a:rPr>
              <a:t>, 2000; Peltier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2002; Bradley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2011).The models have been used to constrain the viscoelastic structure of the earth, the global meltwater signal and the regional ice sheet chronology. Whilst the early GIA models (e.g. </a:t>
            </a:r>
            <a:r>
              <a:rPr lang="en-GB" sz="2400" dirty="0" err="1" smtClean="0">
                <a:solidFill>
                  <a:schemeClr val="bg1"/>
                </a:solidFill>
                <a:latin typeface="Calibri" panose="020F0502020204030204" pitchFamily="34" charset="0"/>
              </a:rPr>
              <a:t>Lambeck</a:t>
            </a:r>
            <a:r>
              <a:rPr lang="en-GB" sz="2400" dirty="0" smtClean="0">
                <a:solidFill>
                  <a:schemeClr val="bg1"/>
                </a:solidFill>
                <a:latin typeface="Calibri" panose="020F0502020204030204" pitchFamily="34" charset="0"/>
              </a:rPr>
              <a:t> 1993a,b; </a:t>
            </a:r>
            <a:r>
              <a:rPr lang="en-GB" sz="2400" dirty="0" err="1" smtClean="0">
                <a:solidFill>
                  <a:schemeClr val="bg1"/>
                </a:solidFill>
                <a:latin typeface="Calibri" panose="020F0502020204030204" pitchFamily="34" charset="0"/>
              </a:rPr>
              <a:t>Lambeck</a:t>
            </a:r>
            <a:r>
              <a:rPr lang="en-GB" sz="2400" dirty="0" smtClean="0">
                <a:solidFill>
                  <a:schemeClr val="bg1"/>
                </a:solidFill>
                <a:latin typeface="Calibri" panose="020F0502020204030204" pitchFamily="34" charset="0"/>
              </a:rPr>
              <a:t>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1996) did not include the underlying topography more recent models have included topography, relative sea level data from the UK and Ireland and GPS measurements of present-day vertical land motions (Bradley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2011). The models are then used to predict present-day sea-level changes and vertical land uplift. The GIA models tend to provide a relatively good fit for Holocene relative sea level changes but often provide a poorer estimate of </a:t>
            </a:r>
            <a:r>
              <a:rPr lang="en-GB" sz="2400" dirty="0" err="1" smtClean="0">
                <a:solidFill>
                  <a:schemeClr val="bg1"/>
                </a:solidFill>
                <a:latin typeface="Calibri" panose="020F0502020204030204" pitchFamily="34" charset="0"/>
              </a:rPr>
              <a:t>Lateglacial</a:t>
            </a:r>
            <a:r>
              <a:rPr lang="en-GB" sz="2400" dirty="0" smtClean="0">
                <a:solidFill>
                  <a:schemeClr val="bg1"/>
                </a:solidFill>
                <a:latin typeface="Calibri" panose="020F0502020204030204" pitchFamily="34" charset="0"/>
              </a:rPr>
              <a:t> sea level changes.</a:t>
            </a:r>
          </a:p>
          <a:p>
            <a:pPr algn="just"/>
            <a:r>
              <a:rPr lang="en-GB" sz="2400" dirty="0" smtClean="0">
                <a:solidFill>
                  <a:schemeClr val="bg1"/>
                </a:solidFill>
                <a:latin typeface="Calibri" panose="020F0502020204030204" pitchFamily="34" charset="0"/>
              </a:rPr>
              <a:t>This study presents new data from northern Scotland which indicates that the GIAs significantly under estimate </a:t>
            </a:r>
            <a:r>
              <a:rPr lang="en-GB" sz="2400" dirty="0" err="1" smtClean="0">
                <a:solidFill>
                  <a:schemeClr val="bg1"/>
                </a:solidFill>
                <a:latin typeface="Calibri" panose="020F0502020204030204" pitchFamily="34" charset="0"/>
              </a:rPr>
              <a:t>Lateglacial</a:t>
            </a:r>
            <a:r>
              <a:rPr lang="en-GB" sz="2400" dirty="0" smtClean="0">
                <a:solidFill>
                  <a:schemeClr val="bg1"/>
                </a:solidFill>
                <a:latin typeface="Calibri" panose="020F0502020204030204" pitchFamily="34" charset="0"/>
              </a:rPr>
              <a:t> relative sea levels.</a:t>
            </a:r>
          </a:p>
          <a:p>
            <a:endParaRPr lang="en-GB" sz="2400" dirty="0" smtClean="0">
              <a:solidFill>
                <a:schemeClr val="bg1"/>
              </a:solidFill>
              <a:latin typeface="Calibri" panose="020F0502020204030204" pitchFamily="34" charset="0"/>
            </a:endParaRPr>
          </a:p>
          <a:p>
            <a:r>
              <a:rPr lang="en-GB" sz="2800" b="1" dirty="0" smtClean="0">
                <a:solidFill>
                  <a:schemeClr val="bg1"/>
                </a:solidFill>
                <a:latin typeface="Calibri" panose="020F0502020204030204" pitchFamily="34" charset="0"/>
              </a:rPr>
              <a:t>Methodology</a:t>
            </a:r>
            <a:endParaRPr lang="en-GB" sz="2800" dirty="0" smtClean="0">
              <a:solidFill>
                <a:schemeClr val="bg1"/>
              </a:solidFill>
              <a:latin typeface="Calibri" panose="020F0502020204030204" pitchFamily="34" charset="0"/>
            </a:endParaRPr>
          </a:p>
          <a:p>
            <a:pPr algn="just"/>
            <a:r>
              <a:rPr lang="en-GB" sz="2400" dirty="0" smtClean="0">
                <a:solidFill>
                  <a:schemeClr val="bg1"/>
                </a:solidFill>
                <a:latin typeface="Calibri" panose="020F0502020204030204" pitchFamily="34" charset="0"/>
              </a:rPr>
              <a:t>The landforms and Quaternary sediments of the valleys of </a:t>
            </a:r>
            <a:r>
              <a:rPr lang="en-GB" sz="2400" dirty="0" err="1" smtClean="0">
                <a:solidFill>
                  <a:schemeClr val="bg1"/>
                </a:solidFill>
                <a:latin typeface="Calibri" panose="020F0502020204030204" pitchFamily="34" charset="0"/>
              </a:rPr>
              <a:t>Strath</a:t>
            </a:r>
            <a:r>
              <a:rPr lang="en-GB" sz="2400" dirty="0" smtClean="0">
                <a:solidFill>
                  <a:schemeClr val="bg1"/>
                </a:solidFill>
                <a:latin typeface="Calibri" panose="020F0502020204030204" pitchFamily="34" charset="0"/>
              </a:rPr>
              <a:t> Halladale, Strathy and </a:t>
            </a:r>
            <a:r>
              <a:rPr lang="en-GB" sz="2400" dirty="0" err="1" smtClean="0">
                <a:solidFill>
                  <a:schemeClr val="bg1"/>
                </a:solidFill>
                <a:latin typeface="Calibri" panose="020F0502020204030204" pitchFamily="34" charset="0"/>
              </a:rPr>
              <a:t>Armdale</a:t>
            </a:r>
            <a:r>
              <a:rPr lang="en-GB" sz="2400" dirty="0" smtClean="0">
                <a:solidFill>
                  <a:schemeClr val="bg1"/>
                </a:solidFill>
                <a:latin typeface="Calibri" panose="020F0502020204030204" pitchFamily="34" charset="0"/>
              </a:rPr>
              <a:t> Bay were mapped at a scale of 1:10,000. Trial pits were dug at a number locations with detailed </a:t>
            </a:r>
            <a:r>
              <a:rPr lang="en-GB" sz="2400" dirty="0" err="1" smtClean="0">
                <a:solidFill>
                  <a:schemeClr val="bg1"/>
                </a:solidFill>
                <a:latin typeface="Calibri" panose="020F0502020204030204" pitchFamily="34" charset="0"/>
              </a:rPr>
              <a:t>stratigraphical</a:t>
            </a:r>
            <a:r>
              <a:rPr lang="en-GB" sz="2400" dirty="0" smtClean="0">
                <a:solidFill>
                  <a:schemeClr val="bg1"/>
                </a:solidFill>
                <a:latin typeface="Calibri" panose="020F0502020204030204" pitchFamily="34" charset="0"/>
              </a:rPr>
              <a:t>  and lithological analysis.  Samples were also collected from the trial pits for OSL dating of quartz and feldspar grains.  The altitude of the inner margins of fluvial, </a:t>
            </a:r>
            <a:r>
              <a:rPr lang="en-GB" sz="2400" dirty="0" err="1" smtClean="0">
                <a:solidFill>
                  <a:schemeClr val="bg1"/>
                </a:solidFill>
                <a:latin typeface="Calibri" panose="020F0502020204030204" pitchFamily="34" charset="0"/>
              </a:rPr>
              <a:t>fluvio</a:t>
            </a:r>
            <a:r>
              <a:rPr lang="en-GB" sz="2400" dirty="0" smtClean="0">
                <a:solidFill>
                  <a:schemeClr val="bg1"/>
                </a:solidFill>
                <a:latin typeface="Calibri" panose="020F0502020204030204" pitchFamily="34" charset="0"/>
              </a:rPr>
              <a:t>-glacial and marine terraces were determined at 20-50m intervals by using a Leica 350 SR GPS. These measurements allowed the horizontal marine features to be distinguished from sloping fluvial and </a:t>
            </a:r>
            <a:r>
              <a:rPr lang="en-GB" sz="2400" dirty="0" err="1" smtClean="0">
                <a:solidFill>
                  <a:schemeClr val="bg1"/>
                </a:solidFill>
                <a:latin typeface="Calibri" panose="020F0502020204030204" pitchFamily="34" charset="0"/>
              </a:rPr>
              <a:t>fluvio</a:t>
            </a:r>
            <a:r>
              <a:rPr lang="en-GB" sz="2400" dirty="0" smtClean="0">
                <a:solidFill>
                  <a:schemeClr val="bg1"/>
                </a:solidFill>
                <a:latin typeface="Calibri" panose="020F0502020204030204" pitchFamily="34" charset="0"/>
              </a:rPr>
              <a:t>-glacial landforms.</a:t>
            </a:r>
          </a:p>
        </p:txBody>
      </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0853" y="15496066"/>
            <a:ext cx="214690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3" name="Rectangle 1032"/>
          <p:cNvSpPr/>
          <p:nvPr/>
        </p:nvSpPr>
        <p:spPr>
          <a:xfrm>
            <a:off x="593078" y="15496066"/>
            <a:ext cx="11738176" cy="1267736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5" name="Picture 10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477988" y="11053545"/>
            <a:ext cx="6232530" cy="9415099"/>
          </a:xfrm>
          <a:prstGeom prst="rect">
            <a:avLst/>
          </a:prstGeom>
        </p:spPr>
      </p:pic>
      <p:grpSp>
        <p:nvGrpSpPr>
          <p:cNvPr id="1042" name="Group 1041"/>
          <p:cNvGrpSpPr/>
          <p:nvPr/>
        </p:nvGrpSpPr>
        <p:grpSpPr>
          <a:xfrm>
            <a:off x="12835310" y="6084993"/>
            <a:ext cx="15776848" cy="12165391"/>
            <a:chOff x="12684198" y="5472900"/>
            <a:chExt cx="15776848" cy="12165391"/>
          </a:xfrm>
        </p:grpSpPr>
        <p:sp>
          <p:nvSpPr>
            <p:cNvPr id="1041" name="Rectangle 1040"/>
            <p:cNvSpPr/>
            <p:nvPr/>
          </p:nvSpPr>
          <p:spPr>
            <a:xfrm>
              <a:off x="12684198" y="5472900"/>
              <a:ext cx="15776848" cy="121653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684198" y="5778947"/>
              <a:ext cx="7776864" cy="11619703"/>
            </a:xfrm>
            <a:prstGeom prst="rect">
              <a:avLst/>
            </a:prstGeom>
          </p:spPr>
        </p:pic>
        <p:pic>
          <p:nvPicPr>
            <p:cNvPr id="1036" name="Picture 10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60000">
              <a:off x="20356598" y="6520947"/>
              <a:ext cx="7776864" cy="4600399"/>
            </a:xfrm>
            <a:prstGeom prst="rect">
              <a:avLst/>
            </a:prstGeom>
          </p:spPr>
        </p:pic>
        <p:pic>
          <p:nvPicPr>
            <p:cNvPr id="1037" name="Picture 10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60000">
              <a:off x="20356222" y="12267985"/>
              <a:ext cx="7651757" cy="4556213"/>
            </a:xfrm>
            <a:prstGeom prst="rect">
              <a:avLst/>
            </a:prstGeom>
          </p:spPr>
        </p:pic>
      </p:grpSp>
      <p:pic>
        <p:nvPicPr>
          <p:cNvPr id="1038" name="Picture 10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439638" y="16958384"/>
            <a:ext cx="6078192" cy="3528209"/>
          </a:xfrm>
          <a:prstGeom prst="rect">
            <a:avLst/>
          </a:prstGeom>
        </p:spPr>
      </p:pic>
      <p:sp>
        <p:nvSpPr>
          <p:cNvPr id="1043" name="TextBox 1042"/>
          <p:cNvSpPr txBox="1"/>
          <p:nvPr/>
        </p:nvSpPr>
        <p:spPr>
          <a:xfrm>
            <a:off x="12684198" y="18326353"/>
            <a:ext cx="15776848" cy="400110"/>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Figure 3: Morphological map of </a:t>
            </a:r>
            <a:r>
              <a:rPr lang="en-GB" sz="2000" dirty="0" err="1" smtClean="0">
                <a:solidFill>
                  <a:schemeClr val="bg1"/>
                </a:solidFill>
                <a:latin typeface="Calibri" panose="020F0502020204030204" pitchFamily="34" charset="0"/>
              </a:rPr>
              <a:t>Strath</a:t>
            </a:r>
            <a:r>
              <a:rPr lang="en-GB" sz="2000" dirty="0" smtClean="0">
                <a:solidFill>
                  <a:schemeClr val="bg1"/>
                </a:solidFill>
                <a:latin typeface="Calibri" panose="020F0502020204030204" pitchFamily="34" charset="0"/>
              </a:rPr>
              <a:t> </a:t>
            </a:r>
            <a:r>
              <a:rPr lang="en-GB" sz="2000" dirty="0" err="1" smtClean="0">
                <a:solidFill>
                  <a:schemeClr val="bg1"/>
                </a:solidFill>
                <a:latin typeface="Calibri" panose="020F0502020204030204" pitchFamily="34" charset="0"/>
              </a:rPr>
              <a:t>Halladle</a:t>
            </a:r>
            <a:r>
              <a:rPr lang="en-GB" sz="2000" dirty="0" smtClean="0">
                <a:solidFill>
                  <a:schemeClr val="bg1"/>
                </a:solidFill>
                <a:latin typeface="Calibri" panose="020F0502020204030204" pitchFamily="34" charset="0"/>
              </a:rPr>
              <a:t> and the altitude of terrace fragments on the eastern and western side of the valley.</a:t>
            </a:r>
            <a:endParaRPr lang="en-GB" sz="2000" dirty="0">
              <a:solidFill>
                <a:schemeClr val="bg1"/>
              </a:solidFill>
              <a:latin typeface="Calibri" panose="020F0502020204030204" pitchFamily="34" charset="0"/>
            </a:endParaRPr>
          </a:p>
        </p:txBody>
      </p:sp>
      <p:sp>
        <p:nvSpPr>
          <p:cNvPr id="1044" name="TextBox 1043"/>
          <p:cNvSpPr txBox="1"/>
          <p:nvPr/>
        </p:nvSpPr>
        <p:spPr>
          <a:xfrm>
            <a:off x="26235894" y="7453145"/>
            <a:ext cx="2513184" cy="461665"/>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Western </a:t>
            </a:r>
            <a:endParaRPr lang="en-GB" sz="2400" dirty="0">
              <a:solidFill>
                <a:schemeClr val="bg1"/>
              </a:solidFill>
              <a:latin typeface="Calibri" panose="020F0502020204030204" pitchFamily="34" charset="0"/>
            </a:endParaRPr>
          </a:p>
        </p:txBody>
      </p:sp>
      <p:sp>
        <p:nvSpPr>
          <p:cNvPr id="54" name="TextBox 53"/>
          <p:cNvSpPr txBox="1"/>
          <p:nvPr/>
        </p:nvSpPr>
        <p:spPr>
          <a:xfrm>
            <a:off x="26084782" y="13141777"/>
            <a:ext cx="2513184" cy="461665"/>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stern </a:t>
            </a:r>
            <a:endParaRPr lang="en-GB" sz="2400" dirty="0">
              <a:solidFill>
                <a:schemeClr val="bg1"/>
              </a:solidFill>
              <a:latin typeface="Calibri" panose="020F0502020204030204" pitchFamily="34" charset="0"/>
            </a:endParaRPr>
          </a:p>
        </p:txBody>
      </p:sp>
      <p:pic>
        <p:nvPicPr>
          <p:cNvPr id="1048" name="Picture 10" descr="Melvic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22268" y="19246850"/>
            <a:ext cx="9700707" cy="4365318"/>
          </a:xfrm>
          <a:prstGeom prst="rect">
            <a:avLst/>
          </a:prstGeom>
          <a:noFill/>
          <a:extLst>
            <a:ext uri="{909E8E84-426E-40DD-AFC4-6F175D3DCCD1}">
              <a14:hiddenFill xmlns:a14="http://schemas.microsoft.com/office/drawing/2010/main">
                <a:solidFill>
                  <a:srgbClr val="FFFFFF"/>
                </a:solidFill>
              </a14:hiddenFill>
            </a:ext>
          </a:extLst>
        </p:spPr>
      </p:pic>
      <p:sp>
        <p:nvSpPr>
          <p:cNvPr id="1049" name="TextBox 1048"/>
          <p:cNvSpPr txBox="1"/>
          <p:nvPr/>
        </p:nvSpPr>
        <p:spPr>
          <a:xfrm>
            <a:off x="13123342" y="24303017"/>
            <a:ext cx="15474624" cy="3416320"/>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The north-south aligned </a:t>
            </a:r>
            <a:r>
              <a:rPr lang="en-GB" sz="2400" dirty="0" err="1" smtClean="0">
                <a:solidFill>
                  <a:schemeClr val="bg1"/>
                </a:solidFill>
                <a:latin typeface="Calibri" panose="020F0502020204030204" pitchFamily="34" charset="0"/>
              </a:rPr>
              <a:t>Strath</a:t>
            </a:r>
            <a:r>
              <a:rPr lang="en-GB" sz="2400" dirty="0" smtClean="0">
                <a:solidFill>
                  <a:schemeClr val="bg1"/>
                </a:solidFill>
                <a:latin typeface="Calibri" panose="020F0502020204030204" pitchFamily="34" charset="0"/>
              </a:rPr>
              <a:t> </a:t>
            </a:r>
            <a:r>
              <a:rPr lang="en-GB" sz="2400" dirty="0" err="1" smtClean="0">
                <a:solidFill>
                  <a:schemeClr val="bg1"/>
                </a:solidFill>
                <a:latin typeface="Calibri" panose="020F0502020204030204" pitchFamily="34" charset="0"/>
              </a:rPr>
              <a:t>Naver</a:t>
            </a:r>
            <a:r>
              <a:rPr lang="en-GB" sz="2400" dirty="0" smtClean="0">
                <a:solidFill>
                  <a:schemeClr val="bg1"/>
                </a:solidFill>
                <a:latin typeface="Calibri" panose="020F0502020204030204" pitchFamily="34" charset="0"/>
              </a:rPr>
              <a:t> enters the North Sea near the village of </a:t>
            </a:r>
            <a:r>
              <a:rPr lang="en-GB" sz="2400" dirty="0" err="1" smtClean="0">
                <a:solidFill>
                  <a:schemeClr val="bg1"/>
                </a:solidFill>
                <a:latin typeface="Calibri" panose="020F0502020204030204" pitchFamily="34" charset="0"/>
              </a:rPr>
              <a:t>Melvich</a:t>
            </a:r>
            <a:r>
              <a:rPr lang="en-GB" sz="2400" dirty="0" smtClean="0">
                <a:solidFill>
                  <a:schemeClr val="bg1"/>
                </a:solidFill>
                <a:latin typeface="Calibri" panose="020F0502020204030204" pitchFamily="34" charset="0"/>
              </a:rPr>
              <a:t> (Fig. 3). On the western side of the valley there are a series of kame terraces and </a:t>
            </a:r>
            <a:r>
              <a:rPr lang="en-GB" sz="2400" dirty="0" err="1" smtClean="0">
                <a:solidFill>
                  <a:schemeClr val="bg1"/>
                </a:solidFill>
                <a:latin typeface="Calibri" panose="020F0502020204030204" pitchFamily="34" charset="0"/>
              </a:rPr>
              <a:t>fluvio</a:t>
            </a:r>
            <a:r>
              <a:rPr lang="en-GB" sz="2400" dirty="0" smtClean="0">
                <a:solidFill>
                  <a:schemeClr val="bg1"/>
                </a:solidFill>
                <a:latin typeface="Calibri" panose="020F0502020204030204" pitchFamily="34" charset="0"/>
              </a:rPr>
              <a:t>-glacial  outwash fans which descend to shoreline fragments at 27m, 24m (?), 18.25m and 17.08m. The features indicate that the ice margin retreated southward about 750m whilst relative sea level fell 10m.  On the eastern side of the valley isolated terrace fragments are also present with shoreline fragments identified at  27m, 21.75m and 15m. The shoreline fragments merge into a terraced outwash fan that indicates that ice lay to the east of the valley whilst the features were formed.</a:t>
            </a:r>
          </a:p>
          <a:p>
            <a:r>
              <a:rPr lang="en-GB" sz="2400" dirty="0" smtClean="0">
                <a:solidFill>
                  <a:schemeClr val="bg1"/>
                </a:solidFill>
                <a:latin typeface="Calibri" panose="020F0502020204030204" pitchFamily="34" charset="0"/>
              </a:rPr>
              <a:t>OSL dates from the trial pits  and sand and gravel pit yielded ages between 60,000 and 24,000 years </a:t>
            </a:r>
            <a:r>
              <a:rPr lang="en-GB" sz="2400" dirty="0" smtClean="0">
                <a:solidFill>
                  <a:schemeClr val="bg1"/>
                </a:solidFill>
                <a:latin typeface="Calibri" panose="020F0502020204030204" pitchFamily="34" charset="0"/>
              </a:rPr>
              <a:t>ago (</a:t>
            </a:r>
            <a:r>
              <a:rPr lang="en-GB" sz="2400" dirty="0" err="1" smtClean="0">
                <a:solidFill>
                  <a:schemeClr val="bg1"/>
                </a:solidFill>
                <a:latin typeface="Calibri" panose="020F0502020204030204" pitchFamily="34" charset="0"/>
              </a:rPr>
              <a:t>Auton</a:t>
            </a:r>
            <a:r>
              <a:rPr lang="en-GB" sz="2400" dirty="0" smtClean="0">
                <a:solidFill>
                  <a:schemeClr val="bg1"/>
                </a:solidFill>
                <a:latin typeface="Calibri" panose="020F0502020204030204" pitchFamily="34" charset="0"/>
              </a:rPr>
              <a:t> </a:t>
            </a:r>
            <a:r>
              <a:rPr lang="en-GB" sz="2400" i="1" dirty="0" smtClean="0">
                <a:solidFill>
                  <a:schemeClr val="bg1"/>
                </a:solidFill>
                <a:latin typeface="Calibri" panose="020F0502020204030204" pitchFamily="34" charset="0"/>
              </a:rPr>
              <a:t>et al</a:t>
            </a:r>
            <a:r>
              <a:rPr lang="en-GB" sz="2400" dirty="0" smtClean="0">
                <a:solidFill>
                  <a:schemeClr val="bg1"/>
                </a:solidFill>
                <a:latin typeface="Calibri" panose="020F0502020204030204" pitchFamily="34" charset="0"/>
              </a:rPr>
              <a:t>, 2005). </a:t>
            </a:r>
            <a:r>
              <a:rPr lang="en-GB" sz="2400" dirty="0" smtClean="0">
                <a:solidFill>
                  <a:schemeClr val="bg1"/>
                </a:solidFill>
                <a:latin typeface="Calibri" panose="020F0502020204030204" pitchFamily="34" charset="0"/>
              </a:rPr>
              <a:t>These samples were associated with outwash gravels and as a consequence may not have been fully bleached. The raised shoreline features are certainly </a:t>
            </a:r>
            <a:r>
              <a:rPr lang="en-GB" sz="2400" dirty="0" err="1" smtClean="0">
                <a:solidFill>
                  <a:schemeClr val="bg1"/>
                </a:solidFill>
                <a:latin typeface="Calibri" panose="020F0502020204030204" pitchFamily="34" charset="0"/>
              </a:rPr>
              <a:t>Lateglacial</a:t>
            </a:r>
            <a:r>
              <a:rPr lang="en-GB" sz="2400" dirty="0" smtClean="0">
                <a:solidFill>
                  <a:schemeClr val="bg1"/>
                </a:solidFill>
                <a:latin typeface="Calibri" panose="020F0502020204030204" pitchFamily="34" charset="0"/>
              </a:rPr>
              <a:t> in age.</a:t>
            </a:r>
            <a:endParaRPr lang="en-GB" sz="2400" dirty="0">
              <a:solidFill>
                <a:schemeClr val="bg1"/>
              </a:solidFill>
              <a:latin typeface="Calibri" panose="020F0502020204030204" pitchFamily="34" charset="0"/>
            </a:endParaRPr>
          </a:p>
        </p:txBody>
      </p:sp>
      <p:sp>
        <p:nvSpPr>
          <p:cNvPr id="1050" name="Rectangle 1049"/>
          <p:cNvSpPr/>
          <p:nvPr/>
        </p:nvSpPr>
        <p:spPr>
          <a:xfrm>
            <a:off x="4338366" y="17152250"/>
            <a:ext cx="308831" cy="1659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TextBox 1050"/>
          <p:cNvSpPr txBox="1"/>
          <p:nvPr/>
        </p:nvSpPr>
        <p:spPr>
          <a:xfrm>
            <a:off x="15732473" y="23582937"/>
            <a:ext cx="5910785" cy="400110"/>
          </a:xfrm>
          <a:prstGeom prst="rect">
            <a:avLst/>
          </a:prstGeom>
          <a:noFill/>
        </p:spPr>
        <p:txBody>
          <a:bodyPr wrap="none" rtlCol="0">
            <a:spAutoFit/>
          </a:bodyPr>
          <a:lstStyle/>
          <a:p>
            <a:r>
              <a:rPr lang="en-GB" sz="2000" dirty="0" smtClean="0">
                <a:solidFill>
                  <a:schemeClr val="bg1"/>
                </a:solidFill>
                <a:latin typeface="Calibri" panose="020F0502020204030204" pitchFamily="34" charset="0"/>
              </a:rPr>
              <a:t>Figure 4: The gravel pit and outwash terrace at </a:t>
            </a:r>
            <a:r>
              <a:rPr lang="en-GB" sz="2000" dirty="0" err="1" smtClean="0">
                <a:solidFill>
                  <a:schemeClr val="bg1"/>
                </a:solidFill>
                <a:latin typeface="Calibri" panose="020F0502020204030204" pitchFamily="34" charset="0"/>
              </a:rPr>
              <a:t>Melvich</a:t>
            </a:r>
            <a:endParaRPr lang="en-GB" sz="2000" dirty="0">
              <a:solidFill>
                <a:schemeClr val="bg1"/>
              </a:solidFill>
              <a:latin typeface="Calibri" panose="020F0502020204030204" pitchFamily="34" charset="0"/>
            </a:endParaRPr>
          </a:p>
        </p:txBody>
      </p:sp>
      <p:sp>
        <p:nvSpPr>
          <p:cNvPr id="1052" name="Rectangle 1051"/>
          <p:cNvSpPr/>
          <p:nvPr/>
        </p:nvSpPr>
        <p:spPr>
          <a:xfrm>
            <a:off x="665959" y="4986859"/>
            <a:ext cx="11665296" cy="99191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2691294" y="5004872"/>
            <a:ext cx="16057784" cy="2316856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29613174" y="5004873"/>
            <a:ext cx="11089232" cy="1015663"/>
          </a:xfrm>
          <a:prstGeom prst="rect">
            <a:avLst/>
          </a:prstGeom>
          <a:noFill/>
        </p:spPr>
        <p:txBody>
          <a:bodyPr wrap="square" rtlCol="0">
            <a:spAutoFit/>
          </a:bodyPr>
          <a:lstStyle/>
          <a:p>
            <a:r>
              <a:rPr lang="en-GB" sz="3600" b="1" dirty="0" smtClean="0">
                <a:solidFill>
                  <a:schemeClr val="bg1"/>
                </a:solidFill>
                <a:latin typeface="Calibri" panose="020F0502020204030204" pitchFamily="34" charset="0"/>
              </a:rPr>
              <a:t>Armadale Bay</a:t>
            </a:r>
          </a:p>
          <a:p>
            <a:endParaRPr lang="en-GB" sz="2400" dirty="0" smtClean="0">
              <a:solidFill>
                <a:schemeClr val="bg1"/>
              </a:solidFill>
              <a:latin typeface="Calibri" panose="020F0502020204030204" pitchFamily="34" charset="0"/>
            </a:endParaRPr>
          </a:p>
        </p:txBody>
      </p:sp>
      <p:sp>
        <p:nvSpPr>
          <p:cNvPr id="65" name="TextBox 64"/>
          <p:cNvSpPr txBox="1"/>
          <p:nvPr/>
        </p:nvSpPr>
        <p:spPr>
          <a:xfrm>
            <a:off x="29394567" y="14358655"/>
            <a:ext cx="5763223" cy="1323439"/>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Figure 5: Looking west across Armadale Bay at the distinctive outwash  delta that grades into a shoreline at  15.87 </a:t>
            </a:r>
            <a:r>
              <a:rPr lang="en-GB" sz="2000" dirty="0" err="1" smtClean="0">
                <a:solidFill>
                  <a:schemeClr val="bg1"/>
                </a:solidFill>
                <a:latin typeface="Calibri" panose="020F0502020204030204" pitchFamily="34" charset="0"/>
              </a:rPr>
              <a:t>mOD</a:t>
            </a:r>
            <a:r>
              <a:rPr lang="en-GB" sz="2000" dirty="0" smtClean="0">
                <a:solidFill>
                  <a:schemeClr val="bg1"/>
                </a:solidFill>
                <a:latin typeface="Calibri" panose="020F0502020204030204" pitchFamily="34" charset="0"/>
              </a:rPr>
              <a:t>. The inset is looking north along the shoreline fragment..</a:t>
            </a:r>
            <a:endParaRPr lang="en-GB" sz="2000" dirty="0">
              <a:solidFill>
                <a:schemeClr val="bg1"/>
              </a:solidFill>
              <a:latin typeface="Calibri" panose="020F0502020204030204" pitchFamily="34" charset="0"/>
            </a:endParaRPr>
          </a:p>
        </p:txBody>
      </p:sp>
      <p:sp>
        <p:nvSpPr>
          <p:cNvPr id="66" name="TextBox 65"/>
          <p:cNvSpPr txBox="1"/>
          <p:nvPr/>
        </p:nvSpPr>
        <p:spPr>
          <a:xfrm>
            <a:off x="29546967" y="20653347"/>
            <a:ext cx="12163551" cy="400110"/>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Figure 6: Morphological map of  Armadale Bay and the altitude of terrace fragments in the area.</a:t>
            </a:r>
            <a:endParaRPr lang="en-GB" sz="2000" dirty="0">
              <a:solidFill>
                <a:schemeClr val="bg1"/>
              </a:solidFill>
              <a:latin typeface="Calibri" panose="020F0502020204030204" pitchFamily="34" charset="0"/>
            </a:endParaRPr>
          </a:p>
        </p:txBody>
      </p:sp>
      <p:sp>
        <p:nvSpPr>
          <p:cNvPr id="67" name="TextBox 66"/>
          <p:cNvSpPr txBox="1"/>
          <p:nvPr/>
        </p:nvSpPr>
        <p:spPr>
          <a:xfrm>
            <a:off x="29394567" y="21206673"/>
            <a:ext cx="12603983" cy="3416320"/>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Armadale Bay is feed by two northward draining streams, the Armadale Burn and </a:t>
            </a:r>
            <a:r>
              <a:rPr lang="en-GB" sz="2400" dirty="0" err="1" smtClean="0">
                <a:solidFill>
                  <a:schemeClr val="bg1"/>
                </a:solidFill>
                <a:latin typeface="Calibri" panose="020F0502020204030204" pitchFamily="34" charset="0"/>
              </a:rPr>
              <a:t>Allt</a:t>
            </a:r>
            <a:r>
              <a:rPr lang="en-GB" sz="2400" dirty="0" smtClean="0">
                <a:solidFill>
                  <a:schemeClr val="bg1"/>
                </a:solidFill>
                <a:latin typeface="Calibri" panose="020F0502020204030204" pitchFamily="34" charset="0"/>
              </a:rPr>
              <a:t> </a:t>
            </a:r>
            <a:r>
              <a:rPr lang="en-GB" sz="2400" dirty="0" err="1" smtClean="0">
                <a:solidFill>
                  <a:schemeClr val="bg1"/>
                </a:solidFill>
                <a:latin typeface="Calibri" panose="020F0502020204030204" pitchFamily="34" charset="0"/>
              </a:rPr>
              <a:t>Beag</a:t>
            </a:r>
            <a:r>
              <a:rPr lang="en-GB" sz="2400" dirty="0" smtClean="0">
                <a:solidFill>
                  <a:schemeClr val="bg1"/>
                </a:solidFill>
                <a:latin typeface="Calibri" panose="020F0502020204030204" pitchFamily="34" charset="0"/>
              </a:rPr>
              <a:t>. These rivers dissect an extensive sand and gravel terrace  that descends northwards to grade into shoreline fragments at  18.6 </a:t>
            </a:r>
            <a:r>
              <a:rPr lang="en-GB" sz="2400" dirty="0" err="1" smtClean="0">
                <a:solidFill>
                  <a:schemeClr val="bg1"/>
                </a:solidFill>
                <a:latin typeface="Calibri" panose="020F0502020204030204" pitchFamily="34" charset="0"/>
              </a:rPr>
              <a:t>mOD</a:t>
            </a:r>
            <a:r>
              <a:rPr lang="en-GB" sz="2400" dirty="0" smtClean="0">
                <a:solidFill>
                  <a:schemeClr val="bg1"/>
                </a:solidFill>
                <a:latin typeface="Calibri" panose="020F0502020204030204" pitchFamily="34" charset="0"/>
              </a:rPr>
              <a:t> on the eastern side of the valley and  15.87 </a:t>
            </a:r>
            <a:r>
              <a:rPr lang="en-GB" sz="2400" dirty="0" err="1" smtClean="0">
                <a:solidFill>
                  <a:schemeClr val="bg1"/>
                </a:solidFill>
                <a:latin typeface="Calibri" panose="020F0502020204030204" pitchFamily="34" charset="0"/>
              </a:rPr>
              <a:t>mOD</a:t>
            </a:r>
            <a:r>
              <a:rPr lang="en-GB" sz="2400" dirty="0" smtClean="0">
                <a:solidFill>
                  <a:schemeClr val="bg1"/>
                </a:solidFill>
                <a:latin typeface="Calibri" panose="020F0502020204030204" pitchFamily="34" charset="0"/>
              </a:rPr>
              <a:t> on the western side.  It is however noteworthy that in the central part of the Bay and on its eastern side extensive dune deposits cover some of the features. The morphology indicates that ice lay within the </a:t>
            </a:r>
            <a:r>
              <a:rPr lang="en-GB" sz="2400" dirty="0" err="1" smtClean="0">
                <a:solidFill>
                  <a:schemeClr val="bg1"/>
                </a:solidFill>
                <a:latin typeface="Calibri" panose="020F0502020204030204" pitchFamily="34" charset="0"/>
              </a:rPr>
              <a:t>Allt</a:t>
            </a:r>
            <a:r>
              <a:rPr lang="en-GB" sz="2400" dirty="0" smtClean="0">
                <a:solidFill>
                  <a:schemeClr val="bg1"/>
                </a:solidFill>
                <a:latin typeface="Calibri" panose="020F0502020204030204" pitchFamily="34" charset="0"/>
              </a:rPr>
              <a:t> </a:t>
            </a:r>
            <a:r>
              <a:rPr lang="en-GB" sz="2400" dirty="0" err="1" smtClean="0">
                <a:solidFill>
                  <a:schemeClr val="bg1"/>
                </a:solidFill>
                <a:latin typeface="Calibri" panose="020F0502020204030204" pitchFamily="34" charset="0"/>
              </a:rPr>
              <a:t>Beag</a:t>
            </a:r>
            <a:r>
              <a:rPr lang="en-GB" sz="2400" dirty="0" smtClean="0">
                <a:solidFill>
                  <a:schemeClr val="bg1"/>
                </a:solidFill>
                <a:latin typeface="Calibri" panose="020F0502020204030204" pitchFamily="34" charset="0"/>
              </a:rPr>
              <a:t> basin whilst relative sea level so at  15.87 m OD.</a:t>
            </a:r>
          </a:p>
          <a:p>
            <a:r>
              <a:rPr lang="en-GB" sz="2400" dirty="0" smtClean="0">
                <a:solidFill>
                  <a:schemeClr val="bg1"/>
                </a:solidFill>
                <a:latin typeface="Calibri" panose="020F0502020204030204" pitchFamily="34" charset="0"/>
              </a:rPr>
              <a:t>OSL dates from the trial pits  yielded ages between 48,000 and 10, 000 years ago. These samples were associated with outwash gravels and as a consequence may not have been fully bleached. The raised shoreline features are certainly </a:t>
            </a:r>
            <a:r>
              <a:rPr lang="en-GB" sz="2400" dirty="0" err="1" smtClean="0">
                <a:solidFill>
                  <a:schemeClr val="bg1"/>
                </a:solidFill>
                <a:latin typeface="Calibri" panose="020F0502020204030204" pitchFamily="34" charset="0"/>
              </a:rPr>
              <a:t>Lateglacial</a:t>
            </a:r>
            <a:r>
              <a:rPr lang="en-GB" sz="2400" dirty="0" smtClean="0">
                <a:solidFill>
                  <a:schemeClr val="bg1"/>
                </a:solidFill>
                <a:latin typeface="Calibri" panose="020F0502020204030204" pitchFamily="34" charset="0"/>
              </a:rPr>
              <a:t> in age.</a:t>
            </a:r>
            <a:endParaRPr lang="en-GB" sz="2400" dirty="0">
              <a:solidFill>
                <a:schemeClr val="bg1"/>
              </a:solidFill>
              <a:latin typeface="Calibri" panose="020F0502020204030204" pitchFamily="34" charset="0"/>
            </a:endParaRPr>
          </a:p>
        </p:txBody>
      </p:sp>
      <p:sp>
        <p:nvSpPr>
          <p:cNvPr id="68" name="Rectangle 67"/>
          <p:cNvSpPr/>
          <p:nvPr/>
        </p:nvSpPr>
        <p:spPr>
          <a:xfrm>
            <a:off x="29253134" y="5026848"/>
            <a:ext cx="12817424" cy="195961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TextBox 1053"/>
          <p:cNvSpPr txBox="1"/>
          <p:nvPr/>
        </p:nvSpPr>
        <p:spPr>
          <a:xfrm>
            <a:off x="29394567" y="24859320"/>
            <a:ext cx="12675991" cy="3170099"/>
          </a:xfrm>
          <a:prstGeom prst="rect">
            <a:avLst/>
          </a:prstGeom>
          <a:noFill/>
        </p:spPr>
        <p:txBody>
          <a:bodyPr wrap="square" rtlCol="0">
            <a:spAutoFit/>
          </a:bodyPr>
          <a:lstStyle/>
          <a:p>
            <a:r>
              <a:rPr lang="en-GB" sz="3200" b="1" dirty="0" smtClean="0">
                <a:solidFill>
                  <a:schemeClr val="bg1"/>
                </a:solidFill>
                <a:latin typeface="Calibri" panose="020F0502020204030204" pitchFamily="34" charset="0"/>
              </a:rPr>
              <a:t>Conclusions</a:t>
            </a:r>
            <a:endParaRPr lang="en-GB" sz="3200" dirty="0" smtClean="0">
              <a:solidFill>
                <a:schemeClr val="bg1"/>
              </a:solidFill>
              <a:latin typeface="Calibri" panose="020F0502020204030204" pitchFamily="34" charset="0"/>
            </a:endParaRPr>
          </a:p>
          <a:p>
            <a:r>
              <a:rPr lang="en-GB" sz="2400" b="1" dirty="0" smtClean="0">
                <a:solidFill>
                  <a:schemeClr val="bg1"/>
                </a:solidFill>
                <a:latin typeface="Calibri" panose="020F0502020204030204" pitchFamily="34" charset="0"/>
              </a:rPr>
              <a:t>The morphological features in </a:t>
            </a:r>
            <a:r>
              <a:rPr lang="en-GB" sz="2400" b="1" dirty="0" err="1" smtClean="0">
                <a:solidFill>
                  <a:schemeClr val="bg1"/>
                </a:solidFill>
                <a:latin typeface="Calibri" panose="020F0502020204030204" pitchFamily="34" charset="0"/>
              </a:rPr>
              <a:t>Strath</a:t>
            </a:r>
            <a:r>
              <a:rPr lang="en-GB" sz="2400" b="1" dirty="0" smtClean="0">
                <a:solidFill>
                  <a:schemeClr val="bg1"/>
                </a:solidFill>
                <a:latin typeface="Calibri" panose="020F0502020204030204" pitchFamily="34" charset="0"/>
              </a:rPr>
              <a:t> </a:t>
            </a:r>
            <a:r>
              <a:rPr lang="en-GB" sz="2400" b="1" dirty="0">
                <a:solidFill>
                  <a:schemeClr val="bg1"/>
                </a:solidFill>
                <a:latin typeface="Calibri" panose="020F0502020204030204" pitchFamily="34" charset="0"/>
              </a:rPr>
              <a:t>H</a:t>
            </a:r>
            <a:r>
              <a:rPr lang="en-GB" sz="2400" b="1" dirty="0" smtClean="0">
                <a:solidFill>
                  <a:schemeClr val="bg1"/>
                </a:solidFill>
                <a:latin typeface="Calibri" panose="020F0502020204030204" pitchFamily="34" charset="0"/>
              </a:rPr>
              <a:t>alladale and Armadale Bay demonstrate clear shoreline fragments at 15-20 </a:t>
            </a:r>
            <a:r>
              <a:rPr lang="en-GB" sz="2400" b="1" dirty="0" err="1" smtClean="0">
                <a:solidFill>
                  <a:schemeClr val="bg1"/>
                </a:solidFill>
                <a:latin typeface="Calibri" panose="020F0502020204030204" pitchFamily="34" charset="0"/>
              </a:rPr>
              <a:t>mOD</a:t>
            </a:r>
            <a:r>
              <a:rPr lang="en-GB" sz="2400" b="1" dirty="0" smtClean="0">
                <a:solidFill>
                  <a:schemeClr val="bg1"/>
                </a:solidFill>
                <a:latin typeface="Calibri" panose="020F0502020204030204" pitchFamily="34" charset="0"/>
              </a:rPr>
              <a:t> and possibly up to an altitude of  27 </a:t>
            </a:r>
            <a:r>
              <a:rPr lang="en-GB" sz="2400" b="1" dirty="0" err="1" smtClean="0">
                <a:solidFill>
                  <a:schemeClr val="bg1"/>
                </a:solidFill>
                <a:latin typeface="Calibri" panose="020F0502020204030204" pitchFamily="34" charset="0"/>
              </a:rPr>
              <a:t>mOD</a:t>
            </a:r>
            <a:r>
              <a:rPr lang="en-GB" sz="2400" b="1" dirty="0" smtClean="0">
                <a:solidFill>
                  <a:schemeClr val="bg1"/>
                </a:solidFill>
                <a:latin typeface="Calibri" panose="020F0502020204030204" pitchFamily="34" charset="0"/>
              </a:rPr>
              <a:t>. These shoreline fragments are considered to be marine terraces and as a consequence they indicate that relative sea-level reached altitudes that were far higher than those predicted by GIA models.. Whilst the models generally fit the Holocene sea level data they fail to predict the </a:t>
            </a:r>
            <a:r>
              <a:rPr lang="en-GB" sz="2400" b="1" dirty="0" err="1" smtClean="0">
                <a:solidFill>
                  <a:schemeClr val="bg1"/>
                </a:solidFill>
                <a:latin typeface="Calibri" panose="020F0502020204030204" pitchFamily="34" charset="0"/>
              </a:rPr>
              <a:t>Lateglacial</a:t>
            </a:r>
            <a:r>
              <a:rPr lang="en-GB" sz="2400" b="1" dirty="0" smtClean="0">
                <a:solidFill>
                  <a:schemeClr val="bg1"/>
                </a:solidFill>
                <a:latin typeface="Calibri" panose="020F0502020204030204" pitchFamily="34" charset="0"/>
              </a:rPr>
              <a:t> sea levels. This implies that either the volume of ice used in the models is in error or the viscoelastic structure of the earth is incorrect. </a:t>
            </a:r>
            <a:endParaRPr lang="en-GB" sz="2400" b="1" dirty="0">
              <a:solidFill>
                <a:schemeClr val="bg1"/>
              </a:solidFill>
              <a:latin typeface="Calibri" panose="020F0502020204030204" pitchFamily="34" charset="0"/>
            </a:endParaRPr>
          </a:p>
        </p:txBody>
      </p:sp>
      <p:sp>
        <p:nvSpPr>
          <p:cNvPr id="1055" name="Rectangle 1054"/>
          <p:cNvSpPr/>
          <p:nvPr/>
        </p:nvSpPr>
        <p:spPr>
          <a:xfrm>
            <a:off x="29253134" y="24883042"/>
            <a:ext cx="12745416" cy="329039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65086" y="28317451"/>
            <a:ext cx="11666169" cy="1200329"/>
          </a:xfrm>
          <a:prstGeom prst="rect">
            <a:avLst/>
          </a:prstGeom>
          <a:noFill/>
        </p:spPr>
        <p:txBody>
          <a:bodyPr wrap="square" numCol="1" rtlCol="0">
            <a:spAutoFit/>
          </a:bodyPr>
          <a:lstStyle/>
          <a:p>
            <a:r>
              <a:rPr lang="en-GB" sz="1800" dirty="0" err="1" smtClean="0">
                <a:solidFill>
                  <a:schemeClr val="bg1"/>
                </a:solidFill>
                <a:latin typeface="Calibri" panose="020F0502020204030204" pitchFamily="34" charset="0"/>
                <a:cs typeface="Calibri" panose="020F0502020204030204" pitchFamily="34" charset="0"/>
              </a:rPr>
              <a:t>Auton</a:t>
            </a:r>
            <a:r>
              <a:rPr lang="en-GB" sz="1800" dirty="0" smtClean="0">
                <a:solidFill>
                  <a:schemeClr val="bg1"/>
                </a:solidFill>
                <a:latin typeface="Calibri" panose="020F0502020204030204" pitchFamily="34" charset="0"/>
                <a:cs typeface="Calibri" panose="020F0502020204030204" pitchFamily="34" charset="0"/>
              </a:rPr>
              <a:t> C.A., Firth C.R., Pearson S.G. and Spencer J. 2005. Onshore evidence for Late Quaternary sea-level changes in the </a:t>
            </a:r>
            <a:r>
              <a:rPr lang="en-GB" sz="1800" dirty="0" err="1" smtClean="0">
                <a:solidFill>
                  <a:schemeClr val="bg1"/>
                </a:solidFill>
                <a:latin typeface="Calibri" panose="020F0502020204030204" pitchFamily="34" charset="0"/>
                <a:cs typeface="Calibri" panose="020F0502020204030204" pitchFamily="34" charset="0"/>
              </a:rPr>
              <a:t>Dounreay</a:t>
            </a:r>
            <a:r>
              <a:rPr lang="en-GB" sz="1800" dirty="0" smtClean="0">
                <a:solidFill>
                  <a:schemeClr val="bg1"/>
                </a:solidFill>
                <a:latin typeface="Calibri" panose="020F0502020204030204" pitchFamily="34" charset="0"/>
                <a:cs typeface="Calibri" panose="020F0502020204030204" pitchFamily="34" charset="0"/>
              </a:rPr>
              <a:t> area.  </a:t>
            </a:r>
            <a:r>
              <a:rPr lang="en-GB" sz="1800" i="1" dirty="0" smtClean="0">
                <a:solidFill>
                  <a:schemeClr val="bg1"/>
                </a:solidFill>
                <a:latin typeface="Calibri" panose="020F0502020204030204" pitchFamily="34" charset="0"/>
                <a:cs typeface="Calibri" panose="020F0502020204030204" pitchFamily="34" charset="0"/>
              </a:rPr>
              <a:t>British Geological Survey Commissioned Report CR/05/008.</a:t>
            </a:r>
            <a:endParaRPr lang="en-GB" sz="1800" dirty="0" smtClean="0">
              <a:solidFill>
                <a:schemeClr val="bg1"/>
              </a:solidFill>
              <a:latin typeface="Calibri" panose="020F0502020204030204" pitchFamily="34" charset="0"/>
              <a:cs typeface="Calibri" panose="020F0502020204030204" pitchFamily="34" charset="0"/>
            </a:endParaRPr>
          </a:p>
          <a:p>
            <a:pPr algn="just"/>
            <a:r>
              <a:rPr lang="en-GB" sz="1800" dirty="0" smtClean="0">
                <a:solidFill>
                  <a:schemeClr val="bg1"/>
                </a:solidFill>
                <a:latin typeface="Calibri" panose="020F0502020204030204" pitchFamily="34" charset="0"/>
                <a:cs typeface="Calibri" panose="020F0502020204030204" pitchFamily="34" charset="0"/>
              </a:rPr>
              <a:t>Bradley S.L., Milne G.A., </a:t>
            </a:r>
            <a:r>
              <a:rPr lang="en-GB" sz="1800" dirty="0" err="1" smtClean="0">
                <a:solidFill>
                  <a:schemeClr val="bg1"/>
                </a:solidFill>
                <a:latin typeface="Calibri" panose="020F0502020204030204" pitchFamily="34" charset="0"/>
                <a:cs typeface="Calibri" panose="020F0502020204030204" pitchFamily="34" charset="0"/>
              </a:rPr>
              <a:t>Shennan</a:t>
            </a:r>
            <a:r>
              <a:rPr lang="en-GB" sz="1800" dirty="0" smtClean="0">
                <a:solidFill>
                  <a:schemeClr val="bg1"/>
                </a:solidFill>
                <a:latin typeface="Calibri" panose="020F0502020204030204" pitchFamily="34" charset="0"/>
                <a:cs typeface="Calibri" panose="020F0502020204030204" pitchFamily="34" charset="0"/>
              </a:rPr>
              <a:t> I and Edwards R. 2011. An improved </a:t>
            </a:r>
            <a:r>
              <a:rPr lang="en-GB" sz="1800" dirty="0" err="1" smtClean="0">
                <a:solidFill>
                  <a:schemeClr val="bg1"/>
                </a:solidFill>
                <a:latin typeface="Calibri" panose="020F0502020204030204" pitchFamily="34" charset="0"/>
                <a:cs typeface="Calibri" panose="020F0502020204030204" pitchFamily="34" charset="0"/>
              </a:rPr>
              <a:t>glacio-isostatic</a:t>
            </a:r>
            <a:r>
              <a:rPr lang="en-GB" sz="1800" dirty="0" smtClean="0">
                <a:solidFill>
                  <a:schemeClr val="bg1"/>
                </a:solidFill>
                <a:latin typeface="Calibri" panose="020F0502020204030204" pitchFamily="34" charset="0"/>
                <a:cs typeface="Calibri" panose="020F0502020204030204" pitchFamily="34" charset="0"/>
              </a:rPr>
              <a:t> adjustment model for the British Isles. </a:t>
            </a:r>
            <a:r>
              <a:rPr lang="en-GB" sz="1800" i="1" dirty="0" smtClean="0">
                <a:solidFill>
                  <a:schemeClr val="bg1"/>
                </a:solidFill>
                <a:latin typeface="Calibri" panose="020F0502020204030204" pitchFamily="34" charset="0"/>
                <a:cs typeface="Calibri" panose="020F0502020204030204" pitchFamily="34" charset="0"/>
              </a:rPr>
              <a:t>Journal of Quaternary Science</a:t>
            </a:r>
            <a:r>
              <a:rPr lang="en-GB" sz="1800" dirty="0" smtClean="0">
                <a:solidFill>
                  <a:schemeClr val="bg1"/>
                </a:solidFill>
                <a:latin typeface="Calibri" panose="020F0502020204030204" pitchFamily="34" charset="0"/>
                <a:cs typeface="Calibri" panose="020F0502020204030204" pitchFamily="34" charset="0"/>
              </a:rPr>
              <a:t>, </a:t>
            </a:r>
            <a:r>
              <a:rPr lang="en-GB" sz="1800" b="1" dirty="0" smtClean="0">
                <a:solidFill>
                  <a:schemeClr val="bg1"/>
                </a:solidFill>
                <a:latin typeface="Calibri" panose="020F0502020204030204" pitchFamily="34" charset="0"/>
                <a:cs typeface="Calibri" panose="020F0502020204030204" pitchFamily="34" charset="0"/>
              </a:rPr>
              <a:t>26</a:t>
            </a:r>
            <a:r>
              <a:rPr lang="en-GB" sz="1800" dirty="0" smtClean="0">
                <a:solidFill>
                  <a:schemeClr val="bg1"/>
                </a:solidFill>
                <a:latin typeface="Calibri" panose="020F0502020204030204" pitchFamily="34" charset="0"/>
                <a:cs typeface="Calibri" panose="020F0502020204030204" pitchFamily="34" charset="0"/>
              </a:rPr>
              <a:t>, 541-552</a:t>
            </a:r>
            <a:r>
              <a:rPr lang="en-GB" sz="1800" dirty="0" smtClean="0">
                <a:solidFill>
                  <a:schemeClr val="bg1"/>
                </a:solidFill>
                <a:latin typeface="Calibri" panose="020F0502020204030204" pitchFamily="34" charset="0"/>
                <a:cs typeface="Calibri" panose="020F0502020204030204" pitchFamily="34" charset="0"/>
              </a:rPr>
              <a:t>.</a:t>
            </a:r>
            <a:endParaRPr lang="en-GB" sz="1800" dirty="0" smtClean="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12691294" y="28317451"/>
            <a:ext cx="16057784" cy="2123658"/>
          </a:xfrm>
          <a:prstGeom prst="rect">
            <a:avLst/>
          </a:prstGeom>
          <a:noFill/>
        </p:spPr>
        <p:txBody>
          <a:bodyPr wrap="square" rtlCol="0">
            <a:spAutoFit/>
          </a:bodyPr>
          <a:lstStyle/>
          <a:p>
            <a:r>
              <a:rPr lang="en-GB" sz="1800" dirty="0">
                <a:solidFill>
                  <a:schemeClr val="bg1"/>
                </a:solidFill>
                <a:latin typeface="Calibri" panose="020F0502020204030204" pitchFamily="34" charset="0"/>
                <a:cs typeface="Calibri" panose="020F0502020204030204" pitchFamily="34" charset="0"/>
              </a:rPr>
              <a:t>Clarke C.D., Hughes .L.C., Greenwood S.L., Jordan C. and </a:t>
            </a:r>
            <a:r>
              <a:rPr lang="en-GB" sz="1800" dirty="0" err="1">
                <a:solidFill>
                  <a:schemeClr val="bg1"/>
                </a:solidFill>
                <a:latin typeface="Calibri" panose="020F0502020204030204" pitchFamily="34" charset="0"/>
                <a:cs typeface="Calibri" panose="020F0502020204030204" pitchFamily="34" charset="0"/>
              </a:rPr>
              <a:t>Sejrup</a:t>
            </a:r>
            <a:r>
              <a:rPr lang="en-GB" sz="1800" dirty="0">
                <a:solidFill>
                  <a:schemeClr val="bg1"/>
                </a:solidFill>
                <a:latin typeface="Calibri" panose="020F0502020204030204" pitchFamily="34" charset="0"/>
                <a:cs typeface="Calibri" panose="020F0502020204030204" pitchFamily="34" charset="0"/>
              </a:rPr>
              <a:t> H.P. 2012. Pattern and timing of retreat of the last British-Irish ice sheet. </a:t>
            </a:r>
            <a:r>
              <a:rPr lang="en-GB" sz="1800" i="1" dirty="0">
                <a:solidFill>
                  <a:schemeClr val="bg1"/>
                </a:solidFill>
                <a:latin typeface="Calibri" panose="020F0502020204030204" pitchFamily="34" charset="0"/>
                <a:cs typeface="Calibri" panose="020F0502020204030204" pitchFamily="34" charset="0"/>
              </a:rPr>
              <a:t>Quaternary Science Reviews</a:t>
            </a:r>
            <a:r>
              <a:rPr lang="en-GB" sz="1800" dirty="0">
                <a:solidFill>
                  <a:schemeClr val="bg1"/>
                </a:solidFill>
                <a:latin typeface="Calibri" panose="020F0502020204030204" pitchFamily="34" charset="0"/>
                <a:cs typeface="Calibri" panose="020F0502020204030204" pitchFamily="34" charset="0"/>
              </a:rPr>
              <a:t>, </a:t>
            </a:r>
            <a:r>
              <a:rPr lang="en-GB" sz="1800" b="1" dirty="0">
                <a:solidFill>
                  <a:schemeClr val="bg1"/>
                </a:solidFill>
                <a:latin typeface="Calibri" panose="020F0502020204030204" pitchFamily="34" charset="0"/>
                <a:cs typeface="Calibri" panose="020F0502020204030204" pitchFamily="34" charset="0"/>
              </a:rPr>
              <a:t>44</a:t>
            </a:r>
            <a:r>
              <a:rPr lang="en-GB" sz="1800" dirty="0">
                <a:solidFill>
                  <a:schemeClr val="bg1"/>
                </a:solidFill>
                <a:latin typeface="Calibri" panose="020F0502020204030204" pitchFamily="34" charset="0"/>
                <a:cs typeface="Calibri" panose="020F0502020204030204" pitchFamily="34" charset="0"/>
              </a:rPr>
              <a:t>, 112-146.</a:t>
            </a:r>
          </a:p>
          <a:p>
            <a:r>
              <a:rPr lang="en-GB" sz="1800" dirty="0" smtClean="0">
                <a:solidFill>
                  <a:schemeClr val="bg1"/>
                </a:solidFill>
                <a:latin typeface="Calibri" panose="020F0502020204030204" pitchFamily="34" charset="0"/>
                <a:cs typeface="Calibri" panose="020F0502020204030204" pitchFamily="34" charset="0"/>
              </a:rPr>
              <a:t>Dawson</a:t>
            </a:r>
            <a:r>
              <a:rPr lang="en-GB" sz="1800" dirty="0">
                <a:solidFill>
                  <a:schemeClr val="bg1"/>
                </a:solidFill>
                <a:latin typeface="Calibri" panose="020F0502020204030204" pitchFamily="34" charset="0"/>
                <a:cs typeface="Calibri" panose="020F0502020204030204" pitchFamily="34" charset="0"/>
              </a:rPr>
              <a:t>, S. and Smith, D.E. (2000) The sedimentology of middle Holocene tsunami </a:t>
            </a:r>
            <a:r>
              <a:rPr lang="en-GB" sz="1800" dirty="0" err="1">
                <a:solidFill>
                  <a:schemeClr val="bg1"/>
                </a:solidFill>
                <a:latin typeface="Calibri" panose="020F0502020204030204" pitchFamily="34" charset="0"/>
                <a:cs typeface="Calibri" panose="020F0502020204030204" pitchFamily="34" charset="0"/>
              </a:rPr>
              <a:t>Facies</a:t>
            </a:r>
            <a:r>
              <a:rPr lang="en-GB" sz="1800" dirty="0">
                <a:solidFill>
                  <a:schemeClr val="bg1"/>
                </a:solidFill>
                <a:latin typeface="Calibri" panose="020F0502020204030204" pitchFamily="34" charset="0"/>
                <a:cs typeface="Calibri" panose="020F0502020204030204" pitchFamily="34" charset="0"/>
              </a:rPr>
              <a:t> in northern Sutherland, Scotland, UK. </a:t>
            </a:r>
            <a:r>
              <a:rPr lang="en-GB" sz="1800" i="1" dirty="0">
                <a:solidFill>
                  <a:schemeClr val="bg1"/>
                </a:solidFill>
                <a:latin typeface="Calibri" panose="020F0502020204030204" pitchFamily="34" charset="0"/>
                <a:cs typeface="Calibri" panose="020F0502020204030204" pitchFamily="34" charset="0"/>
              </a:rPr>
              <a:t>Marine Geology</a:t>
            </a:r>
            <a:r>
              <a:rPr lang="en-GB" sz="1800" dirty="0">
                <a:solidFill>
                  <a:schemeClr val="bg1"/>
                </a:solidFill>
                <a:latin typeface="Calibri" panose="020F0502020204030204" pitchFamily="34" charset="0"/>
                <a:cs typeface="Calibri" panose="020F0502020204030204" pitchFamily="34" charset="0"/>
              </a:rPr>
              <a:t>, 170: 69-79</a:t>
            </a:r>
            <a:r>
              <a:rPr lang="en-GB" sz="1800" dirty="0" smtClean="0">
                <a:solidFill>
                  <a:schemeClr val="bg1"/>
                </a:solidFill>
                <a:latin typeface="Calibri" panose="020F0502020204030204" pitchFamily="34" charset="0"/>
                <a:cs typeface="Calibri" panose="020F0502020204030204" pitchFamily="34" charset="0"/>
              </a:rPr>
              <a:t>.</a:t>
            </a:r>
          </a:p>
          <a:p>
            <a:r>
              <a:rPr lang="en-GB" sz="1800" dirty="0" smtClean="0">
                <a:solidFill>
                  <a:schemeClr val="bg1"/>
                </a:solidFill>
                <a:latin typeface="Calibri" panose="020F0502020204030204" pitchFamily="34" charset="0"/>
                <a:cs typeface="Calibri" panose="020F0502020204030204" pitchFamily="34" charset="0"/>
              </a:rPr>
              <a:t>Johnston </a:t>
            </a:r>
            <a:r>
              <a:rPr lang="en-GB" sz="1800" dirty="0">
                <a:solidFill>
                  <a:schemeClr val="bg1"/>
                </a:solidFill>
                <a:latin typeface="Calibri" panose="020F0502020204030204" pitchFamily="34" charset="0"/>
                <a:cs typeface="Calibri" panose="020F0502020204030204" pitchFamily="34" charset="0"/>
              </a:rPr>
              <a:t>PJ, </a:t>
            </a:r>
            <a:r>
              <a:rPr lang="en-GB" sz="1800" dirty="0" err="1">
                <a:solidFill>
                  <a:schemeClr val="bg1"/>
                </a:solidFill>
                <a:latin typeface="Calibri" panose="020F0502020204030204" pitchFamily="34" charset="0"/>
                <a:cs typeface="Calibri" panose="020F0502020204030204" pitchFamily="34" charset="0"/>
              </a:rPr>
              <a:t>Lambeck</a:t>
            </a:r>
            <a:r>
              <a:rPr lang="en-GB" sz="1800" dirty="0">
                <a:solidFill>
                  <a:schemeClr val="bg1"/>
                </a:solidFill>
                <a:latin typeface="Calibri" panose="020F0502020204030204" pitchFamily="34" charset="0"/>
                <a:cs typeface="Calibri" panose="020F0502020204030204" pitchFamily="34" charset="0"/>
              </a:rPr>
              <a:t> K. 2000. Automatic inference of ice models from postglacial sea level observations: theory and application to the British Isles. </a:t>
            </a:r>
            <a:r>
              <a:rPr lang="en-GB" sz="1800" i="1" dirty="0">
                <a:solidFill>
                  <a:schemeClr val="bg1"/>
                </a:solidFill>
                <a:latin typeface="Calibri" panose="020F0502020204030204" pitchFamily="34" charset="0"/>
                <a:cs typeface="Calibri" panose="020F0502020204030204" pitchFamily="34" charset="0"/>
              </a:rPr>
              <a:t>Journal of Geophysical Research – Solid Earth, </a:t>
            </a:r>
            <a:r>
              <a:rPr lang="en-GB" sz="1800" b="1" dirty="0">
                <a:solidFill>
                  <a:schemeClr val="bg1"/>
                </a:solidFill>
                <a:latin typeface="Calibri" panose="020F0502020204030204" pitchFamily="34" charset="0"/>
                <a:cs typeface="Calibri" panose="020F0502020204030204" pitchFamily="34" charset="0"/>
              </a:rPr>
              <a:t>105</a:t>
            </a:r>
            <a:r>
              <a:rPr lang="en-GB" sz="1800" dirty="0">
                <a:solidFill>
                  <a:schemeClr val="bg1"/>
                </a:solidFill>
                <a:latin typeface="Calibri" panose="020F0502020204030204" pitchFamily="34" charset="0"/>
                <a:cs typeface="Calibri" panose="020F0502020204030204" pitchFamily="34" charset="0"/>
              </a:rPr>
              <a:t>, 13179–13194.</a:t>
            </a:r>
          </a:p>
          <a:p>
            <a:endParaRPr lang="en-GB" sz="2400" dirty="0">
              <a:solidFill>
                <a:schemeClr val="bg1"/>
              </a:solidFill>
              <a:latin typeface="Calibri" panose="020F0502020204030204" pitchFamily="34" charset="0"/>
              <a:cs typeface="Calibri" panose="020F0502020204030204" pitchFamily="34" charset="0"/>
            </a:endParaRPr>
          </a:p>
          <a:p>
            <a:endParaRPr lang="en-GB" sz="1800" dirty="0">
              <a:solidFill>
                <a:schemeClr val="bg1"/>
              </a:solidFill>
              <a:latin typeface="Calibri" panose="020F0502020204030204" pitchFamily="34" charset="0"/>
              <a:cs typeface="Calibri" panose="020F0502020204030204" pitchFamily="34" charset="0"/>
            </a:endParaRPr>
          </a:p>
        </p:txBody>
      </p:sp>
      <p:sp>
        <p:nvSpPr>
          <p:cNvPr id="10" name="TextBox 9"/>
          <p:cNvSpPr txBox="1"/>
          <p:nvPr/>
        </p:nvSpPr>
        <p:spPr>
          <a:xfrm>
            <a:off x="29253134" y="28317451"/>
            <a:ext cx="12745416" cy="1477328"/>
          </a:xfrm>
          <a:prstGeom prst="rect">
            <a:avLst/>
          </a:prstGeom>
          <a:noFill/>
        </p:spPr>
        <p:txBody>
          <a:bodyPr wrap="square" rtlCol="0">
            <a:spAutoFit/>
          </a:bodyPr>
          <a:lstStyle/>
          <a:p>
            <a:r>
              <a:rPr lang="en-GB" sz="1800" dirty="0" err="1">
                <a:solidFill>
                  <a:schemeClr val="bg1"/>
                </a:solidFill>
                <a:latin typeface="Calibri" panose="020F0502020204030204" pitchFamily="34" charset="0"/>
                <a:cs typeface="Calibri" panose="020F0502020204030204" pitchFamily="34" charset="0"/>
              </a:rPr>
              <a:t>Lambeck</a:t>
            </a:r>
            <a:r>
              <a:rPr lang="en-GB" sz="1800" dirty="0">
                <a:solidFill>
                  <a:schemeClr val="bg1"/>
                </a:solidFill>
                <a:latin typeface="Calibri" panose="020F0502020204030204" pitchFamily="34" charset="0"/>
                <a:cs typeface="Calibri" panose="020F0502020204030204" pitchFamily="34" charset="0"/>
              </a:rPr>
              <a:t> K. 1993a. Glacial rebound of the British Isles. I. Preliminary model results. </a:t>
            </a:r>
            <a:r>
              <a:rPr lang="en-GB" sz="1800" i="1" dirty="0">
                <a:solidFill>
                  <a:schemeClr val="bg1"/>
                </a:solidFill>
                <a:latin typeface="Calibri" panose="020F0502020204030204" pitchFamily="34" charset="0"/>
                <a:cs typeface="Calibri" panose="020F0502020204030204" pitchFamily="34" charset="0"/>
              </a:rPr>
              <a:t>Geophysical Journal International, </a:t>
            </a:r>
            <a:r>
              <a:rPr lang="en-GB" sz="1800" b="1" dirty="0">
                <a:solidFill>
                  <a:schemeClr val="bg1"/>
                </a:solidFill>
                <a:latin typeface="Calibri" panose="020F0502020204030204" pitchFamily="34" charset="0"/>
                <a:cs typeface="Calibri" panose="020F0502020204030204" pitchFamily="34" charset="0"/>
              </a:rPr>
              <a:t>115</a:t>
            </a:r>
            <a:r>
              <a:rPr lang="en-GB" sz="1800" dirty="0">
                <a:solidFill>
                  <a:schemeClr val="bg1"/>
                </a:solidFill>
                <a:latin typeface="Calibri" panose="020F0502020204030204" pitchFamily="34" charset="0"/>
                <a:cs typeface="Calibri" panose="020F0502020204030204" pitchFamily="34" charset="0"/>
              </a:rPr>
              <a:t>, 941–959.</a:t>
            </a:r>
          </a:p>
          <a:p>
            <a:r>
              <a:rPr lang="en-GB" sz="1800" dirty="0" err="1" smtClean="0">
                <a:solidFill>
                  <a:schemeClr val="bg1"/>
                </a:solidFill>
                <a:latin typeface="Calibri" panose="020F0502020204030204" pitchFamily="34" charset="0"/>
                <a:cs typeface="Calibri" panose="020F0502020204030204" pitchFamily="34" charset="0"/>
              </a:rPr>
              <a:t>Lambeck</a:t>
            </a:r>
            <a:r>
              <a:rPr lang="en-GB" sz="1800" dirty="0" smtClean="0">
                <a:solidFill>
                  <a:schemeClr val="bg1"/>
                </a:solidFill>
                <a:latin typeface="Calibri" panose="020F0502020204030204" pitchFamily="34" charset="0"/>
                <a:cs typeface="Calibri" panose="020F0502020204030204" pitchFamily="34" charset="0"/>
              </a:rPr>
              <a:t> </a:t>
            </a:r>
            <a:r>
              <a:rPr lang="en-GB" sz="1800" dirty="0">
                <a:solidFill>
                  <a:schemeClr val="bg1"/>
                </a:solidFill>
                <a:latin typeface="Calibri" panose="020F0502020204030204" pitchFamily="34" charset="0"/>
                <a:cs typeface="Calibri" panose="020F0502020204030204" pitchFamily="34" charset="0"/>
              </a:rPr>
              <a:t>K. 1993b. Glacial rebound of the British Isles. II. A </a:t>
            </a:r>
            <a:r>
              <a:rPr lang="en-GB" sz="1800" dirty="0" smtClean="0">
                <a:solidFill>
                  <a:schemeClr val="bg1"/>
                </a:solidFill>
                <a:latin typeface="Calibri" panose="020F0502020204030204" pitchFamily="34" charset="0"/>
                <a:cs typeface="Calibri" panose="020F0502020204030204" pitchFamily="34" charset="0"/>
              </a:rPr>
              <a:t>high resolution</a:t>
            </a:r>
            <a:r>
              <a:rPr lang="en-GB" sz="1800" dirty="0">
                <a:solidFill>
                  <a:schemeClr val="bg1"/>
                </a:solidFill>
                <a:latin typeface="Calibri" panose="020F0502020204030204" pitchFamily="34" charset="0"/>
                <a:cs typeface="Calibri" panose="020F0502020204030204" pitchFamily="34" charset="0"/>
              </a:rPr>
              <a:t>, high-precision Model. </a:t>
            </a:r>
            <a:r>
              <a:rPr lang="en-GB" sz="1800" i="1" dirty="0">
                <a:solidFill>
                  <a:schemeClr val="bg1"/>
                </a:solidFill>
                <a:latin typeface="Calibri" panose="020F0502020204030204" pitchFamily="34" charset="0"/>
                <a:cs typeface="Calibri" panose="020F0502020204030204" pitchFamily="34" charset="0"/>
              </a:rPr>
              <a:t>Geophysical Journal International, </a:t>
            </a:r>
            <a:r>
              <a:rPr lang="en-GB" sz="1800" b="1" dirty="0">
                <a:solidFill>
                  <a:schemeClr val="bg1"/>
                </a:solidFill>
                <a:latin typeface="Calibri" panose="020F0502020204030204" pitchFamily="34" charset="0"/>
                <a:cs typeface="Calibri" panose="020F0502020204030204" pitchFamily="34" charset="0"/>
              </a:rPr>
              <a:t>115</a:t>
            </a:r>
            <a:r>
              <a:rPr lang="en-GB" sz="1800" dirty="0">
                <a:solidFill>
                  <a:schemeClr val="bg1"/>
                </a:solidFill>
                <a:latin typeface="Calibri" panose="020F0502020204030204" pitchFamily="34" charset="0"/>
                <a:cs typeface="Calibri" panose="020F0502020204030204" pitchFamily="34" charset="0"/>
              </a:rPr>
              <a:t>, 960–990.</a:t>
            </a:r>
          </a:p>
          <a:p>
            <a:r>
              <a:rPr lang="en-GB" sz="1800" dirty="0" err="1">
                <a:solidFill>
                  <a:schemeClr val="bg1"/>
                </a:solidFill>
                <a:latin typeface="Calibri" panose="020F0502020204030204" pitchFamily="34" charset="0"/>
                <a:cs typeface="Calibri" panose="020F0502020204030204" pitchFamily="34" charset="0"/>
              </a:rPr>
              <a:t>Lambeck</a:t>
            </a:r>
            <a:r>
              <a:rPr lang="en-GB" sz="1800" dirty="0">
                <a:solidFill>
                  <a:schemeClr val="bg1"/>
                </a:solidFill>
                <a:latin typeface="Calibri" panose="020F0502020204030204" pitchFamily="34" charset="0"/>
                <a:cs typeface="Calibri" panose="020F0502020204030204" pitchFamily="34" charset="0"/>
              </a:rPr>
              <a:t> K, Johnston P, </a:t>
            </a:r>
            <a:r>
              <a:rPr lang="en-GB" sz="1800" dirty="0" err="1">
                <a:solidFill>
                  <a:schemeClr val="bg1"/>
                </a:solidFill>
                <a:latin typeface="Calibri" panose="020F0502020204030204" pitchFamily="34" charset="0"/>
                <a:cs typeface="Calibri" panose="020F0502020204030204" pitchFamily="34" charset="0"/>
              </a:rPr>
              <a:t>Smither</a:t>
            </a:r>
            <a:r>
              <a:rPr lang="en-GB" sz="1800" dirty="0">
                <a:solidFill>
                  <a:schemeClr val="bg1"/>
                </a:solidFill>
                <a:latin typeface="Calibri" panose="020F0502020204030204" pitchFamily="34" charset="0"/>
                <a:cs typeface="Calibri" panose="020F0502020204030204" pitchFamily="34" charset="0"/>
              </a:rPr>
              <a:t> C, et al. 1996. Glacial rebound of the British Isles. III. Constraints on mantle viscosity. </a:t>
            </a:r>
            <a:r>
              <a:rPr lang="en-GB" sz="1800" i="1" dirty="0">
                <a:solidFill>
                  <a:schemeClr val="bg1"/>
                </a:solidFill>
                <a:latin typeface="Calibri" panose="020F0502020204030204" pitchFamily="34" charset="0"/>
                <a:cs typeface="Calibri" panose="020F0502020204030204" pitchFamily="34" charset="0"/>
              </a:rPr>
              <a:t>Geophysical </a:t>
            </a:r>
            <a:r>
              <a:rPr lang="en-GB" sz="1800" i="1" dirty="0" smtClean="0">
                <a:solidFill>
                  <a:schemeClr val="bg1"/>
                </a:solidFill>
                <a:latin typeface="Calibri" panose="020F0502020204030204" pitchFamily="34" charset="0"/>
                <a:cs typeface="Calibri" panose="020F0502020204030204" pitchFamily="34" charset="0"/>
              </a:rPr>
              <a:t>Journal International</a:t>
            </a:r>
            <a:r>
              <a:rPr lang="en-GB" sz="1800" i="1" dirty="0">
                <a:solidFill>
                  <a:schemeClr val="bg1"/>
                </a:solidFill>
                <a:latin typeface="Calibri" panose="020F0502020204030204" pitchFamily="34" charset="0"/>
                <a:cs typeface="Calibri" panose="020F0502020204030204" pitchFamily="34" charset="0"/>
              </a:rPr>
              <a:t>, </a:t>
            </a:r>
            <a:r>
              <a:rPr lang="en-GB" sz="1800" b="1" dirty="0">
                <a:solidFill>
                  <a:schemeClr val="bg1"/>
                </a:solidFill>
                <a:latin typeface="Calibri" panose="020F0502020204030204" pitchFamily="34" charset="0"/>
                <a:cs typeface="Calibri" panose="020F0502020204030204" pitchFamily="34" charset="0"/>
              </a:rPr>
              <a:t>125</a:t>
            </a:r>
            <a:r>
              <a:rPr lang="en-GB" sz="1800" dirty="0">
                <a:solidFill>
                  <a:schemeClr val="bg1"/>
                </a:solidFill>
                <a:latin typeface="Calibri" panose="020F0502020204030204" pitchFamily="34" charset="0"/>
                <a:cs typeface="Calibri" panose="020F0502020204030204" pitchFamily="34" charset="0"/>
              </a:rPr>
              <a:t>, 340–354</a:t>
            </a:r>
            <a:r>
              <a:rPr lang="en-GB" sz="1800" dirty="0" smtClean="0">
                <a:solidFill>
                  <a:schemeClr val="bg1"/>
                </a:solidFill>
                <a:latin typeface="Calibri" panose="020F0502020204030204" pitchFamily="34" charset="0"/>
                <a:cs typeface="Calibri" panose="020F0502020204030204" pitchFamily="34" charset="0"/>
              </a:rPr>
              <a:t>.</a:t>
            </a:r>
            <a:endParaRPr lang="en-GB" sz="18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593079" y="28305833"/>
            <a:ext cx="41405472" cy="148894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069417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radeshow">
  <a:themeElements>
    <a:clrScheme name="Custom 1">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1958</TotalTime>
  <Words>1353</Words>
  <Application>Microsoft Office PowerPoint</Application>
  <PresentationFormat>Custom</PresentationFormat>
  <Paragraphs>37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Tradeshow</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Firth Home</dc:creator>
  <cp:lastModifiedBy>Firth, Callum (callum.firth@canterbury.ac.uk)</cp:lastModifiedBy>
  <cp:revision>47</cp:revision>
  <cp:lastPrinted>2015-07-21T10:24:13Z</cp:lastPrinted>
  <dcterms:created xsi:type="dcterms:W3CDTF">2015-07-17T19:25:27Z</dcterms:created>
  <dcterms:modified xsi:type="dcterms:W3CDTF">2015-07-21T11:19:34Z</dcterms:modified>
</cp:coreProperties>
</file>