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8"/>
  </p:notesMasterIdLst>
  <p:sldIdLst>
    <p:sldId id="256" r:id="rId3"/>
    <p:sldId id="412" r:id="rId4"/>
    <p:sldId id="413" r:id="rId5"/>
    <p:sldId id="416" r:id="rId6"/>
    <p:sldId id="415" r:id="rId7"/>
    <p:sldId id="414" r:id="rId8"/>
    <p:sldId id="417" r:id="rId9"/>
    <p:sldId id="418" r:id="rId10"/>
    <p:sldId id="420" r:id="rId11"/>
    <p:sldId id="421" r:id="rId12"/>
    <p:sldId id="422" r:id="rId13"/>
    <p:sldId id="423" r:id="rId14"/>
    <p:sldId id="424" r:id="rId15"/>
    <p:sldId id="425" r:id="rId16"/>
    <p:sldId id="426" r:id="rId17"/>
    <p:sldId id="427" r:id="rId18"/>
    <p:sldId id="419" r:id="rId19"/>
    <p:sldId id="394" r:id="rId20"/>
    <p:sldId id="373" r:id="rId21"/>
    <p:sldId id="372" r:id="rId22"/>
    <p:sldId id="370" r:id="rId23"/>
    <p:sldId id="371" r:id="rId24"/>
    <p:sldId id="354" r:id="rId25"/>
    <p:sldId id="353" r:id="rId26"/>
    <p:sldId id="309" r:id="rId27"/>
    <p:sldId id="374" r:id="rId28"/>
    <p:sldId id="361" r:id="rId29"/>
    <p:sldId id="358"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ke, Anne (anne.cooke@canterbury.ac.uk)" initials="A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8067" autoAdjust="0"/>
  </p:normalViewPr>
  <p:slideViewPr>
    <p:cSldViewPr>
      <p:cViewPr>
        <p:scale>
          <a:sx n="70" d="100"/>
          <a:sy n="70" d="100"/>
        </p:scale>
        <p:origin x="-198" y="-7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10" d="100"/>
          <a:sy n="110" d="100"/>
        </p:scale>
        <p:origin x="-1326" y="14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6EC4A-B932-46C7-9E9A-9552D77F5119}" type="datetimeFigureOut">
              <a:rPr lang="en-GB" smtClean="0"/>
              <a:pPr/>
              <a:t>04/08/2014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A5CA3-026A-48D1-AACB-DAC2B0286585}" type="slidenum">
              <a:rPr lang="en-GB" smtClean="0"/>
              <a:pPr/>
              <a:t>‹#›</a:t>
            </a:fld>
            <a:endParaRPr lang="en-GB"/>
          </a:p>
        </p:txBody>
      </p:sp>
    </p:spTree>
    <p:extLst>
      <p:ext uri="{BB962C8B-B14F-4D97-AF65-F5344CB8AC3E}">
        <p14:creationId xmlns:p14="http://schemas.microsoft.com/office/powerpoint/2010/main" val="345614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a:t>
            </a:fld>
            <a:endParaRPr lang="en-GB"/>
          </a:p>
        </p:txBody>
      </p:sp>
    </p:spTree>
    <p:custDataLst>
      <p:tags r:id="rId1"/>
    </p:custDataLst>
    <p:extLst>
      <p:ext uri="{BB962C8B-B14F-4D97-AF65-F5344CB8AC3E}">
        <p14:creationId xmlns:p14="http://schemas.microsoft.com/office/powerpoint/2010/main" val="264756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308100" y="-257175"/>
            <a:ext cx="4281488" cy="3209925"/>
          </a:xfrm>
          <a:ln cap="flat"/>
        </p:spPr>
      </p:sp>
      <p:sp>
        <p:nvSpPr>
          <p:cNvPr id="91139" name="Rectangle 3"/>
          <p:cNvSpPr>
            <a:spLocks noGrp="1" noChangeArrowheads="1"/>
          </p:cNvSpPr>
          <p:nvPr>
            <p:ph type="body" idx="1"/>
          </p:nvPr>
        </p:nvSpPr>
        <p:spPr bwMode="auto">
          <a:xfrm>
            <a:off x="944123" y="4352021"/>
            <a:ext cx="5035319" cy="41379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Good – again see what you think of the real press cuttings when they come through</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308100" y="-257175"/>
            <a:ext cx="4281488" cy="3209925"/>
          </a:xfrm>
          <a:ln cap="flat"/>
        </p:spPr>
      </p:sp>
      <p:sp>
        <p:nvSpPr>
          <p:cNvPr id="117763" name="Rectangle 3"/>
          <p:cNvSpPr>
            <a:spLocks noGrp="1" noChangeArrowheads="1"/>
          </p:cNvSpPr>
          <p:nvPr>
            <p:ph type="body" idx="1"/>
          </p:nvPr>
        </p:nvSpPr>
        <p:spPr bwMode="auto">
          <a:xfrm>
            <a:off x="944123" y="4352021"/>
            <a:ext cx="5035319" cy="41379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Really nice idea, with and without makeup – but I don’t like the pic – sorry – think its OTT and likely to cause offence – at this </a:t>
            </a:r>
            <a:r>
              <a:rPr lang="en-GB" altLang="en-US" dirty="0" err="1"/>
              <a:t>conf</a:t>
            </a:r>
            <a:r>
              <a:rPr lang="en-GB" altLang="en-US" dirty="0"/>
              <a:t> anyway.  </a:t>
            </a:r>
            <a:r>
              <a:rPr lang="en-GB" altLang="en-US" dirty="0" err="1"/>
              <a:t>Secy</a:t>
            </a:r>
            <a:r>
              <a:rPr lang="en-GB" altLang="en-US" dirty="0"/>
              <a:t> (whose name is Alison by the way!) is also now faxing some real copies of news cuttings with (I think) suitable images – see what you think.  I’m not sure the horror figure is really = the schizophrenic stereotype.</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Plug for our blog – here’s one</a:t>
            </a:r>
            <a:r>
              <a:rPr lang="en-GB" baseline="0" dirty="0" smtClean="0"/>
              <a:t> by someone who was given a diagnosis and felt defective as a result. As you can see she’s excited by this debate</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23</a:t>
            </a:fld>
            <a:endParaRPr lang="en-GB"/>
          </a:p>
        </p:txBody>
      </p:sp>
    </p:spTree>
    <p:extLst>
      <p:ext uri="{BB962C8B-B14F-4D97-AF65-F5344CB8AC3E}">
        <p14:creationId xmlns:p14="http://schemas.microsoft.com/office/powerpoint/2010/main" val="300568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out the paragraph my family has been shamed…</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24</a:t>
            </a:fld>
            <a:endParaRPr lang="en-GB"/>
          </a:p>
        </p:txBody>
      </p:sp>
    </p:spTree>
    <p:extLst>
      <p:ext uri="{BB962C8B-B14F-4D97-AF65-F5344CB8AC3E}">
        <p14:creationId xmlns:p14="http://schemas.microsoft.com/office/powerpoint/2010/main" val="343665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 And with schizophrenia. These aren’t</a:t>
            </a:r>
            <a:r>
              <a:rPr lang="en-GB" baseline="0" dirty="0" smtClean="0"/>
              <a:t> the only ways people think about these things but it’s worth remembering that they often end up dominating the conversation. Going back to history this is very much where we are now. Is that a fair comparison though?</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25</a:t>
            </a:fld>
            <a:endParaRPr lang="en-GB"/>
          </a:p>
        </p:txBody>
      </p:sp>
    </p:spTree>
    <p:custDataLst>
      <p:tags r:id="rId1"/>
    </p:custDataLst>
    <p:extLst>
      <p:ext uri="{BB962C8B-B14F-4D97-AF65-F5344CB8AC3E}">
        <p14:creationId xmlns:p14="http://schemas.microsoft.com/office/powerpoint/2010/main" val="379081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of the key messages.  Four parts to the report.</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29</a:t>
            </a:fld>
            <a:endParaRPr lang="en-GB"/>
          </a:p>
        </p:txBody>
      </p:sp>
    </p:spTree>
    <p:extLst>
      <p:ext uri="{BB962C8B-B14F-4D97-AF65-F5344CB8AC3E}">
        <p14:creationId xmlns:p14="http://schemas.microsoft.com/office/powerpoint/2010/main" val="371995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of the key messages</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33</a:t>
            </a:fld>
            <a:endParaRPr lang="en-GB"/>
          </a:p>
        </p:txBody>
      </p:sp>
    </p:spTree>
    <p:extLst>
      <p:ext uri="{BB962C8B-B14F-4D97-AF65-F5344CB8AC3E}">
        <p14:creationId xmlns:p14="http://schemas.microsoft.com/office/powerpoint/2010/main" val="32032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a section at the end where</a:t>
            </a:r>
            <a:r>
              <a:rPr lang="en-GB" baseline="0" dirty="0" smtClean="0"/>
              <a:t> we’ve brought together every resource we could find on this approach</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44</a:t>
            </a:fld>
            <a:endParaRPr lang="en-GB"/>
          </a:p>
        </p:txBody>
      </p:sp>
    </p:spTree>
    <p:extLst>
      <p:ext uri="{BB962C8B-B14F-4D97-AF65-F5344CB8AC3E}">
        <p14:creationId xmlns:p14="http://schemas.microsoft.com/office/powerpoint/2010/main" val="74498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all folks.</a:t>
            </a:r>
            <a:r>
              <a:rPr lang="en-GB" baseline="0" dirty="0" smtClean="0"/>
              <a:t> My contact details.</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45</a:t>
            </a:fld>
            <a:endParaRPr lang="en-GB"/>
          </a:p>
        </p:txBody>
      </p:sp>
    </p:spTree>
    <p:extLst>
      <p:ext uri="{BB962C8B-B14F-4D97-AF65-F5344CB8AC3E}">
        <p14:creationId xmlns:p14="http://schemas.microsoft.com/office/powerpoint/2010/main" val="219359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 </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9</a:t>
            </a:fld>
            <a:endParaRPr lang="en-GB"/>
          </a:p>
        </p:txBody>
      </p:sp>
    </p:spTree>
    <p:extLst>
      <p:ext uri="{BB962C8B-B14F-4D97-AF65-F5344CB8AC3E}">
        <p14:creationId xmlns:p14="http://schemas.microsoft.com/office/powerpoint/2010/main" val="373388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the experiment</a:t>
            </a:r>
            <a:r>
              <a:rPr lang="en-GB" baseline="0" dirty="0" smtClean="0"/>
              <a:t> – re run of the famous Stanley </a:t>
            </a:r>
            <a:r>
              <a:rPr lang="en-GB" baseline="0" dirty="0" err="1" smtClean="0"/>
              <a:t>Milgram</a:t>
            </a:r>
            <a:r>
              <a:rPr lang="en-GB" baseline="0" dirty="0" smtClean="0"/>
              <a:t> electric shock obedience experiments</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10</a:t>
            </a:fld>
            <a:endParaRPr lang="en-GB"/>
          </a:p>
        </p:txBody>
      </p:sp>
    </p:spTree>
    <p:extLst>
      <p:ext uri="{BB962C8B-B14F-4D97-AF65-F5344CB8AC3E}">
        <p14:creationId xmlns:p14="http://schemas.microsoft.com/office/powerpoint/2010/main" val="73115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11</a:t>
            </a:fld>
            <a:endParaRPr lang="en-GB"/>
          </a:p>
        </p:txBody>
      </p:sp>
    </p:spTree>
    <p:extLst>
      <p:ext uri="{BB962C8B-B14F-4D97-AF65-F5344CB8AC3E}">
        <p14:creationId xmlns:p14="http://schemas.microsoft.com/office/powerpoint/2010/main" val="156291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if you have a diagnosis</a:t>
            </a:r>
            <a:r>
              <a:rPr lang="en-GB" baseline="0" dirty="0" smtClean="0"/>
              <a:t> can you be locked up without having committed a crime, and forcibly injected</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12</a:t>
            </a:fld>
            <a:endParaRPr lang="en-GB"/>
          </a:p>
        </p:txBody>
      </p:sp>
    </p:spTree>
    <p:extLst>
      <p:ext uri="{BB962C8B-B14F-4D97-AF65-F5344CB8AC3E}">
        <p14:creationId xmlns:p14="http://schemas.microsoft.com/office/powerpoint/2010/main" val="372716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That’s the practical effects,</a:t>
            </a:r>
            <a:r>
              <a:rPr lang="en-GB" baseline="0" dirty="0" smtClean="0"/>
              <a:t> but the idea of having a mental illness also has psychological effects on people who are diagnosed.  </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13</a:t>
            </a:fld>
            <a:endParaRPr lang="en-GB"/>
          </a:p>
        </p:txBody>
      </p:sp>
    </p:spTree>
    <p:extLst>
      <p:ext uri="{BB962C8B-B14F-4D97-AF65-F5344CB8AC3E}">
        <p14:creationId xmlns:p14="http://schemas.microsoft.com/office/powerpoint/2010/main" val="93078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15</a:t>
            </a:fld>
            <a:endParaRPr lang="en-GB"/>
          </a:p>
        </p:txBody>
      </p:sp>
    </p:spTree>
    <p:extLst>
      <p:ext uri="{BB962C8B-B14F-4D97-AF65-F5344CB8AC3E}">
        <p14:creationId xmlns:p14="http://schemas.microsoft.com/office/powerpoint/2010/main" val="50314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Anne.</a:t>
            </a:r>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16</a:t>
            </a:fld>
            <a:endParaRPr lang="en-GB"/>
          </a:p>
        </p:txBody>
      </p:sp>
    </p:spTree>
    <p:extLst>
      <p:ext uri="{BB962C8B-B14F-4D97-AF65-F5344CB8AC3E}">
        <p14:creationId xmlns:p14="http://schemas.microsoft.com/office/powerpoint/2010/main" val="127421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6A5CA3-026A-48D1-AACB-DAC2B0286585}" type="slidenum">
              <a:rPr lang="en-GB" smtClean="0"/>
              <a:pPr/>
              <a:t>18</a:t>
            </a:fld>
            <a:endParaRPr lang="en-GB"/>
          </a:p>
        </p:txBody>
      </p:sp>
    </p:spTree>
    <p:extLst>
      <p:ext uri="{BB962C8B-B14F-4D97-AF65-F5344CB8AC3E}">
        <p14:creationId xmlns:p14="http://schemas.microsoft.com/office/powerpoint/2010/main" val="283776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367740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79956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176168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117475"/>
            <a:ext cx="9142413" cy="6738938"/>
            <a:chOff x="0" y="74"/>
            <a:chExt cx="5759" cy="4245"/>
          </a:xfrm>
        </p:grpSpPr>
        <p:sp>
          <p:nvSpPr>
            <p:cNvPr id="28675" name="Rectangle 3"/>
            <p:cNvSpPr>
              <a:spLocks noChangeArrowheads="1"/>
            </p:cNvSpPr>
            <p:nvPr/>
          </p:nvSpPr>
          <p:spPr bwMode="invGray">
            <a:xfrm>
              <a:off x="432" y="4113"/>
              <a:ext cx="2208" cy="2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76" name="Rectangle 4"/>
            <p:cNvSpPr>
              <a:spLocks noChangeArrowheads="1"/>
            </p:cNvSpPr>
            <p:nvPr/>
          </p:nvSpPr>
          <p:spPr bwMode="invGray">
            <a:xfrm>
              <a:off x="432" y="1536"/>
              <a:ext cx="5327"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77" name="Oval 5"/>
            <p:cNvSpPr>
              <a:spLocks noChangeArrowheads="1"/>
            </p:cNvSpPr>
            <p:nvPr/>
          </p:nvSpPr>
          <p:spPr bwMode="invGray">
            <a:xfrm>
              <a:off x="555"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78" name="Oval 6"/>
            <p:cNvSpPr>
              <a:spLocks noChangeArrowheads="1"/>
            </p:cNvSpPr>
            <p:nvPr/>
          </p:nvSpPr>
          <p:spPr bwMode="invGray">
            <a:xfrm>
              <a:off x="555"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79" name="Oval 7"/>
            <p:cNvSpPr>
              <a:spLocks noChangeArrowheads="1"/>
            </p:cNvSpPr>
            <p:nvPr/>
          </p:nvSpPr>
          <p:spPr bwMode="invGray">
            <a:xfrm>
              <a:off x="555"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0" name="Oval 8"/>
            <p:cNvSpPr>
              <a:spLocks noChangeArrowheads="1"/>
            </p:cNvSpPr>
            <p:nvPr/>
          </p:nvSpPr>
          <p:spPr bwMode="invGray">
            <a:xfrm>
              <a:off x="555" y="65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1" name="Oval 9"/>
            <p:cNvSpPr>
              <a:spLocks noChangeArrowheads="1"/>
            </p:cNvSpPr>
            <p:nvPr/>
          </p:nvSpPr>
          <p:spPr bwMode="invGray">
            <a:xfrm>
              <a:off x="555" y="79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2" name="Oval 10"/>
            <p:cNvSpPr>
              <a:spLocks noChangeArrowheads="1"/>
            </p:cNvSpPr>
            <p:nvPr/>
          </p:nvSpPr>
          <p:spPr bwMode="invGray">
            <a:xfrm>
              <a:off x="555" y="93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3" name="Oval 11"/>
            <p:cNvSpPr>
              <a:spLocks noChangeArrowheads="1"/>
            </p:cNvSpPr>
            <p:nvPr/>
          </p:nvSpPr>
          <p:spPr bwMode="invGray">
            <a:xfrm>
              <a:off x="555" y="108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4" name="Oval 12"/>
            <p:cNvSpPr>
              <a:spLocks noChangeArrowheads="1"/>
            </p:cNvSpPr>
            <p:nvPr/>
          </p:nvSpPr>
          <p:spPr bwMode="invGray">
            <a:xfrm>
              <a:off x="555" y="122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5" name="Oval 13"/>
            <p:cNvSpPr>
              <a:spLocks noChangeArrowheads="1"/>
            </p:cNvSpPr>
            <p:nvPr/>
          </p:nvSpPr>
          <p:spPr bwMode="invGray">
            <a:xfrm>
              <a:off x="555" y="137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grpSp>
          <p:nvGrpSpPr>
            <p:cNvPr id="28686" name="Group 14"/>
            <p:cNvGrpSpPr>
              <a:grpSpLocks/>
            </p:cNvGrpSpPr>
            <p:nvPr/>
          </p:nvGrpSpPr>
          <p:grpSpPr bwMode="auto">
            <a:xfrm>
              <a:off x="2859" y="4202"/>
              <a:ext cx="2729" cy="41"/>
              <a:chOff x="2859" y="4202"/>
              <a:chExt cx="2729" cy="41"/>
            </a:xfrm>
          </p:grpSpPr>
          <p:sp>
            <p:nvSpPr>
              <p:cNvPr id="28687" name="Oval 15"/>
              <p:cNvSpPr>
                <a:spLocks noChangeArrowheads="1"/>
              </p:cNvSpPr>
              <p:nvPr/>
            </p:nvSpPr>
            <p:spPr bwMode="invGray">
              <a:xfrm>
                <a:off x="285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8" name="Oval 16"/>
              <p:cNvSpPr>
                <a:spLocks noChangeArrowheads="1"/>
              </p:cNvSpPr>
              <p:nvPr/>
            </p:nvSpPr>
            <p:spPr bwMode="invGray">
              <a:xfrm>
                <a:off x="324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89" name="Oval 17"/>
              <p:cNvSpPr>
                <a:spLocks noChangeArrowheads="1"/>
              </p:cNvSpPr>
              <p:nvPr/>
            </p:nvSpPr>
            <p:spPr bwMode="invGray">
              <a:xfrm>
                <a:off x="362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0" name="Oval 18"/>
              <p:cNvSpPr>
                <a:spLocks noChangeArrowheads="1"/>
              </p:cNvSpPr>
              <p:nvPr/>
            </p:nvSpPr>
            <p:spPr bwMode="invGray">
              <a:xfrm>
                <a:off x="4011"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1" name="Oval 19"/>
              <p:cNvSpPr>
                <a:spLocks noChangeArrowheads="1"/>
              </p:cNvSpPr>
              <p:nvPr/>
            </p:nvSpPr>
            <p:spPr bwMode="invGray">
              <a:xfrm>
                <a:off x="4395"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2" name="Oval 20"/>
              <p:cNvSpPr>
                <a:spLocks noChangeArrowheads="1"/>
              </p:cNvSpPr>
              <p:nvPr/>
            </p:nvSpPr>
            <p:spPr bwMode="invGray">
              <a:xfrm>
                <a:off x="477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3" name="Oval 21"/>
              <p:cNvSpPr>
                <a:spLocks noChangeArrowheads="1"/>
              </p:cNvSpPr>
              <p:nvPr/>
            </p:nvSpPr>
            <p:spPr bwMode="invGray">
              <a:xfrm>
                <a:off x="516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4" name="Oval 22"/>
              <p:cNvSpPr>
                <a:spLocks noChangeArrowheads="1"/>
              </p:cNvSpPr>
              <p:nvPr/>
            </p:nvSpPr>
            <p:spPr bwMode="invGray">
              <a:xfrm>
                <a:off x="554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grpSp>
        <p:sp>
          <p:nvSpPr>
            <p:cNvPr id="28695" name="Oval 23"/>
            <p:cNvSpPr>
              <a:spLocks noChangeArrowheads="1"/>
            </p:cNvSpPr>
            <p:nvPr/>
          </p:nvSpPr>
          <p:spPr bwMode="invGray">
            <a:xfrm>
              <a:off x="555" y="50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grpSp>
          <p:nvGrpSpPr>
            <p:cNvPr id="28696" name="Group 24"/>
            <p:cNvGrpSpPr>
              <a:grpSpLocks/>
            </p:cNvGrpSpPr>
            <p:nvPr/>
          </p:nvGrpSpPr>
          <p:grpSpPr bwMode="auto">
            <a:xfrm>
              <a:off x="0" y="2327"/>
              <a:ext cx="1203" cy="1203"/>
              <a:chOff x="0" y="2327"/>
              <a:chExt cx="1203" cy="1203"/>
            </a:xfrm>
          </p:grpSpPr>
          <p:sp>
            <p:nvSpPr>
              <p:cNvPr id="28697"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8"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sp>
            <p:nvSpPr>
              <p:cNvPr id="28699"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eaLnBrk="0" fontAlgn="base" hangingPunct="0">
                  <a:spcBef>
                    <a:spcPct val="0"/>
                  </a:spcBef>
                  <a:spcAft>
                    <a:spcPct val="0"/>
                  </a:spcAft>
                </a:pPr>
                <a:endParaRPr lang="en-GB" sz="2400" smtClean="0">
                  <a:solidFill>
                    <a:srgbClr val="000099"/>
                  </a:solidFill>
                </a:endParaRPr>
              </a:p>
            </p:txBody>
          </p:sp>
        </p:grpSp>
      </p:grpSp>
      <p:sp>
        <p:nvSpPr>
          <p:cNvPr id="28700" name="Rectangle 28"/>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2870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8702" name="Rectangle 30"/>
          <p:cNvSpPr>
            <a:spLocks noGrp="1" noChangeArrowheads="1"/>
          </p:cNvSpPr>
          <p:nvPr>
            <p:ph type="dt" sz="quarter"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spcBef>
                <a:spcPct val="50000"/>
              </a:spcBef>
              <a:defRPr sz="1400">
                <a:solidFill>
                  <a:srgbClr val="FFFFFF"/>
                </a:solidFill>
              </a:defRPr>
            </a:lvl1pPr>
          </a:lstStyle>
          <a:p>
            <a:pPr eaLnBrk="0" fontAlgn="base" hangingPunct="0">
              <a:spcAft>
                <a:spcPct val="0"/>
              </a:spcAft>
            </a:pPr>
            <a:endParaRPr lang="en-GB" altLang="en-US" smtClean="0"/>
          </a:p>
        </p:txBody>
      </p:sp>
      <p:sp>
        <p:nvSpPr>
          <p:cNvPr id="28703" name="Rectangle 31"/>
          <p:cNvSpPr>
            <a:spLocks noGrp="1" noChangeArrowheads="1"/>
          </p:cNvSpPr>
          <p:nvPr>
            <p:ph type="ftr" sz="quarter" idx="3"/>
          </p:nvPr>
        </p:nvSpPr>
        <p:spPr>
          <a:xfrm>
            <a:off x="3124200" y="6248400"/>
            <a:ext cx="2895600" cy="457200"/>
          </a:xfrm>
        </p:spPr>
        <p:txBody>
          <a:bodyPr/>
          <a:lstStyle>
            <a:lvl1pPr>
              <a:defRPr>
                <a:solidFill>
                  <a:srgbClr val="FFFFFF"/>
                </a:solidFill>
              </a:defRPr>
            </a:lvl1pPr>
          </a:lstStyle>
          <a:p>
            <a:endParaRPr lang="en-GB" altLang="en-US"/>
          </a:p>
        </p:txBody>
      </p:sp>
      <p:sp>
        <p:nvSpPr>
          <p:cNvPr id="28704" name="Rectangle 32"/>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defRPr>
            </a:lvl1pPr>
          </a:lstStyle>
          <a:p>
            <a:pPr algn="r" eaLnBrk="0" fontAlgn="base" hangingPunct="0">
              <a:spcAft>
                <a:spcPct val="0"/>
              </a:spcAft>
            </a:pPr>
            <a:fld id="{F083B5A6-D6AE-4DDE-A293-7DD1282E016A}" type="slidenum">
              <a:rPr lang="en-GB" altLang="en-US" smtClean="0"/>
              <a:pPr algn="r" eaLnBrk="0" fontAlgn="base" hangingPunct="0">
                <a:spcAft>
                  <a:spcPct val="0"/>
                </a:spcAft>
              </a:pPr>
              <a:t>‹#›</a:t>
            </a:fld>
            <a:endParaRPr lang="en-GB" altLang="en-US" smtClean="0"/>
          </a:p>
        </p:txBody>
      </p:sp>
    </p:spTree>
    <p:extLst>
      <p:ext uri="{BB962C8B-B14F-4D97-AF65-F5344CB8AC3E}">
        <p14:creationId xmlns:p14="http://schemas.microsoft.com/office/powerpoint/2010/main" val="1425489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324264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215172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46725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346383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904475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81739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34681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2014834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107156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83182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381000"/>
            <a:ext cx="201295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6400" y="381000"/>
            <a:ext cx="58864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ltLang="en-US">
              <a:solidFill>
                <a:srgbClr val="000099"/>
              </a:solidFill>
            </a:endParaRPr>
          </a:p>
        </p:txBody>
      </p:sp>
    </p:spTree>
    <p:extLst>
      <p:ext uri="{BB962C8B-B14F-4D97-AF65-F5344CB8AC3E}">
        <p14:creationId xmlns:p14="http://schemas.microsoft.com/office/powerpoint/2010/main" val="13337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21994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138050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315500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298263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353842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103152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2E326-3CD1-4D21-9D37-BE6FEC05BB28}" type="datetimeFigureOut">
              <a:rPr lang="en-GB" smtClean="0"/>
              <a:pPr/>
              <a:t>04/08/2014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22FBE-4766-46B2-98AF-FC445F6E9554}" type="slidenum">
              <a:rPr lang="en-GB" smtClean="0"/>
              <a:pPr/>
              <a:t>‹#›</a:t>
            </a:fld>
            <a:endParaRPr lang="en-GB"/>
          </a:p>
        </p:txBody>
      </p:sp>
    </p:spTree>
    <p:extLst>
      <p:ext uri="{BB962C8B-B14F-4D97-AF65-F5344CB8AC3E}">
        <p14:creationId xmlns:p14="http://schemas.microsoft.com/office/powerpoint/2010/main" val="193679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2E326-3CD1-4D21-9D37-BE6FEC05BB28}" type="datetimeFigureOut">
              <a:rPr lang="en-GB" smtClean="0"/>
              <a:pPr/>
              <a:t>04/08/2014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22FBE-4766-46B2-98AF-FC445F6E9554}" type="slidenum">
              <a:rPr lang="en-GB" smtClean="0"/>
              <a:pPr/>
              <a:t>‹#›</a:t>
            </a:fld>
            <a:endParaRPr lang="en-GB"/>
          </a:p>
        </p:txBody>
      </p:sp>
    </p:spTree>
    <p:extLst>
      <p:ext uri="{BB962C8B-B14F-4D97-AF65-F5344CB8AC3E}">
        <p14:creationId xmlns:p14="http://schemas.microsoft.com/office/powerpoint/2010/main" val="2379522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65" name="Rectangle 17"/>
          <p:cNvSpPr>
            <a:spLocks noGrp="1" noChangeArrowheads="1"/>
          </p:cNvSpPr>
          <p:nvPr>
            <p:ph type="title"/>
          </p:nvPr>
        </p:nvSpPr>
        <p:spPr bwMode="auto">
          <a:xfrm>
            <a:off x="4064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7666" name="Rectangle 1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68" name="Rectangle 20"/>
          <p:cNvSpPr>
            <a:spLocks noGrp="1" noChangeArrowheads="1"/>
          </p:cNvSpPr>
          <p:nvPr>
            <p:ph type="ftr" sz="quarter" idx="3"/>
          </p:nvPr>
        </p:nvSpPr>
        <p:spPr bwMode="auto">
          <a:xfrm>
            <a:off x="474663"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pPr>
            <a:endParaRPr lang="en-GB" altLang="en-US" smtClean="0">
              <a:solidFill>
                <a:srgbClr val="000099"/>
              </a:solidFill>
            </a:endParaRPr>
          </a:p>
        </p:txBody>
      </p:sp>
    </p:spTree>
    <p:extLst>
      <p:ext uri="{BB962C8B-B14F-4D97-AF65-F5344CB8AC3E}">
        <p14:creationId xmlns:p14="http://schemas.microsoft.com/office/powerpoint/2010/main" val="38281951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4.jpeg"/><Relationship Id="rId4" Type="http://schemas.openxmlformats.org/officeDocument/2006/relationships/hyperlink" Target="http://www.google.co.uk/url?sa=i&amp;rct=j&amp;q=stanley+milgram+shock+experiment&amp;source=images&amp;cd=&amp;cad=rja&amp;docid=uqwKjnYddyqwFM&amp;tbnid=76B5LKu7GiomHM:&amp;ved=0CAUQjRw&amp;url=http://www.bbcprisonstudy.org/index.php?p=12&amp;NewsID=14&amp;ei=DQg-UYf6COqk0QXW5oGABA&amp;bvm=bv.43287494,d.d2k&amp;psig=AFQjCNESRBLFDjFG3bcXPSFgwZiXDPsTPA&amp;ust=1363106112811348"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www.google.co.uk/url?sa=i&amp;rct=j&amp;q=&amp;esrc=s&amp;frm=1&amp;source=images&amp;cd=&amp;cad=rja&amp;docid=JAALJNJuF0jrAM&amp;tbnid=v8nQxf5ywzRTSM:&amp;ved=0CAUQjRw&amp;url=http://www.mediabistro.com/agencyspy/grey-snatches-eli-lilly-biz-from-g2_b30446&amp;ei=3oA7UYqwDsOQhQfZrICgBg&amp;bvm=bv.43287494,d.ZGU&amp;psig=AFQjCNFLNT6O4Fc0syvB97La45zRk7lDtA&amp;ust=1362940338827856" TargetMode="External"/><Relationship Id="rId5" Type="http://schemas.openxmlformats.org/officeDocument/2006/relationships/image" Target="../media/image26.jpeg"/><Relationship Id="rId4" Type="http://schemas.openxmlformats.org/officeDocument/2006/relationships/hyperlink" Target="http://www.google.co.uk/url?sa=i&amp;rct=j&amp;q=&amp;esrc=s&amp;frm=1&amp;source=images&amp;cd=&amp;cad=rja&amp;docid=VlxCRxkaZmRqZM&amp;tbnid=ZDtENVG1llnm4M:&amp;ved=0CAUQjRw&amp;url=http://reliableanswers.com/med/zyprexa_off_label.asp&amp;ei=tYI7Ucv0CIPB0QXhoYG4Ag&amp;bvm=bv.43287494,d.ZGU&amp;psig=AFQjCNEqUk63z8AiqCotbVNVw95Fp_Nc1Q&amp;ust=1362940874988776"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anne.cooke@canterbury.ac.uk" TargetMode="External"/><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www.understandingpsychosis.net/" TargetMode="Externa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466" y="-243408"/>
            <a:ext cx="7772400" cy="2345142"/>
          </a:xfrm>
        </p:spPr>
        <p:txBody>
          <a:bodyPr>
            <a:normAutofit/>
          </a:bodyPr>
          <a:lstStyle/>
          <a:p>
            <a:r>
              <a:rPr lang="en-GB" sz="4000" dirty="0" smtClean="0"/>
              <a:t>Changing UK Society’s whole approach to psychosis: articulating a genuinely psychosocial approach </a:t>
            </a:r>
            <a:endParaRPr lang="en-GB" sz="4000" dirty="0"/>
          </a:p>
        </p:txBody>
      </p:sp>
      <p:sp>
        <p:nvSpPr>
          <p:cNvPr id="3" name="Subtitle 2"/>
          <p:cNvSpPr>
            <a:spLocks noGrp="1"/>
          </p:cNvSpPr>
          <p:nvPr>
            <p:ph type="subTitle" idx="1"/>
          </p:nvPr>
        </p:nvSpPr>
        <p:spPr>
          <a:xfrm>
            <a:off x="2843808" y="5348751"/>
            <a:ext cx="3168352" cy="521649"/>
          </a:xfrm>
        </p:spPr>
        <p:txBody>
          <a:bodyPr>
            <a:noAutofit/>
          </a:bodyPr>
          <a:lstStyle/>
          <a:p>
            <a:r>
              <a:rPr lang="en-GB" sz="4000" i="1" dirty="0" smtClean="0">
                <a:solidFill>
                  <a:srgbClr val="C00000"/>
                </a:solidFill>
              </a:rPr>
              <a:t>Anne Cooke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4061" y="1988840"/>
            <a:ext cx="5327073" cy="3359912"/>
          </a:xfrm>
          <a:prstGeom prst="rect">
            <a:avLst/>
          </a:prstGeom>
        </p:spPr>
      </p:pic>
      <p:pic>
        <p:nvPicPr>
          <p:cNvPr id="5" name="Picture 2" descr="CCCU-logo-bl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5589240"/>
            <a:ext cx="2855027" cy="107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870401"/>
            <a:ext cx="32575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645219">
            <a:off x="2583495" y="3194306"/>
            <a:ext cx="1886845" cy="195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7973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
            </a:r>
            <a:br>
              <a:rPr lang="en-GB" sz="2700" dirty="0" smtClean="0"/>
            </a:br>
            <a:r>
              <a:rPr lang="en-GB" sz="2700" dirty="0" smtClean="0"/>
              <a:t>Practical Consequences</a:t>
            </a:r>
            <a:br>
              <a:rPr lang="en-GB" sz="2700" dirty="0" smtClean="0"/>
            </a:br>
            <a:r>
              <a:rPr lang="en-GB" sz="4900" dirty="0" smtClean="0"/>
              <a:t>Avoidance and Harsh Treatment</a:t>
            </a:r>
            <a:endParaRPr lang="en-GB" sz="4900" dirty="0"/>
          </a:p>
        </p:txBody>
      </p:sp>
      <p:sp>
        <p:nvSpPr>
          <p:cNvPr id="3" name="Content Placeholder 2"/>
          <p:cNvSpPr>
            <a:spLocks noGrp="1"/>
          </p:cNvSpPr>
          <p:nvPr>
            <p:ph idx="1"/>
          </p:nvPr>
        </p:nvSpPr>
        <p:spPr/>
        <p:txBody>
          <a:bodyPr/>
          <a:lstStyle/>
          <a:p>
            <a:r>
              <a:rPr lang="en-GB" dirty="0" smtClean="0"/>
              <a:t>Mehta &amp; Farina experiment – more electric shocks to those seen as having a disease</a:t>
            </a:r>
            <a:endParaRPr lang="en-GB" dirty="0"/>
          </a:p>
        </p:txBody>
      </p:sp>
      <p:pic>
        <p:nvPicPr>
          <p:cNvPr id="5" name="Picture 4" descr="http://www.bbcprisonstudy.org/includes/site/files/images/Severe%20Shock.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1" y="2708920"/>
            <a:ext cx="4108102" cy="3744416"/>
          </a:xfrm>
          <a:prstGeom prst="rect">
            <a:avLst/>
          </a:prstGeom>
          <a:noFill/>
          <a:ln>
            <a:noFill/>
          </a:ln>
        </p:spPr>
      </p:pic>
    </p:spTree>
    <p:custDataLst>
      <p:tags r:id="rId1"/>
    </p:custDataLst>
    <p:extLst>
      <p:ext uri="{BB962C8B-B14F-4D97-AF65-F5344CB8AC3E}">
        <p14:creationId xmlns:p14="http://schemas.microsoft.com/office/powerpoint/2010/main" val="317662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
            </a:r>
            <a:br>
              <a:rPr lang="en-GB" sz="2700" dirty="0" smtClean="0"/>
            </a:br>
            <a:r>
              <a:rPr lang="en-GB" sz="2700" dirty="0"/>
              <a:t/>
            </a:r>
            <a:br>
              <a:rPr lang="en-GB" sz="2700" dirty="0"/>
            </a:br>
            <a:r>
              <a:rPr lang="en-GB" sz="2700" dirty="0" smtClean="0"/>
              <a:t>Practical Consequences</a:t>
            </a:r>
            <a:br>
              <a:rPr lang="en-GB" sz="2700" dirty="0" smtClean="0"/>
            </a:br>
            <a:r>
              <a:rPr lang="en-GB" sz="6000" dirty="0" smtClean="0"/>
              <a:t>Unemployment and  Financial Disadvantage</a:t>
            </a:r>
            <a:endParaRPr lang="en-GB" sz="6000" dirty="0"/>
          </a:p>
        </p:txBody>
      </p:sp>
      <p:sp>
        <p:nvSpPr>
          <p:cNvPr id="3" name="Content Placeholder 2"/>
          <p:cNvSpPr>
            <a:spLocks noGrp="1"/>
          </p:cNvSpPr>
          <p:nvPr>
            <p:ph idx="1"/>
          </p:nvPr>
        </p:nvSpPr>
        <p:spPr/>
        <p:txBody>
          <a:bodyPr>
            <a:normAutofit/>
          </a:bodyPr>
          <a:lstStyle/>
          <a:p>
            <a:endParaRPr lang="en-GB" dirty="0" smtClean="0"/>
          </a:p>
          <a:p>
            <a:endParaRPr lang="en-GB" dirty="0"/>
          </a:p>
          <a:p>
            <a:r>
              <a:rPr lang="en-GB" dirty="0" smtClean="0"/>
              <a:t>High rates of unemployment appear to be due to discrimination rather than impairment</a:t>
            </a:r>
          </a:p>
          <a:p>
            <a:endParaRPr lang="en-GB" dirty="0"/>
          </a:p>
        </p:txBody>
      </p:sp>
    </p:spTree>
    <p:custDataLst>
      <p:tags r:id="rId1"/>
    </p:custDataLst>
    <p:extLst>
      <p:ext uri="{BB962C8B-B14F-4D97-AF65-F5344CB8AC3E}">
        <p14:creationId xmlns:p14="http://schemas.microsoft.com/office/powerpoint/2010/main" val="33424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Practical Consequences</a:t>
            </a:r>
            <a:br>
              <a:rPr lang="en-GB" sz="2700" dirty="0" smtClean="0"/>
            </a:br>
            <a:r>
              <a:rPr lang="en-GB" sz="6000" dirty="0" smtClean="0"/>
              <a:t>Loss of rights</a:t>
            </a:r>
            <a:endParaRPr lang="en-GB" sz="6000" dirty="0"/>
          </a:p>
        </p:txBody>
      </p:sp>
      <p:sp>
        <p:nvSpPr>
          <p:cNvPr id="3" name="Content Placeholder 2"/>
          <p:cNvSpPr>
            <a:spLocks noGrp="1"/>
          </p:cNvSpPr>
          <p:nvPr>
            <p:ph idx="1"/>
          </p:nvPr>
        </p:nvSpPr>
        <p:spPr/>
        <p:txBody>
          <a:bodyPr/>
          <a:lstStyle/>
          <a:p>
            <a:endParaRPr lang="en-GB" dirty="0"/>
          </a:p>
        </p:txBody>
      </p:sp>
      <p:pic>
        <p:nvPicPr>
          <p:cNvPr id="4" name="Picture 2" descr=" frightened of injection  animatio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628800"/>
            <a:ext cx="1772505" cy="41764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1712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Problems with the idea of mental illness</a:t>
            </a:r>
            <a:endParaRPr lang="en-GB" dirty="0"/>
          </a:p>
        </p:txBody>
      </p:sp>
      <p:sp>
        <p:nvSpPr>
          <p:cNvPr id="3" name="Content Placeholder 2"/>
          <p:cNvSpPr>
            <a:spLocks noGrp="1"/>
          </p:cNvSpPr>
          <p:nvPr>
            <p:ph idx="1"/>
          </p:nvPr>
        </p:nvSpPr>
        <p:spPr/>
        <p:txBody>
          <a:bodyPr>
            <a:normAutofit/>
          </a:bodyPr>
          <a:lstStyle/>
          <a:p>
            <a:pPr marL="0" indent="0" algn="ctr">
              <a:buNone/>
            </a:pPr>
            <a:r>
              <a:rPr lang="en-GB" sz="6000" dirty="0" smtClean="0"/>
              <a:t>Psychological Effects of diagnosis</a:t>
            </a:r>
            <a:endParaRPr lang="en-GB" sz="6000" dirty="0"/>
          </a:p>
        </p:txBody>
      </p:sp>
    </p:spTree>
    <p:custDataLst>
      <p:tags r:id="rId1"/>
    </p:custDataLst>
    <p:extLst>
      <p:ext uri="{BB962C8B-B14F-4D97-AF65-F5344CB8AC3E}">
        <p14:creationId xmlns:p14="http://schemas.microsoft.com/office/powerpoint/2010/main" val="124038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2700" dirty="0" smtClean="0"/>
              <a:t>Psychological Effects</a:t>
            </a:r>
            <a:br>
              <a:rPr lang="en-GB" sz="2700" dirty="0" smtClean="0"/>
            </a:br>
            <a:r>
              <a:rPr lang="en-GB" sz="6000" dirty="0" smtClean="0"/>
              <a:t>Hopelessness</a:t>
            </a:r>
            <a:endParaRPr lang="en-GB" sz="6000" dirty="0"/>
          </a:p>
        </p:txBody>
      </p:sp>
      <p:sp>
        <p:nvSpPr>
          <p:cNvPr id="3" name="Content Placeholder 2"/>
          <p:cNvSpPr>
            <a:spLocks noGrp="1"/>
          </p:cNvSpPr>
          <p:nvPr>
            <p:ph idx="1"/>
          </p:nvPr>
        </p:nvSpPr>
        <p:spPr/>
        <p:txBody>
          <a:bodyPr/>
          <a:lstStyle/>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r>
              <a:rPr lang="en-GB" sz="2000" dirty="0" smtClean="0"/>
              <a:t>“</a:t>
            </a:r>
            <a:r>
              <a:rPr lang="en-GB" sz="4400" dirty="0" smtClean="0"/>
              <a:t>I’m sicker than I thought I was” </a:t>
            </a:r>
            <a:r>
              <a:rPr lang="en-GB" sz="2000" dirty="0" smtClean="0"/>
              <a:t>Anon</a:t>
            </a:r>
            <a:endParaRPr lang="en-GB" sz="2000" dirty="0"/>
          </a:p>
        </p:txBody>
      </p:sp>
    </p:spTree>
    <p:custDataLst>
      <p:tags r:id="rId1"/>
    </p:custDataLst>
    <p:extLst>
      <p:ext uri="{BB962C8B-B14F-4D97-AF65-F5344CB8AC3E}">
        <p14:creationId xmlns:p14="http://schemas.microsoft.com/office/powerpoint/2010/main" val="75977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Accepting my diagnosis would have led to a long term career as a psychiatric patient</a:t>
            </a:r>
            <a:br>
              <a:rPr lang="en-GB" dirty="0" smtClean="0"/>
            </a:br>
            <a:r>
              <a:rPr lang="en-GB" dirty="0" smtClean="0"/>
              <a:t/>
            </a:r>
            <a:br>
              <a:rPr lang="en-GB" dirty="0" smtClean="0"/>
            </a:br>
            <a:r>
              <a:rPr lang="en-GB" dirty="0"/>
              <a:t/>
            </a:r>
            <a:br>
              <a:rPr lang="en-GB" dirty="0"/>
            </a:br>
            <a:r>
              <a:rPr lang="en-GB" dirty="0" smtClean="0"/>
              <a:t>Rufus May</a:t>
            </a:r>
            <a:endParaRPr lang="en-GB"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509120"/>
            <a:ext cx="324036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1746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smtClean="0"/>
              <a:t/>
            </a:r>
            <a:br>
              <a:rPr lang="en-GB" sz="2700" dirty="0" smtClean="0"/>
            </a:br>
            <a:r>
              <a:rPr lang="en-GB" sz="2700" dirty="0"/>
              <a:t/>
            </a:r>
            <a:br>
              <a:rPr lang="en-GB" sz="2700" dirty="0"/>
            </a:br>
            <a:r>
              <a:rPr lang="en-GB" sz="2700" dirty="0" smtClean="0"/>
              <a:t>Psychological Effect 5 </a:t>
            </a:r>
            <a:r>
              <a:rPr lang="en-GB" dirty="0"/>
              <a:t/>
            </a:r>
            <a:br>
              <a:rPr lang="en-GB" dirty="0"/>
            </a:br>
            <a:r>
              <a:rPr lang="en-GB" sz="6000" dirty="0" smtClean="0"/>
              <a:t>Denial </a:t>
            </a:r>
            <a:r>
              <a:rPr lang="en-GB" sz="6000" dirty="0"/>
              <a:t>of the positive aspects of experience </a:t>
            </a:r>
          </a:p>
        </p:txBody>
      </p:sp>
      <p:sp>
        <p:nvSpPr>
          <p:cNvPr id="3" name="Rectangle 2"/>
          <p:cNvSpPr/>
          <p:nvPr/>
        </p:nvSpPr>
        <p:spPr>
          <a:xfrm>
            <a:off x="971600" y="2861483"/>
            <a:ext cx="3888432" cy="3046988"/>
          </a:xfrm>
          <a:prstGeom prst="rect">
            <a:avLst/>
          </a:prstGeom>
        </p:spPr>
        <p:txBody>
          <a:bodyPr wrap="square">
            <a:spAutoFit/>
          </a:bodyPr>
          <a:lstStyle/>
          <a:p>
            <a:r>
              <a:rPr lang="en-GB" sz="3200" dirty="0" smtClean="0"/>
              <a:t>How </a:t>
            </a:r>
            <a:r>
              <a:rPr lang="en-GB" sz="3200" dirty="0"/>
              <a:t>different my mood swings would have been if they were judged to be a talent rather than an </a:t>
            </a:r>
            <a:r>
              <a:rPr lang="en-GB" sz="3200" dirty="0" smtClean="0"/>
              <a:t>illness.</a:t>
            </a:r>
            <a:r>
              <a:rPr lang="en-GB" dirty="0" smtClean="0"/>
              <a:t>  Patsy O’Hagan, 1993</a:t>
            </a:r>
            <a:endParaRPr lang="en-GB" dirty="0"/>
          </a:p>
        </p:txBody>
      </p:sp>
      <p:pic>
        <p:nvPicPr>
          <p:cNvPr id="4098" name="Picture 2" descr="http://www.maryohagan.com/resources/mary%20web%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645024"/>
            <a:ext cx="2305050" cy="2733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19506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90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Verdana" panose="020B0604030504040204" pitchFamily="34" charset="0"/>
                <a:ea typeface="Verdana" panose="020B0604030504040204" pitchFamily="34" charset="0"/>
                <a:cs typeface="Verdana" panose="020B0604030504040204" pitchFamily="34" charset="0"/>
              </a:rPr>
              <a:t>NN</a:t>
            </a:r>
            <a:r>
              <a:rPr lang="en-GB" dirty="0" err="1"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Narratives</a:t>
            </a:r>
            <a:r>
              <a:rPr lang="en-GB" dirty="0" smtClean="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rPr>
              <a:t> of Despair</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213545">
            <a:off x="1602679" y="1138805"/>
            <a:ext cx="5959697" cy="59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0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0114" name="Rectangle 2"/>
          <p:cNvSpPr>
            <a:spLocks noChangeArrowheads="1"/>
          </p:cNvSpPr>
          <p:nvPr/>
        </p:nvSpPr>
        <p:spPr bwMode="auto">
          <a:xfrm>
            <a:off x="874713" y="4800600"/>
            <a:ext cx="744537" cy="1828800"/>
          </a:xfrm>
          <a:prstGeom prst="rect">
            <a:avLst/>
          </a:prstGeom>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90117" name="Rectangle 5"/>
          <p:cNvSpPr>
            <a:spLocks noGrp="1" noChangeArrowheads="1"/>
          </p:cNvSpPr>
          <p:nvPr>
            <p:ph type="title"/>
          </p:nvPr>
        </p:nvSpPr>
        <p:spPr>
          <a:xfrm>
            <a:off x="476250" y="381000"/>
            <a:ext cx="7772400" cy="1143000"/>
          </a:xfrm>
        </p:spPr>
        <p:txBody>
          <a:bodyPr/>
          <a:lstStyle/>
          <a:p>
            <a:r>
              <a:rPr lang="en-GB" altLang="en-US" dirty="0"/>
              <a:t>Misunderstanding</a:t>
            </a:r>
          </a:p>
        </p:txBody>
      </p:sp>
      <p:grpSp>
        <p:nvGrpSpPr>
          <p:cNvPr id="90118" name="Group 6"/>
          <p:cNvGrpSpPr>
            <a:grpSpLocks/>
          </p:cNvGrpSpPr>
          <p:nvPr/>
        </p:nvGrpSpPr>
        <p:grpSpPr bwMode="auto">
          <a:xfrm>
            <a:off x="5948363" y="4800600"/>
            <a:ext cx="2676525" cy="1708150"/>
            <a:chOff x="3312" y="768"/>
            <a:chExt cx="1686" cy="1076"/>
          </a:xfrm>
        </p:grpSpPr>
        <p:sp>
          <p:nvSpPr>
            <p:cNvPr id="90119" name="Rectangle 7"/>
            <p:cNvSpPr>
              <a:spLocks noChangeArrowheads="1"/>
            </p:cNvSpPr>
            <p:nvPr/>
          </p:nvSpPr>
          <p:spPr bwMode="auto">
            <a:xfrm>
              <a:off x="3312" y="1104"/>
              <a:ext cx="1686" cy="720"/>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pic>
          <p:nvPicPr>
            <p:cNvPr id="90120" name="Picture 8" descr="C:\My Documents\gradiant.gif"/>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 y="768"/>
              <a:ext cx="1578" cy="420"/>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3414" y="1192"/>
              <a:ext cx="1470" cy="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2000" smtClean="0">
                  <a:solidFill>
                    <a:srgbClr val="000066"/>
                  </a:solidFill>
                </a:rPr>
                <a:t>“£1m probe into deadly instincts of mentally ill”</a:t>
              </a:r>
              <a:endParaRPr lang="en-GB" altLang="en-US" sz="2000" smtClean="0">
                <a:solidFill>
                  <a:srgbClr val="000066"/>
                </a:solidFill>
                <a:latin typeface="Verdana" pitchFamily="34" charset="0"/>
              </a:endParaRPr>
            </a:p>
          </p:txBody>
        </p:sp>
      </p:grpSp>
      <p:grpSp>
        <p:nvGrpSpPr>
          <p:cNvPr id="90122" name="Group 10"/>
          <p:cNvGrpSpPr>
            <a:grpSpLocks/>
          </p:cNvGrpSpPr>
          <p:nvPr/>
        </p:nvGrpSpPr>
        <p:grpSpPr bwMode="auto">
          <a:xfrm>
            <a:off x="2343150" y="1447800"/>
            <a:ext cx="3124200" cy="2057400"/>
            <a:chOff x="1248" y="240"/>
            <a:chExt cx="1968" cy="1296"/>
          </a:xfrm>
        </p:grpSpPr>
        <p:sp>
          <p:nvSpPr>
            <p:cNvPr id="90123" name="Rectangle 11"/>
            <p:cNvSpPr>
              <a:spLocks noChangeArrowheads="1"/>
            </p:cNvSpPr>
            <p:nvPr/>
          </p:nvSpPr>
          <p:spPr bwMode="auto">
            <a:xfrm>
              <a:off x="1248" y="432"/>
              <a:ext cx="1968" cy="1104"/>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90124" name="Text Box 12"/>
            <p:cNvSpPr txBox="1">
              <a:spLocks noChangeArrowheads="1"/>
            </p:cNvSpPr>
            <p:nvPr/>
          </p:nvSpPr>
          <p:spPr bwMode="auto">
            <a:xfrm>
              <a:off x="1332" y="672"/>
              <a:ext cx="1799"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2000" dirty="0" smtClean="0">
                  <a:solidFill>
                    <a:srgbClr val="000066"/>
                  </a:solidFill>
                </a:rPr>
                <a:t>“Many mental health patients are like </a:t>
              </a:r>
              <a:r>
                <a:rPr lang="en-GB" altLang="en-US" sz="2000" dirty="0" err="1" smtClean="0">
                  <a:solidFill>
                    <a:srgbClr val="000066"/>
                  </a:solidFill>
                </a:rPr>
                <a:t>timebombs</a:t>
              </a:r>
              <a:r>
                <a:rPr lang="en-GB" altLang="en-US" sz="2000" dirty="0" smtClean="0">
                  <a:solidFill>
                    <a:srgbClr val="000066"/>
                  </a:solidFill>
                </a:rPr>
                <a:t> - it is only a matter of time before they go off.” </a:t>
              </a:r>
            </a:p>
          </p:txBody>
        </p:sp>
        <p:grpSp>
          <p:nvGrpSpPr>
            <p:cNvPr id="90125" name="Group 13"/>
            <p:cNvGrpSpPr>
              <a:grpSpLocks/>
            </p:cNvGrpSpPr>
            <p:nvPr/>
          </p:nvGrpSpPr>
          <p:grpSpPr bwMode="auto">
            <a:xfrm>
              <a:off x="1776" y="240"/>
              <a:ext cx="912" cy="432"/>
              <a:chOff x="1728" y="192"/>
              <a:chExt cx="912" cy="432"/>
            </a:xfrm>
          </p:grpSpPr>
          <p:sp>
            <p:nvSpPr>
              <p:cNvPr id="90126" name="Text Box 14"/>
              <p:cNvSpPr txBox="1">
                <a:spLocks noChangeArrowheads="1"/>
              </p:cNvSpPr>
              <p:nvPr/>
            </p:nvSpPr>
            <p:spPr bwMode="auto">
              <a:xfrm>
                <a:off x="1728" y="192"/>
                <a:ext cx="912" cy="43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altLang="en-US" sz="2000" smtClean="0">
                    <a:solidFill>
                      <a:srgbClr val="FFFFFF"/>
                    </a:solidFill>
                    <a:latin typeface="Copperplate Gothic Bold" pitchFamily="34" charset="0"/>
                  </a:rPr>
                  <a:t>NEWS</a:t>
                </a:r>
              </a:p>
            </p:txBody>
          </p:sp>
          <p:sp>
            <p:nvSpPr>
              <p:cNvPr id="90127" name="Text Box 15"/>
              <p:cNvSpPr txBox="1">
                <a:spLocks noChangeArrowheads="1"/>
              </p:cNvSpPr>
              <p:nvPr/>
            </p:nvSpPr>
            <p:spPr bwMode="auto">
              <a:xfrm>
                <a:off x="1728" y="384"/>
                <a:ext cx="816" cy="19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altLang="en-US" sz="2000" b="1" smtClean="0">
                    <a:solidFill>
                      <a:srgbClr val="FFFFFF"/>
                    </a:solidFill>
                    <a:latin typeface="Copperplate Gothic Bold" pitchFamily="34" charset="0"/>
                  </a:rPr>
                  <a:t>WORLD</a:t>
                </a:r>
                <a:endParaRPr lang="en-GB" altLang="en-US" sz="2000" smtClean="0">
                  <a:solidFill>
                    <a:srgbClr val="FFFFFF"/>
                  </a:solidFill>
                  <a:latin typeface="Copperplate Gothic Bold" pitchFamily="34" charset="0"/>
                </a:endParaRPr>
              </a:p>
            </p:txBody>
          </p:sp>
          <p:sp>
            <p:nvSpPr>
              <p:cNvPr id="90128" name="Text Box 16"/>
              <p:cNvSpPr txBox="1">
                <a:spLocks noChangeArrowheads="1"/>
              </p:cNvSpPr>
              <p:nvPr/>
            </p:nvSpPr>
            <p:spPr bwMode="auto">
              <a:xfrm>
                <a:off x="2304" y="192"/>
                <a:ext cx="288" cy="33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1200" smtClean="0">
                    <a:solidFill>
                      <a:srgbClr val="FFFFFF"/>
                    </a:solidFill>
                    <a:latin typeface="Copperplate Gothic Bold" pitchFamily="34" charset="0"/>
                  </a:rPr>
                  <a:t>OF</a:t>
                </a:r>
              </a:p>
              <a:p>
                <a:pPr algn="ctr" eaLnBrk="0" fontAlgn="base" hangingPunct="0">
                  <a:spcBef>
                    <a:spcPct val="0"/>
                  </a:spcBef>
                  <a:spcAft>
                    <a:spcPct val="0"/>
                  </a:spcAft>
                </a:pPr>
                <a:r>
                  <a:rPr lang="en-GB" altLang="en-US" sz="1200" smtClean="0">
                    <a:solidFill>
                      <a:srgbClr val="FFFFFF"/>
                    </a:solidFill>
                    <a:latin typeface="Copperplate Gothic Bold" pitchFamily="34" charset="0"/>
                  </a:rPr>
                  <a:t>THE</a:t>
                </a:r>
              </a:p>
            </p:txBody>
          </p:sp>
        </p:grpSp>
      </p:grpSp>
      <p:grpSp>
        <p:nvGrpSpPr>
          <p:cNvPr id="90129" name="Group 17"/>
          <p:cNvGrpSpPr>
            <a:grpSpLocks/>
          </p:cNvGrpSpPr>
          <p:nvPr/>
        </p:nvGrpSpPr>
        <p:grpSpPr bwMode="auto">
          <a:xfrm>
            <a:off x="6046788" y="2514600"/>
            <a:ext cx="2481262" cy="2120900"/>
            <a:chOff x="3840" y="1872"/>
            <a:chExt cx="1563" cy="1336"/>
          </a:xfrm>
        </p:grpSpPr>
        <p:sp>
          <p:nvSpPr>
            <p:cNvPr id="90130" name="Rectangle 18"/>
            <p:cNvSpPr>
              <a:spLocks noChangeArrowheads="1"/>
            </p:cNvSpPr>
            <p:nvPr/>
          </p:nvSpPr>
          <p:spPr bwMode="auto">
            <a:xfrm>
              <a:off x="3840" y="2084"/>
              <a:ext cx="1563" cy="1124"/>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90131" name="Text Box 19"/>
            <p:cNvSpPr txBox="1">
              <a:spLocks noChangeArrowheads="1"/>
            </p:cNvSpPr>
            <p:nvPr/>
          </p:nvSpPr>
          <p:spPr bwMode="auto">
            <a:xfrm>
              <a:off x="3879" y="2364"/>
              <a:ext cx="1485" cy="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2000" smtClean="0">
                  <a:solidFill>
                    <a:srgbClr val="000066"/>
                  </a:solidFill>
                </a:rPr>
                <a:t>“Free to kill - lunatics left to roam streets butcher 90 people a year.”</a:t>
              </a:r>
            </a:p>
          </p:txBody>
        </p:sp>
        <p:grpSp>
          <p:nvGrpSpPr>
            <p:cNvPr id="90132" name="Group 20"/>
            <p:cNvGrpSpPr>
              <a:grpSpLocks/>
            </p:cNvGrpSpPr>
            <p:nvPr/>
          </p:nvGrpSpPr>
          <p:grpSpPr bwMode="auto">
            <a:xfrm>
              <a:off x="4166" y="1872"/>
              <a:ext cx="912" cy="432"/>
              <a:chOff x="1728" y="192"/>
              <a:chExt cx="912" cy="432"/>
            </a:xfrm>
          </p:grpSpPr>
          <p:sp>
            <p:nvSpPr>
              <p:cNvPr id="90133" name="Text Box 21"/>
              <p:cNvSpPr txBox="1">
                <a:spLocks noChangeArrowheads="1"/>
              </p:cNvSpPr>
              <p:nvPr/>
            </p:nvSpPr>
            <p:spPr bwMode="auto">
              <a:xfrm>
                <a:off x="1728" y="192"/>
                <a:ext cx="912" cy="43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altLang="en-US" sz="2000" smtClean="0">
                    <a:solidFill>
                      <a:srgbClr val="FFFFFF"/>
                    </a:solidFill>
                    <a:latin typeface="Copperplate Gothic Bold" pitchFamily="34" charset="0"/>
                  </a:rPr>
                  <a:t>NEWS</a:t>
                </a:r>
              </a:p>
            </p:txBody>
          </p:sp>
          <p:sp>
            <p:nvSpPr>
              <p:cNvPr id="90134" name="Text Box 22"/>
              <p:cNvSpPr txBox="1">
                <a:spLocks noChangeArrowheads="1"/>
              </p:cNvSpPr>
              <p:nvPr/>
            </p:nvSpPr>
            <p:spPr bwMode="auto">
              <a:xfrm>
                <a:off x="1728" y="384"/>
                <a:ext cx="816" cy="19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altLang="en-US" sz="2000" b="1" smtClean="0">
                    <a:solidFill>
                      <a:srgbClr val="FFFFFF"/>
                    </a:solidFill>
                    <a:latin typeface="Copperplate Gothic Bold" pitchFamily="34" charset="0"/>
                  </a:rPr>
                  <a:t>WORLD</a:t>
                </a:r>
                <a:endParaRPr lang="en-GB" altLang="en-US" sz="2000" smtClean="0">
                  <a:solidFill>
                    <a:srgbClr val="FFFFFF"/>
                  </a:solidFill>
                  <a:latin typeface="Copperplate Gothic Bold" pitchFamily="34" charset="0"/>
                </a:endParaRPr>
              </a:p>
            </p:txBody>
          </p:sp>
          <p:sp>
            <p:nvSpPr>
              <p:cNvPr id="90135" name="Text Box 23"/>
              <p:cNvSpPr txBox="1">
                <a:spLocks noChangeArrowheads="1"/>
              </p:cNvSpPr>
              <p:nvPr/>
            </p:nvSpPr>
            <p:spPr bwMode="auto">
              <a:xfrm>
                <a:off x="2304" y="192"/>
                <a:ext cx="288" cy="33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1200" smtClean="0">
                    <a:solidFill>
                      <a:srgbClr val="FFFFFF"/>
                    </a:solidFill>
                    <a:latin typeface="Copperplate Gothic Bold" pitchFamily="34" charset="0"/>
                  </a:rPr>
                  <a:t>OF</a:t>
                </a:r>
              </a:p>
              <a:p>
                <a:pPr algn="ctr" eaLnBrk="0" fontAlgn="base" hangingPunct="0">
                  <a:spcBef>
                    <a:spcPct val="0"/>
                  </a:spcBef>
                  <a:spcAft>
                    <a:spcPct val="0"/>
                  </a:spcAft>
                </a:pPr>
                <a:r>
                  <a:rPr lang="en-GB" altLang="en-US" sz="1200" smtClean="0">
                    <a:solidFill>
                      <a:srgbClr val="FFFFFF"/>
                    </a:solidFill>
                    <a:latin typeface="Copperplate Gothic Bold" pitchFamily="34" charset="0"/>
                  </a:rPr>
                  <a:t>THE</a:t>
                </a:r>
              </a:p>
            </p:txBody>
          </p:sp>
        </p:grpSp>
      </p:grpSp>
      <p:grpSp>
        <p:nvGrpSpPr>
          <p:cNvPr id="90136" name="Group 24"/>
          <p:cNvGrpSpPr>
            <a:grpSpLocks/>
          </p:cNvGrpSpPr>
          <p:nvPr/>
        </p:nvGrpSpPr>
        <p:grpSpPr bwMode="auto">
          <a:xfrm>
            <a:off x="5657850" y="381000"/>
            <a:ext cx="3257550" cy="2079625"/>
            <a:chOff x="1488" y="2434"/>
            <a:chExt cx="2052" cy="1310"/>
          </a:xfrm>
        </p:grpSpPr>
        <p:pic>
          <p:nvPicPr>
            <p:cNvPr id="90137" name="Picture 25" descr="C:\My Documents\daily_express_logo.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 y="2434"/>
              <a:ext cx="1794" cy="489"/>
            </a:xfrm>
            <a:prstGeom prst="rect">
              <a:avLst/>
            </a:prstGeom>
            <a:noFill/>
            <a:extLst>
              <a:ext uri="{909E8E84-426E-40DD-AFC4-6F175D3DCCD1}">
                <a14:hiddenFill xmlns:a14="http://schemas.microsoft.com/office/drawing/2010/main">
                  <a:solidFill>
                    <a:srgbClr val="FFFFFF">
                      <a:alpha val="50000"/>
                    </a:srgbClr>
                  </a:solidFill>
                </a14:hiddenFill>
              </a:ext>
            </a:extLst>
          </p:spPr>
        </p:pic>
        <p:sp>
          <p:nvSpPr>
            <p:cNvPr id="90138" name="Text Box 26"/>
            <p:cNvSpPr txBox="1">
              <a:spLocks noChangeArrowheads="1"/>
            </p:cNvSpPr>
            <p:nvPr/>
          </p:nvSpPr>
          <p:spPr bwMode="auto">
            <a:xfrm>
              <a:off x="1500" y="2866"/>
              <a:ext cx="1932"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2000" smtClean="0">
                  <a:solidFill>
                    <a:srgbClr val="000066"/>
                  </a:solidFill>
                </a:rPr>
                <a:t>“The often violent and irrational behaviour of schizophrenics frequently sparks fear in others”</a:t>
              </a:r>
            </a:p>
          </p:txBody>
        </p:sp>
        <p:sp>
          <p:nvSpPr>
            <p:cNvPr id="90139" name="Rectangle 27"/>
            <p:cNvSpPr>
              <a:spLocks noChangeArrowheads="1"/>
            </p:cNvSpPr>
            <p:nvPr/>
          </p:nvSpPr>
          <p:spPr bwMode="auto">
            <a:xfrm>
              <a:off x="1488" y="2434"/>
              <a:ext cx="2052" cy="1248"/>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90140" name="Line 28"/>
            <p:cNvSpPr>
              <a:spLocks noChangeShapeType="1"/>
            </p:cNvSpPr>
            <p:nvPr/>
          </p:nvSpPr>
          <p:spPr bwMode="auto">
            <a:xfrm>
              <a:off x="1500" y="2818"/>
              <a:ext cx="2038" cy="0"/>
            </a:xfrm>
            <a:prstGeom prst="line">
              <a:avLst/>
            </a:prstGeom>
            <a:noFill/>
            <a:ln w="25400" cap="sq">
              <a:solidFill>
                <a:srgbClr val="CC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grpSp>
      <p:grpSp>
        <p:nvGrpSpPr>
          <p:cNvPr id="90148" name="Group 36"/>
          <p:cNvGrpSpPr>
            <a:grpSpLocks/>
          </p:cNvGrpSpPr>
          <p:nvPr/>
        </p:nvGrpSpPr>
        <p:grpSpPr bwMode="auto">
          <a:xfrm>
            <a:off x="2152650" y="3733800"/>
            <a:ext cx="3505200" cy="2362200"/>
            <a:chOff x="3024" y="336"/>
            <a:chExt cx="2208" cy="1488"/>
          </a:xfrm>
        </p:grpSpPr>
        <p:sp>
          <p:nvSpPr>
            <p:cNvPr id="90141" name="Text Box 29"/>
            <p:cNvSpPr txBox="1">
              <a:spLocks noChangeArrowheads="1"/>
            </p:cNvSpPr>
            <p:nvPr/>
          </p:nvSpPr>
          <p:spPr bwMode="auto">
            <a:xfrm>
              <a:off x="3072" y="718"/>
              <a:ext cx="2064" cy="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424" tIns="10712" rIns="21424" bIns="10712"/>
            <a:lstStyle>
              <a:lvl1pPr algn="l" defTabSz="214313">
                <a:defRPr sz="2400">
                  <a:solidFill>
                    <a:schemeClr val="tx1"/>
                  </a:solidFill>
                  <a:latin typeface="Times New Roman" pitchFamily="18" charset="0"/>
                </a:defRPr>
              </a:lvl1pPr>
              <a:lvl2pPr marL="106363" algn="l" defTabSz="214313">
                <a:defRPr sz="2400">
                  <a:solidFill>
                    <a:schemeClr val="tx1"/>
                  </a:solidFill>
                  <a:latin typeface="Times New Roman" pitchFamily="18" charset="0"/>
                </a:defRPr>
              </a:lvl2pPr>
              <a:lvl3pPr marL="214313" algn="l" defTabSz="214313">
                <a:defRPr sz="2400">
                  <a:solidFill>
                    <a:schemeClr val="tx1"/>
                  </a:solidFill>
                  <a:latin typeface="Times New Roman" pitchFamily="18" charset="0"/>
                </a:defRPr>
              </a:lvl3pPr>
              <a:lvl4pPr marL="320675" algn="l" defTabSz="214313">
                <a:defRPr sz="2400">
                  <a:solidFill>
                    <a:schemeClr val="tx1"/>
                  </a:solidFill>
                  <a:latin typeface="Times New Roman" pitchFamily="18" charset="0"/>
                </a:defRPr>
              </a:lvl4pPr>
              <a:lvl5pPr marL="428625" algn="l" defTabSz="214313">
                <a:defRPr sz="2400">
                  <a:solidFill>
                    <a:schemeClr val="tx1"/>
                  </a:solidFill>
                  <a:latin typeface="Times New Roman" pitchFamily="18" charset="0"/>
                </a:defRPr>
              </a:lvl5pPr>
              <a:lvl6pPr marL="885825" defTabSz="214313" eaLnBrk="0" fontAlgn="base" hangingPunct="0">
                <a:spcBef>
                  <a:spcPct val="0"/>
                </a:spcBef>
                <a:spcAft>
                  <a:spcPct val="0"/>
                </a:spcAft>
                <a:defRPr sz="2400">
                  <a:solidFill>
                    <a:schemeClr val="tx1"/>
                  </a:solidFill>
                  <a:latin typeface="Times New Roman" pitchFamily="18" charset="0"/>
                </a:defRPr>
              </a:lvl6pPr>
              <a:lvl7pPr marL="1343025" defTabSz="214313" eaLnBrk="0" fontAlgn="base" hangingPunct="0">
                <a:spcBef>
                  <a:spcPct val="0"/>
                </a:spcBef>
                <a:spcAft>
                  <a:spcPct val="0"/>
                </a:spcAft>
                <a:defRPr sz="2400">
                  <a:solidFill>
                    <a:schemeClr val="tx1"/>
                  </a:solidFill>
                  <a:latin typeface="Times New Roman" pitchFamily="18" charset="0"/>
                </a:defRPr>
              </a:lvl7pPr>
              <a:lvl8pPr marL="1800225" defTabSz="214313" eaLnBrk="0" fontAlgn="base" hangingPunct="0">
                <a:spcBef>
                  <a:spcPct val="0"/>
                </a:spcBef>
                <a:spcAft>
                  <a:spcPct val="0"/>
                </a:spcAft>
                <a:defRPr sz="2400">
                  <a:solidFill>
                    <a:schemeClr val="tx1"/>
                  </a:solidFill>
                  <a:latin typeface="Times New Roman" pitchFamily="18" charset="0"/>
                </a:defRPr>
              </a:lvl8pPr>
              <a:lvl9pPr marL="2257425" defTabSz="214313"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GB" altLang="en-US" sz="2000" smtClean="0">
                  <a:solidFill>
                    <a:srgbClr val="000066"/>
                  </a:solidFill>
                </a:rPr>
                <a:t>“The lunatic had already plunged a seven-inch knife into Harrison's chest … celeb-crazed wackos fantasize about killing their idols” </a:t>
              </a:r>
            </a:p>
          </p:txBody>
        </p:sp>
        <p:grpSp>
          <p:nvGrpSpPr>
            <p:cNvPr id="90142" name="Group 30"/>
            <p:cNvGrpSpPr>
              <a:grpSpLocks/>
            </p:cNvGrpSpPr>
            <p:nvPr/>
          </p:nvGrpSpPr>
          <p:grpSpPr bwMode="auto">
            <a:xfrm>
              <a:off x="3024" y="336"/>
              <a:ext cx="2208" cy="1392"/>
              <a:chOff x="1536" y="1920"/>
              <a:chExt cx="2208" cy="1392"/>
            </a:xfrm>
          </p:grpSpPr>
          <p:sp>
            <p:nvSpPr>
              <p:cNvPr id="90143" name="Rectangle 31"/>
              <p:cNvSpPr>
                <a:spLocks noChangeArrowheads="1"/>
              </p:cNvSpPr>
              <p:nvPr/>
            </p:nvSpPr>
            <p:spPr bwMode="auto">
              <a:xfrm>
                <a:off x="1536" y="2112"/>
                <a:ext cx="2208" cy="1200"/>
              </a:xfrm>
              <a:prstGeom prst="rect">
                <a:avLst/>
              </a:prstGeom>
              <a:noFill/>
              <a:ln w="254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90144" name="Rectangle 32"/>
              <p:cNvSpPr>
                <a:spLocks noChangeArrowheads="1"/>
              </p:cNvSpPr>
              <p:nvPr/>
            </p:nvSpPr>
            <p:spPr bwMode="auto">
              <a:xfrm>
                <a:off x="1728" y="1920"/>
                <a:ext cx="1824" cy="336"/>
              </a:xfrm>
              <a:prstGeom prst="rect">
                <a:avLst/>
              </a:prstGeom>
              <a:solidFill>
                <a:schemeClr val="bg1"/>
              </a:solidFill>
              <a:ln w="12700" cap="sq">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pic>
            <p:nvPicPr>
              <p:cNvPr id="90145" name="Picture 33" descr="C:\My Documents\NELogo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 y="1945"/>
                <a:ext cx="1704" cy="26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0146" name="Rectangle 34"/>
          <p:cNvSpPr>
            <a:spLocks noChangeArrowheads="1"/>
          </p:cNvSpPr>
          <p:nvPr/>
        </p:nvSpPr>
        <p:spPr bwMode="auto">
          <a:xfrm>
            <a:off x="323528" y="152400"/>
            <a:ext cx="762032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ctr">
              <a:defRPr kumimoji="1" sz="4400">
                <a:solidFill>
                  <a:schemeClr val="tx2"/>
                </a:solidFill>
                <a:latin typeface="Times New Roman" pitchFamily="18" charset="0"/>
              </a:defRPr>
            </a:lvl1pPr>
            <a:lvl2pPr algn="ctr">
              <a:defRPr kumimoji="1" sz="4400">
                <a:solidFill>
                  <a:schemeClr val="tx2"/>
                </a:solidFill>
                <a:latin typeface="Times New Roman" pitchFamily="18" charset="0"/>
              </a:defRPr>
            </a:lvl2pPr>
            <a:lvl3pPr algn="ctr">
              <a:defRPr kumimoji="1" sz="4400">
                <a:solidFill>
                  <a:schemeClr val="tx2"/>
                </a:solidFill>
                <a:latin typeface="Times New Roman" pitchFamily="18" charset="0"/>
              </a:defRPr>
            </a:lvl3pPr>
            <a:lvl4pPr algn="ctr">
              <a:defRPr kumimoji="1" sz="4400">
                <a:solidFill>
                  <a:schemeClr val="tx2"/>
                </a:solidFill>
                <a:latin typeface="Times New Roman" pitchFamily="18" charset="0"/>
              </a:defRPr>
            </a:lvl4pPr>
            <a:lvl5pPr algn="ctr">
              <a:defRPr kumimoji="1" sz="4400">
                <a:solidFill>
                  <a:schemeClr val="tx2"/>
                </a:solidFill>
                <a:latin typeface="Times New Roman" pitchFamily="18" charset="0"/>
              </a:defRPr>
            </a:lvl5pPr>
            <a:lvl6pPr marL="457200" algn="ctr" eaLnBrk="0" fontAlgn="base" hangingPunct="0">
              <a:spcBef>
                <a:spcPct val="0"/>
              </a:spcBef>
              <a:spcAft>
                <a:spcPct val="0"/>
              </a:spcAft>
              <a:defRPr kumimoji="1" sz="4400">
                <a:solidFill>
                  <a:schemeClr val="tx2"/>
                </a:solidFill>
                <a:latin typeface="Times New Roman" pitchFamily="18" charset="0"/>
              </a:defRPr>
            </a:lvl6pPr>
            <a:lvl7pPr marL="914400" algn="ctr" eaLnBrk="0" fontAlgn="base" hangingPunct="0">
              <a:spcBef>
                <a:spcPct val="0"/>
              </a:spcBef>
              <a:spcAft>
                <a:spcPct val="0"/>
              </a:spcAft>
              <a:defRPr kumimoji="1" sz="4400">
                <a:solidFill>
                  <a:schemeClr val="tx2"/>
                </a:solidFill>
                <a:latin typeface="Times New Roman" pitchFamily="18" charset="0"/>
              </a:defRPr>
            </a:lvl7pPr>
            <a:lvl8pPr marL="1371600" algn="ctr" eaLnBrk="0" fontAlgn="base" hangingPunct="0">
              <a:spcBef>
                <a:spcPct val="0"/>
              </a:spcBef>
              <a:spcAft>
                <a:spcPct val="0"/>
              </a:spcAft>
              <a:defRPr kumimoji="1" sz="4400">
                <a:solidFill>
                  <a:schemeClr val="tx2"/>
                </a:solidFill>
                <a:latin typeface="Times New Roman" pitchFamily="18" charset="0"/>
              </a:defRPr>
            </a:lvl8pPr>
            <a:lvl9pPr marL="1828800" algn="ctr" eaLnBrk="0" fontAlgn="base" hangingPunct="0">
              <a:spcBef>
                <a:spcPct val="0"/>
              </a:spcBef>
              <a:spcAft>
                <a:spcPct val="0"/>
              </a:spcAft>
              <a:defRPr kumimoji="1" sz="4400">
                <a:solidFill>
                  <a:schemeClr val="tx2"/>
                </a:solidFill>
                <a:latin typeface="Times New Roman" pitchFamily="18" charset="0"/>
              </a:defRPr>
            </a:lvl9pPr>
          </a:lstStyle>
          <a:p>
            <a:pPr algn="l" eaLnBrk="0" fontAlgn="base" hangingPunct="0">
              <a:spcBef>
                <a:spcPct val="0"/>
              </a:spcBef>
              <a:spcAft>
                <a:spcPct val="0"/>
              </a:spcAft>
            </a:pPr>
            <a:r>
              <a:rPr lang="en-GB" altLang="en-US" sz="3200" dirty="0" smtClean="0">
                <a:solidFill>
                  <a:srgbClr val="000000"/>
                </a:solidFill>
                <a:latin typeface="Verdana" pitchFamily="34" charset="0"/>
              </a:rPr>
              <a:t>Narratives of Despair</a:t>
            </a:r>
            <a:endParaRPr lang="en-GB" altLang="en-US" sz="4200" dirty="0" smtClean="0">
              <a:solidFill>
                <a:srgbClr val="000000"/>
              </a:solidFill>
              <a:latin typeface="Verdana" pitchFamily="34" charset="0"/>
            </a:endParaRPr>
          </a:p>
        </p:txBody>
      </p:sp>
      <p:sp>
        <p:nvSpPr>
          <p:cNvPr id="90147" name="Line 35"/>
          <p:cNvSpPr>
            <a:spLocks noChangeShapeType="1"/>
          </p:cNvSpPr>
          <p:nvPr/>
        </p:nvSpPr>
        <p:spPr bwMode="auto">
          <a:xfrm>
            <a:off x="2000250" y="1066800"/>
            <a:ext cx="2362200" cy="0"/>
          </a:xfrm>
          <a:prstGeom prst="line">
            <a:avLst/>
          </a:prstGeom>
          <a:noFill/>
          <a:ln w="508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Tree>
    <p:extLst>
      <p:ext uri="{BB962C8B-B14F-4D97-AF65-F5344CB8AC3E}">
        <p14:creationId xmlns:p14="http://schemas.microsoft.com/office/powerpoint/2010/main" val="21398914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Equifinality</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4569" y="1600200"/>
            <a:ext cx="66548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95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115617" y="1295400"/>
            <a:ext cx="7723584" cy="49419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8112" tIns="69850" rIns="138112" bIns="69850">
            <a:spAutoFit/>
          </a:bodyPr>
          <a:lstStyle>
            <a:lvl1pPr algn="l" defTabSz="1371600">
              <a:defRPr sz="2400">
                <a:solidFill>
                  <a:schemeClr val="tx1"/>
                </a:solidFill>
                <a:latin typeface="Times New Roman" pitchFamily="18" charset="0"/>
              </a:defRPr>
            </a:lvl1pPr>
            <a:lvl2pPr marL="685800" algn="l" defTabSz="1371600">
              <a:defRPr sz="2400">
                <a:solidFill>
                  <a:schemeClr val="tx1"/>
                </a:solidFill>
                <a:latin typeface="Times New Roman" pitchFamily="18" charset="0"/>
              </a:defRPr>
            </a:lvl2pPr>
            <a:lvl3pPr marL="1371600" algn="l" defTabSz="1371600">
              <a:defRPr sz="2400">
                <a:solidFill>
                  <a:schemeClr val="tx1"/>
                </a:solidFill>
                <a:latin typeface="Times New Roman" pitchFamily="18" charset="0"/>
              </a:defRPr>
            </a:lvl3pPr>
            <a:lvl4pPr marL="2057400" algn="l" defTabSz="1371600">
              <a:defRPr sz="2400">
                <a:solidFill>
                  <a:schemeClr val="tx1"/>
                </a:solidFill>
                <a:latin typeface="Times New Roman" pitchFamily="18" charset="0"/>
              </a:defRPr>
            </a:lvl4pPr>
            <a:lvl5pPr marL="2743200" algn="l" defTabSz="1371600">
              <a:defRPr sz="2400">
                <a:solidFill>
                  <a:schemeClr val="tx1"/>
                </a:solidFill>
                <a:latin typeface="Times New Roman" pitchFamily="18" charset="0"/>
              </a:defRPr>
            </a:lvl5pPr>
            <a:lvl6pPr marL="3200400" defTabSz="1371600" eaLnBrk="0" fontAlgn="base" hangingPunct="0">
              <a:spcBef>
                <a:spcPct val="0"/>
              </a:spcBef>
              <a:spcAft>
                <a:spcPct val="0"/>
              </a:spcAft>
              <a:defRPr sz="2400">
                <a:solidFill>
                  <a:schemeClr val="tx1"/>
                </a:solidFill>
                <a:latin typeface="Times New Roman" pitchFamily="18" charset="0"/>
              </a:defRPr>
            </a:lvl6pPr>
            <a:lvl7pPr marL="3657600" defTabSz="1371600" eaLnBrk="0" fontAlgn="base" hangingPunct="0">
              <a:spcBef>
                <a:spcPct val="0"/>
              </a:spcBef>
              <a:spcAft>
                <a:spcPct val="0"/>
              </a:spcAft>
              <a:defRPr sz="2400">
                <a:solidFill>
                  <a:schemeClr val="tx1"/>
                </a:solidFill>
                <a:latin typeface="Times New Roman" pitchFamily="18" charset="0"/>
              </a:defRPr>
            </a:lvl7pPr>
            <a:lvl8pPr marL="4114800" defTabSz="1371600" eaLnBrk="0" fontAlgn="base" hangingPunct="0">
              <a:spcBef>
                <a:spcPct val="0"/>
              </a:spcBef>
              <a:spcAft>
                <a:spcPct val="0"/>
              </a:spcAft>
              <a:defRPr sz="2400">
                <a:solidFill>
                  <a:schemeClr val="tx1"/>
                </a:solidFill>
                <a:latin typeface="Times New Roman" pitchFamily="18" charset="0"/>
              </a:defRPr>
            </a:lvl8pPr>
            <a:lvl9pPr marL="4572000" defTabSz="1371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sz="1800" dirty="0" smtClean="0">
                <a:solidFill>
                  <a:srgbClr val="000066"/>
                </a:solidFill>
                <a:latin typeface="Verdana" pitchFamily="34" charset="0"/>
              </a:rPr>
              <a:t>A person who has psychotic experiences is:</a:t>
            </a:r>
          </a:p>
          <a:p>
            <a:pPr eaLnBrk="0" fontAlgn="base" hangingPunct="0">
              <a:spcBef>
                <a:spcPct val="0"/>
              </a:spcBef>
              <a:spcAft>
                <a:spcPct val="0"/>
              </a:spcAft>
            </a:pPr>
            <a:endParaRPr lang="en-GB" altLang="en-US" sz="1800" dirty="0" smtClean="0">
              <a:solidFill>
                <a:srgbClr val="000066"/>
              </a:solidFill>
              <a:latin typeface="Verdana" pitchFamily="34" charset="0"/>
            </a:endParaRPr>
          </a:p>
          <a:p>
            <a:pPr eaLnBrk="0" fontAlgn="base" hangingPunct="0">
              <a:spcBef>
                <a:spcPct val="0"/>
              </a:spcBef>
              <a:spcAft>
                <a:spcPct val="0"/>
              </a:spcAft>
            </a:pPr>
            <a:r>
              <a:rPr lang="en-GB" altLang="en-US" sz="1800" dirty="0" smtClean="0">
                <a:solidFill>
                  <a:srgbClr val="000066"/>
                </a:solidFill>
                <a:latin typeface="Verdana" pitchFamily="34" charset="0"/>
              </a:rPr>
              <a:t>Different from normal people…</a:t>
            </a:r>
          </a:p>
          <a:p>
            <a:pPr eaLnBrk="0" fontAlgn="base" hangingPunct="0">
              <a:spcBef>
                <a:spcPct val="0"/>
              </a:spcBef>
              <a:spcAft>
                <a:spcPct val="0"/>
              </a:spcAft>
            </a:pPr>
            <a:r>
              <a:rPr lang="en-GB" altLang="en-US" sz="1800" dirty="0" smtClean="0">
                <a:solidFill>
                  <a:srgbClr val="000066"/>
                </a:solidFill>
                <a:latin typeface="Verdana" pitchFamily="34" charset="0"/>
              </a:rPr>
              <a:t>Because his brain is abnormal... </a:t>
            </a:r>
          </a:p>
          <a:p>
            <a:pPr eaLnBrk="0" fontAlgn="base" hangingPunct="0">
              <a:spcBef>
                <a:spcPct val="0"/>
              </a:spcBef>
              <a:spcAft>
                <a:spcPct val="0"/>
              </a:spcAft>
            </a:pPr>
            <a:r>
              <a:rPr lang="en-GB" altLang="en-US" sz="1800" dirty="0" smtClean="0">
                <a:solidFill>
                  <a:srgbClr val="000066"/>
                </a:solidFill>
                <a:latin typeface="Verdana" pitchFamily="34" charset="0"/>
              </a:rPr>
              <a:t>probably because of his genes...</a:t>
            </a:r>
          </a:p>
          <a:p>
            <a:pPr eaLnBrk="0" fontAlgn="base" hangingPunct="0">
              <a:spcBef>
                <a:spcPct val="0"/>
              </a:spcBef>
              <a:spcAft>
                <a:spcPct val="0"/>
              </a:spcAft>
            </a:pPr>
            <a:r>
              <a:rPr lang="en-GB" altLang="en-US" sz="1800" dirty="0" smtClean="0">
                <a:solidFill>
                  <a:srgbClr val="000066"/>
                </a:solidFill>
                <a:latin typeface="Verdana" pitchFamily="34" charset="0"/>
              </a:rPr>
              <a:t>He is A SCHIZOPHRENIC...</a:t>
            </a:r>
          </a:p>
          <a:p>
            <a:pPr eaLnBrk="0" fontAlgn="base" hangingPunct="0">
              <a:spcBef>
                <a:spcPct val="0"/>
              </a:spcBef>
              <a:spcAft>
                <a:spcPct val="0"/>
              </a:spcAft>
            </a:pPr>
            <a:r>
              <a:rPr lang="en-GB" altLang="en-US" sz="1800" dirty="0" smtClean="0">
                <a:solidFill>
                  <a:srgbClr val="000066"/>
                </a:solidFill>
                <a:latin typeface="Verdana" pitchFamily="34" charset="0"/>
              </a:rPr>
              <a:t>who is not understandable... </a:t>
            </a:r>
          </a:p>
          <a:p>
            <a:pPr eaLnBrk="0" fontAlgn="base" hangingPunct="0">
              <a:spcBef>
                <a:spcPct val="0"/>
              </a:spcBef>
              <a:spcAft>
                <a:spcPct val="0"/>
              </a:spcAft>
            </a:pPr>
            <a:r>
              <a:rPr lang="en-GB" altLang="en-US" sz="1800" dirty="0" smtClean="0">
                <a:solidFill>
                  <a:srgbClr val="000066"/>
                </a:solidFill>
                <a:latin typeface="Verdana" pitchFamily="34" charset="0"/>
              </a:rPr>
              <a:t>is dangerous...</a:t>
            </a:r>
          </a:p>
          <a:p>
            <a:pPr eaLnBrk="0" fontAlgn="base" hangingPunct="0">
              <a:spcBef>
                <a:spcPct val="0"/>
              </a:spcBef>
              <a:spcAft>
                <a:spcPct val="0"/>
              </a:spcAft>
            </a:pPr>
            <a:r>
              <a:rPr lang="en-GB" altLang="en-US" sz="1800" dirty="0" smtClean="0">
                <a:solidFill>
                  <a:srgbClr val="000066"/>
                </a:solidFill>
                <a:latin typeface="Verdana" pitchFamily="34" charset="0"/>
              </a:rPr>
              <a:t>has no legitimate voice... </a:t>
            </a:r>
          </a:p>
          <a:p>
            <a:pPr eaLnBrk="0" fontAlgn="base" hangingPunct="0">
              <a:spcBef>
                <a:spcPct val="0"/>
              </a:spcBef>
              <a:spcAft>
                <a:spcPct val="0"/>
              </a:spcAft>
            </a:pPr>
            <a:r>
              <a:rPr lang="en-GB" altLang="en-US" sz="1800" dirty="0" smtClean="0">
                <a:solidFill>
                  <a:srgbClr val="000066"/>
                </a:solidFill>
                <a:latin typeface="Verdana" pitchFamily="34" charset="0"/>
              </a:rPr>
              <a:t>and requires control through drugs.</a:t>
            </a:r>
          </a:p>
          <a:p>
            <a:pPr eaLnBrk="0" fontAlgn="base" hangingPunct="0">
              <a:spcBef>
                <a:spcPct val="0"/>
              </a:spcBef>
              <a:spcAft>
                <a:spcPct val="0"/>
              </a:spcAft>
            </a:pPr>
            <a:endParaRPr lang="en-GB" altLang="en-US" sz="1800" dirty="0" smtClean="0">
              <a:solidFill>
                <a:srgbClr val="000066"/>
              </a:solidFill>
              <a:latin typeface="Verdana" pitchFamily="34" charset="0"/>
            </a:endParaRPr>
          </a:p>
          <a:p>
            <a:pPr eaLnBrk="0" fontAlgn="base" hangingPunct="0">
              <a:spcBef>
                <a:spcPct val="0"/>
              </a:spcBef>
              <a:spcAft>
                <a:spcPct val="0"/>
              </a:spcAft>
            </a:pPr>
            <a:endParaRPr lang="en-GB" altLang="en-US" sz="1800" dirty="0" smtClean="0">
              <a:solidFill>
                <a:srgbClr val="000066"/>
              </a:solidFill>
              <a:latin typeface="Verdana" pitchFamily="34" charset="0"/>
            </a:endParaRPr>
          </a:p>
          <a:p>
            <a:pPr eaLnBrk="0" fontAlgn="base" hangingPunct="0">
              <a:spcBef>
                <a:spcPct val="0"/>
              </a:spcBef>
              <a:spcAft>
                <a:spcPct val="0"/>
              </a:spcAft>
            </a:pPr>
            <a:r>
              <a:rPr lang="en-GB" altLang="en-US" sz="1800" dirty="0" smtClean="0">
                <a:solidFill>
                  <a:srgbClr val="000066"/>
                </a:solidFill>
                <a:latin typeface="Verdana" pitchFamily="34" charset="0"/>
              </a:rPr>
              <a:t>Oh and incidentally:</a:t>
            </a:r>
          </a:p>
          <a:p>
            <a:pPr eaLnBrk="0" fontAlgn="base" hangingPunct="0">
              <a:spcBef>
                <a:spcPct val="0"/>
              </a:spcBef>
              <a:spcAft>
                <a:spcPct val="0"/>
              </a:spcAft>
            </a:pPr>
            <a:r>
              <a:rPr lang="en-GB" altLang="en-US" sz="1800" dirty="0" smtClean="0">
                <a:solidFill>
                  <a:srgbClr val="000066"/>
                </a:solidFill>
                <a:latin typeface="Verdana" pitchFamily="34" charset="0"/>
              </a:rPr>
              <a:t>The drugs are wonderful, pleasant, work for anybody who can be forced to take them, have no adverse effects, and actually target the brain disorders that we all know are really responsible.</a:t>
            </a:r>
          </a:p>
        </p:txBody>
      </p:sp>
      <p:sp>
        <p:nvSpPr>
          <p:cNvPr id="116743" name="Rectangle 7"/>
          <p:cNvSpPr>
            <a:spLocks noChangeArrowheads="1"/>
          </p:cNvSpPr>
          <p:nvPr/>
        </p:nvSpPr>
        <p:spPr bwMode="auto">
          <a:xfrm>
            <a:off x="1960563" y="152400"/>
            <a:ext cx="601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ctr">
              <a:defRPr kumimoji="1" sz="4400">
                <a:solidFill>
                  <a:schemeClr val="tx2"/>
                </a:solidFill>
                <a:latin typeface="Times New Roman" pitchFamily="18" charset="0"/>
              </a:defRPr>
            </a:lvl1pPr>
            <a:lvl2pPr algn="ctr">
              <a:defRPr kumimoji="1" sz="4400">
                <a:solidFill>
                  <a:schemeClr val="tx2"/>
                </a:solidFill>
                <a:latin typeface="Times New Roman" pitchFamily="18" charset="0"/>
              </a:defRPr>
            </a:lvl2pPr>
            <a:lvl3pPr algn="ctr">
              <a:defRPr kumimoji="1" sz="4400">
                <a:solidFill>
                  <a:schemeClr val="tx2"/>
                </a:solidFill>
                <a:latin typeface="Times New Roman" pitchFamily="18" charset="0"/>
              </a:defRPr>
            </a:lvl3pPr>
            <a:lvl4pPr algn="ctr">
              <a:defRPr kumimoji="1" sz="4400">
                <a:solidFill>
                  <a:schemeClr val="tx2"/>
                </a:solidFill>
                <a:latin typeface="Times New Roman" pitchFamily="18" charset="0"/>
              </a:defRPr>
            </a:lvl4pPr>
            <a:lvl5pPr algn="ctr">
              <a:defRPr kumimoji="1" sz="4400">
                <a:solidFill>
                  <a:schemeClr val="tx2"/>
                </a:solidFill>
                <a:latin typeface="Times New Roman" pitchFamily="18" charset="0"/>
              </a:defRPr>
            </a:lvl5pPr>
            <a:lvl6pPr marL="457200" algn="ctr" eaLnBrk="0" fontAlgn="base" hangingPunct="0">
              <a:spcBef>
                <a:spcPct val="0"/>
              </a:spcBef>
              <a:spcAft>
                <a:spcPct val="0"/>
              </a:spcAft>
              <a:defRPr kumimoji="1" sz="4400">
                <a:solidFill>
                  <a:schemeClr val="tx2"/>
                </a:solidFill>
                <a:latin typeface="Times New Roman" pitchFamily="18" charset="0"/>
              </a:defRPr>
            </a:lvl6pPr>
            <a:lvl7pPr marL="914400" algn="ctr" eaLnBrk="0" fontAlgn="base" hangingPunct="0">
              <a:spcBef>
                <a:spcPct val="0"/>
              </a:spcBef>
              <a:spcAft>
                <a:spcPct val="0"/>
              </a:spcAft>
              <a:defRPr kumimoji="1" sz="4400">
                <a:solidFill>
                  <a:schemeClr val="tx2"/>
                </a:solidFill>
                <a:latin typeface="Times New Roman" pitchFamily="18" charset="0"/>
              </a:defRPr>
            </a:lvl7pPr>
            <a:lvl8pPr marL="1371600" algn="ctr" eaLnBrk="0" fontAlgn="base" hangingPunct="0">
              <a:spcBef>
                <a:spcPct val="0"/>
              </a:spcBef>
              <a:spcAft>
                <a:spcPct val="0"/>
              </a:spcAft>
              <a:defRPr kumimoji="1" sz="4400">
                <a:solidFill>
                  <a:schemeClr val="tx2"/>
                </a:solidFill>
                <a:latin typeface="Times New Roman" pitchFamily="18" charset="0"/>
              </a:defRPr>
            </a:lvl8pPr>
            <a:lvl9pPr marL="1828800" algn="ctr" eaLnBrk="0" fontAlgn="base" hangingPunct="0">
              <a:spcBef>
                <a:spcPct val="0"/>
              </a:spcBef>
              <a:spcAft>
                <a:spcPct val="0"/>
              </a:spcAft>
              <a:defRPr kumimoji="1" sz="4400">
                <a:solidFill>
                  <a:schemeClr val="tx2"/>
                </a:solidFill>
                <a:latin typeface="Times New Roman" pitchFamily="18" charset="0"/>
              </a:defRPr>
            </a:lvl9pPr>
          </a:lstStyle>
          <a:p>
            <a:pPr algn="l" eaLnBrk="0" fontAlgn="base" hangingPunct="0">
              <a:spcBef>
                <a:spcPct val="0"/>
              </a:spcBef>
              <a:spcAft>
                <a:spcPct val="0"/>
              </a:spcAft>
            </a:pPr>
            <a:r>
              <a:rPr lang="en-GB" altLang="en-US" sz="3200" dirty="0" smtClean="0">
                <a:solidFill>
                  <a:srgbClr val="000000"/>
                </a:solidFill>
                <a:latin typeface="Verdana" pitchFamily="34" charset="0"/>
              </a:rPr>
              <a:t>The stereotype</a:t>
            </a:r>
            <a:endParaRPr lang="en-GB" altLang="en-US" sz="4200" dirty="0" smtClean="0">
              <a:solidFill>
                <a:srgbClr val="000000"/>
              </a:solidFill>
              <a:latin typeface="Verdana" pitchFamily="34" charset="0"/>
            </a:endParaRPr>
          </a:p>
        </p:txBody>
      </p:sp>
      <p:sp>
        <p:nvSpPr>
          <p:cNvPr id="116744" name="Line 8"/>
          <p:cNvSpPr>
            <a:spLocks noChangeShapeType="1"/>
          </p:cNvSpPr>
          <p:nvPr/>
        </p:nvSpPr>
        <p:spPr bwMode="auto">
          <a:xfrm>
            <a:off x="2036763" y="1066800"/>
            <a:ext cx="4038600" cy="0"/>
          </a:xfrm>
          <a:prstGeom prst="line">
            <a:avLst/>
          </a:prstGeom>
          <a:noFill/>
          <a:ln w="508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2400" dirty="0" smtClean="0">
                <a:solidFill>
                  <a:srgbClr val="000099"/>
                </a:solidFill>
              </a:rPr>
              <a:t>  </a:t>
            </a:r>
          </a:p>
        </p:txBody>
      </p:sp>
      <p:graphicFrame>
        <p:nvGraphicFramePr>
          <p:cNvPr id="116746" name="Object 10"/>
          <p:cNvGraphicFramePr>
            <a:graphicFrameLocks noChangeAspect="1"/>
          </p:cNvGraphicFramePr>
          <p:nvPr/>
        </p:nvGraphicFramePr>
        <p:xfrm>
          <a:off x="7010400" y="2209800"/>
          <a:ext cx="914400" cy="1333500"/>
        </p:xfrm>
        <a:graphic>
          <a:graphicData uri="http://schemas.openxmlformats.org/presentationml/2006/ole">
            <mc:AlternateContent xmlns:mc="http://schemas.openxmlformats.org/markup-compatibility/2006">
              <mc:Choice xmlns:v="urn:schemas-microsoft-com:vml" Requires="v">
                <p:oleObj spid="_x0000_s5453" name="Bitmap Image" r:id="rId4" imgW="11069595" imgH="3228571" progId="Paint.Picture">
                  <p:embed/>
                </p:oleObj>
              </mc:Choice>
              <mc:Fallback>
                <p:oleObj name="Bitmap Image" r:id="rId4" imgW="11069595" imgH="3228571"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80000"/>
                      <a:stretch>
                        <a:fillRect/>
                      </a:stretch>
                    </p:blipFill>
                    <p:spPr bwMode="auto">
                      <a:xfrm>
                        <a:off x="7010400" y="2209800"/>
                        <a:ext cx="91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7" name="Object 11"/>
          <p:cNvGraphicFramePr>
            <a:graphicFrameLocks noChangeAspect="1"/>
          </p:cNvGraphicFramePr>
          <p:nvPr/>
        </p:nvGraphicFramePr>
        <p:xfrm>
          <a:off x="7696200" y="1257300"/>
          <a:ext cx="914400" cy="1333500"/>
        </p:xfrm>
        <a:graphic>
          <a:graphicData uri="http://schemas.openxmlformats.org/presentationml/2006/ole">
            <mc:AlternateContent xmlns:mc="http://schemas.openxmlformats.org/markup-compatibility/2006">
              <mc:Choice xmlns:v="urn:schemas-microsoft-com:vml" Requires="v">
                <p:oleObj spid="_x0000_s5454" name="Bitmap Image" r:id="rId6" imgW="11069595" imgH="3228571" progId="Paint.Picture">
                  <p:embed/>
                </p:oleObj>
              </mc:Choice>
              <mc:Fallback>
                <p:oleObj name="Bitmap Image" r:id="rId6" imgW="11069595" imgH="3228571"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60001" r="20000"/>
                      <a:stretch>
                        <a:fillRect/>
                      </a:stretch>
                    </p:blipFill>
                    <p:spPr bwMode="auto">
                      <a:xfrm>
                        <a:off x="7696200" y="1257300"/>
                        <a:ext cx="91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8" name="Object 12"/>
          <p:cNvGraphicFramePr>
            <a:graphicFrameLocks noChangeAspect="1"/>
          </p:cNvGraphicFramePr>
          <p:nvPr/>
        </p:nvGraphicFramePr>
        <p:xfrm>
          <a:off x="6019800" y="1866900"/>
          <a:ext cx="914400" cy="1330325"/>
        </p:xfrm>
        <a:graphic>
          <a:graphicData uri="http://schemas.openxmlformats.org/presentationml/2006/ole">
            <mc:AlternateContent xmlns:mc="http://schemas.openxmlformats.org/markup-compatibility/2006">
              <mc:Choice xmlns:v="urn:schemas-microsoft-com:vml" Requires="v">
                <p:oleObj spid="_x0000_s5455" name="Bitmap Image" r:id="rId7" imgW="11069595" imgH="3228571" progId="Paint.Picture">
                  <p:embed/>
                </p:oleObj>
              </mc:Choice>
              <mc:Fallback>
                <p:oleObj name="Bitmap Image" r:id="rId7" imgW="11069595" imgH="3228571"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39986" r="39986"/>
                      <a:stretch>
                        <a:fillRect/>
                      </a:stretch>
                    </p:blipFill>
                    <p:spPr bwMode="auto">
                      <a:xfrm>
                        <a:off x="6019800" y="1866900"/>
                        <a:ext cx="9144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9" name="Object 13"/>
          <p:cNvGraphicFramePr>
            <a:graphicFrameLocks noChangeAspect="1"/>
          </p:cNvGraphicFramePr>
          <p:nvPr/>
        </p:nvGraphicFramePr>
        <p:xfrm>
          <a:off x="6324600" y="3314700"/>
          <a:ext cx="914400" cy="1333500"/>
        </p:xfrm>
        <a:graphic>
          <a:graphicData uri="http://schemas.openxmlformats.org/presentationml/2006/ole">
            <mc:AlternateContent xmlns:mc="http://schemas.openxmlformats.org/markup-compatibility/2006">
              <mc:Choice xmlns:v="urn:schemas-microsoft-com:vml" Requires="v">
                <p:oleObj spid="_x0000_s5456" name="Bitmap Image" r:id="rId8" imgW="11069595" imgH="3228571" progId="Paint.Picture">
                  <p:embed/>
                </p:oleObj>
              </mc:Choice>
              <mc:Fallback>
                <p:oleObj name="Bitmap Image" r:id="rId8" imgW="11069595" imgH="3228571"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0000" r="60001"/>
                      <a:stretch>
                        <a:fillRect/>
                      </a:stretch>
                    </p:blipFill>
                    <p:spPr bwMode="auto">
                      <a:xfrm>
                        <a:off x="6324600" y="3314700"/>
                        <a:ext cx="91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50" name="Object 14"/>
          <p:cNvGraphicFramePr>
            <a:graphicFrameLocks noChangeAspect="1"/>
          </p:cNvGraphicFramePr>
          <p:nvPr/>
        </p:nvGraphicFramePr>
        <p:xfrm>
          <a:off x="7467600" y="3390900"/>
          <a:ext cx="914400" cy="1333500"/>
        </p:xfrm>
        <a:graphic>
          <a:graphicData uri="http://schemas.openxmlformats.org/presentationml/2006/ole">
            <mc:AlternateContent xmlns:mc="http://schemas.openxmlformats.org/markup-compatibility/2006">
              <mc:Choice xmlns:v="urn:schemas-microsoft-com:vml" Requires="v">
                <p:oleObj spid="_x0000_s5457" name="Bitmap Image" r:id="rId9" imgW="11069595" imgH="3228571" progId="Paint.Picture">
                  <p:embed/>
                </p:oleObj>
              </mc:Choice>
              <mc:Fallback>
                <p:oleObj name="Bitmap Image" r:id="rId9" imgW="11069595" imgH="3228571" progId="Paint.Picture">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r="80000"/>
                      <a:stretch>
                        <a:fillRect/>
                      </a:stretch>
                    </p:blipFill>
                    <p:spPr bwMode="auto">
                      <a:xfrm>
                        <a:off x="7467600" y="3390900"/>
                        <a:ext cx="914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51" name="Rectangle 15"/>
          <p:cNvSpPr>
            <a:spLocks noChangeArrowheads="1"/>
          </p:cNvSpPr>
          <p:nvPr/>
        </p:nvSpPr>
        <p:spPr bwMode="auto">
          <a:xfrm>
            <a:off x="7772400" y="1790700"/>
            <a:ext cx="533400" cy="76200"/>
          </a:xfrm>
          <a:prstGeom prst="rect">
            <a:avLst/>
          </a:prstGeom>
          <a:solidFill>
            <a:srgbClr val="000000"/>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116752" name="Rectangle 16"/>
          <p:cNvSpPr>
            <a:spLocks noChangeArrowheads="1"/>
          </p:cNvSpPr>
          <p:nvPr/>
        </p:nvSpPr>
        <p:spPr bwMode="auto">
          <a:xfrm>
            <a:off x="6248400" y="2476500"/>
            <a:ext cx="533400" cy="76200"/>
          </a:xfrm>
          <a:prstGeom prst="rect">
            <a:avLst/>
          </a:prstGeom>
          <a:solidFill>
            <a:srgbClr val="000000"/>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116753" name="Rectangle 17"/>
          <p:cNvSpPr>
            <a:spLocks noChangeArrowheads="1"/>
          </p:cNvSpPr>
          <p:nvPr/>
        </p:nvSpPr>
        <p:spPr bwMode="auto">
          <a:xfrm>
            <a:off x="7162800" y="2781300"/>
            <a:ext cx="533400" cy="76200"/>
          </a:xfrm>
          <a:prstGeom prst="rect">
            <a:avLst/>
          </a:prstGeom>
          <a:solidFill>
            <a:srgbClr val="000000"/>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116754" name="Rectangle 18"/>
          <p:cNvSpPr>
            <a:spLocks noChangeArrowheads="1"/>
          </p:cNvSpPr>
          <p:nvPr/>
        </p:nvSpPr>
        <p:spPr bwMode="auto">
          <a:xfrm>
            <a:off x="6477000" y="3924300"/>
            <a:ext cx="533400" cy="76200"/>
          </a:xfrm>
          <a:prstGeom prst="rect">
            <a:avLst/>
          </a:prstGeom>
          <a:solidFill>
            <a:srgbClr val="000000"/>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
        <p:nvSpPr>
          <p:cNvPr id="116755" name="Rectangle 19"/>
          <p:cNvSpPr>
            <a:spLocks noChangeArrowheads="1"/>
          </p:cNvSpPr>
          <p:nvPr/>
        </p:nvSpPr>
        <p:spPr bwMode="auto">
          <a:xfrm>
            <a:off x="7696200" y="3924300"/>
            <a:ext cx="533400" cy="76200"/>
          </a:xfrm>
          <a:prstGeom prst="rect">
            <a:avLst/>
          </a:prstGeom>
          <a:solidFill>
            <a:srgbClr val="000000"/>
          </a:solidFill>
          <a:ln w="12700" cap="sq">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GB" sz="2400" smtClean="0">
              <a:solidFill>
                <a:srgbClr val="000099"/>
              </a:solidFill>
            </a:endParaRPr>
          </a:p>
        </p:txBody>
      </p:sp>
    </p:spTree>
    <p:extLst>
      <p:ext uri="{BB962C8B-B14F-4D97-AF65-F5344CB8AC3E}">
        <p14:creationId xmlns:p14="http://schemas.microsoft.com/office/powerpoint/2010/main" val="17654971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fontScale="90000"/>
          </a:bodyPr>
          <a:lstStyle/>
          <a:p>
            <a:r>
              <a:rPr lang="en-GB" dirty="0" smtClean="0"/>
              <a:t>Jonny Benjamin</a:t>
            </a:r>
            <a:r>
              <a:rPr lang="en-GB" b="1" dirty="0" smtClean="0"/>
              <a:t/>
            </a:r>
            <a:br>
              <a:rPr lang="en-GB" b="1" dirty="0" smtClean="0"/>
            </a:br>
            <a:r>
              <a:rPr lang="en-GB" dirty="0" smtClean="0"/>
              <a:t/>
            </a:r>
            <a:br>
              <a:rPr lang="en-GB" dirty="0" smtClean="0"/>
            </a:br>
            <a:r>
              <a:rPr lang="en-GB" dirty="0" smtClean="0"/>
              <a:t>‘I felt like I’d been given a life sentence’ </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781767" cy="406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31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796752"/>
          </a:xfrm>
        </p:spPr>
        <p:txBody>
          <a:bodyPr>
            <a:normAutofit/>
          </a:bodyPr>
          <a:lstStyle/>
          <a:p>
            <a:endParaRPr lang="en-GB" dirty="0"/>
          </a:p>
        </p:txBody>
      </p:sp>
      <p:sp>
        <p:nvSpPr>
          <p:cNvPr id="4" name="Text Placeholder 3"/>
          <p:cNvSpPr>
            <a:spLocks noGrp="1"/>
          </p:cNvSpPr>
          <p:nvPr>
            <p:ph type="body" sz="half" idx="2"/>
          </p:nvPr>
        </p:nvSpPr>
        <p:spPr>
          <a:xfrm>
            <a:off x="1792288" y="4653136"/>
            <a:ext cx="5486400" cy="1519064"/>
          </a:xfrm>
        </p:spPr>
        <p:txBody>
          <a:bodyPr>
            <a:noAutofit/>
          </a:bodyPr>
          <a:lstStyle/>
          <a:p>
            <a:r>
              <a:rPr lang="en-GB" sz="3200" dirty="0" smtClean="0"/>
              <a:t>‘All I knew was what I read in the papers – that people with schizophrenia are violent and incapable of recovery’</a:t>
            </a:r>
            <a:endParaRPr lang="en-GB" sz="3200"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000" r="1000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919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33400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3448"/>
            <a:ext cx="12513653" cy="763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465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fontScale="90000"/>
          </a:bodyPr>
          <a:lstStyle/>
          <a:p>
            <a:pPr algn="l"/>
            <a:r>
              <a:rPr lang="en-GB" dirty="0" smtClean="0"/>
              <a:t/>
            </a:r>
            <a:br>
              <a:rPr lang="en-GB" dirty="0" smtClean="0"/>
            </a:br>
            <a:r>
              <a:rPr lang="en-GB" dirty="0" smtClean="0"/>
              <a:t>‘Schizophrenia is a devastating brain disorder’</a:t>
            </a:r>
            <a:br>
              <a:rPr lang="en-GB" dirty="0" smtClean="0"/>
            </a:br>
            <a:r>
              <a:rPr lang="en-GB" dirty="0" smtClean="0"/>
              <a:t>					</a:t>
            </a:r>
            <a:r>
              <a:rPr lang="en-GB" i="1" dirty="0" smtClean="0"/>
              <a:t>Zyprexa.com</a:t>
            </a:r>
            <a:r>
              <a:rPr lang="en-GB" dirty="0" smtClean="0"/>
              <a:t/>
            </a:r>
            <a:br>
              <a:rPr lang="en-GB" dirty="0" smtClean="0"/>
            </a:br>
            <a:endParaRPr lang="en-GB" dirty="0"/>
          </a:p>
        </p:txBody>
      </p:sp>
      <p:pic>
        <p:nvPicPr>
          <p:cNvPr id="5122" name="Picture 2" descr="http://reliableanswers.com/images/zyprex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068960"/>
            <a:ext cx="1905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mediabistro.com/agencyspy/files/2012/03/lly2.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3933056"/>
            <a:ext cx="3238500" cy="24955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8710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GB" dirty="0" smtClean="0"/>
              <a:t>Challenging the Narrative of Despair</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587" y="1510096"/>
            <a:ext cx="4740622"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324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655"/>
            <a:ext cx="4032447" cy="678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727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404" y="620688"/>
            <a:ext cx="821197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1203" y="283573"/>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50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fs-sal-01.ccad.canterbury.ac.uk\ac32s\Pictures\Picture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68300"/>
            <a:ext cx="9650413" cy="611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7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233488"/>
            <a:ext cx="4608513"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01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fs-sal-01.ccad.canterbury.ac.uk\ac32s\Pictures\Pictur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149225"/>
            <a:ext cx="4389437" cy="655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3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fs-sal-01.ccad.canterbury.ac.uk\ac32s\Pictures\Pictur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285750"/>
            <a:ext cx="6340475" cy="628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44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fs-sal-01.ccad.canterbury.ac.uk\ac32s\Pictures\Pictur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66675"/>
            <a:ext cx="7102475"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53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204864"/>
            <a:ext cx="8229600" cy="4392488"/>
          </a:xfrm>
        </p:spPr>
        <p:txBody>
          <a:bodyPr>
            <a:noAutofit/>
          </a:bodyPr>
          <a:lstStyle/>
          <a:p>
            <a:pPr marL="0" indent="0">
              <a:lnSpc>
                <a:spcPct val="115000"/>
              </a:lnSpc>
              <a:spcAft>
                <a:spcPts val="1000"/>
              </a:spcAft>
              <a:buNone/>
            </a:pPr>
            <a:r>
              <a:rPr lang="en-GB" sz="3600" dirty="0" smtClean="0">
                <a:ea typeface="Calibri"/>
                <a:cs typeface="Times New Roman"/>
              </a:rPr>
              <a:t>Hearing </a:t>
            </a:r>
            <a:r>
              <a:rPr lang="en-GB" sz="3600" dirty="0">
                <a:ea typeface="Calibri"/>
                <a:cs typeface="Times New Roman"/>
              </a:rPr>
              <a:t>voices or feeling paranoid are common experiences which can often be a reaction to trauma, abuse or deprivation.  Calling them symptoms of mental illness, psychosis or schizophrenia is only one way of thinking about them, with advantages and disadvantages</a:t>
            </a:r>
            <a:endParaRPr lang="en-GB" sz="3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883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r>
              <a:rPr lang="en-GB" sz="3600" dirty="0"/>
              <a:t>There is no clear dividing line between ‘psychosis’ and other thoughts, feelings and beliefs: psychosis can be understood and treated in the same way as other psychological problems such as anxiety or shyness</a:t>
            </a:r>
            <a:r>
              <a:rPr lang="en-GB"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449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344267"/>
            <a:ext cx="8229600" cy="4181077"/>
          </a:xfrm>
        </p:spPr>
        <p:txBody>
          <a:bodyPr>
            <a:noAutofit/>
          </a:bodyPr>
          <a:lstStyle/>
          <a:p>
            <a:pPr marL="0" indent="0">
              <a:lnSpc>
                <a:spcPct val="115000"/>
              </a:lnSpc>
              <a:spcAft>
                <a:spcPts val="1000"/>
              </a:spcAft>
              <a:buNone/>
            </a:pPr>
            <a:r>
              <a:rPr lang="en-GB" sz="3600" dirty="0"/>
              <a:t>Some people find it useful to think of themselves as having an illness.  Others prefer to think of their problems as, for example, an aspect of their personality which sometimes gets them into trouble but which they would not want to be without.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01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endParaRPr lang="en-GB" sz="3600" dirty="0" smtClean="0"/>
          </a:p>
          <a:p>
            <a:pPr marL="0" indent="0">
              <a:lnSpc>
                <a:spcPct val="115000"/>
              </a:lnSpc>
              <a:spcAft>
                <a:spcPts val="1000"/>
              </a:spcAft>
              <a:buNone/>
            </a:pPr>
            <a:r>
              <a:rPr lang="en-GB" sz="3600" dirty="0" smtClean="0"/>
              <a:t>In </a:t>
            </a:r>
            <a:r>
              <a:rPr lang="en-GB" sz="3600" dirty="0"/>
              <a:t>some cultures, experiences such as hearing voices are highly valued.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449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endParaRPr lang="en-GB" sz="3600" dirty="0" smtClean="0"/>
          </a:p>
          <a:p>
            <a:pPr marL="0" indent="0">
              <a:lnSpc>
                <a:spcPct val="115000"/>
              </a:lnSpc>
              <a:spcAft>
                <a:spcPts val="1000"/>
              </a:spcAft>
              <a:buNone/>
            </a:pPr>
            <a:r>
              <a:rPr lang="en-GB" sz="3600" dirty="0" smtClean="0"/>
              <a:t>Each </a:t>
            </a:r>
            <a:r>
              <a:rPr lang="en-GB" sz="3600" dirty="0"/>
              <a:t>individual’s experiences are unique – no one person’s problems, or ways of coping with them, are exactly the same as anyone else’s.</a:t>
            </a:r>
          </a:p>
          <a:p>
            <a:pPr marL="0" indent="0">
              <a:lnSpc>
                <a:spcPct val="115000"/>
              </a:lnSpc>
              <a:spcAft>
                <a:spcPts val="1000"/>
              </a:spcAft>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223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r>
              <a:rPr lang="en-GB" sz="3600" dirty="0"/>
              <a:t>For many people the experiences are short-lived.  Even people who continue to have them nevertheless often lead happy and successful lives.</a:t>
            </a:r>
          </a:p>
          <a:p>
            <a:pPr marL="0" indent="0">
              <a:lnSpc>
                <a:spcPct val="115000"/>
              </a:lnSpc>
              <a:spcAft>
                <a:spcPts val="1000"/>
              </a:spcAft>
              <a:buNone/>
            </a:pP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199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endParaRPr lang="en-GB" dirty="0" smtClean="0"/>
          </a:p>
          <a:p>
            <a:pPr marL="0" indent="0">
              <a:lnSpc>
                <a:spcPct val="115000"/>
              </a:lnSpc>
              <a:spcAft>
                <a:spcPts val="1000"/>
              </a:spcAft>
              <a:buNone/>
            </a:pPr>
            <a:r>
              <a:rPr lang="en-GB" sz="3600" dirty="0" smtClean="0"/>
              <a:t>Psychological  therapies are </a:t>
            </a:r>
            <a:r>
              <a:rPr lang="en-GB" sz="3600" dirty="0"/>
              <a:t>very helpful for many </a:t>
            </a:r>
            <a:r>
              <a:rPr lang="en-GB" sz="3600" dirty="0" smtClean="0"/>
              <a:t>people.  However </a:t>
            </a:r>
            <a:r>
              <a:rPr lang="en-GB" sz="3600" dirty="0"/>
              <a:t>most people are currently unable to access </a:t>
            </a:r>
            <a:r>
              <a:rPr lang="en-GB" sz="3600" dirty="0" smtClean="0"/>
              <a:t>them </a:t>
            </a:r>
            <a:r>
              <a:rPr lang="en-GB" sz="3600" dirty="0"/>
              <a:t>and we regard this situation as </a:t>
            </a:r>
            <a:r>
              <a:rPr lang="en-GB" sz="3600" dirty="0" smtClean="0"/>
              <a:t>scandalous.</a:t>
            </a:r>
            <a:endParaRPr lang="en-GB"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29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58" y="3627437"/>
            <a:ext cx="412115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911" y="3246558"/>
            <a:ext cx="2090737"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descr="\\stafs-sal-01.ccad.canterbury.ac.uk\ac32s\Pictures\Chi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30" y="260648"/>
            <a:ext cx="582100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68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r>
              <a:rPr lang="en-GB" sz="3600" dirty="0"/>
              <a:t>More generally, it is vital that services offer people the chance to talk in detail about their experiences and to make sense of what has happened to them.  Surprisingly few currently do.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411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endParaRPr lang="en-GB" sz="3600" dirty="0" smtClean="0"/>
          </a:p>
          <a:p>
            <a:pPr marL="0" indent="0">
              <a:lnSpc>
                <a:spcPct val="115000"/>
              </a:lnSpc>
              <a:spcAft>
                <a:spcPts val="1000"/>
              </a:spcAft>
              <a:buNone/>
            </a:pPr>
            <a:r>
              <a:rPr lang="en-GB" sz="3600" dirty="0" smtClean="0"/>
              <a:t>Professionals </a:t>
            </a:r>
            <a:r>
              <a:rPr lang="en-GB" sz="3600" dirty="0"/>
              <a:t>should not insist that people accept any one particular framework of understanding, for example that their experiences are symptoms of an illness. </a:t>
            </a:r>
          </a:p>
          <a:p>
            <a:pPr marL="0" indent="0">
              <a:lnSpc>
                <a:spcPct val="115000"/>
              </a:lnSpc>
              <a:spcAft>
                <a:spcPts val="1000"/>
              </a:spcAft>
              <a:buNone/>
            </a:pPr>
            <a:endParaRPr lang="en-GB"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53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r>
              <a:rPr lang="en-GB" dirty="0"/>
              <a:t>Many people find that ‘antipsychotic’ medication helps to make the experiences less frequent, intense or distressing.  However, there is no evidence that it corrects an underlying biological abnormality. Recent evidence also suggests that it carries significant risks, particularly if taken long term.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476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6600" b="1" dirty="0"/>
          </a:p>
        </p:txBody>
      </p:sp>
      <p:sp>
        <p:nvSpPr>
          <p:cNvPr id="3" name="Content Placeholder 2"/>
          <p:cNvSpPr>
            <a:spLocks noGrp="1"/>
          </p:cNvSpPr>
          <p:nvPr>
            <p:ph idx="1"/>
          </p:nvPr>
        </p:nvSpPr>
        <p:spPr>
          <a:xfrm>
            <a:off x="457200" y="2420888"/>
            <a:ext cx="8229600" cy="4176464"/>
          </a:xfrm>
        </p:spPr>
        <p:txBody>
          <a:bodyPr>
            <a:normAutofit/>
          </a:bodyPr>
          <a:lstStyle/>
          <a:p>
            <a:pPr marL="0" indent="0">
              <a:lnSpc>
                <a:spcPct val="115000"/>
              </a:lnSpc>
              <a:spcAft>
                <a:spcPts val="1000"/>
              </a:spcAft>
              <a:buNone/>
            </a:pPr>
            <a:endParaRPr lang="en-GB" sz="3600" dirty="0" smtClean="0"/>
          </a:p>
          <a:p>
            <a:pPr marL="0" indent="0">
              <a:lnSpc>
                <a:spcPct val="115000"/>
              </a:lnSpc>
              <a:spcAft>
                <a:spcPts val="1000"/>
              </a:spcAft>
              <a:buNone/>
            </a:pPr>
            <a:r>
              <a:rPr lang="en-GB" sz="3600" dirty="0" smtClean="0"/>
              <a:t>The </a:t>
            </a:r>
            <a:r>
              <a:rPr lang="en-GB" sz="3600" dirty="0"/>
              <a:t>British Psychological Society believes that services need to change radically, and that we need to invest in prevention by taking measures to reduce abuse, deprivation and inequality</a:t>
            </a:r>
            <a:r>
              <a:rPr lang="en-GB"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6672"/>
            <a:ext cx="1873225" cy="18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725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afs-sal-01.ccad.canterbury.ac.uk\ac32s\Pictures\Pictur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871538"/>
            <a:ext cx="77597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95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fontScale="90000"/>
          </a:bodyPr>
          <a:lstStyle/>
          <a:p>
            <a:r>
              <a:rPr lang="en-GB" sz="3600" dirty="0" smtClean="0">
                <a:hlinkClick r:id="rId3"/>
              </a:rPr>
              <a:t/>
            </a:r>
            <a:br>
              <a:rPr lang="en-GB" sz="3600" dirty="0" smtClean="0">
                <a:hlinkClick r:id="rId3"/>
              </a:rPr>
            </a:br>
            <a:r>
              <a:rPr lang="en-GB" sz="3600" dirty="0">
                <a:hlinkClick r:id="rId3"/>
              </a:rPr>
              <a:t/>
            </a:r>
            <a:br>
              <a:rPr lang="en-GB" sz="3600" dirty="0">
                <a:hlinkClick r:id="rId3"/>
              </a:rPr>
            </a:br>
            <a:r>
              <a:rPr lang="en-GB" sz="3600" dirty="0" smtClean="0">
                <a:hlinkClick r:id="rId3"/>
              </a:rPr>
              <a:t/>
            </a:r>
            <a:br>
              <a:rPr lang="en-GB" sz="3600" dirty="0" smtClean="0">
                <a:hlinkClick r:id="rId3"/>
              </a:rPr>
            </a:br>
            <a:r>
              <a:rPr lang="en-GB" sz="3600" dirty="0">
                <a:hlinkClick r:id="rId3"/>
              </a:rPr>
              <a:t/>
            </a:r>
            <a:br>
              <a:rPr lang="en-GB" sz="3600" dirty="0">
                <a:hlinkClick r:id="rId3"/>
              </a:rPr>
            </a:b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r>
              <a:rPr lang="en-GB" sz="3600" dirty="0" smtClean="0"/>
              <a:t/>
            </a:r>
            <a:br>
              <a:rPr lang="en-GB" sz="3600" dirty="0" smtClean="0"/>
            </a:br>
            <a:r>
              <a:rPr lang="en-GB" sz="3600" dirty="0" smtClean="0"/>
              <a:t/>
            </a:r>
            <a:br>
              <a:rPr lang="en-GB" sz="3600" dirty="0" smtClean="0"/>
            </a:br>
            <a:r>
              <a:rPr lang="en-GB" sz="3600" dirty="0"/>
              <a:t/>
            </a:r>
            <a:br>
              <a:rPr lang="en-GB" sz="3600" dirty="0"/>
            </a:br>
            <a:r>
              <a:rPr lang="en-GB" sz="3600" dirty="0" smtClean="0">
                <a:hlinkClick r:id="rId3"/>
              </a:rPr>
              <a:t>anne.cooke@canterbury.ac.uk</a:t>
            </a:r>
            <a:r>
              <a:rPr lang="en-GB" sz="3600" dirty="0" smtClean="0"/>
              <a:t/>
            </a:r>
            <a:br>
              <a:rPr lang="en-GB" sz="3600" dirty="0" smtClean="0"/>
            </a:br>
            <a:r>
              <a:rPr lang="en-GB" sz="3600" dirty="0" smtClean="0"/>
              <a:t>@annecooke14</a:t>
            </a:r>
            <a:br>
              <a:rPr lang="en-GB" sz="3600" dirty="0" smtClean="0"/>
            </a:br>
            <a:r>
              <a:rPr lang="en-GB" sz="3600" dirty="0" smtClean="0"/>
              <a:t/>
            </a:r>
            <a:br>
              <a:rPr lang="en-GB" sz="3600" dirty="0" smtClean="0"/>
            </a:br>
            <a:r>
              <a:rPr lang="en-GB" sz="3600" dirty="0" smtClean="0"/>
              <a:t/>
            </a:r>
            <a:br>
              <a:rPr lang="en-GB" sz="3600" dirty="0" smtClean="0"/>
            </a:br>
            <a:r>
              <a:rPr lang="en-GB" sz="3200" dirty="0" smtClean="0"/>
              <a:t/>
            </a:r>
            <a:br>
              <a:rPr lang="en-GB" sz="3200" dirty="0" smtClean="0"/>
            </a:br>
            <a:r>
              <a:rPr lang="en-GB" sz="3200" dirty="0"/>
              <a:t/>
            </a:r>
            <a:br>
              <a:rPr lang="en-GB" sz="3200" dirty="0"/>
            </a:br>
            <a:r>
              <a:rPr lang="en-GB" sz="3200" dirty="0"/>
              <a:t/>
            </a:r>
            <a:br>
              <a:rPr lang="en-GB" sz="3200" dirty="0"/>
            </a:br>
            <a:endParaRPr lang="en-GB" sz="3200" dirty="0"/>
          </a:p>
        </p:txBody>
      </p:sp>
      <p:pic>
        <p:nvPicPr>
          <p:cNvPr id="3" name="Picture 2" descr="http://4.bp.blogspot.com/-pysqWSqQixA/UL9zH5lX21I/AAAAAAAAAEo/WS5iZJ82f3Q/s300/Logo%2B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476875"/>
            <a:ext cx="2857500" cy="1381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2413338"/>
            <a:ext cx="7920880" cy="3477875"/>
          </a:xfrm>
          <a:prstGeom prst="rect">
            <a:avLst/>
          </a:prstGeom>
        </p:spPr>
        <p:txBody>
          <a:bodyPr wrap="square">
            <a:spAutoFit/>
          </a:bodyPr>
          <a:lstStyle/>
          <a:p>
            <a:pPr algn="ctr"/>
            <a:endParaRPr lang="en-GB" sz="3200" dirty="0" smtClean="0">
              <a:hlinkClick r:id="rId5"/>
            </a:endParaRPr>
          </a:p>
          <a:p>
            <a:pPr algn="ctr"/>
            <a:endParaRPr lang="en-GB" sz="3200" dirty="0">
              <a:hlinkClick r:id="rId5"/>
            </a:endParaRPr>
          </a:p>
          <a:p>
            <a:pPr algn="ctr"/>
            <a:endParaRPr lang="en-GB" sz="3200" dirty="0" smtClean="0">
              <a:hlinkClick r:id=""/>
            </a:endParaRPr>
          </a:p>
          <a:p>
            <a:pPr algn="ctr"/>
            <a:r>
              <a:rPr lang="en-GB" sz="3200" dirty="0" smtClean="0">
                <a:hlinkClick r:id=""/>
              </a:rPr>
              <a:t>www.understandingpsychosis.net</a:t>
            </a:r>
            <a:endParaRPr lang="en-GB" sz="3200" dirty="0" smtClean="0"/>
          </a:p>
          <a:p>
            <a:pPr algn="ctr"/>
            <a:endParaRPr lang="en-GB" sz="3000" u="sng" dirty="0" smtClean="0">
              <a:hlinkClick r:id=""/>
            </a:endParaRPr>
          </a:p>
          <a:p>
            <a:pPr algn="ctr"/>
            <a:r>
              <a:rPr lang="en-GB" sz="3000" u="sng" dirty="0" smtClean="0">
                <a:hlinkClick r:id=""/>
              </a:rPr>
              <a:t>www.discursiveoftunbridgewells.blogspot.co.uk</a:t>
            </a:r>
            <a:r>
              <a:rPr lang="en-GB" sz="2800" dirty="0"/>
              <a:t/>
            </a:r>
            <a:br>
              <a:rPr lang="en-GB" sz="2800" dirty="0"/>
            </a:br>
            <a:r>
              <a:rPr lang="en-GB" sz="3200" dirty="0"/>
              <a:t>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374" y="260648"/>
            <a:ext cx="18716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93" y="5795104"/>
            <a:ext cx="3255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3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0607"/>
            <a:ext cx="8208912" cy="449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0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6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3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6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34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a:bodyPr>
          <a:lstStyle/>
          <a:p>
            <a:endParaRPr lang="en-GB" dirty="0"/>
          </a:p>
        </p:txBody>
      </p:sp>
      <p:sp>
        <p:nvSpPr>
          <p:cNvPr id="3" name="Content Placeholder 2"/>
          <p:cNvSpPr>
            <a:spLocks noGrp="1"/>
          </p:cNvSpPr>
          <p:nvPr>
            <p:ph idx="1"/>
          </p:nvPr>
        </p:nvSpPr>
        <p:spPr/>
        <p:txBody>
          <a:bodyPr>
            <a:normAutofit/>
          </a:bodyPr>
          <a:lstStyle/>
          <a:p>
            <a:pPr marL="0" indent="0">
              <a:buNone/>
            </a:pPr>
            <a:r>
              <a:rPr lang="en-GB" sz="5400" dirty="0" smtClean="0"/>
              <a:t>There are practical consequences </a:t>
            </a:r>
            <a:r>
              <a:rPr lang="en-GB" sz="5400" dirty="0"/>
              <a:t>for </a:t>
            </a:r>
            <a:r>
              <a:rPr lang="en-GB" sz="5400" dirty="0" smtClean="0"/>
              <a:t>people who are  diagnosed</a:t>
            </a:r>
            <a:endParaRPr lang="en-GB" sz="5400" dirty="0"/>
          </a:p>
        </p:txBody>
      </p:sp>
    </p:spTree>
    <p:custDataLst>
      <p:tags r:id="rId1"/>
    </p:custDataLst>
    <p:extLst>
      <p:ext uri="{BB962C8B-B14F-4D97-AF65-F5344CB8AC3E}">
        <p14:creationId xmlns:p14="http://schemas.microsoft.com/office/powerpoint/2010/main" val="28415238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mporary">
  <a:themeElements>
    <a:clrScheme name="">
      <a:dk1>
        <a:srgbClr val="000099"/>
      </a:dk1>
      <a:lt1>
        <a:srgbClr val="FFFFFF"/>
      </a:lt1>
      <a:dk2>
        <a:srgbClr val="FFFFFF"/>
      </a:dk2>
      <a:lt2>
        <a:srgbClr val="000066"/>
      </a:lt2>
      <a:accent1>
        <a:srgbClr val="009999"/>
      </a:accent1>
      <a:accent2>
        <a:srgbClr val="FF9933"/>
      </a:accent2>
      <a:accent3>
        <a:srgbClr val="FFFFFF"/>
      </a:accent3>
      <a:accent4>
        <a:srgbClr val="000082"/>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2036</TotalTime>
  <Words>989</Words>
  <Application>Microsoft Office PowerPoint</Application>
  <PresentationFormat>On-screen Show (4:3)</PresentationFormat>
  <Paragraphs>113</Paragraphs>
  <Slides>45</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Office Theme</vt:lpstr>
      <vt:lpstr>Contemporary</vt:lpstr>
      <vt:lpstr>Bitmap Image</vt:lpstr>
      <vt:lpstr>Changing UK Society’s whole approach to psychosis: articulating a genuinely psychosocial approach </vt:lpstr>
      <vt:lpstr>Equifinality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Practical Consequences Avoidance and Harsh Treatment</vt:lpstr>
      <vt:lpstr>  Practical Consequences Unemployment and  Financial Disadvantage</vt:lpstr>
      <vt:lpstr>Practical Consequences Loss of rights</vt:lpstr>
      <vt:lpstr>Problems with the idea of mental illness</vt:lpstr>
      <vt:lpstr> Psychological Effects Hopelessness</vt:lpstr>
      <vt:lpstr>      Accepting my diagnosis would have led to a long term career as a psychiatric patient   Rufus May</vt:lpstr>
      <vt:lpstr>  Psychological Effect 5  Denial of the positive aspects of experience </vt:lpstr>
      <vt:lpstr>PowerPoint Presentation</vt:lpstr>
      <vt:lpstr>NNNarratives of Despair</vt:lpstr>
      <vt:lpstr>Misunderstanding</vt:lpstr>
      <vt:lpstr>PowerPoint Presentation</vt:lpstr>
      <vt:lpstr>Jonny Benjamin  ‘I felt like I’d been given a life sentence’ </vt:lpstr>
      <vt:lpstr>PowerPoint Presentation</vt:lpstr>
      <vt:lpstr>PowerPoint Presentation</vt:lpstr>
      <vt:lpstr>PowerPoint Presentation</vt:lpstr>
      <vt:lpstr> ‘Schizophrenia is a devastating brain disorder’      Zyprexa.com </vt:lpstr>
      <vt:lpstr>Challenging the Narrative of Despair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anne.cooke@canterbury.ac.uk @annecooke14      </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Life a Disease?</dc:title>
  <dc:creator>staff</dc:creator>
  <cp:lastModifiedBy>Cooke, Anne (anne.cooke@canterbury.ac.uk)</cp:lastModifiedBy>
  <cp:revision>174</cp:revision>
  <dcterms:created xsi:type="dcterms:W3CDTF">2013-07-04T07:03:07Z</dcterms:created>
  <dcterms:modified xsi:type="dcterms:W3CDTF">2014-08-04T17:03:18Z</dcterms:modified>
</cp:coreProperties>
</file>