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57" r:id="rId6"/>
    <p:sldId id="330" r:id="rId7"/>
    <p:sldId id="347" r:id="rId8"/>
    <p:sldId id="348" r:id="rId9"/>
    <p:sldId id="342" r:id="rId10"/>
    <p:sldId id="337" r:id="rId11"/>
    <p:sldId id="352" r:id="rId12"/>
    <p:sldId id="350" r:id="rId13"/>
    <p:sldId id="357" r:id="rId14"/>
    <p:sldId id="343" r:id="rId15"/>
    <p:sldId id="344" r:id="rId16"/>
    <p:sldId id="345" r:id="rId17"/>
    <p:sldId id="353" r:id="rId18"/>
    <p:sldId id="354" r:id="rId19"/>
    <p:sldId id="289" r:id="rId20"/>
    <p:sldId id="349" r:id="rId21"/>
    <p:sldId id="326"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25" autoAdjust="0"/>
    <p:restoredTop sz="94660"/>
  </p:normalViewPr>
  <p:slideViewPr>
    <p:cSldViewPr snapToGrid="0">
      <p:cViewPr varScale="1">
        <p:scale>
          <a:sx n="66" d="100"/>
          <a:sy n="66" d="100"/>
        </p:scale>
        <p:origin x="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104973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01004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4615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76241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2926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39989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403822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404527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425857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85D7D-BDC0-431A-8635-CF0DDC5F3ECC}"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8242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885D7D-BDC0-431A-8635-CF0DDC5F3ECC}"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37507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885D7D-BDC0-431A-8635-CF0DDC5F3ECC}" type="datetimeFigureOut">
              <a:rPr lang="en-GB" smtClean="0"/>
              <a:t>08/09/2023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82123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885D7D-BDC0-431A-8635-CF0DDC5F3ECC}" type="datetimeFigureOut">
              <a:rPr lang="en-GB" smtClean="0"/>
              <a:t>08/09/2023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98029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85D7D-BDC0-431A-8635-CF0DDC5F3ECC}" type="datetimeFigureOut">
              <a:rPr lang="en-GB" smtClean="0"/>
              <a:t>08/09/2023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358598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85D7D-BDC0-431A-8635-CF0DDC5F3ECC}"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218301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85D7D-BDC0-431A-8635-CF0DDC5F3ECC}"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2FB7B-4F4B-4B8F-87CE-49BE3A6A068C}" type="slidenum">
              <a:rPr lang="en-GB" smtClean="0"/>
              <a:t>‹#›</a:t>
            </a:fld>
            <a:endParaRPr lang="en-GB"/>
          </a:p>
        </p:txBody>
      </p:sp>
    </p:spTree>
    <p:extLst>
      <p:ext uri="{BB962C8B-B14F-4D97-AF65-F5344CB8AC3E}">
        <p14:creationId xmlns:p14="http://schemas.microsoft.com/office/powerpoint/2010/main" val="95264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885D7D-BDC0-431A-8635-CF0DDC5F3ECC}" type="datetimeFigureOut">
              <a:rPr lang="en-GB" smtClean="0"/>
              <a:t>08/09/2023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C2FB7B-4F4B-4B8F-87CE-49BE3A6A068C}" type="slidenum">
              <a:rPr lang="en-GB" smtClean="0"/>
              <a:t>‹#›</a:t>
            </a:fld>
            <a:endParaRPr lang="en-GB"/>
          </a:p>
        </p:txBody>
      </p:sp>
    </p:spTree>
    <p:extLst>
      <p:ext uri="{BB962C8B-B14F-4D97-AF65-F5344CB8AC3E}">
        <p14:creationId xmlns:p14="http://schemas.microsoft.com/office/powerpoint/2010/main" val="831387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blogs.kent.ac.uk/parentingculturestudies/files/2021/03/Talking-about-generations.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b="0" i="0" dirty="0">
                <a:effectLst/>
                <a:latin typeface="var(--highlight-font-family)"/>
              </a:rPr>
              <a:t>Gen Z, identity politics, and the problem of belonging</a:t>
            </a:r>
          </a:p>
        </p:txBody>
      </p:sp>
      <p:sp>
        <p:nvSpPr>
          <p:cNvPr id="3" name="Subtitle 2"/>
          <p:cNvSpPr>
            <a:spLocks noGrp="1"/>
          </p:cNvSpPr>
          <p:nvPr>
            <p:ph type="subTitle" idx="1"/>
          </p:nvPr>
        </p:nvSpPr>
        <p:spPr/>
        <p:txBody>
          <a:bodyPr>
            <a:normAutofit fontScale="85000" lnSpcReduction="10000"/>
          </a:bodyPr>
          <a:lstStyle/>
          <a:p>
            <a:r>
              <a:rPr lang="en-US" dirty="0"/>
              <a:t>Dr Jennie Bristow</a:t>
            </a:r>
          </a:p>
          <a:p>
            <a:r>
              <a:rPr lang="en-US" dirty="0"/>
              <a:t>Senior Lecturer in Sociology, Canterbury Christ Church University</a:t>
            </a:r>
          </a:p>
          <a:p>
            <a:r>
              <a:rPr lang="en-US" dirty="0"/>
              <a:t>Clout Culture: Youth Cultures in Changing Societies, Budapest, 8 September 2023</a:t>
            </a:r>
          </a:p>
        </p:txBody>
      </p:sp>
    </p:spTree>
    <p:extLst>
      <p:ext uri="{BB962C8B-B14F-4D97-AF65-F5344CB8AC3E}">
        <p14:creationId xmlns:p14="http://schemas.microsoft.com/office/powerpoint/2010/main" val="184223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8B5AF-C49A-3C0E-8F89-A54B03A63079}"/>
              </a:ext>
            </a:extLst>
          </p:cNvPr>
          <p:cNvSpPr>
            <a:spLocks noGrp="1"/>
          </p:cNvSpPr>
          <p:nvPr>
            <p:ph idx="1"/>
          </p:nvPr>
        </p:nvSpPr>
        <p:spPr>
          <a:xfrm>
            <a:off x="677334" y="1116531"/>
            <a:ext cx="8596668" cy="4841507"/>
          </a:xfrm>
        </p:spPr>
        <p:txBody>
          <a:bodyPr>
            <a:noAutofit/>
          </a:bodyPr>
          <a:lstStyle/>
          <a:p>
            <a:pPr>
              <a:lnSpc>
                <a:spcPct val="107000"/>
              </a:lnSpc>
              <a:spcAft>
                <a:spcPts val="800"/>
              </a:spcAft>
            </a:pPr>
            <a:r>
              <a:rPr lang="en-GB" sz="1600" dirty="0">
                <a:ea typeface="Calibri" panose="020F0502020204030204" pitchFamily="34" charset="0"/>
                <a:cs typeface="Calibri" panose="020F0502020204030204" pitchFamily="34" charset="0"/>
              </a:rPr>
              <a:t>‘[T]</a:t>
            </a:r>
            <a:r>
              <a:rPr lang="en-GB" sz="1600" dirty="0" err="1">
                <a:ea typeface="Calibri" panose="020F0502020204030204" pitchFamily="34" charset="0"/>
                <a:cs typeface="Calibri" panose="020F0502020204030204" pitchFamily="34" charset="0"/>
              </a:rPr>
              <a:t>hese</a:t>
            </a:r>
            <a:r>
              <a:rPr lang="en-GB" sz="1600" dirty="0">
                <a:ea typeface="Calibri" panose="020F0502020204030204" pitchFamily="34" charset="0"/>
                <a:cs typeface="Calibri" panose="020F0502020204030204" pitchFamily="34" charset="0"/>
              </a:rPr>
              <a:t> new characteristics of social time and their reflections on the construction of biography reverberate directly on the condition of youth’: </a:t>
            </a:r>
            <a:endParaRPr lang="en-GB" sz="1600" dirty="0">
              <a:ea typeface="Calibri" panose="020F0502020204030204" pitchFamily="34" charset="0"/>
              <a:cs typeface="Times New Roman" panose="02020603050405020304" pitchFamily="18" charset="0"/>
            </a:endParaRPr>
          </a:p>
          <a:p>
            <a:pPr marL="857250" lvl="1">
              <a:lnSpc>
                <a:spcPct val="107000"/>
              </a:lnSpc>
              <a:spcAft>
                <a:spcPts val="800"/>
              </a:spcAft>
            </a:pPr>
            <a:r>
              <a:rPr lang="en-GB" sz="1400" dirty="0">
                <a:ea typeface="Calibri" panose="020F0502020204030204" pitchFamily="34" charset="0"/>
                <a:cs typeface="Calibri" panose="020F0502020204030204" pitchFamily="34" charset="0"/>
              </a:rPr>
              <a:t>By definition, youth has a dual connection to the time dimension not only because it is ‘limited’, destined inevitably to reach a conclusion, but also because young people are asked by society to delineate the course of their own biographical time, to build a meaningful relationship with social time. This means constructing significant connections between an individual and collective past, present and future. In this process, meaning is given to overall living time. (</a:t>
            </a:r>
            <a:r>
              <a:rPr lang="en-GB" sz="1400" dirty="0" err="1">
                <a:ea typeface="Calibri" panose="020F0502020204030204" pitchFamily="34" charset="0"/>
                <a:cs typeface="Calibri" panose="020F0502020204030204" pitchFamily="34" charset="0"/>
              </a:rPr>
              <a:t>Leccardi</a:t>
            </a:r>
            <a:r>
              <a:rPr lang="en-GB" sz="1400" dirty="0">
                <a:ea typeface="Calibri" panose="020F0502020204030204" pitchFamily="34" charset="0"/>
                <a:cs typeface="Calibri" panose="020F0502020204030204" pitchFamily="34" charset="0"/>
              </a:rPr>
              <a:t>, 2016, pp.15-16)</a:t>
            </a:r>
          </a:p>
          <a:p>
            <a:pPr marL="457200">
              <a:lnSpc>
                <a:spcPct val="107000"/>
              </a:lnSpc>
              <a:spcAft>
                <a:spcPts val="800"/>
              </a:spcAft>
            </a:pPr>
            <a:r>
              <a:rPr lang="en-GB" sz="1600" dirty="0">
                <a:ea typeface="Calibri" panose="020F0502020204030204" pitchFamily="34" charset="0"/>
                <a:cs typeface="Calibri" panose="020F0502020204030204" pitchFamily="34" charset="0"/>
              </a:rPr>
              <a:t>Development of sociological terms such as ‘choice biography’,  or ‘“risk biography”’, characterized by individualization in the context of uncertainty (</a:t>
            </a:r>
            <a:r>
              <a:rPr lang="en-GB" sz="1600" dirty="0" err="1">
                <a:ea typeface="Calibri" panose="020F0502020204030204" pitchFamily="34" charset="0"/>
                <a:cs typeface="Calibri" panose="020F0502020204030204" pitchFamily="34" charset="0"/>
              </a:rPr>
              <a:t>Leccardi</a:t>
            </a:r>
            <a:r>
              <a:rPr lang="en-GB" sz="1600" dirty="0">
                <a:ea typeface="Calibri" panose="020F0502020204030204" pitchFamily="34" charset="0"/>
                <a:cs typeface="Calibri" panose="020F0502020204030204" pitchFamily="34" charset="0"/>
              </a:rPr>
              <a:t>, 2016, p.17). </a:t>
            </a:r>
            <a:endParaRPr lang="en-GB" sz="1600" dirty="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ea typeface="Calibri" panose="020F0502020204030204" pitchFamily="34" charset="0"/>
                <a:cs typeface="Calibri" panose="020F0502020204030204" pitchFamily="34" charset="0"/>
              </a:rPr>
              <a:t>Trend in recent years – institutions have sought to reshape these ‘significant connections’ around present-day imperatives, through the phenomenon of </a:t>
            </a:r>
            <a:r>
              <a:rPr lang="en-GB" sz="1600" b="1" dirty="0">
                <a:effectLst/>
                <a:ea typeface="Calibri" panose="020F0502020204030204" pitchFamily="34" charset="0"/>
                <a:cs typeface="Calibri" panose="020F0502020204030204" pitchFamily="34" charset="0"/>
              </a:rPr>
              <a:t>generational distancing</a:t>
            </a:r>
            <a:r>
              <a:rPr lang="en-GB" sz="1600" dirty="0">
                <a:effectLst/>
                <a:ea typeface="Calibri" panose="020F0502020204030204" pitchFamily="34" charset="0"/>
                <a:cs typeface="Calibri" panose="020F0502020204030204" pitchFamily="34" charset="0"/>
              </a:rPr>
              <a:t> </a:t>
            </a:r>
          </a:p>
          <a:p>
            <a:pPr>
              <a:lnSpc>
                <a:spcPct val="107000"/>
              </a:lnSpc>
              <a:spcAft>
                <a:spcPts val="800"/>
              </a:spcAft>
            </a:pPr>
            <a:r>
              <a:rPr lang="en-GB" sz="1600" dirty="0">
                <a:ea typeface="Calibri" panose="020F0502020204030204" pitchFamily="34" charset="0"/>
                <a:cs typeface="Calibri" panose="020F0502020204030204" pitchFamily="34" charset="0"/>
              </a:rPr>
              <a:t>Implications for relations between generations, for knowledge, and for belonging.</a:t>
            </a:r>
            <a:endParaRPr lang="en-GB" sz="1600" dirty="0">
              <a:effectLst/>
              <a:ea typeface="Calibri" panose="020F0502020204030204" pitchFamily="34" charset="0"/>
              <a:cs typeface="Calibri" panose="020F0502020204030204" pitchFamily="34" charset="0"/>
            </a:endParaRPr>
          </a:p>
          <a:p>
            <a:endParaRPr lang="en-GB" sz="1600" dirty="0"/>
          </a:p>
        </p:txBody>
      </p:sp>
    </p:spTree>
    <p:extLst>
      <p:ext uri="{BB962C8B-B14F-4D97-AF65-F5344CB8AC3E}">
        <p14:creationId xmlns:p14="http://schemas.microsoft.com/office/powerpoint/2010/main" val="227828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5BAF-F18C-E162-E682-3E038853AA0A}"/>
              </a:ext>
            </a:extLst>
          </p:cNvPr>
          <p:cNvSpPr>
            <a:spLocks noGrp="1"/>
          </p:cNvSpPr>
          <p:nvPr>
            <p:ph type="title"/>
          </p:nvPr>
        </p:nvSpPr>
        <p:spPr/>
        <p:txBody>
          <a:bodyPr/>
          <a:lstStyle/>
          <a:p>
            <a:r>
              <a:rPr lang="en-US" dirty="0"/>
              <a:t>‘Gen Z’ (in the US)</a:t>
            </a:r>
            <a:endParaRPr lang="en-GB" dirty="0"/>
          </a:p>
        </p:txBody>
      </p:sp>
      <p:sp>
        <p:nvSpPr>
          <p:cNvPr id="3" name="Content Placeholder 2">
            <a:extLst>
              <a:ext uri="{FF2B5EF4-FFF2-40B4-BE49-F238E27FC236}">
                <a16:creationId xmlns:a16="http://schemas.microsoft.com/office/drawing/2014/main" id="{A6FC0B60-4145-CF2B-66AF-4817FD026755}"/>
              </a:ext>
            </a:extLst>
          </p:cNvPr>
          <p:cNvSpPr>
            <a:spLocks noGrp="1"/>
          </p:cNvSpPr>
          <p:nvPr>
            <p:ph sz="half" idx="1"/>
          </p:nvPr>
        </p:nvSpPr>
        <p:spPr/>
        <p:txBody>
          <a:bodyPr/>
          <a:lstStyle/>
          <a:p>
            <a:r>
              <a:rPr lang="en-US" dirty="0"/>
              <a:t>Jean Twenge, Professor of Psychology at San Diego State University</a:t>
            </a:r>
          </a:p>
          <a:p>
            <a:pPr marL="0" indent="0">
              <a:buNone/>
            </a:pPr>
            <a:endParaRPr lang="en-US" dirty="0"/>
          </a:p>
          <a:p>
            <a:pPr marL="0" indent="0">
              <a:buNone/>
            </a:pPr>
            <a:endParaRPr lang="en-US" dirty="0"/>
          </a:p>
        </p:txBody>
      </p:sp>
      <p:pic>
        <p:nvPicPr>
          <p:cNvPr id="8" name="Content Placeholder 7">
            <a:extLst>
              <a:ext uri="{FF2B5EF4-FFF2-40B4-BE49-F238E27FC236}">
                <a16:creationId xmlns:a16="http://schemas.microsoft.com/office/drawing/2014/main" id="{4F84F4AD-AAD4-E372-B28C-3C2FC3935156}"/>
              </a:ext>
            </a:extLst>
          </p:cNvPr>
          <p:cNvPicPr>
            <a:picLocks noGrp="1" noChangeAspect="1"/>
          </p:cNvPicPr>
          <p:nvPr>
            <p:ph sz="half" idx="2"/>
          </p:nvPr>
        </p:nvPicPr>
        <p:blipFill>
          <a:blip r:embed="rId2"/>
          <a:stretch>
            <a:fillRect/>
          </a:stretch>
        </p:blipFill>
        <p:spPr>
          <a:xfrm>
            <a:off x="7973344" y="3499622"/>
            <a:ext cx="1413521" cy="1980760"/>
          </a:xfrm>
        </p:spPr>
      </p:pic>
      <p:pic>
        <p:nvPicPr>
          <p:cNvPr id="6" name="Picture 5">
            <a:extLst>
              <a:ext uri="{FF2B5EF4-FFF2-40B4-BE49-F238E27FC236}">
                <a16:creationId xmlns:a16="http://schemas.microsoft.com/office/drawing/2014/main" id="{9DF7E9FB-9A88-E5EE-7149-6AF92C590C41}"/>
              </a:ext>
            </a:extLst>
          </p:cNvPr>
          <p:cNvPicPr>
            <a:picLocks noChangeAspect="1"/>
          </p:cNvPicPr>
          <p:nvPr/>
        </p:nvPicPr>
        <p:blipFill>
          <a:blip r:embed="rId3"/>
          <a:stretch>
            <a:fillRect/>
          </a:stretch>
        </p:blipFill>
        <p:spPr>
          <a:xfrm>
            <a:off x="5754910" y="3085078"/>
            <a:ext cx="1603741" cy="2250411"/>
          </a:xfrm>
          <a:prstGeom prst="rect">
            <a:avLst/>
          </a:prstGeom>
        </p:spPr>
      </p:pic>
      <p:pic>
        <p:nvPicPr>
          <p:cNvPr id="10" name="Picture 9">
            <a:extLst>
              <a:ext uri="{FF2B5EF4-FFF2-40B4-BE49-F238E27FC236}">
                <a16:creationId xmlns:a16="http://schemas.microsoft.com/office/drawing/2014/main" id="{3D8120A4-8FE3-7C31-A1CF-D47333DED468}"/>
              </a:ext>
            </a:extLst>
          </p:cNvPr>
          <p:cNvPicPr>
            <a:picLocks noChangeAspect="1"/>
          </p:cNvPicPr>
          <p:nvPr/>
        </p:nvPicPr>
        <p:blipFill>
          <a:blip r:embed="rId4"/>
          <a:stretch>
            <a:fillRect/>
          </a:stretch>
        </p:blipFill>
        <p:spPr>
          <a:xfrm>
            <a:off x="7808170" y="1290637"/>
            <a:ext cx="1510852" cy="2138363"/>
          </a:xfrm>
          <a:prstGeom prst="rect">
            <a:avLst/>
          </a:prstGeom>
        </p:spPr>
      </p:pic>
      <p:pic>
        <p:nvPicPr>
          <p:cNvPr id="12" name="Picture 11">
            <a:extLst>
              <a:ext uri="{FF2B5EF4-FFF2-40B4-BE49-F238E27FC236}">
                <a16:creationId xmlns:a16="http://schemas.microsoft.com/office/drawing/2014/main" id="{FB181668-AA59-DACE-1419-524C21CBEBB4}"/>
              </a:ext>
            </a:extLst>
          </p:cNvPr>
          <p:cNvPicPr>
            <a:picLocks noChangeAspect="1"/>
          </p:cNvPicPr>
          <p:nvPr/>
        </p:nvPicPr>
        <p:blipFill>
          <a:blip r:embed="rId5"/>
          <a:stretch>
            <a:fillRect/>
          </a:stretch>
        </p:blipFill>
        <p:spPr>
          <a:xfrm>
            <a:off x="6136028" y="387660"/>
            <a:ext cx="1603741" cy="2260057"/>
          </a:xfrm>
          <a:prstGeom prst="rect">
            <a:avLst/>
          </a:prstGeom>
        </p:spPr>
      </p:pic>
      <p:graphicFrame>
        <p:nvGraphicFramePr>
          <p:cNvPr id="4" name="Table 9">
            <a:extLst>
              <a:ext uri="{FF2B5EF4-FFF2-40B4-BE49-F238E27FC236}">
                <a16:creationId xmlns:a16="http://schemas.microsoft.com/office/drawing/2014/main" id="{5FFD3162-B5B0-4D14-D74A-5208FBB93637}"/>
              </a:ext>
            </a:extLst>
          </p:cNvPr>
          <p:cNvGraphicFramePr>
            <a:graphicFrameLocks/>
          </p:cNvGraphicFramePr>
          <p:nvPr>
            <p:extLst>
              <p:ext uri="{D42A27DB-BD31-4B8C-83A1-F6EECF244321}">
                <p14:modId xmlns:p14="http://schemas.microsoft.com/office/powerpoint/2010/main" val="258446238"/>
              </p:ext>
            </p:extLst>
          </p:nvPr>
        </p:nvGraphicFramePr>
        <p:xfrm>
          <a:off x="684267" y="3363469"/>
          <a:ext cx="4455950" cy="2560320"/>
        </p:xfrm>
        <a:graphic>
          <a:graphicData uri="http://schemas.openxmlformats.org/drawingml/2006/table">
            <a:tbl>
              <a:tblPr firstRow="1" bandRow="1">
                <a:tableStyleId>{5C22544A-7EE6-4342-B048-85BDC9FD1C3A}</a:tableStyleId>
              </a:tblPr>
              <a:tblGrid>
                <a:gridCol w="2212937">
                  <a:extLst>
                    <a:ext uri="{9D8B030D-6E8A-4147-A177-3AD203B41FA5}">
                      <a16:colId xmlns:a16="http://schemas.microsoft.com/office/drawing/2014/main" val="957126897"/>
                    </a:ext>
                  </a:extLst>
                </a:gridCol>
                <a:gridCol w="2243013">
                  <a:extLst>
                    <a:ext uri="{9D8B030D-6E8A-4147-A177-3AD203B41FA5}">
                      <a16:colId xmlns:a16="http://schemas.microsoft.com/office/drawing/2014/main" val="1470647798"/>
                    </a:ext>
                  </a:extLst>
                </a:gridCol>
              </a:tblGrid>
              <a:tr h="271961">
                <a:tc>
                  <a:txBody>
                    <a:bodyPr/>
                    <a:lstStyle/>
                    <a:p>
                      <a:r>
                        <a:rPr lang="en-US" dirty="0"/>
                        <a:t>Label</a:t>
                      </a:r>
                      <a:endParaRPr lang="en-GB" dirty="0"/>
                    </a:p>
                  </a:txBody>
                  <a:tcPr/>
                </a:tc>
                <a:tc>
                  <a:txBody>
                    <a:bodyPr/>
                    <a:lstStyle/>
                    <a:p>
                      <a:r>
                        <a:rPr lang="en-US" dirty="0"/>
                        <a:t>Born </a:t>
                      </a:r>
                      <a:endParaRPr lang="en-GB" dirty="0"/>
                    </a:p>
                  </a:txBody>
                  <a:tcPr/>
                </a:tc>
                <a:extLst>
                  <a:ext uri="{0D108BD9-81ED-4DB2-BD59-A6C34878D82A}">
                    <a16:rowId xmlns:a16="http://schemas.microsoft.com/office/drawing/2014/main" val="528480188"/>
                  </a:ext>
                </a:extLst>
              </a:tr>
              <a:tr h="271961">
                <a:tc>
                  <a:txBody>
                    <a:bodyPr/>
                    <a:lstStyle/>
                    <a:p>
                      <a:r>
                        <a:rPr lang="en-US" dirty="0"/>
                        <a:t>Silents</a:t>
                      </a:r>
                      <a:endParaRPr lang="en-GB" dirty="0"/>
                    </a:p>
                  </a:txBody>
                  <a:tcPr/>
                </a:tc>
                <a:tc>
                  <a:txBody>
                    <a:bodyPr/>
                    <a:lstStyle/>
                    <a:p>
                      <a:r>
                        <a:rPr lang="en-US" dirty="0"/>
                        <a:t>1925-1945</a:t>
                      </a:r>
                      <a:endParaRPr lang="en-GB" dirty="0"/>
                    </a:p>
                  </a:txBody>
                  <a:tcPr/>
                </a:tc>
                <a:extLst>
                  <a:ext uri="{0D108BD9-81ED-4DB2-BD59-A6C34878D82A}">
                    <a16:rowId xmlns:a16="http://schemas.microsoft.com/office/drawing/2014/main" val="4074835922"/>
                  </a:ext>
                </a:extLst>
              </a:tr>
              <a:tr h="271961">
                <a:tc>
                  <a:txBody>
                    <a:bodyPr/>
                    <a:lstStyle/>
                    <a:p>
                      <a:r>
                        <a:rPr lang="en-US" dirty="0"/>
                        <a:t>Boomers</a:t>
                      </a:r>
                      <a:endParaRPr lang="en-GB" dirty="0"/>
                    </a:p>
                  </a:txBody>
                  <a:tcPr/>
                </a:tc>
                <a:tc>
                  <a:txBody>
                    <a:bodyPr/>
                    <a:lstStyle/>
                    <a:p>
                      <a:r>
                        <a:rPr lang="en-US" dirty="0"/>
                        <a:t>1946-1964</a:t>
                      </a:r>
                      <a:endParaRPr lang="en-GB" dirty="0"/>
                    </a:p>
                  </a:txBody>
                  <a:tcPr/>
                </a:tc>
                <a:extLst>
                  <a:ext uri="{0D108BD9-81ED-4DB2-BD59-A6C34878D82A}">
                    <a16:rowId xmlns:a16="http://schemas.microsoft.com/office/drawing/2014/main" val="3537940415"/>
                  </a:ext>
                </a:extLst>
              </a:tr>
              <a:tr h="271961">
                <a:tc>
                  <a:txBody>
                    <a:bodyPr/>
                    <a:lstStyle/>
                    <a:p>
                      <a:r>
                        <a:rPr lang="en-US" dirty="0"/>
                        <a:t>Generation X</a:t>
                      </a:r>
                      <a:endParaRPr lang="en-GB" dirty="0"/>
                    </a:p>
                  </a:txBody>
                  <a:tcPr/>
                </a:tc>
                <a:tc>
                  <a:txBody>
                    <a:bodyPr/>
                    <a:lstStyle/>
                    <a:p>
                      <a:r>
                        <a:rPr lang="en-US" dirty="0"/>
                        <a:t>1965-1979</a:t>
                      </a:r>
                      <a:endParaRPr lang="en-GB" dirty="0"/>
                    </a:p>
                  </a:txBody>
                  <a:tcPr/>
                </a:tc>
                <a:extLst>
                  <a:ext uri="{0D108BD9-81ED-4DB2-BD59-A6C34878D82A}">
                    <a16:rowId xmlns:a16="http://schemas.microsoft.com/office/drawing/2014/main" val="2052045389"/>
                  </a:ext>
                </a:extLst>
              </a:tr>
              <a:tr h="271961">
                <a:tc>
                  <a:txBody>
                    <a:bodyPr/>
                    <a:lstStyle/>
                    <a:p>
                      <a:r>
                        <a:rPr lang="en-US" dirty="0"/>
                        <a:t>Millennials</a:t>
                      </a:r>
                      <a:endParaRPr lang="en-GB" dirty="0"/>
                    </a:p>
                  </a:txBody>
                  <a:tcPr/>
                </a:tc>
                <a:tc>
                  <a:txBody>
                    <a:bodyPr/>
                    <a:lstStyle/>
                    <a:p>
                      <a:r>
                        <a:rPr lang="en-US" dirty="0"/>
                        <a:t>1980-1994</a:t>
                      </a:r>
                      <a:endParaRPr lang="en-GB" dirty="0"/>
                    </a:p>
                  </a:txBody>
                  <a:tcPr/>
                </a:tc>
                <a:extLst>
                  <a:ext uri="{0D108BD9-81ED-4DB2-BD59-A6C34878D82A}">
                    <a16:rowId xmlns:a16="http://schemas.microsoft.com/office/drawing/2014/main" val="2962316583"/>
                  </a:ext>
                </a:extLst>
              </a:tr>
              <a:tr h="271961">
                <a:tc>
                  <a:txBody>
                    <a:bodyPr/>
                    <a:lstStyle/>
                    <a:p>
                      <a:r>
                        <a:rPr lang="en-US" dirty="0"/>
                        <a:t>Generation Z</a:t>
                      </a:r>
                      <a:endParaRPr lang="en-GB" dirty="0"/>
                    </a:p>
                  </a:txBody>
                  <a:tcPr/>
                </a:tc>
                <a:tc>
                  <a:txBody>
                    <a:bodyPr/>
                    <a:lstStyle/>
                    <a:p>
                      <a:r>
                        <a:rPr lang="en-US" dirty="0"/>
                        <a:t>1995-2012</a:t>
                      </a:r>
                      <a:endParaRPr lang="en-GB" dirty="0"/>
                    </a:p>
                  </a:txBody>
                  <a:tcPr/>
                </a:tc>
                <a:extLst>
                  <a:ext uri="{0D108BD9-81ED-4DB2-BD59-A6C34878D82A}">
                    <a16:rowId xmlns:a16="http://schemas.microsoft.com/office/drawing/2014/main" val="1565266599"/>
                  </a:ext>
                </a:extLst>
              </a:tr>
              <a:tr h="271961">
                <a:tc>
                  <a:txBody>
                    <a:bodyPr/>
                    <a:lstStyle/>
                    <a:p>
                      <a:r>
                        <a:rPr lang="en-US" dirty="0"/>
                        <a:t>Polars</a:t>
                      </a:r>
                      <a:endParaRPr lang="en-GB" dirty="0"/>
                    </a:p>
                  </a:txBody>
                  <a:tcPr/>
                </a:tc>
                <a:tc>
                  <a:txBody>
                    <a:bodyPr/>
                    <a:lstStyle/>
                    <a:p>
                      <a:r>
                        <a:rPr lang="en-US" dirty="0"/>
                        <a:t>2013 --</a:t>
                      </a:r>
                      <a:endParaRPr lang="en-GB" dirty="0"/>
                    </a:p>
                  </a:txBody>
                  <a:tcPr/>
                </a:tc>
                <a:extLst>
                  <a:ext uri="{0D108BD9-81ED-4DB2-BD59-A6C34878D82A}">
                    <a16:rowId xmlns:a16="http://schemas.microsoft.com/office/drawing/2014/main" val="1764093726"/>
                  </a:ext>
                </a:extLst>
              </a:tr>
            </a:tbl>
          </a:graphicData>
        </a:graphic>
      </p:graphicFrame>
    </p:spTree>
    <p:extLst>
      <p:ext uri="{BB962C8B-B14F-4D97-AF65-F5344CB8AC3E}">
        <p14:creationId xmlns:p14="http://schemas.microsoft.com/office/powerpoint/2010/main" val="155346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A83A-F3FE-3892-41CB-851F53D740FD}"/>
              </a:ext>
            </a:extLst>
          </p:cNvPr>
          <p:cNvSpPr>
            <a:spLocks noGrp="1"/>
          </p:cNvSpPr>
          <p:nvPr>
            <p:ph type="title"/>
          </p:nvPr>
        </p:nvSpPr>
        <p:spPr/>
        <p:txBody>
          <a:bodyPr/>
          <a:lstStyle/>
          <a:p>
            <a:r>
              <a:rPr lang="en-US" dirty="0"/>
              <a:t>Gen Z ‘traits’ </a:t>
            </a:r>
            <a:endParaRPr lang="en-GB" dirty="0"/>
          </a:p>
        </p:txBody>
      </p:sp>
      <p:sp>
        <p:nvSpPr>
          <p:cNvPr id="3" name="Content Placeholder 2">
            <a:extLst>
              <a:ext uri="{FF2B5EF4-FFF2-40B4-BE49-F238E27FC236}">
                <a16:creationId xmlns:a16="http://schemas.microsoft.com/office/drawing/2014/main" id="{9E372E03-C623-3C98-D88A-D8EA92A1B229}"/>
              </a:ext>
            </a:extLst>
          </p:cNvPr>
          <p:cNvSpPr>
            <a:spLocks noGrp="1"/>
          </p:cNvSpPr>
          <p:nvPr>
            <p:ph sz="half" idx="1"/>
          </p:nvPr>
        </p:nvSpPr>
        <p:spPr/>
        <p:txBody>
          <a:bodyPr>
            <a:normAutofit lnSpcReduction="10000"/>
          </a:bodyPr>
          <a:lstStyle/>
          <a:p>
            <a:r>
              <a:rPr lang="en-US" dirty="0"/>
              <a:t>Gender Fluidity</a:t>
            </a:r>
          </a:p>
          <a:p>
            <a:r>
              <a:rPr lang="en-US" dirty="0"/>
              <a:t>More Lesbian, Gay, and Bisexual People</a:t>
            </a:r>
          </a:p>
          <a:p>
            <a:r>
              <a:rPr lang="en-US" dirty="0"/>
              <a:t>Less Sexually Active</a:t>
            </a:r>
          </a:p>
          <a:p>
            <a:r>
              <a:rPr lang="en-US" dirty="0"/>
              <a:t>Growing Up Slowly</a:t>
            </a:r>
          </a:p>
          <a:p>
            <a:r>
              <a:rPr lang="en-US" dirty="0"/>
              <a:t>Restricting Speech</a:t>
            </a:r>
          </a:p>
          <a:p>
            <a:r>
              <a:rPr lang="en-US" dirty="0"/>
              <a:t>Interest in Physical and Emotional Safety</a:t>
            </a:r>
          </a:p>
          <a:p>
            <a:r>
              <a:rPr lang="en-US" dirty="0"/>
              <a:t>Racial Consciousness </a:t>
            </a:r>
          </a:p>
          <a:p>
            <a:r>
              <a:rPr lang="en-US" dirty="0"/>
              <a:t>Dissatisfied and Depressed</a:t>
            </a:r>
          </a:p>
        </p:txBody>
      </p:sp>
      <p:sp>
        <p:nvSpPr>
          <p:cNvPr id="5" name="Content Placeholder 4">
            <a:extLst>
              <a:ext uri="{FF2B5EF4-FFF2-40B4-BE49-F238E27FC236}">
                <a16:creationId xmlns:a16="http://schemas.microsoft.com/office/drawing/2014/main" id="{F30686BF-7B9B-A51F-35F6-4F6841FC4E6A}"/>
              </a:ext>
            </a:extLst>
          </p:cNvPr>
          <p:cNvSpPr>
            <a:spLocks noGrp="1"/>
          </p:cNvSpPr>
          <p:nvPr>
            <p:ph sz="half" idx="2"/>
          </p:nvPr>
        </p:nvSpPr>
        <p:spPr/>
        <p:txBody>
          <a:bodyPr>
            <a:normAutofit lnSpcReduction="10000"/>
          </a:bodyPr>
          <a:lstStyle/>
          <a:p>
            <a:r>
              <a:rPr lang="en-US" dirty="0"/>
              <a:t>More Online Communication</a:t>
            </a:r>
          </a:p>
          <a:p>
            <a:r>
              <a:rPr lang="en-US" dirty="0"/>
              <a:t>Less Likely to Be Physically Healthy </a:t>
            </a:r>
          </a:p>
          <a:p>
            <a:r>
              <a:rPr lang="en-US" dirty="0"/>
              <a:t>Pessimism</a:t>
            </a:r>
          </a:p>
          <a:p>
            <a:r>
              <a:rPr lang="en-US" dirty="0"/>
              <a:t>Perceiving Discrimination and Having an External Locus of Control</a:t>
            </a:r>
          </a:p>
          <a:p>
            <a:r>
              <a:rPr lang="en-US" dirty="0"/>
              <a:t>Political Polarization</a:t>
            </a:r>
          </a:p>
          <a:p>
            <a:r>
              <a:rPr lang="en-US" dirty="0"/>
              <a:t>Political Activism and Increased Voter Turnout</a:t>
            </a:r>
          </a:p>
          <a:p>
            <a:r>
              <a:rPr lang="en-US" dirty="0"/>
              <a:t>Liberal Unhappiness and Depression </a:t>
            </a:r>
          </a:p>
          <a:p>
            <a:r>
              <a:rPr lang="en-US" dirty="0"/>
              <a:t>Shaped by the Pandemic </a:t>
            </a:r>
            <a:endParaRPr lang="en-GB" dirty="0"/>
          </a:p>
          <a:p>
            <a:endParaRPr lang="en-GB" dirty="0"/>
          </a:p>
        </p:txBody>
      </p:sp>
    </p:spTree>
    <p:extLst>
      <p:ext uri="{BB962C8B-B14F-4D97-AF65-F5344CB8AC3E}">
        <p14:creationId xmlns:p14="http://schemas.microsoft.com/office/powerpoint/2010/main" val="36725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8C3D-5C09-B3F3-1BAF-B8ABC3EAF68B}"/>
              </a:ext>
            </a:extLst>
          </p:cNvPr>
          <p:cNvSpPr>
            <a:spLocks noGrp="1"/>
          </p:cNvSpPr>
          <p:nvPr>
            <p:ph type="title"/>
          </p:nvPr>
        </p:nvSpPr>
        <p:spPr/>
        <p:txBody>
          <a:bodyPr/>
          <a:lstStyle/>
          <a:p>
            <a:r>
              <a:rPr lang="en-US" dirty="0"/>
              <a:t>A socially depressed generation?</a:t>
            </a:r>
            <a:endParaRPr lang="en-GB" dirty="0"/>
          </a:p>
        </p:txBody>
      </p:sp>
      <p:sp>
        <p:nvSpPr>
          <p:cNvPr id="3" name="Content Placeholder 2">
            <a:extLst>
              <a:ext uri="{FF2B5EF4-FFF2-40B4-BE49-F238E27FC236}">
                <a16:creationId xmlns:a16="http://schemas.microsoft.com/office/drawing/2014/main" id="{A00D4FE4-99FB-AA5A-7844-4C7EF14EBC50}"/>
              </a:ext>
            </a:extLst>
          </p:cNvPr>
          <p:cNvSpPr>
            <a:spLocks noGrp="1"/>
          </p:cNvSpPr>
          <p:nvPr>
            <p:ph sz="half" idx="1"/>
          </p:nvPr>
        </p:nvSpPr>
        <p:spPr>
          <a:xfrm>
            <a:off x="677333" y="2160589"/>
            <a:ext cx="5502085" cy="3880772"/>
          </a:xfrm>
        </p:spPr>
        <p:txBody>
          <a:bodyPr>
            <a:normAutofit fontScale="85000" lnSpcReduction="10000"/>
          </a:bodyPr>
          <a:lstStyle/>
          <a:p>
            <a:r>
              <a:rPr lang="en-US" dirty="0"/>
              <a:t>‘A 21-year-old from an all-Gen Z consulting company was on stage, detailing the characteristics of his generation… “We’ve learned that the world is a harsh place, and that things are tough,” he said. “Things are worse than ever.”</a:t>
            </a:r>
          </a:p>
          <a:p>
            <a:r>
              <a:rPr lang="en-US" dirty="0"/>
              <a:t>‘For older generations, that statement is a bit of a head-scratcher, especially given the context: It was January 2020, </a:t>
            </a:r>
            <a:r>
              <a:rPr lang="en-US" i="1" dirty="0"/>
              <a:t>before</a:t>
            </a:r>
            <a:r>
              <a:rPr lang="en-US" dirty="0"/>
              <a:t> the COVID-19 pandemic hit the US. At the time, the economy was booming and the unemployment rate was at a record low. Yes, the world faced big issues like climate change, but was Gen Z’s situation in early 2020 really worse than that of Millennials, who had graduated into the Great Recession? Was it worse than Gen X coming of age during the violent crime wave in the 1990s? Was it worse than Boomers getting drafted to fight in Vietnam?</a:t>
            </a:r>
          </a:p>
        </p:txBody>
      </p:sp>
      <p:sp>
        <p:nvSpPr>
          <p:cNvPr id="4" name="Content Placeholder 3">
            <a:extLst>
              <a:ext uri="{FF2B5EF4-FFF2-40B4-BE49-F238E27FC236}">
                <a16:creationId xmlns:a16="http://schemas.microsoft.com/office/drawing/2014/main" id="{5062D37C-E0F0-4031-572A-BF8D608D2BE1}"/>
              </a:ext>
            </a:extLst>
          </p:cNvPr>
          <p:cNvSpPr>
            <a:spLocks noGrp="1"/>
          </p:cNvSpPr>
          <p:nvPr>
            <p:ph sz="half" idx="2"/>
          </p:nvPr>
        </p:nvSpPr>
        <p:spPr>
          <a:xfrm>
            <a:off x="6400800" y="2160590"/>
            <a:ext cx="2873203" cy="3880772"/>
          </a:xfrm>
          <a:solidFill>
            <a:schemeClr val="accent2">
              <a:lumMod val="20000"/>
              <a:lumOff val="80000"/>
            </a:schemeClr>
          </a:solidFill>
        </p:spPr>
        <p:txBody>
          <a:bodyPr>
            <a:normAutofit fontScale="85000" lnSpcReduction="10000"/>
          </a:bodyPr>
          <a:lstStyle/>
          <a:p>
            <a:r>
              <a:rPr lang="en-US" dirty="0"/>
              <a:t>‘Especially given the rise in depression among young people, statements like the young consultant’s got me thinking about the power of perception: Is Gen Z depressed because the world is a harsh place? Or do they think the world is a harsh place because they are depressed? By definition, depression involves perceiving the world around you in a more negative light.’ (Twenge, 2023, pp. 418-9) </a:t>
            </a:r>
            <a:endParaRPr lang="en-GB" dirty="0"/>
          </a:p>
          <a:p>
            <a:endParaRPr lang="en-GB" dirty="0"/>
          </a:p>
        </p:txBody>
      </p:sp>
    </p:spTree>
    <p:extLst>
      <p:ext uri="{BB962C8B-B14F-4D97-AF65-F5344CB8AC3E}">
        <p14:creationId xmlns:p14="http://schemas.microsoft.com/office/powerpoint/2010/main" val="248731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51D6-85CD-3D8E-0982-CD7267B64E1A}"/>
              </a:ext>
            </a:extLst>
          </p:cNvPr>
          <p:cNvSpPr>
            <a:spLocks noGrp="1"/>
          </p:cNvSpPr>
          <p:nvPr>
            <p:ph type="title"/>
          </p:nvPr>
        </p:nvSpPr>
        <p:spPr/>
        <p:txBody>
          <a:bodyPr/>
          <a:lstStyle/>
          <a:p>
            <a:r>
              <a:rPr lang="en-US" dirty="0"/>
              <a:t>Pessimism about past, present, and future</a:t>
            </a:r>
            <a:endParaRPr lang="en-GB" dirty="0"/>
          </a:p>
        </p:txBody>
      </p:sp>
      <p:sp>
        <p:nvSpPr>
          <p:cNvPr id="3" name="Content Placeholder 2">
            <a:extLst>
              <a:ext uri="{FF2B5EF4-FFF2-40B4-BE49-F238E27FC236}">
                <a16:creationId xmlns:a16="http://schemas.microsoft.com/office/drawing/2014/main" id="{5ED3B604-FF4F-EC85-CADE-A2584C758D12}"/>
              </a:ext>
            </a:extLst>
          </p:cNvPr>
          <p:cNvSpPr>
            <a:spLocks noGrp="1"/>
          </p:cNvSpPr>
          <p:nvPr>
            <p:ph sz="half" idx="1"/>
          </p:nvPr>
        </p:nvSpPr>
        <p:spPr>
          <a:xfrm>
            <a:off x="677334" y="2160588"/>
            <a:ext cx="4193049" cy="3287311"/>
          </a:xfrm>
          <a:solidFill>
            <a:schemeClr val="accent2">
              <a:lumMod val="20000"/>
              <a:lumOff val="80000"/>
            </a:schemeClr>
          </a:solidFill>
        </p:spPr>
        <p:txBody>
          <a:bodyPr>
            <a:normAutofit fontScale="92500" lnSpcReduction="20000"/>
          </a:bodyPr>
          <a:lstStyle/>
          <a:p>
            <a:r>
              <a:rPr lang="en-US" dirty="0"/>
              <a:t>Gen Z less optimistic about personal prospects than older generations</a:t>
            </a:r>
          </a:p>
          <a:p>
            <a:r>
              <a:rPr lang="en-US" dirty="0"/>
              <a:t>Young adults are less likely to believe that ‘America is a fair society where everyone can get ahead’:</a:t>
            </a:r>
          </a:p>
          <a:p>
            <a:pPr lvl="1"/>
            <a:r>
              <a:rPr lang="en-US" dirty="0"/>
              <a:t>‘3 out of 4 Gen </a:t>
            </a:r>
            <a:r>
              <a:rPr lang="en-US" dirty="0" err="1"/>
              <a:t>Z’ers</a:t>
            </a:r>
            <a:r>
              <a:rPr lang="en-US" dirty="0"/>
              <a:t> think we should, in effect, tear it all down and start over, saying “significant changes” to the government’s “fundamental design and structure” are necessary. The old way of doing things, they feel, doesn’t work anymore.’ </a:t>
            </a:r>
          </a:p>
          <a:p>
            <a:pPr lvl="3"/>
            <a:r>
              <a:rPr lang="en-US" dirty="0"/>
              <a:t>(Twenge, 2023, p.421)</a:t>
            </a:r>
          </a:p>
          <a:p>
            <a:endParaRPr lang="en-US" dirty="0"/>
          </a:p>
          <a:p>
            <a:endParaRPr lang="en-GB" dirty="0"/>
          </a:p>
        </p:txBody>
      </p:sp>
      <p:sp>
        <p:nvSpPr>
          <p:cNvPr id="4" name="Content Placeholder 3">
            <a:extLst>
              <a:ext uri="{FF2B5EF4-FFF2-40B4-BE49-F238E27FC236}">
                <a16:creationId xmlns:a16="http://schemas.microsoft.com/office/drawing/2014/main" id="{8D4B29D0-7396-4C08-2E8A-C564C0209B5B}"/>
              </a:ext>
            </a:extLst>
          </p:cNvPr>
          <p:cNvSpPr>
            <a:spLocks noGrp="1"/>
          </p:cNvSpPr>
          <p:nvPr>
            <p:ph sz="half" idx="2"/>
          </p:nvPr>
        </p:nvSpPr>
        <p:spPr/>
        <p:txBody>
          <a:bodyPr>
            <a:normAutofit fontScale="92500" lnSpcReduction="20000"/>
          </a:bodyPr>
          <a:lstStyle/>
          <a:p>
            <a:r>
              <a:rPr lang="en-US" b="1" dirty="0"/>
              <a:t>Origin stories:</a:t>
            </a:r>
          </a:p>
          <a:p>
            <a:pPr lvl="1"/>
            <a:r>
              <a:rPr lang="en-US" dirty="0"/>
              <a:t>‘Most stunning is this: 4 out of 10 Gen </a:t>
            </a:r>
            <a:r>
              <a:rPr lang="en-US" dirty="0" err="1"/>
              <a:t>Z’ers</a:t>
            </a:r>
            <a:r>
              <a:rPr lang="en-US" dirty="0"/>
              <a:t> believe that the founders of the United States are “better described as villains” than “as heroes”. Somewhere along the line, a significant proportion of young adults developed the idea that America’s founders were more evil than good. Fewer than 1 in 10 Silents or Boomers… agree, creating a substantial generation gap.’ </a:t>
            </a:r>
          </a:p>
          <a:p>
            <a:pPr lvl="1"/>
            <a:r>
              <a:rPr lang="en-US" dirty="0"/>
              <a:t>‘This result also argues against the idea that Gen Z is pessimistic because things really are worse: They are negative not just about the current world but about a time 250 years in the past.’  </a:t>
            </a:r>
            <a:endParaRPr lang="en-GB" dirty="0"/>
          </a:p>
        </p:txBody>
      </p:sp>
    </p:spTree>
    <p:extLst>
      <p:ext uri="{BB962C8B-B14F-4D97-AF65-F5344CB8AC3E}">
        <p14:creationId xmlns:p14="http://schemas.microsoft.com/office/powerpoint/2010/main" val="1355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9D45-4EE1-EDE5-F487-DC87B57822A6}"/>
              </a:ext>
            </a:extLst>
          </p:cNvPr>
          <p:cNvSpPr>
            <a:spLocks noGrp="1"/>
          </p:cNvSpPr>
          <p:nvPr>
            <p:ph type="title"/>
          </p:nvPr>
        </p:nvSpPr>
        <p:spPr/>
        <p:txBody>
          <a:bodyPr/>
          <a:lstStyle/>
          <a:p>
            <a:r>
              <a:rPr lang="en-US" dirty="0"/>
              <a:t>Fatalism and polarized thinking</a:t>
            </a:r>
            <a:endParaRPr lang="en-GB" dirty="0"/>
          </a:p>
        </p:txBody>
      </p:sp>
      <p:sp>
        <p:nvSpPr>
          <p:cNvPr id="3" name="Content Placeholder 2">
            <a:extLst>
              <a:ext uri="{FF2B5EF4-FFF2-40B4-BE49-F238E27FC236}">
                <a16:creationId xmlns:a16="http://schemas.microsoft.com/office/drawing/2014/main" id="{57B171F4-9900-704F-CF97-71E30BCB3D4F}"/>
              </a:ext>
            </a:extLst>
          </p:cNvPr>
          <p:cNvSpPr>
            <a:spLocks noGrp="1"/>
          </p:cNvSpPr>
          <p:nvPr>
            <p:ph sz="half" idx="1"/>
          </p:nvPr>
        </p:nvSpPr>
        <p:spPr>
          <a:xfrm>
            <a:off x="677334" y="2160588"/>
            <a:ext cx="4184035" cy="4451967"/>
          </a:xfrm>
        </p:spPr>
        <p:txBody>
          <a:bodyPr>
            <a:normAutofit fontScale="92500" lnSpcReduction="10000"/>
          </a:bodyPr>
          <a:lstStyle/>
          <a:p>
            <a:r>
              <a:rPr lang="en-US" dirty="0"/>
              <a:t>Dichotomous thinking (related to political polarization)</a:t>
            </a:r>
          </a:p>
          <a:p>
            <a:r>
              <a:rPr lang="en-US" dirty="0"/>
              <a:t>‘The cards are stacked against me’: Perceiving discrimination (especially gender, race) and having an external locus of control</a:t>
            </a:r>
          </a:p>
          <a:p>
            <a:pPr lvl="1"/>
            <a:r>
              <a:rPr lang="en-US" dirty="0"/>
              <a:t>‘If you have an </a:t>
            </a:r>
            <a:r>
              <a:rPr lang="en-US" i="1" dirty="0"/>
              <a:t>internal locus of control</a:t>
            </a:r>
            <a:r>
              <a:rPr lang="en-US" dirty="0"/>
              <a:t>, you believe you are in control of your life. An </a:t>
            </a:r>
            <a:r>
              <a:rPr lang="en-US" i="1" dirty="0"/>
              <a:t>external locus of control</a:t>
            </a:r>
            <a:r>
              <a:rPr lang="en-US" dirty="0"/>
              <a:t> is the opposite: the belief that nothing matters, because it’s all up to luck and powerful other people to determine what happens.’ (Twenge, 2023, pp. 428-9)</a:t>
            </a:r>
          </a:p>
          <a:p>
            <a:r>
              <a:rPr lang="en-GB" dirty="0"/>
              <a:t>Fundamental change in cultural values – from a ‘dignity culture’ to a ‘victimhood culture’ (Campbell and Manning, in Twenge, 2023, p. 431)</a:t>
            </a:r>
          </a:p>
        </p:txBody>
      </p:sp>
      <p:sp>
        <p:nvSpPr>
          <p:cNvPr id="4" name="Content Placeholder 3">
            <a:extLst>
              <a:ext uri="{FF2B5EF4-FFF2-40B4-BE49-F238E27FC236}">
                <a16:creationId xmlns:a16="http://schemas.microsoft.com/office/drawing/2014/main" id="{FAECF880-4609-5BB4-2290-D3D202FB0056}"/>
              </a:ext>
            </a:extLst>
          </p:cNvPr>
          <p:cNvSpPr>
            <a:spLocks noGrp="1"/>
          </p:cNvSpPr>
          <p:nvPr>
            <p:ph sz="half" idx="2"/>
          </p:nvPr>
        </p:nvSpPr>
        <p:spPr>
          <a:xfrm>
            <a:off x="5043638" y="2150964"/>
            <a:ext cx="4230366" cy="3884076"/>
          </a:xfrm>
          <a:solidFill>
            <a:schemeClr val="accent1">
              <a:lumMod val="20000"/>
              <a:lumOff val="80000"/>
            </a:schemeClr>
          </a:solidFill>
        </p:spPr>
        <p:txBody>
          <a:bodyPr>
            <a:normAutofit fontScale="92500" lnSpcReduction="10000"/>
          </a:bodyPr>
          <a:lstStyle/>
          <a:p>
            <a:r>
              <a:rPr lang="en-US" dirty="0"/>
              <a:t>‘Real discrimination exists and deserves to be called out and stopped. But when teens are convinced discrimination is increasing when it is actually diminished, it can undermine the case of those pointing out real harms. It can also impact their views of their own efficacy. Convinced that the world is against them, some young people have decided there’s no point in trying, a viewpoint linked to failure. Countering this view will be one of the biggest challenges of the next decade.’ (T</a:t>
            </a:r>
            <a:r>
              <a:rPr lang="en-GB" dirty="0"/>
              <a:t>wenge, 2023, p. 431)</a:t>
            </a:r>
          </a:p>
        </p:txBody>
      </p:sp>
    </p:spTree>
    <p:extLst>
      <p:ext uri="{BB962C8B-B14F-4D97-AF65-F5344CB8AC3E}">
        <p14:creationId xmlns:p14="http://schemas.microsoft.com/office/powerpoint/2010/main" val="288374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1689-A47B-54BD-8774-11B49D84C1E2}"/>
              </a:ext>
            </a:extLst>
          </p:cNvPr>
          <p:cNvSpPr>
            <a:spLocks noGrp="1"/>
          </p:cNvSpPr>
          <p:nvPr>
            <p:ph type="title"/>
          </p:nvPr>
        </p:nvSpPr>
        <p:spPr>
          <a:xfrm>
            <a:off x="838200" y="480153"/>
            <a:ext cx="10515600" cy="1095506"/>
          </a:xfrm>
        </p:spPr>
        <p:txBody>
          <a:bodyPr>
            <a:normAutofit/>
          </a:bodyPr>
          <a:lstStyle/>
          <a:p>
            <a:r>
              <a:rPr lang="en-US" dirty="0"/>
              <a:t>The problem of belonging </a:t>
            </a:r>
            <a:endParaRPr lang="en-GB" dirty="0"/>
          </a:p>
        </p:txBody>
      </p:sp>
      <p:sp>
        <p:nvSpPr>
          <p:cNvPr id="3" name="Content Placeholder 2">
            <a:extLst>
              <a:ext uri="{FF2B5EF4-FFF2-40B4-BE49-F238E27FC236}">
                <a16:creationId xmlns:a16="http://schemas.microsoft.com/office/drawing/2014/main" id="{9E76DF95-2639-874E-054E-667CBC023359}"/>
              </a:ext>
            </a:extLst>
          </p:cNvPr>
          <p:cNvSpPr>
            <a:spLocks noGrp="1"/>
          </p:cNvSpPr>
          <p:nvPr>
            <p:ph idx="1"/>
          </p:nvPr>
        </p:nvSpPr>
        <p:spPr>
          <a:xfrm>
            <a:off x="677334" y="1575659"/>
            <a:ext cx="8596668" cy="4802188"/>
          </a:xfrm>
        </p:spPr>
        <p:txBody>
          <a:bodyPr>
            <a:noAutofit/>
          </a:bodyPr>
          <a:lstStyle/>
          <a:p>
            <a:pPr marL="457200">
              <a:lnSpc>
                <a:spcPct val="107000"/>
              </a:lnSpc>
              <a:spcAft>
                <a:spcPts val="800"/>
              </a:spcAft>
            </a:pPr>
            <a:r>
              <a:rPr lang="en-GB" dirty="0">
                <a:effectLst/>
                <a:ea typeface="Calibri" panose="020F0502020204030204" pitchFamily="34" charset="0"/>
                <a:cs typeface="Calibri" panose="020F0502020204030204" pitchFamily="34" charset="0"/>
              </a:rPr>
              <a:t>Crisis of shared meaning</a:t>
            </a:r>
            <a:r>
              <a:rPr lang="en-GB" dirty="0">
                <a:ea typeface="Calibri" panose="020F0502020204030204" pitchFamily="34" charset="0"/>
                <a:cs typeface="Calibri" panose="020F0502020204030204" pitchFamily="34" charset="0"/>
              </a:rPr>
              <a:t>, and confidence about what to transmit to younger generations, seen during the pandemic:</a:t>
            </a:r>
          </a:p>
          <a:p>
            <a:pPr marL="857250" lvl="1">
              <a:lnSpc>
                <a:spcPct val="107000"/>
              </a:lnSpc>
              <a:spcAft>
                <a:spcPts val="800"/>
              </a:spcAft>
            </a:pPr>
            <a:r>
              <a:rPr lang="en-GB" dirty="0">
                <a:ea typeface="Calibri" panose="020F0502020204030204" pitchFamily="34" charset="0"/>
                <a:cs typeface="Calibri" panose="020F0502020204030204" pitchFamily="34" charset="0"/>
              </a:rPr>
              <a:t>Symbolized by school closures: difficulty adult society had in expressing need to educate young people during a time of immediate emergency, or the meaning of education </a:t>
            </a:r>
          </a:p>
          <a:p>
            <a:pPr marL="457200">
              <a:lnSpc>
                <a:spcPct val="107000"/>
              </a:lnSpc>
              <a:spcAft>
                <a:spcPts val="800"/>
              </a:spcAft>
            </a:pPr>
            <a:r>
              <a:rPr lang="en-GB" dirty="0">
                <a:effectLst/>
                <a:ea typeface="Calibri" panose="020F0502020204030204" pitchFamily="34" charset="0"/>
                <a:cs typeface="Calibri" panose="020F0502020204030204" pitchFamily="34" charset="0"/>
              </a:rPr>
              <a:t>Intersects with existing trends towards ‘generational distancing’ observed in educ</a:t>
            </a:r>
            <a:r>
              <a:rPr lang="en-GB" dirty="0">
                <a:ea typeface="Calibri" panose="020F0502020204030204" pitchFamily="34" charset="0"/>
                <a:cs typeface="Calibri" panose="020F0502020204030204" pitchFamily="34" charset="0"/>
              </a:rPr>
              <a:t>ation, parenting culture, and policy, </a:t>
            </a:r>
            <a:r>
              <a:rPr lang="en-GB" dirty="0">
                <a:effectLst/>
                <a:ea typeface="Calibri" panose="020F0502020204030204" pitchFamily="34" charset="0"/>
                <a:cs typeface="Calibri" panose="020F0502020204030204" pitchFamily="34" charset="0"/>
              </a:rPr>
              <a:t>where the behaviours, conventions, and knowledge associated with ‘the past’ were already held in question</a:t>
            </a:r>
          </a:p>
          <a:p>
            <a:pPr marL="857250" lvl="1">
              <a:lnSpc>
                <a:spcPct val="107000"/>
              </a:lnSpc>
              <a:spcAft>
                <a:spcPts val="800"/>
              </a:spcAft>
            </a:pPr>
            <a:r>
              <a:rPr lang="en-US" dirty="0"/>
              <a:t>Further unsettling of adult authority and responsibility</a:t>
            </a:r>
            <a:endParaRPr lang="en-GB" dirty="0">
              <a:ea typeface="Calibri" panose="020F0502020204030204" pitchFamily="34" charset="0"/>
              <a:cs typeface="Calibri" panose="020F0502020204030204" pitchFamily="34" charset="0"/>
            </a:endParaRPr>
          </a:p>
          <a:p>
            <a:pPr marL="857250" lvl="1">
              <a:lnSpc>
                <a:spcPct val="107000"/>
              </a:lnSpc>
              <a:spcAft>
                <a:spcPts val="800"/>
              </a:spcAft>
            </a:pPr>
            <a:r>
              <a:rPr lang="en-GB" dirty="0">
                <a:effectLst/>
                <a:ea typeface="Calibri" panose="020F0502020204030204" pitchFamily="34" charset="0"/>
                <a:cs typeface="Calibri" panose="020F0502020204030204" pitchFamily="34" charset="0"/>
              </a:rPr>
              <a:t>Tainted ‘origin stories’, and the institutionalization of a ‘Year Zero’ sensibility</a:t>
            </a:r>
          </a:p>
          <a:p>
            <a:pPr marL="457200">
              <a:lnSpc>
                <a:spcPct val="107000"/>
              </a:lnSpc>
              <a:spcAft>
                <a:spcPts val="800"/>
              </a:spcAft>
            </a:pPr>
            <a:r>
              <a:rPr lang="en-GB" dirty="0">
                <a:ea typeface="Calibri" panose="020F0502020204030204" pitchFamily="34" charset="0"/>
                <a:cs typeface="Calibri" panose="020F0502020204030204" pitchFamily="34" charset="0"/>
              </a:rPr>
              <a:t>Summed up by narrative that the problems presented by pandemic, and solutions derived to deal with it, were ‘unprecedented’ – that there was nothing we could learn from the past (and older generations).</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41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9286-8CCA-4AB4-463F-6B11D8525278}"/>
              </a:ext>
            </a:extLst>
          </p:cNvPr>
          <p:cNvSpPr>
            <a:spLocks noGrp="1"/>
          </p:cNvSpPr>
          <p:nvPr>
            <p:ph type="title"/>
          </p:nvPr>
        </p:nvSpPr>
        <p:spPr/>
        <p:txBody>
          <a:bodyPr/>
          <a:lstStyle/>
          <a:p>
            <a:r>
              <a:rPr lang="en-US" dirty="0"/>
              <a:t>Conclusion: ‘Presentism’ and generational conflict</a:t>
            </a:r>
            <a:endParaRPr lang="en-GB" dirty="0"/>
          </a:p>
        </p:txBody>
      </p:sp>
      <p:sp>
        <p:nvSpPr>
          <p:cNvPr id="3" name="Content Placeholder 2">
            <a:extLst>
              <a:ext uri="{FF2B5EF4-FFF2-40B4-BE49-F238E27FC236}">
                <a16:creationId xmlns:a16="http://schemas.microsoft.com/office/drawing/2014/main" id="{F7925058-EC16-4063-8D4E-A0144BF08033}"/>
              </a:ext>
            </a:extLst>
          </p:cNvPr>
          <p:cNvSpPr>
            <a:spLocks noGrp="1"/>
          </p:cNvSpPr>
          <p:nvPr>
            <p:ph sz="half" idx="1"/>
          </p:nvPr>
        </p:nvSpPr>
        <p:spPr>
          <a:xfrm>
            <a:off x="677334" y="2160588"/>
            <a:ext cx="4184035" cy="4087811"/>
          </a:xfrm>
        </p:spPr>
        <p:txBody>
          <a:bodyPr>
            <a:noAutofit/>
          </a:bodyPr>
          <a:lstStyle/>
          <a:p>
            <a:pPr>
              <a:lnSpc>
                <a:spcPct val="107000"/>
              </a:lnSpc>
              <a:spcAft>
                <a:spcPts val="800"/>
              </a:spcAft>
            </a:pPr>
            <a:r>
              <a:rPr lang="en-GB" sz="1600" dirty="0">
                <a:effectLst/>
                <a:ea typeface="Calibri" panose="020F0502020204030204" pitchFamily="34" charset="0"/>
                <a:cs typeface="Calibri" panose="020F0502020204030204" pitchFamily="34" charset="0"/>
              </a:rPr>
              <a:t>The events of 2020 and beyond represent a new epoch far more significant than the expressions of social change that have often previously been highlighted as the makings of a generation: </a:t>
            </a:r>
            <a:r>
              <a:rPr lang="en-GB" sz="1600" dirty="0" err="1">
                <a:effectLst/>
                <a:ea typeface="Calibri" panose="020F0502020204030204" pitchFamily="34" charset="0"/>
                <a:cs typeface="Calibri" panose="020F0502020204030204" pitchFamily="34" charset="0"/>
              </a:rPr>
              <a:t>eg</a:t>
            </a:r>
            <a:r>
              <a:rPr lang="en-GB" sz="1600" dirty="0">
                <a:effectLst/>
                <a:ea typeface="Calibri" panose="020F0502020204030204" pitchFamily="34" charset="0"/>
                <a:cs typeface="Calibri" panose="020F0502020204030204" pitchFamily="34" charset="0"/>
              </a:rPr>
              <a:t> the turn of the Millennium, or the ubiquity of social media. </a:t>
            </a:r>
          </a:p>
          <a:p>
            <a:r>
              <a:rPr lang="en-GB" sz="1600" dirty="0">
                <a:effectLst/>
                <a:ea typeface="Calibri" panose="020F0502020204030204" pitchFamily="34" charset="0"/>
                <a:cs typeface="Calibri" panose="020F0502020204030204" pitchFamily="34" charset="0"/>
              </a:rPr>
              <a:t>Distinctive implications for those coming of age, at the point where they were ‘really questioning things’: rites of passage rendered </a:t>
            </a:r>
            <a:r>
              <a:rPr lang="en-GB" sz="1600" dirty="0">
                <a:ea typeface="Calibri" panose="020F0502020204030204" pitchFamily="34" charset="0"/>
                <a:cs typeface="Calibri" panose="020F0502020204030204" pitchFamily="34" charset="0"/>
              </a:rPr>
              <a:t>‘irrelevant’ to present-day emergency</a:t>
            </a:r>
            <a:r>
              <a:rPr lang="en-GB" sz="1600" dirty="0">
                <a:effectLst/>
                <a:ea typeface="Calibri" panose="020F0502020204030204" pitchFamily="34" charset="0"/>
                <a:cs typeface="Calibri" panose="020F0502020204030204" pitchFamily="34" charset="0"/>
              </a:rPr>
              <a:t>. </a:t>
            </a:r>
          </a:p>
          <a:p>
            <a:pPr marL="0" indent="0">
              <a:buNone/>
            </a:pPr>
            <a:endParaRPr lang="en-GB" sz="1600" dirty="0"/>
          </a:p>
        </p:txBody>
      </p:sp>
      <p:sp>
        <p:nvSpPr>
          <p:cNvPr id="4" name="Content Placeholder 3">
            <a:extLst>
              <a:ext uri="{FF2B5EF4-FFF2-40B4-BE49-F238E27FC236}">
                <a16:creationId xmlns:a16="http://schemas.microsoft.com/office/drawing/2014/main" id="{825D3BB3-9453-1E17-78E7-0F2F4D27CD60}"/>
              </a:ext>
            </a:extLst>
          </p:cNvPr>
          <p:cNvSpPr>
            <a:spLocks noGrp="1"/>
          </p:cNvSpPr>
          <p:nvPr>
            <p:ph sz="half" idx="2"/>
          </p:nvPr>
        </p:nvSpPr>
        <p:spPr>
          <a:xfrm>
            <a:off x="5089970" y="2160588"/>
            <a:ext cx="4184034" cy="4548219"/>
          </a:xfrm>
        </p:spPr>
        <p:txBody>
          <a:bodyPr>
            <a:normAutofit/>
          </a:bodyPr>
          <a:lstStyle/>
          <a:p>
            <a:r>
              <a:rPr lang="en-GB" sz="1600" dirty="0">
                <a:effectLst/>
                <a:ea typeface="Calibri" panose="020F0502020204030204" pitchFamily="34" charset="0"/>
                <a:cs typeface="Calibri" panose="020F0502020204030204" pitchFamily="34" charset="0"/>
              </a:rPr>
              <a:t>The disruption of social time, and the upheaval of taken-for-granted ways of living and interacting, gave social distancing measures an intimate quality that impacted every dimension of life. </a:t>
            </a:r>
          </a:p>
          <a:p>
            <a:r>
              <a:rPr lang="en-GB" sz="1600" dirty="0">
                <a:effectLst/>
                <a:ea typeface="Calibri" panose="020F0502020204030204" pitchFamily="34" charset="0"/>
                <a:cs typeface="Calibri" panose="020F0502020204030204" pitchFamily="34" charset="0"/>
              </a:rPr>
              <a:t>The closure of schools and universities as core institutions of education and socialization, raised profound questions about the value that contemporary ‘risk society’ places on the transmission of ‘the accumulated cultural heritage’ to the young.   </a:t>
            </a:r>
            <a:endParaRPr lang="en-GB"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53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6342-6C6D-D2C2-9A06-0570AD00343B}"/>
              </a:ext>
            </a:extLst>
          </p:cNvPr>
          <p:cNvSpPr>
            <a:spLocks noGrp="1"/>
          </p:cNvSpPr>
          <p:nvPr>
            <p:ph type="title"/>
          </p:nvPr>
        </p:nvSpPr>
        <p:spPr/>
        <p:txBody>
          <a:bodyPr/>
          <a:lstStyle/>
          <a:p>
            <a:r>
              <a:rPr lang="en-US" dirty="0"/>
              <a:t>Disruption of the generational transaction</a:t>
            </a:r>
            <a:endParaRPr lang="en-GB" dirty="0"/>
          </a:p>
        </p:txBody>
      </p:sp>
      <p:sp>
        <p:nvSpPr>
          <p:cNvPr id="3" name="Content Placeholder 2">
            <a:extLst>
              <a:ext uri="{FF2B5EF4-FFF2-40B4-BE49-F238E27FC236}">
                <a16:creationId xmlns:a16="http://schemas.microsoft.com/office/drawing/2014/main" id="{59568935-3D8E-A649-657D-1E4EFC87DB67}"/>
              </a:ext>
            </a:extLst>
          </p:cNvPr>
          <p:cNvSpPr>
            <a:spLocks noGrp="1"/>
          </p:cNvSpPr>
          <p:nvPr>
            <p:ph sz="half" idx="1"/>
          </p:nvPr>
        </p:nvSpPr>
        <p:spPr>
          <a:xfrm>
            <a:off x="677334" y="2160589"/>
            <a:ext cx="5251828" cy="3547192"/>
          </a:xfrm>
          <a:noFill/>
        </p:spPr>
        <p:txBody>
          <a:bodyPr>
            <a:normAutofit/>
          </a:bodyPr>
          <a:lstStyle/>
          <a:p>
            <a:r>
              <a:rPr lang="en-GB" sz="1800" dirty="0"/>
              <a:t>Temporal schism, and continual unsettling of adult authority, creates potential for genuine generational conflict.</a:t>
            </a:r>
          </a:p>
          <a:p>
            <a:r>
              <a:rPr lang="en-US" dirty="0"/>
              <a:t>Mediation between past, present and future</a:t>
            </a:r>
          </a:p>
          <a:p>
            <a:pPr lvl="1"/>
            <a:r>
              <a:rPr lang="en-US" dirty="0"/>
              <a:t>Relentless focus on the present – denigration of knowledge and norms</a:t>
            </a:r>
          </a:p>
          <a:p>
            <a:r>
              <a:rPr lang="en-US" dirty="0"/>
              <a:t>The presentist imagination is inherently unstable:</a:t>
            </a:r>
          </a:p>
          <a:p>
            <a:pPr lvl="1"/>
            <a:r>
              <a:rPr lang="en-US" dirty="0"/>
              <a:t>Only constant is change</a:t>
            </a:r>
          </a:p>
          <a:p>
            <a:pPr lvl="1"/>
            <a:r>
              <a:rPr lang="en-US" dirty="0"/>
              <a:t>Every day is an ‘emergency’</a:t>
            </a:r>
          </a:p>
          <a:p>
            <a:pPr lvl="1"/>
            <a:endParaRPr lang="en-GB" dirty="0"/>
          </a:p>
        </p:txBody>
      </p:sp>
      <p:sp>
        <p:nvSpPr>
          <p:cNvPr id="6" name="Content Placeholder 5">
            <a:extLst>
              <a:ext uri="{FF2B5EF4-FFF2-40B4-BE49-F238E27FC236}">
                <a16:creationId xmlns:a16="http://schemas.microsoft.com/office/drawing/2014/main" id="{4AF2FFFE-B0AF-9DE2-A1A5-B7BBD91B8CA4}"/>
              </a:ext>
            </a:extLst>
          </p:cNvPr>
          <p:cNvSpPr>
            <a:spLocks noGrp="1"/>
          </p:cNvSpPr>
          <p:nvPr>
            <p:ph sz="half" idx="2"/>
          </p:nvPr>
        </p:nvSpPr>
        <p:spPr>
          <a:xfrm>
            <a:off x="6006165" y="2160589"/>
            <a:ext cx="3267838" cy="3614569"/>
          </a:xfrm>
          <a:solidFill>
            <a:schemeClr val="accent1">
              <a:lumMod val="20000"/>
              <a:lumOff val="80000"/>
            </a:schemeClr>
          </a:solidFill>
        </p:spPr>
        <p:txBody>
          <a:bodyPr>
            <a:normAutofit/>
          </a:bodyPr>
          <a:lstStyle/>
          <a:p>
            <a:r>
              <a:rPr lang="en-GB" dirty="0">
                <a:cs typeface="Calibri" panose="020F0502020204030204" pitchFamily="34" charset="0"/>
              </a:rPr>
              <a:t>The challenge is how to defend and develop  meaningful relationships between the past and the present, in order to provide a genuine orientation towards the future.</a:t>
            </a:r>
            <a:endParaRPr lang="en-GB" dirty="0"/>
          </a:p>
        </p:txBody>
      </p:sp>
    </p:spTree>
    <p:extLst>
      <p:ext uri="{BB962C8B-B14F-4D97-AF65-F5344CB8AC3E}">
        <p14:creationId xmlns:p14="http://schemas.microsoft.com/office/powerpoint/2010/main" val="417698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8919-0DCB-49CD-A1A9-5D6DAD6EDEBD}"/>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53133E2F-5156-46E6-9B92-00A577069064}"/>
              </a:ext>
            </a:extLst>
          </p:cNvPr>
          <p:cNvSpPr>
            <a:spLocks noGrp="1"/>
          </p:cNvSpPr>
          <p:nvPr>
            <p:ph sz="half" idx="1"/>
          </p:nvPr>
        </p:nvSpPr>
        <p:spPr>
          <a:xfrm>
            <a:off x="677334" y="1597794"/>
            <a:ext cx="4184035" cy="4937760"/>
          </a:xfrm>
        </p:spPr>
        <p:txBody>
          <a:bodyPr>
            <a:noAutofit/>
          </a:bodyPr>
          <a:lstStyle/>
          <a:p>
            <a:r>
              <a:rPr lang="en-GB" sz="1200" dirty="0">
                <a:solidFill>
                  <a:schemeClr val="tx1"/>
                </a:solidFill>
                <a:cs typeface="Calibri" panose="020F0502020204030204" pitchFamily="34" charset="0"/>
              </a:rPr>
              <a:t>Bristow, J. and </a:t>
            </a:r>
            <a:r>
              <a:rPr lang="en-GB" sz="1200" dirty="0" err="1">
                <a:solidFill>
                  <a:schemeClr val="tx1"/>
                </a:solidFill>
                <a:cs typeface="Calibri" panose="020F0502020204030204" pitchFamily="34" charset="0"/>
              </a:rPr>
              <a:t>Gilland</a:t>
            </a:r>
            <a:r>
              <a:rPr lang="en-GB" sz="1200" dirty="0">
                <a:solidFill>
                  <a:schemeClr val="tx1"/>
                </a:solidFill>
                <a:cs typeface="Calibri" panose="020F0502020204030204" pitchFamily="34" charset="0"/>
              </a:rPr>
              <a:t>, E. (2020) </a:t>
            </a:r>
            <a:r>
              <a:rPr lang="en-GB" sz="1200" i="1" dirty="0">
                <a:solidFill>
                  <a:schemeClr val="tx1"/>
                </a:solidFill>
                <a:cs typeface="Calibri" panose="020F0502020204030204" pitchFamily="34" charset="0"/>
              </a:rPr>
              <a:t>The Corona Generation: Coming of age in a crisis,</a:t>
            </a:r>
            <a:r>
              <a:rPr lang="en-GB" sz="1200" dirty="0">
                <a:solidFill>
                  <a:schemeClr val="tx1"/>
                </a:solidFill>
                <a:cs typeface="Calibri" panose="020F0502020204030204" pitchFamily="34" charset="0"/>
              </a:rPr>
              <a:t> John Hunt Publishing.</a:t>
            </a:r>
          </a:p>
          <a:p>
            <a:r>
              <a:rPr lang="en-GB" sz="1200" dirty="0">
                <a:solidFill>
                  <a:schemeClr val="tx1"/>
                </a:solidFill>
                <a:cs typeface="Calibri" panose="020F0502020204030204" pitchFamily="34" charset="0"/>
              </a:rPr>
              <a:t>Burnett, J. (2010) </a:t>
            </a:r>
            <a:r>
              <a:rPr lang="en-GB" sz="1200" i="1" dirty="0">
                <a:solidFill>
                  <a:schemeClr val="tx1"/>
                </a:solidFill>
                <a:cs typeface="Calibri" panose="020F0502020204030204" pitchFamily="34" charset="0"/>
              </a:rPr>
              <a:t>Generations: The time machine in theory and practice,</a:t>
            </a:r>
            <a:r>
              <a:rPr lang="en-GB" sz="1200" dirty="0">
                <a:solidFill>
                  <a:schemeClr val="tx1"/>
                </a:solidFill>
                <a:cs typeface="Calibri" panose="020F0502020204030204" pitchFamily="34" charset="0"/>
              </a:rPr>
              <a:t> Routledge.</a:t>
            </a:r>
          </a:p>
          <a:p>
            <a:r>
              <a:rPr lang="en-US" sz="1200" b="0" i="0" dirty="0">
                <a:solidFill>
                  <a:schemeClr val="tx1"/>
                </a:solidFill>
                <a:effectLst/>
              </a:rPr>
              <a:t>Furedi, F. (2020</a:t>
            </a:r>
            <a:r>
              <a:rPr lang="en-US" sz="1200" dirty="0">
                <a:solidFill>
                  <a:schemeClr val="tx1"/>
                </a:solidFill>
              </a:rPr>
              <a:t>)</a:t>
            </a:r>
            <a:r>
              <a:rPr lang="en-US" sz="1200" b="0" i="0" dirty="0">
                <a:solidFill>
                  <a:schemeClr val="tx1"/>
                </a:solidFill>
                <a:effectLst/>
              </a:rPr>
              <a:t> </a:t>
            </a:r>
            <a:r>
              <a:rPr lang="en-US" sz="1200" b="0" i="1" dirty="0">
                <a:solidFill>
                  <a:schemeClr val="tx1"/>
                </a:solidFill>
                <a:effectLst/>
              </a:rPr>
              <a:t>Why borders matter: Why humanity must relearn the art of drawing boundaries</a:t>
            </a:r>
            <a:r>
              <a:rPr lang="en-US" sz="1200" dirty="0">
                <a:solidFill>
                  <a:schemeClr val="tx1"/>
                </a:solidFill>
              </a:rPr>
              <a:t>,</a:t>
            </a:r>
            <a:r>
              <a:rPr lang="en-US" sz="1200" b="0" i="0" dirty="0">
                <a:solidFill>
                  <a:schemeClr val="tx1"/>
                </a:solidFill>
                <a:effectLst/>
              </a:rPr>
              <a:t> Routledge.</a:t>
            </a:r>
            <a:endParaRPr lang="en-GB" sz="1200" dirty="0">
              <a:solidFill>
                <a:schemeClr val="tx1"/>
              </a:solidFill>
              <a:cs typeface="Calibri" panose="020F0502020204030204" pitchFamily="34" charset="0"/>
            </a:endParaRPr>
          </a:p>
          <a:p>
            <a:r>
              <a:rPr lang="en-GB" sz="1200" dirty="0">
                <a:solidFill>
                  <a:schemeClr val="tx1"/>
                </a:solidFill>
                <a:cs typeface="Calibri" panose="020F0502020204030204" pitchFamily="34" charset="0"/>
              </a:rPr>
              <a:t>Generations Network (2021) ‘Talking about generations: 5 questions to ask yourself’ </a:t>
            </a:r>
            <a:r>
              <a:rPr lang="en-GB" sz="1200"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https://blogs.kent.ac.uk/parentingculturestudies/files/2021/03/Talking-about-generations.pdf</a:t>
            </a:r>
            <a:endParaRPr lang="en-GB" sz="1200" dirty="0">
              <a:solidFill>
                <a:schemeClr val="tx1"/>
              </a:solidFill>
              <a:cs typeface="Calibri" panose="020F0502020204030204" pitchFamily="34" charset="0"/>
            </a:endParaRPr>
          </a:p>
          <a:p>
            <a:r>
              <a:rPr lang="en-US" sz="1200" dirty="0">
                <a:solidFill>
                  <a:schemeClr val="tx1"/>
                </a:solidFill>
              </a:rPr>
              <a:t>Kertzer, D.I. (1983) ‘Generation as a sociological problem.’ </a:t>
            </a:r>
            <a:r>
              <a:rPr lang="en-US" sz="1200" i="1" dirty="0">
                <a:solidFill>
                  <a:schemeClr val="tx1"/>
                </a:solidFill>
              </a:rPr>
              <a:t>Annual Review of Sociology</a:t>
            </a:r>
            <a:r>
              <a:rPr lang="en-US" sz="1200" dirty="0">
                <a:solidFill>
                  <a:schemeClr val="tx1"/>
                </a:solidFill>
              </a:rPr>
              <a:t>, 9(1), pp.125-149.</a:t>
            </a:r>
          </a:p>
          <a:p>
            <a:pPr>
              <a:lnSpc>
                <a:spcPts val="1200"/>
              </a:lnSpc>
              <a:spcAft>
                <a:spcPts val="600"/>
              </a:spcAft>
            </a:pPr>
            <a:r>
              <a:rPr lang="en-GB" sz="1200" dirty="0" err="1">
                <a:solidFill>
                  <a:schemeClr val="tx1"/>
                </a:solidFill>
                <a:effectLst/>
                <a:ea typeface="Calibri" panose="020F0502020204030204" pitchFamily="34" charset="0"/>
                <a:cs typeface="Calibri" panose="020F0502020204030204" pitchFamily="34" charset="0"/>
              </a:rPr>
              <a:t>Leccardi</a:t>
            </a:r>
            <a:r>
              <a:rPr lang="en-GB" sz="1200" dirty="0">
                <a:solidFill>
                  <a:schemeClr val="tx1"/>
                </a:solidFill>
                <a:effectLst/>
                <a:ea typeface="Calibri" panose="020F0502020204030204" pitchFamily="34" charset="0"/>
                <a:cs typeface="Calibri" panose="020F0502020204030204" pitchFamily="34" charset="0"/>
              </a:rPr>
              <a:t>, C. and Ruspini, E. (2016) </a:t>
            </a:r>
            <a:r>
              <a:rPr lang="en-GB" sz="1200" i="1" dirty="0">
                <a:solidFill>
                  <a:schemeClr val="tx1"/>
                </a:solidFill>
                <a:effectLst/>
                <a:ea typeface="Calibri" panose="020F0502020204030204" pitchFamily="34" charset="0"/>
                <a:cs typeface="Calibri" panose="020F0502020204030204" pitchFamily="34" charset="0"/>
              </a:rPr>
              <a:t>A New Youth? Young people, generations and family life</a:t>
            </a:r>
            <a:r>
              <a:rPr lang="en-GB" sz="1200" i="1" dirty="0">
                <a:solidFill>
                  <a:schemeClr val="tx1"/>
                </a:solidFill>
                <a:ea typeface="Calibri" panose="020F0502020204030204" pitchFamily="34" charset="0"/>
                <a:cs typeface="Calibri" panose="020F0502020204030204" pitchFamily="34" charset="0"/>
              </a:rPr>
              <a:t>, </a:t>
            </a:r>
            <a:r>
              <a:rPr lang="en-GB" sz="1200" dirty="0">
                <a:solidFill>
                  <a:schemeClr val="tx1"/>
                </a:solidFill>
                <a:effectLst/>
                <a:ea typeface="Calibri" panose="020F0502020204030204" pitchFamily="34" charset="0"/>
                <a:cs typeface="Calibri" panose="020F0502020204030204" pitchFamily="34" charset="0"/>
              </a:rPr>
              <a:t>Routledge.</a:t>
            </a:r>
          </a:p>
          <a:p>
            <a:pPr>
              <a:lnSpc>
                <a:spcPts val="1200"/>
              </a:lnSpc>
              <a:spcAft>
                <a:spcPts val="600"/>
              </a:spcAft>
            </a:pPr>
            <a:r>
              <a:rPr lang="en-GB" sz="1200" dirty="0" err="1">
                <a:solidFill>
                  <a:schemeClr val="tx1"/>
                </a:solidFill>
                <a:effectLst/>
                <a:ea typeface="Calibri" panose="020F0502020204030204" pitchFamily="34" charset="0"/>
                <a:cs typeface="Calibri" panose="020F0502020204030204" pitchFamily="34" charset="0"/>
              </a:rPr>
              <a:t>Leccardi</a:t>
            </a:r>
            <a:r>
              <a:rPr lang="en-GB" sz="1200" dirty="0">
                <a:solidFill>
                  <a:schemeClr val="tx1"/>
                </a:solidFill>
                <a:effectLst/>
                <a:ea typeface="Calibri" panose="020F0502020204030204" pitchFamily="34" charset="0"/>
                <a:cs typeface="Calibri" panose="020F0502020204030204" pitchFamily="34" charset="0"/>
              </a:rPr>
              <a:t>, C. (2016) ‘Facing uncertainty. Temporality and biographies in the new century’, in C. </a:t>
            </a:r>
            <a:r>
              <a:rPr lang="en-GB" sz="1200" dirty="0" err="1">
                <a:solidFill>
                  <a:schemeClr val="tx1"/>
                </a:solidFill>
                <a:effectLst/>
                <a:ea typeface="Calibri" panose="020F0502020204030204" pitchFamily="34" charset="0"/>
                <a:cs typeface="Calibri" panose="020F0502020204030204" pitchFamily="34" charset="0"/>
              </a:rPr>
              <a:t>Leccardi</a:t>
            </a:r>
            <a:r>
              <a:rPr lang="en-GB" sz="1200" dirty="0">
                <a:solidFill>
                  <a:schemeClr val="tx1"/>
                </a:solidFill>
                <a:effectLst/>
                <a:ea typeface="Calibri" panose="020F0502020204030204" pitchFamily="34" charset="0"/>
                <a:cs typeface="Calibri" panose="020F0502020204030204" pitchFamily="34" charset="0"/>
              </a:rPr>
              <a:t> and E. Ruspini (eds) </a:t>
            </a:r>
            <a:r>
              <a:rPr lang="en-GB" sz="1200" i="1" dirty="0">
                <a:solidFill>
                  <a:schemeClr val="tx1"/>
                </a:solidFill>
                <a:effectLst/>
                <a:ea typeface="Calibri" panose="020F0502020204030204" pitchFamily="34" charset="0"/>
                <a:cs typeface="Calibri" panose="020F0502020204030204" pitchFamily="34" charset="0"/>
              </a:rPr>
              <a:t>A New Youth? Young people, generations and family life</a:t>
            </a:r>
            <a:r>
              <a:rPr lang="en-GB" sz="1200" i="1" dirty="0">
                <a:solidFill>
                  <a:schemeClr val="tx1"/>
                </a:solidFill>
                <a:ea typeface="Calibri" panose="020F0502020204030204" pitchFamily="34" charset="0"/>
                <a:cs typeface="Calibri" panose="020F0502020204030204" pitchFamily="34" charset="0"/>
              </a:rPr>
              <a:t>, </a:t>
            </a:r>
            <a:r>
              <a:rPr lang="en-GB" sz="1200" dirty="0">
                <a:solidFill>
                  <a:schemeClr val="tx1"/>
                </a:solidFill>
                <a:effectLst/>
                <a:ea typeface="Calibri" panose="020F0502020204030204" pitchFamily="34" charset="0"/>
                <a:cs typeface="Calibri" panose="020F0502020204030204" pitchFamily="34" charset="0"/>
              </a:rPr>
              <a:t>Routledge.</a:t>
            </a:r>
          </a:p>
          <a:p>
            <a:endParaRPr lang="en-GB" sz="11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C0301DA1-1F44-3348-E260-1A7627383057}"/>
              </a:ext>
            </a:extLst>
          </p:cNvPr>
          <p:cNvSpPr>
            <a:spLocks noGrp="1"/>
          </p:cNvSpPr>
          <p:nvPr>
            <p:ph sz="half" idx="2"/>
          </p:nvPr>
        </p:nvSpPr>
        <p:spPr>
          <a:xfrm>
            <a:off x="5089970" y="1597795"/>
            <a:ext cx="4184034" cy="4443568"/>
          </a:xfrm>
        </p:spPr>
        <p:txBody>
          <a:bodyPr>
            <a:normAutofit/>
          </a:bodyPr>
          <a:lstStyle/>
          <a:p>
            <a:pPr>
              <a:lnSpc>
                <a:spcPct val="107000"/>
              </a:lnSpc>
              <a:spcAft>
                <a:spcPts val="800"/>
              </a:spcAft>
            </a:pPr>
            <a:r>
              <a:rPr lang="en-GB" sz="1200" dirty="0">
                <a:solidFill>
                  <a:schemeClr val="tx1"/>
                </a:solidFill>
                <a:effectLst/>
                <a:ea typeface="Calibri" panose="020F0502020204030204" pitchFamily="34" charset="0"/>
                <a:cs typeface="Calibri" panose="020F0502020204030204" pitchFamily="34" charset="0"/>
              </a:rPr>
              <a:t>Mannheim, K. (1952) Essays on the Sociology of Knowledge. Edited by Paul </a:t>
            </a:r>
            <a:r>
              <a:rPr lang="en-GB" sz="1200" dirty="0" err="1">
                <a:solidFill>
                  <a:schemeClr val="tx1"/>
                </a:solidFill>
                <a:effectLst/>
                <a:ea typeface="Calibri" panose="020F0502020204030204" pitchFamily="34" charset="0"/>
                <a:cs typeface="Calibri" panose="020F0502020204030204" pitchFamily="34" charset="0"/>
              </a:rPr>
              <a:t>Kecskemeti</a:t>
            </a:r>
            <a:r>
              <a:rPr lang="en-GB" sz="1200" dirty="0">
                <a:solidFill>
                  <a:schemeClr val="tx1"/>
                </a:solidFill>
                <a:effectLst/>
                <a:ea typeface="Calibri" panose="020F0502020204030204" pitchFamily="34" charset="0"/>
                <a:cs typeface="Calibri" panose="020F0502020204030204" pitchFamily="34" charset="0"/>
              </a:rPr>
              <a:t>. London: Routledge &amp; Kegan Paul Ltd. </a:t>
            </a:r>
          </a:p>
          <a:p>
            <a:pPr>
              <a:lnSpc>
                <a:spcPct val="107000"/>
              </a:lnSpc>
              <a:spcAft>
                <a:spcPts val="800"/>
              </a:spcAft>
            </a:pPr>
            <a:r>
              <a:rPr lang="en-GB" sz="1200" dirty="0">
                <a:solidFill>
                  <a:schemeClr val="tx1"/>
                </a:solidFill>
                <a:effectLst/>
                <a:ea typeface="Calibri" panose="020F0502020204030204" pitchFamily="34" charset="0"/>
                <a:cs typeface="Calibri" panose="020F0502020204030204" pitchFamily="34" charset="0"/>
              </a:rPr>
              <a:t>Mills, C. W. (1970 [1959]) The Sociological Imagination. Harmondsworth: Penguin Books Ltd. </a:t>
            </a:r>
          </a:p>
          <a:p>
            <a:r>
              <a:rPr lang="en-GB" sz="1200" dirty="0">
                <a:solidFill>
                  <a:schemeClr val="tx1"/>
                </a:solidFill>
                <a:cs typeface="Calibri" panose="020F0502020204030204" pitchFamily="34" charset="0"/>
              </a:rPr>
              <a:t>Purhonen, S. (2016) ‘Generations on paper: Bourdieu and the critique of ‘</a:t>
            </a:r>
            <a:r>
              <a:rPr lang="en-GB" sz="1200" dirty="0" err="1">
                <a:solidFill>
                  <a:schemeClr val="tx1"/>
                </a:solidFill>
                <a:cs typeface="Calibri" panose="020F0502020204030204" pitchFamily="34" charset="0"/>
              </a:rPr>
              <a:t>generationalism</a:t>
            </a:r>
            <a:r>
              <a:rPr lang="en-GB" sz="1200" dirty="0">
                <a:solidFill>
                  <a:schemeClr val="tx1"/>
                </a:solidFill>
                <a:cs typeface="Calibri" panose="020F0502020204030204" pitchFamily="34" charset="0"/>
              </a:rPr>
              <a:t>’, </a:t>
            </a:r>
            <a:r>
              <a:rPr lang="en-GB" sz="1200" i="1" dirty="0">
                <a:solidFill>
                  <a:schemeClr val="tx1"/>
                </a:solidFill>
                <a:cs typeface="Calibri" panose="020F0502020204030204" pitchFamily="34" charset="0"/>
              </a:rPr>
              <a:t>Social Science Information</a:t>
            </a:r>
            <a:r>
              <a:rPr lang="en-GB" sz="1200" dirty="0">
                <a:solidFill>
                  <a:schemeClr val="tx1"/>
                </a:solidFill>
                <a:cs typeface="Calibri" panose="020F0502020204030204" pitchFamily="34" charset="0"/>
              </a:rPr>
              <a:t>, 55(1), pp.94-114.</a:t>
            </a:r>
          </a:p>
          <a:p>
            <a:r>
              <a:rPr lang="en-GB" sz="1200" dirty="0">
                <a:solidFill>
                  <a:schemeClr val="tx1"/>
                </a:solidFill>
                <a:effectLst/>
                <a:ea typeface="Calibri" panose="020F0502020204030204" pitchFamily="34" charset="0"/>
                <a:cs typeface="Calibri" panose="020F0502020204030204" pitchFamily="34" charset="0"/>
              </a:rPr>
              <a:t>Rudolph, C.W. and </a:t>
            </a:r>
            <a:r>
              <a:rPr lang="en-GB" sz="1200" dirty="0" err="1">
                <a:solidFill>
                  <a:schemeClr val="tx1"/>
                </a:solidFill>
                <a:effectLst/>
                <a:ea typeface="Calibri" panose="020F0502020204030204" pitchFamily="34" charset="0"/>
                <a:cs typeface="Calibri" panose="020F0502020204030204" pitchFamily="34" charset="0"/>
              </a:rPr>
              <a:t>Zacher</a:t>
            </a:r>
            <a:r>
              <a:rPr lang="en-GB" sz="1200" dirty="0">
                <a:solidFill>
                  <a:schemeClr val="tx1"/>
                </a:solidFill>
                <a:effectLst/>
                <a:ea typeface="Calibri" panose="020F0502020204030204" pitchFamily="34" charset="0"/>
                <a:cs typeface="Calibri" panose="020F0502020204030204" pitchFamily="34" charset="0"/>
              </a:rPr>
              <a:t>, H., 2020. “The COVID-19 generation”: A cautionary note. </a:t>
            </a:r>
            <a:r>
              <a:rPr lang="en-GB" sz="1200" i="1" dirty="0">
                <a:solidFill>
                  <a:schemeClr val="tx1"/>
                </a:solidFill>
                <a:effectLst/>
                <a:ea typeface="Calibri" panose="020F0502020204030204" pitchFamily="34" charset="0"/>
                <a:cs typeface="Calibri" panose="020F0502020204030204" pitchFamily="34" charset="0"/>
              </a:rPr>
              <a:t>Work, Aging and Retirement</a:t>
            </a:r>
            <a:r>
              <a:rPr lang="en-GB" sz="1200" dirty="0">
                <a:solidFill>
                  <a:schemeClr val="tx1"/>
                </a:solidFill>
                <a:effectLst/>
                <a:ea typeface="Calibri" panose="020F0502020204030204" pitchFamily="34" charset="0"/>
                <a:cs typeface="Calibri" panose="020F0502020204030204" pitchFamily="34" charset="0"/>
              </a:rPr>
              <a:t>, </a:t>
            </a:r>
            <a:r>
              <a:rPr lang="en-GB" sz="1200" i="1" dirty="0">
                <a:solidFill>
                  <a:schemeClr val="tx1"/>
                </a:solidFill>
                <a:effectLst/>
                <a:ea typeface="Calibri" panose="020F0502020204030204" pitchFamily="34" charset="0"/>
                <a:cs typeface="Calibri" panose="020F0502020204030204" pitchFamily="34" charset="0"/>
              </a:rPr>
              <a:t>6</a:t>
            </a:r>
            <a:r>
              <a:rPr lang="en-GB" sz="1200" dirty="0">
                <a:solidFill>
                  <a:schemeClr val="tx1"/>
                </a:solidFill>
                <a:effectLst/>
                <a:ea typeface="Calibri" panose="020F0502020204030204" pitchFamily="34" charset="0"/>
                <a:cs typeface="Calibri" panose="020F0502020204030204" pitchFamily="34" charset="0"/>
              </a:rPr>
              <a:t>(3), pp.139-145.</a:t>
            </a:r>
          </a:p>
          <a:p>
            <a:r>
              <a:rPr lang="en-GB" sz="1200" dirty="0">
                <a:solidFill>
                  <a:schemeClr val="tx1"/>
                </a:solidFill>
                <a:ea typeface="Calibri" panose="020F0502020204030204" pitchFamily="34" charset="0"/>
                <a:cs typeface="Calibri" panose="020F0502020204030204" pitchFamily="34" charset="0"/>
              </a:rPr>
              <a:t>Twenge, J. M. (2023) </a:t>
            </a:r>
            <a:r>
              <a:rPr lang="en-GB" sz="1200" i="1" dirty="0">
                <a:solidFill>
                  <a:schemeClr val="tx1"/>
                </a:solidFill>
                <a:ea typeface="Calibri" panose="020F0502020204030204" pitchFamily="34" charset="0"/>
                <a:cs typeface="Calibri" panose="020F0502020204030204" pitchFamily="34" charset="0"/>
              </a:rPr>
              <a:t>Generations: The real differences between Gen Z, Millennials, Gen X, Boomers, and Silents – and what they mean for America’s future, </a:t>
            </a:r>
            <a:r>
              <a:rPr lang="en-GB" sz="1200" dirty="0">
                <a:solidFill>
                  <a:schemeClr val="tx1"/>
                </a:solidFill>
                <a:ea typeface="Calibri" panose="020F0502020204030204" pitchFamily="34" charset="0"/>
                <a:cs typeface="Calibri" panose="020F0502020204030204" pitchFamily="34" charset="0"/>
              </a:rPr>
              <a:t>New York: Atria Books.</a:t>
            </a:r>
            <a:endParaRPr lang="en-GB" sz="1200" dirty="0">
              <a:solidFill>
                <a:schemeClr val="tx1"/>
              </a:solidFill>
              <a:cs typeface="Calibri" panose="020F0502020204030204" pitchFamily="34" charset="0"/>
            </a:endParaRPr>
          </a:p>
          <a:p>
            <a:r>
              <a:rPr lang="en-GB" sz="1200" dirty="0">
                <a:solidFill>
                  <a:schemeClr val="tx1"/>
                </a:solidFill>
                <a:cs typeface="Calibri" panose="020F0502020204030204" pitchFamily="34" charset="0"/>
              </a:rPr>
              <a:t>White, J. (2013) ‘Thinking Generations’, </a:t>
            </a:r>
            <a:r>
              <a:rPr lang="en-GB" sz="1200" i="1" dirty="0">
                <a:solidFill>
                  <a:schemeClr val="tx1"/>
                </a:solidFill>
                <a:cs typeface="Calibri" panose="020F0502020204030204" pitchFamily="34" charset="0"/>
              </a:rPr>
              <a:t>British Journal of Sociology</a:t>
            </a:r>
            <a:r>
              <a:rPr lang="en-GB" sz="1200" dirty="0">
                <a:solidFill>
                  <a:schemeClr val="tx1"/>
                </a:solidFill>
                <a:cs typeface="Calibri" panose="020F0502020204030204" pitchFamily="34" charset="0"/>
              </a:rPr>
              <a:t>, 64 (2), pp.216-47. </a:t>
            </a:r>
          </a:p>
          <a:p>
            <a:endParaRPr lang="en-GB" dirty="0"/>
          </a:p>
        </p:txBody>
      </p:sp>
    </p:spTree>
    <p:extLst>
      <p:ext uri="{BB962C8B-B14F-4D97-AF65-F5344CB8AC3E}">
        <p14:creationId xmlns:p14="http://schemas.microsoft.com/office/powerpoint/2010/main" val="141946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3BFC-3A68-49A0-A379-3963900F9AF4}"/>
              </a:ext>
            </a:extLst>
          </p:cNvPr>
          <p:cNvSpPr>
            <a:spLocks noGrp="1"/>
          </p:cNvSpPr>
          <p:nvPr>
            <p:ph type="title"/>
          </p:nvPr>
        </p:nvSpPr>
        <p:spPr/>
        <p:txBody>
          <a:bodyPr/>
          <a:lstStyle/>
          <a:p>
            <a:r>
              <a:rPr lang="en-GB" dirty="0"/>
              <a:t>Talking about generations</a:t>
            </a:r>
          </a:p>
        </p:txBody>
      </p:sp>
      <p:sp>
        <p:nvSpPr>
          <p:cNvPr id="3" name="Content Placeholder 2">
            <a:extLst>
              <a:ext uri="{FF2B5EF4-FFF2-40B4-BE49-F238E27FC236}">
                <a16:creationId xmlns:a16="http://schemas.microsoft.com/office/drawing/2014/main" id="{1BB45844-2CCC-4479-8E5B-95F35E8557D4}"/>
              </a:ext>
            </a:extLst>
          </p:cNvPr>
          <p:cNvSpPr>
            <a:spLocks noGrp="1"/>
          </p:cNvSpPr>
          <p:nvPr>
            <p:ph sz="half" idx="1"/>
          </p:nvPr>
        </p:nvSpPr>
        <p:spPr>
          <a:xfrm>
            <a:off x="677334" y="2160589"/>
            <a:ext cx="4184035" cy="4201710"/>
          </a:xfrm>
        </p:spPr>
        <p:txBody>
          <a:bodyPr>
            <a:normAutofit fontScale="85000" lnSpcReduction="10000"/>
          </a:bodyPr>
          <a:lstStyle/>
          <a:p>
            <a:r>
              <a:rPr lang="en-US" i="0" dirty="0">
                <a:solidFill>
                  <a:schemeClr val="tx1">
                    <a:lumMod val="85000"/>
                    <a:lumOff val="15000"/>
                  </a:schemeClr>
                </a:solidFill>
                <a:effectLst/>
                <a:cs typeface="Calibri" panose="020F0502020204030204" pitchFamily="34" charset="0"/>
              </a:rPr>
              <a:t>Everybody seems to be talking about generations, but what do they mean? </a:t>
            </a:r>
          </a:p>
          <a:p>
            <a:r>
              <a:rPr lang="en-US" i="0" dirty="0">
                <a:solidFill>
                  <a:schemeClr val="tx1">
                    <a:lumMod val="85000"/>
                    <a:lumOff val="15000"/>
                  </a:schemeClr>
                </a:solidFill>
                <a:effectLst/>
                <a:cs typeface="Calibri" panose="020F0502020204030204" pitchFamily="34" charset="0"/>
              </a:rPr>
              <a:t>Generation has both biological and social meanings and can be used to describe family relationships, peer groups and political and cultural identities. </a:t>
            </a:r>
          </a:p>
          <a:p>
            <a:r>
              <a:rPr lang="en-GB" dirty="0">
                <a:solidFill>
                  <a:schemeClr val="tx1">
                    <a:lumMod val="85000"/>
                    <a:lumOff val="15000"/>
                  </a:schemeClr>
                </a:solidFill>
                <a:ea typeface="Calibri" panose="020F0502020204030204" pitchFamily="34" charset="0"/>
                <a:cs typeface="Calibri" panose="020F0502020204030204" pitchFamily="34" charset="0"/>
              </a:rPr>
              <a:t>Generation is a ‘mutable’ concept, which ‘has been subject to change in the flow of history and circumstance in which it has been put to work’; it </a:t>
            </a:r>
            <a:r>
              <a:rPr lang="en-GB" dirty="0">
                <a:solidFill>
                  <a:schemeClr val="tx1">
                    <a:lumMod val="85000"/>
                    <a:lumOff val="15000"/>
                  </a:schemeClr>
                </a:solidFill>
                <a:effectLst/>
                <a:ea typeface="Calibri" panose="020F0502020204030204" pitchFamily="34" charset="0"/>
                <a:cs typeface="Calibri" panose="020F0502020204030204" pitchFamily="34" charset="0"/>
              </a:rPr>
              <a:t>‘has been charged with being too empty and slippery to be of much use; yet these characteristics are a function of its survival over thousands of years and the diversity of human formation and experience which it has named’ (Burnett 2010, p1).</a:t>
            </a:r>
          </a:p>
          <a:p>
            <a:pPr marL="0" indent="0">
              <a:buNone/>
            </a:pPr>
            <a:endParaRPr lang="en-GB" dirty="0">
              <a:effectLst/>
              <a:ea typeface="Calibri" panose="020F0502020204030204" pitchFamily="34" charset="0"/>
              <a:cs typeface="Calibri" panose="020F0502020204030204" pitchFamily="34" charset="0"/>
            </a:endParaRPr>
          </a:p>
          <a:p>
            <a:endParaRPr lang="en-GB" dirty="0"/>
          </a:p>
        </p:txBody>
      </p:sp>
      <p:sp>
        <p:nvSpPr>
          <p:cNvPr id="4" name="Content Placeholder 3">
            <a:extLst>
              <a:ext uri="{FF2B5EF4-FFF2-40B4-BE49-F238E27FC236}">
                <a16:creationId xmlns:a16="http://schemas.microsoft.com/office/drawing/2014/main" id="{1107BD27-01B6-14A9-31F4-B92D4A5522F5}"/>
              </a:ext>
            </a:extLst>
          </p:cNvPr>
          <p:cNvSpPr>
            <a:spLocks noGrp="1"/>
          </p:cNvSpPr>
          <p:nvPr>
            <p:ph sz="half" idx="2"/>
          </p:nvPr>
        </p:nvSpPr>
        <p:spPr>
          <a:xfrm>
            <a:off x="5089970" y="2160590"/>
            <a:ext cx="4184032" cy="3210308"/>
          </a:xfrm>
          <a:solidFill>
            <a:schemeClr val="accent1">
              <a:lumMod val="20000"/>
              <a:lumOff val="80000"/>
            </a:schemeClr>
          </a:solidFill>
        </p:spPr>
        <p:txBody>
          <a:bodyPr>
            <a:normAutofit fontScale="85000" lnSpcReduction="10000"/>
          </a:bodyPr>
          <a:lstStyle/>
          <a:p>
            <a:r>
              <a:rPr lang="en-US" dirty="0"/>
              <a:t>Beware the problem of </a:t>
            </a:r>
            <a:r>
              <a:rPr lang="en-US" i="1" dirty="0" err="1"/>
              <a:t>generationalism</a:t>
            </a:r>
            <a:r>
              <a:rPr lang="en-US" i="1" dirty="0"/>
              <a:t>:</a:t>
            </a:r>
            <a:r>
              <a:rPr lang="en-US" dirty="0"/>
              <a:t> </a:t>
            </a:r>
          </a:p>
          <a:p>
            <a:pPr lvl="1"/>
            <a:r>
              <a:rPr lang="en-GB" dirty="0">
                <a:effectLst/>
                <a:ea typeface="Calibri" panose="020F0502020204030204" pitchFamily="34" charset="0"/>
                <a:cs typeface="Times New Roman" panose="02020603050405020304" pitchFamily="18" charset="0"/>
              </a:rPr>
              <a:t>‘The systematic appeal to the concept of generation in narrating the social and political’ (White 2013). </a:t>
            </a:r>
          </a:p>
          <a:p>
            <a:pPr lvl="1"/>
            <a:r>
              <a:rPr lang="en-GB" dirty="0">
                <a:effectLst/>
                <a:ea typeface="Calibri" panose="020F0502020204030204" pitchFamily="34" charset="0"/>
                <a:cs typeface="Times New Roman" panose="02020603050405020304" pitchFamily="18" charset="0"/>
              </a:rPr>
              <a:t>‘</a:t>
            </a:r>
            <a:r>
              <a:rPr lang="en-GB" dirty="0">
                <a:ea typeface="Calibri" panose="020F0502020204030204" pitchFamily="34" charset="0"/>
                <a:cs typeface="Times New Roman" panose="02020603050405020304" pitchFamily="18" charset="0"/>
              </a:rPr>
              <a:t>[A]</a:t>
            </a:r>
            <a:r>
              <a:rPr lang="en-GB" dirty="0">
                <a:effectLst/>
                <a:ea typeface="Calibri" panose="020F0502020204030204" pitchFamily="34" charset="0"/>
              </a:rPr>
              <a:t> special form of historicism, by which generations are interpreted as collective actors and the succession of generations as the primary engine of history’. In overemphasizing the characteristics of different generations, this way of thinking results in ‘mere caricatures’, between which ‘artificial confrontations’ become instigated (Purhonen 2016, p.914).</a:t>
            </a:r>
          </a:p>
          <a:p>
            <a:endParaRPr lang="en-US" b="0" i="0" dirty="0">
              <a:solidFill>
                <a:srgbClr val="000000"/>
              </a:solidFill>
              <a:effectLst/>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25978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C689-0892-4480-AFF9-5ADD1EF65A41}"/>
              </a:ext>
            </a:extLst>
          </p:cNvPr>
          <p:cNvSpPr>
            <a:spLocks noGrp="1"/>
          </p:cNvSpPr>
          <p:nvPr>
            <p:ph type="title"/>
          </p:nvPr>
        </p:nvSpPr>
        <p:spPr>
          <a:xfrm>
            <a:off x="677334" y="669637"/>
            <a:ext cx="8596668" cy="1200727"/>
          </a:xfrm>
        </p:spPr>
        <p:txBody>
          <a:bodyPr/>
          <a:lstStyle/>
          <a:p>
            <a:r>
              <a:rPr lang="en-US" dirty="0"/>
              <a:t>So what do we do with it? </a:t>
            </a:r>
            <a:endParaRPr lang="en-GB" dirty="0"/>
          </a:p>
        </p:txBody>
      </p:sp>
      <p:pic>
        <p:nvPicPr>
          <p:cNvPr id="8" name="Content Placeholder 7">
            <a:extLst>
              <a:ext uri="{FF2B5EF4-FFF2-40B4-BE49-F238E27FC236}">
                <a16:creationId xmlns:a16="http://schemas.microsoft.com/office/drawing/2014/main" id="{9503E61C-D2F8-102A-9498-4389BC080436}"/>
              </a:ext>
            </a:extLst>
          </p:cNvPr>
          <p:cNvPicPr>
            <a:picLocks noGrp="1" noChangeAspect="1"/>
          </p:cNvPicPr>
          <p:nvPr>
            <p:ph idx="1"/>
          </p:nvPr>
        </p:nvPicPr>
        <p:blipFill>
          <a:blip r:embed="rId2"/>
          <a:stretch>
            <a:fillRect/>
          </a:stretch>
        </p:blipFill>
        <p:spPr>
          <a:xfrm>
            <a:off x="4335883" y="3150248"/>
            <a:ext cx="1280271" cy="1902117"/>
          </a:xfrm>
          <a:prstGeom prst="rect">
            <a:avLst/>
          </a:prstGeom>
        </p:spPr>
      </p:pic>
      <p:pic>
        <p:nvPicPr>
          <p:cNvPr id="6" name="Content Placeholder 5">
            <a:extLst>
              <a:ext uri="{FF2B5EF4-FFF2-40B4-BE49-F238E27FC236}">
                <a16:creationId xmlns:a16="http://schemas.microsoft.com/office/drawing/2014/main" id="{880F5F7D-DD34-5144-9291-FFCC9C653106}"/>
              </a:ext>
            </a:extLst>
          </p:cNvPr>
          <p:cNvPicPr>
            <a:picLocks noGrp="1" noChangeAspect="1"/>
          </p:cNvPicPr>
          <p:nvPr>
            <p:ph sz="half" idx="4294967295"/>
          </p:nvPr>
        </p:nvPicPr>
        <p:blipFill>
          <a:blip r:embed="rId3"/>
          <a:stretch>
            <a:fillRect/>
          </a:stretch>
        </p:blipFill>
        <p:spPr>
          <a:xfrm>
            <a:off x="5811576" y="2143294"/>
            <a:ext cx="3874355" cy="1800487"/>
          </a:xfrm>
        </p:spPr>
      </p:pic>
      <p:pic>
        <p:nvPicPr>
          <p:cNvPr id="9" name="Picture 8">
            <a:extLst>
              <a:ext uri="{FF2B5EF4-FFF2-40B4-BE49-F238E27FC236}">
                <a16:creationId xmlns:a16="http://schemas.microsoft.com/office/drawing/2014/main" id="{68734456-01CA-D94C-4848-55C8B93EB5F5}"/>
              </a:ext>
            </a:extLst>
          </p:cNvPr>
          <p:cNvPicPr>
            <a:picLocks noChangeAspect="1"/>
          </p:cNvPicPr>
          <p:nvPr/>
        </p:nvPicPr>
        <p:blipFill>
          <a:blip r:embed="rId4"/>
          <a:stretch>
            <a:fillRect/>
          </a:stretch>
        </p:blipFill>
        <p:spPr>
          <a:xfrm>
            <a:off x="725652" y="3347447"/>
            <a:ext cx="1255885" cy="1932599"/>
          </a:xfrm>
          <a:prstGeom prst="rect">
            <a:avLst/>
          </a:prstGeom>
        </p:spPr>
      </p:pic>
      <p:pic>
        <p:nvPicPr>
          <p:cNvPr id="13" name="Picture 12">
            <a:extLst>
              <a:ext uri="{FF2B5EF4-FFF2-40B4-BE49-F238E27FC236}">
                <a16:creationId xmlns:a16="http://schemas.microsoft.com/office/drawing/2014/main" id="{F406FF34-69AE-E91D-19F8-C480FE228197}"/>
              </a:ext>
            </a:extLst>
          </p:cNvPr>
          <p:cNvPicPr>
            <a:picLocks noChangeAspect="1"/>
          </p:cNvPicPr>
          <p:nvPr/>
        </p:nvPicPr>
        <p:blipFill>
          <a:blip r:embed="rId5"/>
          <a:stretch>
            <a:fillRect/>
          </a:stretch>
        </p:blipFill>
        <p:spPr>
          <a:xfrm>
            <a:off x="1731189" y="2167769"/>
            <a:ext cx="1266992" cy="1969179"/>
          </a:xfrm>
          <a:prstGeom prst="rect">
            <a:avLst/>
          </a:prstGeom>
        </p:spPr>
      </p:pic>
      <p:pic>
        <p:nvPicPr>
          <p:cNvPr id="14" name="Picture 13">
            <a:extLst>
              <a:ext uri="{FF2B5EF4-FFF2-40B4-BE49-F238E27FC236}">
                <a16:creationId xmlns:a16="http://schemas.microsoft.com/office/drawing/2014/main" id="{2F9E77DE-95A7-E3D6-8B5A-2E61592FADB0}"/>
              </a:ext>
            </a:extLst>
          </p:cNvPr>
          <p:cNvPicPr>
            <a:picLocks noChangeAspect="1"/>
          </p:cNvPicPr>
          <p:nvPr/>
        </p:nvPicPr>
        <p:blipFill>
          <a:blip r:embed="rId6"/>
          <a:stretch>
            <a:fillRect/>
          </a:stretch>
        </p:blipFill>
        <p:spPr>
          <a:xfrm>
            <a:off x="3393863" y="4462067"/>
            <a:ext cx="1341236" cy="1969179"/>
          </a:xfrm>
          <a:prstGeom prst="rect">
            <a:avLst/>
          </a:prstGeom>
        </p:spPr>
      </p:pic>
      <p:pic>
        <p:nvPicPr>
          <p:cNvPr id="15" name="Picture 14">
            <a:extLst>
              <a:ext uri="{FF2B5EF4-FFF2-40B4-BE49-F238E27FC236}">
                <a16:creationId xmlns:a16="http://schemas.microsoft.com/office/drawing/2014/main" id="{E0FC90EE-4C4C-1234-E8DC-95E01B62FB02}"/>
              </a:ext>
            </a:extLst>
          </p:cNvPr>
          <p:cNvPicPr>
            <a:picLocks noChangeAspect="1"/>
          </p:cNvPicPr>
          <p:nvPr/>
        </p:nvPicPr>
        <p:blipFill>
          <a:blip r:embed="rId7"/>
          <a:stretch>
            <a:fillRect/>
          </a:stretch>
        </p:blipFill>
        <p:spPr>
          <a:xfrm>
            <a:off x="3013700" y="2143294"/>
            <a:ext cx="1280271" cy="2023479"/>
          </a:xfrm>
          <a:prstGeom prst="rect">
            <a:avLst/>
          </a:prstGeom>
        </p:spPr>
      </p:pic>
      <p:pic>
        <p:nvPicPr>
          <p:cNvPr id="16" name="Picture 15">
            <a:extLst>
              <a:ext uri="{FF2B5EF4-FFF2-40B4-BE49-F238E27FC236}">
                <a16:creationId xmlns:a16="http://schemas.microsoft.com/office/drawing/2014/main" id="{44D7C54A-F627-78ED-1B64-0E786FFFB31D}"/>
              </a:ext>
            </a:extLst>
          </p:cNvPr>
          <p:cNvPicPr>
            <a:picLocks noChangeAspect="1"/>
          </p:cNvPicPr>
          <p:nvPr/>
        </p:nvPicPr>
        <p:blipFill>
          <a:blip r:embed="rId8"/>
          <a:stretch>
            <a:fillRect/>
          </a:stretch>
        </p:blipFill>
        <p:spPr>
          <a:xfrm>
            <a:off x="1894126" y="4522886"/>
            <a:ext cx="1404600" cy="2099009"/>
          </a:xfrm>
          <a:prstGeom prst="rect">
            <a:avLst/>
          </a:prstGeom>
        </p:spPr>
      </p:pic>
      <p:pic>
        <p:nvPicPr>
          <p:cNvPr id="10" name="Picture 9">
            <a:extLst>
              <a:ext uri="{FF2B5EF4-FFF2-40B4-BE49-F238E27FC236}">
                <a16:creationId xmlns:a16="http://schemas.microsoft.com/office/drawing/2014/main" id="{6C654455-2D16-D15E-268B-EB21ACDEF6C5}"/>
              </a:ext>
            </a:extLst>
          </p:cNvPr>
          <p:cNvPicPr>
            <a:picLocks noChangeAspect="1"/>
          </p:cNvPicPr>
          <p:nvPr/>
        </p:nvPicPr>
        <p:blipFill>
          <a:blip r:embed="rId9"/>
          <a:stretch>
            <a:fillRect/>
          </a:stretch>
        </p:blipFill>
        <p:spPr>
          <a:xfrm>
            <a:off x="6158958" y="4076289"/>
            <a:ext cx="1589796" cy="2407513"/>
          </a:xfrm>
          <a:prstGeom prst="rect">
            <a:avLst/>
          </a:prstGeom>
        </p:spPr>
      </p:pic>
    </p:spTree>
    <p:extLst>
      <p:ext uri="{BB962C8B-B14F-4D97-AF65-F5344CB8AC3E}">
        <p14:creationId xmlns:p14="http://schemas.microsoft.com/office/powerpoint/2010/main" val="341092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0F21-2105-C0D9-52EF-FC5ADE6A470A}"/>
              </a:ext>
            </a:extLst>
          </p:cNvPr>
          <p:cNvSpPr>
            <a:spLocks noGrp="1"/>
          </p:cNvSpPr>
          <p:nvPr>
            <p:ph type="title"/>
          </p:nvPr>
        </p:nvSpPr>
        <p:spPr/>
        <p:txBody>
          <a:bodyPr/>
          <a:lstStyle/>
          <a:p>
            <a:r>
              <a:rPr lang="en-GB" dirty="0"/>
              <a:t>Conceptual confusions</a:t>
            </a:r>
          </a:p>
        </p:txBody>
      </p:sp>
      <p:sp>
        <p:nvSpPr>
          <p:cNvPr id="3" name="Content Placeholder 2">
            <a:extLst>
              <a:ext uri="{FF2B5EF4-FFF2-40B4-BE49-F238E27FC236}">
                <a16:creationId xmlns:a16="http://schemas.microsoft.com/office/drawing/2014/main" id="{E5A05C4D-F5A4-95FF-B026-0E97AD3E2633}"/>
              </a:ext>
            </a:extLst>
          </p:cNvPr>
          <p:cNvSpPr>
            <a:spLocks noGrp="1"/>
          </p:cNvSpPr>
          <p:nvPr>
            <p:ph sz="half" idx="1"/>
          </p:nvPr>
        </p:nvSpPr>
        <p:spPr>
          <a:xfrm>
            <a:off x="677334" y="2160588"/>
            <a:ext cx="6512738" cy="4500093"/>
          </a:xfrm>
        </p:spPr>
        <p:txBody>
          <a:bodyPr>
            <a:noAutofit/>
          </a:bodyPr>
          <a:lstStyle/>
          <a:p>
            <a:r>
              <a:rPr lang="en-GB" sz="1600" dirty="0">
                <a:solidFill>
                  <a:srgbClr val="000000"/>
                </a:solidFill>
                <a:effectLst/>
                <a:ea typeface="Calibri" panose="020F0502020204030204" pitchFamily="34" charset="0"/>
              </a:rPr>
              <a:t>Rudolph and </a:t>
            </a:r>
            <a:r>
              <a:rPr lang="en-GB" sz="1600" dirty="0" err="1">
                <a:solidFill>
                  <a:srgbClr val="000000"/>
                </a:solidFill>
                <a:effectLst/>
                <a:ea typeface="Calibri" panose="020F0502020204030204" pitchFamily="34" charset="0"/>
              </a:rPr>
              <a:t>Zacher</a:t>
            </a:r>
            <a:r>
              <a:rPr lang="en-GB" sz="1600" dirty="0">
                <a:solidFill>
                  <a:srgbClr val="000000"/>
                </a:solidFill>
                <a:effectLst/>
                <a:ea typeface="Calibri" panose="020F0502020204030204" pitchFamily="34" charset="0"/>
              </a:rPr>
              <a:t> (‘</a:t>
            </a:r>
            <a:r>
              <a:rPr lang="en-GB" sz="1600" dirty="0">
                <a:solidFill>
                  <a:srgbClr val="222222"/>
                </a:solidFill>
                <a:effectLst/>
                <a:ea typeface="Calibri" panose="020F0502020204030204" pitchFamily="34" charset="0"/>
                <a:cs typeface="Calibri" panose="020F0502020204030204" pitchFamily="34" charset="0"/>
              </a:rPr>
              <a:t>“The COVID-19 generation”: A cautionary note’, </a:t>
            </a:r>
            <a:r>
              <a:rPr lang="en-GB" sz="1600" dirty="0">
                <a:solidFill>
                  <a:srgbClr val="000000"/>
                </a:solidFill>
                <a:effectLst/>
                <a:ea typeface="Calibri" panose="020F0502020204030204" pitchFamily="34" charset="0"/>
              </a:rPr>
              <a:t>2020) discuss how ‘</a:t>
            </a:r>
            <a:r>
              <a:rPr lang="en-GB" sz="1600" dirty="0" err="1">
                <a:solidFill>
                  <a:srgbClr val="000000"/>
                </a:solidFill>
                <a:effectLst/>
                <a:ea typeface="Calibri" panose="020F0502020204030204" pitchFamily="34" charset="0"/>
              </a:rPr>
              <a:t>generationalized</a:t>
            </a:r>
            <a:r>
              <a:rPr lang="en-GB" sz="1600" dirty="0">
                <a:solidFill>
                  <a:srgbClr val="000000"/>
                </a:solidFill>
                <a:effectLst/>
                <a:ea typeface="Calibri" panose="020F0502020204030204" pitchFamily="34" charset="0"/>
              </a:rPr>
              <a:t> rhetoric’ around the Covid-19 pandemic reproduced ‘the various conceptual, methodological, and practical problems associated with the (mis)application of generations for making sense of uncertain times’ (p.139). </a:t>
            </a:r>
          </a:p>
          <a:p>
            <a:r>
              <a:rPr lang="en-GB" sz="1600" dirty="0">
                <a:solidFill>
                  <a:srgbClr val="000000"/>
                </a:solidFill>
                <a:effectLst/>
                <a:ea typeface="Calibri" panose="020F0502020204030204" pitchFamily="34" charset="0"/>
              </a:rPr>
              <a:t>These include longstanding empirical difficulties in the study of generations, such as the problem of separating: </a:t>
            </a:r>
          </a:p>
          <a:p>
            <a:pPr lvl="1"/>
            <a:r>
              <a:rPr lang="en-GB" sz="1400" dirty="0">
                <a:solidFill>
                  <a:srgbClr val="000000"/>
                </a:solidFill>
                <a:effectLst/>
                <a:ea typeface="Calibri" panose="020F0502020204030204" pitchFamily="34" charset="0"/>
              </a:rPr>
              <a:t>cohort effects (‘differences in attitudes, values, or </a:t>
            </a:r>
            <a:r>
              <a:rPr lang="en-GB" sz="1400" dirty="0" err="1">
                <a:solidFill>
                  <a:srgbClr val="000000"/>
                </a:solidFill>
                <a:effectLst/>
                <a:ea typeface="Calibri" panose="020F0502020204030204" pitchFamily="34" charset="0"/>
              </a:rPr>
              <a:t>behaviors</a:t>
            </a:r>
            <a:r>
              <a:rPr lang="en-GB" sz="1400" dirty="0">
                <a:solidFill>
                  <a:srgbClr val="000000"/>
                </a:solidFill>
                <a:effectLst/>
                <a:ea typeface="Calibri" panose="020F0502020204030204" pitchFamily="34" charset="0"/>
              </a:rPr>
              <a:t> that can be tied to birth year differences’), </a:t>
            </a:r>
          </a:p>
          <a:p>
            <a:pPr lvl="1"/>
            <a:r>
              <a:rPr lang="en-GB" sz="1400" dirty="0">
                <a:solidFill>
                  <a:srgbClr val="000000"/>
                </a:solidFill>
                <a:effectLst/>
                <a:ea typeface="Calibri" panose="020F0502020204030204" pitchFamily="34" charset="0"/>
              </a:rPr>
              <a:t>from age effects (‘the influence of developmental processes’), </a:t>
            </a:r>
          </a:p>
          <a:p>
            <a:pPr lvl="1"/>
            <a:r>
              <a:rPr lang="en-GB" sz="1400" dirty="0">
                <a:solidFill>
                  <a:srgbClr val="000000"/>
                </a:solidFill>
                <a:effectLst/>
                <a:ea typeface="Calibri" panose="020F0502020204030204" pitchFamily="34" charset="0"/>
              </a:rPr>
              <a:t>and period effects, which ‘are typically taken as evidence for the influence of contemporaneous time, including the role that important current events play (e.g., economic conditions, national conflicts, one-off events, the onset of the COVID-19 pandemic) in shaping attitudes, values, and </a:t>
            </a:r>
            <a:r>
              <a:rPr lang="en-GB" sz="1400" dirty="0" err="1">
                <a:solidFill>
                  <a:srgbClr val="000000"/>
                </a:solidFill>
                <a:effectLst/>
                <a:ea typeface="Calibri" panose="020F0502020204030204" pitchFamily="34" charset="0"/>
              </a:rPr>
              <a:t>behaviors’</a:t>
            </a:r>
            <a:r>
              <a:rPr lang="en-GB" sz="1400" dirty="0">
                <a:solidFill>
                  <a:srgbClr val="000000"/>
                </a:solidFill>
                <a:effectLst/>
                <a:ea typeface="Calibri" panose="020F0502020204030204" pitchFamily="34" charset="0"/>
              </a:rPr>
              <a:t> (p.141).</a:t>
            </a:r>
          </a:p>
        </p:txBody>
      </p:sp>
      <p:sp>
        <p:nvSpPr>
          <p:cNvPr id="4" name="Content Placeholder 3">
            <a:extLst>
              <a:ext uri="{FF2B5EF4-FFF2-40B4-BE49-F238E27FC236}">
                <a16:creationId xmlns:a16="http://schemas.microsoft.com/office/drawing/2014/main" id="{DD0E9A8D-A890-32DD-604F-9EB89ADA6C7E}"/>
              </a:ext>
            </a:extLst>
          </p:cNvPr>
          <p:cNvSpPr>
            <a:spLocks noGrp="1"/>
          </p:cNvSpPr>
          <p:nvPr>
            <p:ph sz="half" idx="2"/>
          </p:nvPr>
        </p:nvSpPr>
        <p:spPr>
          <a:xfrm>
            <a:off x="7459578" y="2160588"/>
            <a:ext cx="2184935" cy="2854174"/>
          </a:xfrm>
          <a:solidFill>
            <a:schemeClr val="accent1">
              <a:lumMod val="20000"/>
              <a:lumOff val="80000"/>
            </a:schemeClr>
          </a:solidFill>
        </p:spPr>
        <p:txBody>
          <a:bodyPr>
            <a:normAutofit fontScale="92500" lnSpcReduction="10000"/>
          </a:bodyPr>
          <a:lstStyle/>
          <a:p>
            <a:pPr marL="0" indent="0">
              <a:buNone/>
            </a:pPr>
            <a:r>
              <a:rPr lang="en-US" dirty="0"/>
              <a:t>Sociological approaches:</a:t>
            </a:r>
          </a:p>
          <a:p>
            <a:r>
              <a:rPr lang="en-US" dirty="0"/>
              <a:t>Kinship descent</a:t>
            </a:r>
          </a:p>
          <a:p>
            <a:r>
              <a:rPr lang="en-US" dirty="0"/>
              <a:t>Cohort</a:t>
            </a:r>
          </a:p>
          <a:p>
            <a:r>
              <a:rPr lang="en-US" dirty="0"/>
              <a:t>Life stage / life course</a:t>
            </a:r>
          </a:p>
          <a:p>
            <a:r>
              <a:rPr lang="en-US" dirty="0"/>
              <a:t>Historical period</a:t>
            </a:r>
          </a:p>
          <a:p>
            <a:pPr lvl="1"/>
            <a:r>
              <a:rPr lang="en-US" dirty="0"/>
              <a:t>(Kertzer, 1983)</a:t>
            </a:r>
            <a:endParaRPr lang="en-GB" dirty="0"/>
          </a:p>
        </p:txBody>
      </p:sp>
    </p:spTree>
    <p:extLst>
      <p:ext uri="{BB962C8B-B14F-4D97-AF65-F5344CB8AC3E}">
        <p14:creationId xmlns:p14="http://schemas.microsoft.com/office/powerpoint/2010/main" val="374401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9478-C5E6-E2F1-E0D5-876861FA7459}"/>
              </a:ext>
            </a:extLst>
          </p:cNvPr>
          <p:cNvSpPr>
            <a:spLocks noGrp="1"/>
          </p:cNvSpPr>
          <p:nvPr>
            <p:ph type="title"/>
          </p:nvPr>
        </p:nvSpPr>
        <p:spPr/>
        <p:txBody>
          <a:bodyPr/>
          <a:lstStyle/>
          <a:p>
            <a:r>
              <a:rPr lang="en-GB" dirty="0"/>
              <a:t>Generations and the sociology of knowledge (Mannheim, 1952 [1928]) </a:t>
            </a:r>
          </a:p>
        </p:txBody>
      </p:sp>
      <p:sp>
        <p:nvSpPr>
          <p:cNvPr id="3" name="Content Placeholder 2">
            <a:extLst>
              <a:ext uri="{FF2B5EF4-FFF2-40B4-BE49-F238E27FC236}">
                <a16:creationId xmlns:a16="http://schemas.microsoft.com/office/drawing/2014/main" id="{C9A08C97-60D5-0070-8A58-F5FB10898069}"/>
              </a:ext>
            </a:extLst>
          </p:cNvPr>
          <p:cNvSpPr>
            <a:spLocks noGrp="1"/>
          </p:cNvSpPr>
          <p:nvPr>
            <p:ph sz="half" idx="1"/>
          </p:nvPr>
        </p:nvSpPr>
        <p:spPr>
          <a:xfrm>
            <a:off x="677334" y="2160588"/>
            <a:ext cx="4184035" cy="4163209"/>
          </a:xfrm>
        </p:spPr>
        <p:txBody>
          <a:bodyPr>
            <a:normAutofit fontScale="77500" lnSpcReduction="20000"/>
          </a:bodyPr>
          <a:lstStyle/>
          <a:p>
            <a:pPr>
              <a:lnSpc>
                <a:spcPct val="107000"/>
              </a:lnSpc>
              <a:spcAft>
                <a:spcPts val="800"/>
              </a:spcAft>
            </a:pPr>
            <a:r>
              <a:rPr lang="en-GB" dirty="0">
                <a:effectLst/>
                <a:ea typeface="Calibri" panose="020F0502020204030204" pitchFamily="34" charset="0"/>
                <a:cs typeface="Calibri" panose="020F0502020204030204" pitchFamily="34" charset="0"/>
              </a:rPr>
              <a:t>The ‘problem of generations’ is about knowledge and meaning: how a society understands itself and its history, and how knowledge is constructed and reconstructed over time. </a:t>
            </a:r>
          </a:p>
          <a:p>
            <a:pPr>
              <a:lnSpc>
                <a:spcPct val="107000"/>
              </a:lnSpc>
              <a:spcAft>
                <a:spcPts val="800"/>
              </a:spcAft>
            </a:pPr>
            <a:r>
              <a:rPr lang="en-GB" dirty="0">
                <a:effectLst/>
                <a:ea typeface="Calibri" panose="020F0502020204030204" pitchFamily="34" charset="0"/>
                <a:cs typeface="Calibri" panose="020F0502020204030204" pitchFamily="34" charset="0"/>
              </a:rPr>
              <a:t>Mannheim’s contribution provided a framework for understanding the emergence of generational consciousness in relation to wider social and cultural events. </a:t>
            </a:r>
          </a:p>
          <a:p>
            <a:pPr>
              <a:lnSpc>
                <a:spcPct val="107000"/>
              </a:lnSpc>
              <a:spcAft>
                <a:spcPts val="800"/>
              </a:spcAft>
            </a:pPr>
            <a:r>
              <a:rPr lang="en-GB" i="1" dirty="0">
                <a:effectLst/>
                <a:ea typeface="Calibri" panose="020F0502020204030204" pitchFamily="34" charset="0"/>
                <a:cs typeface="Calibri" panose="020F0502020204030204" pitchFamily="34" charset="0"/>
              </a:rPr>
              <a:t>What </a:t>
            </a:r>
            <a:r>
              <a:rPr lang="en-GB" dirty="0">
                <a:effectLst/>
                <a:ea typeface="Calibri" panose="020F0502020204030204" pitchFamily="34" charset="0"/>
                <a:cs typeface="Calibri" panose="020F0502020204030204" pitchFamily="34" charset="0"/>
              </a:rPr>
              <a:t>we know about the world cannot be decoupled from </a:t>
            </a:r>
            <a:r>
              <a:rPr lang="en-GB" i="1" dirty="0">
                <a:effectLst/>
                <a:ea typeface="Calibri" panose="020F0502020204030204" pitchFamily="34" charset="0"/>
                <a:cs typeface="Calibri" panose="020F0502020204030204" pitchFamily="34" charset="0"/>
              </a:rPr>
              <a:t>how</a:t>
            </a:r>
            <a:r>
              <a:rPr lang="en-GB" dirty="0">
                <a:effectLst/>
                <a:ea typeface="Calibri" panose="020F0502020204030204" pitchFamily="34" charset="0"/>
                <a:cs typeface="Calibri" panose="020F0502020204030204" pitchFamily="34" charset="0"/>
              </a:rPr>
              <a:t> we come to know it: society’s ‘accumulated cultural heritage’ is not something static that is merely passed down, but is continually transmitted to, and refreshed by, ‘new participants in the cultural process’, who make ‘fresh contacts’ with our society. </a:t>
            </a:r>
          </a:p>
          <a:p>
            <a:pPr>
              <a:lnSpc>
                <a:spcPct val="107000"/>
              </a:lnSpc>
              <a:spcAft>
                <a:spcPts val="800"/>
              </a:spcAft>
            </a:pPr>
            <a:endParaRPr lang="en-GB"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a:p>
            <a:endParaRPr lang="en-GB" dirty="0"/>
          </a:p>
        </p:txBody>
      </p:sp>
      <p:sp>
        <p:nvSpPr>
          <p:cNvPr id="4" name="Content Placeholder 3">
            <a:extLst>
              <a:ext uri="{FF2B5EF4-FFF2-40B4-BE49-F238E27FC236}">
                <a16:creationId xmlns:a16="http://schemas.microsoft.com/office/drawing/2014/main" id="{A635B44F-6DC7-0008-955B-201957DFA41B}"/>
              </a:ext>
            </a:extLst>
          </p:cNvPr>
          <p:cNvSpPr>
            <a:spLocks noGrp="1"/>
          </p:cNvSpPr>
          <p:nvPr>
            <p:ph sz="half" idx="2"/>
          </p:nvPr>
        </p:nvSpPr>
        <p:spPr>
          <a:xfrm>
            <a:off x="5089970" y="2160589"/>
            <a:ext cx="4184034" cy="4403840"/>
          </a:xfrm>
        </p:spPr>
        <p:txBody>
          <a:bodyPr>
            <a:normAutofit fontScale="77500" lnSpcReduction="20000"/>
          </a:bodyPr>
          <a:lstStyle/>
          <a:p>
            <a:pPr>
              <a:lnSpc>
                <a:spcPct val="107000"/>
              </a:lnSpc>
              <a:spcAft>
                <a:spcPts val="800"/>
              </a:spcAft>
            </a:pPr>
            <a:r>
              <a:rPr lang="en-GB" dirty="0">
                <a:effectLst/>
                <a:ea typeface="Calibri" panose="020F0502020204030204" pitchFamily="34" charset="0"/>
                <a:cs typeface="Calibri" panose="020F0502020204030204" pitchFamily="34" charset="0"/>
              </a:rPr>
              <a:t>People born at a particular point in history embody, and internalize, the experience of their time; which is distinct from those who have come before them. Thus, generational consciousness is developed within, and informed by, the experience of coming of age in a particular time and place. </a:t>
            </a:r>
          </a:p>
          <a:p>
            <a:pPr>
              <a:lnSpc>
                <a:spcPct val="107000"/>
              </a:lnSpc>
              <a:spcAft>
                <a:spcPts val="800"/>
              </a:spcAft>
            </a:pPr>
            <a:r>
              <a:rPr lang="en-GB" dirty="0">
                <a:ea typeface="Calibri" panose="020F0502020204030204" pitchFamily="34" charset="0"/>
              </a:rPr>
              <a:t>Generational ‘l</a:t>
            </a:r>
            <a:r>
              <a:rPr lang="en-GB" sz="1800" dirty="0">
                <a:effectLst/>
                <a:ea typeface="Calibri" panose="020F0502020204030204" pitchFamily="34" charset="0"/>
              </a:rPr>
              <a:t>abels’ are widely understood as the cultural expression of ‘social generations’: cohorts of people who share an outlook shaped by the historical moment in which they come of age, which both reflects and shapes the </a:t>
            </a:r>
            <a:r>
              <a:rPr lang="en-GB" sz="1800" i="1" dirty="0">
                <a:effectLst/>
                <a:ea typeface="Calibri" panose="020F0502020204030204" pitchFamily="34" charset="0"/>
              </a:rPr>
              <a:t>Zeitgeist</a:t>
            </a:r>
            <a:r>
              <a:rPr lang="en-GB" sz="1800" dirty="0">
                <a:effectLst/>
                <a:ea typeface="Calibri" panose="020F0502020204030204" pitchFamily="34" charset="0"/>
              </a:rPr>
              <a:t> and is often at odds with that of their elders.</a:t>
            </a:r>
            <a:endParaRPr lang="en-GB" sz="18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5383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6086D50-0617-4539-9120-83ECB8D0966E}"/>
              </a:ext>
            </a:extLst>
          </p:cNvPr>
          <p:cNvSpPr>
            <a:spLocks noGrp="1" noChangeArrowheads="1"/>
          </p:cNvSpPr>
          <p:nvPr>
            <p:ph type="title"/>
          </p:nvPr>
        </p:nvSpPr>
        <p:spPr/>
        <p:txBody>
          <a:bodyPr/>
          <a:lstStyle/>
          <a:p>
            <a:r>
              <a:rPr lang="en-GB" altLang="en-US" dirty="0"/>
              <a:t>‘Social generations’: </a:t>
            </a:r>
            <a:br>
              <a:rPr lang="en-GB" altLang="en-US" dirty="0"/>
            </a:br>
            <a:r>
              <a:rPr lang="en-GB" altLang="en-US" dirty="0"/>
              <a:t>common labels and dates </a:t>
            </a:r>
          </a:p>
        </p:txBody>
      </p:sp>
      <p:sp>
        <p:nvSpPr>
          <p:cNvPr id="6" name="Text Placeholder 5">
            <a:extLst>
              <a:ext uri="{FF2B5EF4-FFF2-40B4-BE49-F238E27FC236}">
                <a16:creationId xmlns:a16="http://schemas.microsoft.com/office/drawing/2014/main" id="{78F3DD1F-37F1-B7E1-3C6E-2B11E0E1FB9E}"/>
              </a:ext>
            </a:extLst>
          </p:cNvPr>
          <p:cNvSpPr>
            <a:spLocks noGrp="1"/>
          </p:cNvSpPr>
          <p:nvPr>
            <p:ph type="body" idx="1"/>
          </p:nvPr>
        </p:nvSpPr>
        <p:spPr/>
        <p:txBody>
          <a:bodyPr/>
          <a:lstStyle/>
          <a:p>
            <a:r>
              <a:rPr lang="en-US" sz="1800" b="1" i="1" dirty="0"/>
              <a:t>Intergenerational Commission (UK, 2016)</a:t>
            </a:r>
            <a:r>
              <a:rPr lang="en-US" sz="1800" dirty="0"/>
              <a:t> </a:t>
            </a:r>
            <a:endParaRPr lang="en-GB" sz="1800" dirty="0"/>
          </a:p>
        </p:txBody>
      </p:sp>
      <p:graphicFrame>
        <p:nvGraphicFramePr>
          <p:cNvPr id="3" name="Table 3">
            <a:extLst>
              <a:ext uri="{FF2B5EF4-FFF2-40B4-BE49-F238E27FC236}">
                <a16:creationId xmlns:a16="http://schemas.microsoft.com/office/drawing/2014/main" id="{6566537E-31B8-C699-516D-B0DDAE55A18C}"/>
              </a:ext>
            </a:extLst>
          </p:cNvPr>
          <p:cNvGraphicFramePr>
            <a:graphicFrameLocks noGrp="1"/>
          </p:cNvGraphicFramePr>
          <p:nvPr>
            <p:ph sz="half" idx="2"/>
            <p:extLst>
              <p:ext uri="{D42A27DB-BD31-4B8C-83A1-F6EECF244321}">
                <p14:modId xmlns:p14="http://schemas.microsoft.com/office/powerpoint/2010/main" val="3396733003"/>
              </p:ext>
            </p:extLst>
          </p:nvPr>
        </p:nvGraphicFramePr>
        <p:xfrm>
          <a:off x="811763" y="2736850"/>
          <a:ext cx="3956179" cy="2926080"/>
        </p:xfrm>
        <a:graphic>
          <a:graphicData uri="http://schemas.openxmlformats.org/drawingml/2006/table">
            <a:tbl>
              <a:tblPr firstRow="1" bandRow="1">
                <a:tableStyleId>{5C22544A-7EE6-4342-B048-85BDC9FD1C3A}</a:tableStyleId>
              </a:tblPr>
              <a:tblGrid>
                <a:gridCol w="2663366">
                  <a:extLst>
                    <a:ext uri="{9D8B030D-6E8A-4147-A177-3AD203B41FA5}">
                      <a16:colId xmlns:a16="http://schemas.microsoft.com/office/drawing/2014/main" val="3174989779"/>
                    </a:ext>
                  </a:extLst>
                </a:gridCol>
                <a:gridCol w="1292813">
                  <a:extLst>
                    <a:ext uri="{9D8B030D-6E8A-4147-A177-3AD203B41FA5}">
                      <a16:colId xmlns:a16="http://schemas.microsoft.com/office/drawing/2014/main" val="83052269"/>
                    </a:ext>
                  </a:extLst>
                </a:gridCol>
              </a:tblGrid>
              <a:tr h="298207">
                <a:tc>
                  <a:txBody>
                    <a:bodyPr/>
                    <a:lstStyle/>
                    <a:p>
                      <a:r>
                        <a:rPr lang="en-US" dirty="0"/>
                        <a:t>Label</a:t>
                      </a:r>
                      <a:endParaRPr lang="en-GB" dirty="0"/>
                    </a:p>
                  </a:txBody>
                  <a:tcPr/>
                </a:tc>
                <a:tc>
                  <a:txBody>
                    <a:bodyPr/>
                    <a:lstStyle/>
                    <a:p>
                      <a:r>
                        <a:rPr lang="en-US" dirty="0"/>
                        <a:t>Born</a:t>
                      </a:r>
                      <a:endParaRPr lang="en-GB" dirty="0"/>
                    </a:p>
                  </a:txBody>
                  <a:tcPr/>
                </a:tc>
                <a:extLst>
                  <a:ext uri="{0D108BD9-81ED-4DB2-BD59-A6C34878D82A}">
                    <a16:rowId xmlns:a16="http://schemas.microsoft.com/office/drawing/2014/main" val="3997504601"/>
                  </a:ext>
                </a:extLst>
              </a:tr>
              <a:tr h="2982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sz="1800" dirty="0"/>
                        <a:t>Forgotten Generation</a:t>
                      </a:r>
                      <a:endParaRPr lang="en-GB" dirty="0"/>
                    </a:p>
                  </a:txBody>
                  <a:tcPr/>
                </a:tc>
                <a:tc>
                  <a:txBody>
                    <a:bodyPr/>
                    <a:lstStyle/>
                    <a:p>
                      <a:r>
                        <a:rPr lang="en-GB" altLang="en-US" sz="1800" dirty="0"/>
                        <a:t>1896-1910 </a:t>
                      </a:r>
                      <a:endParaRPr lang="en-GB" dirty="0"/>
                    </a:p>
                  </a:txBody>
                  <a:tcPr/>
                </a:tc>
                <a:extLst>
                  <a:ext uri="{0D108BD9-81ED-4DB2-BD59-A6C34878D82A}">
                    <a16:rowId xmlns:a16="http://schemas.microsoft.com/office/drawing/2014/main" val="1813643976"/>
                  </a:ext>
                </a:extLst>
              </a:tr>
              <a:tr h="298207">
                <a:tc>
                  <a:txBody>
                    <a:bodyPr/>
                    <a:lstStyle/>
                    <a:p>
                      <a:r>
                        <a:rPr lang="en-GB" altLang="en-US" sz="1800" dirty="0"/>
                        <a:t>Greatest Generation</a:t>
                      </a:r>
                      <a:endParaRPr lang="en-GB" dirty="0"/>
                    </a:p>
                  </a:txBody>
                  <a:tcPr/>
                </a:tc>
                <a:tc>
                  <a:txBody>
                    <a:bodyPr/>
                    <a:lstStyle/>
                    <a:p>
                      <a:r>
                        <a:rPr lang="en-GB" altLang="en-US" sz="1800" dirty="0"/>
                        <a:t>1911-1925</a:t>
                      </a:r>
                      <a:endParaRPr lang="en-GB" dirty="0"/>
                    </a:p>
                  </a:txBody>
                  <a:tcPr/>
                </a:tc>
                <a:extLst>
                  <a:ext uri="{0D108BD9-81ED-4DB2-BD59-A6C34878D82A}">
                    <a16:rowId xmlns:a16="http://schemas.microsoft.com/office/drawing/2014/main" val="1821065491"/>
                  </a:ext>
                </a:extLst>
              </a:tr>
              <a:tr h="298207">
                <a:tc>
                  <a:txBody>
                    <a:bodyPr/>
                    <a:lstStyle/>
                    <a:p>
                      <a:r>
                        <a:rPr lang="en-GB" altLang="en-US" sz="1800" dirty="0"/>
                        <a:t>Silent Generation</a:t>
                      </a:r>
                      <a:endParaRPr lang="en-GB" dirty="0"/>
                    </a:p>
                  </a:txBody>
                  <a:tcPr/>
                </a:tc>
                <a:tc>
                  <a:txBody>
                    <a:bodyPr/>
                    <a:lstStyle/>
                    <a:p>
                      <a:r>
                        <a:rPr lang="en-GB" altLang="en-US" sz="1800" dirty="0"/>
                        <a:t>1926-1945</a:t>
                      </a:r>
                      <a:endParaRPr lang="en-GB" dirty="0"/>
                    </a:p>
                  </a:txBody>
                  <a:tcPr/>
                </a:tc>
                <a:extLst>
                  <a:ext uri="{0D108BD9-81ED-4DB2-BD59-A6C34878D82A}">
                    <a16:rowId xmlns:a16="http://schemas.microsoft.com/office/drawing/2014/main" val="3250785045"/>
                  </a:ext>
                </a:extLst>
              </a:tr>
              <a:tr h="298207">
                <a:tc>
                  <a:txBody>
                    <a:bodyPr/>
                    <a:lstStyle/>
                    <a:p>
                      <a:r>
                        <a:rPr lang="en-US" dirty="0"/>
                        <a:t>Baby Boomers</a:t>
                      </a:r>
                      <a:endParaRPr lang="en-GB" dirty="0"/>
                    </a:p>
                  </a:txBody>
                  <a:tcPr/>
                </a:tc>
                <a:tc>
                  <a:txBody>
                    <a:bodyPr/>
                    <a:lstStyle/>
                    <a:p>
                      <a:r>
                        <a:rPr lang="en-US" dirty="0"/>
                        <a:t>1946-1965</a:t>
                      </a:r>
                      <a:endParaRPr lang="en-GB" dirty="0"/>
                    </a:p>
                  </a:txBody>
                  <a:tcPr/>
                </a:tc>
                <a:extLst>
                  <a:ext uri="{0D108BD9-81ED-4DB2-BD59-A6C34878D82A}">
                    <a16:rowId xmlns:a16="http://schemas.microsoft.com/office/drawing/2014/main" val="2104689329"/>
                  </a:ext>
                </a:extLst>
              </a:tr>
              <a:tr h="298207">
                <a:tc>
                  <a:txBody>
                    <a:bodyPr/>
                    <a:lstStyle/>
                    <a:p>
                      <a:r>
                        <a:rPr lang="en-US" dirty="0"/>
                        <a:t>Generation X</a:t>
                      </a:r>
                      <a:endParaRPr lang="en-GB" dirty="0"/>
                    </a:p>
                  </a:txBody>
                  <a:tcPr/>
                </a:tc>
                <a:tc>
                  <a:txBody>
                    <a:bodyPr/>
                    <a:lstStyle/>
                    <a:p>
                      <a:r>
                        <a:rPr lang="en-US" dirty="0"/>
                        <a:t>1966-1980</a:t>
                      </a:r>
                      <a:endParaRPr lang="en-GB" dirty="0"/>
                    </a:p>
                  </a:txBody>
                  <a:tcPr/>
                </a:tc>
                <a:extLst>
                  <a:ext uri="{0D108BD9-81ED-4DB2-BD59-A6C34878D82A}">
                    <a16:rowId xmlns:a16="http://schemas.microsoft.com/office/drawing/2014/main" val="1357142898"/>
                  </a:ext>
                </a:extLst>
              </a:tr>
              <a:tr h="298207">
                <a:tc>
                  <a:txBody>
                    <a:bodyPr/>
                    <a:lstStyle/>
                    <a:p>
                      <a:r>
                        <a:rPr lang="en-US" dirty="0"/>
                        <a:t>Millennials</a:t>
                      </a:r>
                      <a:endParaRPr lang="en-GB" dirty="0"/>
                    </a:p>
                  </a:txBody>
                  <a:tcPr/>
                </a:tc>
                <a:tc>
                  <a:txBody>
                    <a:bodyPr/>
                    <a:lstStyle/>
                    <a:p>
                      <a:r>
                        <a:rPr lang="en-US" dirty="0"/>
                        <a:t>1981-2000</a:t>
                      </a:r>
                      <a:endParaRPr lang="en-GB" dirty="0"/>
                    </a:p>
                  </a:txBody>
                  <a:tcPr/>
                </a:tc>
                <a:extLst>
                  <a:ext uri="{0D108BD9-81ED-4DB2-BD59-A6C34878D82A}">
                    <a16:rowId xmlns:a16="http://schemas.microsoft.com/office/drawing/2014/main" val="2186967749"/>
                  </a:ext>
                </a:extLst>
              </a:tr>
              <a:tr h="298207">
                <a:tc>
                  <a:txBody>
                    <a:bodyPr/>
                    <a:lstStyle/>
                    <a:p>
                      <a:r>
                        <a:rPr lang="en-US" dirty="0"/>
                        <a:t>The latest generation</a:t>
                      </a:r>
                      <a:endParaRPr lang="en-GB" dirty="0"/>
                    </a:p>
                  </a:txBody>
                  <a:tcPr/>
                </a:tc>
                <a:tc>
                  <a:txBody>
                    <a:bodyPr/>
                    <a:lstStyle/>
                    <a:p>
                      <a:r>
                        <a:rPr lang="en-US" dirty="0"/>
                        <a:t>2001-2015</a:t>
                      </a:r>
                      <a:endParaRPr lang="en-GB" dirty="0"/>
                    </a:p>
                  </a:txBody>
                  <a:tcPr/>
                </a:tc>
                <a:extLst>
                  <a:ext uri="{0D108BD9-81ED-4DB2-BD59-A6C34878D82A}">
                    <a16:rowId xmlns:a16="http://schemas.microsoft.com/office/drawing/2014/main" val="3440766911"/>
                  </a:ext>
                </a:extLst>
              </a:tr>
            </a:tbl>
          </a:graphicData>
        </a:graphic>
      </p:graphicFrame>
      <p:sp>
        <p:nvSpPr>
          <p:cNvPr id="7" name="Text Placeholder 6">
            <a:extLst>
              <a:ext uri="{FF2B5EF4-FFF2-40B4-BE49-F238E27FC236}">
                <a16:creationId xmlns:a16="http://schemas.microsoft.com/office/drawing/2014/main" id="{0568F882-9D78-BD72-D8D7-CA6973E940C0}"/>
              </a:ext>
            </a:extLst>
          </p:cNvPr>
          <p:cNvSpPr>
            <a:spLocks noGrp="1"/>
          </p:cNvSpPr>
          <p:nvPr>
            <p:ph type="body" sz="quarter" idx="3"/>
          </p:nvPr>
        </p:nvSpPr>
        <p:spPr/>
        <p:txBody>
          <a:bodyPr/>
          <a:lstStyle/>
          <a:p>
            <a:r>
              <a:rPr lang="en-US" sz="1800" b="1" i="1" dirty="0"/>
              <a:t>Jean Twenge (US, 2023) </a:t>
            </a:r>
            <a:endParaRPr lang="en-GB" sz="1800" b="1" i="1" dirty="0"/>
          </a:p>
        </p:txBody>
      </p:sp>
      <p:graphicFrame>
        <p:nvGraphicFramePr>
          <p:cNvPr id="9" name="Table 9">
            <a:extLst>
              <a:ext uri="{FF2B5EF4-FFF2-40B4-BE49-F238E27FC236}">
                <a16:creationId xmlns:a16="http://schemas.microsoft.com/office/drawing/2014/main" id="{69056AE5-C450-34CB-DE34-B1AD70BE5A9C}"/>
              </a:ext>
            </a:extLst>
          </p:cNvPr>
          <p:cNvGraphicFramePr>
            <a:graphicFrameLocks noGrp="1"/>
          </p:cNvGraphicFramePr>
          <p:nvPr>
            <p:ph sz="quarter" idx="4"/>
            <p:extLst>
              <p:ext uri="{D42A27DB-BD31-4B8C-83A1-F6EECF244321}">
                <p14:modId xmlns:p14="http://schemas.microsoft.com/office/powerpoint/2010/main" val="2242588010"/>
              </p:ext>
            </p:extLst>
          </p:nvPr>
        </p:nvGraphicFramePr>
        <p:xfrm>
          <a:off x="4997529" y="3429000"/>
          <a:ext cx="4192036" cy="2647281"/>
        </p:xfrm>
        <a:graphic>
          <a:graphicData uri="http://schemas.openxmlformats.org/drawingml/2006/table">
            <a:tbl>
              <a:tblPr firstRow="1" bandRow="1">
                <a:tableStyleId>{5C22544A-7EE6-4342-B048-85BDC9FD1C3A}</a:tableStyleId>
              </a:tblPr>
              <a:tblGrid>
                <a:gridCol w="2096018">
                  <a:extLst>
                    <a:ext uri="{9D8B030D-6E8A-4147-A177-3AD203B41FA5}">
                      <a16:colId xmlns:a16="http://schemas.microsoft.com/office/drawing/2014/main" val="957126897"/>
                    </a:ext>
                  </a:extLst>
                </a:gridCol>
                <a:gridCol w="2096018">
                  <a:extLst>
                    <a:ext uri="{9D8B030D-6E8A-4147-A177-3AD203B41FA5}">
                      <a16:colId xmlns:a16="http://schemas.microsoft.com/office/drawing/2014/main" val="1470647798"/>
                    </a:ext>
                  </a:extLst>
                </a:gridCol>
              </a:tblGrid>
              <a:tr h="378183">
                <a:tc>
                  <a:txBody>
                    <a:bodyPr/>
                    <a:lstStyle/>
                    <a:p>
                      <a:r>
                        <a:rPr lang="en-US" dirty="0"/>
                        <a:t>Label</a:t>
                      </a:r>
                      <a:endParaRPr lang="en-GB" dirty="0"/>
                    </a:p>
                  </a:txBody>
                  <a:tcPr/>
                </a:tc>
                <a:tc>
                  <a:txBody>
                    <a:bodyPr/>
                    <a:lstStyle/>
                    <a:p>
                      <a:r>
                        <a:rPr lang="en-US" dirty="0"/>
                        <a:t>Born </a:t>
                      </a:r>
                      <a:endParaRPr lang="en-GB" dirty="0"/>
                    </a:p>
                  </a:txBody>
                  <a:tcPr/>
                </a:tc>
                <a:extLst>
                  <a:ext uri="{0D108BD9-81ED-4DB2-BD59-A6C34878D82A}">
                    <a16:rowId xmlns:a16="http://schemas.microsoft.com/office/drawing/2014/main" val="528480188"/>
                  </a:ext>
                </a:extLst>
              </a:tr>
              <a:tr h="378183">
                <a:tc>
                  <a:txBody>
                    <a:bodyPr/>
                    <a:lstStyle/>
                    <a:p>
                      <a:r>
                        <a:rPr lang="en-US" dirty="0"/>
                        <a:t>Silents</a:t>
                      </a:r>
                      <a:endParaRPr lang="en-GB" dirty="0"/>
                    </a:p>
                  </a:txBody>
                  <a:tcPr/>
                </a:tc>
                <a:tc>
                  <a:txBody>
                    <a:bodyPr/>
                    <a:lstStyle/>
                    <a:p>
                      <a:r>
                        <a:rPr lang="en-US" dirty="0"/>
                        <a:t>1925-1945</a:t>
                      </a:r>
                      <a:endParaRPr lang="en-GB" dirty="0"/>
                    </a:p>
                  </a:txBody>
                  <a:tcPr/>
                </a:tc>
                <a:extLst>
                  <a:ext uri="{0D108BD9-81ED-4DB2-BD59-A6C34878D82A}">
                    <a16:rowId xmlns:a16="http://schemas.microsoft.com/office/drawing/2014/main" val="4074835922"/>
                  </a:ext>
                </a:extLst>
              </a:tr>
              <a:tr h="378183">
                <a:tc>
                  <a:txBody>
                    <a:bodyPr/>
                    <a:lstStyle/>
                    <a:p>
                      <a:r>
                        <a:rPr lang="en-US" dirty="0"/>
                        <a:t>Boomers</a:t>
                      </a:r>
                      <a:endParaRPr lang="en-GB" dirty="0"/>
                    </a:p>
                  </a:txBody>
                  <a:tcPr/>
                </a:tc>
                <a:tc>
                  <a:txBody>
                    <a:bodyPr/>
                    <a:lstStyle/>
                    <a:p>
                      <a:r>
                        <a:rPr lang="en-US" dirty="0"/>
                        <a:t>1946-1964</a:t>
                      </a:r>
                      <a:endParaRPr lang="en-GB" dirty="0"/>
                    </a:p>
                  </a:txBody>
                  <a:tcPr/>
                </a:tc>
                <a:extLst>
                  <a:ext uri="{0D108BD9-81ED-4DB2-BD59-A6C34878D82A}">
                    <a16:rowId xmlns:a16="http://schemas.microsoft.com/office/drawing/2014/main" val="3537940415"/>
                  </a:ext>
                </a:extLst>
              </a:tr>
              <a:tr h="378183">
                <a:tc>
                  <a:txBody>
                    <a:bodyPr/>
                    <a:lstStyle/>
                    <a:p>
                      <a:r>
                        <a:rPr lang="en-US" dirty="0"/>
                        <a:t>Generation X</a:t>
                      </a:r>
                      <a:endParaRPr lang="en-GB" dirty="0"/>
                    </a:p>
                  </a:txBody>
                  <a:tcPr/>
                </a:tc>
                <a:tc>
                  <a:txBody>
                    <a:bodyPr/>
                    <a:lstStyle/>
                    <a:p>
                      <a:r>
                        <a:rPr lang="en-US" dirty="0"/>
                        <a:t>1965-1979</a:t>
                      </a:r>
                      <a:endParaRPr lang="en-GB" dirty="0"/>
                    </a:p>
                  </a:txBody>
                  <a:tcPr/>
                </a:tc>
                <a:extLst>
                  <a:ext uri="{0D108BD9-81ED-4DB2-BD59-A6C34878D82A}">
                    <a16:rowId xmlns:a16="http://schemas.microsoft.com/office/drawing/2014/main" val="2052045389"/>
                  </a:ext>
                </a:extLst>
              </a:tr>
              <a:tr h="378183">
                <a:tc>
                  <a:txBody>
                    <a:bodyPr/>
                    <a:lstStyle/>
                    <a:p>
                      <a:r>
                        <a:rPr lang="en-US" dirty="0"/>
                        <a:t>Millennials</a:t>
                      </a:r>
                      <a:endParaRPr lang="en-GB" dirty="0"/>
                    </a:p>
                  </a:txBody>
                  <a:tcPr/>
                </a:tc>
                <a:tc>
                  <a:txBody>
                    <a:bodyPr/>
                    <a:lstStyle/>
                    <a:p>
                      <a:r>
                        <a:rPr lang="en-US" dirty="0"/>
                        <a:t>1980-1994</a:t>
                      </a:r>
                      <a:endParaRPr lang="en-GB" dirty="0"/>
                    </a:p>
                  </a:txBody>
                  <a:tcPr/>
                </a:tc>
                <a:extLst>
                  <a:ext uri="{0D108BD9-81ED-4DB2-BD59-A6C34878D82A}">
                    <a16:rowId xmlns:a16="http://schemas.microsoft.com/office/drawing/2014/main" val="2962316583"/>
                  </a:ext>
                </a:extLst>
              </a:tr>
              <a:tr h="378183">
                <a:tc>
                  <a:txBody>
                    <a:bodyPr/>
                    <a:lstStyle/>
                    <a:p>
                      <a:r>
                        <a:rPr lang="en-US" dirty="0"/>
                        <a:t>Generation Z</a:t>
                      </a:r>
                      <a:endParaRPr lang="en-GB" dirty="0"/>
                    </a:p>
                  </a:txBody>
                  <a:tcPr/>
                </a:tc>
                <a:tc>
                  <a:txBody>
                    <a:bodyPr/>
                    <a:lstStyle/>
                    <a:p>
                      <a:r>
                        <a:rPr lang="en-US" dirty="0"/>
                        <a:t>1995-2012</a:t>
                      </a:r>
                      <a:endParaRPr lang="en-GB" dirty="0"/>
                    </a:p>
                  </a:txBody>
                  <a:tcPr/>
                </a:tc>
                <a:extLst>
                  <a:ext uri="{0D108BD9-81ED-4DB2-BD59-A6C34878D82A}">
                    <a16:rowId xmlns:a16="http://schemas.microsoft.com/office/drawing/2014/main" val="1565266599"/>
                  </a:ext>
                </a:extLst>
              </a:tr>
              <a:tr h="378183">
                <a:tc>
                  <a:txBody>
                    <a:bodyPr/>
                    <a:lstStyle/>
                    <a:p>
                      <a:r>
                        <a:rPr lang="en-US" dirty="0"/>
                        <a:t>Polars</a:t>
                      </a:r>
                      <a:endParaRPr lang="en-GB" dirty="0"/>
                    </a:p>
                  </a:txBody>
                  <a:tcPr/>
                </a:tc>
                <a:tc>
                  <a:txBody>
                    <a:bodyPr/>
                    <a:lstStyle/>
                    <a:p>
                      <a:r>
                        <a:rPr lang="en-US" dirty="0"/>
                        <a:t>2013 --</a:t>
                      </a:r>
                      <a:endParaRPr lang="en-GB" dirty="0"/>
                    </a:p>
                  </a:txBody>
                  <a:tcPr/>
                </a:tc>
                <a:extLst>
                  <a:ext uri="{0D108BD9-81ED-4DB2-BD59-A6C34878D82A}">
                    <a16:rowId xmlns:a16="http://schemas.microsoft.com/office/drawing/2014/main" val="1764093726"/>
                  </a:ext>
                </a:extLst>
              </a:tr>
            </a:tbl>
          </a:graphicData>
        </a:graphic>
      </p:graphicFrame>
    </p:spTree>
    <p:extLst>
      <p:ext uri="{BB962C8B-B14F-4D97-AF65-F5344CB8AC3E}">
        <p14:creationId xmlns:p14="http://schemas.microsoft.com/office/powerpoint/2010/main" val="1637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B6D5-DE8E-59D1-88DE-A076A0F6BDC6}"/>
              </a:ext>
            </a:extLst>
          </p:cNvPr>
          <p:cNvSpPr>
            <a:spLocks noGrp="1"/>
          </p:cNvSpPr>
          <p:nvPr>
            <p:ph type="title"/>
          </p:nvPr>
        </p:nvSpPr>
        <p:spPr/>
        <p:txBody>
          <a:bodyPr>
            <a:normAutofit/>
          </a:bodyPr>
          <a:lstStyle/>
          <a:p>
            <a:r>
              <a:rPr lang="en-GB" dirty="0"/>
              <a:t>How can a generational lens help us to understand social and historical change?</a:t>
            </a:r>
          </a:p>
        </p:txBody>
      </p:sp>
      <p:sp>
        <p:nvSpPr>
          <p:cNvPr id="3" name="Content Placeholder 2">
            <a:extLst>
              <a:ext uri="{FF2B5EF4-FFF2-40B4-BE49-F238E27FC236}">
                <a16:creationId xmlns:a16="http://schemas.microsoft.com/office/drawing/2014/main" id="{15BF48FC-84D6-46F6-59CA-4365B0E0BA43}"/>
              </a:ext>
            </a:extLst>
          </p:cNvPr>
          <p:cNvSpPr>
            <a:spLocks noGrp="1"/>
          </p:cNvSpPr>
          <p:nvPr>
            <p:ph sz="half" idx="1"/>
          </p:nvPr>
        </p:nvSpPr>
        <p:spPr/>
        <p:txBody>
          <a:bodyPr>
            <a:normAutofit fontScale="92500"/>
          </a:bodyPr>
          <a:lstStyle/>
          <a:p>
            <a:r>
              <a:rPr lang="en-GB" dirty="0"/>
              <a:t>The relationship between history and biography (Mills, 1959)</a:t>
            </a:r>
          </a:p>
          <a:p>
            <a:r>
              <a:rPr lang="en-GB" dirty="0"/>
              <a:t>The problem of knowledge (Mannheim, 1952): how meaning is transmitted and recreated </a:t>
            </a:r>
          </a:p>
          <a:p>
            <a:r>
              <a:rPr lang="en-GB" dirty="0"/>
              <a:t>The problem of time: personal, social, and fragmented </a:t>
            </a:r>
          </a:p>
          <a:p>
            <a:r>
              <a:rPr lang="en-GB" sz="1800" dirty="0"/>
              <a:t>The embodied relationship between past, present and future</a:t>
            </a:r>
          </a:p>
        </p:txBody>
      </p:sp>
      <p:sp>
        <p:nvSpPr>
          <p:cNvPr id="4" name="Content Placeholder 3">
            <a:extLst>
              <a:ext uri="{FF2B5EF4-FFF2-40B4-BE49-F238E27FC236}">
                <a16:creationId xmlns:a16="http://schemas.microsoft.com/office/drawing/2014/main" id="{5E705C91-B9FE-BE19-F6C6-B19992F97008}"/>
              </a:ext>
            </a:extLst>
          </p:cNvPr>
          <p:cNvSpPr>
            <a:spLocks noGrp="1"/>
          </p:cNvSpPr>
          <p:nvPr>
            <p:ph sz="half" idx="2"/>
          </p:nvPr>
        </p:nvSpPr>
        <p:spPr>
          <a:solidFill>
            <a:schemeClr val="bg2"/>
          </a:solidFill>
        </p:spPr>
        <p:txBody>
          <a:bodyPr>
            <a:normAutofit fontScale="92500"/>
          </a:bodyPr>
          <a:lstStyle/>
          <a:p>
            <a:r>
              <a:rPr lang="en-US" dirty="0"/>
              <a:t>A cohort’s social experience in time and place can develop a distinctive consciousness of the world as it is</a:t>
            </a:r>
          </a:p>
          <a:p>
            <a:pPr lvl="1"/>
            <a:r>
              <a:rPr lang="en-US" dirty="0"/>
              <a:t>‘Baby Boomers’, ‘Millennials’, ‘Covid generation’</a:t>
            </a:r>
          </a:p>
          <a:p>
            <a:r>
              <a:rPr lang="en-US" dirty="0"/>
              <a:t>Leads to a different orientation towards the world than that of older and younger generations</a:t>
            </a:r>
          </a:p>
          <a:p>
            <a:pPr lvl="1"/>
            <a:r>
              <a:rPr lang="en-US" dirty="0"/>
              <a:t>‘Digital natives’, ‘Child of the 60s’</a:t>
            </a:r>
          </a:p>
          <a:p>
            <a:r>
              <a:rPr lang="en-US" dirty="0"/>
              <a:t>Knowledge (both tacit and formal) is passed on and reconstructed by collaboration between older and younger generations</a:t>
            </a:r>
          </a:p>
          <a:p>
            <a:endParaRPr lang="en-GB" dirty="0"/>
          </a:p>
        </p:txBody>
      </p:sp>
    </p:spTree>
    <p:extLst>
      <p:ext uri="{BB962C8B-B14F-4D97-AF65-F5344CB8AC3E}">
        <p14:creationId xmlns:p14="http://schemas.microsoft.com/office/powerpoint/2010/main" val="403653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CC34-9E31-5F31-F691-8DCF05300C25}"/>
              </a:ext>
            </a:extLst>
          </p:cNvPr>
          <p:cNvSpPr>
            <a:spLocks noGrp="1"/>
          </p:cNvSpPr>
          <p:nvPr>
            <p:ph type="title"/>
          </p:nvPr>
        </p:nvSpPr>
        <p:spPr/>
        <p:txBody>
          <a:bodyPr/>
          <a:lstStyle/>
          <a:p>
            <a:r>
              <a:rPr lang="en-GB" dirty="0"/>
              <a:t>Generational consciousness and conflict</a:t>
            </a:r>
          </a:p>
        </p:txBody>
      </p:sp>
      <p:sp>
        <p:nvSpPr>
          <p:cNvPr id="3" name="Content Placeholder 2">
            <a:extLst>
              <a:ext uri="{FF2B5EF4-FFF2-40B4-BE49-F238E27FC236}">
                <a16:creationId xmlns:a16="http://schemas.microsoft.com/office/drawing/2014/main" id="{AD7EE8BA-E2FA-B6A5-2AA9-517FA9502232}"/>
              </a:ext>
            </a:extLst>
          </p:cNvPr>
          <p:cNvSpPr>
            <a:spLocks noGrp="1"/>
          </p:cNvSpPr>
          <p:nvPr>
            <p:ph sz="half" idx="1"/>
          </p:nvPr>
        </p:nvSpPr>
        <p:spPr>
          <a:xfrm>
            <a:off x="677334" y="2160589"/>
            <a:ext cx="4184035" cy="4432716"/>
          </a:xfrm>
        </p:spPr>
        <p:txBody>
          <a:bodyPr>
            <a:normAutofit fontScale="25000" lnSpcReduction="20000"/>
          </a:bodyPr>
          <a:lstStyle/>
          <a:p>
            <a:pPr>
              <a:lnSpc>
                <a:spcPct val="107000"/>
              </a:lnSpc>
              <a:spcAft>
                <a:spcPts val="800"/>
              </a:spcAft>
            </a:pPr>
            <a:r>
              <a:rPr lang="en-GB" sz="5600" dirty="0">
                <a:effectLst/>
                <a:ea typeface="Calibri" panose="020F0502020204030204" pitchFamily="34" charset="0"/>
                <a:cs typeface="Times New Roman" panose="02020603050405020304" pitchFamily="18" charset="0"/>
              </a:rPr>
              <a:t>A distinctive generational consciousness does not arise simply from the passage of time, as is implied by current </a:t>
            </a:r>
            <a:r>
              <a:rPr lang="en-GB" sz="5600" dirty="0" err="1">
                <a:effectLst/>
                <a:ea typeface="Calibri" panose="020F0502020204030204" pitchFamily="34" charset="0"/>
                <a:cs typeface="Times New Roman" panose="02020603050405020304" pitchFamily="18" charset="0"/>
              </a:rPr>
              <a:t>generationalist</a:t>
            </a:r>
            <a:r>
              <a:rPr lang="en-GB" sz="5600" dirty="0">
                <a:effectLst/>
                <a:ea typeface="Calibri" panose="020F0502020204030204" pitchFamily="34" charset="0"/>
                <a:cs typeface="Times New Roman" panose="02020603050405020304" pitchFamily="18" charset="0"/>
              </a:rPr>
              <a:t> narratives. </a:t>
            </a:r>
          </a:p>
          <a:p>
            <a:pPr>
              <a:lnSpc>
                <a:spcPct val="107000"/>
              </a:lnSpc>
              <a:spcAft>
                <a:spcPts val="800"/>
              </a:spcAft>
            </a:pPr>
            <a:r>
              <a:rPr lang="en-GB" sz="5600" dirty="0">
                <a:effectLst/>
                <a:ea typeface="Calibri" panose="020F0502020204030204" pitchFamily="34" charset="0"/>
                <a:cs typeface="Times New Roman" panose="02020603050405020304" pitchFamily="18" charset="0"/>
              </a:rPr>
              <a:t>Rather, it is the outcome of social and cultural conflict, when the knowledge and experience of the past comes starkly into tension with the present day. </a:t>
            </a:r>
          </a:p>
          <a:p>
            <a:pPr>
              <a:lnSpc>
                <a:spcPct val="107000"/>
              </a:lnSpc>
              <a:spcAft>
                <a:spcPts val="800"/>
              </a:spcAft>
            </a:pPr>
            <a:r>
              <a:rPr lang="en-GB" sz="5600" dirty="0">
                <a:effectLst/>
                <a:ea typeface="Calibri" panose="020F0502020204030204" pitchFamily="34" charset="0"/>
                <a:cs typeface="Times New Roman" panose="02020603050405020304" pitchFamily="18" charset="0"/>
              </a:rPr>
              <a:t>According to Mannheim (1952), the emergence of an ‘actual generation’ involves ‘more than mere co-presence’ at a particular time and place – it requires ‘participation in the common destiny of this historical and social unit’ during a process of ‘dynamic destabilization’. </a:t>
            </a:r>
          </a:p>
          <a:p>
            <a:pPr>
              <a:lnSpc>
                <a:spcPct val="107000"/>
              </a:lnSpc>
              <a:spcAft>
                <a:spcPts val="800"/>
              </a:spcAft>
            </a:pPr>
            <a:endParaRPr lang="en-GB" dirty="0"/>
          </a:p>
        </p:txBody>
      </p:sp>
      <p:sp>
        <p:nvSpPr>
          <p:cNvPr id="4" name="Content Placeholder 3">
            <a:extLst>
              <a:ext uri="{FF2B5EF4-FFF2-40B4-BE49-F238E27FC236}">
                <a16:creationId xmlns:a16="http://schemas.microsoft.com/office/drawing/2014/main" id="{58E5DB36-FF4B-9F1D-2CF3-D8F69EF9DA76}"/>
              </a:ext>
            </a:extLst>
          </p:cNvPr>
          <p:cNvSpPr>
            <a:spLocks noGrp="1"/>
          </p:cNvSpPr>
          <p:nvPr>
            <p:ph sz="half" idx="2"/>
          </p:nvPr>
        </p:nvSpPr>
        <p:spPr>
          <a:xfrm>
            <a:off x="5089970" y="2160589"/>
            <a:ext cx="4184034" cy="4432716"/>
          </a:xfrm>
        </p:spPr>
        <p:txBody>
          <a:bodyPr>
            <a:normAutofit fontScale="25000" lnSpcReduction="20000"/>
          </a:bodyPr>
          <a:lstStyle/>
          <a:p>
            <a:pPr>
              <a:lnSpc>
                <a:spcPct val="107000"/>
              </a:lnSpc>
              <a:spcAft>
                <a:spcPts val="800"/>
              </a:spcAft>
            </a:pPr>
            <a:r>
              <a:rPr lang="en-GB" sz="5600" dirty="0">
                <a:effectLst/>
                <a:ea typeface="Calibri" panose="020F0502020204030204" pitchFamily="34" charset="0"/>
                <a:cs typeface="Times New Roman" panose="02020603050405020304" pitchFamily="18" charset="0"/>
              </a:rPr>
              <a:t>The destabilization provoked by accelerated social change can result in a shared consciousness amongst those coming into adulthood, as y</a:t>
            </a:r>
            <a:r>
              <a:rPr lang="en-GB" sz="5600" dirty="0">
                <a:effectLst/>
                <a:ea typeface="Calibri" panose="020F0502020204030204" pitchFamily="34" charset="0"/>
                <a:cs typeface="Calibri" panose="020F0502020204030204" pitchFamily="34" charset="0"/>
              </a:rPr>
              <a:t>oung people, being closer to the problems of their time, ‘are dramatically aware of a process of de-stabilization and take sides in it’. </a:t>
            </a:r>
          </a:p>
          <a:p>
            <a:pPr>
              <a:lnSpc>
                <a:spcPct val="107000"/>
              </a:lnSpc>
              <a:spcAft>
                <a:spcPts val="800"/>
              </a:spcAft>
            </a:pPr>
            <a:r>
              <a:rPr lang="en-GB" sz="5600" dirty="0">
                <a:effectLst/>
                <a:ea typeface="Calibri" panose="020F0502020204030204" pitchFamily="34" charset="0"/>
                <a:cs typeface="Calibri" panose="020F0502020204030204" pitchFamily="34" charset="0"/>
              </a:rPr>
              <a:t>It can also result in a schism between the generations, as ‘the older generation cling to the re-orientation that had been the drama of their youth’. </a:t>
            </a:r>
          </a:p>
          <a:p>
            <a:pPr>
              <a:lnSpc>
                <a:spcPct val="107000"/>
              </a:lnSpc>
              <a:spcAft>
                <a:spcPts val="800"/>
              </a:spcAft>
            </a:pPr>
            <a:r>
              <a:rPr lang="en-GB" sz="5600" dirty="0">
                <a:effectLst/>
                <a:ea typeface="Calibri" panose="020F0502020204030204" pitchFamily="34" charset="0"/>
                <a:cs typeface="Calibri" panose="020F0502020204030204" pitchFamily="34" charset="0"/>
              </a:rPr>
              <a:t>Conflict between generations, and the development of a distinctive ‘generational consciousness’, is both the product of a wider social and cultural conflict, and contributes to it.  </a:t>
            </a:r>
          </a:p>
          <a:p>
            <a:endParaRPr lang="en-GB" sz="1500" dirty="0"/>
          </a:p>
        </p:txBody>
      </p:sp>
    </p:spTree>
    <p:extLst>
      <p:ext uri="{BB962C8B-B14F-4D97-AF65-F5344CB8AC3E}">
        <p14:creationId xmlns:p14="http://schemas.microsoft.com/office/powerpoint/2010/main" val="201777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1689-A47B-54BD-8774-11B49D84C1E2}"/>
              </a:ext>
            </a:extLst>
          </p:cNvPr>
          <p:cNvSpPr>
            <a:spLocks noGrp="1"/>
          </p:cNvSpPr>
          <p:nvPr>
            <p:ph type="title"/>
          </p:nvPr>
        </p:nvSpPr>
        <p:spPr/>
        <p:txBody>
          <a:bodyPr>
            <a:normAutofit/>
          </a:bodyPr>
          <a:lstStyle/>
          <a:p>
            <a:r>
              <a:rPr lang="en-US" dirty="0"/>
              <a:t>The problem of ‘kids today’ </a:t>
            </a:r>
            <a:endParaRPr lang="en-GB" dirty="0"/>
          </a:p>
        </p:txBody>
      </p:sp>
      <p:sp>
        <p:nvSpPr>
          <p:cNvPr id="3" name="Content Placeholder 2">
            <a:extLst>
              <a:ext uri="{FF2B5EF4-FFF2-40B4-BE49-F238E27FC236}">
                <a16:creationId xmlns:a16="http://schemas.microsoft.com/office/drawing/2014/main" id="{9E76DF95-2639-874E-054E-667CBC023359}"/>
              </a:ext>
            </a:extLst>
          </p:cNvPr>
          <p:cNvSpPr>
            <a:spLocks noGrp="1"/>
          </p:cNvSpPr>
          <p:nvPr>
            <p:ph idx="1"/>
          </p:nvPr>
        </p:nvSpPr>
        <p:spPr>
          <a:xfrm>
            <a:off x="677334" y="2160589"/>
            <a:ext cx="8596668" cy="4087811"/>
          </a:xfrm>
        </p:spPr>
        <p:txBody>
          <a:bodyPr>
            <a:noAutofit/>
          </a:bodyPr>
          <a:lstStyle/>
          <a:p>
            <a:pPr>
              <a:lnSpc>
                <a:spcPct val="107000"/>
              </a:lnSpc>
              <a:spcAft>
                <a:spcPts val="800"/>
              </a:spcAft>
            </a:pPr>
            <a:r>
              <a:rPr lang="en-GB" sz="1600" dirty="0" err="1">
                <a:effectLst/>
                <a:ea typeface="Calibri" panose="020F0502020204030204" pitchFamily="34" charset="0"/>
                <a:cs typeface="Calibri" panose="020F0502020204030204" pitchFamily="34" charset="0"/>
              </a:rPr>
              <a:t>Leccardi</a:t>
            </a:r>
            <a:r>
              <a:rPr lang="en-GB" sz="1600" dirty="0">
                <a:effectLst/>
                <a:ea typeface="Calibri" panose="020F0502020204030204" pitchFamily="34" charset="0"/>
                <a:cs typeface="Calibri" panose="020F0502020204030204" pitchFamily="34" charset="0"/>
              </a:rPr>
              <a:t> and Ruspini (2016) write of the differences between debates about youth that characterized the 20</a:t>
            </a:r>
            <a:r>
              <a:rPr lang="en-GB" sz="1600" baseline="30000" dirty="0">
                <a:effectLst/>
                <a:ea typeface="Calibri" panose="020F0502020204030204" pitchFamily="34" charset="0"/>
                <a:cs typeface="Calibri" panose="020F0502020204030204" pitchFamily="34" charset="0"/>
              </a:rPr>
              <a:t>th</a:t>
            </a:r>
            <a:r>
              <a:rPr lang="en-GB" sz="1600" dirty="0">
                <a:effectLst/>
                <a:ea typeface="Calibri" panose="020F0502020204030204" pitchFamily="34" charset="0"/>
                <a:cs typeface="Calibri" panose="020F0502020204030204" pitchFamily="34" charset="0"/>
              </a:rPr>
              <a:t> century, </a:t>
            </a:r>
            <a:r>
              <a:rPr lang="en-GB" sz="1600" dirty="0">
                <a:ea typeface="Calibri" panose="020F0502020204030204" pitchFamily="34" charset="0"/>
                <a:cs typeface="Calibri" panose="020F0502020204030204" pitchFamily="34" charset="0"/>
              </a:rPr>
              <a:t>which focused on how to integrate young people into the norms and roles of adult society, </a:t>
            </a:r>
            <a:r>
              <a:rPr lang="en-GB" sz="1600" dirty="0">
                <a:effectLst/>
                <a:ea typeface="Calibri" panose="020F0502020204030204" pitchFamily="34" charset="0"/>
                <a:cs typeface="Calibri" panose="020F0502020204030204" pitchFamily="34" charset="0"/>
              </a:rPr>
              <a:t>and those marked by ‘more recent history’, which ‘is characterized by fragmentation, the outcome of the lack of a true centre from which conflicts may radiate’:</a:t>
            </a:r>
          </a:p>
          <a:p>
            <a:pPr lvl="1">
              <a:lnSpc>
                <a:spcPct val="107000"/>
              </a:lnSpc>
              <a:spcAft>
                <a:spcPts val="800"/>
              </a:spcAft>
            </a:pPr>
            <a:r>
              <a:rPr lang="en-GB" sz="1400" dirty="0">
                <a:effectLst/>
                <a:ea typeface="Calibri" panose="020F0502020204030204" pitchFamily="34" charset="0"/>
                <a:cs typeface="Calibri" panose="020F0502020204030204" pitchFamily="34" charset="0"/>
              </a:rPr>
              <a:t>One consequence of this has been ‘a restructuring of inter-generational relations’, in particular between parents and children’, and a notable change in life-course patterns, ‘moving from de-standardization and growing contingency in identity’ (pp1-2).</a:t>
            </a:r>
            <a:r>
              <a:rPr lang="en-GB" sz="1400" dirty="0">
                <a:effectLst/>
                <a:ea typeface="Calibri" panose="020F0502020204030204" pitchFamily="34" charset="0"/>
                <a:cs typeface="Times New Roman" panose="02020603050405020304" pitchFamily="18" charset="0"/>
              </a:rPr>
              <a:t>   </a:t>
            </a:r>
          </a:p>
          <a:p>
            <a:pPr>
              <a:lnSpc>
                <a:spcPct val="107000"/>
              </a:lnSpc>
              <a:spcAft>
                <a:spcPts val="800"/>
              </a:spcAft>
            </a:pPr>
            <a:r>
              <a:rPr lang="en-GB" sz="1600" dirty="0">
                <a:ea typeface="Calibri" panose="020F0502020204030204" pitchFamily="34" charset="0"/>
                <a:cs typeface="Calibri" panose="020F0502020204030204" pitchFamily="34" charset="0"/>
              </a:rPr>
              <a:t>Regarded as the product of a late modern ‘risk society’, in which boundaries and transitions have become increasingly blurred, and discourses of ‘fluidity’ sit uneasily alongside attempts to categorize and generalize (Furedi, 2020). </a:t>
            </a:r>
          </a:p>
        </p:txBody>
      </p:sp>
    </p:spTree>
    <p:extLst>
      <p:ext uri="{BB962C8B-B14F-4D97-AF65-F5344CB8AC3E}">
        <p14:creationId xmlns:p14="http://schemas.microsoft.com/office/powerpoint/2010/main" val="3562800763"/>
      </p:ext>
    </p:extLst>
  </p:cSld>
  <p:clrMapOvr>
    <a:masterClrMapping/>
  </p:clrMapOvr>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71D4B8B25ADC4CBF9B5A4A22DC3703" ma:contentTypeVersion="14" ma:contentTypeDescription="Create a new document." ma:contentTypeScope="" ma:versionID="538c3ba54a572fe811d6a25e9426abb0">
  <xsd:schema xmlns:xsd="http://www.w3.org/2001/XMLSchema" xmlns:xs="http://www.w3.org/2001/XMLSchema" xmlns:p="http://schemas.microsoft.com/office/2006/metadata/properties" xmlns:ns3="0e8400fb-19ab-4eb1-9908-adb5c43b97ac" xmlns:ns4="c32d153a-d808-4504-8a97-8fb0a1a96014" targetNamespace="http://schemas.microsoft.com/office/2006/metadata/properties" ma:root="true" ma:fieldsID="095b0922e51250091c886ae9de45fb0c" ns3:_="" ns4:_="">
    <xsd:import namespace="0e8400fb-19ab-4eb1-9908-adb5c43b97ac"/>
    <xsd:import namespace="c32d153a-d808-4504-8a97-8fb0a1a960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8400fb-19ab-4eb1-9908-adb5c43b9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2d153a-d808-4504-8a97-8fb0a1a960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2C91F-504B-4B02-81D7-C77487D85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8400fb-19ab-4eb1-9908-adb5c43b97ac"/>
    <ds:schemaRef ds:uri="c32d153a-d808-4504-8a97-8fb0a1a96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E7ED3-4973-4991-B0AC-FB863D8451A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e8400fb-19ab-4eb1-9908-adb5c43b97ac"/>
    <ds:schemaRef ds:uri="c32d153a-d808-4504-8a97-8fb0a1a96014"/>
    <ds:schemaRef ds:uri="http://www.w3.org/XML/1998/namespace"/>
    <ds:schemaRef ds:uri="http://purl.org/dc/dcmitype/"/>
  </ds:schemaRefs>
</ds:datastoreItem>
</file>

<file path=customXml/itemProps3.xml><?xml version="1.0" encoding="utf-8"?>
<ds:datastoreItem xmlns:ds="http://schemas.openxmlformats.org/officeDocument/2006/customXml" ds:itemID="{ACA83DFA-B2ED-4326-8957-7DB8D2D4E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6982</TotalTime>
  <Words>2988</Words>
  <Application>Microsoft Office PowerPoint</Application>
  <PresentationFormat>Widescreen</PresentationFormat>
  <Paragraphs>175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Trebuchet MS</vt:lpstr>
      <vt:lpstr>var(--highlight-font-family)</vt:lpstr>
      <vt:lpstr>Wingdings 3</vt:lpstr>
      <vt:lpstr>Facet</vt:lpstr>
      <vt:lpstr>Gen Z, identity politics, and the problem of belonging</vt:lpstr>
      <vt:lpstr>Talking about generations</vt:lpstr>
      <vt:lpstr>So what do we do with it? </vt:lpstr>
      <vt:lpstr>Conceptual confusions</vt:lpstr>
      <vt:lpstr>Generations and the sociology of knowledge (Mannheim, 1952 [1928]) </vt:lpstr>
      <vt:lpstr>‘Social generations’:  common labels and dates </vt:lpstr>
      <vt:lpstr>How can a generational lens help us to understand social and historical change?</vt:lpstr>
      <vt:lpstr>Generational consciousness and conflict</vt:lpstr>
      <vt:lpstr>The problem of ‘kids today’ </vt:lpstr>
      <vt:lpstr>PowerPoint Presentation</vt:lpstr>
      <vt:lpstr>‘Gen Z’ (in the US)</vt:lpstr>
      <vt:lpstr>Gen Z ‘traits’ </vt:lpstr>
      <vt:lpstr>A socially depressed generation?</vt:lpstr>
      <vt:lpstr>Pessimism about past, present, and future</vt:lpstr>
      <vt:lpstr>Fatalism and polarized thinking</vt:lpstr>
      <vt:lpstr>The problem of belonging </vt:lpstr>
      <vt:lpstr>Conclusion: ‘Presentism’ and generational conflict</vt:lpstr>
      <vt:lpstr>Disruption of the generational transaction</vt:lpstr>
      <vt:lpstr>References </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Atomisation: From Bowling Alone to Lockdowns</dc:title>
  <dc:creator>Bristow, Jennie (jennie.bristow@canterbury.ac.uk)</dc:creator>
  <cp:lastModifiedBy>Jennie Bristow</cp:lastModifiedBy>
  <cp:revision>45</cp:revision>
  <dcterms:created xsi:type="dcterms:W3CDTF">2022-06-04T11:56:42Z</dcterms:created>
  <dcterms:modified xsi:type="dcterms:W3CDTF">2023-09-08T09:59:08Z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0x010100D471D4B8B25ADC4CBF9B5A4A22DC3703</vt:lpwstr>
  </property>
</Properties>
</file>