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299" r:id="rId4"/>
    <p:sldId id="258" r:id="rId5"/>
    <p:sldId id="263" r:id="rId6"/>
    <p:sldId id="300" r:id="rId7"/>
    <p:sldId id="260" r:id="rId8"/>
    <p:sldId id="261" r:id="rId9"/>
    <p:sldId id="265" r:id="rId10"/>
    <p:sldId id="266" r:id="rId11"/>
    <p:sldId id="308" r:id="rId12"/>
    <p:sldId id="264" r:id="rId13"/>
    <p:sldId id="267" r:id="rId14"/>
    <p:sldId id="268" r:id="rId15"/>
    <p:sldId id="259" r:id="rId16"/>
    <p:sldId id="269" r:id="rId17"/>
    <p:sldId id="297" r:id="rId18"/>
    <p:sldId id="296" r:id="rId19"/>
    <p:sldId id="309" r:id="rId20"/>
    <p:sldId id="310" r:id="rId21"/>
    <p:sldId id="311" r:id="rId22"/>
    <p:sldId id="273" r:id="rId23"/>
    <p:sldId id="272" r:id="rId24"/>
    <p:sldId id="301" r:id="rId25"/>
    <p:sldId id="303" r:id="rId26"/>
    <p:sldId id="274" r:id="rId27"/>
    <p:sldId id="275" r:id="rId28"/>
    <p:sldId id="277" r:id="rId29"/>
    <p:sldId id="316" r:id="rId30"/>
    <p:sldId id="284" r:id="rId31"/>
    <p:sldId id="298" r:id="rId32"/>
    <p:sldId id="314" r:id="rId33"/>
    <p:sldId id="315" r:id="rId34"/>
    <p:sldId id="288" r:id="rId35"/>
    <p:sldId id="289" r:id="rId36"/>
    <p:sldId id="290" r:id="rId37"/>
    <p:sldId id="291" r:id="rId38"/>
    <p:sldId id="292" r:id="rId39"/>
    <p:sldId id="293" r:id="rId40"/>
    <p:sldId id="294" r:id="rId41"/>
    <p:sldId id="295" r:id="rId42"/>
    <p:sldId id="304" r:id="rId43"/>
    <p:sldId id="305" r:id="rId44"/>
    <p:sldId id="306" r:id="rId45"/>
    <p:sldId id="307" r:id="rId46"/>
    <p:sldId id="312" r:id="rId47"/>
    <p:sldId id="31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duruwa, Abhaya (abhaya.induruwa@canterbury.ac.uk)" initials="IA(" lastIdx="2" clrIdx="0">
    <p:extLst>
      <p:ext uri="{19B8F6BF-5375-455C-9EA6-DF929625EA0E}">
        <p15:presenceInfo xmlns:p15="http://schemas.microsoft.com/office/powerpoint/2012/main" userId="S-1-5-21-111448075-1160815709-2833106615-294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7" autoAdjust="0"/>
    <p:restoredTop sz="94660"/>
  </p:normalViewPr>
  <p:slideViewPr>
    <p:cSldViewPr snapToGrid="0">
      <p:cViewPr varScale="1">
        <p:scale>
          <a:sx n="55" d="100"/>
          <a:sy n="55" d="100"/>
        </p:scale>
        <p:origin x="114"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4C104-4AED-44E9-91CB-BB1007812203}" type="datetimeFigureOut">
              <a:rPr lang="en-GB" smtClean="0"/>
              <a:t>04/12/2015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E34B9-50F9-41F2-BF17-6C8347B7DA32}" type="slidenum">
              <a:rPr lang="en-GB" smtClean="0"/>
              <a:t>‹#›</a:t>
            </a:fld>
            <a:endParaRPr lang="en-GB"/>
          </a:p>
        </p:txBody>
      </p:sp>
    </p:spTree>
    <p:extLst>
      <p:ext uri="{BB962C8B-B14F-4D97-AF65-F5344CB8AC3E}">
        <p14:creationId xmlns:p14="http://schemas.microsoft.com/office/powerpoint/2010/main" val="85151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Kevin Beaver’s statement summarises it all!</a:t>
            </a:r>
            <a:endParaRPr lang="en-GB" dirty="0"/>
          </a:p>
        </p:txBody>
      </p:sp>
      <p:sp>
        <p:nvSpPr>
          <p:cNvPr id="4" name="Slide Number Placeholder 3"/>
          <p:cNvSpPr>
            <a:spLocks noGrp="1"/>
          </p:cNvSpPr>
          <p:nvPr>
            <p:ph type="sldNum" sz="quarter" idx="10"/>
          </p:nvPr>
        </p:nvSpPr>
        <p:spPr/>
        <p:txBody>
          <a:bodyPr/>
          <a:lstStyle/>
          <a:p>
            <a:fld id="{148E34B9-50F9-41F2-BF17-6C8347B7DA32}" type="slidenum">
              <a:rPr lang="en-GB" smtClean="0"/>
              <a:t>2</a:t>
            </a:fld>
            <a:endParaRPr lang="en-GB"/>
          </a:p>
        </p:txBody>
      </p:sp>
    </p:spTree>
    <p:extLst>
      <p:ext uri="{BB962C8B-B14F-4D97-AF65-F5344CB8AC3E}">
        <p14:creationId xmlns:p14="http://schemas.microsoft.com/office/powerpoint/2010/main" val="1897266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8E34B9-50F9-41F2-BF17-6C8347B7DA32}" type="slidenum">
              <a:rPr lang="en-GB" smtClean="0"/>
              <a:t>7</a:t>
            </a:fld>
            <a:endParaRPr lang="en-GB"/>
          </a:p>
        </p:txBody>
      </p:sp>
    </p:spTree>
    <p:extLst>
      <p:ext uri="{BB962C8B-B14F-4D97-AF65-F5344CB8AC3E}">
        <p14:creationId xmlns:p14="http://schemas.microsoft.com/office/powerpoint/2010/main" val="4286756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CoAP</a:t>
            </a:r>
            <a:r>
              <a:rPr lang="en-GB" dirty="0" smtClean="0"/>
              <a:t> – Constrained Application Protocol</a:t>
            </a:r>
          </a:p>
          <a:p>
            <a:r>
              <a:rPr lang="en-GB" dirty="0" smtClean="0"/>
              <a:t>XMPP – Extensible</a:t>
            </a:r>
            <a:r>
              <a:rPr lang="en-GB" baseline="0" dirty="0" smtClean="0"/>
              <a:t> Messaging and Presence Protocol</a:t>
            </a:r>
            <a:endParaRPr lang="en-GB" dirty="0" smtClean="0"/>
          </a:p>
          <a:p>
            <a:r>
              <a:rPr lang="en-GB" dirty="0" smtClean="0"/>
              <a:t>AMQP Advanced Message Queuing Protocol</a:t>
            </a:r>
          </a:p>
          <a:p>
            <a:r>
              <a:rPr lang="en-GB" dirty="0" smtClean="0"/>
              <a:t>MQTT – </a:t>
            </a:r>
            <a:r>
              <a:rPr lang="en-GB" dirty="0" err="1" smtClean="0"/>
              <a:t>Messgae</a:t>
            </a:r>
            <a:r>
              <a:rPr lang="en-GB" dirty="0" smtClean="0"/>
              <a:t> Queue Telemetry</a:t>
            </a:r>
            <a:r>
              <a:rPr lang="en-GB" baseline="0" dirty="0" smtClean="0"/>
              <a:t> Transfer</a:t>
            </a:r>
            <a:endParaRPr lang="en-GB" dirty="0" smtClean="0"/>
          </a:p>
          <a:p>
            <a:r>
              <a:rPr lang="en-GB" dirty="0" smtClean="0"/>
              <a:t>SSDP – Simple Service Discovery</a:t>
            </a:r>
            <a:r>
              <a:rPr lang="en-GB" baseline="0" dirty="0" smtClean="0"/>
              <a:t> Protocol</a:t>
            </a:r>
            <a:endParaRPr lang="en-GB" dirty="0"/>
          </a:p>
        </p:txBody>
      </p:sp>
      <p:sp>
        <p:nvSpPr>
          <p:cNvPr id="4" name="Slide Number Placeholder 3"/>
          <p:cNvSpPr>
            <a:spLocks noGrp="1"/>
          </p:cNvSpPr>
          <p:nvPr>
            <p:ph type="sldNum" sz="quarter" idx="10"/>
          </p:nvPr>
        </p:nvSpPr>
        <p:spPr/>
        <p:txBody>
          <a:bodyPr/>
          <a:lstStyle/>
          <a:p>
            <a:fld id="{148E34B9-50F9-41F2-BF17-6C8347B7DA32}" type="slidenum">
              <a:rPr lang="en-GB" smtClean="0"/>
              <a:t>30</a:t>
            </a:fld>
            <a:endParaRPr lang="en-GB"/>
          </a:p>
        </p:txBody>
      </p:sp>
    </p:spTree>
    <p:extLst>
      <p:ext uri="{BB962C8B-B14F-4D97-AF65-F5344CB8AC3E}">
        <p14:creationId xmlns:p14="http://schemas.microsoft.com/office/powerpoint/2010/main" val="2540364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MEMS – Micro Electro Mechanical Systems</a:t>
            </a:r>
            <a:endParaRPr lang="en-GB" dirty="0"/>
          </a:p>
        </p:txBody>
      </p:sp>
      <p:sp>
        <p:nvSpPr>
          <p:cNvPr id="4" name="Slide Number Placeholder 3"/>
          <p:cNvSpPr>
            <a:spLocks noGrp="1"/>
          </p:cNvSpPr>
          <p:nvPr>
            <p:ph type="sldNum" sz="quarter" idx="10"/>
          </p:nvPr>
        </p:nvSpPr>
        <p:spPr/>
        <p:txBody>
          <a:bodyPr/>
          <a:lstStyle/>
          <a:p>
            <a:fld id="{148E34B9-50F9-41F2-BF17-6C8347B7DA32}" type="slidenum">
              <a:rPr lang="en-GB" smtClean="0"/>
              <a:t>38</a:t>
            </a:fld>
            <a:endParaRPr lang="en-GB"/>
          </a:p>
        </p:txBody>
      </p:sp>
    </p:spTree>
    <p:extLst>
      <p:ext uri="{BB962C8B-B14F-4D97-AF65-F5344CB8AC3E}">
        <p14:creationId xmlns:p14="http://schemas.microsoft.com/office/powerpoint/2010/main" val="3266138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03FD7F9-8058-474B-8DF5-37CBF7C6D41B}" type="datetimeFigureOut">
              <a:rPr lang="en-GB" smtClean="0"/>
              <a:t>04/12/2015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CDE7AF-FA67-4782-BC10-1E9B068FB459}" type="slidenum">
              <a:rPr lang="en-GB" smtClean="0"/>
              <a:t>‹#›</a:t>
            </a:fld>
            <a:endParaRPr lang="en-GB"/>
          </a:p>
        </p:txBody>
      </p:sp>
    </p:spTree>
    <p:extLst>
      <p:ext uri="{BB962C8B-B14F-4D97-AF65-F5344CB8AC3E}">
        <p14:creationId xmlns:p14="http://schemas.microsoft.com/office/powerpoint/2010/main" val="795579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03FD7F9-8058-474B-8DF5-37CBF7C6D41B}" type="datetimeFigureOut">
              <a:rPr lang="en-GB" smtClean="0"/>
              <a:t>04/12/2015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CDE7AF-FA67-4782-BC10-1E9B068FB459}" type="slidenum">
              <a:rPr lang="en-GB" smtClean="0"/>
              <a:t>‹#›</a:t>
            </a:fld>
            <a:endParaRPr lang="en-GB"/>
          </a:p>
        </p:txBody>
      </p:sp>
    </p:spTree>
    <p:extLst>
      <p:ext uri="{BB962C8B-B14F-4D97-AF65-F5344CB8AC3E}">
        <p14:creationId xmlns:p14="http://schemas.microsoft.com/office/powerpoint/2010/main" val="767474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03FD7F9-8058-474B-8DF5-37CBF7C6D41B}" type="datetimeFigureOut">
              <a:rPr lang="en-GB" smtClean="0"/>
              <a:t>04/12/2015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CDE7AF-FA67-4782-BC10-1E9B068FB459}" type="slidenum">
              <a:rPr lang="en-GB" smtClean="0"/>
              <a:t>‹#›</a:t>
            </a:fld>
            <a:endParaRPr lang="en-GB"/>
          </a:p>
        </p:txBody>
      </p:sp>
    </p:spTree>
    <p:extLst>
      <p:ext uri="{BB962C8B-B14F-4D97-AF65-F5344CB8AC3E}">
        <p14:creationId xmlns:p14="http://schemas.microsoft.com/office/powerpoint/2010/main" val="518988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03FD7F9-8058-474B-8DF5-37CBF7C6D41B}" type="datetimeFigureOut">
              <a:rPr lang="en-GB" smtClean="0"/>
              <a:t>04/12/2015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CDE7AF-FA67-4782-BC10-1E9B068FB459}" type="slidenum">
              <a:rPr lang="en-GB" smtClean="0"/>
              <a:t>‹#›</a:t>
            </a:fld>
            <a:endParaRPr lang="en-GB"/>
          </a:p>
        </p:txBody>
      </p:sp>
    </p:spTree>
    <p:extLst>
      <p:ext uri="{BB962C8B-B14F-4D97-AF65-F5344CB8AC3E}">
        <p14:creationId xmlns:p14="http://schemas.microsoft.com/office/powerpoint/2010/main" val="210264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3FD7F9-8058-474B-8DF5-37CBF7C6D41B}" type="datetimeFigureOut">
              <a:rPr lang="en-GB" smtClean="0"/>
              <a:t>04/12/2015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CDE7AF-FA67-4782-BC10-1E9B068FB459}" type="slidenum">
              <a:rPr lang="en-GB" smtClean="0"/>
              <a:t>‹#›</a:t>
            </a:fld>
            <a:endParaRPr lang="en-GB"/>
          </a:p>
        </p:txBody>
      </p:sp>
    </p:spTree>
    <p:extLst>
      <p:ext uri="{BB962C8B-B14F-4D97-AF65-F5344CB8AC3E}">
        <p14:creationId xmlns:p14="http://schemas.microsoft.com/office/powerpoint/2010/main" val="2356605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03FD7F9-8058-474B-8DF5-37CBF7C6D41B}" type="datetimeFigureOut">
              <a:rPr lang="en-GB" smtClean="0"/>
              <a:t>04/12/2015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CDE7AF-FA67-4782-BC10-1E9B068FB459}" type="slidenum">
              <a:rPr lang="en-GB" smtClean="0"/>
              <a:t>‹#›</a:t>
            </a:fld>
            <a:endParaRPr lang="en-GB"/>
          </a:p>
        </p:txBody>
      </p:sp>
    </p:spTree>
    <p:extLst>
      <p:ext uri="{BB962C8B-B14F-4D97-AF65-F5344CB8AC3E}">
        <p14:creationId xmlns:p14="http://schemas.microsoft.com/office/powerpoint/2010/main" val="268959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03FD7F9-8058-474B-8DF5-37CBF7C6D41B}" type="datetimeFigureOut">
              <a:rPr lang="en-GB" smtClean="0"/>
              <a:t>04/12/2015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ECDE7AF-FA67-4782-BC10-1E9B068FB459}" type="slidenum">
              <a:rPr lang="en-GB" smtClean="0"/>
              <a:t>‹#›</a:t>
            </a:fld>
            <a:endParaRPr lang="en-GB"/>
          </a:p>
        </p:txBody>
      </p:sp>
    </p:spTree>
    <p:extLst>
      <p:ext uri="{BB962C8B-B14F-4D97-AF65-F5344CB8AC3E}">
        <p14:creationId xmlns:p14="http://schemas.microsoft.com/office/powerpoint/2010/main" val="364425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03FD7F9-8058-474B-8DF5-37CBF7C6D41B}" type="datetimeFigureOut">
              <a:rPr lang="en-GB" smtClean="0"/>
              <a:t>04/12/2015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ECDE7AF-FA67-4782-BC10-1E9B068FB459}" type="slidenum">
              <a:rPr lang="en-GB" smtClean="0"/>
              <a:t>‹#›</a:t>
            </a:fld>
            <a:endParaRPr lang="en-GB"/>
          </a:p>
        </p:txBody>
      </p:sp>
    </p:spTree>
    <p:extLst>
      <p:ext uri="{BB962C8B-B14F-4D97-AF65-F5344CB8AC3E}">
        <p14:creationId xmlns:p14="http://schemas.microsoft.com/office/powerpoint/2010/main" val="556234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3FD7F9-8058-474B-8DF5-37CBF7C6D41B}" type="datetimeFigureOut">
              <a:rPr lang="en-GB" smtClean="0"/>
              <a:t>04/12/2015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ECDE7AF-FA67-4782-BC10-1E9B068FB459}" type="slidenum">
              <a:rPr lang="en-GB" smtClean="0"/>
              <a:t>‹#›</a:t>
            </a:fld>
            <a:endParaRPr lang="en-GB"/>
          </a:p>
        </p:txBody>
      </p:sp>
    </p:spTree>
    <p:extLst>
      <p:ext uri="{BB962C8B-B14F-4D97-AF65-F5344CB8AC3E}">
        <p14:creationId xmlns:p14="http://schemas.microsoft.com/office/powerpoint/2010/main" val="315834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3FD7F9-8058-474B-8DF5-37CBF7C6D41B}" type="datetimeFigureOut">
              <a:rPr lang="en-GB" smtClean="0"/>
              <a:t>04/12/2015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CDE7AF-FA67-4782-BC10-1E9B068FB459}" type="slidenum">
              <a:rPr lang="en-GB" smtClean="0"/>
              <a:t>‹#›</a:t>
            </a:fld>
            <a:endParaRPr lang="en-GB"/>
          </a:p>
        </p:txBody>
      </p:sp>
    </p:spTree>
    <p:extLst>
      <p:ext uri="{BB962C8B-B14F-4D97-AF65-F5344CB8AC3E}">
        <p14:creationId xmlns:p14="http://schemas.microsoft.com/office/powerpoint/2010/main" val="1717936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3FD7F9-8058-474B-8DF5-37CBF7C6D41B}" type="datetimeFigureOut">
              <a:rPr lang="en-GB" smtClean="0"/>
              <a:t>04/12/2015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CDE7AF-FA67-4782-BC10-1E9B068FB459}" type="slidenum">
              <a:rPr lang="en-GB" smtClean="0"/>
              <a:t>‹#›</a:t>
            </a:fld>
            <a:endParaRPr lang="en-GB"/>
          </a:p>
        </p:txBody>
      </p:sp>
    </p:spTree>
    <p:extLst>
      <p:ext uri="{BB962C8B-B14F-4D97-AF65-F5344CB8AC3E}">
        <p14:creationId xmlns:p14="http://schemas.microsoft.com/office/powerpoint/2010/main" val="4236470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3FD7F9-8058-474B-8DF5-37CBF7C6D41B}" type="datetimeFigureOut">
              <a:rPr lang="en-GB" smtClean="0"/>
              <a:t>04/12/2015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CDE7AF-FA67-4782-BC10-1E9B068FB459}" type="slidenum">
              <a:rPr lang="en-GB" smtClean="0"/>
              <a:t>‹#›</a:t>
            </a:fld>
            <a:endParaRPr lang="en-GB"/>
          </a:p>
        </p:txBody>
      </p:sp>
    </p:spTree>
    <p:extLst>
      <p:ext uri="{BB962C8B-B14F-4D97-AF65-F5344CB8AC3E}">
        <p14:creationId xmlns:p14="http://schemas.microsoft.com/office/powerpoint/2010/main" val="715817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earchmobilecomputing.techtarget.com/tip/How-connected-cars-IoT-devices-will-drive-enterprise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investor.symantec.com/investor-relations/press-releases/press-release-details/2015/Symantec-Secures-More-Than-1-Billion-Internet-of-Things-IoT-Devices/default.aspx"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theregister.co.uk/2011/10/27/fatal_insulin_pump_attack/" TargetMode="External"/><Relationship Id="rId2" Type="http://schemas.openxmlformats.org/officeDocument/2006/relationships/hyperlink" Target="https://media.blackhat.com/bh-us-11/Radcliffe/BH_US_11_Radcliffe_Hacking_Medical_Devices_WP.pdf" TargetMode="External"/><Relationship Id="rId1" Type="http://schemas.openxmlformats.org/officeDocument/2006/relationships/slideLayout" Target="../slideLayouts/slideLayout2.xml"/><Relationship Id="rId5" Type="http://schemas.openxmlformats.org/officeDocument/2006/relationships/hyperlink" Target="http://www.lasvegasnow.com/news/cars-can-be-hacked-by-plugin-insurance-discount-trackers" TargetMode="External"/><Relationship Id="rId4" Type="http://schemas.openxmlformats.org/officeDocument/2006/relationships/hyperlink" Target="http://www.lasvegasnow.com/news/a-hacker-can-give-you-a-fatal-overdos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hyperlink" Target="http://spectrum.ieee.org/telecom/security/how-to-build-a-safer-internet-of-things" TargetMode="External"/><Relationship Id="rId2" Type="http://schemas.openxmlformats.org/officeDocument/2006/relationships/hyperlink" Target="http://www.tripwire.com/state-of-security/security-data-protection/cyber-security/the-internet-of-things-is-here-5-connected-devices-that-can-already-be-hacked/"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blog.sucuri.net/2014/09/quick-analysis-of-a-ddos-attack-using-ssdp.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blogs.cisco.com/ioe/beyond-mqtt-a-cisco-view-on-iot-protocol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blogs.cisco.com/ioe/beyond-mqtt-a-cisco-view-on-iot-protocols"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gartner.com/newsroom/id/2905717"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pectrum.ieee.org/telecom/security/how-to-build-a-safer-internet-of-thing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hatis.techtarget.com/definition/Internet-of-Thing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gov.uk/government/uploads/system/uploads/attachment_data/file/389315/14-1230-internet-of-things-review.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67043"/>
            <a:ext cx="9144000" cy="2387600"/>
          </a:xfrm>
        </p:spPr>
        <p:txBody>
          <a:bodyPr/>
          <a:lstStyle/>
          <a:p>
            <a:r>
              <a:rPr lang="en-GB" dirty="0"/>
              <a:t>"</a:t>
            </a:r>
            <a:r>
              <a:rPr lang="en-GB" b="1" dirty="0"/>
              <a:t>Internet of Everything – How s</a:t>
            </a:r>
            <a:r>
              <a:rPr lang="en-GB" b="1" dirty="0" smtClean="0"/>
              <a:t>ecure should it be?</a:t>
            </a:r>
            <a:r>
              <a:rPr lang="en-GB" dirty="0" smtClean="0"/>
              <a:t>"</a:t>
            </a:r>
            <a:endParaRPr lang="en-GB" dirty="0"/>
          </a:p>
        </p:txBody>
      </p:sp>
      <p:sp>
        <p:nvSpPr>
          <p:cNvPr id="3" name="Subtitle 2"/>
          <p:cNvSpPr>
            <a:spLocks noGrp="1"/>
          </p:cNvSpPr>
          <p:nvPr>
            <p:ph type="subTitle" idx="1"/>
          </p:nvPr>
        </p:nvSpPr>
        <p:spPr>
          <a:xfrm>
            <a:off x="1524000" y="3413760"/>
            <a:ext cx="9144000" cy="3002279"/>
          </a:xfrm>
        </p:spPr>
        <p:txBody>
          <a:bodyPr>
            <a:normAutofit fontScale="62500" lnSpcReduction="20000"/>
          </a:bodyPr>
          <a:lstStyle/>
          <a:p>
            <a:endParaRPr lang="en-GB" dirty="0" smtClean="0"/>
          </a:p>
          <a:p>
            <a:r>
              <a:rPr lang="en-GB" sz="5100" dirty="0" smtClean="0"/>
              <a:t>Abhaya </a:t>
            </a:r>
            <a:r>
              <a:rPr lang="en-GB" sz="5100" dirty="0" err="1" smtClean="0"/>
              <a:t>Induruwa</a:t>
            </a:r>
            <a:endParaRPr lang="en-GB" sz="5100" dirty="0" smtClean="0"/>
          </a:p>
          <a:p>
            <a:r>
              <a:rPr lang="en-GB" sz="3800" dirty="0" smtClean="0"/>
              <a:t>Director of PhD Research in the School of Law, Criminal Justice and Computing</a:t>
            </a:r>
            <a:endParaRPr lang="en-GB" sz="3800" dirty="0" smtClean="0"/>
          </a:p>
          <a:p>
            <a:r>
              <a:rPr lang="en-GB" sz="3800" dirty="0" smtClean="0"/>
              <a:t>Canterbury Christ Church University, </a:t>
            </a:r>
            <a:r>
              <a:rPr lang="en-GB" sz="3800" dirty="0" smtClean="0"/>
              <a:t>UK</a:t>
            </a:r>
          </a:p>
          <a:p>
            <a:r>
              <a:rPr lang="en-GB" sz="3800" dirty="0" smtClean="0"/>
              <a:t>And</a:t>
            </a:r>
          </a:p>
          <a:p>
            <a:r>
              <a:rPr lang="en-GB" sz="3800" dirty="0" smtClean="0"/>
              <a:t>Samaranayake Endowed Professor of Computing</a:t>
            </a:r>
            <a:endParaRPr lang="en-GB" sz="3800" dirty="0" smtClean="0"/>
          </a:p>
          <a:p>
            <a:r>
              <a:rPr lang="en-GB" sz="3800" dirty="0" smtClean="0"/>
              <a:t>University of Colombo School of Computing, Sri Lanka</a:t>
            </a:r>
            <a:endParaRPr lang="en-GB" sz="3800" dirty="0"/>
          </a:p>
        </p:txBody>
      </p:sp>
    </p:spTree>
    <p:extLst>
      <p:ext uri="{BB962C8B-B14F-4D97-AF65-F5344CB8AC3E}">
        <p14:creationId xmlns:p14="http://schemas.microsoft.com/office/powerpoint/2010/main" val="16845487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dirty="0" smtClean="0"/>
              <a:t>Why connected cars and homes?</a:t>
            </a:r>
            <a:endParaRPr lang="en-GB" dirty="0"/>
          </a:p>
        </p:txBody>
      </p:sp>
      <p:sp>
        <p:nvSpPr>
          <p:cNvPr id="3" name="Content Placeholder 2"/>
          <p:cNvSpPr>
            <a:spLocks noGrp="1"/>
          </p:cNvSpPr>
          <p:nvPr>
            <p:ph idx="1"/>
          </p:nvPr>
        </p:nvSpPr>
        <p:spPr>
          <a:xfrm>
            <a:off x="838200" y="1023582"/>
            <a:ext cx="10515600" cy="5834418"/>
          </a:xfrm>
        </p:spPr>
        <p:txBody>
          <a:bodyPr>
            <a:normAutofit/>
          </a:bodyPr>
          <a:lstStyle/>
          <a:p>
            <a:r>
              <a:rPr lang="en-GB" dirty="0" smtClean="0"/>
              <a:t>Auto manufactures</a:t>
            </a:r>
          </a:p>
          <a:p>
            <a:r>
              <a:rPr lang="en-GB" dirty="0" smtClean="0"/>
              <a:t>Wireless and Internet service providers</a:t>
            </a:r>
          </a:p>
          <a:p>
            <a:r>
              <a:rPr lang="en-GB" dirty="0" smtClean="0"/>
              <a:t>Repair and maintenance facilities</a:t>
            </a:r>
          </a:p>
          <a:p>
            <a:r>
              <a:rPr lang="en-GB" dirty="0" smtClean="0"/>
              <a:t>Insurance companies </a:t>
            </a:r>
          </a:p>
          <a:p>
            <a:endParaRPr lang="en-GB" dirty="0" smtClean="0"/>
          </a:p>
          <a:p>
            <a:pPr marL="0" indent="0">
              <a:buNone/>
            </a:pPr>
            <a:r>
              <a:rPr lang="en-GB" dirty="0" smtClean="0"/>
              <a:t>are investing heavily in connected cars BECAUSE</a:t>
            </a:r>
          </a:p>
          <a:p>
            <a:pPr marL="0" indent="0">
              <a:buNone/>
            </a:pPr>
            <a:endParaRPr lang="en-GB" dirty="0" smtClean="0"/>
          </a:p>
          <a:p>
            <a:r>
              <a:rPr lang="en-GB" dirty="0" smtClean="0"/>
              <a:t>The data generated and collected can help these industries to personalise/customise services towards their customers</a:t>
            </a:r>
          </a:p>
          <a:p>
            <a:r>
              <a:rPr lang="en-GB" dirty="0"/>
              <a:t>Apple invested in the connected car with </a:t>
            </a:r>
            <a:r>
              <a:rPr lang="en-GB" dirty="0" err="1"/>
              <a:t>CarPlay</a:t>
            </a:r>
            <a:r>
              <a:rPr lang="en-GB" dirty="0"/>
              <a:t>, which is compatible with iOS 7. The company is also releasing a connected-home option, called </a:t>
            </a:r>
            <a:r>
              <a:rPr lang="en-GB" dirty="0" err="1"/>
              <a:t>HomeKit</a:t>
            </a:r>
            <a:r>
              <a:rPr lang="en-GB" dirty="0"/>
              <a:t>, which will be available for use with iOS 8 SDK.</a:t>
            </a:r>
          </a:p>
        </p:txBody>
      </p:sp>
    </p:spTree>
    <p:extLst>
      <p:ext uri="{BB962C8B-B14F-4D97-AF65-F5344CB8AC3E}">
        <p14:creationId xmlns:p14="http://schemas.microsoft.com/office/powerpoint/2010/main" val="40359992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IoT</a:t>
            </a:r>
            <a:r>
              <a:rPr lang="en-GB" dirty="0" smtClean="0"/>
              <a:t> sectors with the biggest impact</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Connected Healthcare</a:t>
            </a:r>
          </a:p>
          <a:p>
            <a:r>
              <a:rPr lang="en-GB" dirty="0" smtClean="0"/>
              <a:t>Industrial </a:t>
            </a:r>
            <a:r>
              <a:rPr lang="en-GB" dirty="0" err="1" smtClean="0"/>
              <a:t>IoT</a:t>
            </a:r>
            <a:endParaRPr lang="en-GB" dirty="0" smtClean="0"/>
          </a:p>
          <a:p>
            <a:r>
              <a:rPr lang="en-GB" dirty="0" smtClean="0"/>
              <a:t>Smart Homes/Cities</a:t>
            </a:r>
          </a:p>
          <a:p>
            <a:r>
              <a:rPr lang="en-GB" dirty="0" smtClean="0"/>
              <a:t>Smart Farms/Agriculture</a:t>
            </a:r>
          </a:p>
          <a:p>
            <a:r>
              <a:rPr lang="en-GB" dirty="0" smtClean="0"/>
              <a:t>Smart Energy – Electric &amp; Gas</a:t>
            </a:r>
          </a:p>
          <a:p>
            <a:r>
              <a:rPr lang="en-GB" dirty="0" smtClean="0"/>
              <a:t>Connected Transport</a:t>
            </a:r>
          </a:p>
          <a:p>
            <a:r>
              <a:rPr lang="en-GB" dirty="0" smtClean="0"/>
              <a:t>Wearables</a:t>
            </a:r>
          </a:p>
          <a:p>
            <a:r>
              <a:rPr lang="en-GB" dirty="0" smtClean="0"/>
              <a:t>Robotics</a:t>
            </a:r>
          </a:p>
          <a:p>
            <a:r>
              <a:rPr lang="en-GB" dirty="0" smtClean="0"/>
              <a:t>Connected Retail</a:t>
            </a:r>
          </a:p>
          <a:p>
            <a:r>
              <a:rPr lang="en-GB" dirty="0" smtClean="0"/>
              <a:t>Smart Supply Chain</a:t>
            </a:r>
          </a:p>
          <a:p>
            <a:r>
              <a:rPr lang="en-GB" dirty="0" smtClean="0"/>
              <a:t>Smart Factories</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0157" y="1431045"/>
            <a:ext cx="6846842" cy="5140497"/>
          </a:xfrm>
          <a:prstGeom prst="rect">
            <a:avLst/>
          </a:prstGeom>
        </p:spPr>
      </p:pic>
      <p:sp>
        <p:nvSpPr>
          <p:cNvPr id="6" name="TextBox 5"/>
          <p:cNvSpPr txBox="1"/>
          <p:nvPr/>
        </p:nvSpPr>
        <p:spPr>
          <a:xfrm>
            <a:off x="10331548" y="6353333"/>
            <a:ext cx="1609415" cy="276999"/>
          </a:xfrm>
          <a:prstGeom prst="rect">
            <a:avLst/>
          </a:prstGeom>
          <a:noFill/>
        </p:spPr>
        <p:txBody>
          <a:bodyPr wrap="none" rtlCol="0">
            <a:spAutoFit/>
          </a:bodyPr>
          <a:lstStyle/>
          <a:p>
            <a:r>
              <a:rPr lang="en-GB" sz="1200" dirty="0" smtClean="0"/>
              <a:t>Source: Google images</a:t>
            </a:r>
            <a:endParaRPr lang="en-GB" sz="1200" dirty="0"/>
          </a:p>
        </p:txBody>
      </p:sp>
    </p:spTree>
    <p:extLst>
      <p:ext uri="{BB962C8B-B14F-4D97-AF65-F5344CB8AC3E}">
        <p14:creationId xmlns:p14="http://schemas.microsoft.com/office/powerpoint/2010/main" val="28530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arn(inVertic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arn(inVertical)">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IoT</a:t>
            </a:r>
            <a:r>
              <a:rPr lang="en-GB" dirty="0" smtClean="0"/>
              <a:t> Revenue</a:t>
            </a:r>
            <a:endParaRPr lang="en-GB" dirty="0"/>
          </a:p>
        </p:txBody>
      </p:sp>
      <p:sp>
        <p:nvSpPr>
          <p:cNvPr id="3" name="Content Placeholder 2"/>
          <p:cNvSpPr>
            <a:spLocks noGrp="1"/>
          </p:cNvSpPr>
          <p:nvPr>
            <p:ph idx="1"/>
          </p:nvPr>
        </p:nvSpPr>
        <p:spPr/>
        <p:txBody>
          <a:bodyPr>
            <a:normAutofit fontScale="92500" lnSpcReduction="10000"/>
          </a:bodyPr>
          <a:lstStyle/>
          <a:p>
            <a:r>
              <a:rPr lang="en-GB" sz="4400" dirty="0"/>
              <a:t>The </a:t>
            </a:r>
            <a:r>
              <a:rPr lang="en-GB" sz="4400" dirty="0" err="1"/>
              <a:t>IoT</a:t>
            </a:r>
            <a:r>
              <a:rPr lang="en-GB" sz="4400" dirty="0"/>
              <a:t> </a:t>
            </a:r>
            <a:r>
              <a:rPr lang="en-GB" sz="4400" dirty="0" smtClean="0"/>
              <a:t>revenue is </a:t>
            </a:r>
            <a:r>
              <a:rPr lang="en-GB" sz="4400" dirty="0"/>
              <a:t>estimated to </a:t>
            </a:r>
            <a:r>
              <a:rPr lang="en-GB" sz="4400" dirty="0" smtClean="0"/>
              <a:t>grow from </a:t>
            </a:r>
            <a:r>
              <a:rPr lang="en-GB" sz="4400" dirty="0"/>
              <a:t>$4.8 trillion in 2012 </a:t>
            </a:r>
            <a:r>
              <a:rPr lang="en-GB" sz="4400" dirty="0" smtClean="0"/>
              <a:t>to </a:t>
            </a:r>
            <a:r>
              <a:rPr lang="en-GB" sz="4400" dirty="0"/>
              <a:t>$8.9 trillion by 2020, </a:t>
            </a:r>
            <a:endParaRPr lang="en-GB" sz="4400" dirty="0" smtClean="0"/>
          </a:p>
          <a:p>
            <a:endParaRPr lang="en-GB" dirty="0"/>
          </a:p>
          <a:p>
            <a:pPr marL="0" indent="0">
              <a:buNone/>
            </a:pPr>
            <a:r>
              <a:rPr lang="en-GB" dirty="0" smtClean="0"/>
              <a:t>according </a:t>
            </a:r>
            <a:r>
              <a:rPr lang="en-GB" dirty="0"/>
              <a:t>to International </a:t>
            </a:r>
            <a:r>
              <a:rPr lang="en-GB" dirty="0" smtClean="0"/>
              <a:t>Data Corporation (IDC) in </a:t>
            </a:r>
            <a:r>
              <a:rPr lang="en-GB" b="1" dirty="0"/>
              <a:t>How connected cars, </a:t>
            </a:r>
            <a:r>
              <a:rPr lang="en-GB" b="1" dirty="0" err="1"/>
              <a:t>IoT</a:t>
            </a:r>
            <a:r>
              <a:rPr lang="en-GB" b="1" dirty="0"/>
              <a:t> devices will drive </a:t>
            </a:r>
            <a:r>
              <a:rPr lang="en-GB" b="1" dirty="0" smtClean="0"/>
              <a:t>enterprises by Matt Schulz</a:t>
            </a:r>
          </a:p>
          <a:p>
            <a:pPr marL="0" indent="0">
              <a:buNone/>
            </a:pPr>
            <a:endParaRPr lang="en-GB" dirty="0" smtClean="0">
              <a:hlinkClick r:id="rId2"/>
            </a:endParaRPr>
          </a:p>
          <a:p>
            <a:pPr marL="0" indent="0">
              <a:buNone/>
            </a:pPr>
            <a:endParaRPr lang="en-GB" dirty="0">
              <a:hlinkClick r:id="rId2"/>
            </a:endParaRPr>
          </a:p>
          <a:p>
            <a:pPr marL="0" indent="0">
              <a:buNone/>
            </a:pPr>
            <a:endParaRPr lang="en-GB" dirty="0" smtClean="0">
              <a:hlinkClick r:id="rId2"/>
            </a:endParaRPr>
          </a:p>
          <a:p>
            <a:pPr marL="0" indent="0">
              <a:buNone/>
            </a:pPr>
            <a:r>
              <a:rPr lang="en-GB" sz="2000" dirty="0" smtClean="0">
                <a:hlinkClick r:id="rId2"/>
              </a:rPr>
              <a:t>http</a:t>
            </a:r>
            <a:r>
              <a:rPr lang="en-GB" sz="2000" dirty="0">
                <a:hlinkClick r:id="rId2"/>
              </a:rPr>
              <a:t>://</a:t>
            </a:r>
            <a:r>
              <a:rPr lang="en-GB" sz="2000" dirty="0" smtClean="0">
                <a:hlinkClick r:id="rId2"/>
              </a:rPr>
              <a:t>searchmobilecomputing.techtarget.com/tip/How-connected-cars-IoT-devices-will-drive-enterprises</a:t>
            </a:r>
            <a:r>
              <a:rPr lang="en-GB" sz="2000" dirty="0" smtClean="0"/>
              <a:t> </a:t>
            </a:r>
            <a:endParaRPr lang="en-GB" sz="2000" dirty="0"/>
          </a:p>
        </p:txBody>
      </p:sp>
    </p:spTree>
    <p:extLst>
      <p:ext uri="{BB962C8B-B14F-4D97-AF65-F5344CB8AC3E}">
        <p14:creationId xmlns:p14="http://schemas.microsoft.com/office/powerpoint/2010/main" val="14574333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Big Data - </a:t>
            </a:r>
            <a:r>
              <a:rPr lang="en-GB" dirty="0" err="1" smtClean="0"/>
              <a:t>IoT</a:t>
            </a:r>
            <a:r>
              <a:rPr lang="en-GB" dirty="0" smtClean="0"/>
              <a:t> side effect?</a:t>
            </a:r>
            <a:endParaRPr lang="en-GB" dirty="0"/>
          </a:p>
        </p:txBody>
      </p:sp>
      <p:sp>
        <p:nvSpPr>
          <p:cNvPr id="3" name="Content Placeholder 2"/>
          <p:cNvSpPr>
            <a:spLocks noGrp="1"/>
          </p:cNvSpPr>
          <p:nvPr>
            <p:ph idx="1"/>
          </p:nvPr>
        </p:nvSpPr>
        <p:spPr/>
        <p:txBody>
          <a:bodyPr/>
          <a:lstStyle/>
          <a:p>
            <a:r>
              <a:rPr lang="en-GB" dirty="0" smtClean="0"/>
              <a:t>Application of </a:t>
            </a:r>
            <a:r>
              <a:rPr lang="en-GB" dirty="0" err="1" smtClean="0"/>
              <a:t>IoT</a:t>
            </a:r>
            <a:r>
              <a:rPr lang="en-GB" dirty="0" smtClean="0"/>
              <a:t> will generate colossal amounts of data from the connected assets</a:t>
            </a:r>
          </a:p>
          <a:p>
            <a:r>
              <a:rPr lang="en-GB" dirty="0" smtClean="0"/>
              <a:t>Companies </a:t>
            </a:r>
            <a:r>
              <a:rPr lang="en-GB" dirty="0"/>
              <a:t>sit on huge amounts of data </a:t>
            </a:r>
            <a:endParaRPr lang="en-GB" dirty="0" smtClean="0"/>
          </a:p>
          <a:p>
            <a:r>
              <a:rPr lang="en-GB" dirty="0" smtClean="0"/>
              <a:t>Right now they merely take up storage space without providing added intelligence</a:t>
            </a:r>
          </a:p>
          <a:p>
            <a:r>
              <a:rPr lang="en-GB" dirty="0" err="1" smtClean="0"/>
              <a:t>IoT</a:t>
            </a:r>
            <a:r>
              <a:rPr lang="en-GB" dirty="0" smtClean="0"/>
              <a:t> Cloud with their connected databases can turn this big data into smart data</a:t>
            </a:r>
          </a:p>
          <a:p>
            <a:endParaRPr lang="en-GB" dirty="0" smtClean="0"/>
          </a:p>
        </p:txBody>
      </p:sp>
    </p:spTree>
    <p:extLst>
      <p:ext uri="{BB962C8B-B14F-4D97-AF65-F5344CB8AC3E}">
        <p14:creationId xmlns:p14="http://schemas.microsoft.com/office/powerpoint/2010/main" val="26107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Importance of </a:t>
            </a:r>
            <a:r>
              <a:rPr lang="en-GB" dirty="0" err="1" smtClean="0"/>
              <a:t>IoT</a:t>
            </a:r>
            <a:r>
              <a:rPr lang="en-GB" dirty="0" smtClean="0"/>
              <a:t> Security</a:t>
            </a:r>
            <a:endParaRPr lang="en-GB" dirty="0"/>
          </a:p>
        </p:txBody>
      </p:sp>
      <p:sp>
        <p:nvSpPr>
          <p:cNvPr id="3" name="Content Placeholder 2"/>
          <p:cNvSpPr>
            <a:spLocks noGrp="1"/>
          </p:cNvSpPr>
          <p:nvPr>
            <p:ph idx="1"/>
          </p:nvPr>
        </p:nvSpPr>
        <p:spPr>
          <a:xfrm>
            <a:off x="838200" y="1825625"/>
            <a:ext cx="10515600" cy="4629766"/>
          </a:xfrm>
        </p:spPr>
        <p:txBody>
          <a:bodyPr>
            <a:normAutofit/>
          </a:bodyPr>
          <a:lstStyle/>
          <a:p>
            <a:r>
              <a:rPr lang="en-GB" sz="3200" dirty="0" smtClean="0"/>
              <a:t>Growing number of </a:t>
            </a:r>
            <a:r>
              <a:rPr lang="en-GB" sz="3200" dirty="0" err="1" smtClean="0"/>
              <a:t>IoT</a:t>
            </a:r>
            <a:r>
              <a:rPr lang="en-GB" sz="3200" dirty="0" smtClean="0"/>
              <a:t> security threats</a:t>
            </a:r>
          </a:p>
          <a:p>
            <a:r>
              <a:rPr lang="en-GB" sz="3200" dirty="0" smtClean="0"/>
              <a:t>How to prevent and defend against </a:t>
            </a:r>
            <a:r>
              <a:rPr lang="en-GB" sz="3200" dirty="0" err="1" smtClean="0"/>
              <a:t>IoT</a:t>
            </a:r>
            <a:r>
              <a:rPr lang="en-GB" sz="3200" dirty="0" smtClean="0"/>
              <a:t> security threats and attacks</a:t>
            </a:r>
          </a:p>
          <a:p>
            <a:r>
              <a:rPr lang="en-GB" sz="3200" dirty="0" smtClean="0"/>
              <a:t>The future of </a:t>
            </a:r>
            <a:r>
              <a:rPr lang="en-GB" sz="3200" dirty="0" err="1" smtClean="0"/>
              <a:t>IoT</a:t>
            </a:r>
            <a:r>
              <a:rPr lang="en-GB" sz="3200" dirty="0" smtClean="0"/>
              <a:t> security threats</a:t>
            </a:r>
            <a:endParaRPr lang="en-GB" sz="3200" dirty="0"/>
          </a:p>
        </p:txBody>
      </p:sp>
    </p:spTree>
    <p:extLst>
      <p:ext uri="{BB962C8B-B14F-4D97-AF65-F5344CB8AC3E}">
        <p14:creationId xmlns:p14="http://schemas.microsoft.com/office/powerpoint/2010/main" val="294905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shows how big the problem is!</a:t>
            </a:r>
            <a:endParaRPr lang="en-GB" dirty="0"/>
          </a:p>
        </p:txBody>
      </p:sp>
      <p:sp>
        <p:nvSpPr>
          <p:cNvPr id="3" name="Content Placeholder 2"/>
          <p:cNvSpPr>
            <a:spLocks noGrp="1"/>
          </p:cNvSpPr>
          <p:nvPr>
            <p:ph idx="1"/>
          </p:nvPr>
        </p:nvSpPr>
        <p:spPr/>
        <p:txBody>
          <a:bodyPr/>
          <a:lstStyle/>
          <a:p>
            <a:pPr marL="0" indent="0">
              <a:buNone/>
            </a:pPr>
            <a:r>
              <a:rPr lang="en-GB" b="1" dirty="0" smtClean="0">
                <a:effectLst/>
              </a:rPr>
              <a:t>Symantec Secures More Than 1 Billion Internet of Things (</a:t>
            </a:r>
            <a:r>
              <a:rPr lang="en-GB" b="1" dirty="0" err="1" smtClean="0">
                <a:effectLst/>
              </a:rPr>
              <a:t>IoT</a:t>
            </a:r>
            <a:r>
              <a:rPr lang="en-GB" b="1" dirty="0" smtClean="0">
                <a:effectLst/>
              </a:rPr>
              <a:t>) Devices</a:t>
            </a:r>
          </a:p>
          <a:p>
            <a:pPr marL="0" indent="0">
              <a:buNone/>
            </a:pPr>
            <a:r>
              <a:rPr lang="en-GB" dirty="0" smtClean="0"/>
              <a:t>25</a:t>
            </a:r>
            <a:r>
              <a:rPr lang="en-GB" dirty="0" smtClean="0">
                <a:effectLst/>
              </a:rPr>
              <a:t>/08/2015</a:t>
            </a:r>
          </a:p>
          <a:p>
            <a:endParaRPr lang="en-GB" dirty="0" smtClean="0"/>
          </a:p>
          <a:p>
            <a:r>
              <a:rPr lang="en-GB" dirty="0" smtClean="0">
                <a:effectLst/>
              </a:rPr>
              <a:t>including everything from televisions and cars to smart meters and critical infrastructure</a:t>
            </a:r>
          </a:p>
          <a:p>
            <a:endParaRPr lang="en-GB" dirty="0"/>
          </a:p>
          <a:p>
            <a:pPr marL="0" indent="0">
              <a:buNone/>
            </a:pPr>
            <a:r>
              <a:rPr lang="en-GB" dirty="0" smtClean="0">
                <a:hlinkClick r:id="rId2"/>
              </a:rPr>
              <a:t>http://investor.symantec.com/investor-relations/press-releases/press-release-details/2015/Symantec-Secures-More-Than-1-Billion-Internet-of-Things-IoT-Devices/default.aspx</a:t>
            </a:r>
            <a:r>
              <a:rPr lang="en-GB" dirty="0" smtClean="0"/>
              <a:t> </a:t>
            </a:r>
            <a:endParaRPr lang="en-GB" dirty="0"/>
          </a:p>
        </p:txBody>
      </p:sp>
    </p:spTree>
    <p:extLst>
      <p:ext uri="{BB962C8B-B14F-4D97-AF65-F5344CB8AC3E}">
        <p14:creationId xmlns:p14="http://schemas.microsoft.com/office/powerpoint/2010/main" val="2244538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82"/>
            <a:ext cx="10515600" cy="1325563"/>
          </a:xfrm>
        </p:spPr>
        <p:txBody>
          <a:bodyPr/>
          <a:lstStyle/>
          <a:p>
            <a:r>
              <a:rPr lang="en-GB" dirty="0" smtClean="0"/>
              <a:t>Fine line between privacy and security</a:t>
            </a:r>
            <a:endParaRPr lang="en-GB" dirty="0"/>
          </a:p>
        </p:txBody>
      </p:sp>
      <p:sp>
        <p:nvSpPr>
          <p:cNvPr id="3" name="Content Placeholder 2"/>
          <p:cNvSpPr>
            <a:spLocks noGrp="1"/>
          </p:cNvSpPr>
          <p:nvPr>
            <p:ph idx="1"/>
          </p:nvPr>
        </p:nvSpPr>
        <p:spPr>
          <a:xfrm>
            <a:off x="838200" y="1201003"/>
            <a:ext cx="10515600" cy="4975960"/>
          </a:xfrm>
        </p:spPr>
        <p:txBody>
          <a:bodyPr/>
          <a:lstStyle/>
          <a:p>
            <a:r>
              <a:rPr lang="en-GB" dirty="0" smtClean="0"/>
              <a:t>Danger of generating and consuming large amounts of personal data</a:t>
            </a:r>
          </a:p>
          <a:p>
            <a:r>
              <a:rPr lang="en-GB" dirty="0" smtClean="0"/>
              <a:t>Internet connected bathroom scale</a:t>
            </a:r>
          </a:p>
          <a:p>
            <a:r>
              <a:rPr lang="en-GB" dirty="0" smtClean="0"/>
              <a:t>Example of a celebrity on an </a:t>
            </a:r>
            <a:r>
              <a:rPr lang="en-GB" dirty="0" err="1" smtClean="0"/>
              <a:t>IoT</a:t>
            </a:r>
            <a:r>
              <a:rPr lang="en-GB" dirty="0" smtClean="0"/>
              <a:t> bathroom scale  </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930" y="3065013"/>
            <a:ext cx="4215852" cy="3688871"/>
          </a:xfrm>
          <a:prstGeom prst="rect">
            <a:avLst/>
          </a:prstGeom>
        </p:spPr>
      </p:pic>
      <p:grpSp>
        <p:nvGrpSpPr>
          <p:cNvPr id="5" name="Group 4"/>
          <p:cNvGrpSpPr/>
          <p:nvPr/>
        </p:nvGrpSpPr>
        <p:grpSpPr>
          <a:xfrm>
            <a:off x="7137779" y="2706123"/>
            <a:ext cx="3976707" cy="4151877"/>
            <a:chOff x="7137779" y="2706123"/>
            <a:chExt cx="3976707" cy="4151877"/>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779" y="2706123"/>
              <a:ext cx="3821373" cy="3801572"/>
            </a:xfrm>
            <a:prstGeom prst="rect">
              <a:avLst/>
            </a:prstGeom>
          </p:spPr>
        </p:pic>
        <p:sp>
          <p:nvSpPr>
            <p:cNvPr id="7" name="TextBox 6"/>
            <p:cNvSpPr txBox="1"/>
            <p:nvPr/>
          </p:nvSpPr>
          <p:spPr>
            <a:xfrm>
              <a:off x="9505071" y="6581001"/>
              <a:ext cx="1609415" cy="276999"/>
            </a:xfrm>
            <a:prstGeom prst="rect">
              <a:avLst/>
            </a:prstGeom>
            <a:noFill/>
          </p:spPr>
          <p:txBody>
            <a:bodyPr wrap="none" rtlCol="0">
              <a:spAutoFit/>
            </a:bodyPr>
            <a:lstStyle/>
            <a:p>
              <a:r>
                <a:rPr lang="en-GB" sz="1200" dirty="0" smtClean="0"/>
                <a:t>Source: Google images</a:t>
              </a:r>
              <a:endParaRPr lang="en-GB" sz="1200" dirty="0"/>
            </a:p>
          </p:txBody>
        </p:sp>
      </p:grpSp>
    </p:spTree>
    <p:extLst>
      <p:ext uri="{BB962C8B-B14F-4D97-AF65-F5344CB8AC3E}">
        <p14:creationId xmlns:p14="http://schemas.microsoft.com/office/powerpoint/2010/main" val="324143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175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43625"/>
            <a:ext cx="9404723" cy="1400530"/>
          </a:xfrm>
        </p:spPr>
        <p:txBody>
          <a:bodyPr/>
          <a:lstStyle/>
          <a:p>
            <a:r>
              <a:rPr lang="en-GB" dirty="0" smtClean="0"/>
              <a:t>Internet Enabled Litter Box </a:t>
            </a:r>
            <a:r>
              <a:rPr lang="en-GB" dirty="0" smtClean="0">
                <a:sym typeface="Wingdings" panose="05000000000000000000" pitchFamily="2" charset="2"/>
              </a:rPr>
              <a:t></a:t>
            </a:r>
            <a:endParaRPr lang="en-GB"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1137753"/>
            <a:ext cx="7395582" cy="562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527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279"/>
            <a:ext cx="10515600" cy="1325563"/>
          </a:xfrm>
        </p:spPr>
        <p:txBody>
          <a:bodyPr>
            <a:normAutofit fontScale="90000"/>
          </a:bodyPr>
          <a:lstStyle/>
          <a:p>
            <a:r>
              <a:rPr lang="en-GB" dirty="0" smtClean="0"/>
              <a:t>Current State of </a:t>
            </a:r>
            <a:r>
              <a:rPr lang="en-GB" dirty="0" err="1" smtClean="0"/>
              <a:t>IoT</a:t>
            </a:r>
            <a:r>
              <a:rPr lang="en-GB" dirty="0" smtClean="0"/>
              <a:t> Security</a:t>
            </a:r>
            <a:br>
              <a:rPr lang="en-GB" dirty="0" smtClean="0"/>
            </a:br>
            <a:r>
              <a:rPr lang="en-GB" b="1" dirty="0" smtClean="0">
                <a:solidFill>
                  <a:srgbClr val="FF0000"/>
                </a:solidFill>
              </a:rPr>
              <a:t>HP Study of 10 modern Home Security Systems</a:t>
            </a:r>
            <a:endParaRPr lang="en-GB" b="1" dirty="0">
              <a:solidFill>
                <a:srgbClr val="FF0000"/>
              </a:solidFill>
            </a:endParaRPr>
          </a:p>
        </p:txBody>
      </p:sp>
      <p:sp>
        <p:nvSpPr>
          <p:cNvPr id="3" name="Content Placeholder 2"/>
          <p:cNvSpPr>
            <a:spLocks noGrp="1"/>
          </p:cNvSpPr>
          <p:nvPr>
            <p:ph idx="1"/>
          </p:nvPr>
        </p:nvSpPr>
        <p:spPr>
          <a:xfrm>
            <a:off x="259308" y="1569492"/>
            <a:ext cx="6298656" cy="5288507"/>
          </a:xfrm>
        </p:spPr>
        <p:txBody>
          <a:bodyPr>
            <a:normAutofit fontScale="85000" lnSpcReduction="20000"/>
          </a:bodyPr>
          <a:lstStyle/>
          <a:p>
            <a:r>
              <a:rPr lang="en-GB" dirty="0"/>
              <a:t>100% allowed the </a:t>
            </a:r>
            <a:r>
              <a:rPr lang="en-GB" dirty="0">
                <a:solidFill>
                  <a:srgbClr val="FF0000"/>
                </a:solidFill>
              </a:rPr>
              <a:t>use of weak passwords </a:t>
            </a:r>
          </a:p>
          <a:p>
            <a:r>
              <a:rPr lang="en-GB" dirty="0"/>
              <a:t>100% </a:t>
            </a:r>
            <a:r>
              <a:rPr lang="en-GB" dirty="0">
                <a:solidFill>
                  <a:srgbClr val="FF0000"/>
                </a:solidFill>
              </a:rPr>
              <a:t>lacked an account lockout mechanism </a:t>
            </a:r>
            <a:r>
              <a:rPr lang="en-GB" dirty="0"/>
              <a:t>that would prevent automation attacks </a:t>
            </a:r>
          </a:p>
          <a:p>
            <a:r>
              <a:rPr lang="en-GB" dirty="0"/>
              <a:t>100% were </a:t>
            </a:r>
            <a:r>
              <a:rPr lang="en-GB" dirty="0">
                <a:solidFill>
                  <a:srgbClr val="FF0000"/>
                </a:solidFill>
              </a:rPr>
              <a:t>vulnerable to account harvesting</a:t>
            </a:r>
            <a:r>
              <a:rPr lang="en-GB" dirty="0"/>
              <a:t>, allowing attackers to guess login credentials and gain access </a:t>
            </a:r>
          </a:p>
          <a:p>
            <a:r>
              <a:rPr lang="en-GB" dirty="0"/>
              <a:t>Four of seven systems that </a:t>
            </a:r>
            <a:r>
              <a:rPr lang="en-GB" dirty="0">
                <a:solidFill>
                  <a:srgbClr val="FF0000"/>
                </a:solidFill>
              </a:rPr>
              <a:t>had cameras, gave the owner the ability to grant video access to additional users</a:t>
            </a:r>
            <a:r>
              <a:rPr lang="en-GB" dirty="0"/>
              <a:t>, further exacerbating account harvesting issues. </a:t>
            </a:r>
          </a:p>
          <a:p>
            <a:r>
              <a:rPr lang="en-GB" dirty="0"/>
              <a:t>Two of the systems </a:t>
            </a:r>
            <a:r>
              <a:rPr lang="en-GB" dirty="0">
                <a:solidFill>
                  <a:srgbClr val="FF0000"/>
                </a:solidFill>
              </a:rPr>
              <a:t>allowed video to be streamed locally without authentication </a:t>
            </a:r>
          </a:p>
          <a:p>
            <a:r>
              <a:rPr lang="en-GB" dirty="0"/>
              <a:t>A </a:t>
            </a:r>
            <a:r>
              <a:rPr lang="en-GB" dirty="0">
                <a:solidFill>
                  <a:srgbClr val="FF0000"/>
                </a:solidFill>
              </a:rPr>
              <a:t>single system offered two-factor authentication </a:t>
            </a:r>
            <a:endParaRPr lang="en-GB" dirty="0" smtClean="0">
              <a:solidFill>
                <a:srgbClr val="FF0000"/>
              </a:solidFill>
            </a:endParaRPr>
          </a:p>
          <a:p>
            <a:r>
              <a:rPr lang="en-GB" dirty="0"/>
              <a:t>50% exhibited </a:t>
            </a:r>
            <a:r>
              <a:rPr lang="en-GB" dirty="0">
                <a:solidFill>
                  <a:srgbClr val="FF0000"/>
                </a:solidFill>
              </a:rPr>
              <a:t>improperly configured or poorly implemented SSL/TLS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3664" y="2143124"/>
            <a:ext cx="5748336" cy="3700464"/>
          </a:xfrm>
          <a:prstGeom prst="rect">
            <a:avLst/>
          </a:prstGeom>
        </p:spPr>
      </p:pic>
      <p:sp>
        <p:nvSpPr>
          <p:cNvPr id="6" name="TextBox 5"/>
          <p:cNvSpPr txBox="1"/>
          <p:nvPr/>
        </p:nvSpPr>
        <p:spPr>
          <a:xfrm>
            <a:off x="8659634" y="6438904"/>
            <a:ext cx="3373424" cy="369332"/>
          </a:xfrm>
          <a:prstGeom prst="rect">
            <a:avLst/>
          </a:prstGeom>
          <a:noFill/>
        </p:spPr>
        <p:txBody>
          <a:bodyPr wrap="none" rtlCol="0">
            <a:spAutoFit/>
          </a:bodyPr>
          <a:lstStyle/>
          <a:p>
            <a:r>
              <a:rPr lang="en-GB" dirty="0" smtClean="0"/>
              <a:t>HP Home Security Systems Report</a:t>
            </a:r>
            <a:endParaRPr lang="en-GB" dirty="0"/>
          </a:p>
        </p:txBody>
      </p:sp>
    </p:spTree>
    <p:extLst>
      <p:ext uri="{BB962C8B-B14F-4D97-AF65-F5344CB8AC3E}">
        <p14:creationId xmlns:p14="http://schemas.microsoft.com/office/powerpoint/2010/main" val="395221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dirty="0" smtClean="0"/>
              <a:t>Fact or Fiction ?</a:t>
            </a:r>
            <a:endParaRPr lang="en-GB" dirty="0"/>
          </a:p>
        </p:txBody>
      </p:sp>
      <p:sp>
        <p:nvSpPr>
          <p:cNvPr id="3" name="Content Placeholder 2"/>
          <p:cNvSpPr>
            <a:spLocks noGrp="1"/>
          </p:cNvSpPr>
          <p:nvPr>
            <p:ph idx="1"/>
          </p:nvPr>
        </p:nvSpPr>
        <p:spPr>
          <a:xfrm>
            <a:off x="838200" y="1228298"/>
            <a:ext cx="10515600" cy="5629701"/>
          </a:xfrm>
        </p:spPr>
        <p:txBody>
          <a:bodyPr>
            <a:normAutofit fontScale="77500" lnSpcReduction="20000"/>
          </a:bodyPr>
          <a:lstStyle/>
          <a:p>
            <a:pPr marL="0" indent="0">
              <a:buNone/>
            </a:pPr>
            <a:r>
              <a:rPr lang="en-GB" b="1" dirty="0" smtClean="0"/>
              <a:t>Hacking Medical Devices For Fun And Insulin: Breaking The Human SCADA System</a:t>
            </a:r>
            <a:endParaRPr lang="en-GB" b="1" dirty="0">
              <a:hlinkClick r:id="rId2"/>
            </a:endParaRPr>
          </a:p>
          <a:p>
            <a:pPr marL="0" indent="0">
              <a:buNone/>
            </a:pPr>
            <a:r>
              <a:rPr lang="en-GB" b="1" dirty="0" smtClean="0">
                <a:hlinkClick r:id="rId2"/>
              </a:rPr>
              <a:t>https</a:t>
            </a:r>
            <a:r>
              <a:rPr lang="en-GB" b="1" dirty="0">
                <a:hlinkClick r:id="rId2"/>
              </a:rPr>
              <a:t>://</a:t>
            </a:r>
            <a:r>
              <a:rPr lang="en-GB" b="1" dirty="0" smtClean="0">
                <a:hlinkClick r:id="rId2"/>
              </a:rPr>
              <a:t>media.blackhat.com/bh-us-11/Radcliffe/BH_US_11_Radcliffe_Hacking_Medical_Devices_WP.pdf</a:t>
            </a:r>
            <a:r>
              <a:rPr lang="en-GB" b="1" dirty="0" smtClean="0"/>
              <a:t> (05/08/2011)</a:t>
            </a:r>
          </a:p>
          <a:p>
            <a:pPr marL="0" indent="0">
              <a:buNone/>
            </a:pPr>
            <a:endParaRPr lang="en-GB" b="1" dirty="0"/>
          </a:p>
          <a:p>
            <a:pPr marL="0" indent="0">
              <a:buNone/>
            </a:pPr>
            <a:r>
              <a:rPr lang="en-GB" b="1" dirty="0" smtClean="0"/>
              <a:t>Insulin </a:t>
            </a:r>
            <a:r>
              <a:rPr lang="en-GB" b="1" dirty="0"/>
              <a:t>pump hack delivers fatal dosage over the </a:t>
            </a:r>
            <a:r>
              <a:rPr lang="en-GB" b="1" dirty="0" smtClean="0"/>
              <a:t>air</a:t>
            </a:r>
          </a:p>
          <a:p>
            <a:pPr marL="0" indent="0">
              <a:buNone/>
            </a:pPr>
            <a:r>
              <a:rPr lang="en-GB" b="1" dirty="0">
                <a:hlinkClick r:id="rId3"/>
              </a:rPr>
              <a:t>http://www.theregister.co.uk/2011/10/27/fatal_insulin_pump_attack</a:t>
            </a:r>
            <a:r>
              <a:rPr lang="en-GB" b="1" dirty="0" smtClean="0">
                <a:hlinkClick r:id="rId3"/>
              </a:rPr>
              <a:t>/</a:t>
            </a:r>
            <a:r>
              <a:rPr lang="en-GB" b="1" dirty="0" smtClean="0"/>
              <a:t>  </a:t>
            </a:r>
            <a:r>
              <a:rPr lang="en-GB" b="1" dirty="0"/>
              <a:t>(27/10/2011</a:t>
            </a:r>
            <a:r>
              <a:rPr lang="en-GB" b="1" dirty="0" smtClean="0"/>
              <a:t>)</a:t>
            </a:r>
          </a:p>
          <a:p>
            <a:pPr marL="0" indent="0">
              <a:buNone/>
            </a:pPr>
            <a:endParaRPr lang="en-GB" b="1" dirty="0"/>
          </a:p>
          <a:p>
            <a:pPr marL="0" indent="0">
              <a:buNone/>
            </a:pPr>
            <a:r>
              <a:rPr lang="en-GB" b="1" dirty="0"/>
              <a:t>A hacker can give you a fatal overdose</a:t>
            </a:r>
          </a:p>
          <a:p>
            <a:pPr marL="0" indent="0">
              <a:buNone/>
            </a:pPr>
            <a:r>
              <a:rPr lang="en-GB" b="1" dirty="0"/>
              <a:t>Modern hospital equipment can be hacked, research says</a:t>
            </a:r>
            <a:endParaRPr lang="en-GB" dirty="0"/>
          </a:p>
          <a:p>
            <a:pPr marL="0" indent="0">
              <a:buNone/>
            </a:pPr>
            <a:r>
              <a:rPr lang="en-GB" dirty="0">
                <a:hlinkClick r:id="rId4"/>
              </a:rPr>
              <a:t>http://www.lasvegasnow.com/news/a-hacker-can-give-you-a-fatal-overdose</a:t>
            </a:r>
            <a:r>
              <a:rPr lang="en-GB" dirty="0"/>
              <a:t> (10/06/2015)</a:t>
            </a:r>
          </a:p>
          <a:p>
            <a:pPr marL="0" indent="0">
              <a:buNone/>
            </a:pPr>
            <a:endParaRPr lang="en-GB" b="1" dirty="0" smtClean="0"/>
          </a:p>
          <a:p>
            <a:pPr marL="0" indent="0">
              <a:buNone/>
            </a:pPr>
            <a:r>
              <a:rPr lang="en-GB" b="1" dirty="0" smtClean="0"/>
              <a:t>Cars </a:t>
            </a:r>
            <a:r>
              <a:rPr lang="en-GB" b="1" dirty="0"/>
              <a:t>can be hacked by plug-in insurance discount trackers</a:t>
            </a:r>
          </a:p>
          <a:p>
            <a:pPr marL="0" indent="0">
              <a:buNone/>
            </a:pPr>
            <a:r>
              <a:rPr lang="en-GB" b="1" dirty="0"/>
              <a:t>Research raises serious questions about how dangerous it is to use </a:t>
            </a:r>
            <a:r>
              <a:rPr lang="en-GB" b="1" dirty="0" smtClean="0"/>
              <a:t>them</a:t>
            </a:r>
            <a:endParaRPr lang="en-GB" dirty="0" smtClean="0">
              <a:hlinkClick r:id="rId5"/>
            </a:endParaRPr>
          </a:p>
          <a:p>
            <a:pPr marL="0" indent="0">
              <a:buNone/>
            </a:pPr>
            <a:r>
              <a:rPr lang="en-GB" dirty="0" smtClean="0">
                <a:hlinkClick r:id="rId5"/>
              </a:rPr>
              <a:t>http</a:t>
            </a:r>
            <a:r>
              <a:rPr lang="en-GB" dirty="0">
                <a:hlinkClick r:id="rId5"/>
              </a:rPr>
              <a:t>://</a:t>
            </a:r>
            <a:r>
              <a:rPr lang="en-GB" dirty="0" smtClean="0">
                <a:hlinkClick r:id="rId5"/>
              </a:rPr>
              <a:t>www.lasvegasnow.com/news/cars-can-be-hacked-by-plugin-insurance-discount-trackers</a:t>
            </a:r>
            <a:r>
              <a:rPr lang="en-GB" dirty="0" smtClean="0"/>
              <a:t> (12/08/2015)</a:t>
            </a:r>
          </a:p>
        </p:txBody>
      </p:sp>
    </p:spTree>
    <p:extLst>
      <p:ext uri="{BB962C8B-B14F-4D97-AF65-F5344CB8AC3E}">
        <p14:creationId xmlns:p14="http://schemas.microsoft.com/office/powerpoint/2010/main" val="2647809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9961" y="131635"/>
            <a:ext cx="10515600" cy="5144576"/>
          </a:xfrm>
        </p:spPr>
        <p:txBody>
          <a:bodyPr>
            <a:normAutofit fontScale="92500" lnSpcReduction="20000"/>
          </a:bodyPr>
          <a:lstStyle/>
          <a:p>
            <a:pPr marL="0" indent="0">
              <a:buNone/>
            </a:pPr>
            <a:endParaRPr lang="en-GB" dirty="0" smtClean="0"/>
          </a:p>
          <a:p>
            <a:pPr marL="0" indent="0">
              <a:buNone/>
            </a:pPr>
            <a:endParaRPr lang="en-GB" dirty="0"/>
          </a:p>
          <a:p>
            <a:pPr marL="0" indent="0">
              <a:buNone/>
            </a:pPr>
            <a:r>
              <a:rPr lang="en-GB" sz="4300" dirty="0" smtClean="0"/>
              <a:t>“The Internet of Things is more than just cars, clocks and coffeemakers. </a:t>
            </a:r>
          </a:p>
          <a:p>
            <a:pPr marL="0" indent="0">
              <a:buNone/>
            </a:pPr>
            <a:endParaRPr lang="en-GB" sz="4300" dirty="0"/>
          </a:p>
          <a:p>
            <a:pPr marL="0" indent="0">
              <a:buNone/>
            </a:pPr>
            <a:r>
              <a:rPr lang="en-GB" sz="4300" dirty="0" smtClean="0"/>
              <a:t>It's about an entirely </a:t>
            </a:r>
            <a:r>
              <a:rPr lang="en-GB" sz="4300" dirty="0" smtClean="0">
                <a:solidFill>
                  <a:srgbClr val="FF0000"/>
                </a:solidFill>
              </a:rPr>
              <a:t>new frontier of networked devices </a:t>
            </a:r>
            <a:r>
              <a:rPr lang="en-GB" sz="4300" dirty="0" smtClean="0"/>
              <a:t>that affect enterprise security both directly and indirectly.”</a:t>
            </a:r>
          </a:p>
          <a:p>
            <a:pPr marL="0" indent="0">
              <a:buNone/>
            </a:pPr>
            <a:endParaRPr lang="en-GB" sz="4300" dirty="0"/>
          </a:p>
          <a:p>
            <a:pPr marL="914400" lvl="2" indent="0">
              <a:buNone/>
            </a:pPr>
            <a:r>
              <a:rPr lang="en-GB" dirty="0" smtClean="0"/>
              <a:t>						Kevin Beaver</a:t>
            </a:r>
          </a:p>
          <a:p>
            <a:pPr marL="914400" lvl="2" indent="0">
              <a:buNone/>
            </a:pPr>
            <a:r>
              <a:rPr lang="en-GB" dirty="0"/>
              <a:t>	</a:t>
            </a:r>
            <a:r>
              <a:rPr lang="en-GB" dirty="0" smtClean="0"/>
              <a:t>					Information Security Consultant</a:t>
            </a:r>
          </a:p>
          <a:p>
            <a:pPr marL="914400" lvl="2" indent="0">
              <a:buNone/>
            </a:pPr>
            <a:r>
              <a:rPr lang="en-GB" dirty="0" smtClean="0"/>
              <a:t>						Principle Logic, LLC</a:t>
            </a:r>
            <a:endParaRPr lang="en-GB" dirty="0"/>
          </a:p>
        </p:txBody>
      </p:sp>
    </p:spTree>
    <p:extLst>
      <p:ext uri="{BB962C8B-B14F-4D97-AF65-F5344CB8AC3E}">
        <p14:creationId xmlns:p14="http://schemas.microsoft.com/office/powerpoint/2010/main" val="4293195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609" y="60128"/>
            <a:ext cx="9404723" cy="761080"/>
          </a:xfrm>
        </p:spPr>
        <p:txBody>
          <a:bodyPr/>
          <a:lstStyle/>
          <a:p>
            <a:r>
              <a:rPr lang="en-GB" dirty="0" smtClean="0"/>
              <a:t>Internet of Things – Wireless Hack</a:t>
            </a:r>
            <a:endParaRPr lang="en-GB" dirty="0"/>
          </a:p>
        </p:txBody>
      </p:sp>
      <p:pic>
        <p:nvPicPr>
          <p:cNvPr id="4" name="How to Hack a Human Body _ Through the Wormhole with Morgan Freeman-dyD1VJiyni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3261" y="787540"/>
            <a:ext cx="10631489" cy="5979788"/>
          </a:xfrm>
        </p:spPr>
      </p:pic>
    </p:spTree>
    <p:extLst>
      <p:ext uri="{BB962C8B-B14F-4D97-AF65-F5344CB8AC3E}">
        <p14:creationId xmlns:p14="http://schemas.microsoft.com/office/powerpoint/2010/main" val="3333020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Fact or Fiction?</a:t>
            </a:r>
            <a:endParaRPr lang="en-GB" dirty="0"/>
          </a:p>
        </p:txBody>
      </p:sp>
      <p:sp>
        <p:nvSpPr>
          <p:cNvPr id="3" name="Content Placeholder 2"/>
          <p:cNvSpPr>
            <a:spLocks noGrp="1"/>
          </p:cNvSpPr>
          <p:nvPr>
            <p:ph idx="1"/>
          </p:nvPr>
        </p:nvSpPr>
        <p:spPr/>
        <p:txBody>
          <a:bodyPr/>
          <a:lstStyle/>
          <a:p>
            <a:pPr marL="0" indent="0">
              <a:buNone/>
            </a:pPr>
            <a:r>
              <a:rPr lang="en-GB" b="1" dirty="0"/>
              <a:t>The Internet of Things is Here: 5 Connected Devices that Can Already Be </a:t>
            </a:r>
            <a:r>
              <a:rPr lang="en-GB" b="1" dirty="0" smtClean="0"/>
              <a:t>Hacked</a:t>
            </a:r>
          </a:p>
          <a:p>
            <a:pPr marL="0" indent="0">
              <a:buNone/>
            </a:pPr>
            <a:r>
              <a:rPr lang="en-GB" b="1" dirty="0">
                <a:hlinkClick r:id="rId2"/>
              </a:rPr>
              <a:t>http://www.tripwire.com/state-of-security/security-data-protection/cyber-security/the-internet-of-things-is-here-5-connected-devices-that-can-already-be-hacked</a:t>
            </a:r>
            <a:r>
              <a:rPr lang="en-GB" b="1" dirty="0" smtClean="0">
                <a:hlinkClick r:id="rId2"/>
              </a:rPr>
              <a:t>/</a:t>
            </a:r>
            <a:r>
              <a:rPr lang="en-GB" b="1" dirty="0" smtClean="0"/>
              <a:t> (03/11/2014)</a:t>
            </a:r>
            <a:endParaRPr lang="en-GB" b="1" dirty="0"/>
          </a:p>
          <a:p>
            <a:pPr marL="0" indent="0">
              <a:buNone/>
            </a:pPr>
            <a:r>
              <a:rPr lang="en-GB" b="1" dirty="0" smtClean="0"/>
              <a:t>How </a:t>
            </a:r>
            <a:r>
              <a:rPr lang="en-GB" b="1" dirty="0"/>
              <a:t>to Build a Safer Internet of </a:t>
            </a:r>
            <a:r>
              <a:rPr lang="en-GB" b="1" dirty="0" smtClean="0"/>
              <a:t>Things: Today's </a:t>
            </a:r>
            <a:r>
              <a:rPr lang="en-GB" b="1" dirty="0" err="1"/>
              <a:t>IoT</a:t>
            </a:r>
            <a:r>
              <a:rPr lang="en-GB" b="1" dirty="0"/>
              <a:t> is full of security flaws. We must do better</a:t>
            </a:r>
          </a:p>
          <a:p>
            <a:pPr marL="0" indent="0">
              <a:buNone/>
            </a:pPr>
            <a:r>
              <a:rPr lang="en-GB" dirty="0">
                <a:hlinkClick r:id="rId3"/>
              </a:rPr>
              <a:t>http://</a:t>
            </a:r>
            <a:r>
              <a:rPr lang="en-GB" dirty="0" smtClean="0">
                <a:hlinkClick r:id="rId3"/>
              </a:rPr>
              <a:t>spectrum.ieee.org/telecom/security/how-to-build-a-safer-internet-of-things</a:t>
            </a:r>
            <a:r>
              <a:rPr lang="en-GB" dirty="0" smtClean="0"/>
              <a:t> (25/02/2015)</a:t>
            </a:r>
            <a:endParaRPr lang="en-GB" dirty="0"/>
          </a:p>
        </p:txBody>
      </p:sp>
    </p:spTree>
    <p:extLst>
      <p:ext uri="{BB962C8B-B14F-4D97-AF65-F5344CB8AC3E}">
        <p14:creationId xmlns:p14="http://schemas.microsoft.com/office/powerpoint/2010/main" val="39975845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835" y="67451"/>
            <a:ext cx="10515600" cy="1325563"/>
          </a:xfrm>
        </p:spPr>
        <p:txBody>
          <a:bodyPr/>
          <a:lstStyle/>
          <a:p>
            <a:r>
              <a:rPr lang="en-GB" dirty="0" smtClean="0"/>
              <a:t>Before we look at </a:t>
            </a:r>
            <a:r>
              <a:rPr lang="en-GB" dirty="0" err="1" smtClean="0"/>
              <a:t>IoT</a:t>
            </a:r>
            <a:r>
              <a:rPr lang="en-GB" dirty="0" smtClean="0"/>
              <a:t> security – Anatomy of an </a:t>
            </a:r>
            <a:r>
              <a:rPr lang="en-GB" dirty="0" err="1" smtClean="0"/>
              <a:t>IoT</a:t>
            </a:r>
            <a:r>
              <a:rPr lang="en-GB" dirty="0" smtClean="0"/>
              <a:t> device</a:t>
            </a:r>
            <a:endParaRPr lang="en-GB" dirty="0"/>
          </a:p>
        </p:txBody>
      </p:sp>
      <p:sp>
        <p:nvSpPr>
          <p:cNvPr id="3" name="Content Placeholder 2"/>
          <p:cNvSpPr>
            <a:spLocks noGrp="1"/>
          </p:cNvSpPr>
          <p:nvPr>
            <p:ph idx="1"/>
          </p:nvPr>
        </p:nvSpPr>
        <p:spPr>
          <a:xfrm>
            <a:off x="150125" y="1549200"/>
            <a:ext cx="10753298" cy="5308800"/>
          </a:xfrm>
        </p:spPr>
        <p:txBody>
          <a:bodyPr>
            <a:normAutofit/>
          </a:bodyPr>
          <a:lstStyle/>
          <a:p>
            <a:r>
              <a:rPr lang="en-GB" sz="3200" dirty="0" smtClean="0"/>
              <a:t>Capability of </a:t>
            </a:r>
            <a:r>
              <a:rPr lang="en-GB" sz="3200" dirty="0" err="1" smtClean="0"/>
              <a:t>IoT</a:t>
            </a:r>
            <a:r>
              <a:rPr lang="en-GB" sz="3200" dirty="0" smtClean="0"/>
              <a:t> devices</a:t>
            </a:r>
          </a:p>
          <a:p>
            <a:endParaRPr lang="en-GB" dirty="0" smtClean="0"/>
          </a:p>
          <a:p>
            <a:pPr lvl="1"/>
            <a:r>
              <a:rPr lang="en-GB" sz="2800" dirty="0" smtClean="0">
                <a:solidFill>
                  <a:srgbClr val="FF0000"/>
                </a:solidFill>
              </a:rPr>
              <a:t>Typically small MCU</a:t>
            </a:r>
          </a:p>
          <a:p>
            <a:pPr lvl="1"/>
            <a:r>
              <a:rPr lang="en-GB" sz="2800" dirty="0" smtClean="0">
                <a:solidFill>
                  <a:srgbClr val="FF0000"/>
                </a:solidFill>
              </a:rPr>
              <a:t>Small memory/storage</a:t>
            </a:r>
          </a:p>
          <a:p>
            <a:pPr lvl="1"/>
            <a:r>
              <a:rPr lang="en-GB" sz="2800" dirty="0">
                <a:solidFill>
                  <a:srgbClr val="FF0000"/>
                </a:solidFill>
              </a:rPr>
              <a:t>Limited battery capacity</a:t>
            </a:r>
          </a:p>
          <a:p>
            <a:pPr lvl="1"/>
            <a:endParaRPr lang="en-GB" sz="2800" dirty="0" smtClean="0"/>
          </a:p>
          <a:p>
            <a:pPr lvl="1"/>
            <a:r>
              <a:rPr lang="en-GB" sz="2800" dirty="0" smtClean="0"/>
              <a:t>Cannot have</a:t>
            </a:r>
          </a:p>
          <a:p>
            <a:pPr lvl="2"/>
            <a:r>
              <a:rPr lang="en-GB" sz="2800" dirty="0" smtClean="0">
                <a:solidFill>
                  <a:srgbClr val="FF0000"/>
                </a:solidFill>
              </a:rPr>
              <a:t>Sophisticated OS</a:t>
            </a:r>
          </a:p>
          <a:p>
            <a:pPr lvl="2"/>
            <a:r>
              <a:rPr lang="en-GB" sz="2800" dirty="0" smtClean="0">
                <a:solidFill>
                  <a:srgbClr val="FF0000"/>
                </a:solidFill>
              </a:rPr>
              <a:t>Sophisticated logic</a:t>
            </a:r>
          </a:p>
          <a:p>
            <a:pPr lvl="2"/>
            <a:r>
              <a:rPr lang="en-GB" sz="2800" dirty="0" smtClean="0">
                <a:solidFill>
                  <a:srgbClr val="FF0000"/>
                </a:solidFill>
              </a:rPr>
              <a:t>Sophisticated access control</a:t>
            </a:r>
          </a:p>
          <a:p>
            <a:pPr lvl="2"/>
            <a:r>
              <a:rPr lang="en-GB" sz="2800" dirty="0" smtClean="0">
                <a:solidFill>
                  <a:srgbClr val="FF0000"/>
                </a:solidFill>
              </a:rPr>
              <a:t>Sophisticated encryption</a:t>
            </a:r>
          </a:p>
        </p:txBody>
      </p:sp>
      <p:grpSp>
        <p:nvGrpSpPr>
          <p:cNvPr id="6" name="Group 5"/>
          <p:cNvGrpSpPr/>
          <p:nvPr/>
        </p:nvGrpSpPr>
        <p:grpSpPr>
          <a:xfrm>
            <a:off x="4558353" y="1393014"/>
            <a:ext cx="7633647" cy="4792451"/>
            <a:chOff x="4558353" y="1393014"/>
            <a:chExt cx="7633647" cy="479245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8353" y="1393014"/>
              <a:ext cx="7633647" cy="4119918"/>
            </a:xfrm>
            <a:prstGeom prst="rect">
              <a:avLst/>
            </a:prstGeom>
          </p:spPr>
        </p:pic>
        <p:sp>
          <p:nvSpPr>
            <p:cNvPr id="5" name="TextBox 4"/>
            <p:cNvSpPr txBox="1"/>
            <p:nvPr/>
          </p:nvSpPr>
          <p:spPr>
            <a:xfrm>
              <a:off x="9786425" y="5908466"/>
              <a:ext cx="1609415" cy="276999"/>
            </a:xfrm>
            <a:prstGeom prst="rect">
              <a:avLst/>
            </a:prstGeom>
            <a:noFill/>
          </p:spPr>
          <p:txBody>
            <a:bodyPr wrap="none" rtlCol="0">
              <a:spAutoFit/>
            </a:bodyPr>
            <a:lstStyle/>
            <a:p>
              <a:r>
                <a:rPr lang="en-GB" sz="1200" dirty="0" smtClean="0"/>
                <a:t>Source: Google images</a:t>
              </a:r>
              <a:endParaRPr lang="en-GB" sz="1200" dirty="0"/>
            </a:p>
          </p:txBody>
        </p:sp>
      </p:grpSp>
    </p:spTree>
    <p:extLst>
      <p:ext uri="{BB962C8B-B14F-4D97-AF65-F5344CB8AC3E}">
        <p14:creationId xmlns:p14="http://schemas.microsoft.com/office/powerpoint/2010/main" val="363193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21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21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21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21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21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21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1999"/>
                                          </p:stCondLst>
                                        </p:cTn>
                                        <p:tgtEl>
                                          <p:spTgt spid="3">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100"/>
                                        <p:tgtEl>
                                          <p:spTgt spid="3">
                                            <p:txEl>
                                              <p:pRg st="7" end="7"/>
                                            </p:txEl>
                                          </p:spTgt>
                                        </p:tgtEl>
                                      </p:cBhvr>
                                    </p:animEffect>
                                    <p:anim calcmode="lin" valueType="num">
                                      <p:cBhvr>
                                        <p:cTn id="35" dur="21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21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2000"/>
                                        <p:tgtEl>
                                          <p:spTgt spid="3">
                                            <p:txEl>
                                              <p:pRg st="8" end="8"/>
                                            </p:txEl>
                                          </p:spTgt>
                                        </p:tgtEl>
                                      </p:cBhvr>
                                    </p:animEffect>
                                    <p:anim calcmode="lin" valueType="num">
                                      <p:cBhvr>
                                        <p:cTn id="42"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2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2100"/>
                                        <p:tgtEl>
                                          <p:spTgt spid="3">
                                            <p:txEl>
                                              <p:pRg st="9" end="9"/>
                                            </p:txEl>
                                          </p:spTgt>
                                        </p:tgtEl>
                                      </p:cBhvr>
                                    </p:animEffect>
                                    <p:anim calcmode="lin" valueType="num">
                                      <p:cBhvr>
                                        <p:cTn id="49" dur="21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0" dur="21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fade">
                                      <p:cBhvr>
                                        <p:cTn id="55" dur="2000"/>
                                        <p:tgtEl>
                                          <p:spTgt spid="3">
                                            <p:txEl>
                                              <p:pRg st="10" end="10"/>
                                            </p:txEl>
                                          </p:spTgt>
                                        </p:tgtEl>
                                      </p:cBhvr>
                                    </p:animEffect>
                                    <p:anim calcmode="lin" valueType="num">
                                      <p:cBhvr>
                                        <p:cTn id="56" dur="2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7" dur="2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Types of </a:t>
            </a:r>
            <a:r>
              <a:rPr lang="en-GB" dirty="0" err="1" smtClean="0"/>
              <a:t>IoT</a:t>
            </a:r>
            <a:r>
              <a:rPr lang="en-GB" dirty="0" smtClean="0"/>
              <a:t> threats (</a:t>
            </a:r>
            <a:r>
              <a:rPr lang="en-GB" dirty="0" err="1" smtClean="0"/>
              <a:t>IoT</a:t>
            </a:r>
            <a:r>
              <a:rPr lang="en-GB" dirty="0" smtClean="0"/>
              <a:t> threat vectors)</a:t>
            </a:r>
            <a:endParaRPr lang="en-GB" dirty="0"/>
          </a:p>
        </p:txBody>
      </p:sp>
      <p:sp>
        <p:nvSpPr>
          <p:cNvPr id="3" name="Content Placeholder 2"/>
          <p:cNvSpPr>
            <a:spLocks noGrp="1"/>
          </p:cNvSpPr>
          <p:nvPr>
            <p:ph idx="1"/>
          </p:nvPr>
        </p:nvSpPr>
        <p:spPr/>
        <p:txBody>
          <a:bodyPr>
            <a:normAutofit/>
          </a:bodyPr>
          <a:lstStyle/>
          <a:p>
            <a:r>
              <a:rPr lang="en-GB" sz="3600" dirty="0" err="1" smtClean="0"/>
              <a:t>IoT</a:t>
            </a:r>
            <a:r>
              <a:rPr lang="en-GB" sz="3600" dirty="0" smtClean="0"/>
              <a:t> devices are generally exposed to the same type of attacks as other familiar devices in the enterprise such as computers, servers, </a:t>
            </a:r>
            <a:r>
              <a:rPr lang="en-GB" sz="3600" dirty="0" err="1" smtClean="0"/>
              <a:t>etc</a:t>
            </a:r>
            <a:endParaRPr lang="en-GB" sz="3600" dirty="0" smtClean="0"/>
          </a:p>
          <a:p>
            <a:r>
              <a:rPr lang="en-GB" sz="3600" dirty="0" smtClean="0"/>
              <a:t>They could suffer from </a:t>
            </a:r>
          </a:p>
          <a:p>
            <a:pPr lvl="1"/>
            <a:r>
              <a:rPr lang="en-GB" sz="3600" dirty="0" smtClean="0">
                <a:solidFill>
                  <a:srgbClr val="FF0000"/>
                </a:solidFill>
              </a:rPr>
              <a:t>DDoS attacks</a:t>
            </a:r>
          </a:p>
          <a:p>
            <a:pPr lvl="1"/>
            <a:r>
              <a:rPr lang="en-GB" sz="3600" dirty="0" smtClean="0">
                <a:solidFill>
                  <a:srgbClr val="FF0000"/>
                </a:solidFill>
              </a:rPr>
              <a:t>Threats arising from not changing default accounts/passwords</a:t>
            </a:r>
            <a:endParaRPr lang="en-GB" sz="3600" dirty="0">
              <a:solidFill>
                <a:srgbClr val="FF0000"/>
              </a:solidFill>
            </a:endParaRPr>
          </a:p>
        </p:txBody>
      </p:sp>
    </p:spTree>
    <p:extLst>
      <p:ext uri="{BB962C8B-B14F-4D97-AF65-F5344CB8AC3E}">
        <p14:creationId xmlns:p14="http://schemas.microsoft.com/office/powerpoint/2010/main" val="148375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anim calcmode="lin" valueType="num">
                                      <p:cBhvr>
                                        <p:cTn id="8"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2000"/>
                                        <p:tgtEl>
                                          <p:spTgt spid="3">
                                            <p:txEl>
                                              <p:pRg st="3" end="3"/>
                                            </p:txEl>
                                          </p:spTgt>
                                        </p:tgtEl>
                                      </p:cBhvr>
                                    </p:animEffect>
                                    <p:anim calcmode="lin" valueType="num">
                                      <p:cBhvr>
                                        <p:cTn id="1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is Internet security different from </a:t>
            </a:r>
            <a:r>
              <a:rPr lang="en-GB" dirty="0" err="1" smtClean="0"/>
              <a:t>IoT</a:t>
            </a:r>
            <a:r>
              <a:rPr lang="en-GB" dirty="0" smtClean="0"/>
              <a:t> security?</a:t>
            </a:r>
            <a:endParaRPr lang="en-GB" dirty="0"/>
          </a:p>
        </p:txBody>
      </p:sp>
      <p:sp>
        <p:nvSpPr>
          <p:cNvPr id="3" name="Content Placeholder 2"/>
          <p:cNvSpPr>
            <a:spLocks noGrp="1"/>
          </p:cNvSpPr>
          <p:nvPr>
            <p:ph idx="1"/>
          </p:nvPr>
        </p:nvSpPr>
        <p:spPr>
          <a:xfrm>
            <a:off x="838200" y="1825624"/>
            <a:ext cx="10515600" cy="4636135"/>
          </a:xfrm>
        </p:spPr>
        <p:txBody>
          <a:bodyPr>
            <a:normAutofit lnSpcReduction="10000"/>
          </a:bodyPr>
          <a:lstStyle/>
          <a:p>
            <a:r>
              <a:rPr lang="en-GB" dirty="0" smtClean="0"/>
              <a:t>Internet 1 billion servers</a:t>
            </a:r>
          </a:p>
          <a:p>
            <a:r>
              <a:rPr lang="en-GB" dirty="0" smtClean="0"/>
              <a:t>Only several million security </a:t>
            </a:r>
            <a:r>
              <a:rPr lang="en-GB" dirty="0" smtClean="0"/>
              <a:t>experts</a:t>
            </a:r>
          </a:p>
          <a:p>
            <a:endParaRPr lang="en-GB" dirty="0" smtClean="0"/>
          </a:p>
          <a:p>
            <a:r>
              <a:rPr lang="en-GB" dirty="0" smtClean="0"/>
              <a:t>How?</a:t>
            </a:r>
            <a:endParaRPr lang="en-GB" dirty="0" smtClean="0"/>
          </a:p>
          <a:p>
            <a:pPr lvl="1"/>
            <a:r>
              <a:rPr lang="en-GB" sz="2800" dirty="0" smtClean="0"/>
              <a:t>Fairly well understood OSs </a:t>
            </a:r>
          </a:p>
          <a:p>
            <a:pPr lvl="1"/>
            <a:r>
              <a:rPr lang="en-GB" sz="2800" dirty="0" smtClean="0"/>
              <a:t>Use of Enterprise Firewalls, IDS/IPS</a:t>
            </a:r>
          </a:p>
          <a:p>
            <a:pPr lvl="1"/>
            <a:r>
              <a:rPr lang="en-GB" sz="2800" dirty="0" smtClean="0"/>
              <a:t>Mature communication/security protocols</a:t>
            </a:r>
          </a:p>
          <a:p>
            <a:pPr lvl="1"/>
            <a:r>
              <a:rPr lang="en-GB" sz="2800" dirty="0" smtClean="0"/>
              <a:t>Standardised configurations</a:t>
            </a:r>
          </a:p>
          <a:p>
            <a:endParaRPr lang="en-GB" dirty="0"/>
          </a:p>
          <a:p>
            <a:r>
              <a:rPr lang="en-GB" sz="3200" b="1" dirty="0" smtClean="0">
                <a:solidFill>
                  <a:srgbClr val="FF0000"/>
                </a:solidFill>
              </a:rPr>
              <a:t>If every house is having a network of 20 different devices?</a:t>
            </a:r>
          </a:p>
          <a:p>
            <a:endParaRPr lang="en-GB" dirty="0"/>
          </a:p>
        </p:txBody>
      </p:sp>
    </p:spTree>
    <p:extLst>
      <p:ext uri="{BB962C8B-B14F-4D97-AF65-F5344CB8AC3E}">
        <p14:creationId xmlns:p14="http://schemas.microsoft.com/office/powerpoint/2010/main" val="209159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Nature of </a:t>
            </a:r>
            <a:r>
              <a:rPr lang="en-GB" dirty="0" err="1" smtClean="0"/>
              <a:t>IoT</a:t>
            </a:r>
            <a:endParaRPr lang="en-GB" dirty="0"/>
          </a:p>
        </p:txBody>
      </p:sp>
      <p:sp>
        <p:nvSpPr>
          <p:cNvPr id="3" name="Content Placeholder 2"/>
          <p:cNvSpPr>
            <a:spLocks noGrp="1"/>
          </p:cNvSpPr>
          <p:nvPr>
            <p:ph idx="1"/>
          </p:nvPr>
        </p:nvSpPr>
        <p:spPr>
          <a:xfrm>
            <a:off x="838200" y="1825624"/>
            <a:ext cx="8383073" cy="4845631"/>
          </a:xfrm>
        </p:spPr>
        <p:txBody>
          <a:bodyPr>
            <a:normAutofit fontScale="92500" lnSpcReduction="20000"/>
          </a:bodyPr>
          <a:lstStyle/>
          <a:p>
            <a:r>
              <a:rPr lang="en-GB" dirty="0" smtClean="0"/>
              <a:t>The difference between previous computing paradigms and </a:t>
            </a:r>
            <a:r>
              <a:rPr lang="en-GB" dirty="0" err="1" smtClean="0"/>
              <a:t>IoT</a:t>
            </a:r>
            <a:r>
              <a:rPr lang="en-GB" dirty="0" smtClean="0"/>
              <a:t> is that</a:t>
            </a:r>
          </a:p>
          <a:p>
            <a:endParaRPr lang="en-GB" dirty="0" smtClean="0"/>
          </a:p>
          <a:p>
            <a:r>
              <a:rPr lang="en-GB" dirty="0" smtClean="0"/>
              <a:t> in the Internet of Things, </a:t>
            </a:r>
          </a:p>
          <a:p>
            <a:endParaRPr lang="en-GB" dirty="0" smtClean="0"/>
          </a:p>
          <a:p>
            <a:pPr marL="0" indent="0">
              <a:buNone/>
            </a:pPr>
            <a:r>
              <a:rPr lang="en-GB" dirty="0"/>
              <a:t>	</a:t>
            </a:r>
            <a:r>
              <a:rPr lang="en-GB" dirty="0" smtClean="0"/>
              <a:t>   </a:t>
            </a:r>
            <a:r>
              <a:rPr lang="en-GB" sz="5400" b="1" i="1" dirty="0" smtClean="0"/>
              <a:t>the “things” talk back</a:t>
            </a:r>
            <a:r>
              <a:rPr lang="en-GB" sz="5400" dirty="0" smtClean="0"/>
              <a:t>!!!</a:t>
            </a:r>
          </a:p>
          <a:p>
            <a:pPr marL="0" indent="0">
              <a:buNone/>
            </a:pPr>
            <a:endParaRPr lang="en-GB" sz="5400" dirty="0" smtClean="0"/>
          </a:p>
          <a:p>
            <a:r>
              <a:rPr lang="en-GB" dirty="0" smtClean="0"/>
              <a:t>Makes deploying security extremely challenging.</a:t>
            </a:r>
          </a:p>
          <a:p>
            <a:endParaRPr lang="en-GB" sz="3000" dirty="0" smtClean="0"/>
          </a:p>
          <a:p>
            <a:pPr marL="0" indent="0">
              <a:buNone/>
            </a:pPr>
            <a:endParaRPr lang="en-GB" sz="1500" dirty="0"/>
          </a:p>
          <a:p>
            <a:pPr marL="0" indent="0" algn="r">
              <a:buNone/>
            </a:pPr>
            <a:r>
              <a:rPr lang="en-GB" sz="1500" dirty="0" smtClean="0"/>
              <a:t>	Top </a:t>
            </a:r>
            <a:r>
              <a:rPr lang="en-GB" sz="1500" dirty="0"/>
              <a:t>Ten Security </a:t>
            </a:r>
            <a:r>
              <a:rPr lang="en-GB" sz="1500" dirty="0" smtClean="0"/>
              <a:t>Considerations for </a:t>
            </a:r>
            <a:r>
              <a:rPr lang="en-GB" sz="1500" dirty="0"/>
              <a:t>the Internet of </a:t>
            </a:r>
            <a:r>
              <a:rPr lang="en-GB" sz="1500" dirty="0" smtClean="0"/>
              <a:t>Things by </a:t>
            </a:r>
            <a:r>
              <a:rPr lang="en-GB" sz="1500" dirty="0"/>
              <a:t>Gunnar Peterson and Mark </a:t>
            </a:r>
            <a:r>
              <a:rPr lang="en-GB" sz="1500" dirty="0" smtClean="0"/>
              <a:t>O’Neill</a:t>
            </a:r>
          </a:p>
          <a:p>
            <a:pPr marL="0" indent="0" algn="r">
              <a:buNone/>
            </a:pPr>
            <a:r>
              <a:rPr lang="en-GB" sz="1500" dirty="0" err="1" smtClean="0"/>
              <a:t>Axway</a:t>
            </a:r>
            <a:r>
              <a:rPr lang="en-GB" sz="1500" dirty="0" smtClean="0"/>
              <a:t>, 2015</a:t>
            </a:r>
            <a:endParaRPr lang="en-GB" sz="1500" dirty="0"/>
          </a:p>
        </p:txBody>
      </p:sp>
      <p:grpSp>
        <p:nvGrpSpPr>
          <p:cNvPr id="6" name="Group 5"/>
          <p:cNvGrpSpPr/>
          <p:nvPr/>
        </p:nvGrpSpPr>
        <p:grpSpPr>
          <a:xfrm>
            <a:off x="8521520" y="2698296"/>
            <a:ext cx="4267200" cy="2943183"/>
            <a:chOff x="8521520" y="2698296"/>
            <a:chExt cx="4267200" cy="294318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1520" y="2698296"/>
              <a:ext cx="4267200" cy="2749296"/>
            </a:xfrm>
            <a:prstGeom prst="rect">
              <a:avLst/>
            </a:prstGeom>
          </p:spPr>
        </p:pic>
        <p:sp>
          <p:nvSpPr>
            <p:cNvPr id="5" name="TextBox 4"/>
            <p:cNvSpPr txBox="1"/>
            <p:nvPr/>
          </p:nvSpPr>
          <p:spPr>
            <a:xfrm>
              <a:off x="10454640" y="5364480"/>
              <a:ext cx="1609415" cy="276999"/>
            </a:xfrm>
            <a:prstGeom prst="rect">
              <a:avLst/>
            </a:prstGeom>
            <a:noFill/>
          </p:spPr>
          <p:txBody>
            <a:bodyPr wrap="none" rtlCol="0">
              <a:spAutoFit/>
            </a:bodyPr>
            <a:lstStyle/>
            <a:p>
              <a:r>
                <a:rPr lang="en-GB" sz="1200" dirty="0" smtClean="0"/>
                <a:t>Source: Google images</a:t>
              </a:r>
              <a:endParaRPr lang="en-GB" sz="1200" dirty="0"/>
            </a:p>
          </p:txBody>
        </p:sp>
      </p:grpSp>
    </p:spTree>
    <p:extLst>
      <p:ext uri="{BB962C8B-B14F-4D97-AF65-F5344CB8AC3E}">
        <p14:creationId xmlns:p14="http://schemas.microsoft.com/office/powerpoint/2010/main" val="204482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2000"/>
                                        <p:tgtEl>
                                          <p:spTgt spid="3">
                                            <p:txEl>
                                              <p:pRg st="4" end="4"/>
                                            </p:txEl>
                                          </p:spTgt>
                                        </p:tgtEl>
                                      </p:cBhvr>
                                    </p:animEffect>
                                    <p:anim calcmode="lin" valueType="num">
                                      <p:cBhvr>
                                        <p:cTn id="8"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2000"/>
                                        <p:tgtEl>
                                          <p:spTgt spid="3">
                                            <p:txEl>
                                              <p:pRg st="6" end="6"/>
                                            </p:txEl>
                                          </p:spTgt>
                                        </p:tgtEl>
                                      </p:cBhvr>
                                    </p:animEffect>
                                    <p:anim calcmode="lin" valueType="num">
                                      <p:cBhvr>
                                        <p:cTn id="20"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1" dur="2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18866"/>
          </a:xfrm>
        </p:spPr>
        <p:txBody>
          <a:bodyPr/>
          <a:lstStyle/>
          <a:p>
            <a:r>
              <a:rPr lang="en-GB" dirty="0" smtClean="0"/>
              <a:t>An example </a:t>
            </a:r>
            <a:r>
              <a:rPr lang="en-GB" dirty="0" err="1" smtClean="0"/>
              <a:t>IoT</a:t>
            </a:r>
            <a:r>
              <a:rPr lang="en-GB" dirty="0" smtClean="0"/>
              <a:t> attack surface</a:t>
            </a:r>
            <a:endParaRPr lang="en-GB" dirty="0"/>
          </a:p>
        </p:txBody>
      </p:sp>
      <p:sp>
        <p:nvSpPr>
          <p:cNvPr id="3" name="Content Placeholder 2"/>
          <p:cNvSpPr>
            <a:spLocks noGrp="1"/>
          </p:cNvSpPr>
          <p:nvPr>
            <p:ph idx="1"/>
          </p:nvPr>
        </p:nvSpPr>
        <p:spPr>
          <a:xfrm>
            <a:off x="838200" y="818867"/>
            <a:ext cx="10515600" cy="6039133"/>
          </a:xfrm>
        </p:spPr>
        <p:txBody>
          <a:bodyPr>
            <a:normAutofit fontScale="92500"/>
          </a:bodyPr>
          <a:lstStyle/>
          <a:p>
            <a:r>
              <a:rPr lang="en-GB" dirty="0" smtClean="0"/>
              <a:t>Involves insecure </a:t>
            </a:r>
            <a:r>
              <a:rPr lang="en-GB" dirty="0" err="1" smtClean="0"/>
              <a:t>IoT</a:t>
            </a:r>
            <a:r>
              <a:rPr lang="en-GB" dirty="0" smtClean="0"/>
              <a:t> devices</a:t>
            </a:r>
          </a:p>
          <a:p>
            <a:r>
              <a:rPr lang="en-GB" dirty="0" smtClean="0"/>
              <a:t>Taken </a:t>
            </a:r>
            <a:r>
              <a:rPr lang="en-GB" dirty="0" smtClean="0">
                <a:solidFill>
                  <a:srgbClr val="FF0000"/>
                </a:solidFill>
              </a:rPr>
              <a:t>individually their attack surface is smaller</a:t>
            </a:r>
            <a:r>
              <a:rPr lang="en-GB" dirty="0" smtClean="0"/>
              <a:t> than traditional computers</a:t>
            </a:r>
          </a:p>
          <a:p>
            <a:r>
              <a:rPr lang="en-GB" dirty="0" smtClean="0"/>
              <a:t>When added together even a minor security incident can amplify into a major issue</a:t>
            </a:r>
          </a:p>
          <a:p>
            <a:pPr lvl="1"/>
            <a:r>
              <a:rPr lang="en-GB" sz="2800" dirty="0" smtClean="0"/>
              <a:t>Use SSDP </a:t>
            </a:r>
            <a:r>
              <a:rPr lang="en-GB" sz="2800" dirty="0" smtClean="0">
                <a:solidFill>
                  <a:srgbClr val="FF0000"/>
                </a:solidFill>
              </a:rPr>
              <a:t>(Simple Service Discovery Protocol) </a:t>
            </a:r>
          </a:p>
          <a:p>
            <a:pPr lvl="1"/>
            <a:r>
              <a:rPr lang="en-GB" sz="2800" dirty="0" smtClean="0"/>
              <a:t>Send SSDP requests to </a:t>
            </a:r>
            <a:r>
              <a:rPr lang="en-GB" sz="2800" dirty="0" err="1" smtClean="0"/>
              <a:t>IoT</a:t>
            </a:r>
            <a:r>
              <a:rPr lang="en-GB" sz="2800" dirty="0" smtClean="0"/>
              <a:t> devices with insecure configurations</a:t>
            </a:r>
          </a:p>
          <a:p>
            <a:pPr lvl="1"/>
            <a:r>
              <a:rPr lang="en-GB" sz="2800" dirty="0" smtClean="0"/>
              <a:t>Direct responses – </a:t>
            </a:r>
            <a:r>
              <a:rPr lang="en-GB" sz="2800" dirty="0" smtClean="0">
                <a:solidFill>
                  <a:srgbClr val="FF0000"/>
                </a:solidFill>
              </a:rPr>
              <a:t>from billions of </a:t>
            </a:r>
            <a:r>
              <a:rPr lang="en-GB" sz="2800" dirty="0" err="1" smtClean="0">
                <a:solidFill>
                  <a:srgbClr val="FF0000"/>
                </a:solidFill>
              </a:rPr>
              <a:t>IoT</a:t>
            </a:r>
            <a:r>
              <a:rPr lang="en-GB" sz="2800" dirty="0" smtClean="0">
                <a:solidFill>
                  <a:srgbClr val="FF0000"/>
                </a:solidFill>
              </a:rPr>
              <a:t> devices </a:t>
            </a:r>
            <a:r>
              <a:rPr lang="en-GB" sz="2800" dirty="0" smtClean="0"/>
              <a:t>– to the target network</a:t>
            </a:r>
          </a:p>
          <a:p>
            <a:pPr lvl="1"/>
            <a:r>
              <a:rPr lang="en-GB" sz="2800" dirty="0" smtClean="0"/>
              <a:t>DDoS attack</a:t>
            </a:r>
          </a:p>
          <a:p>
            <a:r>
              <a:rPr lang="en-GB" dirty="0" smtClean="0"/>
              <a:t>It is reported that this type of attack has a </a:t>
            </a:r>
            <a:r>
              <a:rPr lang="en-GB" dirty="0" smtClean="0">
                <a:solidFill>
                  <a:srgbClr val="FF0000"/>
                </a:solidFill>
              </a:rPr>
              <a:t>bandwidth amplification factor </a:t>
            </a:r>
            <a:r>
              <a:rPr lang="en-GB" dirty="0" smtClean="0"/>
              <a:t>of about 30</a:t>
            </a:r>
          </a:p>
          <a:p>
            <a:r>
              <a:rPr lang="en-GB" dirty="0" smtClean="0"/>
              <a:t>More information at: </a:t>
            </a:r>
            <a:r>
              <a:rPr lang="en-GB" b="1" dirty="0"/>
              <a:t>Quick Analysis of a DDoS Attack Using </a:t>
            </a:r>
            <a:r>
              <a:rPr lang="en-GB" b="1" dirty="0" smtClean="0"/>
              <a:t>SSDP</a:t>
            </a:r>
            <a:r>
              <a:rPr lang="en-GB" b="1" dirty="0"/>
              <a:t>, Rodrigo Montoro, (Sept 2014) </a:t>
            </a:r>
            <a:r>
              <a:rPr lang="en-GB" b="1" dirty="0">
                <a:hlinkClick r:id="rId2"/>
              </a:rPr>
              <a:t>https://</a:t>
            </a:r>
            <a:r>
              <a:rPr lang="en-GB" b="1" dirty="0" smtClean="0">
                <a:hlinkClick r:id="rId2"/>
              </a:rPr>
              <a:t>blog.sucuri.net/2014/09/quick-analysis-of-a-ddos-attack-using-ssdp.html</a:t>
            </a:r>
            <a:r>
              <a:rPr lang="en-GB" b="1" dirty="0" smtClean="0"/>
              <a:t> </a:t>
            </a:r>
            <a:endParaRPr lang="en-GB" dirty="0"/>
          </a:p>
        </p:txBody>
      </p:sp>
    </p:spTree>
    <p:extLst>
      <p:ext uri="{BB962C8B-B14F-4D97-AF65-F5344CB8AC3E}">
        <p14:creationId xmlns:p14="http://schemas.microsoft.com/office/powerpoint/2010/main" val="227343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anim calcmode="lin" valueType="num">
                                      <p:cBhvr>
                                        <p:cTn id="29"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000"/>
                                        <p:tgtEl>
                                          <p:spTgt spid="3">
                                            <p:txEl>
                                              <p:pRg st="4" end="4"/>
                                            </p:txEl>
                                          </p:spTgt>
                                        </p:tgtEl>
                                      </p:cBhvr>
                                    </p:animEffect>
                                    <p:anim calcmode="lin" valueType="num">
                                      <p:cBhvr>
                                        <p:cTn id="36"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2000"/>
                                        <p:tgtEl>
                                          <p:spTgt spid="3">
                                            <p:txEl>
                                              <p:pRg st="5" end="5"/>
                                            </p:txEl>
                                          </p:spTgt>
                                        </p:tgtEl>
                                      </p:cBhvr>
                                    </p:animEffect>
                                    <p:anim calcmode="lin" valueType="num">
                                      <p:cBhvr>
                                        <p:cTn id="43"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2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2000"/>
                                        <p:tgtEl>
                                          <p:spTgt spid="3">
                                            <p:txEl>
                                              <p:pRg st="6" end="6"/>
                                            </p:txEl>
                                          </p:spTgt>
                                        </p:tgtEl>
                                      </p:cBhvr>
                                    </p:animEffect>
                                    <p:anim calcmode="lin" valueType="num">
                                      <p:cBhvr>
                                        <p:cTn id="50"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2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2000"/>
                                        <p:tgtEl>
                                          <p:spTgt spid="3">
                                            <p:txEl>
                                              <p:pRg st="7" end="7"/>
                                            </p:txEl>
                                          </p:spTgt>
                                        </p:tgtEl>
                                      </p:cBhvr>
                                    </p:animEffect>
                                    <p:anim calcmode="lin" valueType="num">
                                      <p:cBhvr>
                                        <p:cTn id="57"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2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2000"/>
                                        <p:tgtEl>
                                          <p:spTgt spid="3">
                                            <p:txEl>
                                              <p:pRg st="8" end="8"/>
                                            </p:txEl>
                                          </p:spTgt>
                                        </p:tgtEl>
                                      </p:cBhvr>
                                    </p:animEffect>
                                    <p:anim calcmode="lin" valueType="num">
                                      <p:cBhvr>
                                        <p:cTn id="64"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2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could you do to prevent </a:t>
            </a:r>
            <a:r>
              <a:rPr lang="en-GB" dirty="0" err="1" smtClean="0"/>
              <a:t>IoT</a:t>
            </a:r>
            <a:r>
              <a:rPr lang="en-GB" dirty="0" smtClean="0"/>
              <a:t> attacks</a:t>
            </a:r>
            <a:endParaRPr lang="en-GB" dirty="0"/>
          </a:p>
        </p:txBody>
      </p:sp>
      <p:sp>
        <p:nvSpPr>
          <p:cNvPr id="3" name="Content Placeholder 2"/>
          <p:cNvSpPr>
            <a:spLocks noGrp="1"/>
          </p:cNvSpPr>
          <p:nvPr>
            <p:ph idx="1"/>
          </p:nvPr>
        </p:nvSpPr>
        <p:spPr/>
        <p:txBody>
          <a:bodyPr/>
          <a:lstStyle/>
          <a:p>
            <a:r>
              <a:rPr lang="en-GB" dirty="0" smtClean="0"/>
              <a:t>Few simple things</a:t>
            </a:r>
          </a:p>
          <a:p>
            <a:r>
              <a:rPr lang="en-GB" dirty="0" smtClean="0"/>
              <a:t>Secure the use of SSDP</a:t>
            </a:r>
          </a:p>
          <a:p>
            <a:r>
              <a:rPr lang="en-GB" dirty="0" smtClean="0"/>
              <a:t>Limit SSDP usage to specific networks</a:t>
            </a:r>
          </a:p>
          <a:p>
            <a:r>
              <a:rPr lang="en-GB" dirty="0" smtClean="0"/>
              <a:t>Limit bandwidth usage to minimise the traffic it generates if attacked</a:t>
            </a:r>
          </a:p>
          <a:p>
            <a:r>
              <a:rPr lang="en-GB" dirty="0" smtClean="0"/>
              <a:t>Scan and identify insecurely configured </a:t>
            </a:r>
            <a:r>
              <a:rPr lang="en-GB" dirty="0" err="1" smtClean="0"/>
              <a:t>IoT</a:t>
            </a:r>
            <a:r>
              <a:rPr lang="en-GB" dirty="0" smtClean="0"/>
              <a:t> devices</a:t>
            </a:r>
          </a:p>
          <a:p>
            <a:r>
              <a:rPr lang="en-GB" dirty="0" smtClean="0"/>
              <a:t>If found secure them or disable </a:t>
            </a:r>
          </a:p>
          <a:p>
            <a:r>
              <a:rPr lang="en-GB" dirty="0" smtClean="0"/>
              <a:t>At least limit them to restricted networks</a:t>
            </a:r>
          </a:p>
          <a:p>
            <a:r>
              <a:rPr lang="en-GB" dirty="0" smtClean="0"/>
              <a:t>OS or software upgrade (if available) to patch SSDP vulnerabilities</a:t>
            </a:r>
            <a:endParaRPr lang="en-GB" dirty="0"/>
          </a:p>
        </p:txBody>
      </p:sp>
    </p:spTree>
    <p:extLst>
      <p:ext uri="{BB962C8B-B14F-4D97-AF65-F5344CB8AC3E}">
        <p14:creationId xmlns:p14="http://schemas.microsoft.com/office/powerpoint/2010/main" val="106411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250"/>
                                        <p:tgtEl>
                                          <p:spTgt spid="3">
                                            <p:txEl>
                                              <p:pRg st="0" end="0"/>
                                            </p:txEl>
                                          </p:spTgt>
                                        </p:tgtEl>
                                      </p:cBhvr>
                                    </p:animEffect>
                                    <p:anim calcmode="lin" valueType="num">
                                      <p:cBhvr>
                                        <p:cTn id="8" dur="2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250"/>
                                        <p:tgtEl>
                                          <p:spTgt spid="3">
                                            <p:txEl>
                                              <p:pRg st="1" end="1"/>
                                            </p:txEl>
                                          </p:spTgt>
                                        </p:tgtEl>
                                      </p:cBhvr>
                                    </p:animEffect>
                                    <p:anim calcmode="lin" valueType="num">
                                      <p:cBhvr>
                                        <p:cTn id="15" dur="2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250"/>
                                        <p:tgtEl>
                                          <p:spTgt spid="3">
                                            <p:txEl>
                                              <p:pRg st="2" end="2"/>
                                            </p:txEl>
                                          </p:spTgt>
                                        </p:tgtEl>
                                      </p:cBhvr>
                                    </p:animEffect>
                                    <p:anim calcmode="lin" valueType="num">
                                      <p:cBhvr>
                                        <p:cTn id="22" dur="2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2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250"/>
                                        <p:tgtEl>
                                          <p:spTgt spid="3">
                                            <p:txEl>
                                              <p:pRg st="3" end="3"/>
                                            </p:txEl>
                                          </p:spTgt>
                                        </p:tgtEl>
                                      </p:cBhvr>
                                    </p:animEffect>
                                    <p:anim calcmode="lin" valueType="num">
                                      <p:cBhvr>
                                        <p:cTn id="29" dur="2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2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250"/>
                                        <p:tgtEl>
                                          <p:spTgt spid="3">
                                            <p:txEl>
                                              <p:pRg st="4" end="4"/>
                                            </p:txEl>
                                          </p:spTgt>
                                        </p:tgtEl>
                                      </p:cBhvr>
                                    </p:animEffect>
                                    <p:anim calcmode="lin" valueType="num">
                                      <p:cBhvr>
                                        <p:cTn id="36" dur="2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2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2250"/>
                                        <p:tgtEl>
                                          <p:spTgt spid="3">
                                            <p:txEl>
                                              <p:pRg st="5" end="5"/>
                                            </p:txEl>
                                          </p:spTgt>
                                        </p:tgtEl>
                                      </p:cBhvr>
                                    </p:animEffect>
                                    <p:anim calcmode="lin" valueType="num">
                                      <p:cBhvr>
                                        <p:cTn id="43" dur="2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2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2250"/>
                                        <p:tgtEl>
                                          <p:spTgt spid="3">
                                            <p:txEl>
                                              <p:pRg st="6" end="6"/>
                                            </p:txEl>
                                          </p:spTgt>
                                        </p:tgtEl>
                                      </p:cBhvr>
                                    </p:animEffect>
                                    <p:anim calcmode="lin" valueType="num">
                                      <p:cBhvr>
                                        <p:cTn id="50" dur="22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225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2250"/>
                                        <p:tgtEl>
                                          <p:spTgt spid="3">
                                            <p:txEl>
                                              <p:pRg st="7" end="7"/>
                                            </p:txEl>
                                          </p:spTgt>
                                        </p:tgtEl>
                                      </p:cBhvr>
                                    </p:animEffect>
                                    <p:anim calcmode="lin" valueType="num">
                                      <p:cBhvr>
                                        <p:cTn id="57" dur="225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225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Prevent </a:t>
            </a:r>
            <a:r>
              <a:rPr lang="en-GB" dirty="0" err="1" smtClean="0"/>
              <a:t>IoT</a:t>
            </a:r>
            <a:r>
              <a:rPr lang="en-GB" dirty="0" smtClean="0"/>
              <a:t> threats</a:t>
            </a:r>
            <a:endParaRPr lang="en-GB" dirty="0"/>
          </a:p>
        </p:txBody>
      </p:sp>
      <p:sp>
        <p:nvSpPr>
          <p:cNvPr id="3" name="Content Placeholder 2"/>
          <p:cNvSpPr>
            <a:spLocks noGrp="1"/>
          </p:cNvSpPr>
          <p:nvPr>
            <p:ph idx="1"/>
          </p:nvPr>
        </p:nvSpPr>
        <p:spPr/>
        <p:txBody>
          <a:bodyPr/>
          <a:lstStyle/>
          <a:p>
            <a:r>
              <a:rPr lang="en-GB" dirty="0" smtClean="0"/>
              <a:t>Routinely scan </a:t>
            </a:r>
            <a:r>
              <a:rPr lang="en-GB" dirty="0" err="1" smtClean="0"/>
              <a:t>IoT</a:t>
            </a:r>
            <a:r>
              <a:rPr lang="en-GB" dirty="0" smtClean="0"/>
              <a:t> assets</a:t>
            </a:r>
          </a:p>
          <a:p>
            <a:r>
              <a:rPr lang="en-GB" dirty="0" smtClean="0"/>
              <a:t>Typically every </a:t>
            </a:r>
            <a:r>
              <a:rPr lang="en-GB" dirty="0" err="1" smtClean="0"/>
              <a:t>IoT</a:t>
            </a:r>
            <a:r>
              <a:rPr lang="en-GB" dirty="0" smtClean="0"/>
              <a:t> device should belong to a known device profile category</a:t>
            </a:r>
          </a:p>
          <a:p>
            <a:r>
              <a:rPr lang="en-GB" dirty="0" smtClean="0"/>
              <a:t>Isolate any new </a:t>
            </a:r>
            <a:r>
              <a:rPr lang="en-GB" dirty="0" err="1" smtClean="0"/>
              <a:t>IoT</a:t>
            </a:r>
            <a:r>
              <a:rPr lang="en-GB" dirty="0" smtClean="0"/>
              <a:t> device that doesn’t match a known device profile</a:t>
            </a:r>
          </a:p>
          <a:p>
            <a:r>
              <a:rPr lang="en-GB" dirty="0" smtClean="0"/>
              <a:t>Have them send their traffic to a registration portal or net management system that automatically checks device security</a:t>
            </a:r>
          </a:p>
          <a:p>
            <a:r>
              <a:rPr lang="en-GB" dirty="0" smtClean="0"/>
              <a:t>Move them to a network segment with strong access restrictions</a:t>
            </a:r>
            <a:endParaRPr lang="en-GB" dirty="0"/>
          </a:p>
        </p:txBody>
      </p:sp>
    </p:spTree>
    <p:extLst>
      <p:ext uri="{BB962C8B-B14F-4D97-AF65-F5344CB8AC3E}">
        <p14:creationId xmlns:p14="http://schemas.microsoft.com/office/powerpoint/2010/main" val="121115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0"/>
                                        <p:tgtEl>
                                          <p:spTgt spid="3">
                                            <p:txEl>
                                              <p:pRg st="0" end="0"/>
                                            </p:txEl>
                                          </p:spTgt>
                                        </p:tgtEl>
                                      </p:cBhvr>
                                    </p:animEffect>
                                    <p:anim calcmode="lin" valueType="num">
                                      <p:cBhvr>
                                        <p:cTn id="8" dur="2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500"/>
                                        <p:tgtEl>
                                          <p:spTgt spid="3">
                                            <p:txEl>
                                              <p:pRg st="1" end="1"/>
                                            </p:txEl>
                                          </p:spTgt>
                                        </p:tgtEl>
                                      </p:cBhvr>
                                    </p:animEffect>
                                    <p:anim calcmode="lin" valueType="num">
                                      <p:cBhvr>
                                        <p:cTn id="15" dur="2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500"/>
                                        <p:tgtEl>
                                          <p:spTgt spid="3">
                                            <p:txEl>
                                              <p:pRg st="2" end="2"/>
                                            </p:txEl>
                                          </p:spTgt>
                                        </p:tgtEl>
                                      </p:cBhvr>
                                    </p:animEffect>
                                    <p:anim calcmode="lin" valueType="num">
                                      <p:cBhvr>
                                        <p:cTn id="22" dur="2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2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500"/>
                                        <p:tgtEl>
                                          <p:spTgt spid="3">
                                            <p:txEl>
                                              <p:pRg st="3" end="3"/>
                                            </p:txEl>
                                          </p:spTgt>
                                        </p:tgtEl>
                                      </p:cBhvr>
                                    </p:animEffect>
                                    <p:anim calcmode="lin" valueType="num">
                                      <p:cBhvr>
                                        <p:cTn id="29" dur="2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2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500"/>
                                        <p:tgtEl>
                                          <p:spTgt spid="3">
                                            <p:txEl>
                                              <p:pRg st="4" end="4"/>
                                            </p:txEl>
                                          </p:spTgt>
                                        </p:tgtEl>
                                      </p:cBhvr>
                                    </p:animEffect>
                                    <p:anim calcmode="lin" valueType="num">
                                      <p:cBhvr>
                                        <p:cTn id="36" dur="2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2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closer look at </a:t>
            </a:r>
            <a:r>
              <a:rPr lang="en-GB" dirty="0" err="1" smtClean="0"/>
              <a:t>IoT</a:t>
            </a:r>
            <a:r>
              <a:rPr lang="en-GB" dirty="0" smtClean="0"/>
              <a:t> Security Threats</a:t>
            </a:r>
            <a:endParaRPr lang="en-GB" dirty="0"/>
          </a:p>
        </p:txBody>
      </p:sp>
      <p:sp>
        <p:nvSpPr>
          <p:cNvPr id="3" name="Content Placeholder 2"/>
          <p:cNvSpPr>
            <a:spLocks noGrp="1"/>
          </p:cNvSpPr>
          <p:nvPr>
            <p:ph idx="1"/>
          </p:nvPr>
        </p:nvSpPr>
        <p:spPr/>
        <p:txBody>
          <a:bodyPr/>
          <a:lstStyle/>
          <a:p>
            <a:pPr marL="0" indent="0">
              <a:buNone/>
            </a:pPr>
            <a:r>
              <a:rPr lang="en-GB" dirty="0"/>
              <a:t>a</a:t>
            </a:r>
            <a:r>
              <a:rPr lang="en-GB" dirty="0" smtClean="0"/>
              <a:t>s discussed in:</a:t>
            </a:r>
          </a:p>
          <a:p>
            <a:pPr marL="0" indent="0" algn="r">
              <a:buNone/>
            </a:pPr>
            <a:r>
              <a:rPr lang="en-GB" dirty="0" smtClean="0"/>
              <a:t>“Top </a:t>
            </a:r>
            <a:r>
              <a:rPr lang="en-GB" dirty="0"/>
              <a:t>Ten Security Considerations for the Internet of </a:t>
            </a:r>
            <a:r>
              <a:rPr lang="en-GB" dirty="0" smtClean="0"/>
              <a:t>Things” </a:t>
            </a:r>
            <a:r>
              <a:rPr lang="en-GB" dirty="0"/>
              <a:t>by Gunnar Peterson and Mark O’Neill</a:t>
            </a:r>
          </a:p>
          <a:p>
            <a:pPr marL="0" indent="0" algn="r">
              <a:buNone/>
            </a:pPr>
            <a:r>
              <a:rPr lang="en-GB" dirty="0" err="1"/>
              <a:t>Axway</a:t>
            </a:r>
            <a:r>
              <a:rPr lang="en-GB" dirty="0"/>
              <a:t>, 2015</a:t>
            </a:r>
          </a:p>
          <a:p>
            <a:pPr marL="0" indent="0">
              <a:buNone/>
            </a:pPr>
            <a:endParaRPr lang="en-GB" dirty="0"/>
          </a:p>
        </p:txBody>
      </p:sp>
    </p:spTree>
    <p:extLst>
      <p:ext uri="{BB962C8B-B14F-4D97-AF65-F5344CB8AC3E}">
        <p14:creationId xmlns:p14="http://schemas.microsoft.com/office/powerpoint/2010/main" val="351367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My talk …</a:t>
            </a:r>
            <a:endParaRPr lang="en-GB" dirty="0"/>
          </a:p>
        </p:txBody>
      </p:sp>
      <p:sp>
        <p:nvSpPr>
          <p:cNvPr id="3" name="Content Placeholder 2"/>
          <p:cNvSpPr>
            <a:spLocks noGrp="1"/>
          </p:cNvSpPr>
          <p:nvPr>
            <p:ph idx="1"/>
          </p:nvPr>
        </p:nvSpPr>
        <p:spPr>
          <a:xfrm>
            <a:off x="838200" y="1528550"/>
            <a:ext cx="10515600" cy="5145206"/>
          </a:xfrm>
        </p:spPr>
        <p:txBody>
          <a:bodyPr>
            <a:noAutofit/>
          </a:bodyPr>
          <a:lstStyle/>
          <a:p>
            <a:r>
              <a:rPr lang="en-GB" sz="3000" dirty="0" smtClean="0"/>
              <a:t>What is its relevance to the conference?</a:t>
            </a:r>
          </a:p>
          <a:p>
            <a:r>
              <a:rPr lang="en-GB" sz="3000" dirty="0" smtClean="0"/>
              <a:t>How does it relate to previous speakers on Big data and computation, fuzzy algorithms, </a:t>
            </a:r>
            <a:r>
              <a:rPr lang="en-GB" sz="3000" dirty="0" err="1" smtClean="0"/>
              <a:t>etc</a:t>
            </a:r>
            <a:endParaRPr lang="en-GB" sz="3000" dirty="0" smtClean="0"/>
          </a:p>
          <a:p>
            <a:r>
              <a:rPr lang="en-GB" sz="3000" dirty="0" smtClean="0"/>
              <a:t>Recognise that Internet is the largest open distributed platform</a:t>
            </a:r>
          </a:p>
          <a:p>
            <a:r>
              <a:rPr lang="en-GB" sz="3000" dirty="0" smtClean="0"/>
              <a:t>What is IoE?  </a:t>
            </a:r>
            <a:r>
              <a:rPr lang="en-GB" sz="3000" dirty="0" err="1" smtClean="0"/>
              <a:t>IoT</a:t>
            </a:r>
            <a:r>
              <a:rPr lang="en-GB" sz="3000" dirty="0" smtClean="0"/>
              <a:t> and its various incarnations such as </a:t>
            </a:r>
            <a:r>
              <a:rPr lang="en-GB" sz="3000" dirty="0" err="1" smtClean="0"/>
              <a:t>IIoT</a:t>
            </a:r>
            <a:r>
              <a:rPr lang="en-GB" sz="3000" dirty="0" smtClean="0"/>
              <a:t>, </a:t>
            </a:r>
            <a:r>
              <a:rPr lang="en-GB" sz="3000" dirty="0" err="1" smtClean="0"/>
              <a:t>MIoT</a:t>
            </a:r>
            <a:r>
              <a:rPr lang="en-GB" sz="3000" dirty="0" smtClean="0"/>
              <a:t>, </a:t>
            </a:r>
            <a:r>
              <a:rPr lang="en-GB" sz="3000" dirty="0" err="1" smtClean="0"/>
              <a:t>IoT</a:t>
            </a:r>
            <a:r>
              <a:rPr lang="en-GB" sz="3000" dirty="0" smtClean="0"/>
              <a:t> in Medicine, </a:t>
            </a:r>
            <a:r>
              <a:rPr lang="en-GB" sz="3000" dirty="0" err="1" smtClean="0"/>
              <a:t>etc</a:t>
            </a:r>
            <a:endParaRPr lang="en-GB" sz="3000" dirty="0" smtClean="0"/>
          </a:p>
          <a:p>
            <a:r>
              <a:rPr lang="en-GB" sz="3000" dirty="0" smtClean="0"/>
              <a:t>How does </a:t>
            </a:r>
            <a:r>
              <a:rPr lang="en-GB" sz="3000" dirty="0" err="1" smtClean="0"/>
              <a:t>IoT</a:t>
            </a:r>
            <a:r>
              <a:rPr lang="en-GB" sz="3000" dirty="0" smtClean="0"/>
              <a:t> security compare with the Internet security?</a:t>
            </a:r>
          </a:p>
          <a:p>
            <a:r>
              <a:rPr lang="en-GB" sz="3000" dirty="0" smtClean="0"/>
              <a:t>What makes </a:t>
            </a:r>
            <a:r>
              <a:rPr lang="en-GB" sz="3000" dirty="0" err="1" smtClean="0"/>
              <a:t>IoT</a:t>
            </a:r>
            <a:r>
              <a:rPr lang="en-GB" sz="3000" dirty="0" smtClean="0"/>
              <a:t> security difficult?</a:t>
            </a:r>
          </a:p>
          <a:p>
            <a:r>
              <a:rPr lang="en-GB" sz="3000" dirty="0" smtClean="0"/>
              <a:t>How is </a:t>
            </a:r>
            <a:r>
              <a:rPr lang="en-GB" sz="3000" dirty="0" err="1" smtClean="0"/>
              <a:t>IoT</a:t>
            </a:r>
            <a:r>
              <a:rPr lang="en-GB" sz="3000" dirty="0" smtClean="0"/>
              <a:t> security different from Internet security?</a:t>
            </a:r>
          </a:p>
          <a:p>
            <a:r>
              <a:rPr lang="en-GB" sz="3000" dirty="0" smtClean="0"/>
              <a:t>What are the available </a:t>
            </a:r>
            <a:r>
              <a:rPr lang="en-GB" sz="3000" dirty="0" err="1" smtClean="0"/>
              <a:t>IoT</a:t>
            </a:r>
            <a:r>
              <a:rPr lang="en-GB" sz="3000" dirty="0" smtClean="0"/>
              <a:t> security solutions?</a:t>
            </a:r>
          </a:p>
        </p:txBody>
      </p:sp>
    </p:spTree>
    <p:extLst>
      <p:ext uri="{BB962C8B-B14F-4D97-AF65-F5344CB8AC3E}">
        <p14:creationId xmlns:p14="http://schemas.microsoft.com/office/powerpoint/2010/main" val="19760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GB" dirty="0" err="1" smtClean="0"/>
              <a:t>IoT</a:t>
            </a:r>
            <a:r>
              <a:rPr lang="en-GB" dirty="0" smtClean="0"/>
              <a:t> Security Threats (1)</a:t>
            </a:r>
            <a:br>
              <a:rPr lang="en-GB" dirty="0" smtClean="0"/>
            </a:br>
            <a:r>
              <a:rPr lang="en-GB" dirty="0">
                <a:solidFill>
                  <a:srgbClr val="0070C0"/>
                </a:solidFill>
              </a:rPr>
              <a:t>Protocol </a:t>
            </a:r>
            <a:r>
              <a:rPr lang="en-GB" dirty="0" smtClean="0">
                <a:solidFill>
                  <a:srgbClr val="0070C0"/>
                </a:solidFill>
              </a:rPr>
              <a:t>Proliferation</a:t>
            </a:r>
            <a:endParaRPr lang="en-GB" dirty="0">
              <a:solidFill>
                <a:srgbClr val="0070C0"/>
              </a:solidFill>
            </a:endParaRPr>
          </a:p>
        </p:txBody>
      </p:sp>
      <p:sp>
        <p:nvSpPr>
          <p:cNvPr id="3" name="Content Placeholder 2"/>
          <p:cNvSpPr>
            <a:spLocks noGrp="1"/>
          </p:cNvSpPr>
          <p:nvPr>
            <p:ph idx="1"/>
          </p:nvPr>
        </p:nvSpPr>
        <p:spPr>
          <a:xfrm>
            <a:off x="838200" y="1249363"/>
            <a:ext cx="10515600" cy="5271212"/>
          </a:xfrm>
        </p:spPr>
        <p:txBody>
          <a:bodyPr>
            <a:normAutofit fontScale="92500"/>
          </a:bodyPr>
          <a:lstStyle/>
          <a:p>
            <a:r>
              <a:rPr lang="en-GB" dirty="0" smtClean="0"/>
              <a:t>Recent developments were all centred around the web and mobile apps</a:t>
            </a:r>
          </a:p>
          <a:p>
            <a:r>
              <a:rPr lang="en-GB" dirty="0" smtClean="0"/>
              <a:t>Predominantly based on HTTP and other request/response protocols</a:t>
            </a:r>
          </a:p>
          <a:p>
            <a:r>
              <a:rPr lang="en-GB" dirty="0" smtClean="0"/>
              <a:t>Architecting security is straight forward</a:t>
            </a:r>
          </a:p>
          <a:p>
            <a:r>
              <a:rPr lang="en-GB" dirty="0" smtClean="0"/>
              <a:t>Typically by layering security protocols such as TLS</a:t>
            </a:r>
          </a:p>
          <a:p>
            <a:r>
              <a:rPr lang="en-GB" dirty="0" smtClean="0">
                <a:solidFill>
                  <a:srgbClr val="FF0000"/>
                </a:solidFill>
              </a:rPr>
              <a:t>One protocol does it all!</a:t>
            </a:r>
          </a:p>
          <a:p>
            <a:endParaRPr lang="en-GB" dirty="0" smtClean="0">
              <a:solidFill>
                <a:srgbClr val="FF0000"/>
              </a:solidFill>
            </a:endParaRPr>
          </a:p>
          <a:p>
            <a:r>
              <a:rPr lang="en-GB" dirty="0" smtClean="0"/>
              <a:t>In </a:t>
            </a:r>
            <a:r>
              <a:rPr lang="en-GB" dirty="0" err="1" smtClean="0"/>
              <a:t>IoT</a:t>
            </a:r>
            <a:r>
              <a:rPr lang="en-GB" dirty="0" smtClean="0"/>
              <a:t>, in addition to </a:t>
            </a:r>
            <a:r>
              <a:rPr lang="en-GB" dirty="0" smtClean="0"/>
              <a:t>HTTP, </a:t>
            </a:r>
            <a:r>
              <a:rPr lang="en-GB" dirty="0" smtClean="0"/>
              <a:t>there are numerous other </a:t>
            </a:r>
            <a:r>
              <a:rPr lang="en-GB" dirty="0" smtClean="0"/>
              <a:t>protocols</a:t>
            </a:r>
          </a:p>
          <a:p>
            <a:pPr lvl="1"/>
            <a:r>
              <a:rPr lang="en-GB" sz="2600" dirty="0" err="1"/>
              <a:t>CoAP</a:t>
            </a:r>
            <a:r>
              <a:rPr lang="en-GB" sz="2600" dirty="0"/>
              <a:t>, XMPP, AMQP, MQTT, SSDP, etc</a:t>
            </a:r>
            <a:r>
              <a:rPr lang="en-GB" sz="2600" dirty="0" smtClean="0"/>
              <a:t>.</a:t>
            </a:r>
            <a:endParaRPr lang="en-GB" sz="2600" dirty="0" smtClean="0"/>
          </a:p>
          <a:p>
            <a:r>
              <a:rPr lang="en-GB" dirty="0" smtClean="0"/>
              <a:t>Suitable for constrained environments</a:t>
            </a:r>
          </a:p>
          <a:p>
            <a:r>
              <a:rPr lang="en-GB" dirty="0" smtClean="0"/>
              <a:t>Makes </a:t>
            </a:r>
            <a:r>
              <a:rPr lang="en-GB" dirty="0" smtClean="0"/>
              <a:t>it extremely difficult to ensure security </a:t>
            </a:r>
          </a:p>
          <a:p>
            <a:r>
              <a:rPr lang="en-GB" dirty="0" smtClean="0">
                <a:solidFill>
                  <a:srgbClr val="FF0000"/>
                </a:solidFill>
              </a:rPr>
              <a:t>There is no one security that does it all</a:t>
            </a:r>
            <a:r>
              <a:rPr lang="en-GB" dirty="0" smtClean="0"/>
              <a:t>!</a:t>
            </a:r>
            <a:endParaRPr lang="en-GB" dirty="0"/>
          </a:p>
        </p:txBody>
      </p:sp>
      <p:sp>
        <p:nvSpPr>
          <p:cNvPr id="4" name="TextBox 3"/>
          <p:cNvSpPr txBox="1"/>
          <p:nvPr/>
        </p:nvSpPr>
        <p:spPr>
          <a:xfrm>
            <a:off x="5339914" y="6226909"/>
            <a:ext cx="6843155" cy="646331"/>
          </a:xfrm>
          <a:prstGeom prst="rect">
            <a:avLst/>
          </a:prstGeom>
          <a:noFill/>
        </p:spPr>
        <p:txBody>
          <a:bodyPr wrap="none" rtlCol="0">
            <a:spAutoFit/>
          </a:bodyPr>
          <a:lstStyle/>
          <a:p>
            <a:r>
              <a:rPr lang="en-GB" dirty="0" smtClean="0"/>
              <a:t>For a comparison between </a:t>
            </a:r>
            <a:r>
              <a:rPr lang="en-GB" dirty="0" err="1" smtClean="0"/>
              <a:t>CoAP</a:t>
            </a:r>
            <a:r>
              <a:rPr lang="en-GB" dirty="0" smtClean="0"/>
              <a:t>, XMPP and MQTT</a:t>
            </a:r>
          </a:p>
          <a:p>
            <a:r>
              <a:rPr lang="en-GB" dirty="0">
                <a:hlinkClick r:id="rId3"/>
              </a:rPr>
              <a:t>http://</a:t>
            </a:r>
            <a:r>
              <a:rPr lang="en-GB" dirty="0" smtClean="0">
                <a:hlinkClick r:id="rId3"/>
              </a:rPr>
              <a:t>blogs.cisco.com/ioe/beyond-mqtt-a-cisco-view-on-iot-protocols</a:t>
            </a:r>
            <a:r>
              <a:rPr lang="en-GB" dirty="0" smtClean="0"/>
              <a:t>  </a:t>
            </a:r>
            <a:endParaRPr lang="en-GB" dirty="0"/>
          </a:p>
        </p:txBody>
      </p:sp>
    </p:spTree>
    <p:extLst>
      <p:ext uri="{BB962C8B-B14F-4D97-AF65-F5344CB8AC3E}">
        <p14:creationId xmlns:p14="http://schemas.microsoft.com/office/powerpoint/2010/main" val="103597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3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3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3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3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3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3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3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3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3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3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3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3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41560"/>
            <a:ext cx="10515600" cy="779441"/>
          </a:xfrm>
        </p:spPr>
        <p:txBody>
          <a:bodyPr/>
          <a:lstStyle/>
          <a:p>
            <a:r>
              <a:rPr lang="en-GB" dirty="0" err="1" smtClean="0"/>
              <a:t>IoT</a:t>
            </a:r>
            <a:r>
              <a:rPr lang="en-GB" dirty="0" smtClean="0"/>
              <a:t> Protocol Comparison</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773881"/>
            <a:ext cx="10515600" cy="5590371"/>
          </a:xfrm>
        </p:spPr>
      </p:pic>
      <p:sp>
        <p:nvSpPr>
          <p:cNvPr id="5" name="TextBox 4"/>
          <p:cNvSpPr txBox="1"/>
          <p:nvPr/>
        </p:nvSpPr>
        <p:spPr>
          <a:xfrm flipH="1">
            <a:off x="4407089" y="6488668"/>
            <a:ext cx="6946710" cy="369332"/>
          </a:xfrm>
          <a:prstGeom prst="rect">
            <a:avLst/>
          </a:prstGeom>
          <a:noFill/>
        </p:spPr>
        <p:txBody>
          <a:bodyPr wrap="square" rtlCol="0">
            <a:spAutoFit/>
          </a:bodyPr>
          <a:lstStyle/>
          <a:p>
            <a:r>
              <a:rPr lang="en-GB" dirty="0">
                <a:hlinkClick r:id="rId3"/>
              </a:rPr>
              <a:t>http://</a:t>
            </a:r>
            <a:r>
              <a:rPr lang="en-GB" dirty="0" smtClean="0">
                <a:hlinkClick r:id="rId3"/>
              </a:rPr>
              <a:t>blogs.cisco.com/ioe/beyond-mqtt-a-cisco-view-on-iot-protocols</a:t>
            </a:r>
            <a:r>
              <a:rPr lang="en-GB" dirty="0" smtClean="0"/>
              <a:t> </a:t>
            </a:r>
            <a:endParaRPr lang="en-GB" dirty="0"/>
          </a:p>
        </p:txBody>
      </p:sp>
    </p:spTree>
    <p:extLst>
      <p:ext uri="{BB962C8B-B14F-4D97-AF65-F5344CB8AC3E}">
        <p14:creationId xmlns:p14="http://schemas.microsoft.com/office/powerpoint/2010/main" val="33085423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does MQTT work?</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6907" y="1639483"/>
            <a:ext cx="4531474" cy="4911442"/>
          </a:xfrm>
        </p:spPr>
      </p:pic>
      <p:sp>
        <p:nvSpPr>
          <p:cNvPr id="5" name="Oval Callout 4"/>
          <p:cNvSpPr/>
          <p:nvPr/>
        </p:nvSpPr>
        <p:spPr>
          <a:xfrm>
            <a:off x="7270879" y="3095148"/>
            <a:ext cx="2518117" cy="147710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subscribes to topic temperature</a:t>
            </a:r>
          </a:p>
        </p:txBody>
      </p:sp>
      <p:sp>
        <p:nvSpPr>
          <p:cNvPr id="6" name="Oval Callout 5"/>
          <p:cNvSpPr/>
          <p:nvPr/>
        </p:nvSpPr>
        <p:spPr>
          <a:xfrm>
            <a:off x="1674055" y="2264898"/>
            <a:ext cx="2518117" cy="1681793"/>
          </a:xfrm>
          <a:prstGeom prst="wedgeEllipseCallout">
            <a:avLst>
              <a:gd name="adj1" fmla="val 115145"/>
              <a:gd name="adj2" fmla="val -1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TCP connections secured by SSL/TSL</a:t>
            </a:r>
            <a:endParaRPr lang="en-GB" sz="2400" dirty="0"/>
          </a:p>
        </p:txBody>
      </p:sp>
      <p:sp>
        <p:nvSpPr>
          <p:cNvPr id="7" name="Oval Callout 6"/>
          <p:cNvSpPr/>
          <p:nvPr/>
        </p:nvSpPr>
        <p:spPr>
          <a:xfrm>
            <a:off x="7531146" y="422030"/>
            <a:ext cx="3065603" cy="1842868"/>
          </a:xfrm>
          <a:prstGeom prst="wedgeEllipseCallout">
            <a:avLst>
              <a:gd name="adj1" fmla="val -79047"/>
              <a:gd name="adj2" fmla="val 90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Requires </a:t>
            </a:r>
            <a:r>
              <a:rPr lang="en-GB" sz="2400" dirty="0" smtClean="0">
                <a:solidFill>
                  <a:srgbClr val="FF0000"/>
                </a:solidFill>
              </a:rPr>
              <a:t>user name </a:t>
            </a:r>
            <a:r>
              <a:rPr lang="en-GB" sz="2400" dirty="0" smtClean="0"/>
              <a:t>&amp; </a:t>
            </a:r>
            <a:r>
              <a:rPr lang="en-GB" sz="2400" dirty="0" smtClean="0">
                <a:solidFill>
                  <a:srgbClr val="FF0000"/>
                </a:solidFill>
              </a:rPr>
              <a:t>password</a:t>
            </a:r>
            <a:r>
              <a:rPr lang="en-GB" sz="2400" dirty="0" smtClean="0"/>
              <a:t> for authentication</a:t>
            </a:r>
            <a:endParaRPr lang="en-GB" sz="2400" dirty="0"/>
          </a:p>
        </p:txBody>
      </p:sp>
    </p:spTree>
    <p:extLst>
      <p:ext uri="{BB962C8B-B14F-4D97-AF65-F5344CB8AC3E}">
        <p14:creationId xmlns:p14="http://schemas.microsoft.com/office/powerpoint/2010/main" val="241165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does MQTT work?</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767" y="1487607"/>
            <a:ext cx="5602306" cy="5172500"/>
          </a:xfrm>
        </p:spPr>
      </p:pic>
      <p:sp>
        <p:nvSpPr>
          <p:cNvPr id="5" name="Oval Callout 4"/>
          <p:cNvSpPr/>
          <p:nvPr/>
        </p:nvSpPr>
        <p:spPr>
          <a:xfrm>
            <a:off x="1477107" y="1884825"/>
            <a:ext cx="2518117" cy="1527048"/>
          </a:xfrm>
          <a:prstGeom prst="wedgeEllipseCallout">
            <a:avLst>
              <a:gd name="adj1" fmla="val 15351"/>
              <a:gd name="adj2" fmla="val 1403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Client A publishes</a:t>
            </a:r>
            <a:endParaRPr lang="en-GB" sz="2400" dirty="0"/>
          </a:p>
        </p:txBody>
      </p:sp>
      <p:grpSp>
        <p:nvGrpSpPr>
          <p:cNvPr id="8" name="Group 7"/>
          <p:cNvGrpSpPr/>
          <p:nvPr/>
        </p:nvGrpSpPr>
        <p:grpSpPr>
          <a:xfrm>
            <a:off x="8370277" y="2831233"/>
            <a:ext cx="3770324" cy="2106531"/>
            <a:chOff x="8370277" y="2831233"/>
            <a:chExt cx="3770324" cy="2106531"/>
          </a:xfrm>
        </p:grpSpPr>
        <p:sp>
          <p:nvSpPr>
            <p:cNvPr id="6" name="Oval Callout 5"/>
            <p:cNvSpPr/>
            <p:nvPr/>
          </p:nvSpPr>
          <p:spPr>
            <a:xfrm>
              <a:off x="9916733" y="3193370"/>
              <a:ext cx="2223868" cy="1498913"/>
            </a:xfrm>
            <a:prstGeom prst="wedgeEllipseCallout">
              <a:avLst>
                <a:gd name="adj1" fmla="val -94679"/>
                <a:gd name="adj2" fmla="val -40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All subscribed clients get it</a:t>
              </a:r>
              <a:endParaRPr lang="en-GB" sz="2400" dirty="0"/>
            </a:p>
          </p:txBody>
        </p:sp>
        <p:sp>
          <p:nvSpPr>
            <p:cNvPr id="7" name="Right Brace 6"/>
            <p:cNvSpPr/>
            <p:nvPr/>
          </p:nvSpPr>
          <p:spPr>
            <a:xfrm>
              <a:off x="8370277" y="2831233"/>
              <a:ext cx="633046" cy="21065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189797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dirty="0" err="1"/>
              <a:t>IoT</a:t>
            </a:r>
            <a:r>
              <a:rPr lang="en-GB" dirty="0"/>
              <a:t> Security Threats </a:t>
            </a:r>
            <a:r>
              <a:rPr lang="en-GB" dirty="0" smtClean="0"/>
              <a:t>(2)</a:t>
            </a:r>
            <a:r>
              <a:rPr lang="en-GB" dirty="0"/>
              <a:t/>
            </a:r>
            <a:br>
              <a:rPr lang="en-GB" dirty="0"/>
            </a:br>
            <a:r>
              <a:rPr lang="en-GB" dirty="0" smtClean="0">
                <a:solidFill>
                  <a:srgbClr val="0070C0"/>
                </a:solidFill>
              </a:rPr>
              <a:t>Role of the Server</a:t>
            </a:r>
            <a:endParaRPr lang="en-GB" dirty="0">
              <a:solidFill>
                <a:srgbClr val="0070C0"/>
              </a:solidFill>
            </a:endParaRPr>
          </a:p>
        </p:txBody>
      </p:sp>
      <p:sp>
        <p:nvSpPr>
          <p:cNvPr id="3" name="Content Placeholder 2"/>
          <p:cNvSpPr>
            <a:spLocks noGrp="1"/>
          </p:cNvSpPr>
          <p:nvPr>
            <p:ph idx="1"/>
          </p:nvPr>
        </p:nvSpPr>
        <p:spPr>
          <a:xfrm>
            <a:off x="838200" y="1325562"/>
            <a:ext cx="10515600" cy="5416431"/>
          </a:xfrm>
        </p:spPr>
        <p:txBody>
          <a:bodyPr>
            <a:normAutofit fontScale="92500"/>
          </a:bodyPr>
          <a:lstStyle/>
          <a:p>
            <a:r>
              <a:rPr lang="en-GB" dirty="0" smtClean="0">
                <a:solidFill>
                  <a:srgbClr val="FF0000"/>
                </a:solidFill>
              </a:rPr>
              <a:t>In the Internet,</a:t>
            </a:r>
            <a:r>
              <a:rPr lang="en-GB" dirty="0" smtClean="0"/>
              <a:t> the ‘Server’ plays fairly well defined roles in a client/server architecture</a:t>
            </a:r>
          </a:p>
          <a:p>
            <a:r>
              <a:rPr lang="en-GB" dirty="0" smtClean="0"/>
              <a:t>Handles:</a:t>
            </a:r>
          </a:p>
          <a:p>
            <a:pPr lvl="1"/>
            <a:r>
              <a:rPr lang="en-GB" dirty="0" smtClean="0"/>
              <a:t>Presentation</a:t>
            </a:r>
          </a:p>
          <a:p>
            <a:pPr lvl="1"/>
            <a:r>
              <a:rPr lang="en-GB" dirty="0" smtClean="0"/>
              <a:t>Logic</a:t>
            </a:r>
          </a:p>
          <a:p>
            <a:pPr lvl="1"/>
            <a:r>
              <a:rPr lang="en-GB" dirty="0" smtClean="0"/>
              <a:t>Data access (authentication/encryption, </a:t>
            </a:r>
            <a:r>
              <a:rPr lang="en-GB" dirty="0" err="1" smtClean="0"/>
              <a:t>etc</a:t>
            </a:r>
            <a:r>
              <a:rPr lang="en-GB" dirty="0" smtClean="0"/>
              <a:t>)</a:t>
            </a:r>
          </a:p>
          <a:p>
            <a:r>
              <a:rPr lang="en-GB" dirty="0" smtClean="0"/>
              <a:t>Allows the client to be ‘thin’</a:t>
            </a:r>
          </a:p>
          <a:p>
            <a:r>
              <a:rPr lang="en-GB" dirty="0" smtClean="0">
                <a:solidFill>
                  <a:srgbClr val="FF0000"/>
                </a:solidFill>
              </a:rPr>
              <a:t>In </a:t>
            </a:r>
            <a:r>
              <a:rPr lang="en-GB" dirty="0" err="1" smtClean="0">
                <a:solidFill>
                  <a:srgbClr val="FF0000"/>
                </a:solidFill>
              </a:rPr>
              <a:t>IoT</a:t>
            </a:r>
            <a:r>
              <a:rPr lang="en-GB" dirty="0" smtClean="0">
                <a:solidFill>
                  <a:srgbClr val="FF0000"/>
                </a:solidFill>
              </a:rPr>
              <a:t> systems</a:t>
            </a:r>
            <a:r>
              <a:rPr lang="en-GB" dirty="0" smtClean="0"/>
              <a:t>, most of the servers play a multitude of roles, in addition.</a:t>
            </a:r>
          </a:p>
          <a:p>
            <a:r>
              <a:rPr lang="en-GB" dirty="0" smtClean="0"/>
              <a:t>Manage the client environment including</a:t>
            </a:r>
          </a:p>
          <a:p>
            <a:pPr lvl="1"/>
            <a:r>
              <a:rPr lang="en-GB" dirty="0" smtClean="0"/>
              <a:t>Client registration</a:t>
            </a:r>
          </a:p>
          <a:p>
            <a:pPr lvl="1"/>
            <a:r>
              <a:rPr lang="en-GB" dirty="0" smtClean="0"/>
              <a:t>Life-cycle management</a:t>
            </a:r>
          </a:p>
          <a:p>
            <a:pPr lvl="1"/>
            <a:r>
              <a:rPr lang="en-GB" dirty="0" smtClean="0"/>
              <a:t>Software patching/updates </a:t>
            </a:r>
          </a:p>
          <a:p>
            <a:pPr lvl="1"/>
            <a:r>
              <a:rPr lang="en-GB" dirty="0" smtClean="0"/>
              <a:t>Other related tasks</a:t>
            </a:r>
          </a:p>
          <a:p>
            <a:endParaRPr lang="en-GB" dirty="0"/>
          </a:p>
        </p:txBody>
      </p:sp>
    </p:spTree>
    <p:extLst>
      <p:ext uri="{BB962C8B-B14F-4D97-AF65-F5344CB8AC3E}">
        <p14:creationId xmlns:p14="http://schemas.microsoft.com/office/powerpoint/2010/main" val="189826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0409"/>
            <a:ext cx="10515600" cy="1325563"/>
          </a:xfrm>
        </p:spPr>
        <p:txBody>
          <a:bodyPr/>
          <a:lstStyle/>
          <a:p>
            <a:r>
              <a:rPr lang="en-GB" dirty="0" err="1"/>
              <a:t>IoT</a:t>
            </a:r>
            <a:r>
              <a:rPr lang="en-GB" dirty="0"/>
              <a:t> Security Threats </a:t>
            </a:r>
            <a:r>
              <a:rPr lang="en-GB" dirty="0" smtClean="0"/>
              <a:t>(3)</a:t>
            </a:r>
            <a:r>
              <a:rPr lang="en-GB" dirty="0"/>
              <a:t/>
            </a:r>
            <a:br>
              <a:rPr lang="en-GB" dirty="0"/>
            </a:br>
            <a:r>
              <a:rPr lang="en-GB" dirty="0" smtClean="0">
                <a:solidFill>
                  <a:srgbClr val="0070C0"/>
                </a:solidFill>
              </a:rPr>
              <a:t>Access Keys – storage and distribution</a:t>
            </a:r>
            <a:endParaRPr lang="en-GB" dirty="0">
              <a:solidFill>
                <a:srgbClr val="0070C0"/>
              </a:solidFill>
            </a:endParaRPr>
          </a:p>
        </p:txBody>
      </p:sp>
      <p:sp>
        <p:nvSpPr>
          <p:cNvPr id="3" name="Content Placeholder 2"/>
          <p:cNvSpPr>
            <a:spLocks noGrp="1"/>
          </p:cNvSpPr>
          <p:nvPr>
            <p:ph idx="1"/>
          </p:nvPr>
        </p:nvSpPr>
        <p:spPr>
          <a:xfrm>
            <a:off x="838200" y="1825624"/>
            <a:ext cx="10515600" cy="5032376"/>
          </a:xfrm>
        </p:spPr>
        <p:txBody>
          <a:bodyPr>
            <a:normAutofit/>
          </a:bodyPr>
          <a:lstStyle/>
          <a:p>
            <a:r>
              <a:rPr lang="en-GB" dirty="0" smtClean="0"/>
              <a:t>Most </a:t>
            </a:r>
            <a:r>
              <a:rPr lang="en-GB" dirty="0" err="1" smtClean="0"/>
              <a:t>IoT</a:t>
            </a:r>
            <a:r>
              <a:rPr lang="en-GB" dirty="0" smtClean="0"/>
              <a:t> devices currently have </a:t>
            </a:r>
            <a:r>
              <a:rPr lang="en-GB" dirty="0" smtClean="0">
                <a:solidFill>
                  <a:srgbClr val="FF0000"/>
                </a:solidFill>
              </a:rPr>
              <a:t>hard-coded access keys</a:t>
            </a:r>
          </a:p>
          <a:p>
            <a:r>
              <a:rPr lang="en-GB" dirty="0" smtClean="0"/>
              <a:t>Make them vulnerable to </a:t>
            </a:r>
            <a:r>
              <a:rPr lang="en-GB" dirty="0" smtClean="0">
                <a:solidFill>
                  <a:srgbClr val="FF0000"/>
                </a:solidFill>
              </a:rPr>
              <a:t>brute force, spoofing and similar attacks </a:t>
            </a:r>
            <a:r>
              <a:rPr lang="en-GB" dirty="0" smtClean="0"/>
              <a:t>by a determined hacker</a:t>
            </a:r>
          </a:p>
          <a:p>
            <a:r>
              <a:rPr lang="en-GB" dirty="0" smtClean="0"/>
              <a:t>Can be </a:t>
            </a:r>
            <a:r>
              <a:rPr lang="en-GB" dirty="0" smtClean="0">
                <a:solidFill>
                  <a:srgbClr val="FF0000"/>
                </a:solidFill>
              </a:rPr>
              <a:t>stored on the server </a:t>
            </a:r>
            <a:r>
              <a:rPr lang="en-GB" dirty="0" smtClean="0"/>
              <a:t>but distribution becomes difficult</a:t>
            </a:r>
          </a:p>
          <a:p>
            <a:r>
              <a:rPr lang="en-GB" dirty="0" smtClean="0"/>
              <a:t>Need to address </a:t>
            </a:r>
            <a:r>
              <a:rPr lang="en-GB" dirty="0" smtClean="0">
                <a:solidFill>
                  <a:srgbClr val="FF0000"/>
                </a:solidFill>
              </a:rPr>
              <a:t>authentication, integrity and confidentiality </a:t>
            </a:r>
            <a:r>
              <a:rPr lang="en-GB" dirty="0" smtClean="0"/>
              <a:t>issues</a:t>
            </a:r>
          </a:p>
          <a:p>
            <a:r>
              <a:rPr lang="en-GB" dirty="0" smtClean="0"/>
              <a:t>Type of key, how they are used, and how they are bound to the system</a:t>
            </a:r>
            <a:r>
              <a:rPr lang="en-GB" dirty="0" smtClean="0">
                <a:solidFill>
                  <a:srgbClr val="FF0000"/>
                </a:solidFill>
              </a:rPr>
              <a:t>, will depend on the purpose</a:t>
            </a:r>
          </a:p>
          <a:p>
            <a:r>
              <a:rPr lang="en-GB" dirty="0" err="1" smtClean="0"/>
              <a:t>IoT</a:t>
            </a:r>
            <a:r>
              <a:rPr lang="en-GB" dirty="0" smtClean="0"/>
              <a:t> needs a solid key management system that:</a:t>
            </a:r>
          </a:p>
          <a:p>
            <a:pPr lvl="1"/>
            <a:r>
              <a:rPr lang="en-GB" dirty="0" smtClean="0"/>
              <a:t>Generates the keys</a:t>
            </a:r>
          </a:p>
          <a:p>
            <a:pPr lvl="1"/>
            <a:r>
              <a:rPr lang="en-GB" dirty="0" smtClean="0"/>
              <a:t>Distributes the keys</a:t>
            </a:r>
          </a:p>
          <a:p>
            <a:pPr lvl="1"/>
            <a:r>
              <a:rPr lang="en-GB" dirty="0" smtClean="0"/>
              <a:t>Revokes the keys when the session terminates or end of life is reached</a:t>
            </a:r>
          </a:p>
          <a:p>
            <a:endParaRPr lang="en-GB" dirty="0"/>
          </a:p>
        </p:txBody>
      </p:sp>
    </p:spTree>
    <p:extLst>
      <p:ext uri="{BB962C8B-B14F-4D97-AF65-F5344CB8AC3E}">
        <p14:creationId xmlns:p14="http://schemas.microsoft.com/office/powerpoint/2010/main" val="338677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IoT</a:t>
            </a:r>
            <a:r>
              <a:rPr lang="en-GB" dirty="0"/>
              <a:t> Security Threats </a:t>
            </a:r>
            <a:r>
              <a:rPr lang="en-GB" dirty="0" smtClean="0"/>
              <a:t>(4)</a:t>
            </a:r>
            <a:r>
              <a:rPr lang="en-GB" dirty="0"/>
              <a:t/>
            </a:r>
            <a:br>
              <a:rPr lang="en-GB" dirty="0"/>
            </a:br>
            <a:r>
              <a:rPr lang="en-GB" dirty="0" smtClean="0">
                <a:solidFill>
                  <a:srgbClr val="0070C0"/>
                </a:solidFill>
              </a:rPr>
              <a:t>Naming</a:t>
            </a:r>
            <a:endParaRPr lang="en-GB" dirty="0">
              <a:solidFill>
                <a:srgbClr val="0070C0"/>
              </a:solidFill>
            </a:endParaRPr>
          </a:p>
        </p:txBody>
      </p:sp>
      <p:sp>
        <p:nvSpPr>
          <p:cNvPr id="3" name="Content Placeholder 2"/>
          <p:cNvSpPr>
            <a:spLocks noGrp="1"/>
          </p:cNvSpPr>
          <p:nvPr>
            <p:ph idx="1"/>
          </p:nvPr>
        </p:nvSpPr>
        <p:spPr>
          <a:xfrm>
            <a:off x="838200" y="1555845"/>
            <a:ext cx="10515600" cy="5036024"/>
          </a:xfrm>
        </p:spPr>
        <p:txBody>
          <a:bodyPr/>
          <a:lstStyle/>
          <a:p>
            <a:endParaRPr lang="en-GB" dirty="0" smtClean="0"/>
          </a:p>
          <a:p>
            <a:r>
              <a:rPr lang="en-GB" sz="3600" dirty="0" smtClean="0">
                <a:solidFill>
                  <a:srgbClr val="FF0000"/>
                </a:solidFill>
              </a:rPr>
              <a:t>(Name, Key) pair </a:t>
            </a:r>
            <a:r>
              <a:rPr lang="en-GB" sz="3600" dirty="0" smtClean="0"/>
              <a:t>enables authentication</a:t>
            </a:r>
          </a:p>
          <a:p>
            <a:r>
              <a:rPr lang="en-GB" sz="3600" dirty="0" smtClean="0"/>
              <a:t>Critical for </a:t>
            </a:r>
            <a:r>
              <a:rPr lang="en-GB" sz="3600" dirty="0" err="1" smtClean="0"/>
              <a:t>IoT</a:t>
            </a:r>
            <a:r>
              <a:rPr lang="en-GB" sz="3600" dirty="0" smtClean="0"/>
              <a:t> access control</a:t>
            </a:r>
          </a:p>
          <a:p>
            <a:r>
              <a:rPr lang="en-GB" sz="3600" dirty="0" smtClean="0"/>
              <a:t>Yet, there is no consistent naming in </a:t>
            </a:r>
            <a:r>
              <a:rPr lang="en-GB" sz="3600" dirty="0" err="1" smtClean="0"/>
              <a:t>IoT</a:t>
            </a:r>
            <a:endParaRPr lang="en-GB" sz="3600" dirty="0" smtClean="0"/>
          </a:p>
          <a:p>
            <a:r>
              <a:rPr lang="en-GB" sz="3600" dirty="0" smtClean="0"/>
              <a:t>For others we have Active Directory, LDAP, </a:t>
            </a:r>
            <a:r>
              <a:rPr lang="en-GB" sz="3600" dirty="0" err="1" smtClean="0"/>
              <a:t>etc</a:t>
            </a:r>
            <a:r>
              <a:rPr lang="en-GB" sz="3600" dirty="0" smtClean="0"/>
              <a:t> which are mature</a:t>
            </a:r>
          </a:p>
        </p:txBody>
      </p:sp>
    </p:spTree>
    <p:extLst>
      <p:ext uri="{BB962C8B-B14F-4D97-AF65-F5344CB8AC3E}">
        <p14:creationId xmlns:p14="http://schemas.microsoft.com/office/powerpoint/2010/main" val="352874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IoT</a:t>
            </a:r>
            <a:r>
              <a:rPr lang="en-GB" dirty="0"/>
              <a:t> Security Threats </a:t>
            </a:r>
            <a:r>
              <a:rPr lang="en-GB" dirty="0" smtClean="0"/>
              <a:t>(5)</a:t>
            </a:r>
            <a:r>
              <a:rPr lang="en-GB" dirty="0"/>
              <a:t/>
            </a:r>
            <a:br>
              <a:rPr lang="en-GB" dirty="0"/>
            </a:br>
            <a:r>
              <a:rPr lang="en-GB" dirty="0" smtClean="0">
                <a:solidFill>
                  <a:srgbClr val="0070C0"/>
                </a:solidFill>
              </a:rPr>
              <a:t>Constrained Devices</a:t>
            </a:r>
            <a:endParaRPr lang="en-GB" dirty="0">
              <a:solidFill>
                <a:srgbClr val="0070C0"/>
              </a:solidFill>
            </a:endParaRPr>
          </a:p>
        </p:txBody>
      </p:sp>
      <p:sp>
        <p:nvSpPr>
          <p:cNvPr id="3" name="Content Placeholder 2"/>
          <p:cNvSpPr>
            <a:spLocks noGrp="1"/>
          </p:cNvSpPr>
          <p:nvPr>
            <p:ph idx="1"/>
          </p:nvPr>
        </p:nvSpPr>
        <p:spPr/>
        <p:txBody>
          <a:bodyPr>
            <a:normAutofit/>
          </a:bodyPr>
          <a:lstStyle/>
          <a:p>
            <a:r>
              <a:rPr lang="en-GB" sz="3600" dirty="0" smtClean="0"/>
              <a:t>Small processing, storage, communication bandwidth, energy capacities</a:t>
            </a:r>
          </a:p>
          <a:p>
            <a:r>
              <a:rPr lang="en-GB" sz="3600" dirty="0" smtClean="0"/>
              <a:t>Makes security enforcement challenging</a:t>
            </a:r>
          </a:p>
          <a:p>
            <a:r>
              <a:rPr lang="en-GB" sz="3600" dirty="0" smtClean="0"/>
              <a:t>Use of token based solutions on the server side</a:t>
            </a:r>
            <a:endParaRPr lang="en-GB" sz="3600" dirty="0"/>
          </a:p>
        </p:txBody>
      </p:sp>
    </p:spTree>
    <p:extLst>
      <p:ext uri="{BB962C8B-B14F-4D97-AF65-F5344CB8AC3E}">
        <p14:creationId xmlns:p14="http://schemas.microsoft.com/office/powerpoint/2010/main" val="124733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dirty="0" err="1"/>
              <a:t>IoT</a:t>
            </a:r>
            <a:r>
              <a:rPr lang="en-GB" dirty="0"/>
              <a:t> Security Threats </a:t>
            </a:r>
            <a:r>
              <a:rPr lang="en-GB" dirty="0" smtClean="0"/>
              <a:t>(6)</a:t>
            </a:r>
            <a:r>
              <a:rPr lang="en-GB" dirty="0"/>
              <a:t/>
            </a:r>
            <a:br>
              <a:rPr lang="en-GB" dirty="0"/>
            </a:br>
            <a:r>
              <a:rPr lang="en-GB" dirty="0" smtClean="0">
                <a:solidFill>
                  <a:srgbClr val="0070C0"/>
                </a:solidFill>
              </a:rPr>
              <a:t>Absence of Time Services</a:t>
            </a:r>
            <a:endParaRPr lang="en-GB" dirty="0">
              <a:solidFill>
                <a:srgbClr val="0070C0"/>
              </a:solidFill>
            </a:endParaRPr>
          </a:p>
        </p:txBody>
      </p:sp>
      <p:sp>
        <p:nvSpPr>
          <p:cNvPr id="3" name="Content Placeholder 2"/>
          <p:cNvSpPr>
            <a:spLocks noGrp="1"/>
          </p:cNvSpPr>
          <p:nvPr>
            <p:ph idx="1"/>
          </p:nvPr>
        </p:nvSpPr>
        <p:spPr>
          <a:xfrm>
            <a:off x="838200" y="1825624"/>
            <a:ext cx="10515600" cy="4820835"/>
          </a:xfrm>
        </p:spPr>
        <p:txBody>
          <a:bodyPr>
            <a:normAutofit/>
          </a:bodyPr>
          <a:lstStyle/>
          <a:p>
            <a:r>
              <a:rPr lang="en-GB" dirty="0" smtClean="0"/>
              <a:t>Many </a:t>
            </a:r>
            <a:r>
              <a:rPr lang="en-GB" dirty="0" err="1" smtClean="0"/>
              <a:t>IoT</a:t>
            </a:r>
            <a:r>
              <a:rPr lang="en-GB" dirty="0" smtClean="0"/>
              <a:t> devices do not encompass time</a:t>
            </a:r>
          </a:p>
          <a:p>
            <a:r>
              <a:rPr lang="en-GB" dirty="0" smtClean="0">
                <a:solidFill>
                  <a:srgbClr val="FF0000"/>
                </a:solidFill>
              </a:rPr>
              <a:t>SIM and other NFC </a:t>
            </a:r>
            <a:r>
              <a:rPr lang="en-GB" dirty="0" smtClean="0"/>
              <a:t>enabled devices </a:t>
            </a:r>
            <a:r>
              <a:rPr lang="en-GB" dirty="0"/>
              <a:t>(</a:t>
            </a:r>
            <a:r>
              <a:rPr lang="en-GB" dirty="0" smtClean="0"/>
              <a:t>RFID, MEMS) are examples </a:t>
            </a:r>
          </a:p>
          <a:p>
            <a:r>
              <a:rPr lang="en-GB" dirty="0" smtClean="0"/>
              <a:t>They neither have real-time clocks nor connections to a time server</a:t>
            </a:r>
          </a:p>
          <a:p>
            <a:pPr marL="0" indent="0">
              <a:buNone/>
            </a:pPr>
            <a:r>
              <a:rPr lang="en-GB" sz="5400" dirty="0" smtClean="0"/>
              <a:t>Why is this an issue?</a:t>
            </a:r>
          </a:p>
          <a:p>
            <a:r>
              <a:rPr lang="en-GB" dirty="0" smtClean="0"/>
              <a:t>All authentication protocols/services use time as a </a:t>
            </a:r>
            <a:r>
              <a:rPr lang="en-GB" dirty="0" smtClean="0">
                <a:solidFill>
                  <a:srgbClr val="FF0000"/>
                </a:solidFill>
              </a:rPr>
              <a:t>primary </a:t>
            </a:r>
            <a:r>
              <a:rPr lang="en-GB" dirty="0" err="1" smtClean="0">
                <a:solidFill>
                  <a:srgbClr val="FF0000"/>
                </a:solidFill>
              </a:rPr>
              <a:t>defense</a:t>
            </a:r>
            <a:r>
              <a:rPr lang="en-GB" dirty="0" smtClean="0">
                <a:solidFill>
                  <a:srgbClr val="FF0000"/>
                </a:solidFill>
              </a:rPr>
              <a:t> mechanism</a:t>
            </a:r>
          </a:p>
          <a:p>
            <a:r>
              <a:rPr lang="en-GB" dirty="0" smtClean="0">
                <a:solidFill>
                  <a:srgbClr val="FF0000"/>
                </a:solidFill>
              </a:rPr>
              <a:t>Number of retries cannot be throttled </a:t>
            </a:r>
            <a:r>
              <a:rPr lang="en-GB" dirty="0" smtClean="0"/>
              <a:t>based on a time-based retry count</a:t>
            </a:r>
          </a:p>
          <a:p>
            <a:r>
              <a:rPr lang="en-GB" dirty="0" smtClean="0"/>
              <a:t>Logging </a:t>
            </a:r>
            <a:r>
              <a:rPr lang="en-GB" b="1" i="1" dirty="0" smtClean="0">
                <a:solidFill>
                  <a:srgbClr val="FF0000"/>
                </a:solidFill>
              </a:rPr>
              <a:t>who</a:t>
            </a:r>
            <a:r>
              <a:rPr lang="en-GB" dirty="0" smtClean="0">
                <a:solidFill>
                  <a:srgbClr val="FF0000"/>
                </a:solidFill>
              </a:rPr>
              <a:t> did </a:t>
            </a:r>
            <a:r>
              <a:rPr lang="en-GB" b="1" i="1" dirty="0" smtClean="0">
                <a:solidFill>
                  <a:srgbClr val="FF0000"/>
                </a:solidFill>
              </a:rPr>
              <a:t>what</a:t>
            </a:r>
            <a:r>
              <a:rPr lang="en-GB" dirty="0" smtClean="0">
                <a:solidFill>
                  <a:srgbClr val="FF0000"/>
                </a:solidFill>
              </a:rPr>
              <a:t> and </a:t>
            </a:r>
            <a:r>
              <a:rPr lang="en-GB" b="1" i="1" dirty="0" smtClean="0">
                <a:solidFill>
                  <a:srgbClr val="FF0000"/>
                </a:solidFill>
              </a:rPr>
              <a:t>when</a:t>
            </a:r>
            <a:r>
              <a:rPr lang="en-GB" dirty="0" smtClean="0">
                <a:solidFill>
                  <a:srgbClr val="FF0000"/>
                </a:solidFill>
              </a:rPr>
              <a:t> </a:t>
            </a:r>
            <a:r>
              <a:rPr lang="en-GB" dirty="0" smtClean="0"/>
              <a:t>is not possible</a:t>
            </a:r>
            <a:endParaRPr lang="en-GB" dirty="0"/>
          </a:p>
        </p:txBody>
      </p:sp>
    </p:spTree>
    <p:extLst>
      <p:ext uri="{BB962C8B-B14F-4D97-AF65-F5344CB8AC3E}">
        <p14:creationId xmlns:p14="http://schemas.microsoft.com/office/powerpoint/2010/main" val="406638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IoT</a:t>
            </a:r>
            <a:r>
              <a:rPr lang="en-GB" dirty="0"/>
              <a:t> Security Threats </a:t>
            </a:r>
            <a:r>
              <a:rPr lang="en-GB" dirty="0" smtClean="0"/>
              <a:t>(7)</a:t>
            </a:r>
            <a:r>
              <a:rPr lang="en-GB" dirty="0"/>
              <a:t/>
            </a:r>
            <a:br>
              <a:rPr lang="en-GB" dirty="0"/>
            </a:br>
            <a:r>
              <a:rPr lang="en-GB" dirty="0" smtClean="0">
                <a:solidFill>
                  <a:srgbClr val="0070C0"/>
                </a:solidFill>
              </a:rPr>
              <a:t>Usability Hacks</a:t>
            </a:r>
            <a:endParaRPr lang="en-GB" dirty="0">
              <a:solidFill>
                <a:srgbClr val="0070C0"/>
              </a:solidFill>
            </a:endParaRPr>
          </a:p>
        </p:txBody>
      </p:sp>
      <p:sp>
        <p:nvSpPr>
          <p:cNvPr id="3" name="Content Placeholder 2"/>
          <p:cNvSpPr>
            <a:spLocks noGrp="1"/>
          </p:cNvSpPr>
          <p:nvPr>
            <p:ph idx="1"/>
          </p:nvPr>
        </p:nvSpPr>
        <p:spPr>
          <a:xfrm>
            <a:off x="838200" y="1825624"/>
            <a:ext cx="10515600" cy="4772123"/>
          </a:xfrm>
        </p:spPr>
        <p:txBody>
          <a:bodyPr>
            <a:normAutofit fontScale="92500"/>
          </a:bodyPr>
          <a:lstStyle/>
          <a:p>
            <a:r>
              <a:rPr lang="en-GB" dirty="0" smtClean="0"/>
              <a:t>Humans can be exploited using </a:t>
            </a:r>
            <a:r>
              <a:rPr lang="en-GB" dirty="0" smtClean="0">
                <a:solidFill>
                  <a:srgbClr val="FF0000"/>
                </a:solidFill>
              </a:rPr>
              <a:t>social engineering</a:t>
            </a:r>
          </a:p>
          <a:p>
            <a:r>
              <a:rPr lang="en-GB" dirty="0" err="1" smtClean="0"/>
              <a:t>IoT</a:t>
            </a:r>
            <a:r>
              <a:rPr lang="en-GB" dirty="0" smtClean="0"/>
              <a:t> devices can be </a:t>
            </a:r>
            <a:r>
              <a:rPr lang="en-GB" dirty="0" smtClean="0">
                <a:solidFill>
                  <a:srgbClr val="FF0000"/>
                </a:solidFill>
              </a:rPr>
              <a:t>reverse engineered </a:t>
            </a:r>
            <a:r>
              <a:rPr lang="en-GB" dirty="0" smtClean="0"/>
              <a:t>to understand their behaviour, and can be exploited</a:t>
            </a:r>
          </a:p>
          <a:p>
            <a:r>
              <a:rPr lang="en-GB" dirty="0" smtClean="0">
                <a:solidFill>
                  <a:srgbClr val="FF0000"/>
                </a:solidFill>
              </a:rPr>
              <a:t>Kerberos, X.509, OAuth</a:t>
            </a:r>
            <a:r>
              <a:rPr lang="en-GB" dirty="0" smtClean="0"/>
              <a:t>, </a:t>
            </a:r>
            <a:r>
              <a:rPr lang="en-GB" dirty="0" err="1" smtClean="0"/>
              <a:t>etc</a:t>
            </a:r>
            <a:r>
              <a:rPr lang="en-GB" dirty="0" smtClean="0"/>
              <a:t> become useful</a:t>
            </a:r>
          </a:p>
          <a:p>
            <a:r>
              <a:rPr lang="en-GB" dirty="0" smtClean="0"/>
              <a:t>Newer protocols, specifically for </a:t>
            </a:r>
            <a:r>
              <a:rPr lang="en-GB" dirty="0" err="1" smtClean="0"/>
              <a:t>IoT</a:t>
            </a:r>
            <a:r>
              <a:rPr lang="en-GB" dirty="0" smtClean="0"/>
              <a:t> devices, may have to be developed</a:t>
            </a:r>
          </a:p>
          <a:p>
            <a:r>
              <a:rPr lang="en-GB" dirty="0" err="1" smtClean="0">
                <a:solidFill>
                  <a:srgbClr val="FF0000"/>
                </a:solidFill>
              </a:rPr>
              <a:t>IoT</a:t>
            </a:r>
            <a:r>
              <a:rPr lang="en-GB" dirty="0" smtClean="0">
                <a:solidFill>
                  <a:srgbClr val="FF0000"/>
                </a:solidFill>
              </a:rPr>
              <a:t> devices suffer </a:t>
            </a:r>
            <a:r>
              <a:rPr lang="en-GB" dirty="0" smtClean="0"/>
              <a:t>from constrained capacities and are unable to perform some duties</a:t>
            </a:r>
          </a:p>
          <a:p>
            <a:r>
              <a:rPr lang="en-GB" dirty="0" smtClean="0"/>
              <a:t>A </a:t>
            </a:r>
            <a:r>
              <a:rPr lang="en-GB" dirty="0" smtClean="0">
                <a:solidFill>
                  <a:srgbClr val="FF0000"/>
                </a:solidFill>
              </a:rPr>
              <a:t>gateway</a:t>
            </a:r>
            <a:r>
              <a:rPr lang="en-GB" dirty="0" smtClean="0"/>
              <a:t> can act as an intermediary between </a:t>
            </a:r>
            <a:r>
              <a:rPr lang="en-GB" dirty="0" err="1" smtClean="0"/>
              <a:t>IoT</a:t>
            </a:r>
            <a:r>
              <a:rPr lang="en-GB" dirty="0" smtClean="0"/>
              <a:t> devices and the server</a:t>
            </a:r>
          </a:p>
          <a:p>
            <a:r>
              <a:rPr lang="en-GB" dirty="0" smtClean="0"/>
              <a:t>Gateway </a:t>
            </a:r>
            <a:r>
              <a:rPr lang="en-GB" dirty="0" smtClean="0">
                <a:solidFill>
                  <a:srgbClr val="FF0000"/>
                </a:solidFill>
              </a:rPr>
              <a:t>can perform security duties,</a:t>
            </a:r>
            <a:r>
              <a:rPr lang="en-GB" dirty="0" smtClean="0"/>
              <a:t> and other chores, </a:t>
            </a:r>
            <a:r>
              <a:rPr lang="en-GB" dirty="0" smtClean="0">
                <a:solidFill>
                  <a:srgbClr val="FF0000"/>
                </a:solidFill>
              </a:rPr>
              <a:t>on behalf of the </a:t>
            </a:r>
            <a:r>
              <a:rPr lang="en-GB" dirty="0" err="1" smtClean="0">
                <a:solidFill>
                  <a:srgbClr val="FF0000"/>
                </a:solidFill>
              </a:rPr>
              <a:t>IoT</a:t>
            </a:r>
            <a:r>
              <a:rPr lang="en-GB" dirty="0" smtClean="0">
                <a:solidFill>
                  <a:srgbClr val="FF0000"/>
                </a:solidFill>
              </a:rPr>
              <a:t> device</a:t>
            </a:r>
            <a:endParaRPr lang="en-GB" dirty="0">
              <a:solidFill>
                <a:srgbClr val="FF0000"/>
              </a:solidFill>
            </a:endParaRPr>
          </a:p>
        </p:txBody>
      </p:sp>
    </p:spTree>
    <p:extLst>
      <p:ext uri="{BB962C8B-B14F-4D97-AF65-F5344CB8AC3E}">
        <p14:creationId xmlns:p14="http://schemas.microsoft.com/office/powerpoint/2010/main" val="289951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2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2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Gartner said about </a:t>
            </a:r>
            <a:r>
              <a:rPr lang="en-GB" dirty="0" err="1" smtClean="0"/>
              <a:t>IoT</a:t>
            </a:r>
            <a:r>
              <a:rPr lang="en-GB" dirty="0" smtClean="0"/>
              <a:t> in 2015 …</a:t>
            </a:r>
            <a:endParaRPr lang="en-GB" dirty="0"/>
          </a:p>
        </p:txBody>
      </p:sp>
      <p:sp>
        <p:nvSpPr>
          <p:cNvPr id="3" name="Content Placeholder 2"/>
          <p:cNvSpPr>
            <a:spLocks noGrp="1"/>
          </p:cNvSpPr>
          <p:nvPr>
            <p:ph idx="1"/>
          </p:nvPr>
        </p:nvSpPr>
        <p:spPr/>
        <p:txBody>
          <a:bodyPr/>
          <a:lstStyle/>
          <a:p>
            <a:pPr marL="0" indent="0">
              <a:buNone/>
            </a:pPr>
            <a:r>
              <a:rPr lang="en-GB" dirty="0" smtClean="0"/>
              <a:t>Gartner, Inc. forecasts that “</a:t>
            </a:r>
            <a:r>
              <a:rPr lang="en-GB" dirty="0" smtClean="0">
                <a:solidFill>
                  <a:srgbClr val="FF0000"/>
                </a:solidFill>
              </a:rPr>
              <a:t>4.9 billion connected things will be in use in 2015</a:t>
            </a:r>
            <a:r>
              <a:rPr lang="en-GB" dirty="0" smtClean="0"/>
              <a:t>, up 30 percent from 2014, and will reach 25 billion by 2020” </a:t>
            </a:r>
          </a:p>
          <a:p>
            <a:endParaRPr lang="en-GB" dirty="0"/>
          </a:p>
          <a:p>
            <a:pPr marL="0" indent="0">
              <a:buNone/>
            </a:pPr>
            <a:r>
              <a:rPr lang="en-GB" dirty="0" smtClean="0"/>
              <a:t>			Gartner, Press Release, “Gartner Says 4.9 Billion 				Connected "Things" Will Be in Use in 2015”  					November 2014</a:t>
            </a:r>
          </a:p>
          <a:p>
            <a:pPr marL="0" indent="0">
              <a:buNone/>
            </a:pPr>
            <a:r>
              <a:rPr lang="en-GB" dirty="0" smtClean="0"/>
              <a:t>			</a:t>
            </a:r>
            <a:r>
              <a:rPr lang="en-GB" dirty="0" smtClean="0">
                <a:hlinkClick r:id="rId2"/>
              </a:rPr>
              <a:t>http://www.gartner.com/newsroom/id/2905717</a:t>
            </a:r>
            <a:endParaRPr lang="en-GB" dirty="0" smtClean="0"/>
          </a:p>
          <a:p>
            <a:pPr marL="0" indent="0">
              <a:buNone/>
            </a:pPr>
            <a:endParaRPr lang="en-GB" dirty="0"/>
          </a:p>
        </p:txBody>
      </p:sp>
    </p:spTree>
    <p:extLst>
      <p:ext uri="{BB962C8B-B14F-4D97-AF65-F5344CB8AC3E}">
        <p14:creationId xmlns:p14="http://schemas.microsoft.com/office/powerpoint/2010/main" val="2425078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IoT</a:t>
            </a:r>
            <a:r>
              <a:rPr lang="en-GB" dirty="0"/>
              <a:t> Security Threats </a:t>
            </a:r>
            <a:r>
              <a:rPr lang="en-GB" dirty="0" smtClean="0"/>
              <a:t>(8)</a:t>
            </a:r>
            <a:r>
              <a:rPr lang="en-GB" dirty="0"/>
              <a:t/>
            </a:r>
            <a:br>
              <a:rPr lang="en-GB" dirty="0"/>
            </a:br>
            <a:r>
              <a:rPr lang="en-GB" dirty="0" smtClean="0">
                <a:solidFill>
                  <a:srgbClr val="00B0F0"/>
                </a:solidFill>
              </a:rPr>
              <a:t>Software Updates and Patching</a:t>
            </a:r>
            <a:endParaRPr lang="en-GB" dirty="0">
              <a:solidFill>
                <a:srgbClr val="00B0F0"/>
              </a:solidFill>
            </a:endParaRPr>
          </a:p>
        </p:txBody>
      </p:sp>
      <p:sp>
        <p:nvSpPr>
          <p:cNvPr id="3" name="Content Placeholder 2"/>
          <p:cNvSpPr>
            <a:spLocks noGrp="1"/>
          </p:cNvSpPr>
          <p:nvPr>
            <p:ph idx="1"/>
          </p:nvPr>
        </p:nvSpPr>
        <p:spPr>
          <a:xfrm>
            <a:off x="838200" y="1825624"/>
            <a:ext cx="10515600" cy="4916369"/>
          </a:xfrm>
        </p:spPr>
        <p:txBody>
          <a:bodyPr>
            <a:normAutofit/>
          </a:bodyPr>
          <a:lstStyle/>
          <a:p>
            <a:r>
              <a:rPr lang="en-GB" sz="3600" dirty="0" smtClean="0">
                <a:solidFill>
                  <a:srgbClr val="FF0000"/>
                </a:solidFill>
              </a:rPr>
              <a:t>Can you predict </a:t>
            </a:r>
            <a:r>
              <a:rPr lang="en-GB" sz="3600" dirty="0" smtClean="0"/>
              <a:t>when a bug in software is found?</a:t>
            </a:r>
          </a:p>
          <a:p>
            <a:r>
              <a:rPr lang="en-GB" sz="3600" dirty="0" smtClean="0"/>
              <a:t>Requires </a:t>
            </a:r>
            <a:r>
              <a:rPr lang="en-GB" sz="3600" dirty="0" smtClean="0">
                <a:solidFill>
                  <a:srgbClr val="FF0000"/>
                </a:solidFill>
              </a:rPr>
              <a:t>software updates </a:t>
            </a:r>
            <a:r>
              <a:rPr lang="en-GB" sz="3600" dirty="0" smtClean="0"/>
              <a:t>and patches</a:t>
            </a:r>
          </a:p>
          <a:p>
            <a:r>
              <a:rPr lang="en-GB" sz="3600" dirty="0" smtClean="0"/>
              <a:t>Resource constrained </a:t>
            </a:r>
            <a:r>
              <a:rPr lang="en-GB" sz="3600" dirty="0" err="1" smtClean="0">
                <a:solidFill>
                  <a:srgbClr val="FF0000"/>
                </a:solidFill>
              </a:rPr>
              <a:t>IoT</a:t>
            </a:r>
            <a:r>
              <a:rPr lang="en-GB" sz="3600" dirty="0" smtClean="0">
                <a:solidFill>
                  <a:srgbClr val="FF0000"/>
                </a:solidFill>
              </a:rPr>
              <a:t> devices are incapable </a:t>
            </a:r>
            <a:r>
              <a:rPr lang="en-GB" sz="3600" dirty="0" smtClean="0"/>
              <a:t>of managing the update/patching process</a:t>
            </a:r>
          </a:p>
          <a:p>
            <a:r>
              <a:rPr lang="en-GB" sz="3600" dirty="0" smtClean="0">
                <a:solidFill>
                  <a:srgbClr val="FF0000"/>
                </a:solidFill>
              </a:rPr>
              <a:t>Human intervention </a:t>
            </a:r>
            <a:r>
              <a:rPr lang="en-GB" sz="3600" dirty="0" smtClean="0"/>
              <a:t>can neither be expected nor feasible</a:t>
            </a:r>
          </a:p>
          <a:p>
            <a:r>
              <a:rPr lang="en-GB" sz="3600" dirty="0" smtClean="0"/>
              <a:t>Requires </a:t>
            </a:r>
            <a:r>
              <a:rPr lang="en-GB" sz="3600" dirty="0" smtClean="0">
                <a:solidFill>
                  <a:srgbClr val="FF0000"/>
                </a:solidFill>
              </a:rPr>
              <a:t>the server or an intermediate gateway </a:t>
            </a:r>
            <a:r>
              <a:rPr lang="en-GB" sz="3600" dirty="0" smtClean="0"/>
              <a:t>to take responsibility for local updates/patching</a:t>
            </a:r>
            <a:endParaRPr lang="en-GB" sz="3600" dirty="0"/>
          </a:p>
        </p:txBody>
      </p:sp>
    </p:spTree>
    <p:extLst>
      <p:ext uri="{BB962C8B-B14F-4D97-AF65-F5344CB8AC3E}">
        <p14:creationId xmlns:p14="http://schemas.microsoft.com/office/powerpoint/2010/main" val="420335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IoT</a:t>
            </a:r>
            <a:r>
              <a:rPr lang="en-GB" dirty="0"/>
              <a:t> Security Threats </a:t>
            </a:r>
            <a:r>
              <a:rPr lang="en-GB" dirty="0" smtClean="0"/>
              <a:t>(9)</a:t>
            </a:r>
            <a:br>
              <a:rPr lang="en-GB" dirty="0" smtClean="0"/>
            </a:br>
            <a:r>
              <a:rPr lang="en-GB" dirty="0" smtClean="0">
                <a:solidFill>
                  <a:srgbClr val="00B0F0"/>
                </a:solidFill>
              </a:rPr>
              <a:t>Stunt Hacking</a:t>
            </a:r>
            <a:endParaRPr lang="en-GB" dirty="0">
              <a:solidFill>
                <a:srgbClr val="00B0F0"/>
              </a:solidFill>
            </a:endParaRPr>
          </a:p>
        </p:txBody>
      </p:sp>
      <p:sp>
        <p:nvSpPr>
          <p:cNvPr id="3" name="Content Placeholder 2"/>
          <p:cNvSpPr>
            <a:spLocks noGrp="1"/>
          </p:cNvSpPr>
          <p:nvPr>
            <p:ph idx="1"/>
          </p:nvPr>
        </p:nvSpPr>
        <p:spPr>
          <a:xfrm>
            <a:off x="838200" y="1825625"/>
            <a:ext cx="10515600" cy="4848130"/>
          </a:xfrm>
        </p:spPr>
        <p:txBody>
          <a:bodyPr>
            <a:normAutofit/>
          </a:bodyPr>
          <a:lstStyle/>
          <a:p>
            <a:r>
              <a:rPr lang="en-GB" sz="3200" dirty="0" smtClean="0"/>
              <a:t>More interesting is the device, hacking will be more impressive </a:t>
            </a:r>
          </a:p>
          <a:p>
            <a:pPr lvl="1"/>
            <a:r>
              <a:rPr lang="en-GB" sz="3200" dirty="0" smtClean="0">
                <a:solidFill>
                  <a:srgbClr val="FF0000"/>
                </a:solidFill>
              </a:rPr>
              <a:t>For monetizing the results of the hack</a:t>
            </a:r>
          </a:p>
          <a:p>
            <a:pPr lvl="1"/>
            <a:r>
              <a:rPr lang="en-GB" sz="3200" dirty="0" smtClean="0">
                <a:solidFill>
                  <a:srgbClr val="FF0000"/>
                </a:solidFill>
              </a:rPr>
              <a:t>Glorification of the hack</a:t>
            </a:r>
          </a:p>
          <a:p>
            <a:r>
              <a:rPr lang="en-GB" sz="3200" dirty="0" smtClean="0"/>
              <a:t>Simply too many targets to </a:t>
            </a:r>
            <a:r>
              <a:rPr lang="en-GB" sz="3200" dirty="0" smtClean="0"/>
              <a:t>choose from and attack</a:t>
            </a:r>
            <a:endParaRPr lang="en-GB" sz="3200" dirty="0" smtClean="0"/>
          </a:p>
          <a:p>
            <a:r>
              <a:rPr lang="en-GB" sz="3200" dirty="0" smtClean="0"/>
              <a:t>But targets involving </a:t>
            </a:r>
            <a:r>
              <a:rPr lang="en-GB" sz="3200" dirty="0" smtClean="0">
                <a:solidFill>
                  <a:srgbClr val="FF0000"/>
                </a:solidFill>
              </a:rPr>
              <a:t>payment systems </a:t>
            </a:r>
            <a:r>
              <a:rPr lang="en-GB" sz="3200" dirty="0" smtClean="0"/>
              <a:t>will be more attractive</a:t>
            </a:r>
          </a:p>
          <a:p>
            <a:r>
              <a:rPr lang="en-GB" sz="3200" dirty="0" err="1" smtClean="0"/>
              <a:t>IoT</a:t>
            </a:r>
            <a:r>
              <a:rPr lang="en-GB" sz="3200" dirty="0" smtClean="0"/>
              <a:t> devices </a:t>
            </a:r>
            <a:r>
              <a:rPr lang="en-GB" sz="3200" dirty="0" smtClean="0">
                <a:solidFill>
                  <a:srgbClr val="FF0000"/>
                </a:solidFill>
              </a:rPr>
              <a:t>can’t be hidden from the radar </a:t>
            </a:r>
            <a:r>
              <a:rPr lang="en-GB" sz="3200" dirty="0" smtClean="0"/>
              <a:t>of the hackers</a:t>
            </a:r>
          </a:p>
          <a:p>
            <a:r>
              <a:rPr lang="en-GB" sz="3200" dirty="0" smtClean="0"/>
              <a:t>“</a:t>
            </a:r>
            <a:r>
              <a:rPr lang="en-GB" sz="3200" b="1" i="1" dirty="0" smtClean="0">
                <a:solidFill>
                  <a:srgbClr val="FF0000"/>
                </a:solidFill>
              </a:rPr>
              <a:t>Security by Obscurity</a:t>
            </a:r>
            <a:r>
              <a:rPr lang="en-GB" sz="3200" dirty="0" smtClean="0"/>
              <a:t>” is not an option</a:t>
            </a:r>
            <a:endParaRPr lang="en-GB" sz="3200" dirty="0"/>
          </a:p>
        </p:txBody>
      </p:sp>
    </p:spTree>
    <p:extLst>
      <p:ext uri="{BB962C8B-B14F-4D97-AF65-F5344CB8AC3E}">
        <p14:creationId xmlns:p14="http://schemas.microsoft.com/office/powerpoint/2010/main" val="194030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Architecting </a:t>
            </a:r>
            <a:r>
              <a:rPr lang="en-GB" dirty="0" err="1" smtClean="0"/>
              <a:t>IoT</a:t>
            </a:r>
            <a:r>
              <a:rPr lang="en-GB" dirty="0" smtClean="0"/>
              <a:t> security</a:t>
            </a:r>
            <a:endParaRPr lang="en-GB" dirty="0"/>
          </a:p>
        </p:txBody>
      </p:sp>
      <p:sp>
        <p:nvSpPr>
          <p:cNvPr id="3" name="Content Placeholder 2"/>
          <p:cNvSpPr>
            <a:spLocks noGrp="1"/>
          </p:cNvSpPr>
          <p:nvPr>
            <p:ph idx="1"/>
          </p:nvPr>
        </p:nvSpPr>
        <p:spPr>
          <a:xfrm>
            <a:off x="838200" y="1825624"/>
            <a:ext cx="10515600" cy="4670709"/>
          </a:xfrm>
        </p:spPr>
        <p:txBody>
          <a:bodyPr>
            <a:normAutofit/>
          </a:bodyPr>
          <a:lstStyle/>
          <a:p>
            <a:r>
              <a:rPr lang="en-GB" sz="3600" dirty="0" smtClean="0">
                <a:solidFill>
                  <a:srgbClr val="FF0000"/>
                </a:solidFill>
              </a:rPr>
              <a:t>Never assume </a:t>
            </a:r>
            <a:r>
              <a:rPr lang="en-GB" sz="3600" dirty="0"/>
              <a:t>n</a:t>
            </a:r>
            <a:r>
              <a:rPr lang="en-GB" sz="3600" dirty="0" smtClean="0"/>
              <a:t>etwork trust</a:t>
            </a:r>
          </a:p>
          <a:p>
            <a:r>
              <a:rPr lang="en-GB" sz="3600" dirty="0" smtClean="0">
                <a:solidFill>
                  <a:srgbClr val="FF0000"/>
                </a:solidFill>
              </a:rPr>
              <a:t>Employ strong </a:t>
            </a:r>
            <a:r>
              <a:rPr lang="en-GB" sz="3600" dirty="0" smtClean="0"/>
              <a:t>Internet border protection</a:t>
            </a:r>
          </a:p>
          <a:p>
            <a:r>
              <a:rPr lang="en-GB" sz="3600" dirty="0" smtClean="0">
                <a:solidFill>
                  <a:srgbClr val="FF0000"/>
                </a:solidFill>
              </a:rPr>
              <a:t>Filter and allow </a:t>
            </a:r>
            <a:r>
              <a:rPr lang="en-GB" sz="3600" dirty="0" smtClean="0"/>
              <a:t>only approved inbound traffic</a:t>
            </a:r>
          </a:p>
          <a:p>
            <a:r>
              <a:rPr lang="en-GB" sz="3600" dirty="0" smtClean="0">
                <a:solidFill>
                  <a:srgbClr val="FF0000"/>
                </a:solidFill>
              </a:rPr>
              <a:t>Segment</a:t>
            </a:r>
            <a:r>
              <a:rPr lang="en-GB" sz="3600" dirty="0" smtClean="0"/>
              <a:t> into their own network; </a:t>
            </a:r>
            <a:r>
              <a:rPr lang="en-GB" sz="3600" dirty="0" smtClean="0">
                <a:solidFill>
                  <a:srgbClr val="0070C0"/>
                </a:solidFill>
              </a:rPr>
              <a:t>especially if they are new devices</a:t>
            </a:r>
          </a:p>
          <a:p>
            <a:r>
              <a:rPr lang="en-GB" sz="3600" dirty="0">
                <a:solidFill>
                  <a:srgbClr val="FF0000"/>
                </a:solidFill>
              </a:rPr>
              <a:t>M</a:t>
            </a:r>
            <a:r>
              <a:rPr lang="en-GB" sz="3600" dirty="0" smtClean="0">
                <a:solidFill>
                  <a:srgbClr val="FF0000"/>
                </a:solidFill>
              </a:rPr>
              <a:t>onitor regularly </a:t>
            </a:r>
            <a:r>
              <a:rPr lang="en-GB" sz="3600" dirty="0" smtClean="0"/>
              <a:t>and identify anomalous traffic</a:t>
            </a:r>
          </a:p>
          <a:p>
            <a:r>
              <a:rPr lang="en-GB" sz="3600" dirty="0" smtClean="0">
                <a:solidFill>
                  <a:srgbClr val="FF0000"/>
                </a:solidFill>
              </a:rPr>
              <a:t>Take action </a:t>
            </a:r>
            <a:r>
              <a:rPr lang="en-GB" sz="3600" dirty="0" smtClean="0"/>
              <a:t>if detected </a:t>
            </a:r>
          </a:p>
        </p:txBody>
      </p:sp>
    </p:spTree>
    <p:extLst>
      <p:ext uri="{BB962C8B-B14F-4D97-AF65-F5344CB8AC3E}">
        <p14:creationId xmlns:p14="http://schemas.microsoft.com/office/powerpoint/2010/main" val="37712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anim calcmode="lin" valueType="num">
                                      <p:cBhvr>
                                        <p:cTn id="29"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000"/>
                                        <p:tgtEl>
                                          <p:spTgt spid="3">
                                            <p:txEl>
                                              <p:pRg st="4" end="4"/>
                                            </p:txEl>
                                          </p:spTgt>
                                        </p:tgtEl>
                                      </p:cBhvr>
                                    </p:animEffect>
                                    <p:anim calcmode="lin" valueType="num">
                                      <p:cBhvr>
                                        <p:cTn id="36"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2000"/>
                                        <p:tgtEl>
                                          <p:spTgt spid="3">
                                            <p:txEl>
                                              <p:pRg st="5" end="5"/>
                                            </p:txEl>
                                          </p:spTgt>
                                        </p:tgtEl>
                                      </p:cBhvr>
                                    </p:animEffect>
                                    <p:anim calcmode="lin" valueType="num">
                                      <p:cBhvr>
                                        <p:cTn id="43"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2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dirty="0" smtClean="0"/>
              <a:t>Architecting </a:t>
            </a:r>
            <a:r>
              <a:rPr lang="en-GB" dirty="0" err="1" smtClean="0"/>
              <a:t>IoT</a:t>
            </a:r>
            <a:r>
              <a:rPr lang="en-GB" dirty="0" smtClean="0"/>
              <a:t> security</a:t>
            </a:r>
            <a:endParaRPr lang="en-GB" dirty="0"/>
          </a:p>
        </p:txBody>
      </p:sp>
      <p:sp>
        <p:nvSpPr>
          <p:cNvPr id="3" name="Content Placeholder 2"/>
          <p:cNvSpPr>
            <a:spLocks noGrp="1"/>
          </p:cNvSpPr>
          <p:nvPr>
            <p:ph idx="1"/>
          </p:nvPr>
        </p:nvSpPr>
        <p:spPr>
          <a:xfrm>
            <a:off x="838200" y="1228298"/>
            <a:ext cx="10515600" cy="5390865"/>
          </a:xfrm>
        </p:spPr>
        <p:txBody>
          <a:bodyPr>
            <a:normAutofit fontScale="92500" lnSpcReduction="10000"/>
          </a:bodyPr>
          <a:lstStyle/>
          <a:p>
            <a:r>
              <a:rPr lang="en-GB" sz="3200" dirty="0" smtClean="0">
                <a:solidFill>
                  <a:srgbClr val="FF0000"/>
                </a:solidFill>
              </a:rPr>
              <a:t>Never assume </a:t>
            </a:r>
            <a:r>
              <a:rPr lang="en-GB" sz="3200" dirty="0"/>
              <a:t>n</a:t>
            </a:r>
            <a:r>
              <a:rPr lang="en-GB" sz="3200" dirty="0" smtClean="0"/>
              <a:t>etwork trust</a:t>
            </a:r>
          </a:p>
          <a:p>
            <a:r>
              <a:rPr lang="en-GB" sz="3200" dirty="0" smtClean="0">
                <a:solidFill>
                  <a:srgbClr val="FF0000"/>
                </a:solidFill>
              </a:rPr>
              <a:t>Plan for </a:t>
            </a:r>
            <a:r>
              <a:rPr lang="en-GB" sz="3200" dirty="0" smtClean="0"/>
              <a:t>security threats and incidents</a:t>
            </a:r>
          </a:p>
          <a:p>
            <a:r>
              <a:rPr lang="en-GB" sz="3200" dirty="0" smtClean="0">
                <a:solidFill>
                  <a:srgbClr val="FF0000"/>
                </a:solidFill>
              </a:rPr>
              <a:t>Always include </a:t>
            </a:r>
            <a:r>
              <a:rPr lang="en-GB" sz="3200" dirty="0" smtClean="0"/>
              <a:t>security into </a:t>
            </a:r>
            <a:r>
              <a:rPr lang="en-GB" sz="3200" dirty="0" err="1" smtClean="0"/>
              <a:t>IoT</a:t>
            </a:r>
            <a:r>
              <a:rPr lang="en-GB" sz="3200" dirty="0" smtClean="0"/>
              <a:t> products from the design stage</a:t>
            </a:r>
          </a:p>
          <a:p>
            <a:r>
              <a:rPr lang="en-GB" sz="3200" dirty="0" smtClean="0">
                <a:solidFill>
                  <a:srgbClr val="FF0000"/>
                </a:solidFill>
              </a:rPr>
              <a:t>Never plan to back engineer </a:t>
            </a:r>
            <a:r>
              <a:rPr lang="en-GB" sz="3200" dirty="0" smtClean="0"/>
              <a:t>security into your product</a:t>
            </a:r>
          </a:p>
          <a:p>
            <a:r>
              <a:rPr lang="en-GB" sz="3200" dirty="0" smtClean="0">
                <a:solidFill>
                  <a:srgbClr val="FF0000"/>
                </a:solidFill>
              </a:rPr>
              <a:t>Evaluate software engineering practices </a:t>
            </a:r>
            <a:r>
              <a:rPr lang="en-GB" sz="3200" dirty="0" smtClean="0"/>
              <a:t>to understand how information security practices are embedded in a product’s software</a:t>
            </a:r>
          </a:p>
          <a:p>
            <a:endParaRPr lang="en-GB" sz="3200" dirty="0" smtClean="0"/>
          </a:p>
          <a:p>
            <a:r>
              <a:rPr lang="en-GB" sz="3200" dirty="0" smtClean="0"/>
              <a:t>If an </a:t>
            </a:r>
            <a:r>
              <a:rPr lang="en-GB" sz="3200" dirty="0" err="1" smtClean="0"/>
              <a:t>IoT</a:t>
            </a:r>
            <a:r>
              <a:rPr lang="en-GB" sz="3200" dirty="0" smtClean="0"/>
              <a:t> device needs to be accessed across the Internet:</a:t>
            </a:r>
          </a:p>
          <a:p>
            <a:pPr lvl="1"/>
            <a:r>
              <a:rPr lang="en-GB" sz="2800" dirty="0">
                <a:solidFill>
                  <a:srgbClr val="FF0000"/>
                </a:solidFill>
              </a:rPr>
              <a:t>it must be </a:t>
            </a:r>
            <a:r>
              <a:rPr lang="en-GB" sz="2800" dirty="0" smtClean="0">
                <a:solidFill>
                  <a:srgbClr val="FF0000"/>
                </a:solidFill>
              </a:rPr>
              <a:t>placed </a:t>
            </a:r>
            <a:r>
              <a:rPr lang="en-GB" sz="2800" dirty="0"/>
              <a:t>i</a:t>
            </a:r>
            <a:r>
              <a:rPr lang="en-GB" sz="2800" dirty="0" smtClean="0"/>
              <a:t>n its own network</a:t>
            </a:r>
          </a:p>
          <a:p>
            <a:pPr lvl="1"/>
            <a:r>
              <a:rPr lang="en-GB" sz="2800" dirty="0" smtClean="0">
                <a:solidFill>
                  <a:srgbClr val="FF0000"/>
                </a:solidFill>
              </a:rPr>
              <a:t>Strict network access control </a:t>
            </a:r>
            <a:r>
              <a:rPr lang="en-GB" sz="2800" dirty="0" smtClean="0"/>
              <a:t>must be in place</a:t>
            </a:r>
          </a:p>
          <a:p>
            <a:pPr lvl="1"/>
            <a:r>
              <a:rPr lang="en-GB" sz="2800" dirty="0" smtClean="0"/>
              <a:t>Adopt </a:t>
            </a:r>
            <a:r>
              <a:rPr lang="en-GB" sz="2800" dirty="0" smtClean="0">
                <a:solidFill>
                  <a:srgbClr val="FF0000"/>
                </a:solidFill>
              </a:rPr>
              <a:t>IETF’s Best Current Practices (BCP) 38 </a:t>
            </a:r>
            <a:endParaRPr lang="en-GB" sz="2800" dirty="0">
              <a:solidFill>
                <a:srgbClr val="FF0000"/>
              </a:solidFill>
            </a:endParaRPr>
          </a:p>
        </p:txBody>
      </p:sp>
    </p:spTree>
    <p:extLst>
      <p:ext uri="{BB962C8B-B14F-4D97-AF65-F5344CB8AC3E}">
        <p14:creationId xmlns:p14="http://schemas.microsoft.com/office/powerpoint/2010/main" val="382797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BCP 38?</a:t>
            </a:r>
            <a:endParaRPr lang="en-GB" dirty="0"/>
          </a:p>
        </p:txBody>
      </p:sp>
      <p:sp>
        <p:nvSpPr>
          <p:cNvPr id="3" name="Content Placeholder 2"/>
          <p:cNvSpPr>
            <a:spLocks noGrp="1"/>
          </p:cNvSpPr>
          <p:nvPr>
            <p:ph idx="1"/>
          </p:nvPr>
        </p:nvSpPr>
        <p:spPr>
          <a:xfrm>
            <a:off x="838200" y="1937982"/>
            <a:ext cx="10515600" cy="4449171"/>
          </a:xfrm>
        </p:spPr>
        <p:txBody>
          <a:bodyPr>
            <a:normAutofit lnSpcReduction="10000"/>
          </a:bodyPr>
          <a:lstStyle/>
          <a:p>
            <a:r>
              <a:rPr lang="en-GB" sz="3600" dirty="0" smtClean="0"/>
              <a:t>RFC 2827 (updated by RFC 3704) – </a:t>
            </a:r>
            <a:r>
              <a:rPr lang="en-GB" sz="3600" dirty="0" smtClean="0">
                <a:solidFill>
                  <a:srgbClr val="FF0000"/>
                </a:solidFill>
              </a:rPr>
              <a:t>Network Ingress Filtering: Defeating </a:t>
            </a:r>
            <a:r>
              <a:rPr lang="en-GB" sz="3600" dirty="0" err="1" smtClean="0">
                <a:solidFill>
                  <a:srgbClr val="FF0000"/>
                </a:solidFill>
              </a:rPr>
              <a:t>DoS</a:t>
            </a:r>
            <a:r>
              <a:rPr lang="en-GB" sz="3600" dirty="0" smtClean="0">
                <a:solidFill>
                  <a:srgbClr val="FF0000"/>
                </a:solidFill>
              </a:rPr>
              <a:t> Attacks</a:t>
            </a:r>
            <a:r>
              <a:rPr lang="en-GB" sz="3600" dirty="0" smtClean="0"/>
              <a:t> which employ IP Source Address Spoofing</a:t>
            </a:r>
          </a:p>
          <a:p>
            <a:r>
              <a:rPr lang="en-GB" sz="3600" dirty="0" smtClean="0"/>
              <a:t>Makes the </a:t>
            </a:r>
            <a:r>
              <a:rPr lang="en-GB" sz="3600" dirty="0" smtClean="0">
                <a:solidFill>
                  <a:srgbClr val="FF0000"/>
                </a:solidFill>
              </a:rPr>
              <a:t>device to drop </a:t>
            </a:r>
            <a:r>
              <a:rPr lang="en-GB" sz="3600" dirty="0" smtClean="0"/>
              <a:t>spoofed IP traffic</a:t>
            </a:r>
          </a:p>
          <a:p>
            <a:r>
              <a:rPr lang="en-GB" sz="3600" dirty="0" smtClean="0">
                <a:solidFill>
                  <a:srgbClr val="FF0000"/>
                </a:solidFill>
              </a:rPr>
              <a:t>Device cannot participate </a:t>
            </a:r>
            <a:r>
              <a:rPr lang="en-GB" sz="3600" dirty="0" smtClean="0"/>
              <a:t>in a DDoS attack</a:t>
            </a:r>
          </a:p>
          <a:p>
            <a:endParaRPr lang="en-GB" sz="3600" dirty="0" smtClean="0"/>
          </a:p>
          <a:p>
            <a:r>
              <a:rPr lang="en-GB" sz="3600" dirty="0" smtClean="0"/>
              <a:t>If attacker can’t send spoofed traffic to the device then the device can’t send DDoS traffic!</a:t>
            </a:r>
          </a:p>
        </p:txBody>
      </p:sp>
    </p:spTree>
    <p:extLst>
      <p:ext uri="{BB962C8B-B14F-4D97-AF65-F5344CB8AC3E}">
        <p14:creationId xmlns:p14="http://schemas.microsoft.com/office/powerpoint/2010/main" val="254553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2000"/>
                                        <p:tgtEl>
                                          <p:spTgt spid="3">
                                            <p:txEl>
                                              <p:pRg st="4" end="4"/>
                                            </p:txEl>
                                          </p:spTgt>
                                        </p:tgtEl>
                                      </p:cBhvr>
                                    </p:animEffect>
                                    <p:anim calcmode="lin" valueType="num">
                                      <p:cBhvr>
                                        <p:cTn id="29"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760"/>
            <a:ext cx="10515600" cy="1325563"/>
          </a:xfrm>
        </p:spPr>
        <p:txBody>
          <a:bodyPr>
            <a:normAutofit/>
          </a:bodyPr>
          <a:lstStyle/>
          <a:p>
            <a:r>
              <a:rPr lang="en-GB" sz="4800" dirty="0" smtClean="0"/>
              <a:t>How to make </a:t>
            </a:r>
            <a:r>
              <a:rPr lang="en-GB" sz="4800" dirty="0" err="1" smtClean="0"/>
              <a:t>IoT</a:t>
            </a:r>
            <a:r>
              <a:rPr lang="en-GB" sz="4800" dirty="0" smtClean="0"/>
              <a:t> secure?</a:t>
            </a:r>
            <a:endParaRPr lang="en-GB" sz="4800" dirty="0"/>
          </a:p>
        </p:txBody>
      </p:sp>
      <p:sp>
        <p:nvSpPr>
          <p:cNvPr id="3" name="Content Placeholder 2"/>
          <p:cNvSpPr>
            <a:spLocks noGrp="1"/>
          </p:cNvSpPr>
          <p:nvPr>
            <p:ph idx="1"/>
          </p:nvPr>
        </p:nvSpPr>
        <p:spPr>
          <a:xfrm>
            <a:off x="838200" y="1472322"/>
            <a:ext cx="10515600" cy="5133193"/>
          </a:xfrm>
        </p:spPr>
        <p:txBody>
          <a:bodyPr>
            <a:normAutofit/>
          </a:bodyPr>
          <a:lstStyle/>
          <a:p>
            <a:pPr marL="0" indent="0">
              <a:buNone/>
            </a:pPr>
            <a:r>
              <a:rPr lang="en-GB" sz="4000" dirty="0" smtClean="0"/>
              <a:t>In the longer term</a:t>
            </a:r>
          </a:p>
          <a:p>
            <a:r>
              <a:rPr lang="en-GB" sz="4000" dirty="0" smtClean="0"/>
              <a:t>Adopt “</a:t>
            </a:r>
            <a:r>
              <a:rPr lang="en-GB" sz="4000" dirty="0" smtClean="0">
                <a:solidFill>
                  <a:srgbClr val="FF0000"/>
                </a:solidFill>
              </a:rPr>
              <a:t>Secure-by-default</a:t>
            </a:r>
            <a:r>
              <a:rPr lang="en-GB" sz="4000" dirty="0" smtClean="0"/>
              <a:t>” designs</a:t>
            </a:r>
          </a:p>
          <a:p>
            <a:r>
              <a:rPr lang="en-GB" sz="4000" dirty="0" smtClean="0"/>
              <a:t>Configurations built on top of “secure-by-default” </a:t>
            </a:r>
            <a:r>
              <a:rPr lang="en-GB" sz="4000" dirty="0" smtClean="0">
                <a:solidFill>
                  <a:srgbClr val="FF0000"/>
                </a:solidFill>
              </a:rPr>
              <a:t>operating systems</a:t>
            </a:r>
          </a:p>
          <a:p>
            <a:r>
              <a:rPr lang="en-GB" sz="4000" dirty="0" smtClean="0"/>
              <a:t>Only provide </a:t>
            </a:r>
            <a:r>
              <a:rPr lang="en-GB" sz="4000" dirty="0" smtClean="0">
                <a:solidFill>
                  <a:srgbClr val="FF0000"/>
                </a:solidFill>
              </a:rPr>
              <a:t>core operating system </a:t>
            </a:r>
            <a:r>
              <a:rPr lang="en-GB" sz="4000" dirty="0" smtClean="0"/>
              <a:t>functionality</a:t>
            </a:r>
          </a:p>
          <a:p>
            <a:r>
              <a:rPr lang="en-GB" sz="4000" dirty="0" smtClean="0">
                <a:solidFill>
                  <a:srgbClr val="FF0000"/>
                </a:solidFill>
              </a:rPr>
              <a:t>Disable all other </a:t>
            </a:r>
            <a:r>
              <a:rPr lang="en-GB" sz="4000" dirty="0" smtClean="0"/>
              <a:t>– unnecessary – functionality</a:t>
            </a:r>
          </a:p>
          <a:p>
            <a:r>
              <a:rPr lang="en-GB" sz="4000" dirty="0" smtClean="0">
                <a:solidFill>
                  <a:srgbClr val="FF0000"/>
                </a:solidFill>
              </a:rPr>
              <a:t>Secure the core </a:t>
            </a:r>
            <a:r>
              <a:rPr lang="en-GB" sz="4000" dirty="0" smtClean="0"/>
              <a:t>functionality </a:t>
            </a:r>
            <a:endParaRPr lang="en-GB" sz="4000" dirty="0"/>
          </a:p>
        </p:txBody>
      </p:sp>
    </p:spTree>
    <p:extLst>
      <p:ext uri="{BB962C8B-B14F-4D97-AF65-F5344CB8AC3E}">
        <p14:creationId xmlns:p14="http://schemas.microsoft.com/office/powerpoint/2010/main" val="105006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dirty="0" smtClean="0"/>
              <a:t>Emerging </a:t>
            </a:r>
            <a:r>
              <a:rPr lang="en-GB" dirty="0" err="1" smtClean="0"/>
              <a:t>IoT</a:t>
            </a:r>
            <a:r>
              <a:rPr lang="en-GB" dirty="0" smtClean="0"/>
              <a:t> Security Standards</a:t>
            </a:r>
            <a:endParaRPr lang="en-GB" dirty="0"/>
          </a:p>
        </p:txBody>
      </p:sp>
      <p:sp>
        <p:nvSpPr>
          <p:cNvPr id="3" name="Content Placeholder 2"/>
          <p:cNvSpPr>
            <a:spLocks noGrp="1"/>
          </p:cNvSpPr>
          <p:nvPr>
            <p:ph idx="1"/>
          </p:nvPr>
        </p:nvSpPr>
        <p:spPr>
          <a:xfrm>
            <a:off x="838200" y="1433016"/>
            <a:ext cx="10515600" cy="5527342"/>
          </a:xfrm>
        </p:spPr>
        <p:txBody>
          <a:bodyPr>
            <a:normAutofit/>
          </a:bodyPr>
          <a:lstStyle/>
          <a:p>
            <a:r>
              <a:rPr lang="en-GB" dirty="0" smtClean="0"/>
              <a:t>The Industrial Internet Consortium</a:t>
            </a:r>
          </a:p>
          <a:p>
            <a:r>
              <a:rPr lang="en-GB" dirty="0" smtClean="0"/>
              <a:t>The Open Interconnect Consortium</a:t>
            </a:r>
          </a:p>
          <a:p>
            <a:r>
              <a:rPr lang="en-GB" dirty="0" smtClean="0"/>
              <a:t>ISO Special Working Group on the Internet of Things</a:t>
            </a:r>
          </a:p>
          <a:p>
            <a:r>
              <a:rPr lang="en-GB" dirty="0" smtClean="0"/>
              <a:t>IEC 62443/ISA99 – Industrial Automation &amp; Control System Security</a:t>
            </a:r>
          </a:p>
          <a:p>
            <a:r>
              <a:rPr lang="en-GB" dirty="0" smtClean="0"/>
              <a:t>IEEE Standards that can be applied to </a:t>
            </a:r>
            <a:r>
              <a:rPr lang="en-GB" dirty="0" err="1" smtClean="0"/>
              <a:t>IoT</a:t>
            </a:r>
            <a:endParaRPr lang="en-GB" dirty="0" smtClean="0"/>
          </a:p>
          <a:p>
            <a:pPr lvl="1"/>
            <a:r>
              <a:rPr lang="en-GB" dirty="0" smtClean="0"/>
              <a:t>IEEE P1363 – standard for public key cryptography</a:t>
            </a:r>
          </a:p>
          <a:p>
            <a:pPr lvl="1"/>
            <a:r>
              <a:rPr lang="en-GB" dirty="0" smtClean="0"/>
              <a:t>IEEE P1619 – encryption of data on storage devices</a:t>
            </a:r>
          </a:p>
          <a:p>
            <a:pPr lvl="1"/>
            <a:r>
              <a:rPr lang="en-GB" dirty="0" smtClean="0"/>
              <a:t>IEEE P2600 – security of Printers and Copiers</a:t>
            </a:r>
          </a:p>
          <a:p>
            <a:pPr lvl="1"/>
            <a:r>
              <a:rPr lang="en-GB" dirty="0" smtClean="0"/>
              <a:t>IEEE 802.1AE and IEEE 802.1X – MAC layer security</a:t>
            </a:r>
          </a:p>
          <a:p>
            <a:pPr marL="457200" lvl="1" indent="0">
              <a:buNone/>
            </a:pPr>
            <a:endParaRPr lang="en-GB" dirty="0" smtClean="0">
              <a:hlinkClick r:id="rId2"/>
            </a:endParaRPr>
          </a:p>
          <a:p>
            <a:pPr marL="457200" lvl="1" indent="0">
              <a:buNone/>
            </a:pPr>
            <a:r>
              <a:rPr lang="en-GB" dirty="0" smtClean="0">
                <a:hlinkClick r:id="rId2"/>
              </a:rPr>
              <a:t>http</a:t>
            </a:r>
            <a:r>
              <a:rPr lang="en-GB" dirty="0">
                <a:hlinkClick r:id="rId2"/>
              </a:rPr>
              <a:t>://</a:t>
            </a:r>
            <a:r>
              <a:rPr lang="en-GB" dirty="0" smtClean="0">
                <a:hlinkClick r:id="rId2"/>
              </a:rPr>
              <a:t>spectrum.ieee.org/telecom/security/how-to-build-a-safer-internet-of-things</a:t>
            </a:r>
            <a:r>
              <a:rPr lang="en-GB" dirty="0" smtClean="0"/>
              <a:t> </a:t>
            </a:r>
            <a:endParaRPr lang="en-GB" dirty="0"/>
          </a:p>
        </p:txBody>
      </p:sp>
    </p:spTree>
    <p:extLst>
      <p:ext uri="{BB962C8B-B14F-4D97-AF65-F5344CB8AC3E}">
        <p14:creationId xmlns:p14="http://schemas.microsoft.com/office/powerpoint/2010/main" val="59111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anim calcmode="lin" valueType="num">
                                      <p:cBhvr>
                                        <p:cTn id="29"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000"/>
                                        <p:tgtEl>
                                          <p:spTgt spid="3">
                                            <p:txEl>
                                              <p:pRg st="4" end="4"/>
                                            </p:txEl>
                                          </p:spTgt>
                                        </p:tgtEl>
                                      </p:cBhvr>
                                    </p:animEffect>
                                    <p:anim calcmode="lin" valueType="num">
                                      <p:cBhvr>
                                        <p:cTn id="36"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2000"/>
                                        <p:tgtEl>
                                          <p:spTgt spid="3">
                                            <p:txEl>
                                              <p:pRg st="5" end="5"/>
                                            </p:txEl>
                                          </p:spTgt>
                                        </p:tgtEl>
                                      </p:cBhvr>
                                    </p:animEffect>
                                    <p:anim calcmode="lin" valueType="num">
                                      <p:cBhvr>
                                        <p:cTn id="43"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2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2000"/>
                                        <p:tgtEl>
                                          <p:spTgt spid="3">
                                            <p:txEl>
                                              <p:pRg st="6" end="6"/>
                                            </p:txEl>
                                          </p:spTgt>
                                        </p:tgtEl>
                                      </p:cBhvr>
                                    </p:animEffect>
                                    <p:anim calcmode="lin" valueType="num">
                                      <p:cBhvr>
                                        <p:cTn id="50"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2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2000"/>
                                        <p:tgtEl>
                                          <p:spTgt spid="3">
                                            <p:txEl>
                                              <p:pRg st="7" end="7"/>
                                            </p:txEl>
                                          </p:spTgt>
                                        </p:tgtEl>
                                      </p:cBhvr>
                                    </p:animEffect>
                                    <p:anim calcmode="lin" valueType="num">
                                      <p:cBhvr>
                                        <p:cTn id="57"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2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2000"/>
                                        <p:tgtEl>
                                          <p:spTgt spid="3">
                                            <p:txEl>
                                              <p:pRg st="8" end="8"/>
                                            </p:txEl>
                                          </p:spTgt>
                                        </p:tgtEl>
                                      </p:cBhvr>
                                    </p:animEffect>
                                    <p:anim calcmode="lin" valueType="num">
                                      <p:cBhvr>
                                        <p:cTn id="64"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2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marL="0" indent="0" algn="ctr">
              <a:buNone/>
            </a:pPr>
            <a:r>
              <a:rPr lang="en-GB" sz="5400" dirty="0" smtClean="0"/>
              <a:t>Thank </a:t>
            </a:r>
            <a:r>
              <a:rPr lang="en-GB" sz="5400" dirty="0" smtClean="0"/>
              <a:t>You!</a:t>
            </a:r>
          </a:p>
          <a:p>
            <a:pPr marL="0" indent="0" algn="ctr">
              <a:buNone/>
            </a:pPr>
            <a:endParaRPr lang="en-GB" sz="5400" dirty="0"/>
          </a:p>
          <a:p>
            <a:pPr marL="0" indent="0" algn="ctr">
              <a:buNone/>
            </a:pPr>
            <a:r>
              <a:rPr lang="en-GB" sz="5400" dirty="0" smtClean="0"/>
              <a:t>Questions?</a:t>
            </a:r>
            <a:endParaRPr lang="en-GB" sz="5400" dirty="0"/>
          </a:p>
        </p:txBody>
      </p:sp>
    </p:spTree>
    <p:extLst>
      <p:ext uri="{BB962C8B-B14F-4D97-AF65-F5344CB8AC3E}">
        <p14:creationId xmlns:p14="http://schemas.microsoft.com/office/powerpoint/2010/main" val="160772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1499"/>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Gartner says now …</a:t>
            </a:r>
            <a:endParaRPr lang="en-GB" dirty="0"/>
          </a:p>
        </p:txBody>
      </p:sp>
      <p:sp>
        <p:nvSpPr>
          <p:cNvPr id="3" name="Content Placeholder 2"/>
          <p:cNvSpPr>
            <a:spLocks noGrp="1"/>
          </p:cNvSpPr>
          <p:nvPr>
            <p:ph idx="1"/>
          </p:nvPr>
        </p:nvSpPr>
        <p:spPr/>
        <p:txBody>
          <a:bodyPr/>
          <a:lstStyle/>
          <a:p>
            <a:r>
              <a:rPr lang="en-GB" dirty="0"/>
              <a:t>In its latest forecast, Gartner Inc. predicts that </a:t>
            </a:r>
            <a:r>
              <a:rPr lang="en-GB" dirty="0">
                <a:solidFill>
                  <a:srgbClr val="FF0000"/>
                </a:solidFill>
              </a:rPr>
              <a:t>nearly 6.4 billion connected "things" will be in use in 2016</a:t>
            </a:r>
            <a:r>
              <a:rPr lang="en-GB" dirty="0"/>
              <a:t>, up 30% from 2015</a:t>
            </a:r>
            <a:r>
              <a:rPr lang="en-GB" dirty="0" smtClean="0"/>
              <a:t>.</a:t>
            </a:r>
          </a:p>
          <a:p>
            <a:endParaRPr lang="en-GB" dirty="0"/>
          </a:p>
          <a:p>
            <a:r>
              <a:rPr lang="en-GB" dirty="0"/>
              <a:t>According to Gartner, the </a:t>
            </a:r>
            <a:r>
              <a:rPr lang="en-GB" dirty="0">
                <a:solidFill>
                  <a:srgbClr val="FF0000"/>
                </a:solidFill>
              </a:rPr>
              <a:t>enterprise will shell out a total of $868 billion on </a:t>
            </a:r>
            <a:r>
              <a:rPr lang="en-GB" dirty="0">
                <a:solidFill>
                  <a:srgbClr val="FF0000"/>
                </a:solidFill>
                <a:hlinkClick r:id="rId2"/>
              </a:rPr>
              <a:t>Internet of Things (</a:t>
            </a:r>
            <a:r>
              <a:rPr lang="en-GB" dirty="0" err="1">
                <a:solidFill>
                  <a:srgbClr val="FF0000"/>
                </a:solidFill>
                <a:hlinkClick r:id="rId2"/>
              </a:rPr>
              <a:t>IoT</a:t>
            </a:r>
            <a:r>
              <a:rPr lang="en-GB" dirty="0">
                <a:solidFill>
                  <a:srgbClr val="FF0000"/>
                </a:solidFill>
                <a:hlinkClick r:id="rId2"/>
              </a:rPr>
              <a:t>)</a:t>
            </a:r>
            <a:r>
              <a:rPr lang="en-GB" dirty="0">
                <a:solidFill>
                  <a:srgbClr val="FF0000"/>
                </a:solidFill>
              </a:rPr>
              <a:t> next year </a:t>
            </a:r>
            <a:r>
              <a:rPr lang="en-GB" dirty="0"/>
              <a:t>on cross-industry and vertical-specific connected things -- everything from smart light bulbs and HVACs to hospital monitors and trackers.</a:t>
            </a:r>
          </a:p>
          <a:p>
            <a:endParaRPr lang="en-GB" dirty="0"/>
          </a:p>
        </p:txBody>
      </p:sp>
    </p:spTree>
    <p:extLst>
      <p:ext uri="{BB962C8B-B14F-4D97-AF65-F5344CB8AC3E}">
        <p14:creationId xmlns:p14="http://schemas.microsoft.com/office/powerpoint/2010/main" val="32989667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smtClean="0"/>
              <a:t>Internet becomes big!</a:t>
            </a:r>
            <a:endParaRPr lang="en-GB" sz="6000" dirty="0"/>
          </a:p>
        </p:txBody>
      </p:sp>
      <p:sp>
        <p:nvSpPr>
          <p:cNvPr id="3" name="Content Placeholder 2"/>
          <p:cNvSpPr>
            <a:spLocks noGrp="1"/>
          </p:cNvSpPr>
          <p:nvPr>
            <p:ph idx="1"/>
          </p:nvPr>
        </p:nvSpPr>
        <p:spPr>
          <a:xfrm>
            <a:off x="838200" y="2235058"/>
            <a:ext cx="10515600" cy="4351338"/>
          </a:xfrm>
        </p:spPr>
        <p:txBody>
          <a:bodyPr>
            <a:normAutofit/>
          </a:bodyPr>
          <a:lstStyle/>
          <a:p>
            <a:pPr marL="0" indent="0">
              <a:buNone/>
            </a:pPr>
            <a:r>
              <a:rPr lang="en-GB" sz="4000" dirty="0" smtClean="0"/>
              <a:t>When do you think the first billion users got connected to the Internet?</a:t>
            </a:r>
          </a:p>
          <a:p>
            <a:endParaRPr lang="en-GB" sz="4000" dirty="0"/>
          </a:p>
          <a:p>
            <a:pPr marL="0" indent="0" algn="ctr">
              <a:buNone/>
            </a:pPr>
            <a:r>
              <a:rPr lang="en-GB" sz="7200" b="1" dirty="0" smtClean="0">
                <a:solidFill>
                  <a:srgbClr val="FF0000"/>
                </a:solidFill>
              </a:rPr>
              <a:t>2005!</a:t>
            </a:r>
            <a:endParaRPr lang="en-GB" sz="7200" b="1" dirty="0">
              <a:solidFill>
                <a:srgbClr val="FF0000"/>
              </a:solidFill>
            </a:endParaRPr>
          </a:p>
        </p:txBody>
      </p:sp>
    </p:spTree>
    <p:extLst>
      <p:ext uri="{BB962C8B-B14F-4D97-AF65-F5344CB8AC3E}">
        <p14:creationId xmlns:p14="http://schemas.microsoft.com/office/powerpoint/2010/main" val="317098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3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665" y="0"/>
            <a:ext cx="10515600" cy="1091821"/>
          </a:xfrm>
        </p:spPr>
        <p:txBody>
          <a:bodyPr/>
          <a:lstStyle/>
          <a:p>
            <a:r>
              <a:rPr lang="en-GB" dirty="0" err="1" smtClean="0"/>
              <a:t>IoT</a:t>
            </a:r>
            <a:r>
              <a:rPr lang="en-GB" dirty="0" smtClean="0"/>
              <a:t> is born</a:t>
            </a:r>
            <a:endParaRPr lang="en-GB" dirty="0"/>
          </a:p>
        </p:txBody>
      </p:sp>
      <p:sp>
        <p:nvSpPr>
          <p:cNvPr id="3" name="Content Placeholder 2"/>
          <p:cNvSpPr>
            <a:spLocks noGrp="1"/>
          </p:cNvSpPr>
          <p:nvPr>
            <p:ph idx="1"/>
          </p:nvPr>
        </p:nvSpPr>
        <p:spPr>
          <a:xfrm>
            <a:off x="592542" y="1347953"/>
            <a:ext cx="4942670" cy="5312154"/>
          </a:xfrm>
        </p:spPr>
        <p:txBody>
          <a:bodyPr>
            <a:normAutofit fontScale="92500" lnSpcReduction="10000"/>
          </a:bodyPr>
          <a:lstStyle/>
          <a:p>
            <a:r>
              <a:rPr lang="en-GB" dirty="0" smtClean="0"/>
              <a:t>Cisco estimates that </a:t>
            </a:r>
            <a:r>
              <a:rPr lang="en-GB" dirty="0" smtClean="0">
                <a:solidFill>
                  <a:srgbClr val="FF0000"/>
                </a:solidFill>
              </a:rPr>
              <a:t>50 billion devices and objects </a:t>
            </a:r>
            <a:r>
              <a:rPr lang="en-GB" dirty="0" smtClean="0"/>
              <a:t>will be connected to the Internet by 2020. </a:t>
            </a:r>
          </a:p>
          <a:p>
            <a:r>
              <a:rPr lang="en-GB" dirty="0" smtClean="0"/>
              <a:t>Yet today, more than </a:t>
            </a:r>
            <a:r>
              <a:rPr lang="en-GB" dirty="0" smtClean="0">
                <a:solidFill>
                  <a:srgbClr val="FF0000"/>
                </a:solidFill>
              </a:rPr>
              <a:t>99 percent of things in the physical world </a:t>
            </a:r>
            <a:r>
              <a:rPr lang="en-GB" dirty="0" smtClean="0"/>
              <a:t>remain unconnected.</a:t>
            </a:r>
          </a:p>
          <a:p>
            <a:r>
              <a:rPr lang="en-GB" dirty="0" smtClean="0"/>
              <a:t>The growth and convergence of processes, data, and things on the Internet will make </a:t>
            </a:r>
            <a:r>
              <a:rPr lang="en-GB" dirty="0" smtClean="0">
                <a:solidFill>
                  <a:srgbClr val="FF0000"/>
                </a:solidFill>
              </a:rPr>
              <a:t>networked connections more relevant and valuable than ever before</a:t>
            </a:r>
            <a:r>
              <a:rPr lang="en-GB" dirty="0" smtClean="0"/>
              <a:t>. This growth creates unprecedented opportunities for industries, businesses, and people.</a:t>
            </a:r>
          </a:p>
          <a:p>
            <a:endParaRPr lang="en-GB"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784" y="0"/>
            <a:ext cx="5992586" cy="3357349"/>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152" y="3432161"/>
            <a:ext cx="5321797" cy="3425839"/>
          </a:xfrm>
          <a:prstGeom prst="rect">
            <a:avLst/>
          </a:prstGeom>
        </p:spPr>
      </p:pic>
    </p:spTree>
    <p:extLst>
      <p:ext uri="{BB962C8B-B14F-4D97-AF65-F5344CB8AC3E}">
        <p14:creationId xmlns:p14="http://schemas.microsoft.com/office/powerpoint/2010/main" val="204811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ppt_x</p:attrName>
                                        </p:attrNameLst>
                                      </p:cBhvr>
                                      <p:tavLst>
                                        <p:tav tm="0">
                                          <p:val>
                                            <p:strVal val="#ppt_x"/>
                                          </p:val>
                                        </p:tav>
                                        <p:tav tm="100000">
                                          <p:val>
                                            <p:strVal val="#ppt_x"/>
                                          </p:val>
                                        </p:tav>
                                      </p:tavLst>
                                    </p:anim>
                                    <p:anim calcmode="lin" valueType="num">
                                      <p:cBhvr>
                                        <p:cTn id="14"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540" y="133113"/>
            <a:ext cx="10515600" cy="1325563"/>
          </a:xfrm>
        </p:spPr>
        <p:txBody>
          <a:bodyPr/>
          <a:lstStyle/>
          <a:p>
            <a:r>
              <a:rPr lang="en-GB" dirty="0" smtClean="0"/>
              <a:t>How do we get these colossal numbers?</a:t>
            </a:r>
            <a:endParaRPr lang="en-GB" dirty="0"/>
          </a:p>
        </p:txBody>
      </p:sp>
      <p:sp>
        <p:nvSpPr>
          <p:cNvPr id="3" name="Content Placeholder 2"/>
          <p:cNvSpPr>
            <a:spLocks noGrp="1"/>
          </p:cNvSpPr>
          <p:nvPr>
            <p:ph idx="1"/>
          </p:nvPr>
        </p:nvSpPr>
        <p:spPr>
          <a:xfrm>
            <a:off x="497006" y="1637731"/>
            <a:ext cx="5699078" cy="5090615"/>
          </a:xfrm>
        </p:spPr>
        <p:txBody>
          <a:bodyPr>
            <a:normAutofit fontScale="85000" lnSpcReduction="10000"/>
          </a:bodyPr>
          <a:lstStyle/>
          <a:p>
            <a:r>
              <a:rPr lang="en-GB" dirty="0" smtClean="0">
                <a:effectLst/>
              </a:rPr>
              <a:t>Today, there are about </a:t>
            </a:r>
            <a:r>
              <a:rPr lang="en-GB" dirty="0" smtClean="0">
                <a:solidFill>
                  <a:srgbClr val="FF0000"/>
                </a:solidFill>
                <a:effectLst/>
              </a:rPr>
              <a:t>14 billion objects connected to the Internet</a:t>
            </a:r>
            <a:r>
              <a:rPr lang="en-GB" dirty="0" smtClean="0">
                <a:effectLst/>
              </a:rPr>
              <a:t>.  Industry analysts estimate the number of connected devices could be anywhere </a:t>
            </a:r>
            <a:r>
              <a:rPr lang="en-GB" dirty="0" smtClean="0">
                <a:solidFill>
                  <a:srgbClr val="FF0000"/>
                </a:solidFill>
                <a:effectLst/>
              </a:rPr>
              <a:t>from 20 billion to 100 billion by 2020</a:t>
            </a:r>
            <a:r>
              <a:rPr lang="en-GB" dirty="0" smtClean="0">
                <a:effectLst/>
              </a:rPr>
              <a:t>. — A report by the UK Government</a:t>
            </a:r>
          </a:p>
          <a:p>
            <a:endParaRPr lang="en-GB" dirty="0"/>
          </a:p>
          <a:p>
            <a:r>
              <a:rPr lang="en-GB" dirty="0" smtClean="0">
                <a:effectLst/>
              </a:rPr>
              <a:t>UK Government, </a:t>
            </a:r>
            <a:r>
              <a:rPr lang="en-GB" i="1" dirty="0" smtClean="0">
                <a:effectLst/>
              </a:rPr>
              <a:t>The Internet of Things: making the most of the Second Digital Revolution —</a:t>
            </a:r>
            <a:r>
              <a:rPr lang="en-GB" dirty="0" smtClean="0">
                <a:effectLst/>
              </a:rPr>
              <a:t> A report by the UK Government Chief Scientific Adviser, Sir Mark </a:t>
            </a:r>
            <a:r>
              <a:rPr lang="en-GB" dirty="0" err="1" smtClean="0">
                <a:effectLst/>
              </a:rPr>
              <a:t>Walport</a:t>
            </a:r>
            <a:r>
              <a:rPr lang="en-GB" dirty="0" smtClean="0">
                <a:effectLst/>
              </a:rPr>
              <a:t> –</a:t>
            </a:r>
          </a:p>
          <a:p>
            <a:pPr marL="0" indent="0">
              <a:buNone/>
            </a:pPr>
            <a:r>
              <a:rPr lang="en-GB" dirty="0" smtClean="0">
                <a:effectLst/>
                <a:hlinkClick r:id="rId2"/>
              </a:rPr>
              <a:t>https://www.gov.uk/government/uploads/system/uploads/attachment_data/file/389315/14-1230-internet-of-things-review.pdf</a:t>
            </a:r>
            <a:r>
              <a:rPr lang="en-GB" dirty="0" smtClean="0">
                <a:effectLst/>
              </a:rPr>
              <a:t>  </a:t>
            </a:r>
            <a:endParaRPr lang="en-GB" dirty="0"/>
          </a:p>
        </p:txBody>
      </p:sp>
      <p:sp>
        <p:nvSpPr>
          <p:cNvPr id="5" name="TextBox 4"/>
          <p:cNvSpPr txBox="1"/>
          <p:nvPr/>
        </p:nvSpPr>
        <p:spPr>
          <a:xfrm>
            <a:off x="6204981" y="1637731"/>
            <a:ext cx="5647893" cy="584775"/>
          </a:xfrm>
          <a:prstGeom prst="rect">
            <a:avLst/>
          </a:prstGeom>
          <a:noFill/>
        </p:spPr>
        <p:txBody>
          <a:bodyPr wrap="none" rtlCol="0">
            <a:spAutoFit/>
          </a:bodyPr>
          <a:lstStyle/>
          <a:p>
            <a:r>
              <a:rPr lang="en-GB" sz="3200" dirty="0" smtClean="0"/>
              <a:t>How many devices do you carry?</a:t>
            </a:r>
            <a:endParaRPr lang="en-GB" sz="3200" dirty="0"/>
          </a:p>
        </p:txBody>
      </p:sp>
      <p:grpSp>
        <p:nvGrpSpPr>
          <p:cNvPr id="7" name="Group 6"/>
          <p:cNvGrpSpPr/>
          <p:nvPr/>
        </p:nvGrpSpPr>
        <p:grpSpPr>
          <a:xfrm>
            <a:off x="6204981" y="2934269"/>
            <a:ext cx="5987019" cy="3579756"/>
            <a:chOff x="6204981" y="2934269"/>
            <a:chExt cx="5987019" cy="357975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981" y="2934269"/>
              <a:ext cx="5987019" cy="3302757"/>
            </a:xfrm>
            <a:prstGeom prst="rect">
              <a:avLst/>
            </a:prstGeom>
          </p:spPr>
        </p:pic>
        <p:sp>
          <p:nvSpPr>
            <p:cNvPr id="6" name="TextBox 5"/>
            <p:cNvSpPr txBox="1"/>
            <p:nvPr/>
          </p:nvSpPr>
          <p:spPr>
            <a:xfrm>
              <a:off x="10303432" y="6237026"/>
              <a:ext cx="1609415" cy="276999"/>
            </a:xfrm>
            <a:prstGeom prst="rect">
              <a:avLst/>
            </a:prstGeom>
            <a:noFill/>
          </p:spPr>
          <p:txBody>
            <a:bodyPr wrap="none" rtlCol="0">
              <a:spAutoFit/>
            </a:bodyPr>
            <a:lstStyle/>
            <a:p>
              <a:r>
                <a:rPr lang="en-GB" sz="1200" dirty="0" smtClean="0"/>
                <a:t>Source: Google images</a:t>
              </a:r>
              <a:endParaRPr lang="en-GB" sz="1200" dirty="0"/>
            </a:p>
          </p:txBody>
        </p:sp>
      </p:grpSp>
    </p:spTree>
    <p:extLst>
      <p:ext uri="{BB962C8B-B14F-4D97-AF65-F5344CB8AC3E}">
        <p14:creationId xmlns:p14="http://schemas.microsoft.com/office/powerpoint/2010/main" val="319563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453"/>
            <a:ext cx="10515600" cy="820596"/>
          </a:xfrm>
        </p:spPr>
        <p:txBody>
          <a:bodyPr/>
          <a:lstStyle/>
          <a:p>
            <a:r>
              <a:rPr lang="en-GB" dirty="0" smtClean="0"/>
              <a:t>Why is </a:t>
            </a:r>
            <a:r>
              <a:rPr lang="en-GB" dirty="0" err="1" smtClean="0"/>
              <a:t>IoT</a:t>
            </a:r>
            <a:r>
              <a:rPr lang="en-GB" dirty="0" smtClean="0"/>
              <a:t> important?</a:t>
            </a:r>
            <a:endParaRPr lang="en-GB" dirty="0"/>
          </a:p>
        </p:txBody>
      </p:sp>
      <p:sp>
        <p:nvSpPr>
          <p:cNvPr id="3" name="Content Placeholder 2"/>
          <p:cNvSpPr>
            <a:spLocks noGrp="1"/>
          </p:cNvSpPr>
          <p:nvPr>
            <p:ph idx="1"/>
          </p:nvPr>
        </p:nvSpPr>
        <p:spPr>
          <a:xfrm>
            <a:off x="838200" y="1037230"/>
            <a:ext cx="10515600" cy="5691116"/>
          </a:xfrm>
        </p:spPr>
        <p:txBody>
          <a:bodyPr>
            <a:normAutofit lnSpcReduction="10000"/>
          </a:bodyPr>
          <a:lstStyle/>
          <a:p>
            <a:r>
              <a:rPr lang="en-GB" dirty="0" smtClean="0"/>
              <a:t>Because of its impact on all walks of life</a:t>
            </a:r>
          </a:p>
          <a:p>
            <a:pPr lvl="1"/>
            <a:r>
              <a:rPr lang="en-GB" b="1" dirty="0" smtClean="0">
                <a:solidFill>
                  <a:srgbClr val="FF0000"/>
                </a:solidFill>
              </a:rPr>
              <a:t>Day- to-day chores</a:t>
            </a:r>
          </a:p>
          <a:p>
            <a:pPr lvl="1"/>
            <a:r>
              <a:rPr lang="en-GB" b="1" dirty="0" smtClean="0">
                <a:solidFill>
                  <a:srgbClr val="FF0000"/>
                </a:solidFill>
              </a:rPr>
              <a:t>Businesses</a:t>
            </a:r>
          </a:p>
          <a:p>
            <a:pPr lvl="1"/>
            <a:r>
              <a:rPr lang="en-GB" b="1" dirty="0" smtClean="0">
                <a:solidFill>
                  <a:srgbClr val="FF0000"/>
                </a:solidFill>
              </a:rPr>
              <a:t>Industry</a:t>
            </a:r>
          </a:p>
          <a:p>
            <a:pPr lvl="1"/>
            <a:r>
              <a:rPr lang="en-GB" b="1" dirty="0" smtClean="0">
                <a:solidFill>
                  <a:srgbClr val="FF0000"/>
                </a:solidFill>
              </a:rPr>
              <a:t>Healthcare/Fitness </a:t>
            </a:r>
          </a:p>
          <a:p>
            <a:pPr lvl="1"/>
            <a:r>
              <a:rPr lang="en-GB" b="1" dirty="0" smtClean="0">
                <a:solidFill>
                  <a:srgbClr val="FF0000"/>
                </a:solidFill>
              </a:rPr>
              <a:t>Enterprise</a:t>
            </a:r>
          </a:p>
          <a:p>
            <a:pPr lvl="1"/>
            <a:r>
              <a:rPr lang="en-GB" b="1" dirty="0" smtClean="0">
                <a:solidFill>
                  <a:srgbClr val="FF0000"/>
                </a:solidFill>
              </a:rPr>
              <a:t>Government</a:t>
            </a:r>
          </a:p>
          <a:p>
            <a:pPr lvl="1"/>
            <a:r>
              <a:rPr lang="en-GB" dirty="0"/>
              <a:t>e</a:t>
            </a:r>
            <a:r>
              <a:rPr lang="en-GB" dirty="0" smtClean="0"/>
              <a:t>tc.</a:t>
            </a:r>
          </a:p>
          <a:p>
            <a:r>
              <a:rPr lang="en-GB" dirty="0" smtClean="0"/>
              <a:t>Because </a:t>
            </a:r>
            <a:r>
              <a:rPr lang="en-GB" dirty="0" smtClean="0">
                <a:solidFill>
                  <a:srgbClr val="FF0000"/>
                </a:solidFill>
              </a:rPr>
              <a:t>productivity and efficiency gains</a:t>
            </a:r>
            <a:r>
              <a:rPr lang="en-GB" dirty="0" smtClean="0"/>
              <a:t> can be had in business and the enterprise</a:t>
            </a:r>
          </a:p>
          <a:p>
            <a:r>
              <a:rPr lang="en-GB" dirty="0" smtClean="0"/>
              <a:t>Because </a:t>
            </a:r>
            <a:r>
              <a:rPr lang="en-GB" dirty="0" smtClean="0">
                <a:solidFill>
                  <a:srgbClr val="FF0000"/>
                </a:solidFill>
              </a:rPr>
              <a:t>the enterprise can provide better functionality, have the ability to transfer data from mobile devices to smart boards or monitoring screens, robots or other devices that connect workers to big data across the enterprise, or even the world</a:t>
            </a:r>
            <a:endParaRPr lang="en-GB" dirty="0">
              <a:solidFill>
                <a:srgbClr val="FF0000"/>
              </a:solidFill>
            </a:endParaRPr>
          </a:p>
        </p:txBody>
      </p:sp>
    </p:spTree>
    <p:extLst>
      <p:ext uri="{BB962C8B-B14F-4D97-AF65-F5344CB8AC3E}">
        <p14:creationId xmlns:p14="http://schemas.microsoft.com/office/powerpoint/2010/main" val="3434713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24217</TotalTime>
  <Words>2521</Words>
  <Application>Microsoft Office PowerPoint</Application>
  <PresentationFormat>Widescreen</PresentationFormat>
  <Paragraphs>357</Paragraphs>
  <Slides>47</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Wingdings</vt:lpstr>
      <vt:lpstr>Office Theme</vt:lpstr>
      <vt:lpstr>"Internet of Everything – How secure should it be?"</vt:lpstr>
      <vt:lpstr>PowerPoint Presentation</vt:lpstr>
      <vt:lpstr>My talk …</vt:lpstr>
      <vt:lpstr>What Gartner said about IoT in 2015 …</vt:lpstr>
      <vt:lpstr>What Gartner says now …</vt:lpstr>
      <vt:lpstr>Internet becomes big!</vt:lpstr>
      <vt:lpstr>IoT is born</vt:lpstr>
      <vt:lpstr>How do we get these colossal numbers?</vt:lpstr>
      <vt:lpstr>Why is IoT important?</vt:lpstr>
      <vt:lpstr>Why connected cars and homes?</vt:lpstr>
      <vt:lpstr>IoT sectors with the biggest impact</vt:lpstr>
      <vt:lpstr>IoT Revenue</vt:lpstr>
      <vt:lpstr>Big Data - IoT side effect?</vt:lpstr>
      <vt:lpstr>Importance of IoT Security</vt:lpstr>
      <vt:lpstr>This shows how big the problem is!</vt:lpstr>
      <vt:lpstr>Fine line between privacy and security</vt:lpstr>
      <vt:lpstr>Internet Enabled Litter Box </vt:lpstr>
      <vt:lpstr>Current State of IoT Security HP Study of 10 modern Home Security Systems</vt:lpstr>
      <vt:lpstr>Fact or Fiction ?</vt:lpstr>
      <vt:lpstr>Internet of Things – Wireless Hack</vt:lpstr>
      <vt:lpstr>Fact or Fiction?</vt:lpstr>
      <vt:lpstr>Before we look at IoT security – Anatomy of an IoT device</vt:lpstr>
      <vt:lpstr>Types of IoT threats (IoT threat vectors)</vt:lpstr>
      <vt:lpstr>How is Internet security different from IoT security?</vt:lpstr>
      <vt:lpstr>Nature of IoT</vt:lpstr>
      <vt:lpstr>An example IoT attack surface</vt:lpstr>
      <vt:lpstr>What could you do to prevent IoT attacks</vt:lpstr>
      <vt:lpstr>Prevent IoT threats</vt:lpstr>
      <vt:lpstr>A closer look at IoT Security Threats</vt:lpstr>
      <vt:lpstr>IoT Security Threats (1) Protocol Proliferation</vt:lpstr>
      <vt:lpstr>IoT Protocol Comparison</vt:lpstr>
      <vt:lpstr>How does MQTT work?</vt:lpstr>
      <vt:lpstr>How does MQTT work?</vt:lpstr>
      <vt:lpstr>IoT Security Threats (2) Role of the Server</vt:lpstr>
      <vt:lpstr>IoT Security Threats (3) Access Keys – storage and distribution</vt:lpstr>
      <vt:lpstr>IoT Security Threats (4) Naming</vt:lpstr>
      <vt:lpstr>IoT Security Threats (5) Constrained Devices</vt:lpstr>
      <vt:lpstr>IoT Security Threats (6) Absence of Time Services</vt:lpstr>
      <vt:lpstr>IoT Security Threats (7) Usability Hacks</vt:lpstr>
      <vt:lpstr>IoT Security Threats (8) Software Updates and Patching</vt:lpstr>
      <vt:lpstr>IoT Security Threats (9) Stunt Hacking</vt:lpstr>
      <vt:lpstr>Architecting IoT security</vt:lpstr>
      <vt:lpstr>Architecting IoT security</vt:lpstr>
      <vt:lpstr>What is BCP 38?</vt:lpstr>
      <vt:lpstr>How to make IoT secure?</vt:lpstr>
      <vt:lpstr>Emerging IoT Security Standards</vt:lpstr>
      <vt:lpstr>PowerPoint Presentation</vt:lpstr>
    </vt:vector>
  </TitlesOfParts>
  <Company>Canterbury Christ Church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of Everything – How Secure?"</dc:title>
  <dc:creator>Induruwa, Abhaya (abhaya.induruwa@canterbury.ac.uk)</dc:creator>
  <cp:lastModifiedBy>Induruwa, Abhaya (abhaya.induruwa@canterbury.ac.uk)</cp:lastModifiedBy>
  <cp:revision>181</cp:revision>
  <dcterms:created xsi:type="dcterms:W3CDTF">2015-09-12T20:03:59Z</dcterms:created>
  <dcterms:modified xsi:type="dcterms:W3CDTF">2015-12-04T15:34:32Z</dcterms:modified>
</cp:coreProperties>
</file>