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380" r:id="rId2"/>
    <p:sldId id="263" r:id="rId3"/>
    <p:sldId id="265" r:id="rId4"/>
    <p:sldId id="38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9" r:id="rId22"/>
    <p:sldId id="378" r:id="rId23"/>
    <p:sldId id="272" r:id="rId24"/>
    <p:sldId id="360"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Great Vibes" panose="02000507080000020002" pitchFamily="2" charset="0"/>
      <p:regular r:id="rId32"/>
    </p:embeddedFont>
    <p:embeddedFont>
      <p:font typeface="Verdana" panose="020B0604030504040204" pitchFamily="34" charset="0"/>
      <p:regular r:id="rId33"/>
      <p:bold r:id="rId34"/>
      <p:italic r:id="rId35"/>
      <p:boldItalic r:id="rId36"/>
    </p:embeddedFont>
  </p:embeddedFontLst>
  <p:custShowLst>
    <p:custShow name="Custom Show 1" id="0">
      <p:sldLst/>
    </p:custShow>
    <p:custShow name="Custom Show 2" id="1">
      <p:sldLst/>
    </p:custShow>
    <p:custShow name="Custom Show 3" id="2">
      <p:sldLst/>
    </p:custShow>
    <p:custShow name="Custom Show 4" id="3">
      <p:sldLst/>
    </p:custShow>
    <p:custShow name="Custom Show 5" id="4">
      <p:sldLst/>
    </p:custShow>
    <p:custShow name="Custom Show 6" id="5">
      <p:sldLst/>
    </p:custShow>
    <p:custShow name="Custom Show 7" id="6">
      <p:sldLst/>
    </p:custShow>
    <p:custShow name="Custom Show 8" id="7">
      <p:sldLst/>
    </p:custShow>
    <p:custShow name="Custom Show 9" id="8">
      <p:sldLst/>
    </p:custShow>
    <p:custShow name="Custom Show 10" id="9">
      <p:sldLst/>
    </p:custShow>
    <p:custShow name="Custom Show 11" id="10">
      <p:sldLst/>
    </p:custShow>
    <p:custShow name="Custom Show 12" id="11">
      <p:sldLst/>
    </p:custShow>
    <p:custShow name="Custom Show 13" id="12">
      <p:sldLst/>
    </p:custShow>
    <p:custShow name="Custom Show 14" id="13">
      <p:sldLst/>
    </p:custShow>
    <p:custShow name="Custom Show 15" id="14">
      <p:sldLst/>
    </p:custShow>
    <p:custShow name="Custom Show 16" id="15">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F0FF"/>
    <a:srgbClr val="FFDC5E"/>
    <a:srgbClr val="38EA00"/>
    <a:srgbClr val="FFFF23"/>
    <a:srgbClr val="A49E90"/>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1" autoAdjust="0"/>
    <p:restoredTop sz="94660"/>
  </p:normalViewPr>
  <p:slideViewPr>
    <p:cSldViewPr snapToGrid="0" snapToObjects="1">
      <p:cViewPr varScale="1">
        <p:scale>
          <a:sx n="123" d="100"/>
          <a:sy n="123" d="100"/>
        </p:scale>
        <p:origin x="2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536A8-FF69-C642-8066-2B2A363FB4A8}" type="datetimeFigureOut">
              <a:rPr lang="en-US" smtClean="0"/>
              <a:t>6/21/2016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DFF259-9F51-D240-8250-E71D9EB8A45D}" type="slidenum">
              <a:rPr lang="en-GB" smtClean="0"/>
              <a:t>‹#›</a:t>
            </a:fld>
            <a:endParaRPr lang="en-GB"/>
          </a:p>
        </p:txBody>
      </p:sp>
    </p:spTree>
    <p:extLst>
      <p:ext uri="{BB962C8B-B14F-4D97-AF65-F5344CB8AC3E}">
        <p14:creationId xmlns:p14="http://schemas.microsoft.com/office/powerpoint/2010/main" val="1559256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2B23D-C952-AE4D-8A20-7B555C6DC425}" type="datetimeFigureOut">
              <a:rPr lang="en-US" smtClean="0"/>
              <a:t>6/21/2016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47C86-34AC-0F43-9FCB-9BF25FA04C6A}" type="slidenum">
              <a:rPr lang="en-GB" smtClean="0"/>
              <a:t>‹#›</a:t>
            </a:fld>
            <a:endParaRPr lang="en-GB"/>
          </a:p>
        </p:txBody>
      </p:sp>
    </p:spTree>
    <p:extLst>
      <p:ext uri="{BB962C8B-B14F-4D97-AF65-F5344CB8AC3E}">
        <p14:creationId xmlns:p14="http://schemas.microsoft.com/office/powerpoint/2010/main" val="41918504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7200">
                <a:latin typeface="Great Vibes"/>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76FDCFD8-8B1F-1B4C-98EE-263F36C5F969}" type="datetime1">
              <a:rPr lang="en-GB" smtClean="0"/>
              <a:t>21/06/2016</a:t>
            </a:fld>
            <a:endParaRPr lang="en-GB"/>
          </a:p>
        </p:txBody>
      </p:sp>
      <p:sp>
        <p:nvSpPr>
          <p:cNvPr id="5" name="Footer Placeholder 4"/>
          <p:cNvSpPr>
            <a:spLocks noGrp="1"/>
          </p:cNvSpPr>
          <p:nvPr>
            <p:ph type="ftr" sz="quarter" idx="11"/>
          </p:nvPr>
        </p:nvSpPr>
        <p:spPr/>
        <p:txBody>
          <a:bodyPr/>
          <a:lstStyle/>
          <a:p>
            <a:r>
              <a:rPr lang="en-GB" smtClean="0"/>
              <a:t>whatpricemusic</a:t>
            </a:r>
            <a:endParaRPr lang="en-GB" dirty="0"/>
          </a:p>
        </p:txBody>
      </p:sp>
      <p:sp>
        <p:nvSpPr>
          <p:cNvPr id="6" name="Slide Number Placeholder 5"/>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34296083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4ADC62B-19BA-8542-B3F4-F07B9207B4E8}" type="datetime1">
              <a:rPr lang="en-GB" smtClean="0"/>
              <a:t>21/06/2016</a:t>
            </a:fld>
            <a:endParaRPr lang="en-GB"/>
          </a:p>
        </p:txBody>
      </p:sp>
      <p:sp>
        <p:nvSpPr>
          <p:cNvPr id="5" name="Footer Placeholder 4"/>
          <p:cNvSpPr>
            <a:spLocks noGrp="1"/>
          </p:cNvSpPr>
          <p:nvPr>
            <p:ph type="ftr" sz="quarter" idx="11"/>
          </p:nvPr>
        </p:nvSpPr>
        <p:spPr/>
        <p:txBody>
          <a:bodyPr/>
          <a:lstStyle/>
          <a:p>
            <a:r>
              <a:rPr lang="en-GB" smtClean="0"/>
              <a:t>whatpricemusic</a:t>
            </a:r>
            <a:endParaRPr lang="en-GB"/>
          </a:p>
        </p:txBody>
      </p:sp>
      <p:sp>
        <p:nvSpPr>
          <p:cNvPr id="6" name="Slide Number Placeholder 5"/>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105916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C32BA3E-975B-2C45-911B-789C6F64188F}" type="datetime1">
              <a:rPr lang="en-GB" smtClean="0"/>
              <a:t>21/06/2016</a:t>
            </a:fld>
            <a:endParaRPr lang="en-GB"/>
          </a:p>
        </p:txBody>
      </p:sp>
      <p:sp>
        <p:nvSpPr>
          <p:cNvPr id="5" name="Footer Placeholder 4"/>
          <p:cNvSpPr>
            <a:spLocks noGrp="1"/>
          </p:cNvSpPr>
          <p:nvPr>
            <p:ph type="ftr" sz="quarter" idx="11"/>
          </p:nvPr>
        </p:nvSpPr>
        <p:spPr/>
        <p:txBody>
          <a:bodyPr/>
          <a:lstStyle/>
          <a:p>
            <a:r>
              <a:rPr lang="en-GB" smtClean="0"/>
              <a:t>whatpricemusic</a:t>
            </a:r>
            <a:endParaRPr lang="en-GB"/>
          </a:p>
        </p:txBody>
      </p:sp>
      <p:sp>
        <p:nvSpPr>
          <p:cNvPr id="6" name="Slide Number Placeholder 5"/>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242525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83AB2C40-818C-0446-97DE-A396CF1BF59D}" type="datetime1">
              <a:rPr lang="en-GB" smtClean="0"/>
              <a:t>21/06/2016</a:t>
            </a:fld>
            <a:endParaRPr lang="en-GB"/>
          </a:p>
        </p:txBody>
      </p:sp>
      <p:sp>
        <p:nvSpPr>
          <p:cNvPr id="5" name="Footer Placeholder 4"/>
          <p:cNvSpPr>
            <a:spLocks noGrp="1"/>
          </p:cNvSpPr>
          <p:nvPr>
            <p:ph type="ftr" sz="quarter" idx="11"/>
          </p:nvPr>
        </p:nvSpPr>
        <p:spPr/>
        <p:txBody>
          <a:bodyPr/>
          <a:lstStyle/>
          <a:p>
            <a:r>
              <a:rPr lang="en-GB" smtClean="0"/>
              <a:t>whatpricemusic</a:t>
            </a:r>
            <a:endParaRPr lang="en-GB"/>
          </a:p>
        </p:txBody>
      </p:sp>
      <p:sp>
        <p:nvSpPr>
          <p:cNvPr id="6" name="Slide Number Placeholder 5"/>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353055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1BE580A-6A6C-E84F-BE09-A397FD33C69D}" type="datetime1">
              <a:rPr lang="en-GB" smtClean="0"/>
              <a:t>21/06/2016</a:t>
            </a:fld>
            <a:endParaRPr lang="en-GB"/>
          </a:p>
        </p:txBody>
      </p:sp>
      <p:sp>
        <p:nvSpPr>
          <p:cNvPr id="5" name="Footer Placeholder 4"/>
          <p:cNvSpPr>
            <a:spLocks noGrp="1"/>
          </p:cNvSpPr>
          <p:nvPr>
            <p:ph type="ftr" sz="quarter" idx="11"/>
          </p:nvPr>
        </p:nvSpPr>
        <p:spPr/>
        <p:txBody>
          <a:bodyPr/>
          <a:lstStyle/>
          <a:p>
            <a:r>
              <a:rPr lang="en-GB" smtClean="0"/>
              <a:t>whatpricemusic</a:t>
            </a:r>
            <a:endParaRPr lang="en-GB"/>
          </a:p>
        </p:txBody>
      </p:sp>
      <p:sp>
        <p:nvSpPr>
          <p:cNvPr id="6" name="Slide Number Placeholder 5"/>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39528495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ACFE698D-C2B7-D54C-83D6-5AF9DC05234D}" type="datetime1">
              <a:rPr lang="en-GB" smtClean="0"/>
              <a:t>21/06/2016</a:t>
            </a:fld>
            <a:endParaRPr lang="en-GB"/>
          </a:p>
        </p:txBody>
      </p:sp>
      <p:sp>
        <p:nvSpPr>
          <p:cNvPr id="6" name="Footer Placeholder 5"/>
          <p:cNvSpPr>
            <a:spLocks noGrp="1"/>
          </p:cNvSpPr>
          <p:nvPr>
            <p:ph type="ftr" sz="quarter" idx="11"/>
          </p:nvPr>
        </p:nvSpPr>
        <p:spPr/>
        <p:txBody>
          <a:bodyPr/>
          <a:lstStyle/>
          <a:p>
            <a:r>
              <a:rPr lang="en-GB" smtClean="0"/>
              <a:t>whatpricemusic</a:t>
            </a:r>
            <a:endParaRPr lang="en-GB"/>
          </a:p>
        </p:txBody>
      </p:sp>
      <p:sp>
        <p:nvSpPr>
          <p:cNvPr id="7" name="Slide Number Placeholder 6"/>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295359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CB2EC492-02BC-8F4A-986C-0AB70B7398FE}" type="datetime1">
              <a:rPr lang="en-GB" smtClean="0"/>
              <a:t>21/06/2016</a:t>
            </a:fld>
            <a:endParaRPr lang="en-GB"/>
          </a:p>
        </p:txBody>
      </p:sp>
      <p:sp>
        <p:nvSpPr>
          <p:cNvPr id="8" name="Footer Placeholder 7"/>
          <p:cNvSpPr>
            <a:spLocks noGrp="1"/>
          </p:cNvSpPr>
          <p:nvPr>
            <p:ph type="ftr" sz="quarter" idx="11"/>
          </p:nvPr>
        </p:nvSpPr>
        <p:spPr/>
        <p:txBody>
          <a:bodyPr/>
          <a:lstStyle/>
          <a:p>
            <a:r>
              <a:rPr lang="en-GB" smtClean="0"/>
              <a:t>whatpricemusic</a:t>
            </a:r>
            <a:endParaRPr lang="en-GB"/>
          </a:p>
        </p:txBody>
      </p:sp>
      <p:sp>
        <p:nvSpPr>
          <p:cNvPr id="9" name="Slide Number Placeholder 8"/>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252525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01543D03-9FDF-F943-89AE-AB688E2DA16A}" type="datetime1">
              <a:rPr lang="en-GB" smtClean="0"/>
              <a:t>21/06/2016</a:t>
            </a:fld>
            <a:endParaRPr lang="en-GB"/>
          </a:p>
        </p:txBody>
      </p:sp>
      <p:sp>
        <p:nvSpPr>
          <p:cNvPr id="4" name="Footer Placeholder 3"/>
          <p:cNvSpPr>
            <a:spLocks noGrp="1"/>
          </p:cNvSpPr>
          <p:nvPr>
            <p:ph type="ftr" sz="quarter" idx="11"/>
          </p:nvPr>
        </p:nvSpPr>
        <p:spPr/>
        <p:txBody>
          <a:bodyPr/>
          <a:lstStyle/>
          <a:p>
            <a:r>
              <a:rPr lang="en-GB" smtClean="0"/>
              <a:t>whatpricemusic</a:t>
            </a:r>
            <a:endParaRPr lang="en-GB"/>
          </a:p>
        </p:txBody>
      </p:sp>
      <p:sp>
        <p:nvSpPr>
          <p:cNvPr id="5" name="Slide Number Placeholder 4"/>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38478571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E721F-D67C-8748-B989-5450B688AE39}" type="datetime1">
              <a:rPr lang="en-GB" smtClean="0"/>
              <a:t>21/06/2016</a:t>
            </a:fld>
            <a:endParaRPr lang="en-GB"/>
          </a:p>
        </p:txBody>
      </p:sp>
      <p:sp>
        <p:nvSpPr>
          <p:cNvPr id="3" name="Footer Placeholder 2"/>
          <p:cNvSpPr>
            <a:spLocks noGrp="1"/>
          </p:cNvSpPr>
          <p:nvPr>
            <p:ph type="ftr" sz="quarter" idx="11"/>
          </p:nvPr>
        </p:nvSpPr>
        <p:spPr/>
        <p:txBody>
          <a:bodyPr/>
          <a:lstStyle/>
          <a:p>
            <a:r>
              <a:rPr lang="en-GB" smtClean="0"/>
              <a:t>whatpricemusic</a:t>
            </a:r>
            <a:endParaRPr lang="en-GB"/>
          </a:p>
        </p:txBody>
      </p:sp>
      <p:sp>
        <p:nvSpPr>
          <p:cNvPr id="4" name="Slide Number Placeholder 3"/>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170160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2760670-1635-504A-B24D-17080BECBCBB}" type="datetime1">
              <a:rPr lang="en-GB" smtClean="0"/>
              <a:t>21/06/2016</a:t>
            </a:fld>
            <a:endParaRPr lang="en-GB"/>
          </a:p>
        </p:txBody>
      </p:sp>
      <p:sp>
        <p:nvSpPr>
          <p:cNvPr id="6" name="Footer Placeholder 5"/>
          <p:cNvSpPr>
            <a:spLocks noGrp="1"/>
          </p:cNvSpPr>
          <p:nvPr>
            <p:ph type="ftr" sz="quarter" idx="11"/>
          </p:nvPr>
        </p:nvSpPr>
        <p:spPr/>
        <p:txBody>
          <a:bodyPr/>
          <a:lstStyle/>
          <a:p>
            <a:r>
              <a:rPr lang="en-GB" smtClean="0"/>
              <a:t>whatpricemusic</a:t>
            </a:r>
            <a:endParaRPr lang="en-GB"/>
          </a:p>
        </p:txBody>
      </p:sp>
      <p:sp>
        <p:nvSpPr>
          <p:cNvPr id="7" name="Slide Number Placeholder 6"/>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47790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3AFF7D4-AD63-164A-B36B-BCD587769CDB}" type="datetime1">
              <a:rPr lang="en-GB" smtClean="0"/>
              <a:t>21/06/2016</a:t>
            </a:fld>
            <a:endParaRPr lang="en-GB"/>
          </a:p>
        </p:txBody>
      </p:sp>
      <p:sp>
        <p:nvSpPr>
          <p:cNvPr id="6" name="Footer Placeholder 5"/>
          <p:cNvSpPr>
            <a:spLocks noGrp="1"/>
          </p:cNvSpPr>
          <p:nvPr>
            <p:ph type="ftr" sz="quarter" idx="11"/>
          </p:nvPr>
        </p:nvSpPr>
        <p:spPr/>
        <p:txBody>
          <a:bodyPr/>
          <a:lstStyle/>
          <a:p>
            <a:r>
              <a:rPr lang="en-GB" smtClean="0"/>
              <a:t>whatpricemusic</a:t>
            </a:r>
            <a:endParaRPr lang="en-GB"/>
          </a:p>
        </p:txBody>
      </p:sp>
      <p:sp>
        <p:nvSpPr>
          <p:cNvPr id="7" name="Slide Number Placeholder 6"/>
          <p:cNvSpPr>
            <a:spLocks noGrp="1"/>
          </p:cNvSpPr>
          <p:nvPr>
            <p:ph type="sldNum" sz="quarter" idx="12"/>
          </p:nvPr>
        </p:nvSpPr>
        <p:spPr/>
        <p:txBody>
          <a:bodyPr/>
          <a:lstStyle/>
          <a:p>
            <a:fld id="{3F386555-0C39-1C4B-80AB-A1654A4B67B9}" type="slidenum">
              <a:rPr lang="en-GB" smtClean="0"/>
              <a:t>‹#›</a:t>
            </a:fld>
            <a:endParaRPr lang="en-GB"/>
          </a:p>
        </p:txBody>
      </p:sp>
    </p:spTree>
    <p:extLst>
      <p:ext uri="{BB962C8B-B14F-4D97-AF65-F5344CB8AC3E}">
        <p14:creationId xmlns:p14="http://schemas.microsoft.com/office/powerpoint/2010/main" val="265986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2D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2F1E3-ECF7-1A44-9A30-230952DBD7A2}" type="datetime1">
              <a:rPr lang="en-GB" smtClean="0"/>
              <a:t>21/06/2016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DC5E"/>
                </a:solidFill>
                <a:latin typeface="Great Vibes"/>
                <a:cs typeface="Great Vibes"/>
              </a:defRPr>
            </a:lvl1pPr>
          </a:lstStyle>
          <a:p>
            <a:r>
              <a:rPr lang="en-GB" dirty="0" smtClean="0"/>
              <a:t>whatpricemusic</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86555-0C39-1C4B-80AB-A1654A4B67B9}" type="slidenum">
              <a:rPr lang="en-GB" smtClean="0"/>
              <a:t>‹#›</a:t>
            </a:fld>
            <a:endParaRPr lang="en-GB" dirty="0"/>
          </a:p>
        </p:txBody>
      </p:sp>
      <p:pic>
        <p:nvPicPr>
          <p:cNvPr id="8" name="Picture 7" descr="CCCU-logo-white copy.tiff"/>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8468313" y="6126163"/>
            <a:ext cx="436973" cy="500826"/>
          </a:xfrm>
          <a:prstGeom prst="rect">
            <a:avLst/>
          </a:prstGeom>
        </p:spPr>
      </p:pic>
    </p:spTree>
    <p:extLst>
      <p:ext uri="{BB962C8B-B14F-4D97-AF65-F5344CB8AC3E}">
        <p14:creationId xmlns:p14="http://schemas.microsoft.com/office/powerpoint/2010/main" val="102325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rgbClr val="FFDC5E"/>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Verdana"/>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Verdana"/>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Verdana"/>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whatpricemusic.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69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Reasoning…</a:t>
            </a:r>
            <a:endParaRPr lang="en-GB" dirty="0"/>
          </a:p>
        </p:txBody>
      </p:sp>
      <p:sp>
        <p:nvSpPr>
          <p:cNvPr id="3" name="Content Placeholder 2"/>
          <p:cNvSpPr>
            <a:spLocks noGrp="1"/>
          </p:cNvSpPr>
          <p:nvPr>
            <p:ph idx="1"/>
          </p:nvPr>
        </p:nvSpPr>
        <p:spPr>
          <a:xfrm>
            <a:off x="457200" y="1466475"/>
            <a:ext cx="5333874" cy="4889875"/>
          </a:xfrm>
        </p:spPr>
        <p:txBody>
          <a:bodyPr vert="horz" lIns="91440" tIns="45720" rIns="91440" bIns="45720" rtlCol="0">
            <a:noAutofit/>
          </a:bodyPr>
          <a:lstStyle/>
          <a:p>
            <a:pPr hangingPunct="0">
              <a:spcAft>
                <a:spcPts val="1200"/>
              </a:spcAft>
            </a:pPr>
            <a:r>
              <a:rPr lang="en-GB" sz="2400" dirty="0" smtClean="0">
                <a:solidFill>
                  <a:srgbClr val="FFDC5E"/>
                </a:solidFill>
              </a:rPr>
              <a:t>Firstly, my research seeks </a:t>
            </a:r>
            <a:r>
              <a:rPr lang="en-GB" sz="2400" dirty="0">
                <a:solidFill>
                  <a:srgbClr val="FFDC5E"/>
                </a:solidFill>
              </a:rPr>
              <a:t>to address these issues from the viewpoint of </a:t>
            </a:r>
            <a:r>
              <a:rPr lang="en-GB" sz="2400" dirty="0" smtClean="0">
                <a:solidFill>
                  <a:srgbClr val="FFDC5E"/>
                </a:solidFill>
              </a:rPr>
              <a:t>music consumers</a:t>
            </a:r>
          </a:p>
          <a:p>
            <a:pPr lvl="1" hangingPunct="0">
              <a:spcAft>
                <a:spcPts val="1200"/>
              </a:spcAft>
            </a:pPr>
            <a:r>
              <a:rPr lang="en-GB" sz="2000" dirty="0" smtClean="0">
                <a:solidFill>
                  <a:srgbClr val="FFDC5E"/>
                </a:solidFill>
              </a:rPr>
              <a:t>their perceptions of entertainment and monetary value</a:t>
            </a:r>
          </a:p>
          <a:p>
            <a:pPr lvl="1" hangingPunct="0">
              <a:spcAft>
                <a:spcPts val="1200"/>
              </a:spcAft>
            </a:pPr>
            <a:r>
              <a:rPr lang="en-GB" sz="2000" dirty="0">
                <a:solidFill>
                  <a:srgbClr val="FFDC5E"/>
                </a:solidFill>
              </a:rPr>
              <a:t>w</a:t>
            </a:r>
            <a:r>
              <a:rPr lang="en-GB" sz="2000" dirty="0" smtClean="0">
                <a:solidFill>
                  <a:srgbClr val="FFDC5E"/>
                </a:solidFill>
              </a:rPr>
              <a:t>hether audio quality is an issue</a:t>
            </a:r>
          </a:p>
          <a:p>
            <a:pPr lvl="1" hangingPunct="0">
              <a:spcAft>
                <a:spcPts val="1200"/>
              </a:spcAft>
            </a:pPr>
            <a:r>
              <a:rPr lang="en-GB" sz="2000" dirty="0" smtClean="0">
                <a:solidFill>
                  <a:srgbClr val="FFDC5E"/>
                </a:solidFill>
              </a:rPr>
              <a:t>their music acquisition habits</a:t>
            </a:r>
          </a:p>
          <a:p>
            <a:pPr lvl="1" hangingPunct="0">
              <a:spcAft>
                <a:spcPts val="1200"/>
              </a:spcAft>
            </a:pPr>
            <a:r>
              <a:rPr lang="en-GB" sz="2000" dirty="0" smtClean="0">
                <a:solidFill>
                  <a:srgbClr val="FFDC5E"/>
                </a:solidFill>
              </a:rPr>
              <a:t>the methods adopted consciously or unconsciously in music discovery</a:t>
            </a:r>
            <a:endParaRPr lang="en-GB" sz="2000" dirty="0">
              <a:solidFill>
                <a:srgbClr val="FFDC5E"/>
              </a:solidFill>
            </a:endParaRPr>
          </a:p>
          <a:p>
            <a:pPr hangingPunct="0">
              <a:spcAft>
                <a:spcPts val="1200"/>
              </a:spcAft>
            </a:pPr>
            <a:endParaRPr lang="en-GB" sz="24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026" y="1693249"/>
            <a:ext cx="2628774" cy="2628774"/>
          </a:xfrm>
          <a:prstGeom prst="rect">
            <a:avLst/>
          </a:prstGeom>
        </p:spPr>
      </p:pic>
    </p:spTree>
    <p:extLst>
      <p:ext uri="{BB962C8B-B14F-4D97-AF65-F5344CB8AC3E}">
        <p14:creationId xmlns:p14="http://schemas.microsoft.com/office/powerpoint/2010/main" val="12447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Reasoning…</a:t>
            </a:r>
            <a:endParaRPr lang="en-GB" dirty="0"/>
          </a:p>
        </p:txBody>
      </p:sp>
      <p:sp>
        <p:nvSpPr>
          <p:cNvPr id="3" name="Content Placeholder 2"/>
          <p:cNvSpPr>
            <a:spLocks noGrp="1"/>
          </p:cNvSpPr>
          <p:nvPr>
            <p:ph idx="1"/>
          </p:nvPr>
        </p:nvSpPr>
        <p:spPr>
          <a:xfrm>
            <a:off x="457200" y="1466475"/>
            <a:ext cx="5288513" cy="4889875"/>
          </a:xfrm>
        </p:spPr>
        <p:txBody>
          <a:bodyPr vert="horz" lIns="91440" tIns="45720" rIns="91440" bIns="45720" rtlCol="0">
            <a:noAutofit/>
          </a:bodyPr>
          <a:lstStyle/>
          <a:p>
            <a:pPr hangingPunct="0"/>
            <a:r>
              <a:rPr lang="en-GB" sz="2400" dirty="0" smtClean="0">
                <a:solidFill>
                  <a:srgbClr val="FFDC5E"/>
                </a:solidFill>
              </a:rPr>
              <a:t>Secondly, from the viewpoint of key </a:t>
            </a:r>
            <a:r>
              <a:rPr lang="en-GB" sz="2400" dirty="0">
                <a:solidFill>
                  <a:srgbClr val="FFDC5E"/>
                </a:solidFill>
              </a:rPr>
              <a:t>industry </a:t>
            </a:r>
            <a:r>
              <a:rPr lang="en-GB" sz="2400" dirty="0" smtClean="0">
                <a:solidFill>
                  <a:srgbClr val="FFDC5E"/>
                </a:solidFill>
              </a:rPr>
              <a:t>elites</a:t>
            </a:r>
          </a:p>
          <a:p>
            <a:pPr lvl="1" hangingPunct="0"/>
            <a:r>
              <a:rPr lang="en-GB" sz="2000" dirty="0" smtClean="0">
                <a:solidFill>
                  <a:srgbClr val="FFDC5E"/>
                </a:solidFill>
              </a:rPr>
              <a:t>Artists</a:t>
            </a:r>
          </a:p>
          <a:p>
            <a:pPr lvl="1" hangingPunct="0"/>
            <a:r>
              <a:rPr lang="en-GB" sz="2000" dirty="0" smtClean="0">
                <a:solidFill>
                  <a:srgbClr val="FFDC5E"/>
                </a:solidFill>
              </a:rPr>
              <a:t>Composers</a:t>
            </a:r>
          </a:p>
          <a:p>
            <a:pPr lvl="1" hangingPunct="0"/>
            <a:r>
              <a:rPr lang="en-GB" sz="2000" dirty="0" smtClean="0">
                <a:solidFill>
                  <a:srgbClr val="FFDC5E"/>
                </a:solidFill>
              </a:rPr>
              <a:t>Labels</a:t>
            </a:r>
          </a:p>
          <a:p>
            <a:pPr lvl="1" hangingPunct="0"/>
            <a:r>
              <a:rPr lang="en-GB" sz="2000" dirty="0" smtClean="0">
                <a:solidFill>
                  <a:srgbClr val="FFDC5E"/>
                </a:solidFill>
              </a:rPr>
              <a:t>Distributors</a:t>
            </a:r>
          </a:p>
          <a:p>
            <a:pPr lvl="1" hangingPunct="0"/>
            <a:endParaRPr lang="en-GB" sz="2000" dirty="0" smtClean="0">
              <a:solidFill>
                <a:srgbClr val="FFDC5E"/>
              </a:solidFill>
            </a:endParaRPr>
          </a:p>
          <a:p>
            <a:pPr hangingPunct="0"/>
            <a:r>
              <a:rPr lang="en-GB" sz="2400" dirty="0" smtClean="0">
                <a:solidFill>
                  <a:srgbClr val="FFDC5E"/>
                </a:solidFill>
              </a:rPr>
              <a:t>by </a:t>
            </a:r>
            <a:r>
              <a:rPr lang="en-GB" sz="2400" dirty="0">
                <a:solidFill>
                  <a:srgbClr val="FFDC5E"/>
                </a:solidFill>
              </a:rPr>
              <a:t>understanding the narrative that drives their desire, need and authority to earn from their ‘rights’ in their musical </a:t>
            </a:r>
            <a:r>
              <a:rPr lang="en-GB" sz="2400" dirty="0" smtClean="0">
                <a:solidFill>
                  <a:srgbClr val="FFDC5E"/>
                </a:solidFill>
              </a:rPr>
              <a:t>creations</a:t>
            </a:r>
            <a:endParaRPr lang="en-GB" sz="2400" dirty="0">
              <a:solidFill>
                <a:srgbClr val="FFDC5E"/>
              </a:solidFill>
            </a:endParaRPr>
          </a:p>
          <a:p>
            <a:pPr hangingPunct="0"/>
            <a:endParaRPr lang="en-GB" sz="24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707" y="1740274"/>
            <a:ext cx="2598094" cy="1948570"/>
          </a:xfrm>
          <a:prstGeom prst="rect">
            <a:avLst/>
          </a:prstGeom>
        </p:spPr>
      </p:pic>
    </p:spTree>
    <p:extLst>
      <p:ext uri="{BB962C8B-B14F-4D97-AF65-F5344CB8AC3E}">
        <p14:creationId xmlns:p14="http://schemas.microsoft.com/office/powerpoint/2010/main" val="19497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1"/>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1"/>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Reasoning…</a:t>
            </a:r>
            <a:endParaRPr lang="en-GB" dirty="0"/>
          </a:p>
        </p:txBody>
      </p:sp>
      <p:sp>
        <p:nvSpPr>
          <p:cNvPr id="3" name="Content Placeholder 2"/>
          <p:cNvSpPr>
            <a:spLocks noGrp="1"/>
          </p:cNvSpPr>
          <p:nvPr>
            <p:ph idx="1"/>
          </p:nvPr>
        </p:nvSpPr>
        <p:spPr>
          <a:xfrm>
            <a:off x="457200" y="1466475"/>
            <a:ext cx="5318754" cy="4889875"/>
          </a:xfrm>
        </p:spPr>
        <p:txBody>
          <a:bodyPr vert="horz" lIns="91440" tIns="45720" rIns="91440" bIns="45720" rtlCol="0">
            <a:noAutofit/>
          </a:bodyPr>
          <a:lstStyle/>
          <a:p>
            <a:pPr hangingPunct="0"/>
            <a:r>
              <a:rPr lang="en-GB" sz="2400" dirty="0" smtClean="0">
                <a:solidFill>
                  <a:srgbClr val="FFDC5E"/>
                </a:solidFill>
              </a:rPr>
              <a:t>Thirdly</a:t>
            </a:r>
            <a:r>
              <a:rPr lang="en-GB" sz="2400" dirty="0">
                <a:solidFill>
                  <a:srgbClr val="FFDC5E"/>
                </a:solidFill>
              </a:rPr>
              <a:t>, by analysing raw listening, sales and revenue data resulting exclusively from the distribution element of </a:t>
            </a:r>
            <a:r>
              <a:rPr lang="en-GB" sz="2400" dirty="0" smtClean="0">
                <a:solidFill>
                  <a:srgbClr val="FFDC5E"/>
                </a:solidFill>
              </a:rPr>
              <a:t>recorded musical</a:t>
            </a:r>
            <a:endParaRPr lang="en-GB" sz="2400" dirty="0">
              <a:solidFill>
                <a:srgbClr val="FFDC5E"/>
              </a:solidFill>
            </a:endParaRPr>
          </a:p>
          <a:p>
            <a:pPr hangingPunct="0">
              <a:lnSpc>
                <a:spcPct val="110000"/>
              </a:lnSpc>
            </a:pPr>
            <a:endParaRPr lang="en-GB" sz="2400" dirty="0">
              <a:solidFill>
                <a:srgbClr val="FFDC5E"/>
              </a:solidFill>
            </a:endParaRPr>
          </a:p>
          <a:p>
            <a:pPr hangingPunct="0">
              <a:lnSpc>
                <a:spcPct val="110000"/>
              </a:lnSpc>
            </a:pPr>
            <a:endParaRPr lang="en-GB" sz="24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61" y="1417638"/>
            <a:ext cx="2830339" cy="2031565"/>
          </a:xfrm>
          <a:prstGeom prst="rect">
            <a:avLst/>
          </a:prstGeom>
        </p:spPr>
      </p:pic>
    </p:spTree>
    <p:extLst>
      <p:ext uri="{BB962C8B-B14F-4D97-AF65-F5344CB8AC3E}">
        <p14:creationId xmlns:p14="http://schemas.microsoft.com/office/powerpoint/2010/main" val="17912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Underpinning literature…</a:t>
            </a:r>
            <a:endParaRPr lang="en-GB" dirty="0"/>
          </a:p>
        </p:txBody>
      </p:sp>
      <p:sp>
        <p:nvSpPr>
          <p:cNvPr id="3" name="Content Placeholder 2"/>
          <p:cNvSpPr>
            <a:spLocks noGrp="1"/>
          </p:cNvSpPr>
          <p:nvPr>
            <p:ph idx="1"/>
          </p:nvPr>
        </p:nvSpPr>
        <p:spPr>
          <a:xfrm>
            <a:off x="457200" y="1466475"/>
            <a:ext cx="8229600" cy="4889875"/>
          </a:xfrm>
        </p:spPr>
        <p:txBody>
          <a:bodyPr vert="horz" lIns="91440" tIns="45720" rIns="91440" bIns="45720" rtlCol="0">
            <a:noAutofit/>
          </a:bodyPr>
          <a:lstStyle/>
          <a:p>
            <a:pPr marL="0" lvl="0" indent="0" algn="just" hangingPunct="0">
              <a:buNone/>
            </a:pPr>
            <a:r>
              <a:rPr lang="en-GB" sz="2100" dirty="0" smtClean="0">
                <a:solidFill>
                  <a:srgbClr val="FFDC5E"/>
                </a:solidFill>
              </a:rPr>
              <a:t>The </a:t>
            </a:r>
            <a:r>
              <a:rPr lang="en-GB" sz="2100" dirty="0">
                <a:solidFill>
                  <a:srgbClr val="FFDC5E"/>
                </a:solidFill>
              </a:rPr>
              <a:t>historical and theoretical underpinnings for the development of Intellectual Property and Copyright concepts and developing legal implementation. Relates to the historical background to current IP and Copyright implementation uncertainties and </a:t>
            </a:r>
            <a:r>
              <a:rPr lang="en-GB" sz="2100" dirty="0" smtClean="0">
                <a:solidFill>
                  <a:srgbClr val="FFDC5E"/>
                </a:solidFill>
              </a:rPr>
              <a:t>provides </a:t>
            </a:r>
            <a:r>
              <a:rPr lang="en-GB" sz="2100" dirty="0">
                <a:solidFill>
                  <a:srgbClr val="FFDC5E"/>
                </a:solidFill>
              </a:rPr>
              <a:t>a grounding for the entire research project as well as when considering and developing alternative music industry models. </a:t>
            </a:r>
            <a:endParaRPr lang="en-GB" sz="2100" dirty="0" smtClean="0">
              <a:solidFill>
                <a:srgbClr val="FFDC5E"/>
              </a:solidFill>
            </a:endParaRPr>
          </a:p>
          <a:p>
            <a:pPr marL="0" lvl="0" indent="0" hangingPunct="0">
              <a:buNone/>
            </a:pPr>
            <a:endParaRPr lang="en-GB" sz="1400" dirty="0" smtClean="0">
              <a:solidFill>
                <a:srgbClr val="FFDC5E"/>
              </a:solidFill>
            </a:endParaRPr>
          </a:p>
          <a:p>
            <a:pPr hangingPunct="0"/>
            <a:r>
              <a:rPr lang="en-GB" sz="1800" dirty="0">
                <a:solidFill>
                  <a:srgbClr val="FFDC5E"/>
                </a:solidFill>
              </a:rPr>
              <a:t>Curtis, G. (1847) A Treatise on the Law of Copyright. Boston: C.C. Little and J. Brown</a:t>
            </a:r>
          </a:p>
          <a:p>
            <a:pPr hangingPunct="0"/>
            <a:r>
              <a:rPr lang="en-GB" sz="1800" dirty="0" err="1">
                <a:solidFill>
                  <a:srgbClr val="FFDC5E"/>
                </a:solidFill>
              </a:rPr>
              <a:t>Drahos</a:t>
            </a:r>
            <a:r>
              <a:rPr lang="en-GB" sz="1800" dirty="0">
                <a:solidFill>
                  <a:srgbClr val="FFDC5E"/>
                </a:solidFill>
              </a:rPr>
              <a:t>, P. (1996) A Philosophy of Intellectual Property. London: Dartmouth </a:t>
            </a:r>
          </a:p>
          <a:p>
            <a:pPr hangingPunct="0"/>
            <a:r>
              <a:rPr lang="en-GB" sz="1800" dirty="0">
                <a:solidFill>
                  <a:srgbClr val="FFDC5E"/>
                </a:solidFill>
              </a:rPr>
              <a:t>Hegel, G. (1821) Hegel: Elements of the Philosophy of Right. Translated by H </a:t>
            </a:r>
            <a:r>
              <a:rPr lang="en-GB" sz="1800" dirty="0" err="1">
                <a:solidFill>
                  <a:srgbClr val="FFDC5E"/>
                </a:solidFill>
              </a:rPr>
              <a:t>Nisbet</a:t>
            </a:r>
            <a:r>
              <a:rPr lang="en-GB" sz="1800" dirty="0">
                <a:solidFill>
                  <a:srgbClr val="FFDC5E"/>
                </a:solidFill>
              </a:rPr>
              <a:t>. Cambridge: Cambridge University Press</a:t>
            </a:r>
          </a:p>
          <a:p>
            <a:pPr lvl="0" hangingPunct="0">
              <a:lnSpc>
                <a:spcPct val="110000"/>
              </a:lnSpc>
            </a:pPr>
            <a:endParaRPr lang="en-GB" sz="1800" dirty="0">
              <a:solidFill>
                <a:srgbClr val="FFDC5E"/>
              </a:solidFill>
            </a:endParaRPr>
          </a:p>
          <a:p>
            <a:pPr hangingPunct="0">
              <a:lnSpc>
                <a:spcPct val="110000"/>
              </a:lnSpc>
            </a:pPr>
            <a:endParaRPr lang="en-GB" sz="1800" dirty="0">
              <a:solidFill>
                <a:srgbClr val="FFDC5E"/>
              </a:solidFill>
            </a:endParaRPr>
          </a:p>
          <a:p>
            <a:pPr hangingPunct="0">
              <a:lnSpc>
                <a:spcPct val="110000"/>
              </a:lnSpc>
            </a:pPr>
            <a:endParaRPr lang="en-GB" sz="18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62917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Underpinning literature…</a:t>
            </a:r>
            <a:endParaRPr lang="en-GB" dirty="0"/>
          </a:p>
        </p:txBody>
      </p:sp>
      <p:sp>
        <p:nvSpPr>
          <p:cNvPr id="3" name="Content Placeholder 2"/>
          <p:cNvSpPr>
            <a:spLocks noGrp="1"/>
          </p:cNvSpPr>
          <p:nvPr>
            <p:ph idx="1"/>
          </p:nvPr>
        </p:nvSpPr>
        <p:spPr>
          <a:xfrm>
            <a:off x="457200" y="1466475"/>
            <a:ext cx="8229600" cy="4889875"/>
          </a:xfrm>
        </p:spPr>
        <p:txBody>
          <a:bodyPr vert="horz" lIns="91440" tIns="45720" rIns="91440" bIns="45720" rtlCol="0">
            <a:noAutofit/>
          </a:bodyPr>
          <a:lstStyle/>
          <a:p>
            <a:pPr marL="0" lvl="0" indent="0" algn="just" hangingPunct="0">
              <a:buNone/>
            </a:pPr>
            <a:r>
              <a:rPr lang="en-GB" sz="2100" dirty="0" smtClean="0">
                <a:solidFill>
                  <a:srgbClr val="FFDC5E"/>
                </a:solidFill>
              </a:rPr>
              <a:t>The </a:t>
            </a:r>
            <a:r>
              <a:rPr lang="en-GB" sz="2100" dirty="0">
                <a:solidFill>
                  <a:srgbClr val="FFDC5E"/>
                </a:solidFill>
              </a:rPr>
              <a:t>philosophy, morality and ethics of controlling the Intellectual Commons and the valuing of artistic endeavour. Relates to the recognition, financially or otherwise, of creatives’ outputs and supports discussion as to output ownership and monetisation. Will also inform analysis of industry elites’ perceptions of own creative worth balanced against their position in society.</a:t>
            </a:r>
          </a:p>
          <a:p>
            <a:pPr marL="0" lvl="0" indent="0" hangingPunct="0">
              <a:buNone/>
            </a:pPr>
            <a:endParaRPr lang="en-GB" sz="1400" dirty="0" smtClean="0">
              <a:solidFill>
                <a:srgbClr val="FFDC5E"/>
              </a:solidFill>
            </a:endParaRPr>
          </a:p>
          <a:p>
            <a:pPr hangingPunct="0"/>
            <a:r>
              <a:rPr lang="en-GB" sz="1800" dirty="0" err="1" smtClean="0">
                <a:solidFill>
                  <a:srgbClr val="FFDC5E"/>
                </a:solidFill>
              </a:rPr>
              <a:t>Adorno</a:t>
            </a:r>
            <a:r>
              <a:rPr lang="en-GB" sz="1800" dirty="0">
                <a:solidFill>
                  <a:srgbClr val="FFDC5E"/>
                </a:solidFill>
              </a:rPr>
              <a:t>, T. and </a:t>
            </a:r>
            <a:r>
              <a:rPr lang="en-GB" sz="1800" dirty="0" err="1">
                <a:solidFill>
                  <a:srgbClr val="FFDC5E"/>
                </a:solidFill>
              </a:rPr>
              <a:t>Horkheimer</a:t>
            </a:r>
            <a:r>
              <a:rPr lang="en-GB" sz="1800" dirty="0">
                <a:solidFill>
                  <a:srgbClr val="FFDC5E"/>
                </a:solidFill>
              </a:rPr>
              <a:t>, M. (1947) Dialectic of Enlightenment. Translated by E. </a:t>
            </a:r>
            <a:r>
              <a:rPr lang="en-GB" sz="1800" dirty="0" err="1">
                <a:solidFill>
                  <a:srgbClr val="FFDC5E"/>
                </a:solidFill>
              </a:rPr>
              <a:t>Jephcott</a:t>
            </a:r>
            <a:r>
              <a:rPr lang="en-GB" sz="1800" dirty="0">
                <a:solidFill>
                  <a:srgbClr val="FFDC5E"/>
                </a:solidFill>
              </a:rPr>
              <a:t>. Redwood, CA: Stanford University Press, 2007</a:t>
            </a:r>
          </a:p>
          <a:p>
            <a:pPr hangingPunct="0"/>
            <a:r>
              <a:rPr lang="en-GB" sz="1800" dirty="0" err="1">
                <a:solidFill>
                  <a:srgbClr val="FFDC5E"/>
                </a:solidFill>
              </a:rPr>
              <a:t>Fleischacker</a:t>
            </a:r>
            <a:r>
              <a:rPr lang="en-GB" sz="1800" dirty="0">
                <a:solidFill>
                  <a:srgbClr val="FFDC5E"/>
                </a:solidFill>
              </a:rPr>
              <a:t>, S. (2009)  A Short History of Distributive Justice. Cambridge, MA: Harvard University Press</a:t>
            </a:r>
          </a:p>
          <a:p>
            <a:pPr hangingPunct="0"/>
            <a:r>
              <a:rPr lang="en-GB" sz="1800" dirty="0">
                <a:solidFill>
                  <a:srgbClr val="FFDC5E"/>
                </a:solidFill>
              </a:rPr>
              <a:t>Mitchell, H. (2005) The Intellectual Commons: Toward an Ecology of Intellectual Property. Lanham, MD: Lexington Books</a:t>
            </a:r>
          </a:p>
          <a:p>
            <a:pPr lvl="0" hangingPunct="0">
              <a:lnSpc>
                <a:spcPct val="110000"/>
              </a:lnSpc>
            </a:pPr>
            <a:endParaRPr lang="en-GB" sz="1800" dirty="0">
              <a:solidFill>
                <a:srgbClr val="FFDC5E"/>
              </a:solidFill>
            </a:endParaRPr>
          </a:p>
          <a:p>
            <a:pPr hangingPunct="0">
              <a:lnSpc>
                <a:spcPct val="110000"/>
              </a:lnSpc>
            </a:pPr>
            <a:endParaRPr lang="en-GB" sz="1800" dirty="0">
              <a:solidFill>
                <a:srgbClr val="FFDC5E"/>
              </a:solidFill>
            </a:endParaRPr>
          </a:p>
          <a:p>
            <a:pPr hangingPunct="0">
              <a:lnSpc>
                <a:spcPct val="110000"/>
              </a:lnSpc>
            </a:pPr>
            <a:endParaRPr lang="en-GB" sz="18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30259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Underpinning literature…</a:t>
            </a:r>
            <a:endParaRPr lang="en-GB" dirty="0"/>
          </a:p>
        </p:txBody>
      </p:sp>
      <p:sp>
        <p:nvSpPr>
          <p:cNvPr id="3" name="Content Placeholder 2"/>
          <p:cNvSpPr>
            <a:spLocks noGrp="1"/>
          </p:cNvSpPr>
          <p:nvPr>
            <p:ph idx="1"/>
          </p:nvPr>
        </p:nvSpPr>
        <p:spPr>
          <a:xfrm>
            <a:off x="457200" y="1466475"/>
            <a:ext cx="8229600" cy="4889875"/>
          </a:xfrm>
        </p:spPr>
        <p:txBody>
          <a:bodyPr vert="horz" lIns="91440" tIns="45720" rIns="91440" bIns="45720" rtlCol="0">
            <a:noAutofit/>
          </a:bodyPr>
          <a:lstStyle/>
          <a:p>
            <a:pPr marL="0" lvl="0" indent="0" algn="just" hangingPunct="0">
              <a:buNone/>
            </a:pPr>
            <a:r>
              <a:rPr lang="en-GB" sz="2100" dirty="0" smtClean="0">
                <a:solidFill>
                  <a:srgbClr val="FFDC5E"/>
                </a:solidFill>
              </a:rPr>
              <a:t>The </a:t>
            </a:r>
            <a:r>
              <a:rPr lang="en-GB" sz="2100" dirty="0">
                <a:solidFill>
                  <a:srgbClr val="FFDC5E"/>
                </a:solidFill>
              </a:rPr>
              <a:t>philosophy of Internet and Cloud technologies. Recent developments are redefining society’s core suppositions and values regarding access to and ownership of commodities. Will underpin and inform the requirement to re-evaluate existing societal models from a future-centric perspective including concepts such as commodities losing scarcity becoming status and value free.</a:t>
            </a:r>
          </a:p>
          <a:p>
            <a:pPr marL="0" lvl="0" indent="0" hangingPunct="0">
              <a:buNone/>
            </a:pPr>
            <a:endParaRPr lang="en-GB" sz="1400" dirty="0" smtClean="0">
              <a:solidFill>
                <a:srgbClr val="FFDC5E"/>
              </a:solidFill>
            </a:endParaRPr>
          </a:p>
          <a:p>
            <a:pPr hangingPunct="0"/>
            <a:r>
              <a:rPr lang="en-GB" sz="1800" dirty="0" err="1" smtClean="0">
                <a:solidFill>
                  <a:srgbClr val="FFDC5E"/>
                </a:solidFill>
              </a:rPr>
              <a:t>Feenberg</a:t>
            </a:r>
            <a:r>
              <a:rPr lang="en-GB" sz="1800" dirty="0">
                <a:solidFill>
                  <a:srgbClr val="FFDC5E"/>
                </a:solidFill>
              </a:rPr>
              <a:t>, A. (1995) Alternative Modernity: The Technical Turn in Philosophy and Social Theory. Berkeley, CA: University of California Press</a:t>
            </a:r>
          </a:p>
          <a:p>
            <a:pPr hangingPunct="0"/>
            <a:r>
              <a:rPr lang="en-GB" sz="1800" dirty="0">
                <a:solidFill>
                  <a:srgbClr val="FFDC5E"/>
                </a:solidFill>
              </a:rPr>
              <a:t>Lanier, J. (2013) Who Owns The Future? London: Allen Lane Penguin</a:t>
            </a:r>
          </a:p>
          <a:p>
            <a:pPr hangingPunct="0"/>
            <a:r>
              <a:rPr lang="en-GB" sz="1800" dirty="0" err="1">
                <a:solidFill>
                  <a:srgbClr val="FFDC5E"/>
                </a:solidFill>
              </a:rPr>
              <a:t>Morozov</a:t>
            </a:r>
            <a:r>
              <a:rPr lang="en-GB" sz="1800" dirty="0">
                <a:solidFill>
                  <a:srgbClr val="FFDC5E"/>
                </a:solidFill>
              </a:rPr>
              <a:t>, E (2013) To Save Everything, Click Here: Technology, Solutionism, and the Urge to Fix Problems that Don't Exist. London: Allen Lane Penguin</a:t>
            </a:r>
          </a:p>
          <a:p>
            <a:pPr lvl="0" hangingPunct="0">
              <a:lnSpc>
                <a:spcPct val="110000"/>
              </a:lnSpc>
            </a:pPr>
            <a:endParaRPr lang="en-GB" sz="1800" dirty="0">
              <a:solidFill>
                <a:srgbClr val="FFDC5E"/>
              </a:solidFill>
            </a:endParaRPr>
          </a:p>
          <a:p>
            <a:pPr hangingPunct="0">
              <a:lnSpc>
                <a:spcPct val="110000"/>
              </a:lnSpc>
            </a:pPr>
            <a:endParaRPr lang="en-GB" sz="1800" dirty="0">
              <a:solidFill>
                <a:srgbClr val="FFDC5E"/>
              </a:solidFill>
            </a:endParaRPr>
          </a:p>
          <a:p>
            <a:pPr hangingPunct="0">
              <a:lnSpc>
                <a:spcPct val="110000"/>
              </a:lnSpc>
            </a:pPr>
            <a:endParaRPr lang="en-GB" sz="1800" dirty="0">
              <a:solidFill>
                <a:srgbClr val="FFDC5E"/>
              </a:solidFill>
            </a:endParaRPr>
          </a:p>
        </p:txBody>
      </p:sp>
      <p:sp>
        <p:nvSpPr>
          <p:cNvPr id="4" name="Footer Placeholder 3"/>
          <p:cNvSpPr>
            <a:spLocks noGrp="1"/>
          </p:cNvSpPr>
          <p:nvPr>
            <p:ph type="ftr" sz="quarter" idx="11"/>
          </p:nvPr>
        </p:nvSpPr>
        <p:spPr/>
        <p:txBody>
          <a:bodyPr/>
          <a:lstStyle/>
          <a:p>
            <a:r>
              <a:rPr lang="en-GB" dirty="0" smtClean="0"/>
              <a:t>whatpricemusic</a:t>
            </a:r>
            <a:endParaRPr lang="en-GB" dirty="0"/>
          </a:p>
        </p:txBody>
      </p:sp>
    </p:spTree>
    <p:extLst>
      <p:ext uri="{BB962C8B-B14F-4D97-AF65-F5344CB8AC3E}">
        <p14:creationId xmlns:p14="http://schemas.microsoft.com/office/powerpoint/2010/main" val="27693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Methodology…</a:t>
            </a:r>
            <a:endParaRPr lang="en-GB" dirty="0"/>
          </a:p>
        </p:txBody>
      </p:sp>
      <p:sp>
        <p:nvSpPr>
          <p:cNvPr id="3" name="Content Placeholder 2"/>
          <p:cNvSpPr>
            <a:spLocks noGrp="1"/>
          </p:cNvSpPr>
          <p:nvPr>
            <p:ph idx="1"/>
          </p:nvPr>
        </p:nvSpPr>
        <p:spPr>
          <a:xfrm>
            <a:off x="457200" y="1466475"/>
            <a:ext cx="5318754" cy="4889875"/>
          </a:xfrm>
        </p:spPr>
        <p:txBody>
          <a:bodyPr vert="horz" lIns="91440" tIns="45720" rIns="91440" bIns="45720" rtlCol="0">
            <a:noAutofit/>
          </a:bodyPr>
          <a:lstStyle/>
          <a:p>
            <a:pPr hangingPunct="0">
              <a:lnSpc>
                <a:spcPct val="110000"/>
              </a:lnSpc>
            </a:pPr>
            <a:r>
              <a:rPr lang="en-GB" sz="2400" dirty="0">
                <a:solidFill>
                  <a:srgbClr val="FFDC5E"/>
                </a:solidFill>
              </a:rPr>
              <a:t>A</a:t>
            </a:r>
            <a:r>
              <a:rPr lang="en-GB" sz="2400" dirty="0" smtClean="0">
                <a:solidFill>
                  <a:srgbClr val="FFDC5E"/>
                </a:solidFill>
              </a:rPr>
              <a:t> </a:t>
            </a:r>
            <a:r>
              <a:rPr lang="en-GB" sz="2400" dirty="0">
                <a:solidFill>
                  <a:srgbClr val="FFDC5E"/>
                </a:solidFill>
              </a:rPr>
              <a:t>mixed/multiple methods approach with a fundamental underpinning of and informed by ethnographic and narrative methodologies </a:t>
            </a:r>
          </a:p>
          <a:p>
            <a:pPr hangingPunct="0">
              <a:lnSpc>
                <a:spcPct val="110000"/>
              </a:lnSpc>
            </a:pPr>
            <a:endParaRPr lang="en-GB" sz="24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494" y="3672916"/>
            <a:ext cx="5088306" cy="2017257"/>
          </a:xfrm>
          <a:prstGeom prst="rect">
            <a:avLst/>
          </a:prstGeom>
        </p:spPr>
      </p:pic>
    </p:spTree>
    <p:extLst>
      <p:ext uri="{BB962C8B-B14F-4D97-AF65-F5344CB8AC3E}">
        <p14:creationId xmlns:p14="http://schemas.microsoft.com/office/powerpoint/2010/main" val="189986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Methodology…</a:t>
            </a:r>
            <a:endParaRPr lang="en-GB" dirty="0"/>
          </a:p>
        </p:txBody>
      </p:sp>
      <p:sp>
        <p:nvSpPr>
          <p:cNvPr id="3" name="Content Placeholder 2"/>
          <p:cNvSpPr>
            <a:spLocks noGrp="1"/>
          </p:cNvSpPr>
          <p:nvPr>
            <p:ph idx="1"/>
          </p:nvPr>
        </p:nvSpPr>
        <p:spPr>
          <a:xfrm>
            <a:off x="457200" y="1466475"/>
            <a:ext cx="8229600" cy="4889875"/>
          </a:xfrm>
        </p:spPr>
        <p:txBody>
          <a:bodyPr vert="horz" lIns="91440" tIns="45720" rIns="91440" bIns="45720" rtlCol="0">
            <a:noAutofit/>
          </a:bodyPr>
          <a:lstStyle/>
          <a:p>
            <a:pPr lvl="0" hangingPunct="0">
              <a:spcAft>
                <a:spcPts val="1200"/>
              </a:spcAft>
            </a:pPr>
            <a:r>
              <a:rPr lang="en-GB" sz="2300" dirty="0">
                <a:solidFill>
                  <a:srgbClr val="FFDC5E"/>
                </a:solidFill>
              </a:rPr>
              <a:t>E</a:t>
            </a:r>
            <a:r>
              <a:rPr lang="en-GB" sz="2300" dirty="0" smtClean="0">
                <a:solidFill>
                  <a:srgbClr val="FFDC5E"/>
                </a:solidFill>
              </a:rPr>
              <a:t>thnographic </a:t>
            </a:r>
            <a:r>
              <a:rPr lang="en-GB" sz="2300" dirty="0">
                <a:solidFill>
                  <a:srgbClr val="FFDC5E"/>
                </a:solidFill>
              </a:rPr>
              <a:t>and narrative </a:t>
            </a:r>
            <a:r>
              <a:rPr lang="en-GB" sz="2300" dirty="0" smtClean="0">
                <a:solidFill>
                  <a:srgbClr val="FFDC5E"/>
                </a:solidFill>
              </a:rPr>
              <a:t>elements will be based </a:t>
            </a:r>
            <a:r>
              <a:rPr lang="en-GB" sz="2300" dirty="0">
                <a:solidFill>
                  <a:srgbClr val="FFDC5E"/>
                </a:solidFill>
              </a:rPr>
              <a:t>around </a:t>
            </a:r>
            <a:r>
              <a:rPr lang="en-GB" sz="2300" dirty="0" smtClean="0">
                <a:solidFill>
                  <a:srgbClr val="FFDC5E"/>
                </a:solidFill>
              </a:rPr>
              <a:t>the longitudinal interviewing of a range of demographic groups with additional groups centred around creative and music industry elites </a:t>
            </a:r>
          </a:p>
          <a:p>
            <a:pPr lvl="0" hangingPunct="0">
              <a:spcAft>
                <a:spcPts val="1200"/>
              </a:spcAft>
            </a:pPr>
            <a:r>
              <a:rPr lang="en-GB" sz="2300" dirty="0" smtClean="0">
                <a:solidFill>
                  <a:srgbClr val="FFDC5E"/>
                </a:solidFill>
              </a:rPr>
              <a:t>This data will </a:t>
            </a:r>
            <a:r>
              <a:rPr lang="en-GB" sz="2300" dirty="0">
                <a:solidFill>
                  <a:srgbClr val="FFDC5E"/>
                </a:solidFill>
              </a:rPr>
              <a:t>be used in its own right as qualitative data but would also be subject to coding and quantifying so as to be used in conjunction with pure quantitative data harvested from various distribution and music access </a:t>
            </a:r>
            <a:r>
              <a:rPr lang="en-GB" sz="2300" dirty="0" smtClean="0">
                <a:solidFill>
                  <a:srgbClr val="FFDC5E"/>
                </a:solidFill>
              </a:rPr>
              <a:t>platforms</a:t>
            </a:r>
          </a:p>
          <a:p>
            <a:pPr lvl="0" hangingPunct="0">
              <a:spcAft>
                <a:spcPts val="1200"/>
              </a:spcAft>
            </a:pPr>
            <a:r>
              <a:rPr lang="en-GB" sz="2300" dirty="0">
                <a:solidFill>
                  <a:srgbClr val="FFDC5E"/>
                </a:solidFill>
              </a:rPr>
              <a:t>There is a proposed offer to be able to access a streaming platform’s anonymised listening data which would introduce the concept of ‘big data’</a:t>
            </a:r>
          </a:p>
          <a:p>
            <a:pPr hangingPunct="0">
              <a:spcAft>
                <a:spcPts val="1200"/>
              </a:spcAft>
            </a:pPr>
            <a:endParaRPr lang="en-GB" sz="23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155175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So which ‘Method’?</a:t>
            </a:r>
            <a:endParaRPr lang="en-GB" dirty="0"/>
          </a:p>
        </p:txBody>
      </p:sp>
      <p:sp>
        <p:nvSpPr>
          <p:cNvPr id="3" name="Content Placeholder 2"/>
          <p:cNvSpPr>
            <a:spLocks noGrp="1"/>
          </p:cNvSpPr>
          <p:nvPr>
            <p:ph idx="1"/>
          </p:nvPr>
        </p:nvSpPr>
        <p:spPr>
          <a:xfrm>
            <a:off x="457199" y="1466475"/>
            <a:ext cx="8324063" cy="4889875"/>
          </a:xfrm>
        </p:spPr>
        <p:txBody>
          <a:bodyPr vert="horz" lIns="91440" tIns="45720" rIns="91440" bIns="45720" rtlCol="0">
            <a:noAutofit/>
          </a:bodyPr>
          <a:lstStyle/>
          <a:p>
            <a:pPr marL="0" lvl="0" indent="0" hangingPunct="0">
              <a:spcAft>
                <a:spcPts val="1200"/>
              </a:spcAft>
              <a:buNone/>
            </a:pPr>
            <a:r>
              <a:rPr lang="en-GB" dirty="0" smtClean="0">
                <a:solidFill>
                  <a:srgbClr val="FFDC5E"/>
                </a:solidFill>
              </a:rPr>
              <a:t>Well – maybe Grounded Theory…</a:t>
            </a:r>
          </a:p>
          <a:p>
            <a:pPr marL="0" lvl="0" indent="0" hangingPunct="0">
              <a:spcAft>
                <a:spcPts val="1200"/>
              </a:spcAft>
              <a:buNone/>
            </a:pPr>
            <a:r>
              <a:rPr lang="en-GB" dirty="0" smtClean="0">
                <a:solidFill>
                  <a:srgbClr val="FFDC5E"/>
                </a:solidFill>
              </a:rPr>
              <a:t>According to ‘Grounded Theory’ theory:</a:t>
            </a:r>
          </a:p>
          <a:p>
            <a:pPr lvl="0"/>
            <a:r>
              <a:rPr lang="en-GB" sz="2300" dirty="0" smtClean="0">
                <a:solidFill>
                  <a:srgbClr val="FFDC5E"/>
                </a:solidFill>
              </a:rPr>
              <a:t>a</a:t>
            </a:r>
            <a:r>
              <a:rPr lang="en-GB" sz="2300" dirty="0">
                <a:solidFill>
                  <a:srgbClr val="FFDC5E"/>
                </a:solidFill>
              </a:rPr>
              <a:t> research method that will enable you to </a:t>
            </a:r>
          </a:p>
          <a:p>
            <a:pPr lvl="0"/>
            <a:r>
              <a:rPr lang="en-GB" sz="2300" dirty="0">
                <a:solidFill>
                  <a:srgbClr val="FFDC5E"/>
                </a:solidFill>
              </a:rPr>
              <a:t>develop a theory which </a:t>
            </a:r>
          </a:p>
          <a:p>
            <a:pPr lvl="0"/>
            <a:r>
              <a:rPr lang="en-GB" sz="2300" dirty="0">
                <a:solidFill>
                  <a:srgbClr val="FFDC5E"/>
                </a:solidFill>
              </a:rPr>
              <a:t>offers an explanation about </a:t>
            </a:r>
          </a:p>
          <a:p>
            <a:pPr lvl="0"/>
            <a:r>
              <a:rPr lang="en-GB" sz="2300" dirty="0">
                <a:solidFill>
                  <a:srgbClr val="FFDC5E"/>
                </a:solidFill>
              </a:rPr>
              <a:t>the main concern of the population of your substantive area and </a:t>
            </a:r>
          </a:p>
          <a:p>
            <a:pPr lvl="0"/>
            <a:r>
              <a:rPr lang="en-GB" sz="2300" dirty="0">
                <a:solidFill>
                  <a:srgbClr val="FFDC5E"/>
                </a:solidFill>
              </a:rPr>
              <a:t>how that concern is resolved or </a:t>
            </a:r>
            <a:r>
              <a:rPr lang="en-GB" sz="2300" dirty="0" smtClean="0">
                <a:solidFill>
                  <a:srgbClr val="FFDC5E"/>
                </a:solidFill>
              </a:rPr>
              <a:t>processed</a:t>
            </a:r>
          </a:p>
          <a:p>
            <a:pPr marL="0" lvl="0" indent="0" algn="ctr">
              <a:buNone/>
            </a:pPr>
            <a:endParaRPr lang="en-GB" sz="1800" dirty="0" smtClean="0">
              <a:solidFill>
                <a:srgbClr val="3366FF"/>
              </a:solidFill>
            </a:endParaRPr>
          </a:p>
          <a:p>
            <a:pPr marL="0" lvl="0" indent="0" algn="ctr">
              <a:buNone/>
            </a:pPr>
            <a:r>
              <a:rPr lang="en-GB" sz="1800" dirty="0" smtClean="0">
                <a:solidFill>
                  <a:srgbClr val="3366FF"/>
                </a:solidFill>
              </a:rPr>
              <a:t>http</a:t>
            </a:r>
            <a:r>
              <a:rPr lang="en-GB" sz="1800" dirty="0">
                <a:solidFill>
                  <a:srgbClr val="3366FF"/>
                </a:solidFill>
              </a:rPr>
              <a:t>://www.groundedtheoryonline.com/what-is-grounded-</a:t>
            </a:r>
            <a:r>
              <a:rPr lang="en-GB" sz="1800" dirty="0" smtClean="0">
                <a:solidFill>
                  <a:srgbClr val="3366FF"/>
                </a:solidFill>
              </a:rPr>
              <a:t>theory </a:t>
            </a:r>
            <a:endParaRPr lang="en-GB" sz="1800" dirty="0">
              <a:solidFill>
                <a:srgbClr val="3366FF"/>
              </a:solidFill>
            </a:endParaRPr>
          </a:p>
          <a:p>
            <a:pPr lvl="0" hangingPunct="0">
              <a:spcAft>
                <a:spcPts val="1200"/>
              </a:spcAft>
            </a:pPr>
            <a:endParaRPr lang="en-GB" sz="23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26858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Practicalities - interviews…</a:t>
            </a:r>
            <a:endParaRPr lang="en-GB" dirty="0"/>
          </a:p>
        </p:txBody>
      </p:sp>
      <p:sp>
        <p:nvSpPr>
          <p:cNvPr id="3" name="Content Placeholder 2"/>
          <p:cNvSpPr>
            <a:spLocks noGrp="1"/>
          </p:cNvSpPr>
          <p:nvPr>
            <p:ph idx="1"/>
          </p:nvPr>
        </p:nvSpPr>
        <p:spPr>
          <a:xfrm>
            <a:off x="457200" y="1481593"/>
            <a:ext cx="8229600" cy="5049475"/>
          </a:xfrm>
        </p:spPr>
        <p:txBody>
          <a:bodyPr vert="horz" lIns="91440" tIns="45720" rIns="91440" bIns="45720" rtlCol="0">
            <a:noAutofit/>
          </a:bodyPr>
          <a:lstStyle/>
          <a:p>
            <a:pPr marL="0" lvl="0" indent="0" hangingPunct="0">
              <a:buNone/>
            </a:pPr>
            <a:r>
              <a:rPr lang="en-GB" sz="2800" dirty="0" smtClean="0">
                <a:solidFill>
                  <a:srgbClr val="FFDC5E"/>
                </a:solidFill>
              </a:rPr>
              <a:t>Consumer Groups:</a:t>
            </a:r>
          </a:p>
          <a:p>
            <a:pPr lvl="1" indent="-342900" hangingPunct="0"/>
            <a:r>
              <a:rPr lang="en-GB" sz="2300" dirty="0" smtClean="0">
                <a:solidFill>
                  <a:srgbClr val="FFDC5E"/>
                </a:solidFill>
              </a:rPr>
              <a:t>Children &amp; young people in compulsory education</a:t>
            </a:r>
          </a:p>
          <a:p>
            <a:pPr lvl="1" indent="-342900" hangingPunct="0"/>
            <a:r>
              <a:rPr lang="en-GB" sz="2300" dirty="0" smtClean="0">
                <a:solidFill>
                  <a:srgbClr val="FFDC5E"/>
                </a:solidFill>
              </a:rPr>
              <a:t>Young people in post-compulsory education or vocational training</a:t>
            </a:r>
          </a:p>
          <a:p>
            <a:pPr lvl="1" indent="-342900" hangingPunct="0"/>
            <a:r>
              <a:rPr lang="en-GB" sz="2300" dirty="0" smtClean="0">
                <a:solidFill>
                  <a:srgbClr val="FFDC5E"/>
                </a:solidFill>
              </a:rPr>
              <a:t>People working, not-working or retired</a:t>
            </a:r>
          </a:p>
          <a:p>
            <a:pPr lvl="1" indent="-342900" hangingPunct="0">
              <a:spcAft>
                <a:spcPts val="1200"/>
              </a:spcAft>
            </a:pPr>
            <a:r>
              <a:rPr lang="en-GB" sz="2300" dirty="0" smtClean="0">
                <a:solidFill>
                  <a:srgbClr val="FFDC5E"/>
                </a:solidFill>
              </a:rPr>
              <a:t>Other specialist groups</a:t>
            </a:r>
          </a:p>
          <a:p>
            <a:pPr marL="0" lvl="0" indent="0" hangingPunct="0">
              <a:buNone/>
            </a:pPr>
            <a:r>
              <a:rPr lang="en-GB" sz="2800" dirty="0" smtClean="0">
                <a:solidFill>
                  <a:srgbClr val="FFDC5E"/>
                </a:solidFill>
              </a:rPr>
              <a:t>Music Industry Groups:</a:t>
            </a:r>
          </a:p>
          <a:p>
            <a:pPr lvl="1" indent="-342900" hangingPunct="0"/>
            <a:r>
              <a:rPr lang="en-GB" sz="2300" dirty="0" smtClean="0">
                <a:solidFill>
                  <a:srgbClr val="FFDC5E"/>
                </a:solidFill>
              </a:rPr>
              <a:t>Artists, songwriters &amp; composers</a:t>
            </a:r>
          </a:p>
          <a:p>
            <a:pPr lvl="1" indent="-342900" hangingPunct="0"/>
            <a:r>
              <a:rPr lang="en-GB" sz="2300" dirty="0" smtClean="0">
                <a:solidFill>
                  <a:srgbClr val="FFDC5E"/>
                </a:solidFill>
              </a:rPr>
              <a:t>Major &amp; indie label executives</a:t>
            </a:r>
          </a:p>
          <a:p>
            <a:pPr lvl="1" indent="-342900" hangingPunct="0"/>
            <a:r>
              <a:rPr lang="en-GB" sz="2300" dirty="0" smtClean="0">
                <a:solidFill>
                  <a:srgbClr val="FFDC5E"/>
                </a:solidFill>
              </a:rPr>
              <a:t>Recorded music distributors</a:t>
            </a:r>
          </a:p>
          <a:p>
            <a:pPr lvl="1" indent="-342900" hangingPunct="0"/>
            <a:r>
              <a:rPr lang="en-GB" sz="2300" dirty="0" smtClean="0">
                <a:solidFill>
                  <a:srgbClr val="FFDC5E"/>
                </a:solidFill>
              </a:rPr>
              <a:t>Other specialist groups</a:t>
            </a:r>
            <a:endParaRPr lang="en-GB" sz="2300" dirty="0">
              <a:solidFill>
                <a:srgbClr val="FFDC5E"/>
              </a:solidFill>
            </a:endParaRPr>
          </a:p>
          <a:p>
            <a:pPr marL="0" lvl="0" indent="0" hangingPunct="0">
              <a:buNone/>
            </a:pPr>
            <a:endParaRPr lang="en-GB" sz="2300" dirty="0">
              <a:solidFill>
                <a:srgbClr val="FFDC5E"/>
              </a:solidFill>
            </a:endParaRPr>
          </a:p>
          <a:p>
            <a:pPr marL="0" indent="0" hangingPunct="0">
              <a:buNone/>
            </a:pPr>
            <a:endParaRPr lang="en-GB" sz="23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38601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1"/>
                                      </p:to>
                                    </p:animClr>
                                  </p:sub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0977" y="397269"/>
            <a:ext cx="7772400" cy="1470025"/>
          </a:xfrm>
        </p:spPr>
        <p:txBody>
          <a:bodyPr/>
          <a:lstStyle/>
          <a:p>
            <a:r>
              <a:rPr lang="en-GB" sz="9600" dirty="0" smtClean="0"/>
              <a:t>whatpricemusic</a:t>
            </a:r>
            <a:endParaRPr lang="en-GB" sz="9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598" y="1947661"/>
            <a:ext cx="6118805" cy="382425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76756" y="4949265"/>
            <a:ext cx="1207611" cy="652286"/>
          </a:xfrm>
          <a:prstGeom prst="rect">
            <a:avLst/>
          </a:prstGeom>
        </p:spPr>
      </p:pic>
      <p:sp>
        <p:nvSpPr>
          <p:cNvPr id="13" name="TextBox 12"/>
          <p:cNvSpPr txBox="1"/>
          <p:nvPr/>
        </p:nvSpPr>
        <p:spPr>
          <a:xfrm>
            <a:off x="10085294" y="4900706"/>
            <a:ext cx="184666" cy="369332"/>
          </a:xfrm>
          <a:prstGeom prst="rect">
            <a:avLst/>
          </a:prstGeom>
          <a:noFill/>
        </p:spPr>
        <p:txBody>
          <a:bodyPr wrap="none" rtlCol="0">
            <a:spAutoFit/>
          </a:bodyPr>
          <a:lstStyle/>
          <a:p>
            <a:endParaRPr lang="en-GB"/>
          </a:p>
        </p:txBody>
      </p:sp>
      <p:sp>
        <p:nvSpPr>
          <p:cNvPr id="3" name="Footer Placeholder 2"/>
          <p:cNvSpPr>
            <a:spLocks noGrp="1"/>
          </p:cNvSpPr>
          <p:nvPr>
            <p:ph type="ftr" sz="quarter" idx="11"/>
          </p:nvPr>
        </p:nvSpPr>
        <p:spPr/>
        <p:txBody>
          <a:bodyPr/>
          <a:lstStyle/>
          <a:p>
            <a:r>
              <a:rPr lang="en-GB" dirty="0" err="1" smtClean="0"/>
              <a:t>whatpricemusic</a:t>
            </a:r>
            <a:endParaRPr lang="en-GB" dirty="0"/>
          </a:p>
        </p:txBody>
      </p:sp>
      <p:sp>
        <p:nvSpPr>
          <p:cNvPr id="8" name="Content Placeholder 2"/>
          <p:cNvSpPr txBox="1">
            <a:spLocks/>
          </p:cNvSpPr>
          <p:nvPr/>
        </p:nvSpPr>
        <p:spPr>
          <a:xfrm>
            <a:off x="3338315" y="5815007"/>
            <a:ext cx="2467369" cy="41198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Verdana"/>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Verdana"/>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Verdana"/>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Verdana"/>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Verdana"/>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200"/>
              </a:spcAft>
            </a:pPr>
            <a:r>
              <a:rPr lang="en-GB" sz="2000" dirty="0" smtClean="0">
                <a:solidFill>
                  <a:srgbClr val="FFDC5E"/>
                </a:solidFill>
              </a:rPr>
              <a:t>Peter Self</a:t>
            </a:r>
            <a:endParaRPr lang="en-GB" sz="2000" dirty="0">
              <a:solidFill>
                <a:srgbClr val="FFDC5E"/>
              </a:solidFill>
            </a:endParaRPr>
          </a:p>
        </p:txBody>
      </p:sp>
    </p:spTree>
    <p:extLst>
      <p:ext uri="{BB962C8B-B14F-4D97-AF65-F5344CB8AC3E}">
        <p14:creationId xmlns:p14="http://schemas.microsoft.com/office/powerpoint/2010/main" val="1370209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Practicalities - surveys…</a:t>
            </a:r>
            <a:endParaRPr lang="en-GB" dirty="0"/>
          </a:p>
        </p:txBody>
      </p:sp>
      <p:sp>
        <p:nvSpPr>
          <p:cNvPr id="3" name="Content Placeholder 2"/>
          <p:cNvSpPr>
            <a:spLocks noGrp="1"/>
          </p:cNvSpPr>
          <p:nvPr>
            <p:ph idx="1"/>
          </p:nvPr>
        </p:nvSpPr>
        <p:spPr>
          <a:xfrm>
            <a:off x="457200" y="1481593"/>
            <a:ext cx="8229600" cy="5049475"/>
          </a:xfrm>
        </p:spPr>
        <p:txBody>
          <a:bodyPr vert="horz" lIns="91440" tIns="45720" rIns="91440" bIns="45720" rtlCol="0">
            <a:noAutofit/>
          </a:bodyPr>
          <a:lstStyle/>
          <a:p>
            <a:pPr marL="0" indent="0" hangingPunct="0">
              <a:buNone/>
            </a:pPr>
            <a:r>
              <a:rPr lang="en-GB" sz="2800" dirty="0" smtClean="0">
                <a:solidFill>
                  <a:srgbClr val="FFDC5E"/>
                </a:solidFill>
              </a:rPr>
              <a:t>Music Listening Methods survey</a:t>
            </a:r>
          </a:p>
          <a:p>
            <a:pPr lvl="1" hangingPunct="0">
              <a:buFont typeface="Courier New"/>
              <a:buChar char="o"/>
            </a:pPr>
            <a:r>
              <a:rPr lang="en-GB" sz="2400" dirty="0" smtClean="0">
                <a:solidFill>
                  <a:srgbClr val="FFDC5E"/>
                </a:solidFill>
              </a:rPr>
              <a:t>Analyses the various ways people access &amp; listen to music</a:t>
            </a:r>
          </a:p>
          <a:p>
            <a:pPr lvl="1" hangingPunct="0">
              <a:buFont typeface="Courier New"/>
              <a:buChar char="o"/>
            </a:pPr>
            <a:r>
              <a:rPr lang="en-GB" sz="2400" dirty="0" smtClean="0">
                <a:solidFill>
                  <a:srgbClr val="FFDC5E"/>
                </a:solidFill>
              </a:rPr>
              <a:t>Paper – targeted individually and in groups</a:t>
            </a:r>
          </a:p>
          <a:p>
            <a:pPr lvl="1" hangingPunct="0">
              <a:buFont typeface="Courier New"/>
              <a:buChar char="o"/>
            </a:pPr>
            <a:r>
              <a:rPr lang="en-GB" sz="2400" dirty="0" smtClean="0">
                <a:solidFill>
                  <a:srgbClr val="FFDC5E"/>
                </a:solidFill>
              </a:rPr>
              <a:t>Online – mass completion</a:t>
            </a:r>
          </a:p>
          <a:p>
            <a:pPr marL="0" indent="0" hangingPunct="0">
              <a:buNone/>
            </a:pPr>
            <a:r>
              <a:rPr lang="en-GB" sz="2800" dirty="0" smtClean="0">
                <a:solidFill>
                  <a:srgbClr val="FFDC5E"/>
                </a:solidFill>
              </a:rPr>
              <a:t>Audio Quality Survey</a:t>
            </a:r>
          </a:p>
          <a:p>
            <a:pPr lvl="1" indent="-342900" hangingPunct="0">
              <a:buFont typeface="Courier New"/>
              <a:buChar char="o"/>
            </a:pPr>
            <a:r>
              <a:rPr lang="en-GB" sz="2400" dirty="0" smtClean="0">
                <a:solidFill>
                  <a:srgbClr val="FFDC5E"/>
                </a:solidFill>
              </a:rPr>
              <a:t>Analyses peoples’ perceptions of audio quality &amp; their ability to discern quality differences</a:t>
            </a:r>
          </a:p>
          <a:p>
            <a:pPr lvl="1" indent="-342900" hangingPunct="0">
              <a:buFont typeface="Courier New"/>
              <a:buChar char="o"/>
            </a:pPr>
            <a:r>
              <a:rPr lang="en-GB" sz="2400" dirty="0" smtClean="0">
                <a:solidFill>
                  <a:srgbClr val="FFDC5E"/>
                </a:solidFill>
              </a:rPr>
              <a:t>Presentation based - electronic or paper voting</a:t>
            </a:r>
          </a:p>
          <a:p>
            <a:pPr lvl="1" indent="-342900" hangingPunct="0">
              <a:buFont typeface="Courier New"/>
              <a:buChar char="o"/>
            </a:pPr>
            <a:r>
              <a:rPr lang="en-GB" sz="2400" dirty="0" smtClean="0">
                <a:solidFill>
                  <a:srgbClr val="FFDC5E"/>
                </a:solidFill>
              </a:rPr>
              <a:t>Non-skilled administered – online feedback</a:t>
            </a:r>
          </a:p>
          <a:p>
            <a:pPr lvl="1" indent="-342900" hangingPunct="0">
              <a:buFont typeface="Courier New"/>
              <a:buChar char="o"/>
            </a:pPr>
            <a:r>
              <a:rPr lang="en-GB" sz="2400" dirty="0" smtClean="0">
                <a:solidFill>
                  <a:srgbClr val="FFDC5E"/>
                </a:solidFill>
              </a:rPr>
              <a:t>Linked to Personal Questionnaire </a:t>
            </a: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4140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Practicalities – big data…</a:t>
            </a:r>
            <a:endParaRPr lang="en-GB" dirty="0"/>
          </a:p>
        </p:txBody>
      </p:sp>
      <p:sp>
        <p:nvSpPr>
          <p:cNvPr id="3" name="Content Placeholder 2"/>
          <p:cNvSpPr>
            <a:spLocks noGrp="1"/>
          </p:cNvSpPr>
          <p:nvPr>
            <p:ph idx="1"/>
          </p:nvPr>
        </p:nvSpPr>
        <p:spPr>
          <a:xfrm>
            <a:off x="457200" y="1481593"/>
            <a:ext cx="8229600" cy="5049475"/>
          </a:xfrm>
        </p:spPr>
        <p:txBody>
          <a:bodyPr vert="horz" lIns="91440" tIns="45720" rIns="91440" bIns="45720" rtlCol="0">
            <a:noAutofit/>
          </a:bodyPr>
          <a:lstStyle/>
          <a:p>
            <a:pPr marL="0" indent="0" hangingPunct="0">
              <a:buNone/>
            </a:pPr>
            <a:r>
              <a:rPr lang="en-GB" sz="2800" dirty="0" smtClean="0">
                <a:solidFill>
                  <a:srgbClr val="FFDC5E"/>
                </a:solidFill>
              </a:rPr>
              <a:t>Music listening </a:t>
            </a:r>
            <a:r>
              <a:rPr lang="en-GB" sz="2800" dirty="0">
                <a:solidFill>
                  <a:srgbClr val="FFDC5E"/>
                </a:solidFill>
              </a:rPr>
              <a:t>h</a:t>
            </a:r>
            <a:r>
              <a:rPr lang="en-GB" sz="2800" dirty="0" smtClean="0">
                <a:solidFill>
                  <a:srgbClr val="FFDC5E"/>
                </a:solidFill>
              </a:rPr>
              <a:t>abits</a:t>
            </a:r>
          </a:p>
          <a:p>
            <a:pPr lvl="1" hangingPunct="0">
              <a:buFont typeface="Courier New"/>
              <a:buChar char="o"/>
            </a:pPr>
            <a:r>
              <a:rPr lang="en-GB" sz="2400" dirty="0" smtClean="0">
                <a:solidFill>
                  <a:srgbClr val="FFDC5E"/>
                </a:solidFill>
              </a:rPr>
              <a:t>Analyses of raw major download platform data</a:t>
            </a:r>
          </a:p>
          <a:p>
            <a:pPr lvl="1" hangingPunct="0">
              <a:buFont typeface="Courier New"/>
              <a:buChar char="o"/>
            </a:pPr>
            <a:r>
              <a:rPr lang="en-GB" sz="2400" dirty="0">
                <a:solidFill>
                  <a:srgbClr val="FFDC5E"/>
                </a:solidFill>
              </a:rPr>
              <a:t>Analyses of raw major streaming platform data</a:t>
            </a:r>
          </a:p>
          <a:p>
            <a:pPr lvl="1" hangingPunct="0">
              <a:buFont typeface="Courier New"/>
              <a:buChar char="o"/>
            </a:pPr>
            <a:endParaRPr lang="en-GB" sz="2400" dirty="0" smtClean="0">
              <a:solidFill>
                <a:srgbClr val="FFDC5E"/>
              </a:solidFill>
            </a:endParaRPr>
          </a:p>
          <a:p>
            <a:pPr marL="0" indent="0" hangingPunct="0">
              <a:buNone/>
            </a:pPr>
            <a:r>
              <a:rPr lang="en-GB" sz="2800" dirty="0" smtClean="0">
                <a:solidFill>
                  <a:srgbClr val="FFDC5E"/>
                </a:solidFill>
              </a:rPr>
              <a:t>Physical product </a:t>
            </a:r>
            <a:r>
              <a:rPr lang="en-GB" sz="2800" dirty="0">
                <a:solidFill>
                  <a:srgbClr val="FFDC5E"/>
                </a:solidFill>
              </a:rPr>
              <a:t>b</a:t>
            </a:r>
            <a:r>
              <a:rPr lang="en-GB" sz="2800" dirty="0" smtClean="0">
                <a:solidFill>
                  <a:srgbClr val="FFDC5E"/>
                </a:solidFill>
              </a:rPr>
              <a:t>uying habits</a:t>
            </a:r>
          </a:p>
          <a:p>
            <a:pPr lvl="1" indent="-342900" hangingPunct="0">
              <a:buFont typeface="Courier New"/>
              <a:buChar char="o"/>
            </a:pPr>
            <a:r>
              <a:rPr lang="en-GB" sz="2400" dirty="0" smtClean="0">
                <a:solidFill>
                  <a:srgbClr val="FFDC5E"/>
                </a:solidFill>
              </a:rPr>
              <a:t>Analyses of CD and niche physical product high street sales</a:t>
            </a:r>
          </a:p>
          <a:p>
            <a:pPr lvl="1" indent="-342900" hangingPunct="0">
              <a:buFont typeface="Courier New"/>
              <a:buChar char="o"/>
            </a:pPr>
            <a:r>
              <a:rPr lang="en-GB" sz="2400" dirty="0">
                <a:solidFill>
                  <a:srgbClr val="FFDC5E"/>
                </a:solidFill>
              </a:rPr>
              <a:t>Analyses of CD and niche physical product </a:t>
            </a:r>
            <a:r>
              <a:rPr lang="en-GB" sz="2400" dirty="0" smtClean="0">
                <a:solidFill>
                  <a:srgbClr val="FFDC5E"/>
                </a:solidFill>
              </a:rPr>
              <a:t>online sales</a:t>
            </a:r>
            <a:endParaRPr lang="en-GB" sz="24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33128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Practicalities - visibility…</a:t>
            </a:r>
            <a:endParaRPr lang="en-GB" dirty="0"/>
          </a:p>
        </p:txBody>
      </p:sp>
      <p:sp>
        <p:nvSpPr>
          <p:cNvPr id="3" name="Content Placeholder 2"/>
          <p:cNvSpPr>
            <a:spLocks noGrp="1"/>
          </p:cNvSpPr>
          <p:nvPr>
            <p:ph idx="1"/>
          </p:nvPr>
        </p:nvSpPr>
        <p:spPr>
          <a:xfrm>
            <a:off x="457200" y="1481593"/>
            <a:ext cx="8229600" cy="5049475"/>
          </a:xfrm>
        </p:spPr>
        <p:txBody>
          <a:bodyPr vert="horz" lIns="91440" tIns="45720" rIns="91440" bIns="45720" rtlCol="0">
            <a:noAutofit/>
          </a:bodyPr>
          <a:lstStyle/>
          <a:p>
            <a:pPr marL="0" lvl="0" indent="0" hangingPunct="0">
              <a:buNone/>
            </a:pPr>
            <a:r>
              <a:rPr lang="en-GB" sz="2800" dirty="0" smtClean="0">
                <a:solidFill>
                  <a:srgbClr val="FFDC5E"/>
                </a:solidFill>
              </a:rPr>
              <a:t>Website:</a:t>
            </a:r>
          </a:p>
          <a:p>
            <a:pPr marL="400050" lvl="1" indent="0" hangingPunct="0">
              <a:spcAft>
                <a:spcPts val="1800"/>
              </a:spcAft>
              <a:buNone/>
            </a:pPr>
            <a:r>
              <a:rPr lang="en-GB" sz="2300" dirty="0" smtClean="0">
                <a:solidFill>
                  <a:srgbClr val="FFDC5E"/>
                </a:solidFill>
                <a:hlinkClick r:id="rId2"/>
              </a:rPr>
              <a:t>http://www.whatpricemusic.org</a:t>
            </a:r>
            <a:r>
              <a:rPr lang="en-GB" sz="2300" dirty="0" smtClean="0">
                <a:solidFill>
                  <a:srgbClr val="FFDC5E"/>
                </a:solidFill>
              </a:rPr>
              <a:t> </a:t>
            </a:r>
            <a:r>
              <a:rPr lang="en-GB" dirty="0" smtClean="0">
                <a:solidFill>
                  <a:srgbClr val="FFDC5E"/>
                </a:solidFill>
              </a:rPr>
              <a:t> </a:t>
            </a:r>
            <a:endParaRPr lang="en-GB" sz="2800" dirty="0" smtClean="0">
              <a:solidFill>
                <a:srgbClr val="FFDC5E"/>
              </a:solidFill>
            </a:endParaRPr>
          </a:p>
          <a:p>
            <a:pPr marL="0" lvl="0" indent="0" hangingPunct="0">
              <a:buNone/>
            </a:pPr>
            <a:r>
              <a:rPr lang="en-GB" sz="2800" dirty="0" smtClean="0">
                <a:solidFill>
                  <a:srgbClr val="FFDC5E"/>
                </a:solidFill>
              </a:rPr>
              <a:t>Facebook/Twitter/Blog:</a:t>
            </a:r>
          </a:p>
          <a:p>
            <a:pPr marL="400050" lvl="1" indent="0" hangingPunct="0">
              <a:spcAft>
                <a:spcPts val="1800"/>
              </a:spcAft>
              <a:buNone/>
            </a:pPr>
            <a:r>
              <a:rPr lang="en-GB" sz="2300" dirty="0" smtClean="0">
                <a:solidFill>
                  <a:srgbClr val="FFDC5E"/>
                </a:solidFill>
              </a:rPr>
              <a:t>Coming soon</a:t>
            </a:r>
          </a:p>
          <a:p>
            <a:pPr marL="0" lvl="0" indent="0" hangingPunct="0">
              <a:buNone/>
            </a:pPr>
            <a:r>
              <a:rPr lang="en-GB" sz="2800" dirty="0" smtClean="0">
                <a:solidFill>
                  <a:srgbClr val="FFDC5E"/>
                </a:solidFill>
              </a:rPr>
              <a:t>Branding:</a:t>
            </a:r>
            <a:endParaRPr lang="en-GB" sz="2800" dirty="0">
              <a:solidFill>
                <a:srgbClr val="FFDC5E"/>
              </a:solidFill>
            </a:endParaRPr>
          </a:p>
          <a:p>
            <a:pPr marL="400050" lvl="1" indent="0" hangingPunct="0">
              <a:spcAft>
                <a:spcPts val="1800"/>
              </a:spcAft>
              <a:buNone/>
            </a:pPr>
            <a:r>
              <a:rPr lang="en-GB" sz="2300" dirty="0" smtClean="0">
                <a:solidFill>
                  <a:srgbClr val="FFDC5E"/>
                </a:solidFill>
              </a:rPr>
              <a:t>Grey/Yellow/White, Great Vibes font</a:t>
            </a:r>
            <a:endParaRPr lang="en-GB" sz="2300" dirty="0">
              <a:solidFill>
                <a:srgbClr val="FFDC5E"/>
              </a:solidFill>
            </a:endParaRPr>
          </a:p>
          <a:p>
            <a:pPr marL="0" indent="0" hangingPunct="0">
              <a:buNone/>
            </a:pPr>
            <a:endParaRPr lang="en-GB" sz="23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229" y="1995605"/>
            <a:ext cx="2009927" cy="1927703"/>
          </a:xfrm>
          <a:prstGeom prst="rect">
            <a:avLst/>
          </a:prstGeom>
        </p:spPr>
      </p:pic>
    </p:spTree>
    <p:extLst>
      <p:ext uri="{BB962C8B-B14F-4D97-AF65-F5344CB8AC3E}">
        <p14:creationId xmlns:p14="http://schemas.microsoft.com/office/powerpoint/2010/main" val="25544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1"/>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whatpricemusic</a:t>
            </a:r>
            <a:endParaRPr lang="en-GB" dirty="0"/>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4027930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1057460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Research title…</a:t>
            </a:r>
            <a:endParaRPr lang="en-GB" dirty="0"/>
          </a:p>
        </p:txBody>
      </p:sp>
      <p:sp>
        <p:nvSpPr>
          <p:cNvPr id="3" name="Content Placeholder 2"/>
          <p:cNvSpPr>
            <a:spLocks noGrp="1"/>
          </p:cNvSpPr>
          <p:nvPr>
            <p:ph idx="1"/>
          </p:nvPr>
        </p:nvSpPr>
        <p:spPr>
          <a:xfrm>
            <a:off x="457200" y="1610158"/>
            <a:ext cx="8387976" cy="4155853"/>
          </a:xfrm>
        </p:spPr>
        <p:txBody>
          <a:bodyPr>
            <a:normAutofit/>
          </a:bodyPr>
          <a:lstStyle/>
          <a:p>
            <a:pPr marL="0" indent="0" algn="ctr">
              <a:lnSpc>
                <a:spcPts val="4400"/>
              </a:lnSpc>
              <a:buNone/>
            </a:pPr>
            <a:r>
              <a:rPr lang="en-GB" dirty="0" smtClean="0">
                <a:solidFill>
                  <a:srgbClr val="FFDC5E"/>
                </a:solidFill>
              </a:rPr>
              <a:t>“</a:t>
            </a:r>
            <a:r>
              <a:rPr lang="en-GB" dirty="0">
                <a:solidFill>
                  <a:srgbClr val="FFDC5E"/>
                </a:solidFill>
              </a:rPr>
              <a:t>Would re-thinking the monetising of Intellectual Property within the music industry result </a:t>
            </a:r>
            <a:r>
              <a:rPr lang="en-GB" dirty="0" smtClean="0">
                <a:solidFill>
                  <a:srgbClr val="FFDC5E"/>
                </a:solidFill>
              </a:rPr>
              <a:t>in ‘devalued </a:t>
            </a:r>
            <a:r>
              <a:rPr lang="en-GB" dirty="0">
                <a:solidFill>
                  <a:srgbClr val="FFDC5E"/>
                </a:solidFill>
              </a:rPr>
              <a:t>commoditisation’ as creative elites argue or is separating the values associated with rights ownership and product delivery a viable alternative?” </a:t>
            </a: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165826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Research title…</a:t>
            </a:r>
            <a:endParaRPr lang="en-GB" dirty="0"/>
          </a:p>
        </p:txBody>
      </p:sp>
      <p:sp>
        <p:nvSpPr>
          <p:cNvPr id="3" name="Content Placeholder 2"/>
          <p:cNvSpPr>
            <a:spLocks noGrp="1"/>
          </p:cNvSpPr>
          <p:nvPr>
            <p:ph idx="1"/>
          </p:nvPr>
        </p:nvSpPr>
        <p:spPr>
          <a:xfrm>
            <a:off x="457200" y="1610158"/>
            <a:ext cx="8387976" cy="989459"/>
          </a:xfrm>
        </p:spPr>
        <p:txBody>
          <a:bodyPr>
            <a:normAutofit/>
          </a:bodyPr>
          <a:lstStyle/>
          <a:p>
            <a:pPr>
              <a:lnSpc>
                <a:spcPts val="4400"/>
              </a:lnSpc>
            </a:pPr>
            <a:r>
              <a:rPr lang="en-GB" dirty="0" smtClean="0">
                <a:solidFill>
                  <a:srgbClr val="FFDC5E"/>
                </a:solidFill>
              </a:rPr>
              <a:t>Or a more ‘street friendly’ version:</a:t>
            </a:r>
            <a:endParaRPr lang="en-GB"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pic>
        <p:nvPicPr>
          <p:cNvPr id="5" name="Picture 4"/>
          <p:cNvPicPr>
            <a:picLocks noChangeAspect="1"/>
          </p:cNvPicPr>
          <p:nvPr/>
        </p:nvPicPr>
        <p:blipFill>
          <a:blip r:embed="rId2"/>
          <a:stretch>
            <a:fillRect/>
          </a:stretch>
        </p:blipFill>
        <p:spPr>
          <a:xfrm>
            <a:off x="685463" y="2583987"/>
            <a:ext cx="7773074" cy="2566638"/>
          </a:xfrm>
          <a:prstGeom prst="rect">
            <a:avLst/>
          </a:prstGeom>
        </p:spPr>
      </p:pic>
    </p:spTree>
    <p:extLst>
      <p:ext uri="{BB962C8B-B14F-4D97-AF65-F5344CB8AC3E}">
        <p14:creationId xmlns:p14="http://schemas.microsoft.com/office/powerpoint/2010/main" val="393215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Topic…</a:t>
            </a:r>
            <a:endParaRPr lang="en-GB" dirty="0"/>
          </a:p>
        </p:txBody>
      </p:sp>
      <p:sp>
        <p:nvSpPr>
          <p:cNvPr id="3" name="Content Placeholder 2"/>
          <p:cNvSpPr>
            <a:spLocks noGrp="1"/>
          </p:cNvSpPr>
          <p:nvPr>
            <p:ph idx="1"/>
          </p:nvPr>
        </p:nvSpPr>
        <p:spPr>
          <a:xfrm>
            <a:off x="457200" y="1844425"/>
            <a:ext cx="8387976" cy="3900499"/>
          </a:xfrm>
        </p:spPr>
        <p:txBody>
          <a:bodyPr>
            <a:normAutofit/>
          </a:bodyPr>
          <a:lstStyle/>
          <a:p>
            <a:pPr marL="0" indent="0">
              <a:lnSpc>
                <a:spcPct val="120000"/>
              </a:lnSpc>
              <a:spcAft>
                <a:spcPts val="1200"/>
              </a:spcAft>
              <a:buNone/>
            </a:pPr>
            <a:r>
              <a:rPr lang="en-GB" dirty="0" smtClean="0">
                <a:solidFill>
                  <a:srgbClr val="FFDC5E"/>
                </a:solidFill>
              </a:rPr>
              <a:t>The </a:t>
            </a:r>
            <a:r>
              <a:rPr lang="en-GB" dirty="0">
                <a:solidFill>
                  <a:srgbClr val="FFDC5E"/>
                </a:solidFill>
              </a:rPr>
              <a:t>dilemmas created by low/no-cost digitised content access and the dichotomy between rights-owners’ desires to control access to their creative content and the increasing shift towards cloud based file </a:t>
            </a:r>
            <a:r>
              <a:rPr lang="en-GB" dirty="0" smtClean="0">
                <a:solidFill>
                  <a:srgbClr val="FFDC5E"/>
                </a:solidFill>
              </a:rPr>
              <a:t>access</a:t>
            </a:r>
            <a:endParaRPr lang="en-GB" dirty="0">
              <a:solidFill>
                <a:srgbClr val="FFDC5E"/>
              </a:solidFill>
            </a:endParaRPr>
          </a:p>
          <a:p>
            <a:pPr marL="0" indent="0" algn="ctr">
              <a:spcAft>
                <a:spcPts val="1200"/>
              </a:spcAft>
              <a:buNone/>
            </a:pPr>
            <a:endParaRPr lang="en-GB"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116979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Key questions…</a:t>
            </a:r>
            <a:endParaRPr lang="en-GB" dirty="0"/>
          </a:p>
        </p:txBody>
      </p:sp>
      <p:sp>
        <p:nvSpPr>
          <p:cNvPr id="3" name="Content Placeholder 2"/>
          <p:cNvSpPr>
            <a:spLocks noGrp="1"/>
          </p:cNvSpPr>
          <p:nvPr>
            <p:ph idx="1"/>
          </p:nvPr>
        </p:nvSpPr>
        <p:spPr>
          <a:xfrm>
            <a:off x="457200" y="1466475"/>
            <a:ext cx="8387976" cy="4889875"/>
          </a:xfrm>
        </p:spPr>
        <p:txBody>
          <a:bodyPr vert="horz" lIns="91440" tIns="45720" rIns="91440" bIns="45720" rtlCol="0">
            <a:noAutofit/>
          </a:bodyPr>
          <a:lstStyle/>
          <a:p>
            <a:pPr marL="514350" indent="-514350" hangingPunct="0">
              <a:lnSpc>
                <a:spcPct val="110000"/>
              </a:lnSpc>
              <a:buFont typeface="+mj-lt"/>
              <a:buAutoNum type="arabicPeriod"/>
            </a:pPr>
            <a:r>
              <a:rPr lang="en-GB" sz="2700" dirty="0">
                <a:solidFill>
                  <a:srgbClr val="FFDC5E"/>
                </a:solidFill>
              </a:rPr>
              <a:t>Do music consumers </a:t>
            </a:r>
            <a:r>
              <a:rPr lang="en-GB" sz="2700" dirty="0" smtClean="0">
                <a:solidFill>
                  <a:srgbClr val="FFDC5E"/>
                </a:solidFill>
              </a:rPr>
              <a:t>recognise or care </a:t>
            </a:r>
            <a:r>
              <a:rPr lang="en-GB" sz="2700" dirty="0">
                <a:solidFill>
                  <a:srgbClr val="FFDC5E"/>
                </a:solidFill>
              </a:rPr>
              <a:t>about </a:t>
            </a:r>
            <a:r>
              <a:rPr lang="en-GB" sz="2700" dirty="0" smtClean="0">
                <a:solidFill>
                  <a:srgbClr val="FFDC5E"/>
                </a:solidFill>
              </a:rPr>
              <a:t>the concept audio quality?</a:t>
            </a:r>
            <a:endParaRPr lang="en-GB" sz="2700" dirty="0">
              <a:solidFill>
                <a:srgbClr val="FFDC5E"/>
              </a:solidFill>
            </a:endParaRPr>
          </a:p>
          <a:p>
            <a:pPr marL="514350" indent="-514350" hangingPunct="0">
              <a:lnSpc>
                <a:spcPct val="110000"/>
              </a:lnSpc>
              <a:buFont typeface="+mj-lt"/>
              <a:buAutoNum type="arabicPeriod"/>
            </a:pPr>
            <a:r>
              <a:rPr lang="en-GB" sz="2700" dirty="0">
                <a:solidFill>
                  <a:srgbClr val="FFDC5E"/>
                </a:solidFill>
              </a:rPr>
              <a:t>Are demands for low/no-cost music access compatible with expected artist </a:t>
            </a:r>
            <a:r>
              <a:rPr lang="en-GB" sz="2700" dirty="0" smtClean="0">
                <a:solidFill>
                  <a:srgbClr val="FFDC5E"/>
                </a:solidFill>
              </a:rPr>
              <a:t>and label remuneration</a:t>
            </a:r>
            <a:r>
              <a:rPr lang="en-GB" sz="2700" dirty="0">
                <a:solidFill>
                  <a:srgbClr val="FFDC5E"/>
                </a:solidFill>
              </a:rPr>
              <a:t>?</a:t>
            </a:r>
          </a:p>
          <a:p>
            <a:pPr marL="514350" indent="-514350" hangingPunct="0">
              <a:buFont typeface="+mj-lt"/>
              <a:buAutoNum type="arabicPeriod"/>
            </a:pPr>
            <a:r>
              <a:rPr lang="en-GB" sz="2700" dirty="0">
                <a:solidFill>
                  <a:srgbClr val="FFDC5E"/>
                </a:solidFill>
              </a:rPr>
              <a:t>Are artists re-evaluating their perceptions and expectations of the monetisation of IP?</a:t>
            </a:r>
          </a:p>
          <a:p>
            <a:pPr marL="514350" indent="-514350" hangingPunct="0">
              <a:lnSpc>
                <a:spcPct val="110000"/>
              </a:lnSpc>
              <a:buFont typeface="+mj-lt"/>
              <a:buAutoNum type="arabicPeriod"/>
            </a:pPr>
            <a:r>
              <a:rPr lang="en-GB" sz="2700" dirty="0" smtClean="0">
                <a:solidFill>
                  <a:srgbClr val="FFDC5E"/>
                </a:solidFill>
              </a:rPr>
              <a:t>What </a:t>
            </a:r>
            <a:r>
              <a:rPr lang="en-GB" sz="2700" dirty="0">
                <a:solidFill>
                  <a:srgbClr val="FFDC5E"/>
                </a:solidFill>
              </a:rPr>
              <a:t>is the narrative </a:t>
            </a:r>
            <a:r>
              <a:rPr lang="en-GB" sz="2700" dirty="0" smtClean="0">
                <a:solidFill>
                  <a:srgbClr val="FFDC5E"/>
                </a:solidFill>
              </a:rPr>
              <a:t>behind music </a:t>
            </a:r>
            <a:r>
              <a:rPr lang="en-GB" sz="2700" dirty="0">
                <a:solidFill>
                  <a:srgbClr val="FFDC5E"/>
                </a:solidFill>
              </a:rPr>
              <a:t>industry elites’ </a:t>
            </a:r>
            <a:r>
              <a:rPr lang="en-GB" sz="2700" dirty="0" smtClean="0">
                <a:solidFill>
                  <a:srgbClr val="FFDC5E"/>
                </a:solidFill>
              </a:rPr>
              <a:t>continuing aggressive </a:t>
            </a:r>
            <a:r>
              <a:rPr lang="en-GB" sz="2700" dirty="0">
                <a:solidFill>
                  <a:srgbClr val="FFDC5E"/>
                </a:solidFill>
              </a:rPr>
              <a:t>demands in controlling music access?</a:t>
            </a:r>
          </a:p>
          <a:p>
            <a:pPr marL="514350" indent="-514350" hangingPunct="0">
              <a:lnSpc>
                <a:spcPct val="110000"/>
              </a:lnSpc>
              <a:buFont typeface="+mj-lt"/>
              <a:buAutoNum type="arabicPeriod"/>
            </a:pPr>
            <a:endParaRPr lang="en-GB" sz="27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spTree>
    <p:extLst>
      <p:ext uri="{BB962C8B-B14F-4D97-AF65-F5344CB8AC3E}">
        <p14:creationId xmlns:p14="http://schemas.microsoft.com/office/powerpoint/2010/main" val="173473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And a final question…</a:t>
            </a:r>
            <a:endParaRPr lang="en-GB" dirty="0"/>
          </a:p>
        </p:txBody>
      </p:sp>
      <p:sp>
        <p:nvSpPr>
          <p:cNvPr id="3" name="Content Placeholder 2"/>
          <p:cNvSpPr>
            <a:spLocks noGrp="1"/>
          </p:cNvSpPr>
          <p:nvPr>
            <p:ph idx="1"/>
          </p:nvPr>
        </p:nvSpPr>
        <p:spPr>
          <a:xfrm>
            <a:off x="457200" y="1466475"/>
            <a:ext cx="8387976" cy="4889875"/>
          </a:xfrm>
        </p:spPr>
        <p:txBody>
          <a:bodyPr vert="horz" lIns="91440" tIns="45720" rIns="91440" bIns="45720" rtlCol="0">
            <a:normAutofit/>
          </a:bodyPr>
          <a:lstStyle/>
          <a:p>
            <a:pPr hangingPunct="0">
              <a:lnSpc>
                <a:spcPct val="110000"/>
              </a:lnSpc>
            </a:pPr>
            <a:r>
              <a:rPr lang="en-GB" sz="2800" dirty="0" smtClean="0">
                <a:solidFill>
                  <a:srgbClr val="FFDC5E"/>
                </a:solidFill>
              </a:rPr>
              <a:t>Can </a:t>
            </a:r>
            <a:r>
              <a:rPr lang="en-GB" sz="2800" dirty="0">
                <a:solidFill>
                  <a:srgbClr val="FFDC5E"/>
                </a:solidFill>
              </a:rPr>
              <a:t>IP be financially separated from delivery?</a:t>
            </a:r>
          </a:p>
          <a:p>
            <a:pPr hangingPunct="0">
              <a:lnSpc>
                <a:spcPct val="110000"/>
              </a:lnSpc>
            </a:pPr>
            <a:endParaRPr lang="en-GB" sz="28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437" y="2403795"/>
            <a:ext cx="4988606" cy="3174567"/>
          </a:xfrm>
          <a:prstGeom prst="rect">
            <a:avLst/>
          </a:prstGeom>
        </p:spPr>
      </p:pic>
    </p:spTree>
    <p:extLst>
      <p:ext uri="{BB962C8B-B14F-4D97-AF65-F5344CB8AC3E}">
        <p14:creationId xmlns:p14="http://schemas.microsoft.com/office/powerpoint/2010/main" val="227951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Importance…</a:t>
            </a:r>
            <a:endParaRPr lang="en-GB" dirty="0"/>
          </a:p>
        </p:txBody>
      </p:sp>
      <p:sp>
        <p:nvSpPr>
          <p:cNvPr id="3" name="Content Placeholder 2"/>
          <p:cNvSpPr>
            <a:spLocks noGrp="1"/>
          </p:cNvSpPr>
          <p:nvPr>
            <p:ph idx="1"/>
          </p:nvPr>
        </p:nvSpPr>
        <p:spPr>
          <a:xfrm>
            <a:off x="457201" y="1466475"/>
            <a:ext cx="5348994" cy="4889875"/>
          </a:xfrm>
        </p:spPr>
        <p:txBody>
          <a:bodyPr vert="horz" lIns="91440" tIns="45720" rIns="91440" bIns="45720" rtlCol="0">
            <a:noAutofit/>
          </a:bodyPr>
          <a:lstStyle/>
          <a:p>
            <a:pPr hangingPunct="0">
              <a:spcAft>
                <a:spcPts val="1200"/>
              </a:spcAft>
            </a:pPr>
            <a:r>
              <a:rPr lang="en-GB" sz="2400" dirty="0" smtClean="0">
                <a:solidFill>
                  <a:srgbClr val="FFDC5E"/>
                </a:solidFill>
              </a:rPr>
              <a:t>The </a:t>
            </a:r>
            <a:r>
              <a:rPr lang="en-GB" sz="2400" dirty="0">
                <a:solidFill>
                  <a:srgbClr val="FFDC5E"/>
                </a:solidFill>
              </a:rPr>
              <a:t>Internet as a means of file exchange has had a profound effect on businesses whose products can be </a:t>
            </a:r>
            <a:r>
              <a:rPr lang="en-GB" sz="2400" dirty="0" smtClean="0">
                <a:solidFill>
                  <a:srgbClr val="FFDC5E"/>
                </a:solidFill>
              </a:rPr>
              <a:t>digitised</a:t>
            </a:r>
          </a:p>
          <a:p>
            <a:pPr hangingPunct="0">
              <a:spcAft>
                <a:spcPts val="1200"/>
              </a:spcAft>
            </a:pPr>
            <a:r>
              <a:rPr lang="en-GB" sz="2400" dirty="0" smtClean="0">
                <a:solidFill>
                  <a:srgbClr val="FFDC5E"/>
                </a:solidFill>
              </a:rPr>
              <a:t>The </a:t>
            </a:r>
            <a:r>
              <a:rPr lang="en-GB" sz="2400" dirty="0">
                <a:solidFill>
                  <a:srgbClr val="FFDC5E"/>
                </a:solidFill>
              </a:rPr>
              <a:t>global music industry was one of the first and least prepared for the resulting disruption to its established business model and its reaction was to engage in litigation and mechanical </a:t>
            </a:r>
            <a:r>
              <a:rPr lang="en-GB" sz="2400" dirty="0" smtClean="0">
                <a:solidFill>
                  <a:srgbClr val="FFDC5E"/>
                </a:solidFill>
              </a:rPr>
              <a:t>restrictions</a:t>
            </a:r>
          </a:p>
        </p:txBody>
      </p:sp>
      <p:sp>
        <p:nvSpPr>
          <p:cNvPr id="4" name="Footer Placeholder 3"/>
          <p:cNvSpPr>
            <a:spLocks noGrp="1"/>
          </p:cNvSpPr>
          <p:nvPr>
            <p:ph type="ftr" sz="quarter" idx="11"/>
          </p:nvPr>
        </p:nvSpPr>
        <p:spPr/>
        <p:txBody>
          <a:bodyPr/>
          <a:lstStyle/>
          <a:p>
            <a:r>
              <a:rPr lang="en-GB" smtClean="0"/>
              <a:t>whatpricemusic</a:t>
            </a: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698" y="1466475"/>
            <a:ext cx="2429710" cy="3643481"/>
          </a:xfrm>
          <a:prstGeom prst="rect">
            <a:avLst/>
          </a:prstGeom>
        </p:spPr>
      </p:pic>
    </p:spTree>
    <p:extLst>
      <p:ext uri="{BB962C8B-B14F-4D97-AF65-F5344CB8AC3E}">
        <p14:creationId xmlns:p14="http://schemas.microsoft.com/office/powerpoint/2010/main" val="6266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1"/>
                                      </p:to>
                                    </p:animClr>
                                  </p:sub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Importance…</a:t>
            </a:r>
            <a:endParaRPr lang="en-GB" dirty="0"/>
          </a:p>
        </p:txBody>
      </p:sp>
      <p:sp>
        <p:nvSpPr>
          <p:cNvPr id="3" name="Content Placeholder 2"/>
          <p:cNvSpPr>
            <a:spLocks noGrp="1"/>
          </p:cNvSpPr>
          <p:nvPr>
            <p:ph idx="1"/>
          </p:nvPr>
        </p:nvSpPr>
        <p:spPr>
          <a:xfrm>
            <a:off x="457199" y="1466475"/>
            <a:ext cx="5364115" cy="4889875"/>
          </a:xfrm>
        </p:spPr>
        <p:txBody>
          <a:bodyPr vert="horz" lIns="91440" tIns="45720" rIns="91440" bIns="45720" rtlCol="0">
            <a:noAutofit/>
          </a:bodyPr>
          <a:lstStyle/>
          <a:p>
            <a:pPr hangingPunct="0"/>
            <a:r>
              <a:rPr lang="en-GB" sz="2400" dirty="0" smtClean="0">
                <a:solidFill>
                  <a:srgbClr val="FFDC5E"/>
                </a:solidFill>
              </a:rPr>
              <a:t>Despite </a:t>
            </a:r>
            <a:r>
              <a:rPr lang="en-GB" sz="2400" dirty="0">
                <a:solidFill>
                  <a:srgbClr val="FFDC5E"/>
                </a:solidFill>
              </a:rPr>
              <a:t>extensive research into potential solutions to remedy falling recorded music revenues, there has been no resolution to the dichotomy between monetising rights ownership and the avalanche of previously unimagined product accessibility </a:t>
            </a:r>
            <a:r>
              <a:rPr lang="en-GB" sz="2400" dirty="0" smtClean="0">
                <a:solidFill>
                  <a:srgbClr val="FFDC5E"/>
                </a:solidFill>
              </a:rPr>
              <a:t>models</a:t>
            </a:r>
            <a:endParaRPr lang="en-GB" sz="2400" dirty="0">
              <a:solidFill>
                <a:srgbClr val="FFDC5E"/>
              </a:solidFill>
            </a:endParaRPr>
          </a:p>
          <a:p>
            <a:pPr hangingPunct="0">
              <a:lnSpc>
                <a:spcPct val="110000"/>
              </a:lnSpc>
            </a:pPr>
            <a:endParaRPr lang="en-GB" sz="2400" dirty="0">
              <a:solidFill>
                <a:srgbClr val="FFDC5E"/>
              </a:solidFill>
            </a:endParaRPr>
          </a:p>
        </p:txBody>
      </p:sp>
      <p:sp>
        <p:nvSpPr>
          <p:cNvPr id="4" name="Footer Placeholder 3"/>
          <p:cNvSpPr>
            <a:spLocks noGrp="1"/>
          </p:cNvSpPr>
          <p:nvPr>
            <p:ph type="ftr" sz="quarter" idx="11"/>
          </p:nvPr>
        </p:nvSpPr>
        <p:spPr/>
        <p:txBody>
          <a:bodyPr/>
          <a:lstStyle/>
          <a:p>
            <a:r>
              <a:rPr lang="en-GB" smtClean="0"/>
              <a:t>whatpricemusic</a:t>
            </a: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466475"/>
            <a:ext cx="2540000" cy="2540000"/>
          </a:xfrm>
          <a:prstGeom prst="rect">
            <a:avLst/>
          </a:prstGeom>
        </p:spPr>
      </p:pic>
    </p:spTree>
    <p:extLst>
      <p:ext uri="{BB962C8B-B14F-4D97-AF65-F5344CB8AC3E}">
        <p14:creationId xmlns:p14="http://schemas.microsoft.com/office/powerpoint/2010/main" val="247376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1239</TotalTime>
  <Words>1082</Words>
  <Application>Microsoft Office PowerPoint</Application>
  <PresentationFormat>On-screen Show (4:3)</PresentationFormat>
  <Paragraphs>133</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24</vt:i4>
      </vt:variant>
      <vt:variant>
        <vt:lpstr>Custom Shows</vt:lpstr>
      </vt:variant>
      <vt:variant>
        <vt:i4>16</vt:i4>
      </vt:variant>
    </vt:vector>
  </HeadingPairs>
  <TitlesOfParts>
    <vt:vector size="46" baseType="lpstr">
      <vt:lpstr>Calibri</vt:lpstr>
      <vt:lpstr>Arial</vt:lpstr>
      <vt:lpstr>Great Vibes</vt:lpstr>
      <vt:lpstr>Verdana</vt:lpstr>
      <vt:lpstr>Courier New</vt:lpstr>
      <vt:lpstr>Office Theme</vt:lpstr>
      <vt:lpstr>PowerPoint Presentation</vt:lpstr>
      <vt:lpstr>whatpricemusic</vt:lpstr>
      <vt:lpstr>Research title…</vt:lpstr>
      <vt:lpstr>Research title…</vt:lpstr>
      <vt:lpstr>Topic…</vt:lpstr>
      <vt:lpstr>Key questions…</vt:lpstr>
      <vt:lpstr>And a final question…</vt:lpstr>
      <vt:lpstr>Importance…</vt:lpstr>
      <vt:lpstr>Importance…</vt:lpstr>
      <vt:lpstr>Reasoning…</vt:lpstr>
      <vt:lpstr>Reasoning…</vt:lpstr>
      <vt:lpstr>Reasoning…</vt:lpstr>
      <vt:lpstr>Underpinning literature…</vt:lpstr>
      <vt:lpstr>Underpinning literature…</vt:lpstr>
      <vt:lpstr>Underpinning literature…</vt:lpstr>
      <vt:lpstr>Methodology…</vt:lpstr>
      <vt:lpstr>Methodology…</vt:lpstr>
      <vt:lpstr>So which ‘Method’?</vt:lpstr>
      <vt:lpstr>Practicalities - interviews…</vt:lpstr>
      <vt:lpstr>Practicalities - surveys…</vt:lpstr>
      <vt:lpstr>Practicalities – big data…</vt:lpstr>
      <vt:lpstr>Practicalities - visibility…</vt:lpstr>
      <vt:lpstr>whatpricemusic</vt:lpstr>
      <vt:lpstr>PowerPoint Presentation</vt:lpstr>
      <vt:lpstr>Custom Show 1</vt:lpstr>
      <vt:lpstr>Custom Show 2</vt:lpstr>
      <vt:lpstr>Custom Show 3</vt:lpstr>
      <vt:lpstr>Custom Show 4</vt:lpstr>
      <vt:lpstr>Custom Show 5</vt:lpstr>
      <vt:lpstr>Custom Show 6</vt:lpstr>
      <vt:lpstr>Custom Show 7</vt:lpstr>
      <vt:lpstr>Custom Show 8</vt:lpstr>
      <vt:lpstr>Custom Show 9</vt:lpstr>
      <vt:lpstr>Custom Show 10</vt:lpstr>
      <vt:lpstr>Custom Show 11</vt:lpstr>
      <vt:lpstr>Custom Show 12</vt:lpstr>
      <vt:lpstr>Custom Show 13</vt:lpstr>
      <vt:lpstr>Custom Show 14</vt:lpstr>
      <vt:lpstr>Custom Show 15</vt:lpstr>
      <vt:lpstr>Custom Show 16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Self</dc:creator>
  <cp:lastModifiedBy>Peter Self</cp:lastModifiedBy>
  <cp:revision>172</cp:revision>
  <dcterms:created xsi:type="dcterms:W3CDTF">2015-01-23T17:57:30Z</dcterms:created>
  <dcterms:modified xsi:type="dcterms:W3CDTF">2016-06-21T08:30:36Z</dcterms:modified>
</cp:coreProperties>
</file>