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0" r:id="rId4"/>
    <p:sldId id="273" r:id="rId5"/>
    <p:sldId id="257" r:id="rId6"/>
    <p:sldId id="275" r:id="rId7"/>
    <p:sldId id="277" r:id="rId8"/>
    <p:sldId id="265" r:id="rId9"/>
    <p:sldId id="271" r:id="rId10"/>
    <p:sldId id="266" r:id="rId11"/>
    <p:sldId id="272" r:id="rId12"/>
    <p:sldId id="267" r:id="rId13"/>
    <p:sldId id="268" r:id="rId14"/>
    <p:sldId id="269" r:id="rId15"/>
    <p:sldId id="274" r:id="rId16"/>
    <p:sldId id="278" r:id="rId17"/>
    <p:sldId id="279" r:id="rId18"/>
    <p:sldId id="276" r:id="rId19"/>
    <p:sldId id="280"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1" d="100"/>
          <a:sy n="91" d="100"/>
        </p:scale>
        <p:origin x="-135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GB"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21/05/2015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872000" y="900000"/>
            <a:ext cx="5400000" cy="3600000"/>
          </a:xfrm>
        </p:spPr>
        <p:txBody>
          <a:bodyPr tIns="900000"/>
          <a:lstStyle>
            <a:lvl1pPr marL="0" indent="0" algn="ctr">
              <a:buFontTx/>
              <a:buNone/>
              <a:defRPr/>
            </a:lvl1pPr>
          </a:lstStyle>
          <a:p>
            <a:pPr lvl="0"/>
            <a:r>
              <a:rPr lang="en-US" noProof="0" smtClean="0"/>
              <a:t>Click icon to add picture</a:t>
            </a:r>
            <a:endParaRPr lang="en-US" noProof="0"/>
          </a:p>
        </p:txBody>
      </p:sp>
      <p:sp>
        <p:nvSpPr>
          <p:cNvPr id="8" name="Text Placeholder 7"/>
          <p:cNvSpPr>
            <a:spLocks noGrp="1"/>
          </p:cNvSpPr>
          <p:nvPr>
            <p:ph type="body" sz="quarter" idx="11"/>
          </p:nvPr>
        </p:nvSpPr>
        <p:spPr>
          <a:xfrm>
            <a:off x="1872000" y="4860000"/>
            <a:ext cx="2340000" cy="169277"/>
          </a:xfrm>
        </p:spPr>
        <p:txBody>
          <a:bodyPr>
            <a:spAutoFit/>
          </a:bodyPr>
          <a:lstStyle>
            <a:lvl1pPr marL="0" indent="0">
              <a:spcAft>
                <a:spcPts val="0"/>
              </a:spcAft>
              <a:buFontTx/>
              <a:buNone/>
              <a:defRPr sz="1100"/>
            </a:lvl1pPr>
            <a:lvl2pPr marL="0" indent="0">
              <a:spcAft>
                <a:spcPts val="0"/>
              </a:spcAft>
              <a:buFontTx/>
              <a:buNone/>
              <a:defRPr sz="1100"/>
            </a:lvl2pPr>
            <a:lvl3pPr marL="0" indent="0">
              <a:spcAft>
                <a:spcPts val="0"/>
              </a:spcAft>
              <a:buFontTx/>
              <a:buNone/>
              <a:defRPr sz="1100"/>
            </a:lvl3pPr>
            <a:lvl4pPr marL="0" indent="0">
              <a:spcAft>
                <a:spcPts val="0"/>
              </a:spcAft>
              <a:buFontTx/>
              <a:buNone/>
              <a:defRPr sz="1100"/>
            </a:lvl4pPr>
            <a:lvl5pPr marL="0" indent="0">
              <a:spcAft>
                <a:spcPts val="0"/>
              </a:spcAft>
              <a:buFontTx/>
              <a:buNone/>
              <a:defRPr sz="1100"/>
            </a:lvl5pPr>
          </a:lstStyle>
          <a:p>
            <a:pPr lvl="0"/>
            <a:r>
              <a:rPr lang="en-US" smtClean="0"/>
              <a:t>Click to edit Master text styles</a:t>
            </a:r>
          </a:p>
        </p:txBody>
      </p:sp>
    </p:spTree>
    <p:extLst>
      <p:ext uri="{BB962C8B-B14F-4D97-AF65-F5344CB8AC3E}">
        <p14:creationId xmlns:p14="http://schemas.microsoft.com/office/powerpoint/2010/main" val="216237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21/05/2015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21/05/2015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21/05/2015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21/05/2015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21/05/2015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21/05/2015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21/05/2015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21/05/2015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iwm.org.uk/collections/item/object/23969" TargetMode="Externa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iwm.org.uk/collections/item/object/28298" TargetMode="Externa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g"/><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iwm.org.uk/collections/item/object/205196365" TargetMode="Externa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Cambria"/>
                <a:cs typeface="Cambria"/>
              </a:rPr>
              <a:t>HOW THE GREAT WAR CHANGED KENT</a:t>
            </a:r>
            <a:endParaRPr lang="en-US" dirty="0">
              <a:latin typeface="Cambria"/>
              <a:cs typeface="Cambria"/>
            </a:endParaRPr>
          </a:p>
        </p:txBody>
      </p:sp>
      <p:sp>
        <p:nvSpPr>
          <p:cNvPr id="3" name="Subtitle 2"/>
          <p:cNvSpPr>
            <a:spLocks noGrp="1"/>
          </p:cNvSpPr>
          <p:nvPr>
            <p:ph type="subTitle" idx="1"/>
          </p:nvPr>
        </p:nvSpPr>
        <p:spPr/>
        <p:txBody>
          <a:bodyPr/>
          <a:lstStyle/>
          <a:p>
            <a:r>
              <a:rPr lang="en-US" dirty="0" smtClean="0">
                <a:latin typeface="Cambria"/>
                <a:cs typeface="Cambria"/>
              </a:rPr>
              <a:t>CENTRE FOR RESEARCH IN KENT HISTORY &amp; ARCHAEOLOGY</a:t>
            </a:r>
            <a:endParaRPr lang="en-US" dirty="0">
              <a:latin typeface="Cambria"/>
              <a:cs typeface="Cambria"/>
            </a:endParaRPr>
          </a:p>
        </p:txBody>
      </p:sp>
    </p:spTree>
    <p:extLst>
      <p:ext uri="{BB962C8B-B14F-4D97-AF65-F5344CB8AC3E}">
        <p14:creationId xmlns:p14="http://schemas.microsoft.com/office/powerpoint/2010/main" val="3361005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err="1" smtClean="0">
                <a:latin typeface="Cambria"/>
                <a:cs typeface="Cambria"/>
              </a:rPr>
              <a:t>Faversham</a:t>
            </a:r>
            <a:r>
              <a:rPr lang="en-US" sz="4400" dirty="0" smtClean="0">
                <a:latin typeface="Cambria"/>
                <a:cs typeface="Cambria"/>
              </a:rPr>
              <a:t> Explosion</a:t>
            </a:r>
            <a:endParaRPr lang="en-US" sz="4400" dirty="0">
              <a:latin typeface="Cambria"/>
              <a:cs typeface="Cambria"/>
            </a:endParaRPr>
          </a:p>
        </p:txBody>
      </p:sp>
      <p:pic>
        <p:nvPicPr>
          <p:cNvPr id="4" name="Content Placeholder 3" descr="FAVERSHAM.jpg"/>
          <p:cNvPicPr>
            <a:picLocks noGrp="1" noChangeAspect="1"/>
          </p:cNvPicPr>
          <p:nvPr>
            <p:ph idx="1"/>
          </p:nvPr>
        </p:nvPicPr>
        <p:blipFill>
          <a:blip r:embed="rId2">
            <a:extLst>
              <a:ext uri="{28A0092B-C50C-407E-A947-70E740481C1C}">
                <a14:useLocalDpi xmlns:a14="http://schemas.microsoft.com/office/drawing/2010/main" val="0"/>
              </a:ext>
            </a:extLst>
          </a:blip>
          <a:srcRect l="4211" r="4211"/>
          <a:stretch>
            <a:fillRect/>
          </a:stretch>
        </p:blipFill>
        <p:spPr>
          <a:xfrm>
            <a:off x="457200" y="1339849"/>
            <a:ext cx="8229600" cy="4480118"/>
          </a:xfrm>
        </p:spPr>
      </p:pic>
      <p:sp>
        <p:nvSpPr>
          <p:cNvPr id="5" name="TextBox 4"/>
          <p:cNvSpPr txBox="1"/>
          <p:nvPr/>
        </p:nvSpPr>
        <p:spPr>
          <a:xfrm>
            <a:off x="1241992" y="6280539"/>
            <a:ext cx="7228679" cy="646331"/>
          </a:xfrm>
          <a:prstGeom prst="rect">
            <a:avLst/>
          </a:prstGeom>
          <a:noFill/>
        </p:spPr>
        <p:txBody>
          <a:bodyPr wrap="square" rtlCol="0">
            <a:spAutoFit/>
          </a:bodyPr>
          <a:lstStyle/>
          <a:p>
            <a:pPr algn="ctr"/>
            <a:r>
              <a:rPr lang="en-US" dirty="0" smtClean="0">
                <a:latin typeface="Cambria"/>
                <a:cs typeface="Cambria"/>
              </a:rPr>
              <a:t>APRIL 2</a:t>
            </a:r>
            <a:r>
              <a:rPr lang="en-US" baseline="30000" dirty="0" smtClean="0">
                <a:latin typeface="Cambria"/>
                <a:cs typeface="Cambria"/>
              </a:rPr>
              <a:t>ND</a:t>
            </a:r>
            <a:r>
              <a:rPr lang="en-US" dirty="0" smtClean="0">
                <a:latin typeface="Cambria"/>
                <a:cs typeface="Cambria"/>
              </a:rPr>
              <a:t> 1916 200 TONS TNT EXPLODE 105 MEN KILLED</a:t>
            </a:r>
          </a:p>
          <a:p>
            <a:pPr algn="ctr"/>
            <a:r>
              <a:rPr lang="en-US" dirty="0" smtClean="0">
                <a:latin typeface="Cambria"/>
                <a:cs typeface="Cambria"/>
              </a:rPr>
              <a:t>AS A SUNDAY NO WOMEN AT WORK</a:t>
            </a:r>
            <a:endParaRPr lang="en-US" dirty="0">
              <a:latin typeface="Cambria"/>
              <a:cs typeface="Cambria"/>
            </a:endParaRPr>
          </a:p>
        </p:txBody>
      </p:sp>
    </p:spTree>
    <p:extLst>
      <p:ext uri="{BB962C8B-B14F-4D97-AF65-F5344CB8AC3E}">
        <p14:creationId xmlns:p14="http://schemas.microsoft.com/office/powerpoint/2010/main" val="89597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2"/>
          <p:cNvSpPr>
            <a:spLocks noGrp="1"/>
          </p:cNvSpPr>
          <p:nvPr>
            <p:ph type="body" sz="quarter" idx="11"/>
          </p:nvPr>
        </p:nvSpPr>
        <p:spPr>
          <a:xfrm>
            <a:off x="133350" y="5935663"/>
            <a:ext cx="8058223" cy="1062037"/>
          </a:xfrm>
        </p:spPr>
        <p:txBody>
          <a:bodyPr/>
          <a:lstStyle/>
          <a:p>
            <a:pPr eaLnBrk="1" hangingPunct="1">
              <a:spcAft>
                <a:spcPct val="0"/>
              </a:spcAft>
            </a:pPr>
            <a:r>
              <a:rPr lang="en-GB" b="1" dirty="0">
                <a:latin typeface="Arial" charset="0"/>
              </a:rPr>
              <a:t>The Women's Land Army and German Prisoners by Randolph </a:t>
            </a:r>
            <a:r>
              <a:rPr lang="en-GB" b="1" dirty="0" err="1">
                <a:latin typeface="Arial" charset="0"/>
              </a:rPr>
              <a:t>Schwabe</a:t>
            </a:r>
            <a:endParaRPr lang="en-GB" dirty="0">
              <a:latin typeface="Arial" charset="0"/>
            </a:endParaRPr>
          </a:p>
          <a:p>
            <a:pPr eaLnBrk="1" hangingPunct="1">
              <a:spcAft>
                <a:spcPct val="0"/>
              </a:spcAft>
            </a:pPr>
            <a:r>
              <a:rPr lang="en-GB" dirty="0">
                <a:latin typeface="Arial" charset="0"/>
              </a:rPr>
              <a:t>Women took on jobs that had previously been done by husbands, brothers and fathers, who were now absent, as well as keeping households and families together.  This painting shows two women of the Women's Land Army and two German prisoners-of-war doing important agricultural work.</a:t>
            </a:r>
            <a:endParaRPr lang="en-US" sz="700" dirty="0">
              <a:solidFill>
                <a:schemeClr val="tx1"/>
              </a:solidFill>
              <a:latin typeface="Arial" charset="0"/>
            </a:endParaRPr>
          </a:p>
          <a:p>
            <a:pPr eaLnBrk="1" hangingPunct="1">
              <a:spcAft>
                <a:spcPct val="0"/>
              </a:spcAft>
            </a:pPr>
            <a:r>
              <a:rPr lang="en-US" sz="700" dirty="0">
                <a:solidFill>
                  <a:schemeClr val="tx1"/>
                </a:solidFill>
                <a:latin typeface="Arial" charset="0"/>
              </a:rPr>
              <a:t/>
            </a:r>
            <a:br>
              <a:rPr lang="en-US" sz="700" dirty="0">
                <a:solidFill>
                  <a:schemeClr val="tx1"/>
                </a:solidFill>
                <a:latin typeface="Arial" charset="0"/>
              </a:rPr>
            </a:br>
            <a:endParaRPr lang="en-US" sz="700" dirty="0">
              <a:solidFill>
                <a:schemeClr val="tx1"/>
              </a:solidFill>
              <a:latin typeface="Arial" charset="0"/>
            </a:endParaRPr>
          </a:p>
        </p:txBody>
      </p:sp>
      <p:sp>
        <p:nvSpPr>
          <p:cNvPr id="38915" name="Rectangle 1"/>
          <p:cNvSpPr>
            <a:spLocks noChangeArrowheads="1"/>
          </p:cNvSpPr>
          <p:nvPr/>
        </p:nvSpPr>
        <p:spPr bwMode="auto">
          <a:xfrm>
            <a:off x="122238" y="5613400"/>
            <a:ext cx="17732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000">
                <a:cs typeface="ＭＳ Ｐゴシック" charset="0"/>
              </a:rPr>
              <a:t>© IWM (Art.IWM ART 1179)</a:t>
            </a:r>
            <a:endParaRPr lang="en-US" sz="1000">
              <a:cs typeface="ＭＳ Ｐゴシック" charset="0"/>
            </a:endParaRPr>
          </a:p>
        </p:txBody>
      </p:sp>
      <p:pic>
        <p:nvPicPr>
          <p:cNvPr id="38916" name="Picture Placeholder 5">
            <a:hlinkClick r:id="rId2"/>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122238" y="120650"/>
            <a:ext cx="6434138" cy="5364163"/>
          </a:xfrm>
        </p:spPr>
      </p:pic>
    </p:spTree>
    <p:extLst>
      <p:ext uri="{BB962C8B-B14F-4D97-AF65-F5344CB8AC3E}">
        <p14:creationId xmlns:p14="http://schemas.microsoft.com/office/powerpoint/2010/main" val="14078717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Cambria"/>
                <a:cs typeface="Cambria"/>
              </a:rPr>
              <a:t>Agriculture</a:t>
            </a:r>
            <a:endParaRPr lang="en-US" sz="4400" dirty="0">
              <a:latin typeface="Cambria"/>
              <a:cs typeface="Cambria"/>
            </a:endParaRPr>
          </a:p>
        </p:txBody>
      </p:sp>
      <p:sp>
        <p:nvSpPr>
          <p:cNvPr id="3" name="Content Placeholder 2"/>
          <p:cNvSpPr>
            <a:spLocks noGrp="1"/>
          </p:cNvSpPr>
          <p:nvPr>
            <p:ph idx="1"/>
          </p:nvPr>
        </p:nvSpPr>
        <p:spPr/>
        <p:txBody>
          <a:bodyPr>
            <a:normAutofit fontScale="77500" lnSpcReduction="20000"/>
          </a:bodyPr>
          <a:lstStyle/>
          <a:p>
            <a:endParaRPr lang="en-US" sz="2000" dirty="0" smtClean="0">
              <a:latin typeface="Cambria"/>
              <a:cs typeface="Cambria"/>
            </a:endParaRPr>
          </a:p>
          <a:p>
            <a:r>
              <a:rPr lang="en-US" sz="2600" dirty="0" smtClean="0">
                <a:latin typeface="Cambria"/>
                <a:cs typeface="Cambria"/>
              </a:rPr>
              <a:t>BRITAIN’S STRATEGIC WEAKNESS – 40% FOOD IMPORTED &amp; UP TO 60% OF WORKING CLASS STAPLES</a:t>
            </a:r>
          </a:p>
          <a:p>
            <a:r>
              <a:rPr lang="en-US" sz="2600" dirty="0" smtClean="0">
                <a:latin typeface="Cambria"/>
                <a:cs typeface="Cambria"/>
              </a:rPr>
              <a:t>PRODUCTION </a:t>
            </a:r>
            <a:r>
              <a:rPr lang="en-US" sz="2600" dirty="0">
                <a:latin typeface="Cambria"/>
                <a:cs typeface="Cambria"/>
              </a:rPr>
              <a:t>SWITCHED TO ARABLE FROM </a:t>
            </a:r>
            <a:r>
              <a:rPr lang="en-US" sz="2600" dirty="0" smtClean="0">
                <a:latin typeface="Cambria"/>
                <a:cs typeface="Cambria"/>
              </a:rPr>
              <a:t>LIVESTOCK</a:t>
            </a:r>
          </a:p>
          <a:p>
            <a:r>
              <a:rPr lang="en-US" sz="2600" dirty="0" smtClean="0">
                <a:latin typeface="Cambria"/>
                <a:cs typeface="Cambria"/>
              </a:rPr>
              <a:t>WOMEN,  ADOLESCENTS, ALIENS &amp; POWs REPLACE MANY FARM WORKERS</a:t>
            </a:r>
          </a:p>
          <a:p>
            <a:r>
              <a:rPr lang="en-US" sz="2600" dirty="0" smtClean="0">
                <a:latin typeface="Cambria"/>
                <a:cs typeface="Cambria"/>
              </a:rPr>
              <a:t>FARMING ONLY PROFITABLE IN WARTIME</a:t>
            </a:r>
          </a:p>
          <a:p>
            <a:r>
              <a:rPr lang="en-US" sz="2600" dirty="0" smtClean="0">
                <a:latin typeface="Cambria"/>
                <a:cs typeface="Cambria"/>
              </a:rPr>
              <a:t>AGRICULTURAL ACTS OF 1920 BROKE UP LARGE ESTATES – FARM SIZES REDUCED AND NEW LANDOWNERS WITH MORTGAGES LOSE OUT WHEN WARTIME SUPPORT WITHDRAWN</a:t>
            </a:r>
          </a:p>
        </p:txBody>
      </p:sp>
    </p:spTree>
    <p:extLst>
      <p:ext uri="{BB962C8B-B14F-4D97-AF65-F5344CB8AC3E}">
        <p14:creationId xmlns:p14="http://schemas.microsoft.com/office/powerpoint/2010/main" val="191712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homefrontww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54" y="655967"/>
            <a:ext cx="8010157" cy="5652486"/>
          </a:xfrm>
          <a:prstGeom prst="rect">
            <a:avLst/>
          </a:prstGeom>
        </p:spPr>
      </p:pic>
    </p:spTree>
    <p:extLst>
      <p:ext uri="{BB962C8B-B14F-4D97-AF65-F5344CB8AC3E}">
        <p14:creationId xmlns:p14="http://schemas.microsoft.com/office/powerpoint/2010/main" val="267016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Placeholder 8">
            <a:hlinkClick r:id="rId2"/>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133350" y="85725"/>
            <a:ext cx="3573463" cy="5399088"/>
          </a:xfrm>
        </p:spPr>
      </p:pic>
      <p:sp>
        <p:nvSpPr>
          <p:cNvPr id="39939" name="Text Placeholder 2"/>
          <p:cNvSpPr>
            <a:spLocks noGrp="1"/>
          </p:cNvSpPr>
          <p:nvPr>
            <p:ph type="body" sz="quarter" idx="11"/>
          </p:nvPr>
        </p:nvSpPr>
        <p:spPr>
          <a:xfrm>
            <a:off x="133350" y="5946775"/>
            <a:ext cx="7107238" cy="892175"/>
          </a:xfrm>
        </p:spPr>
        <p:txBody>
          <a:bodyPr/>
          <a:lstStyle/>
          <a:p>
            <a:pPr eaLnBrk="1" hangingPunct="1">
              <a:spcAft>
                <a:spcPct val="0"/>
              </a:spcAft>
            </a:pPr>
            <a:r>
              <a:rPr lang="en-GB" b="1">
                <a:latin typeface="Arial" charset="0"/>
              </a:rPr>
              <a:t>Women Wanted Urgently</a:t>
            </a:r>
          </a:p>
          <a:p>
            <a:pPr eaLnBrk="1" hangingPunct="1">
              <a:spcAft>
                <a:spcPct val="0"/>
              </a:spcAft>
            </a:pPr>
            <a:r>
              <a:rPr lang="en-GB">
                <a:latin typeface="Arial" charset="0"/>
              </a:rPr>
              <a:t>A number of the leading Suffragettes played an important role in setting up women-only organisations to support the war effort.   Their success influenced the decision to create branches of the armed services for women.  The first of these was the Women’s Army Auxiliary Corps (WAACs), which was formed in January 1917.  </a:t>
            </a:r>
          </a:p>
          <a:p>
            <a:pPr eaLnBrk="1" hangingPunct="1">
              <a:spcAft>
                <a:spcPct val="0"/>
              </a:spcAft>
            </a:pPr>
            <a:r>
              <a:rPr lang="en-US" sz="700">
                <a:solidFill>
                  <a:schemeClr val="tx1"/>
                </a:solidFill>
                <a:latin typeface="Arial" charset="0"/>
              </a:rPr>
              <a:t/>
            </a:r>
            <a:br>
              <a:rPr lang="en-US" sz="700">
                <a:solidFill>
                  <a:schemeClr val="tx1"/>
                </a:solidFill>
                <a:latin typeface="Arial" charset="0"/>
              </a:rPr>
            </a:br>
            <a:endParaRPr lang="en-US" sz="700">
              <a:solidFill>
                <a:schemeClr val="tx1"/>
              </a:solidFill>
              <a:latin typeface="Arial" charset="0"/>
            </a:endParaRPr>
          </a:p>
        </p:txBody>
      </p:sp>
      <p:sp>
        <p:nvSpPr>
          <p:cNvPr id="39940" name="Rectangle 1"/>
          <p:cNvSpPr>
            <a:spLocks noChangeArrowheads="1"/>
          </p:cNvSpPr>
          <p:nvPr/>
        </p:nvSpPr>
        <p:spPr bwMode="auto">
          <a:xfrm>
            <a:off x="122238" y="5613400"/>
            <a:ext cx="1976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ＭＳ Ｐゴシック" charset="0"/>
              </a:rPr>
              <a:t>© IWM (Art.IWM PST 4881)</a:t>
            </a:r>
            <a:endParaRPr lang="en-US" sz="1000">
              <a:cs typeface="ＭＳ Ｐゴシック" charset="0"/>
            </a:endParaRPr>
          </a:p>
        </p:txBody>
      </p:sp>
    </p:spTree>
    <p:extLst>
      <p:ext uri="{BB962C8B-B14F-4D97-AF65-F5344CB8AC3E}">
        <p14:creationId xmlns:p14="http://schemas.microsoft.com/office/powerpoint/2010/main" val="5437450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223.jpg"/>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50000" r="-50000"/>
          <a:stretch/>
        </p:blipFill>
        <p:spPr>
          <a:xfrm>
            <a:off x="879164" y="572227"/>
            <a:ext cx="7814787" cy="5833923"/>
          </a:xfrm>
        </p:spPr>
      </p:pic>
    </p:spTree>
    <p:extLst>
      <p:ext uri="{BB962C8B-B14F-4D97-AF65-F5344CB8AC3E}">
        <p14:creationId xmlns:p14="http://schemas.microsoft.com/office/powerpoint/2010/main" val="1154868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a:t>
            </a:r>
            <a:endParaRPr lang="en-US" dirty="0"/>
          </a:p>
        </p:txBody>
      </p:sp>
      <p:sp>
        <p:nvSpPr>
          <p:cNvPr id="3" name="Content Placeholder 2"/>
          <p:cNvSpPr>
            <a:spLocks noGrp="1"/>
          </p:cNvSpPr>
          <p:nvPr>
            <p:ph idx="1"/>
          </p:nvPr>
        </p:nvSpPr>
        <p:spPr/>
        <p:txBody>
          <a:bodyPr>
            <a:normAutofit/>
          </a:bodyPr>
          <a:lstStyle/>
          <a:p>
            <a:r>
              <a:rPr lang="en-US" sz="2000" dirty="0" smtClean="0">
                <a:latin typeface="Cambria"/>
                <a:cs typeface="Cambria"/>
              </a:rPr>
              <a:t>TILLING STEVENS  SWITCHED TO WAR PRODUCTION SEPTEMBER 1914</a:t>
            </a:r>
          </a:p>
          <a:p>
            <a:r>
              <a:rPr lang="en-US" sz="2000" dirty="0" smtClean="0">
                <a:latin typeface="Cambria"/>
                <a:cs typeface="Cambria"/>
              </a:rPr>
              <a:t>SHARP’S MAIDSTONE SWITCHED TO DRIED VEGETABLE PRODUCTION</a:t>
            </a:r>
          </a:p>
          <a:p>
            <a:r>
              <a:rPr lang="en-US" sz="2000" dirty="0" smtClean="0">
                <a:latin typeface="Cambria"/>
                <a:cs typeface="Cambria"/>
              </a:rPr>
              <a:t>ROOTE’S AERO ENGINE REPAIRS – LEN WORKS, MAIDSTONE</a:t>
            </a:r>
          </a:p>
          <a:p>
            <a:r>
              <a:rPr lang="en-US" sz="2000" dirty="0" smtClean="0">
                <a:latin typeface="Cambria"/>
                <a:cs typeface="Cambria"/>
              </a:rPr>
              <a:t>CHATHAM DOCKYARD EXPANDS WORKFORCE</a:t>
            </a:r>
          </a:p>
          <a:p>
            <a:r>
              <a:rPr lang="en-US" sz="2000" dirty="0" smtClean="0">
                <a:latin typeface="Cambria"/>
                <a:cs typeface="Cambria"/>
              </a:rPr>
              <a:t>1916 -1918 CONSCRIPTION &amp; MANPOWER CRISIS – INDUSTRIAL EXEMPTIONS LOWERED &amp; AGE RAISED</a:t>
            </a:r>
          </a:p>
          <a:p>
            <a:r>
              <a:rPr lang="en-US" sz="2000" dirty="0" smtClean="0">
                <a:latin typeface="Cambria"/>
                <a:cs typeface="Cambria"/>
              </a:rPr>
              <a:t>DILUTION – INDUSTRIAL RELATIONS</a:t>
            </a:r>
          </a:p>
          <a:p>
            <a:endParaRPr lang="en-US" sz="2000" dirty="0">
              <a:latin typeface="Cambria"/>
              <a:cs typeface="Cambria"/>
            </a:endParaRPr>
          </a:p>
        </p:txBody>
      </p:sp>
    </p:spTree>
    <p:extLst>
      <p:ext uri="{BB962C8B-B14F-4D97-AF65-F5344CB8AC3E}">
        <p14:creationId xmlns:p14="http://schemas.microsoft.com/office/powerpoint/2010/main" val="3656259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endParaRPr lang="en-US" dirty="0" smtClean="0"/>
          </a:p>
          <a:p>
            <a:endParaRPr lang="en-US" dirty="0"/>
          </a:p>
          <a:p>
            <a:endParaRPr lang="en-US" dirty="0"/>
          </a:p>
        </p:txBody>
      </p:sp>
      <p:sp>
        <p:nvSpPr>
          <p:cNvPr id="4" name="TextBox 3"/>
          <p:cNvSpPr txBox="1"/>
          <p:nvPr/>
        </p:nvSpPr>
        <p:spPr>
          <a:xfrm>
            <a:off x="1493183" y="628054"/>
            <a:ext cx="5902955" cy="769441"/>
          </a:xfrm>
          <a:prstGeom prst="rect">
            <a:avLst/>
          </a:prstGeom>
          <a:noFill/>
        </p:spPr>
        <p:txBody>
          <a:bodyPr wrap="square" rtlCol="0">
            <a:spAutoFit/>
          </a:bodyPr>
          <a:lstStyle/>
          <a:p>
            <a:pPr algn="ctr"/>
            <a:r>
              <a:rPr lang="en-US" sz="4400" dirty="0" err="1" smtClean="0">
                <a:latin typeface="Cambria"/>
                <a:cs typeface="Cambria"/>
              </a:rPr>
              <a:t>Globalisation</a:t>
            </a:r>
            <a:r>
              <a:rPr lang="en-US" sz="4400" dirty="0" smtClean="0">
                <a:latin typeface="Cambria"/>
                <a:cs typeface="Cambria"/>
              </a:rPr>
              <a:t>?</a:t>
            </a:r>
            <a:endParaRPr lang="en-US" sz="4400" dirty="0">
              <a:latin typeface="Cambria"/>
              <a:cs typeface="Cambria"/>
            </a:endParaRPr>
          </a:p>
        </p:txBody>
      </p:sp>
      <p:sp>
        <p:nvSpPr>
          <p:cNvPr id="5" name="TextBox 4"/>
          <p:cNvSpPr txBox="1"/>
          <p:nvPr/>
        </p:nvSpPr>
        <p:spPr>
          <a:xfrm>
            <a:off x="1158263" y="2163297"/>
            <a:ext cx="6991445" cy="4401205"/>
          </a:xfrm>
          <a:prstGeom prst="rect">
            <a:avLst/>
          </a:prstGeom>
          <a:noFill/>
        </p:spPr>
        <p:txBody>
          <a:bodyPr wrap="square" rtlCol="0">
            <a:spAutoFit/>
          </a:bodyPr>
          <a:lstStyle/>
          <a:p>
            <a:pPr marL="342900" indent="-342900">
              <a:buFont typeface="Arial"/>
              <a:buChar char="•"/>
            </a:pPr>
            <a:r>
              <a:rPr lang="en-US" sz="2000" dirty="0" smtClean="0">
                <a:latin typeface="Cambria"/>
                <a:cs typeface="Cambria"/>
              </a:rPr>
              <a:t>IMPERIAL SOLDIERS – GARRISON &amp; HOSPITALS</a:t>
            </a:r>
          </a:p>
          <a:p>
            <a:pPr marL="342900" indent="-342900">
              <a:buFont typeface="Arial"/>
              <a:buChar char="•"/>
            </a:pPr>
            <a:endParaRPr lang="en-US" sz="2000" dirty="0" smtClean="0">
              <a:latin typeface="Cambria"/>
              <a:cs typeface="Cambria"/>
            </a:endParaRPr>
          </a:p>
          <a:p>
            <a:pPr marL="342900" indent="-342900">
              <a:buFont typeface="Arial"/>
              <a:buChar char="•"/>
            </a:pPr>
            <a:r>
              <a:rPr lang="en-US" sz="2000" dirty="0" smtClean="0">
                <a:latin typeface="Cambria"/>
                <a:cs typeface="Cambria"/>
              </a:rPr>
              <a:t>FOLKESTONE – US ARMY ON PARADE 30 APRIL 1918</a:t>
            </a:r>
          </a:p>
          <a:p>
            <a:pPr marL="342900" indent="-342900">
              <a:buFont typeface="Arial"/>
              <a:buChar char="•"/>
            </a:pPr>
            <a:endParaRPr lang="en-US" sz="2000" dirty="0" smtClean="0">
              <a:latin typeface="Cambria"/>
              <a:cs typeface="Cambria"/>
            </a:endParaRPr>
          </a:p>
          <a:p>
            <a:pPr marL="342900" indent="-342900">
              <a:buFont typeface="Arial"/>
              <a:buChar char="•"/>
            </a:pPr>
            <a:r>
              <a:rPr lang="en-US" sz="2000" dirty="0" smtClean="0">
                <a:latin typeface="Cambria"/>
                <a:cs typeface="Cambria"/>
              </a:rPr>
              <a:t>US ARMY SEGREGATED – BLACK AMERICAN SOLDIERS GIVE A MINSTREL SHOW IN SWANSCOMBE – 4 JULY 1918</a:t>
            </a:r>
          </a:p>
          <a:p>
            <a:r>
              <a:rPr lang="en-US" sz="2000" dirty="0">
                <a:latin typeface="Cambria"/>
                <a:cs typeface="Cambria"/>
              </a:rPr>
              <a:t> </a:t>
            </a:r>
            <a:r>
              <a:rPr lang="en-US" sz="2000" dirty="0" smtClean="0">
                <a:latin typeface="Cambria"/>
                <a:cs typeface="Cambria"/>
              </a:rPr>
              <a:t>     LABOUR BATTALION ON PARADE SWANSCOMBE AUGUST</a:t>
            </a:r>
          </a:p>
          <a:p>
            <a:endParaRPr lang="en-US" sz="2000" dirty="0" smtClean="0">
              <a:latin typeface="Cambria"/>
              <a:cs typeface="Cambria"/>
            </a:endParaRPr>
          </a:p>
          <a:p>
            <a:pPr marL="342900" indent="-342900">
              <a:buFont typeface="Arial"/>
              <a:buChar char="•"/>
            </a:pPr>
            <a:r>
              <a:rPr lang="en-US" sz="2000" dirty="0" smtClean="0">
                <a:latin typeface="Cambria"/>
                <a:cs typeface="Cambria"/>
              </a:rPr>
              <a:t>MILITARY SERVICE CONVENTION</a:t>
            </a:r>
          </a:p>
          <a:p>
            <a:pPr marL="342900" indent="-342900">
              <a:buFont typeface="Arial"/>
              <a:buChar char="•"/>
            </a:pPr>
            <a:endParaRPr lang="en-US" sz="2000" dirty="0" smtClean="0">
              <a:latin typeface="Cambria"/>
              <a:cs typeface="Cambria"/>
            </a:endParaRPr>
          </a:p>
          <a:p>
            <a:pPr marL="342900" indent="-342900">
              <a:buFont typeface="Arial"/>
              <a:buChar char="•"/>
            </a:pPr>
            <a:r>
              <a:rPr lang="en-US" sz="2000" dirty="0" smtClean="0">
                <a:latin typeface="Cambria"/>
                <a:cs typeface="Cambria"/>
              </a:rPr>
              <a:t>MAIDSTONE’S ALIENS- FRIENDLY &amp; ENEMY (BARONESS ORCZY – BEARSTED)</a:t>
            </a:r>
          </a:p>
          <a:p>
            <a:pPr marL="342900" indent="-342900">
              <a:buFont typeface="Arial"/>
              <a:buChar char="•"/>
            </a:pPr>
            <a:endParaRPr lang="en-US" sz="2000" dirty="0" smtClean="0">
              <a:latin typeface="Cambria"/>
              <a:cs typeface="Cambria"/>
            </a:endParaRPr>
          </a:p>
          <a:p>
            <a:pPr marL="342900" indent="-342900">
              <a:buFont typeface="Arial"/>
              <a:buChar char="•"/>
            </a:pPr>
            <a:r>
              <a:rPr lang="en-US" sz="2000" dirty="0" smtClean="0">
                <a:latin typeface="Cambria"/>
                <a:cs typeface="Cambria"/>
              </a:rPr>
              <a:t>REFUGEES IN KENT – BELGIANS TO SERBIANS</a:t>
            </a:r>
            <a:endParaRPr lang="en-US" sz="2000" dirty="0">
              <a:latin typeface="Cambria"/>
              <a:cs typeface="Cambria"/>
            </a:endParaRPr>
          </a:p>
        </p:txBody>
      </p:sp>
    </p:spTree>
    <p:extLst>
      <p:ext uri="{BB962C8B-B14F-4D97-AF65-F5344CB8AC3E}">
        <p14:creationId xmlns:p14="http://schemas.microsoft.com/office/powerpoint/2010/main" val="4205351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38th A. Berger.jpg"/>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6455" r="6455"/>
          <a:stretch>
            <a:fillRect/>
          </a:stretch>
        </p:blipFill>
        <p:spPr>
          <a:xfrm>
            <a:off x="697749" y="628054"/>
            <a:ext cx="7619418" cy="5191912"/>
          </a:xfrm>
        </p:spPr>
      </p:pic>
    </p:spTree>
    <p:extLst>
      <p:ext uri="{BB962C8B-B14F-4D97-AF65-F5344CB8AC3E}">
        <p14:creationId xmlns:p14="http://schemas.microsoft.com/office/powerpoint/2010/main" val="1151501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514" y="739708"/>
            <a:ext cx="7005400" cy="769441"/>
          </a:xfrm>
          <a:prstGeom prst="rect">
            <a:avLst/>
          </a:prstGeom>
          <a:noFill/>
        </p:spPr>
        <p:txBody>
          <a:bodyPr wrap="square" rtlCol="0">
            <a:spAutoFit/>
          </a:bodyPr>
          <a:lstStyle/>
          <a:p>
            <a:pPr algn="ctr"/>
            <a:r>
              <a:rPr lang="en-US" sz="4400" dirty="0" err="1" smtClean="0">
                <a:latin typeface="Cambria"/>
                <a:cs typeface="Cambria"/>
              </a:rPr>
              <a:t>Demobilisation</a:t>
            </a:r>
            <a:endParaRPr lang="en-US" sz="4400" dirty="0">
              <a:latin typeface="Cambria"/>
              <a:cs typeface="Cambria"/>
            </a:endParaRPr>
          </a:p>
        </p:txBody>
      </p:sp>
      <p:sp>
        <p:nvSpPr>
          <p:cNvPr id="5" name="TextBox 4"/>
          <p:cNvSpPr txBox="1"/>
          <p:nvPr/>
        </p:nvSpPr>
        <p:spPr>
          <a:xfrm>
            <a:off x="1004758" y="2233081"/>
            <a:ext cx="7424049" cy="4832093"/>
          </a:xfrm>
          <a:prstGeom prst="rect">
            <a:avLst/>
          </a:prstGeom>
          <a:noFill/>
        </p:spPr>
        <p:txBody>
          <a:bodyPr wrap="square" rtlCol="0">
            <a:spAutoFit/>
          </a:bodyPr>
          <a:lstStyle/>
          <a:p>
            <a:pPr marL="342900" indent="-342900">
              <a:buFont typeface="Arial"/>
              <a:buChar char="•"/>
            </a:pPr>
            <a:r>
              <a:rPr lang="en-US" dirty="0" smtClean="0">
                <a:latin typeface="Cambria"/>
                <a:cs typeface="Cambria"/>
              </a:rPr>
              <a:t>SOME EARLY DEMOBILISATION TO ASSIST FOOD PRODUCTION</a:t>
            </a:r>
          </a:p>
          <a:p>
            <a:pPr marL="342900" indent="-342900">
              <a:buFont typeface="Arial"/>
              <a:buChar char="•"/>
            </a:pPr>
            <a:endParaRPr lang="en-US" dirty="0" smtClean="0">
              <a:latin typeface="Cambria"/>
              <a:cs typeface="Cambria"/>
            </a:endParaRPr>
          </a:p>
          <a:p>
            <a:pPr marL="342900" indent="-342900">
              <a:buFont typeface="Arial"/>
              <a:buChar char="•"/>
            </a:pPr>
            <a:r>
              <a:rPr lang="en-US" dirty="0" smtClean="0">
                <a:latin typeface="Cambria"/>
                <a:cs typeface="Cambria"/>
              </a:rPr>
              <a:t>10,000 SOLDIERS MARCH IN FOLKESTONE PROTESTING AGAINST DELAY IN DEMOBILISATION – JANUARY 1919</a:t>
            </a:r>
          </a:p>
          <a:p>
            <a:pPr marL="342900" indent="-342900">
              <a:buFont typeface="Arial"/>
              <a:buChar char="•"/>
            </a:pPr>
            <a:endParaRPr lang="en-US" dirty="0" smtClean="0">
              <a:latin typeface="Cambria"/>
              <a:cs typeface="Cambria"/>
            </a:endParaRPr>
          </a:p>
          <a:p>
            <a:pPr marL="342900" indent="-342900">
              <a:buFont typeface="Arial"/>
              <a:buChar char="•"/>
            </a:pPr>
            <a:r>
              <a:rPr lang="en-US" dirty="0" smtClean="0">
                <a:latin typeface="Cambria"/>
                <a:cs typeface="Cambria"/>
              </a:rPr>
              <a:t>CHATHAM DOCKYARD COMMENCES DISCHARGE OF WOMEN WORKERS – FEBRUARY 1919</a:t>
            </a:r>
          </a:p>
          <a:p>
            <a:pPr marL="342900" indent="-342900">
              <a:buFont typeface="Arial"/>
              <a:buChar char="•"/>
            </a:pPr>
            <a:endParaRPr lang="en-US" dirty="0" smtClean="0">
              <a:latin typeface="Cambria"/>
              <a:cs typeface="Cambria"/>
            </a:endParaRPr>
          </a:p>
          <a:p>
            <a:pPr marL="342900" indent="-342900">
              <a:buFont typeface="Arial"/>
              <a:buChar char="•"/>
            </a:pPr>
            <a:r>
              <a:rPr lang="en-US" dirty="0" smtClean="0">
                <a:latin typeface="Cambria"/>
                <a:cs typeface="Cambria"/>
              </a:rPr>
              <a:t>MAIDSTONE TRAM CONDUCTRESSES KEEP THEIR JOBS – AUGUST 1919</a:t>
            </a:r>
          </a:p>
          <a:p>
            <a:pPr marL="342900" indent="-342900">
              <a:buFont typeface="Arial"/>
              <a:buChar char="•"/>
            </a:pPr>
            <a:endParaRPr lang="en-US" dirty="0" smtClean="0">
              <a:latin typeface="Cambria"/>
              <a:cs typeface="Cambria"/>
            </a:endParaRPr>
          </a:p>
          <a:p>
            <a:pPr marL="342900" indent="-342900">
              <a:buFont typeface="Arial"/>
              <a:buChar char="•"/>
            </a:pPr>
            <a:r>
              <a:rPr lang="en-US" dirty="0" smtClean="0">
                <a:latin typeface="Cambria"/>
                <a:cs typeface="Cambria"/>
              </a:rPr>
              <a:t>SEX DISQUALIFICATION (REMOVAL) ACT 1919, HOWEVER-</a:t>
            </a:r>
          </a:p>
          <a:p>
            <a:pPr marL="342900" indent="-342900">
              <a:buFont typeface="Arial"/>
              <a:buChar char="•"/>
            </a:pPr>
            <a:endParaRPr lang="en-US" dirty="0" smtClean="0">
              <a:latin typeface="Cambria"/>
              <a:cs typeface="Cambria"/>
            </a:endParaRPr>
          </a:p>
          <a:p>
            <a:pPr marL="342900" indent="-342900">
              <a:buFont typeface="Arial"/>
              <a:buChar char="•"/>
            </a:pPr>
            <a:r>
              <a:rPr lang="en-US" dirty="0" smtClean="0">
                <a:latin typeface="Cambria"/>
                <a:cs typeface="Cambria"/>
              </a:rPr>
              <a:t>END WAR FORMALISED MARRIAGE BARS IN TEACHING, NURSING &amp; CIVIL SERVICE WITH UNOFFICIAL BARS IN SOME COMMERCIAL COMPANIES</a:t>
            </a:r>
          </a:p>
          <a:p>
            <a:pPr marL="342900" indent="-342900">
              <a:buFont typeface="Arial"/>
              <a:buChar char="•"/>
            </a:pPr>
            <a:endParaRPr lang="en-US" sz="2000" dirty="0">
              <a:latin typeface="Cambria"/>
              <a:cs typeface="Cambria"/>
            </a:endParaRPr>
          </a:p>
        </p:txBody>
      </p:sp>
    </p:spTree>
    <p:extLst>
      <p:ext uri="{BB962C8B-B14F-4D97-AF65-F5344CB8AC3E}">
        <p14:creationId xmlns:p14="http://schemas.microsoft.com/office/powerpoint/2010/main" val="2278327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Cambria"/>
                <a:cs typeface="Cambria"/>
              </a:rPr>
              <a:t>Kent on the Front </a:t>
            </a:r>
            <a:r>
              <a:rPr lang="en-US" sz="4400" dirty="0">
                <a:latin typeface="Cambria"/>
                <a:cs typeface="Cambria"/>
              </a:rPr>
              <a:t>L</a:t>
            </a:r>
            <a:r>
              <a:rPr lang="en-US" sz="4400" dirty="0" smtClean="0">
                <a:latin typeface="Cambria"/>
                <a:cs typeface="Cambria"/>
              </a:rPr>
              <a:t>ine</a:t>
            </a:r>
            <a:endParaRPr lang="en-US" sz="4400" dirty="0">
              <a:latin typeface="Cambria"/>
              <a:cs typeface="Cambria"/>
            </a:endParaRPr>
          </a:p>
        </p:txBody>
      </p:sp>
      <p:sp>
        <p:nvSpPr>
          <p:cNvPr id="3" name="Content Placeholder 2"/>
          <p:cNvSpPr>
            <a:spLocks noGrp="1"/>
          </p:cNvSpPr>
          <p:nvPr>
            <p:ph idx="1"/>
          </p:nvPr>
        </p:nvSpPr>
        <p:spPr/>
        <p:txBody>
          <a:bodyPr>
            <a:normAutofit/>
          </a:bodyPr>
          <a:lstStyle/>
          <a:p>
            <a:r>
              <a:rPr lang="en-US" sz="2000" dirty="0" smtClean="0">
                <a:latin typeface="Cambria"/>
                <a:cs typeface="Cambria"/>
              </a:rPr>
              <a:t>PRINCIPAL PORTS FOLKESTONE , DOVER &amp; RICHBOROUGH. OVER 10 MILLION </a:t>
            </a:r>
            <a:r>
              <a:rPr lang="en-US" sz="2000" dirty="0" smtClean="0">
                <a:latin typeface="Cambria"/>
                <a:cs typeface="Cambria"/>
              </a:rPr>
              <a:t>SUCCESSFULLY </a:t>
            </a:r>
            <a:r>
              <a:rPr lang="en-US" sz="2000" dirty="0" smtClean="0">
                <a:latin typeface="Cambria"/>
                <a:cs typeface="Cambria"/>
              </a:rPr>
              <a:t>TRANSPORTED DURING WAR</a:t>
            </a:r>
          </a:p>
          <a:p>
            <a:r>
              <a:rPr lang="en-US" sz="2000" dirty="0" smtClean="0">
                <a:latin typeface="Cambria"/>
                <a:cs typeface="Cambria"/>
              </a:rPr>
              <a:t>RN - CHATHAM, SHEERNESS &amp; DOVER  </a:t>
            </a:r>
          </a:p>
          <a:p>
            <a:r>
              <a:rPr lang="en-US" sz="2000" dirty="0" smtClean="0">
                <a:latin typeface="Cambria"/>
                <a:cs typeface="Cambria"/>
              </a:rPr>
              <a:t>RNAS WESTGATE &amp; EASTCHURCH </a:t>
            </a:r>
            <a:r>
              <a:rPr lang="en-US" sz="2000" dirty="0" smtClean="0">
                <a:latin typeface="Cambria"/>
                <a:cs typeface="Cambria"/>
              </a:rPr>
              <a:t>MAIDSTONE</a:t>
            </a:r>
            <a:r>
              <a:rPr lang="en-US" sz="2000" dirty="0" smtClean="0">
                <a:latin typeface="Cambria"/>
                <a:cs typeface="Cambria"/>
              </a:rPr>
              <a:t>, CANTERBURY , </a:t>
            </a:r>
            <a:r>
              <a:rPr lang="en-US" sz="2000" dirty="0" smtClean="0">
                <a:latin typeface="Cambria"/>
                <a:cs typeface="Cambria"/>
              </a:rPr>
              <a:t>CHATHAM, DOVER </a:t>
            </a:r>
            <a:r>
              <a:rPr lang="en-US" sz="2000" dirty="0" smtClean="0">
                <a:latin typeface="Cambria"/>
                <a:cs typeface="Cambria"/>
              </a:rPr>
              <a:t>&amp; HYTHE – </a:t>
            </a:r>
            <a:r>
              <a:rPr lang="en-US" sz="2000" dirty="0" smtClean="0">
                <a:latin typeface="Cambria"/>
                <a:cs typeface="Cambria"/>
              </a:rPr>
              <a:t>GARRISONS &amp; RN DIVISION</a:t>
            </a:r>
            <a:endParaRPr lang="en-US" sz="2000" dirty="0" smtClean="0">
              <a:latin typeface="Cambria"/>
              <a:cs typeface="Cambria"/>
            </a:endParaRPr>
          </a:p>
          <a:p>
            <a:r>
              <a:rPr lang="en-US" sz="2000" dirty="0" smtClean="0">
                <a:latin typeface="Cambria"/>
                <a:cs typeface="Cambria"/>
              </a:rPr>
              <a:t>AIRFIELDS – LYMPNE, DYMCHURCH &amp; JELLANDS FIELD</a:t>
            </a:r>
          </a:p>
          <a:p>
            <a:r>
              <a:rPr lang="en-US" sz="2000" dirty="0" smtClean="0">
                <a:latin typeface="Cambria"/>
                <a:cs typeface="Cambria"/>
              </a:rPr>
              <a:t>DEFENCE </a:t>
            </a:r>
            <a:r>
              <a:rPr lang="en-US" sz="2000" dirty="0">
                <a:latin typeface="Cambria"/>
                <a:cs typeface="Cambria"/>
              </a:rPr>
              <a:t>OF REALM ACT 8 AUGUST INTRODUCING RESTRICTED ACCESS- KENT BECOMES A MILITARISED </a:t>
            </a:r>
            <a:r>
              <a:rPr lang="en-US" sz="2000" dirty="0" smtClean="0">
                <a:latin typeface="Cambria"/>
                <a:cs typeface="Cambria"/>
              </a:rPr>
              <a:t>ZONE</a:t>
            </a:r>
          </a:p>
          <a:p>
            <a:r>
              <a:rPr lang="en-US" sz="2000" dirty="0" smtClean="0">
                <a:latin typeface="Cambria"/>
                <a:cs typeface="Cambria"/>
              </a:rPr>
              <a:t>AIR RAIDS THROUGHOUT KENT</a:t>
            </a:r>
          </a:p>
          <a:p>
            <a:endParaRPr lang="en-US" sz="2000" dirty="0">
              <a:latin typeface="Cambria"/>
              <a:cs typeface="Cambria"/>
            </a:endParaRPr>
          </a:p>
        </p:txBody>
      </p:sp>
    </p:spTree>
    <p:extLst>
      <p:ext uri="{BB962C8B-B14F-4D97-AF65-F5344CB8AC3E}">
        <p14:creationId xmlns:p14="http://schemas.microsoft.com/office/powerpoint/2010/main" val="313064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6559" y="935103"/>
            <a:ext cx="7786879" cy="769441"/>
          </a:xfrm>
          <a:prstGeom prst="rect">
            <a:avLst/>
          </a:prstGeom>
          <a:noFill/>
        </p:spPr>
        <p:txBody>
          <a:bodyPr wrap="square" rtlCol="0">
            <a:spAutoFit/>
          </a:bodyPr>
          <a:lstStyle/>
          <a:p>
            <a:pPr algn="ctr"/>
            <a:r>
              <a:rPr lang="en-US" sz="4400" dirty="0" smtClean="0">
                <a:latin typeface="Cambria"/>
                <a:cs typeface="Cambria"/>
              </a:rPr>
              <a:t>SUFFRAGE &amp; CONCLUSION</a:t>
            </a:r>
            <a:endParaRPr lang="en-US" sz="4400" dirty="0">
              <a:latin typeface="Cambria"/>
              <a:cs typeface="Cambria"/>
            </a:endParaRPr>
          </a:p>
        </p:txBody>
      </p:sp>
      <p:sp>
        <p:nvSpPr>
          <p:cNvPr id="7" name="TextBox 6"/>
          <p:cNvSpPr txBox="1"/>
          <p:nvPr/>
        </p:nvSpPr>
        <p:spPr>
          <a:xfrm>
            <a:off x="767524" y="2400562"/>
            <a:ext cx="7312409" cy="4401205"/>
          </a:xfrm>
          <a:prstGeom prst="rect">
            <a:avLst/>
          </a:prstGeom>
          <a:noFill/>
        </p:spPr>
        <p:txBody>
          <a:bodyPr wrap="square" rtlCol="0">
            <a:spAutoFit/>
          </a:bodyPr>
          <a:lstStyle/>
          <a:p>
            <a:pPr marL="285750" indent="-285750">
              <a:buFont typeface="Arial"/>
              <a:buChar char="•"/>
            </a:pPr>
            <a:r>
              <a:rPr lang="en-US" sz="2000" dirty="0" smtClean="0">
                <a:latin typeface="Cambria"/>
                <a:cs typeface="Cambria"/>
              </a:rPr>
              <a:t>REPRESENTATION OF THE PEOPLE ACT 1918 – MEN &amp; SOME WOMEN</a:t>
            </a:r>
          </a:p>
          <a:p>
            <a:pPr marL="285750" indent="-285750">
              <a:buFont typeface="Arial"/>
              <a:buChar char="•"/>
            </a:pPr>
            <a:endParaRPr lang="en-US" sz="2000" dirty="0">
              <a:latin typeface="Cambria"/>
              <a:cs typeface="Cambria"/>
            </a:endParaRPr>
          </a:p>
          <a:p>
            <a:pPr marL="285750" indent="-285750">
              <a:buFont typeface="Arial"/>
              <a:buChar char="•"/>
            </a:pPr>
            <a:r>
              <a:rPr lang="en-US" sz="2000" dirty="0" smtClean="0">
                <a:latin typeface="Cambria"/>
                <a:cs typeface="Cambria"/>
              </a:rPr>
              <a:t>DID WAR CAUSE CHANGE OR DID PEACE CONFIRM PRE-WAR TRENDS IN SUFFRAGE &amp; LABOUR REPRESENTATION? </a:t>
            </a:r>
          </a:p>
          <a:p>
            <a:endParaRPr lang="en-US" sz="2000" dirty="0">
              <a:latin typeface="Cambria"/>
              <a:cs typeface="Cambria"/>
            </a:endParaRPr>
          </a:p>
          <a:p>
            <a:pPr marL="285750" indent="-285750">
              <a:buFont typeface="Arial"/>
              <a:buChar char="•"/>
            </a:pPr>
            <a:r>
              <a:rPr lang="en-US" sz="2000" dirty="0" smtClean="0">
                <a:latin typeface="Cambria"/>
                <a:cs typeface="Cambria"/>
              </a:rPr>
              <a:t>ECONOMIC DOWNTURN  1920/21 PREVENTED SOCIAL REFORM IN, FOR EXAMPLE HOUSING – LLOYD GEORGE’S ‘ADDISON SCHEME’ AND THE GEDDES’ AXE</a:t>
            </a:r>
          </a:p>
          <a:p>
            <a:pPr marL="285750" indent="-285750">
              <a:buFont typeface="Arial"/>
              <a:buChar char="•"/>
            </a:pPr>
            <a:endParaRPr lang="en-US" sz="2000" dirty="0">
              <a:latin typeface="Cambria"/>
              <a:cs typeface="Cambria"/>
            </a:endParaRPr>
          </a:p>
          <a:p>
            <a:pPr marL="285750" indent="-285750">
              <a:buFont typeface="Arial"/>
              <a:buChar char="•"/>
            </a:pPr>
            <a:r>
              <a:rPr lang="en-US" sz="2000" dirty="0" smtClean="0">
                <a:latin typeface="Cambria"/>
                <a:cs typeface="Cambria"/>
              </a:rPr>
              <a:t>PRE WAR DECLINE IN BRITISH TECHNOLOGY</a:t>
            </a:r>
          </a:p>
          <a:p>
            <a:pPr marL="285750" indent="-285750">
              <a:buFont typeface="Arial"/>
              <a:buChar char="•"/>
            </a:pPr>
            <a:endParaRPr lang="en-US" sz="2000" dirty="0">
              <a:latin typeface="Cambria"/>
              <a:cs typeface="Cambria"/>
            </a:endParaRPr>
          </a:p>
          <a:p>
            <a:pPr marL="285750" indent="-285750">
              <a:buFont typeface="Arial"/>
              <a:buChar char="•"/>
            </a:pPr>
            <a:r>
              <a:rPr lang="en-US" sz="2000" dirty="0" smtClean="0">
                <a:latin typeface="Cambria"/>
                <a:cs typeface="Cambria"/>
              </a:rPr>
              <a:t>BY 1928 UNDERLYING CHANGES RATHER THAN DRAMATIC OVERHAUL OF SOCIETY</a:t>
            </a:r>
            <a:endParaRPr lang="en-US" sz="2000" dirty="0">
              <a:latin typeface="Cambria"/>
              <a:cs typeface="Cambria"/>
            </a:endParaRPr>
          </a:p>
        </p:txBody>
      </p:sp>
    </p:spTree>
    <p:extLst>
      <p:ext uri="{BB962C8B-B14F-4D97-AF65-F5344CB8AC3E}">
        <p14:creationId xmlns:p14="http://schemas.microsoft.com/office/powerpoint/2010/main" val="285663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_doverpatrol_harbou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38" y="181438"/>
            <a:ext cx="4795920" cy="2938165"/>
          </a:xfrm>
          <a:prstGeom prst="rect">
            <a:avLst/>
          </a:prstGeom>
        </p:spPr>
      </p:pic>
      <p:pic>
        <p:nvPicPr>
          <p:cNvPr id="5" name="Picture 4" descr="CDY WWW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269" y="3335664"/>
            <a:ext cx="4521413" cy="3060760"/>
          </a:xfrm>
          <a:prstGeom prst="rect">
            <a:avLst/>
          </a:prstGeom>
        </p:spPr>
      </p:pic>
      <p:sp>
        <p:nvSpPr>
          <p:cNvPr id="6" name="TextBox 5"/>
          <p:cNvSpPr txBox="1"/>
          <p:nvPr/>
        </p:nvSpPr>
        <p:spPr>
          <a:xfrm>
            <a:off x="5847136" y="1144454"/>
            <a:ext cx="2930546" cy="369332"/>
          </a:xfrm>
          <a:prstGeom prst="rect">
            <a:avLst/>
          </a:prstGeom>
          <a:noFill/>
        </p:spPr>
        <p:txBody>
          <a:bodyPr wrap="square" rtlCol="0">
            <a:spAutoFit/>
          </a:bodyPr>
          <a:lstStyle/>
          <a:p>
            <a:r>
              <a:rPr lang="en-US" dirty="0" smtClean="0">
                <a:latin typeface="Cambria"/>
                <a:cs typeface="Cambria"/>
              </a:rPr>
              <a:t>Dover Patrol</a:t>
            </a:r>
            <a:endParaRPr lang="en-US" dirty="0">
              <a:latin typeface="Cambria"/>
              <a:cs typeface="Cambria"/>
            </a:endParaRPr>
          </a:p>
        </p:txBody>
      </p:sp>
      <p:sp>
        <p:nvSpPr>
          <p:cNvPr id="7" name="TextBox 6"/>
          <p:cNvSpPr txBox="1"/>
          <p:nvPr/>
        </p:nvSpPr>
        <p:spPr>
          <a:xfrm>
            <a:off x="468138" y="4563859"/>
            <a:ext cx="3257841" cy="369332"/>
          </a:xfrm>
          <a:prstGeom prst="rect">
            <a:avLst/>
          </a:prstGeom>
          <a:noFill/>
        </p:spPr>
        <p:txBody>
          <a:bodyPr wrap="square" rtlCol="0">
            <a:spAutoFit/>
          </a:bodyPr>
          <a:lstStyle/>
          <a:p>
            <a:r>
              <a:rPr lang="en-US" dirty="0" smtClean="0">
                <a:latin typeface="Cambria"/>
                <a:cs typeface="Cambria"/>
              </a:rPr>
              <a:t>H.M. Dockyard Chatham</a:t>
            </a:r>
            <a:endParaRPr lang="en-US" dirty="0">
              <a:latin typeface="Cambria"/>
              <a:cs typeface="Cambria"/>
            </a:endParaRPr>
          </a:p>
        </p:txBody>
      </p:sp>
    </p:spTree>
    <p:extLst>
      <p:ext uri="{BB962C8B-B14F-4D97-AF65-F5344CB8AC3E}">
        <p14:creationId xmlns:p14="http://schemas.microsoft.com/office/powerpoint/2010/main" val="373095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mu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914" y="1060713"/>
            <a:ext cx="6056460" cy="4284724"/>
          </a:xfrm>
          <a:prstGeom prst="rect">
            <a:avLst/>
          </a:prstGeom>
        </p:spPr>
      </p:pic>
      <p:sp>
        <p:nvSpPr>
          <p:cNvPr id="5" name="TextBox 4"/>
          <p:cNvSpPr txBox="1"/>
          <p:nvPr/>
        </p:nvSpPr>
        <p:spPr>
          <a:xfrm>
            <a:off x="1576914" y="6168885"/>
            <a:ext cx="6056459" cy="369332"/>
          </a:xfrm>
          <a:prstGeom prst="rect">
            <a:avLst/>
          </a:prstGeom>
          <a:noFill/>
        </p:spPr>
        <p:txBody>
          <a:bodyPr wrap="square" rtlCol="0">
            <a:spAutoFit/>
          </a:bodyPr>
          <a:lstStyle/>
          <a:p>
            <a:pPr algn="ctr"/>
            <a:r>
              <a:rPr lang="en-US" dirty="0" smtClean="0">
                <a:latin typeface="Cambria"/>
                <a:cs typeface="Cambria"/>
              </a:rPr>
              <a:t>Royal Engineers Chatham</a:t>
            </a:r>
            <a:endParaRPr lang="en-US" dirty="0">
              <a:latin typeface="Cambria"/>
              <a:cs typeface="Cambria"/>
            </a:endParaRPr>
          </a:p>
        </p:txBody>
      </p:sp>
    </p:spTree>
    <p:extLst>
      <p:ext uri="{BB962C8B-B14F-4D97-AF65-F5344CB8AC3E}">
        <p14:creationId xmlns:p14="http://schemas.microsoft.com/office/powerpoint/2010/main" val="2983295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Cambria"/>
                <a:cs typeface="Cambria"/>
              </a:rPr>
              <a:t>Mobilisation</a:t>
            </a:r>
            <a:endParaRPr lang="en-US" sz="4400" dirty="0">
              <a:latin typeface="Cambria"/>
              <a:cs typeface="Cambria"/>
            </a:endParaRPr>
          </a:p>
        </p:txBody>
      </p:sp>
      <p:sp>
        <p:nvSpPr>
          <p:cNvPr id="3" name="Content Placeholder 2"/>
          <p:cNvSpPr>
            <a:spLocks noGrp="1"/>
          </p:cNvSpPr>
          <p:nvPr>
            <p:ph idx="1"/>
          </p:nvPr>
        </p:nvSpPr>
        <p:spPr/>
        <p:txBody>
          <a:bodyPr>
            <a:normAutofit/>
          </a:bodyPr>
          <a:lstStyle/>
          <a:p>
            <a:pPr marL="0" indent="0">
              <a:buNone/>
            </a:pPr>
            <a:endParaRPr lang="en-US" sz="1200" dirty="0" smtClean="0"/>
          </a:p>
          <a:p>
            <a:endParaRPr lang="en-US" sz="2000" dirty="0"/>
          </a:p>
        </p:txBody>
      </p:sp>
      <p:sp>
        <p:nvSpPr>
          <p:cNvPr id="4" name="TextBox 3"/>
          <p:cNvSpPr txBox="1"/>
          <p:nvPr/>
        </p:nvSpPr>
        <p:spPr>
          <a:xfrm>
            <a:off x="893119" y="1814378"/>
            <a:ext cx="7619418" cy="4678204"/>
          </a:xfrm>
          <a:prstGeom prst="rect">
            <a:avLst/>
          </a:prstGeom>
          <a:noFill/>
        </p:spPr>
        <p:txBody>
          <a:bodyPr wrap="square" rtlCol="0">
            <a:spAutoFit/>
          </a:bodyPr>
          <a:lstStyle/>
          <a:p>
            <a:r>
              <a:rPr lang="en-US" dirty="0" smtClean="0"/>
              <a:t> </a:t>
            </a:r>
          </a:p>
          <a:p>
            <a:pPr marL="285750" indent="-285750">
              <a:buFont typeface="Arial"/>
              <a:buChar char="•"/>
            </a:pPr>
            <a:r>
              <a:rPr lang="en-US" sz="2000" dirty="0" smtClean="0">
                <a:latin typeface="Cambria"/>
                <a:cs typeface="Cambria"/>
              </a:rPr>
              <a:t>TERRITORIAL </a:t>
            </a:r>
            <a:r>
              <a:rPr lang="en-US" sz="2000" dirty="0" smtClean="0">
                <a:latin typeface="Cambria"/>
                <a:cs typeface="Cambria"/>
              </a:rPr>
              <a:t>FORCE  VAD TRAINING EXERCISES &amp; AMALGAMATION WITH ST. JOHN’S &amp; RED CROSS 8 AUGUST </a:t>
            </a:r>
            <a:r>
              <a:rPr lang="en-US" sz="2000" dirty="0" smtClean="0">
                <a:latin typeface="Cambria"/>
                <a:cs typeface="Cambria"/>
              </a:rPr>
              <a:t>1914</a:t>
            </a:r>
          </a:p>
          <a:p>
            <a:pPr marL="285750" indent="-285750">
              <a:buFont typeface="Arial"/>
              <a:buChar char="•"/>
            </a:pPr>
            <a:endParaRPr lang="en-US" sz="2000" dirty="0" smtClean="0">
              <a:latin typeface="Cambria"/>
              <a:cs typeface="Cambria"/>
            </a:endParaRPr>
          </a:p>
          <a:p>
            <a:pPr marL="285750" indent="-285750">
              <a:buFont typeface="Arial"/>
              <a:buChar char="•"/>
            </a:pPr>
            <a:r>
              <a:rPr lang="en-US" sz="2000" dirty="0" smtClean="0">
                <a:latin typeface="Cambria"/>
                <a:cs typeface="Cambria"/>
              </a:rPr>
              <a:t>TERRITORIALS </a:t>
            </a:r>
            <a:r>
              <a:rPr lang="en-US" sz="2000" dirty="0" smtClean="0">
                <a:latin typeface="Cambria"/>
                <a:cs typeface="Cambria"/>
              </a:rPr>
              <a:t>MOBILISED FOR HOME SERVICE – AFFECTS INDUSTRY IN </a:t>
            </a:r>
            <a:r>
              <a:rPr lang="en-US" sz="2000" dirty="0" smtClean="0">
                <a:latin typeface="Cambria"/>
                <a:cs typeface="Cambria"/>
              </a:rPr>
              <a:t>KENT</a:t>
            </a:r>
          </a:p>
          <a:p>
            <a:pPr marL="285750" indent="-285750">
              <a:buFont typeface="Arial"/>
              <a:buChar char="•"/>
            </a:pPr>
            <a:endParaRPr lang="en-US" sz="2000" dirty="0" smtClean="0">
              <a:latin typeface="Cambria"/>
              <a:cs typeface="Cambria"/>
            </a:endParaRPr>
          </a:p>
          <a:p>
            <a:pPr marL="285750" indent="-285750">
              <a:buFont typeface="Arial"/>
              <a:buChar char="•"/>
            </a:pPr>
            <a:r>
              <a:rPr lang="en-US" sz="2000" dirty="0" smtClean="0">
                <a:latin typeface="Cambria"/>
                <a:cs typeface="Cambria"/>
              </a:rPr>
              <a:t>QORWK  RECEIVES 3,000 VOLUNTEERS BY END </a:t>
            </a:r>
            <a:r>
              <a:rPr lang="en-US" sz="2000" dirty="0" smtClean="0">
                <a:latin typeface="Cambria"/>
                <a:cs typeface="Cambria"/>
              </a:rPr>
              <a:t>AUGUST</a:t>
            </a:r>
          </a:p>
          <a:p>
            <a:endParaRPr lang="en-US" sz="2000" dirty="0" smtClean="0">
              <a:latin typeface="Cambria"/>
              <a:cs typeface="Cambria"/>
            </a:endParaRPr>
          </a:p>
          <a:p>
            <a:pPr marL="285750" indent="-285750">
              <a:buFont typeface="Arial"/>
              <a:buChar char="•"/>
            </a:pPr>
            <a:r>
              <a:rPr lang="en-US" sz="2000" dirty="0" smtClean="0">
                <a:latin typeface="Cambria"/>
                <a:cs typeface="Cambria"/>
              </a:rPr>
              <a:t>3 NEW ARMY SERVICE BATTALIONS  RAISED BY THE BUFFS BY END SEPTEMBER </a:t>
            </a:r>
            <a:r>
              <a:rPr lang="en-US" sz="2000" dirty="0" smtClean="0">
                <a:latin typeface="Cambria"/>
                <a:cs typeface="Cambria"/>
              </a:rPr>
              <a:t>1914</a:t>
            </a:r>
          </a:p>
          <a:p>
            <a:pPr marL="285750" indent="-285750">
              <a:buFont typeface="Arial"/>
              <a:buChar char="•"/>
            </a:pPr>
            <a:endParaRPr lang="en-US" sz="2000" dirty="0" smtClean="0">
              <a:latin typeface="Cambria"/>
              <a:cs typeface="Cambria"/>
            </a:endParaRPr>
          </a:p>
          <a:p>
            <a:pPr marL="285750" indent="-285750">
              <a:buFont typeface="Arial"/>
              <a:buChar char="•"/>
            </a:pPr>
            <a:r>
              <a:rPr lang="en-US" sz="2000" dirty="0" smtClean="0">
                <a:latin typeface="Cambria"/>
                <a:cs typeface="Cambria"/>
              </a:rPr>
              <a:t>ADMIRAL CHARLES PENROSE FITZGERALD &amp; THE WHITE FEATHER LADIES OF FOLKESTONE</a:t>
            </a:r>
          </a:p>
          <a:p>
            <a:pPr marL="285750" indent="-285750">
              <a:buFont typeface="Arial"/>
              <a:buChar char="•"/>
            </a:pPr>
            <a:endParaRPr lang="en-US" sz="2000" dirty="0">
              <a:latin typeface="Cambria"/>
              <a:cs typeface="Cambria"/>
            </a:endParaRPr>
          </a:p>
        </p:txBody>
      </p:sp>
    </p:spTree>
    <p:extLst>
      <p:ext uri="{BB962C8B-B14F-4D97-AF65-F5344CB8AC3E}">
        <p14:creationId xmlns:p14="http://schemas.microsoft.com/office/powerpoint/2010/main" val="2508533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pic>
        <p:nvPicPr>
          <p:cNvPr id="4" name="Content Placeholder 3" descr="Buffs colours.jpg"/>
          <p:cNvPicPr>
            <a:picLocks noChangeAspect="1"/>
          </p:cNvPicPr>
          <p:nvPr/>
        </p:nvPicPr>
        <p:blipFill>
          <a:blip r:embed="rId2">
            <a:extLst>
              <a:ext uri="{28A0092B-C50C-407E-A947-70E740481C1C}">
                <a14:useLocalDpi xmlns:a14="http://schemas.microsoft.com/office/drawing/2010/main" val="0"/>
              </a:ext>
            </a:extLst>
          </a:blip>
          <a:srcRect t="4894" b="4894"/>
          <a:stretch>
            <a:fillRect/>
          </a:stretch>
        </p:blipFill>
        <p:spPr>
          <a:xfrm>
            <a:off x="457200" y="739708"/>
            <a:ext cx="8229600" cy="5356292"/>
          </a:xfrm>
          <a:prstGeom prst="rect">
            <a:avLst/>
          </a:prstGeom>
        </p:spPr>
      </p:pic>
    </p:spTree>
    <p:extLst>
      <p:ext uri="{BB962C8B-B14F-4D97-AF65-F5344CB8AC3E}">
        <p14:creationId xmlns:p14="http://schemas.microsoft.com/office/powerpoint/2010/main" val="231495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yAtkins1-GSpain.jpg"/>
          <p:cNvPicPr>
            <a:picLocks noGrp="1" noChangeAspect="1"/>
          </p:cNvPicPr>
          <p:nvPr>
            <p:ph idx="1"/>
          </p:nvPr>
        </p:nvPicPr>
        <p:blipFill>
          <a:blip r:embed="rId2" cstate="print">
            <a:extLst>
              <a:ext uri="{28A0092B-C50C-407E-A947-70E740481C1C}">
                <a14:useLocalDpi xmlns:a14="http://schemas.microsoft.com/office/drawing/2010/main" val="0"/>
              </a:ext>
            </a:extLst>
          </a:blip>
          <a:srcRect t="-4130" b="-4130"/>
          <a:stretch>
            <a:fillRect/>
          </a:stretch>
        </p:blipFill>
        <p:spPr>
          <a:xfrm>
            <a:off x="1" y="0"/>
            <a:ext cx="8959096" cy="6858000"/>
          </a:xfrm>
        </p:spPr>
      </p:pic>
    </p:spTree>
    <p:extLst>
      <p:ext uri="{BB962C8B-B14F-4D97-AF65-F5344CB8AC3E}">
        <p14:creationId xmlns:p14="http://schemas.microsoft.com/office/powerpoint/2010/main" val="3320122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mbria"/>
                <a:cs typeface="Cambria"/>
              </a:rPr>
              <a:t>Mobilisation</a:t>
            </a:r>
            <a:endParaRPr lang="en-US" sz="4000" dirty="0">
              <a:latin typeface="Cambria"/>
              <a:cs typeface="Cambria"/>
            </a:endParaRPr>
          </a:p>
        </p:txBody>
      </p:sp>
      <p:sp>
        <p:nvSpPr>
          <p:cNvPr id="3" name="Content Placeholder 2"/>
          <p:cNvSpPr>
            <a:spLocks noGrp="1"/>
          </p:cNvSpPr>
          <p:nvPr>
            <p:ph idx="1"/>
          </p:nvPr>
        </p:nvSpPr>
        <p:spPr>
          <a:xfrm>
            <a:off x="457200" y="1200282"/>
            <a:ext cx="8229600" cy="4925882"/>
          </a:xfrm>
        </p:spPr>
        <p:txBody>
          <a:bodyPr>
            <a:normAutofit fontScale="92500" lnSpcReduction="20000"/>
          </a:bodyPr>
          <a:lstStyle/>
          <a:p>
            <a:endParaRPr lang="en-US" sz="2000" dirty="0" smtClean="0">
              <a:latin typeface="Cambria"/>
              <a:cs typeface="Cambria"/>
            </a:endParaRPr>
          </a:p>
          <a:p>
            <a:r>
              <a:rPr lang="en-US" sz="2000" dirty="0" smtClean="0">
                <a:latin typeface="Cambria"/>
                <a:cs typeface="Cambria"/>
              </a:rPr>
              <a:t>1.5 ADDITIONAL WOMEN IN EMPLOYMENT DURING WAR – 44% IN INDUSTRY</a:t>
            </a:r>
          </a:p>
          <a:p>
            <a:r>
              <a:rPr lang="en-US" sz="2000" dirty="0" smtClean="0">
                <a:latin typeface="Cambria"/>
                <a:cs typeface="Cambria"/>
              </a:rPr>
              <a:t>NURSING SEEN AS ‘SUITABLE’ </a:t>
            </a:r>
          </a:p>
          <a:p>
            <a:r>
              <a:rPr lang="en-US" sz="2000" dirty="0" smtClean="0">
                <a:latin typeface="Cambria"/>
                <a:cs typeface="Cambria"/>
              </a:rPr>
              <a:t>750,000 MADE REDUNDANT BY 1919 </a:t>
            </a:r>
          </a:p>
          <a:p>
            <a:r>
              <a:rPr lang="en-US" sz="2000" dirty="0" smtClean="0">
                <a:latin typeface="Cambria"/>
                <a:cs typeface="Cambria"/>
              </a:rPr>
              <a:t>POST WAR EMPLOYMENT LEVEL IS 30% - LOWER THAN BEFOREWAR</a:t>
            </a:r>
          </a:p>
          <a:p>
            <a:r>
              <a:rPr lang="en-US" sz="2000" dirty="0" smtClean="0">
                <a:latin typeface="Cambria"/>
                <a:cs typeface="Cambria"/>
              </a:rPr>
              <a:t>PRE &amp; POST WAR  DOMESTIC SERVICE IS LARGEST SECTOR . DEMAND OUTSTRIPS SUPPLY IN 1920’S. POST WAR SINGLE MAIDS PRE WAR HOUSEHOLDS </a:t>
            </a:r>
          </a:p>
          <a:p>
            <a:r>
              <a:rPr lang="en-US" sz="2000" dirty="0" smtClean="0">
                <a:latin typeface="Cambria"/>
                <a:cs typeface="Cambria"/>
              </a:rPr>
              <a:t>MAJOR HOUSEHOLDS LOST THROUGH DEATH DUTIES</a:t>
            </a:r>
          </a:p>
          <a:p>
            <a:r>
              <a:rPr lang="en-US" sz="2000" dirty="0" smtClean="0">
                <a:latin typeface="Cambria"/>
                <a:cs typeface="Cambria"/>
              </a:rPr>
              <a:t>SHIFT TO COMMERCIAL &amp; INDUSTRIAL EMPLOYMENT FOLLOWS</a:t>
            </a:r>
            <a:endParaRPr lang="en-US" sz="2000" dirty="0">
              <a:latin typeface="Cambria"/>
              <a:cs typeface="Cambria"/>
            </a:endParaRPr>
          </a:p>
          <a:p>
            <a:pPr marL="0" indent="0">
              <a:buNone/>
            </a:pPr>
            <a:endParaRPr lang="en-US" dirty="0">
              <a:latin typeface="Cambria"/>
              <a:cs typeface="Cambria"/>
            </a:endParaRPr>
          </a:p>
        </p:txBody>
      </p:sp>
    </p:spTree>
    <p:extLst>
      <p:ext uri="{BB962C8B-B14F-4D97-AF65-F5344CB8AC3E}">
        <p14:creationId xmlns:p14="http://schemas.microsoft.com/office/powerpoint/2010/main" val="385827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Placeholder 5">
            <a:hlinkClick r:id="rId2"/>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133350" y="120650"/>
            <a:ext cx="7554913" cy="5364163"/>
          </a:xfrm>
        </p:spPr>
      </p:pic>
      <p:sp>
        <p:nvSpPr>
          <p:cNvPr id="37891" name="Text Placeholder 2"/>
          <p:cNvSpPr>
            <a:spLocks noGrp="1"/>
          </p:cNvSpPr>
          <p:nvPr>
            <p:ph type="body" sz="quarter" idx="11"/>
          </p:nvPr>
        </p:nvSpPr>
        <p:spPr>
          <a:xfrm>
            <a:off x="133350" y="5981700"/>
            <a:ext cx="5299075" cy="892175"/>
          </a:xfrm>
        </p:spPr>
        <p:txBody>
          <a:bodyPr/>
          <a:lstStyle/>
          <a:p>
            <a:pPr eaLnBrk="1" hangingPunct="1">
              <a:spcAft>
                <a:spcPct val="0"/>
              </a:spcAft>
            </a:pPr>
            <a:r>
              <a:rPr lang="en-GB" b="1">
                <a:latin typeface="Arial" charset="0"/>
              </a:rPr>
              <a:t>Women at work during the First World War</a:t>
            </a:r>
          </a:p>
          <a:p>
            <a:pPr eaLnBrk="1" hangingPunct="1">
              <a:spcAft>
                <a:spcPct val="0"/>
              </a:spcAft>
            </a:pPr>
            <a:r>
              <a:rPr lang="en-GB">
                <a:latin typeface="Arial" charset="0"/>
              </a:rPr>
              <a:t>The First World War substantially increased the numbers of women in paid work and the range of jobs that they undertook.  The majority of women supported the war effort by working in industry.</a:t>
            </a:r>
          </a:p>
          <a:p>
            <a:pPr eaLnBrk="1" hangingPunct="1">
              <a:spcAft>
                <a:spcPct val="0"/>
              </a:spcAft>
            </a:pPr>
            <a:r>
              <a:rPr lang="en-US" sz="700">
                <a:solidFill>
                  <a:schemeClr val="tx1"/>
                </a:solidFill>
                <a:latin typeface="Arial" charset="0"/>
              </a:rPr>
              <a:t/>
            </a:r>
            <a:br>
              <a:rPr lang="en-US" sz="700">
                <a:solidFill>
                  <a:schemeClr val="tx1"/>
                </a:solidFill>
                <a:latin typeface="Arial" charset="0"/>
              </a:rPr>
            </a:br>
            <a:endParaRPr lang="en-US" sz="700">
              <a:solidFill>
                <a:schemeClr val="tx1"/>
              </a:solidFill>
              <a:latin typeface="Arial" charset="0"/>
            </a:endParaRPr>
          </a:p>
        </p:txBody>
      </p:sp>
      <p:sp>
        <p:nvSpPr>
          <p:cNvPr id="37892" name="Rectangle 1"/>
          <p:cNvSpPr>
            <a:spLocks noChangeArrowheads="1"/>
          </p:cNvSpPr>
          <p:nvPr/>
        </p:nvSpPr>
        <p:spPr bwMode="auto">
          <a:xfrm>
            <a:off x="122238" y="5613400"/>
            <a:ext cx="1187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000">
                <a:cs typeface="ＭＳ Ｐゴシック" charset="0"/>
              </a:rPr>
              <a:t>© IWM (Q 42033)</a:t>
            </a:r>
            <a:endParaRPr lang="en-US" sz="1000">
              <a:cs typeface="ＭＳ Ｐゴシック" charset="0"/>
            </a:endParaRPr>
          </a:p>
        </p:txBody>
      </p:sp>
    </p:spTree>
    <p:extLst>
      <p:ext uri="{BB962C8B-B14F-4D97-AF65-F5344CB8AC3E}">
        <p14:creationId xmlns:p14="http://schemas.microsoft.com/office/powerpoint/2010/main" val="2857566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523</TotalTime>
  <Words>714</Words>
  <Application>Microsoft Macintosh PowerPoint</Application>
  <PresentationFormat>On-screen Show (4:3)</PresentationFormat>
  <Paragraphs>97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Twilight</vt:lpstr>
      <vt:lpstr>HOW THE GREAT WAR CHANGED KENT</vt:lpstr>
      <vt:lpstr>Kent on the Front Line</vt:lpstr>
      <vt:lpstr>PowerPoint Presentation</vt:lpstr>
      <vt:lpstr>PowerPoint Presentation</vt:lpstr>
      <vt:lpstr>Mobilisation</vt:lpstr>
      <vt:lpstr>PowerPoint Presentation</vt:lpstr>
      <vt:lpstr>PowerPoint Presentation</vt:lpstr>
      <vt:lpstr>Mobilisation</vt:lpstr>
      <vt:lpstr>PowerPoint Presentation</vt:lpstr>
      <vt:lpstr>Faversham Explosion</vt:lpstr>
      <vt:lpstr>PowerPoint Presentation</vt:lpstr>
      <vt:lpstr>Agriculture</vt:lpstr>
      <vt:lpstr>PowerPoint Presentation</vt:lpstr>
      <vt:lpstr>PowerPoint Presentation</vt:lpstr>
      <vt:lpstr>PowerPoint Presentation</vt:lpstr>
      <vt:lpstr>Industry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GREAT WAR CHANGED KENT</dc:title>
  <dc:creator>Martin Watts</dc:creator>
  <cp:lastModifiedBy>Martin Watts</cp:lastModifiedBy>
  <cp:revision>24</cp:revision>
  <dcterms:created xsi:type="dcterms:W3CDTF">2015-05-18T09:12:39Z</dcterms:created>
  <dcterms:modified xsi:type="dcterms:W3CDTF">2015-05-21T15:18:43Z</dcterms:modified>
</cp:coreProperties>
</file>