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4"/>
  </p:notesMasterIdLst>
  <p:sldIdLst>
    <p:sldId id="256" r:id="rId2"/>
    <p:sldId id="258" r:id="rId3"/>
    <p:sldId id="259" r:id="rId4"/>
    <p:sldId id="260" r:id="rId5"/>
    <p:sldId id="261" r:id="rId6"/>
    <p:sldId id="257" r:id="rId7"/>
    <p:sldId id="263" r:id="rId8"/>
    <p:sldId id="264" r:id="rId9"/>
    <p:sldId id="265" r:id="rId10"/>
    <p:sldId id="262"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9940" autoAdjust="0"/>
  </p:normalViewPr>
  <p:slideViewPr>
    <p:cSldViewPr snapToGrid="0" snapToObjects="1">
      <p:cViewPr varScale="1">
        <p:scale>
          <a:sx n="92" d="100"/>
          <a:sy n="92" d="100"/>
        </p:scale>
        <p:origin x="-2800" y="-8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ED70E7-E173-2E40-AC94-0A11FCDFDC6C}" type="datetimeFigureOut">
              <a:rPr lang="en-US" smtClean="0"/>
              <a:t>29/03/16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BF6447-7E32-CA45-A040-796D21914B99}" type="slidenum">
              <a:rPr lang="en-GB" smtClean="0"/>
              <a:t>‹#›</a:t>
            </a:fld>
            <a:endParaRPr lang="en-GB"/>
          </a:p>
        </p:txBody>
      </p:sp>
    </p:spTree>
    <p:extLst>
      <p:ext uri="{BB962C8B-B14F-4D97-AF65-F5344CB8AC3E}">
        <p14:creationId xmlns:p14="http://schemas.microsoft.com/office/powerpoint/2010/main" val="157471316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dirty="0" smtClean="0"/>
              <a:t>Good morning. It’s really good to be here talking about the arts and dementia-- </a:t>
            </a:r>
            <a:r>
              <a:rPr lang="en-GB" sz="1400" baseline="0" dirty="0" smtClean="0"/>
              <a:t>areas of practice and research that have already provided a great deal AND have continued promise for further development of innovative person-centred care  I'll try and capture some of those things in my talk to day.  Before I begin, my heartfelt thanks to</a:t>
            </a:r>
            <a:r>
              <a:rPr lang="en-GB" sz="1400" dirty="0" smtClean="0"/>
              <a:t> the organisers of the</a:t>
            </a:r>
            <a:r>
              <a:rPr lang="en-GB" sz="1400" baseline="0" dirty="0" smtClean="0"/>
              <a:t> conference for inviting me to speak and for doing what you do in bringing together practitioners and others interested in arts and dementia care in order to share practice ideas, processes, evaluation and research. I would also like to acknowledge the tremendous contributions of the European Union in its support for dementia research, for the arts and culture and of its £1 billion of yearly support to UK universities, all of which will vanish if we leave the EU. </a:t>
            </a:r>
          </a:p>
          <a:p>
            <a:endParaRPr lang="en-GB" sz="14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From across the globe the stories told by people with dementia, caregivers, practitioners and researchers have informed us about</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 how the arts have had an impact on the wellbeing, quality of life, creative expression and health of those involved in dementia care</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r>
              <a:rPr lang="en-GB" sz="1400" baseline="0" dirty="0" smtClean="0"/>
              <a:t>The case I want to make today is where do the arts fit into dementia care, how we might all continue to make the case for them to fit in, some recent, current and future activities in the UK relevant to the arts and dementia and conclude by casting a look to the future. </a:t>
            </a:r>
          </a:p>
          <a:p>
            <a:endParaRPr lang="en-GB" sz="1400" baseline="0" dirty="0" smtClean="0"/>
          </a:p>
          <a:p>
            <a:r>
              <a:rPr lang="en-GB" sz="1400" baseline="0" dirty="0" smtClean="0"/>
              <a:t>I think an important issue that is essential to answer is where do arts and dementia programmes fit in? Where will they be sustainable? Are they part of a care pathway? An alternative to memory clinics? Part of mental health care? Social care? Or best left to charities and private care?</a:t>
            </a:r>
          </a:p>
          <a:p>
            <a:endParaRPr lang="en-GB" sz="1400" baseline="0" dirty="0" smtClean="0"/>
          </a:p>
          <a:p>
            <a:r>
              <a:rPr lang="en-GB" sz="1400" baseline="0" dirty="0" smtClean="0"/>
              <a:t>To help place arts and dementia in a context, I’d  like to talk about our recent review that was published in November 2015, ‘Social Prescribing: A  Review of Community Referral Schemes’  NEXT SLIDE</a:t>
            </a:r>
            <a:endParaRPr lang="en-GB" sz="1400" dirty="0"/>
          </a:p>
        </p:txBody>
      </p:sp>
      <p:sp>
        <p:nvSpPr>
          <p:cNvPr id="4" name="Slide Number Placeholder 3"/>
          <p:cNvSpPr>
            <a:spLocks noGrp="1"/>
          </p:cNvSpPr>
          <p:nvPr>
            <p:ph type="sldNum" sz="quarter" idx="10"/>
          </p:nvPr>
        </p:nvSpPr>
        <p:spPr/>
        <p:txBody>
          <a:bodyPr/>
          <a:lstStyle/>
          <a:p>
            <a:fld id="{25BF6447-7E32-CA45-A040-796D21914B99}" type="slidenum">
              <a:rPr lang="en-GB" smtClean="0"/>
              <a:t>1</a:t>
            </a:fld>
            <a:endParaRPr lang="en-GB"/>
          </a:p>
        </p:txBody>
      </p:sp>
    </p:spTree>
    <p:extLst>
      <p:ext uri="{BB962C8B-B14F-4D97-AF65-F5344CB8AC3E}">
        <p14:creationId xmlns:p14="http://schemas.microsoft.com/office/powerpoint/2010/main" val="4939802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dirty="0" smtClean="0"/>
              <a:t>These</a:t>
            </a:r>
            <a:r>
              <a:rPr lang="en-GB" sz="1400" baseline="0" dirty="0" smtClean="0"/>
              <a:t> are 3 important questions we all need to be able to answer in our own words.  I was asked the first question  by a peer in the House of Lords in February and have been asked it from time to time by commissioners, GPs, consultant clinical psychologists and psychiatrists as well as by family members and friends of people with dementia. What do we understand to be the working ingredients of arts programmes and activities in relation to dementia? We need to explain this not with a complex theoretical discourse but in plain English that is understandable to the general adult public.</a:t>
            </a:r>
          </a:p>
          <a:p>
            <a:endParaRPr lang="en-GB" sz="1400" baseline="0" dirty="0" smtClean="0"/>
          </a:p>
          <a:p>
            <a:r>
              <a:rPr lang="en-GB" sz="1400" baseline="0" dirty="0" smtClean="0"/>
              <a:t>Answers to the second question, like the first, will partly depend on the art form being used AND whether it is a group activity with several people or a dyad activity with 2 people or a solo activity for a carer or a PWD. I would argue that the arts can work differently in groups than if done in a dyad or as a solitary activity. We need to be clear what the context of the activity is and how people will engage in it.</a:t>
            </a:r>
          </a:p>
          <a:p>
            <a:endParaRPr lang="en-GB" sz="1400" baseline="0" dirty="0" smtClean="0"/>
          </a:p>
          <a:p>
            <a:r>
              <a:rPr lang="en-GB" sz="1400" baseline="0" dirty="0" smtClean="0"/>
              <a:t>The third question requires specificity. We need to know what we expect will be the outcomes of an arts programme and we need to be able to articulate that to the local shop keeper who we ask a donation of refreshments, the philanthropist we approach for funding, the local council who has physical space to give out, our MPs and MEPs and commissioners.</a:t>
            </a:r>
          </a:p>
          <a:p>
            <a:endParaRPr lang="en-GB" sz="1400" baseline="0" dirty="0" smtClean="0"/>
          </a:p>
          <a:p>
            <a:r>
              <a:rPr lang="en-GB" sz="1400" baseline="0" dirty="0" smtClean="0"/>
              <a:t>If we are not asked these questions, we should come to the fore with them and jump in with answers. As practitioners, clinicians, researchers, policy makers and service users and carers WE need to control the discourse around arts and dementia.</a:t>
            </a:r>
          </a:p>
          <a:p>
            <a:endParaRPr lang="en-GB" sz="1400" baseline="0" dirty="0" smtClean="0"/>
          </a:p>
          <a:p>
            <a:r>
              <a:rPr lang="en-GB" sz="1400" baseline="0" dirty="0" smtClean="0"/>
              <a:t>For the next few minutes please turn to people on both sides of you—make sure no one is left out—and try to answer these questions.</a:t>
            </a:r>
            <a:endParaRPr lang="en-GB" sz="1400" dirty="0"/>
          </a:p>
        </p:txBody>
      </p:sp>
      <p:sp>
        <p:nvSpPr>
          <p:cNvPr id="4" name="Slide Number Placeholder 3"/>
          <p:cNvSpPr>
            <a:spLocks noGrp="1"/>
          </p:cNvSpPr>
          <p:nvPr>
            <p:ph type="sldNum" sz="quarter" idx="10"/>
          </p:nvPr>
        </p:nvSpPr>
        <p:spPr/>
        <p:txBody>
          <a:bodyPr/>
          <a:lstStyle/>
          <a:p>
            <a:fld id="{25BF6447-7E32-CA45-A040-796D21914B99}" type="slidenum">
              <a:rPr lang="en-GB" smtClean="0"/>
              <a:t>10</a:t>
            </a:fld>
            <a:endParaRPr lang="en-GB"/>
          </a:p>
        </p:txBody>
      </p:sp>
    </p:spTree>
    <p:extLst>
      <p:ext uri="{BB962C8B-B14F-4D97-AF65-F5344CB8AC3E}">
        <p14:creationId xmlns:p14="http://schemas.microsoft.com/office/powerpoint/2010/main" val="1718752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tx1"/>
                </a:solidFill>
                <a:effectLst/>
                <a:latin typeface="+mn-lt"/>
                <a:ea typeface="+mn-ea"/>
                <a:cs typeface="+mn-cs"/>
              </a:rPr>
              <a:t>Horatius </a:t>
            </a:r>
            <a:r>
              <a:rPr lang="en-GB" sz="1400" b="1" kern="1200" dirty="0" err="1" smtClean="0">
                <a:solidFill>
                  <a:schemeClr val="tx1"/>
                </a:solidFill>
                <a:effectLst/>
                <a:latin typeface="+mn-lt"/>
                <a:ea typeface="+mn-ea"/>
                <a:cs typeface="+mn-cs"/>
              </a:rPr>
              <a:t>Cocles</a:t>
            </a:r>
            <a:r>
              <a:rPr lang="en-GB" sz="1400" b="1" kern="1200" dirty="0" smtClean="0">
                <a:solidFill>
                  <a:schemeClr val="tx1"/>
                </a:solidFill>
                <a:effectLst/>
                <a:latin typeface="+mn-lt"/>
                <a:ea typeface="+mn-ea"/>
                <a:cs typeface="+mn-cs"/>
              </a:rPr>
              <a:t> (</a:t>
            </a:r>
            <a:r>
              <a:rPr lang="en-GB" sz="1400" b="1" i="1" kern="1200" dirty="0" err="1" smtClean="0">
                <a:solidFill>
                  <a:schemeClr val="tx1"/>
                </a:solidFill>
                <a:effectLst/>
                <a:latin typeface="+mn-lt"/>
                <a:ea typeface="+mn-ea"/>
                <a:cs typeface="+mn-cs"/>
              </a:rPr>
              <a:t>Kiclees</a:t>
            </a:r>
            <a:r>
              <a:rPr lang="en-GB" sz="1400" b="1" kern="1200" dirty="0" smtClean="0">
                <a:solidFill>
                  <a:schemeClr val="tx1"/>
                </a:solidFill>
                <a:effectLst/>
                <a:latin typeface="+mn-lt"/>
                <a:ea typeface="+mn-ea"/>
                <a:cs typeface="+mn-cs"/>
              </a:rPr>
              <a:t>) defending the Bridge—In Gallery 12 at Dulwich Picture Gallery</a:t>
            </a:r>
            <a:endParaRPr lang="en-GB" sz="14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1400" kern="1200" dirty="0" smtClean="0">
                <a:solidFill>
                  <a:schemeClr val="tx1"/>
                </a:solidFill>
                <a:effectLst/>
                <a:latin typeface="+mn-lt"/>
                <a:ea typeface="+mn-ea"/>
                <a:cs typeface="+mn-cs"/>
              </a:rPr>
              <a:t>The story is told in Livy's History of Rome: Horatius </a:t>
            </a:r>
            <a:r>
              <a:rPr lang="en-GB" sz="1400" kern="1200" dirty="0" err="1" smtClean="0">
                <a:solidFill>
                  <a:schemeClr val="tx1"/>
                </a:solidFill>
                <a:effectLst/>
                <a:latin typeface="+mn-lt"/>
                <a:ea typeface="+mn-ea"/>
                <a:cs typeface="+mn-cs"/>
              </a:rPr>
              <a:t>Cocles</a:t>
            </a:r>
            <a:r>
              <a:rPr lang="en-GB" sz="1400" kern="1200" dirty="0" smtClean="0">
                <a:solidFill>
                  <a:schemeClr val="tx1"/>
                </a:solidFill>
                <a:effectLst/>
                <a:latin typeface="+mn-lt"/>
                <a:ea typeface="+mn-ea"/>
                <a:cs typeface="+mn-cs"/>
              </a:rPr>
              <a:t> alone defends the </a:t>
            </a:r>
            <a:r>
              <a:rPr lang="en-GB" sz="1400" kern="1200" dirty="0" err="1" smtClean="0">
                <a:solidFill>
                  <a:schemeClr val="tx1"/>
                </a:solidFill>
                <a:effectLst/>
                <a:latin typeface="+mn-lt"/>
                <a:ea typeface="+mn-ea"/>
                <a:cs typeface="+mn-cs"/>
              </a:rPr>
              <a:t>Sublician</a:t>
            </a:r>
            <a:r>
              <a:rPr lang="en-GB" sz="1400" kern="1200" dirty="0" smtClean="0">
                <a:solidFill>
                  <a:schemeClr val="tx1"/>
                </a:solidFill>
                <a:effectLst/>
                <a:latin typeface="+mn-lt"/>
                <a:ea typeface="+mn-ea"/>
                <a:cs typeface="+mn-cs"/>
              </a:rPr>
              <a:t> bridge against the Etruscans while it is demolished behind him; above hovers an allegorical figure of Rome and in the foreground is a river god representing the Tiber. </a:t>
            </a:r>
          </a:p>
          <a:p>
            <a:pPr marL="0" marR="0" indent="0" algn="l" defTabSz="457200" rtl="0" eaLnBrk="1" fontAlgn="auto" latinLnBrk="0" hangingPunct="1">
              <a:lnSpc>
                <a:spcPct val="100000"/>
              </a:lnSpc>
              <a:spcBef>
                <a:spcPts val="0"/>
              </a:spcBef>
              <a:spcAft>
                <a:spcPts val="0"/>
              </a:spcAft>
              <a:buClrTx/>
              <a:buSzTx/>
              <a:buFontTx/>
              <a:buNone/>
              <a:tabLst/>
              <a:defRPr/>
            </a:pPr>
            <a:r>
              <a:rPr lang="en-GB" sz="1400" kern="1200" dirty="0" smtClean="0">
                <a:solidFill>
                  <a:schemeClr val="tx1"/>
                </a:solidFill>
                <a:effectLst/>
                <a:latin typeface="+mn-lt"/>
                <a:ea typeface="+mn-ea"/>
                <a:cs typeface="+mn-cs"/>
              </a:rPr>
              <a:t>This was painted under </a:t>
            </a:r>
            <a:r>
              <a:rPr lang="en-GB" sz="1400" kern="1200" dirty="0" err="1" smtClean="0">
                <a:solidFill>
                  <a:schemeClr val="tx1"/>
                </a:solidFill>
                <a:effectLst/>
                <a:latin typeface="+mn-lt"/>
                <a:ea typeface="+mn-ea"/>
                <a:cs typeface="+mn-cs"/>
              </a:rPr>
              <a:t>Poussin's</a:t>
            </a:r>
            <a:r>
              <a:rPr lang="en-GB" sz="1400" kern="1200" dirty="0" smtClean="0">
                <a:solidFill>
                  <a:schemeClr val="tx1"/>
                </a:solidFill>
                <a:effectLst/>
                <a:latin typeface="+mn-lt"/>
                <a:ea typeface="+mn-ea"/>
                <a:cs typeface="+mn-cs"/>
              </a:rPr>
              <a:t> influence early during Le </a:t>
            </a:r>
            <a:r>
              <a:rPr lang="en-GB" sz="1400" kern="1200" dirty="0" err="1" smtClean="0">
                <a:solidFill>
                  <a:schemeClr val="tx1"/>
                </a:solidFill>
                <a:effectLst/>
                <a:latin typeface="+mn-lt"/>
                <a:ea typeface="+mn-ea"/>
                <a:cs typeface="+mn-cs"/>
              </a:rPr>
              <a:t>Brun's</a:t>
            </a:r>
            <a:r>
              <a:rPr lang="en-GB" sz="1400" kern="1200" dirty="0" smtClean="0">
                <a:solidFill>
                  <a:schemeClr val="tx1"/>
                </a:solidFill>
                <a:effectLst/>
                <a:latin typeface="+mn-lt"/>
                <a:ea typeface="+mn-ea"/>
                <a:cs typeface="+mn-cs"/>
              </a:rPr>
              <a:t> stay in Rome</a:t>
            </a:r>
            <a:r>
              <a:rPr lang="en-GB" sz="1400" dirty="0" smtClean="0">
                <a:effectLst/>
              </a:rPr>
              <a:t> in 1642.</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400" dirty="0" smtClean="0">
              <a:effectLst/>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1400" dirty="0" smtClean="0">
                <a:effectLst/>
              </a:rPr>
              <a:t>This painting was one of many that was looked at in the Viewing and Making project at DPG. </a:t>
            </a: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r>
              <a:rPr lang="en-GB" sz="1400" dirty="0" smtClean="0">
                <a:effectLst/>
              </a:rPr>
              <a:t>Essential components: Stimulating  and engaging. There is a lot going on in this painting</a:t>
            </a:r>
            <a:r>
              <a:rPr lang="en-GB" sz="1400" baseline="0" dirty="0" smtClean="0">
                <a:effectLst/>
              </a:rPr>
              <a:t>. It was viewed in small groups of 12-16 people in the gallery and it triggered a good deal of discussion by participants. Guidance was provided by an art educator volunteer who was knowledgeable about art history but also enthusiastic about the collection and able to work with people with different levels of ability. She was a good facilitator who encouraged participation.</a:t>
            </a: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r>
              <a:rPr lang="en-GB" sz="1400" baseline="0" dirty="0" smtClean="0">
                <a:effectLst/>
              </a:rPr>
              <a:t>How did this programme work? By gently drawing attention to complexity participants became engaged with the story of the painting as they looked at it. Only after about did10-12 minutes of looking and talking did the facilitator fill in the details. The were aesthetically and cognitively stimulated, which led to attention, curiosity and motivation.</a:t>
            </a: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r>
              <a:rPr lang="en-GB" sz="1400" baseline="0" dirty="0" smtClean="0">
                <a:effectLst/>
              </a:rPr>
              <a:t>Outcomes? A good time, yes indeed. But we wanted to see if facilitated exposure to great works of visual art would support social inclusion, decreases carer burden and and increase verbal fluency. </a:t>
            </a:r>
          </a:p>
          <a:p>
            <a:pPr marL="342900" marR="0" indent="-342900" algn="l" defTabSz="457200" rtl="0" eaLnBrk="1" fontAlgn="auto" latinLnBrk="0" hangingPunct="1">
              <a:lnSpc>
                <a:spcPct val="100000"/>
              </a:lnSpc>
              <a:spcBef>
                <a:spcPts val="0"/>
              </a:spcBef>
              <a:spcAft>
                <a:spcPts val="0"/>
              </a:spcAft>
              <a:buClrTx/>
              <a:buSzTx/>
              <a:buFontTx/>
              <a:buAutoNum type="arabicPeriod"/>
              <a:tabLst/>
              <a:defRPr/>
            </a:pPr>
            <a:r>
              <a:rPr lang="en-GB" sz="1400" baseline="0" dirty="0" smtClean="0">
                <a:effectLst/>
              </a:rPr>
              <a:t>Could the group work together as a group and would the art work have any impact on cognition.  And it sure did! An 88 year old woman who had a good deal of difficulty with language and up to this point had spoken very little, after about 5 minutes, dawned a very large smile and had a sparkle in her eyes as she pointed to the river god and said “What a chest! I’d like to get to know him”. This prompted laughter and and a 76 year old man took a closer look at the angelic figure with a bare breast and wondered what her address in Rome was. An extremely shy 81 year old gay man commented on the “tight buns” of this figure and the group was off to look at more hunks and beauties in the gallery. </a:t>
            </a:r>
            <a:endParaRPr lang="en-GB" sz="1400" dirty="0"/>
          </a:p>
        </p:txBody>
      </p:sp>
      <p:sp>
        <p:nvSpPr>
          <p:cNvPr id="4" name="Slide Number Placeholder 3"/>
          <p:cNvSpPr>
            <a:spLocks noGrp="1"/>
          </p:cNvSpPr>
          <p:nvPr>
            <p:ph type="sldNum" sz="quarter" idx="10"/>
          </p:nvPr>
        </p:nvSpPr>
        <p:spPr/>
        <p:txBody>
          <a:bodyPr/>
          <a:lstStyle/>
          <a:p>
            <a:fld id="{25BF6447-7E32-CA45-A040-796D21914B99}" type="slidenum">
              <a:rPr lang="en-GB" smtClean="0"/>
              <a:t>11</a:t>
            </a:fld>
            <a:endParaRPr lang="en-GB"/>
          </a:p>
        </p:txBody>
      </p:sp>
    </p:spTree>
    <p:extLst>
      <p:ext uri="{BB962C8B-B14F-4D97-AF65-F5344CB8AC3E}">
        <p14:creationId xmlns:p14="http://schemas.microsoft.com/office/powerpoint/2010/main" val="32668612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5BF6447-7E32-CA45-A040-796D21914B99}" type="slidenum">
              <a:rPr lang="en-GB" smtClean="0"/>
              <a:t>12</a:t>
            </a:fld>
            <a:endParaRPr lang="en-GB"/>
          </a:p>
        </p:txBody>
      </p:sp>
    </p:spTree>
    <p:extLst>
      <p:ext uri="{BB962C8B-B14F-4D97-AF65-F5344CB8AC3E}">
        <p14:creationId xmlns:p14="http://schemas.microsoft.com/office/powerpoint/2010/main" val="2180688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dirty="0" smtClean="0"/>
              <a:t>Although this review was not dementia specific, it sought to understand both outcomes and also pathways to social prescribing programmes which certainly would</a:t>
            </a:r>
            <a:r>
              <a:rPr lang="en-GB" sz="1400" baseline="0" dirty="0" smtClean="0"/>
              <a:t> include arts and dementia programmes</a:t>
            </a:r>
            <a:r>
              <a:rPr lang="en-GB" sz="1400" dirty="0" smtClean="0"/>
              <a:t>. Funded</a:t>
            </a:r>
            <a:r>
              <a:rPr lang="en-GB" sz="1400" baseline="0" dirty="0" smtClean="0"/>
              <a:t> by the Arts and Humanities Research Council we reviewed published studies, information we found on websites, and project reports totalling just over 1500 projects in the UK and abroad.</a:t>
            </a:r>
          </a:p>
          <a:p>
            <a:endParaRPr lang="en-GB" sz="14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GB" sz="1400" baseline="0" dirty="0" smtClean="0"/>
              <a:t>We defined social prescribing as “</a:t>
            </a:r>
            <a:r>
              <a:rPr lang="en-GB" sz="1400" b="1" i="1" dirty="0" smtClean="0"/>
              <a:t>A mechanism for linking patients with non-medical sources of support within the community’</a:t>
            </a:r>
            <a:r>
              <a:rPr lang="en-GB" sz="1400" dirty="0" smtClean="0"/>
              <a:t> (</a:t>
            </a:r>
            <a:r>
              <a:rPr lang="en-GB" sz="1400" dirty="0" err="1" smtClean="0"/>
              <a:t>CentreForum</a:t>
            </a:r>
            <a:r>
              <a:rPr lang="en-GB" sz="1400" dirty="0" smtClean="0"/>
              <a:t> Mental Health Commission, 2014)</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4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GB" sz="1400" dirty="0" smtClean="0"/>
              <a:t>Social prescribing schemes  included a range of activities and programmes as you can see here on the last bullet point.  NEXT SLIDE </a:t>
            </a:r>
            <a:r>
              <a:rPr lang="en-GB" sz="1400" dirty="0" smtClean="0">
                <a:sym typeface="Wingdings"/>
              </a:rPr>
              <a:t> </a:t>
            </a:r>
            <a:endParaRPr lang="en-GB" sz="140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GB" sz="1400" dirty="0" smtClean="0"/>
          </a:p>
          <a:p>
            <a:endParaRPr lang="en-GB" dirty="0"/>
          </a:p>
        </p:txBody>
      </p:sp>
      <p:sp>
        <p:nvSpPr>
          <p:cNvPr id="4" name="Slide Number Placeholder 3"/>
          <p:cNvSpPr>
            <a:spLocks noGrp="1"/>
          </p:cNvSpPr>
          <p:nvPr>
            <p:ph type="sldNum" sz="quarter" idx="10"/>
          </p:nvPr>
        </p:nvSpPr>
        <p:spPr/>
        <p:txBody>
          <a:bodyPr/>
          <a:lstStyle/>
          <a:p>
            <a:fld id="{25BF6447-7E32-CA45-A040-796D21914B99}" type="slidenum">
              <a:rPr lang="en-GB" smtClean="0"/>
              <a:t>2</a:t>
            </a:fld>
            <a:endParaRPr lang="en-GB"/>
          </a:p>
        </p:txBody>
      </p:sp>
    </p:spTree>
    <p:extLst>
      <p:ext uri="{BB962C8B-B14F-4D97-AF65-F5344CB8AC3E}">
        <p14:creationId xmlns:p14="http://schemas.microsoft.com/office/powerpoint/2010/main" val="3606915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dirty="0" smtClean="0"/>
              <a:t>Here is a list of the key findings. </a:t>
            </a:r>
          </a:p>
          <a:p>
            <a:endParaRPr lang="en-GB" sz="1400" dirty="0" smtClean="0"/>
          </a:p>
          <a:p>
            <a:r>
              <a:rPr lang="en-GB" sz="1400" dirty="0" smtClean="0"/>
              <a:t>Again, these are not dementia specific by any means but I believe most of them have a great deal of relevance</a:t>
            </a:r>
            <a:r>
              <a:rPr lang="en-GB" sz="1400" baseline="0" dirty="0" smtClean="0"/>
              <a:t> to dementia care.</a:t>
            </a:r>
          </a:p>
          <a:p>
            <a:endParaRPr lang="en-GB" sz="1400" baseline="0" dirty="0" smtClean="0"/>
          </a:p>
          <a:p>
            <a:r>
              <a:rPr lang="en-GB" sz="1400" baseline="0" dirty="0" smtClean="0"/>
              <a:t>The findings come from quantitative and qualitative data and include a range of methodologies including RCTs, other controlled studies, correlational designs, case studies, interview-based studies and ethnographic and observational studies   NEXT SLIDE</a:t>
            </a:r>
            <a:r>
              <a:rPr lang="en-GB" sz="1400" baseline="0" dirty="0" smtClean="0">
                <a:sym typeface="Wingdings"/>
              </a:rPr>
              <a:t> </a:t>
            </a:r>
            <a:endParaRPr lang="en-GB" sz="1400" dirty="0"/>
          </a:p>
        </p:txBody>
      </p:sp>
      <p:sp>
        <p:nvSpPr>
          <p:cNvPr id="4" name="Slide Number Placeholder 3"/>
          <p:cNvSpPr>
            <a:spLocks noGrp="1"/>
          </p:cNvSpPr>
          <p:nvPr>
            <p:ph type="sldNum" sz="quarter" idx="10"/>
          </p:nvPr>
        </p:nvSpPr>
        <p:spPr/>
        <p:txBody>
          <a:bodyPr/>
          <a:lstStyle/>
          <a:p>
            <a:fld id="{25BF6447-7E32-CA45-A040-796D21914B99}" type="slidenum">
              <a:rPr lang="en-GB" smtClean="0"/>
              <a:t>3</a:t>
            </a:fld>
            <a:endParaRPr lang="en-GB"/>
          </a:p>
        </p:txBody>
      </p:sp>
    </p:spTree>
    <p:extLst>
      <p:ext uri="{BB962C8B-B14F-4D97-AF65-F5344CB8AC3E}">
        <p14:creationId xmlns:p14="http://schemas.microsoft.com/office/powerpoint/2010/main" val="10993189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dirty="0" smtClean="0"/>
              <a:t>When I look at arts-based dementi</a:t>
            </a:r>
            <a:r>
              <a:rPr lang="en-GB" sz="1400" baseline="0" dirty="0" smtClean="0"/>
              <a:t>a project results across dozens of programmes,  the findings from the social prescribing review map onto them very well. None of the findings from our social prescribing review contradict or seem counterintuitive to working with people with dementia and carers. </a:t>
            </a:r>
          </a:p>
          <a:p>
            <a:endParaRPr lang="en-GB" sz="1400" baseline="0" dirty="0" smtClean="0"/>
          </a:p>
          <a:p>
            <a:r>
              <a:rPr lang="en-GB" sz="1400" baseline="0" dirty="0" smtClean="0"/>
              <a:t>This provides conceptual support for the role of social prescribing in dementia care and can place the arts within a context and a framework. That context may however, put arts and dementia programmes in competition with services offered by traditional health and social care. It would be my hope, however, that health and social care could be encouraged to work with arts and heritage practitioners to provide new programmes, stimulating and enjoyable activities and opportunities for collaboration to develop the best possible care for those with dementia and their family and friends. </a:t>
            </a:r>
          </a:p>
          <a:p>
            <a:endParaRPr lang="en-GB" sz="1400" baseline="0" dirty="0" smtClean="0"/>
          </a:p>
          <a:p>
            <a:r>
              <a:rPr lang="en-GB" sz="1400" baseline="0" dirty="0" smtClean="0"/>
              <a:t>One example where the arts might be able to have a positive impact is in our conceptualisation of memory and memory clinics. Anne Basting writing in 2009 in her book Beyond Memory provides multiple examples of how arts activities can have impact without focusing on memory. All of us are more than just our ability to have a memory---important as memories are, we are more than our memories. My own research has provided unsolicited responses from carers and those with dementia about how arts activities were more enjoyable, more engaging and more helpful than memory clinics. We did not seek to compare our work in art galleries or in singing groups to memory clinics but several participants spontaneously informed us memory clinics “made me feel more incompetent”, “kept me away from my wife while I was told to stay in the waiting room”, “put me in the role of a patient, not a person who needs help” and “kept reminding me of what I could not do well whilst coming to the gallery made me feel like part of civilisation again”.    </a:t>
            </a:r>
          </a:p>
          <a:p>
            <a:endParaRPr lang="en-GB" sz="1400" baseline="0" dirty="0" smtClean="0"/>
          </a:p>
          <a:p>
            <a:r>
              <a:rPr lang="en-GB" sz="1400" baseline="0" dirty="0" smtClean="0"/>
              <a:t>NEXT SLIDE</a:t>
            </a:r>
            <a:r>
              <a:rPr lang="en-GB" sz="1400" baseline="0" dirty="0" smtClean="0">
                <a:sym typeface="Wingdings"/>
              </a:rPr>
              <a:t> </a:t>
            </a:r>
            <a:endParaRPr lang="en-GB" sz="1400" baseline="0" dirty="0" smtClean="0"/>
          </a:p>
          <a:p>
            <a:endParaRPr lang="en-GB" sz="1400" baseline="0" dirty="0" smtClean="0"/>
          </a:p>
          <a:p>
            <a:endParaRPr lang="en-GB" sz="1400" dirty="0"/>
          </a:p>
        </p:txBody>
      </p:sp>
      <p:sp>
        <p:nvSpPr>
          <p:cNvPr id="4" name="Slide Number Placeholder 3"/>
          <p:cNvSpPr>
            <a:spLocks noGrp="1"/>
          </p:cNvSpPr>
          <p:nvPr>
            <p:ph type="sldNum" sz="quarter" idx="10"/>
          </p:nvPr>
        </p:nvSpPr>
        <p:spPr/>
        <p:txBody>
          <a:bodyPr/>
          <a:lstStyle/>
          <a:p>
            <a:fld id="{25BF6447-7E32-CA45-A040-796D21914B99}" type="slidenum">
              <a:rPr lang="en-GB" smtClean="0"/>
              <a:t>4</a:t>
            </a:fld>
            <a:endParaRPr lang="en-GB"/>
          </a:p>
        </p:txBody>
      </p:sp>
    </p:spTree>
    <p:extLst>
      <p:ext uri="{BB962C8B-B14F-4D97-AF65-F5344CB8AC3E}">
        <p14:creationId xmlns:p14="http://schemas.microsoft.com/office/powerpoint/2010/main" val="19581616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dirty="0" smtClean="0"/>
              <a:t>The report contains a good deal more information,</a:t>
            </a:r>
            <a:r>
              <a:rPr lang="en-GB" sz="1400" baseline="0" dirty="0" smtClean="0"/>
              <a:t> including suggestions about implementation that can be easily and freely accessed.</a:t>
            </a:r>
          </a:p>
          <a:p>
            <a:endParaRPr lang="en-GB" sz="1400" baseline="0" dirty="0" smtClean="0"/>
          </a:p>
          <a:p>
            <a:r>
              <a:rPr lang="en-GB" sz="1400" baseline="0" dirty="0" smtClean="0"/>
              <a:t>NEXT SLIDE</a:t>
            </a:r>
            <a:r>
              <a:rPr lang="en-GB" sz="1400" baseline="0" dirty="0" smtClean="0">
                <a:sym typeface="Wingdings"/>
              </a:rPr>
              <a:t> </a:t>
            </a:r>
            <a:endParaRPr lang="en-GB" sz="1400" dirty="0"/>
          </a:p>
        </p:txBody>
      </p:sp>
      <p:sp>
        <p:nvSpPr>
          <p:cNvPr id="4" name="Slide Number Placeholder 3"/>
          <p:cNvSpPr>
            <a:spLocks noGrp="1"/>
          </p:cNvSpPr>
          <p:nvPr>
            <p:ph type="sldNum" sz="quarter" idx="10"/>
          </p:nvPr>
        </p:nvSpPr>
        <p:spPr/>
        <p:txBody>
          <a:bodyPr/>
          <a:lstStyle/>
          <a:p>
            <a:fld id="{25BF6447-7E32-CA45-A040-796D21914B99}" type="slidenum">
              <a:rPr lang="en-GB" smtClean="0"/>
              <a:t>5</a:t>
            </a:fld>
            <a:endParaRPr lang="en-GB"/>
          </a:p>
        </p:txBody>
      </p:sp>
    </p:spTree>
    <p:extLst>
      <p:ext uri="{BB962C8B-B14F-4D97-AF65-F5344CB8AC3E}">
        <p14:creationId xmlns:p14="http://schemas.microsoft.com/office/powerpoint/2010/main" val="118692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dirty="0" smtClean="0"/>
              <a:t>Keeping in mind ‘social prescribing’ as the back drop and context</a:t>
            </a:r>
            <a:r>
              <a:rPr lang="en-GB" sz="1400" baseline="0" dirty="0" smtClean="0"/>
              <a:t> of arts and dementia care, I’d like to do a mini-review of some of the salient events over the past 13-14 years that involved the arts.</a:t>
            </a:r>
            <a:endParaRPr lang="en-GB" sz="140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GB" sz="14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GB" sz="1400" dirty="0" smtClean="0"/>
              <a:t>--</a:t>
            </a:r>
            <a:r>
              <a:rPr lang="en-GB" sz="1400" dirty="0" err="1" smtClean="0"/>
              <a:t>SftB</a:t>
            </a:r>
            <a:r>
              <a:rPr lang="en-GB" sz="1400" dirty="0" smtClean="0"/>
              <a:t> began in a nursing care home when</a:t>
            </a:r>
            <a:r>
              <a:rPr lang="en-GB" sz="1400" baseline="0" dirty="0" smtClean="0"/>
              <a:t> a staff member, </a:t>
            </a:r>
            <a:r>
              <a:rPr lang="en-GB" sz="1400" baseline="0" dirty="0" err="1" smtClean="0"/>
              <a:t>Chreanne</a:t>
            </a:r>
            <a:r>
              <a:rPr lang="en-GB" sz="1400" baseline="0" dirty="0" smtClean="0"/>
              <a:t> Montgomery-Smith saw the potential for singing to enhance the wellbeing of PWD. She teamed up with a professor from Reading University, Nick </a:t>
            </a:r>
            <a:r>
              <a:rPr lang="en-GB" sz="1400" baseline="0" dirty="0" err="1" smtClean="0"/>
              <a:t>Bannon</a:t>
            </a:r>
            <a:r>
              <a:rPr lang="en-GB" sz="1400" baseline="0" dirty="0" smtClean="0"/>
              <a:t>, to do a pilot project. The AS quickly saw the benefits and began to support groups around the country, with the first one opening in West Berkshire in 2003 and then 7 years later in London at the Liberal Jewish Community Centre in 2010. By that date </a:t>
            </a:r>
            <a:r>
              <a:rPr lang="en-GB" sz="1400" baseline="0" dirty="0" err="1" smtClean="0"/>
              <a:t>SftB</a:t>
            </a:r>
            <a:r>
              <a:rPr lang="en-GB" sz="1400" baseline="0" dirty="0" smtClean="0"/>
              <a:t> groups were meeting outside of residential care as well as continuing in care homes. Currently over 200 groups in the UK. Groups vary but combine songs that are often familiar to participants with new songs.</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4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GB" sz="1400" baseline="0" dirty="0" smtClean="0"/>
              <a:t>--Meet Me at </a:t>
            </a:r>
            <a:r>
              <a:rPr lang="en-GB" sz="1400" baseline="0" dirty="0" err="1" smtClean="0"/>
              <a:t>MoMA</a:t>
            </a:r>
            <a:r>
              <a:rPr lang="en-GB" sz="1400" baseline="0" dirty="0" smtClean="0"/>
              <a:t>. First visual art viewing programme in an art museum. Once a fortnight PWD and carers come to </a:t>
            </a:r>
            <a:r>
              <a:rPr lang="en-GB" sz="1400" baseline="0" dirty="0" err="1" smtClean="0"/>
              <a:t>MoMA</a:t>
            </a:r>
            <a:r>
              <a:rPr lang="en-GB" sz="1400" baseline="0" dirty="0" smtClean="0"/>
              <a:t> when it is closed for a tour of several paintings and discussions. Programme has been evaluated with significant positive results and expanded as an outreach programme to New York City area residential care. Dozens of art museums world wide including the Royal Academy and the Louvre have instituted similar programmes. </a:t>
            </a:r>
          </a:p>
          <a:p>
            <a:pPr marL="0" marR="0" indent="0" algn="l" defTabSz="457200" rtl="0" eaLnBrk="1" fontAlgn="auto" latinLnBrk="0" hangingPunct="1">
              <a:lnSpc>
                <a:spcPct val="100000"/>
              </a:lnSpc>
              <a:spcBef>
                <a:spcPts val="0"/>
              </a:spcBef>
              <a:spcAft>
                <a:spcPts val="0"/>
              </a:spcAft>
              <a:buClrTx/>
              <a:buSzTx/>
              <a:buFontTx/>
              <a:buNone/>
              <a:tabLst/>
              <a:defRPr/>
            </a:pPr>
            <a:r>
              <a:rPr lang="en-GB" sz="1400" baseline="0" dirty="0" smtClean="0"/>
              <a:t>		---</a:t>
            </a:r>
            <a:r>
              <a:rPr lang="en-GB" sz="1400" baseline="0" dirty="0" err="1" smtClean="0"/>
              <a:t>MoMA</a:t>
            </a:r>
            <a:r>
              <a:rPr lang="en-GB" sz="1400" baseline="0" dirty="0" smtClean="0"/>
              <a:t> have developed a free toolkit downloadable from the Internet. Programme evaluated by New York University researchers and a copy of their evaluation is also available on </a:t>
            </a:r>
            <a:r>
              <a:rPr lang="en-GB" sz="1400" baseline="0" dirty="0" err="1" smtClean="0"/>
              <a:t>MoMA’s</a:t>
            </a:r>
            <a:r>
              <a:rPr lang="en-GB" sz="1400" baseline="0" dirty="0" smtClean="0"/>
              <a:t> website. Participants are presented paintings from the collection and asked to respond via guided questions from a facilitator. </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4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GB" sz="1400" baseline="0" dirty="0" smtClean="0"/>
              <a:t>--In January this year the Good Times programme at Dulwich Picture Gallery celebrated its 10</a:t>
            </a:r>
            <a:r>
              <a:rPr lang="en-GB" sz="1400" baseline="30000" dirty="0" smtClean="0"/>
              <a:t>th</a:t>
            </a:r>
            <a:r>
              <a:rPr lang="en-GB" sz="1400" baseline="0" dirty="0" smtClean="0"/>
              <a:t> anniversary of supporting art programmes for older people, to which people with dementia are warmly welcome. The programmes at Dulwich are varied and include art on prescription for socially isolated older people, drawing and painting studios, gallery tours, intergenerational workshops and projects. Good Times has been evaluated by the Oxford University Institute on Ageing and this evaluation, as well as other aspects of the programme can be found on their website.</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4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GB" sz="1400" dirty="0" smtClean="0"/>
              <a:t>--Visual to Vocal is an intensive intergenerational</a:t>
            </a:r>
            <a:r>
              <a:rPr lang="en-GB" sz="1400" baseline="0" dirty="0" smtClean="0"/>
              <a:t> programme involving people with dementia, their family members and students from Dulwich College and Royal College of Music , also at the DPG. Now in its 5</a:t>
            </a:r>
            <a:r>
              <a:rPr lang="en-GB" sz="1400" baseline="30000" dirty="0" smtClean="0"/>
              <a:t>th</a:t>
            </a:r>
            <a:r>
              <a:rPr lang="en-GB" sz="1400" baseline="0" dirty="0" smtClean="0"/>
              <a:t> year it takes place over 8-9 weeks and culminates  in a public concert. The programme asks participants to view and discuss paintings in the gallery and then to come to the studio to create words in response to the paintings and then with the help of a lyricist, put these together to create new operatic pieces; the group works on new pieces of music over a 7 week period, then takes a week to rehearse the chosen works and then put on a public performance. </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4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GB" sz="1400" baseline="0" dirty="0" smtClean="0"/>
              <a:t>This programme is based around stimulation, creativity, learning new things and high levels of group support. It is not about reminiscence nor trying to improve memory or engage nostalgia, Google Visual to Vocal’ to see 8-9 minute YouTube videos. </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4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GB" sz="1400" baseline="0" dirty="0" smtClean="0"/>
              <a:t>--Creative Dementia Arts Network has been an important resource in the Oxfordshire area and nationally for linking practitioners, resources and innovative practice</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4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GB" sz="1400" baseline="0" dirty="0" smtClean="0"/>
              <a:t>--Arts 4 Dementia, a London based resource that has been set up to share arts and dementia resources through it website , host occasional conferences and support arts-based training in dementia</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4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GB" sz="1400" baseline="0" dirty="0" smtClean="0"/>
              <a:t>So where does this leave us?  NEXT SLIDE</a:t>
            </a:r>
            <a:r>
              <a:rPr lang="en-GB" sz="1400" baseline="0" dirty="0" smtClean="0">
                <a:sym typeface="Wingdings"/>
              </a:rPr>
              <a:t></a:t>
            </a:r>
            <a:endParaRPr lang="en-GB" sz="1400" dirty="0"/>
          </a:p>
        </p:txBody>
      </p:sp>
      <p:sp>
        <p:nvSpPr>
          <p:cNvPr id="4" name="Slide Number Placeholder 3"/>
          <p:cNvSpPr>
            <a:spLocks noGrp="1"/>
          </p:cNvSpPr>
          <p:nvPr>
            <p:ph type="sldNum" sz="quarter" idx="10"/>
          </p:nvPr>
        </p:nvSpPr>
        <p:spPr/>
        <p:txBody>
          <a:bodyPr/>
          <a:lstStyle/>
          <a:p>
            <a:fld id="{25BF6447-7E32-CA45-A040-796D21914B99}" type="slidenum">
              <a:rPr lang="en-GB" smtClean="0"/>
              <a:t>6</a:t>
            </a:fld>
            <a:endParaRPr lang="en-GB"/>
          </a:p>
        </p:txBody>
      </p:sp>
    </p:spTree>
    <p:extLst>
      <p:ext uri="{BB962C8B-B14F-4D97-AF65-F5344CB8AC3E}">
        <p14:creationId xmlns:p14="http://schemas.microsoft.com/office/powerpoint/2010/main" val="29881075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dirty="0" smtClean="0"/>
              <a:t>Helen Chatterjee from UCL and I wrote</a:t>
            </a:r>
            <a:r>
              <a:rPr lang="en-GB" sz="1400" baseline="0" dirty="0" smtClean="0"/>
              <a:t> an article for the journal </a:t>
            </a:r>
            <a:r>
              <a:rPr lang="en-GB" sz="1400" i="1" baseline="0" dirty="0" smtClean="0"/>
              <a:t>Perspectives in Public Health </a:t>
            </a:r>
            <a:r>
              <a:rPr lang="en-GB" sz="1400" baseline="0" dirty="0" smtClean="0"/>
              <a:t>that was published in January 2013. Our focus was on museums and art galleries as public health partners but the Culture and Health Framework we proposed can be used across different cultural organisations and art activities. It o</a:t>
            </a:r>
            <a:r>
              <a:rPr lang="en-GB" sz="1400" dirty="0" smtClean="0"/>
              <a:t>ffers </a:t>
            </a:r>
            <a:r>
              <a:rPr lang="en-GB" sz="1400" dirty="0" smtClean="0"/>
              <a:t>a planned and strategic approach for local communities, cultural organisations and health and social care providers </a:t>
            </a:r>
            <a:r>
              <a:rPr lang="en-GB" sz="1400" dirty="0" smtClean="0"/>
              <a:t>to position and place arts and health initiatives. </a:t>
            </a:r>
            <a:endParaRPr lang="en-GB" sz="1400" dirty="0" smtClean="0"/>
          </a:p>
          <a:p>
            <a:endParaRPr lang="en-GB" sz="1400" dirty="0" smtClean="0"/>
          </a:p>
          <a:p>
            <a:r>
              <a:rPr lang="en-GB" sz="1400" dirty="0" smtClean="0"/>
              <a:t>Reduces ‘silo’ effect of separateness by encouraging a </a:t>
            </a:r>
            <a:r>
              <a:rPr lang="en-GB" sz="1400" i="1" dirty="0" smtClean="0"/>
              <a:t>working together </a:t>
            </a:r>
            <a:r>
              <a:rPr lang="en-GB" sz="1400" dirty="0" smtClean="0"/>
              <a:t>approach, which</a:t>
            </a:r>
            <a:r>
              <a:rPr lang="en-GB" sz="1400" baseline="0" dirty="0" smtClean="0"/>
              <a:t> for some might mean a radical change to practice and policy. Working together across disciplines is not what all of us do best. It requires compromise, sharing of information and asking, what’s best for the PWD and carer? </a:t>
            </a:r>
            <a:endParaRPr lang="en-GB" sz="1400" dirty="0" smtClean="0"/>
          </a:p>
          <a:p>
            <a:endParaRPr lang="en-GB" sz="1400" dirty="0" smtClean="0"/>
          </a:p>
          <a:p>
            <a:r>
              <a:rPr lang="en-GB" sz="1400" dirty="0" smtClean="0"/>
              <a:t>Supports community development in wellbeing and health</a:t>
            </a:r>
          </a:p>
          <a:p>
            <a:endParaRPr lang="en-GB" sz="1400" dirty="0" smtClean="0"/>
          </a:p>
          <a:p>
            <a:r>
              <a:rPr lang="en-GB" sz="1400" dirty="0" smtClean="0"/>
              <a:t>Considers social inclusion and the building of social networks </a:t>
            </a:r>
          </a:p>
          <a:p>
            <a:endParaRPr lang="en-GB" dirty="0" smtClean="0"/>
          </a:p>
          <a:p>
            <a:r>
              <a:rPr lang="en-GB" dirty="0" smtClean="0"/>
              <a:t>The framework incorporates social prescribing as a key element that provides a practice rationale for the arts in dementia</a:t>
            </a:r>
            <a:r>
              <a:rPr lang="en-GB" baseline="0" dirty="0" smtClean="0"/>
              <a:t> care. It is not complex, nor is it meant to be. </a:t>
            </a:r>
          </a:p>
          <a:p>
            <a:endParaRPr lang="en-GB" baseline="0" dirty="0" smtClean="0"/>
          </a:p>
          <a:p>
            <a:r>
              <a:rPr lang="en-GB" b="1" baseline="0" dirty="0" smtClean="0"/>
              <a:t>Go over an example: </a:t>
            </a:r>
            <a:r>
              <a:rPr lang="en-GB" baseline="0" dirty="0" smtClean="0"/>
              <a:t>Dementia programme at the </a:t>
            </a:r>
            <a:r>
              <a:rPr lang="en-GB" baseline="0" dirty="0" err="1" smtClean="0"/>
              <a:t>Beaney</a:t>
            </a:r>
            <a:r>
              <a:rPr lang="en-GB" baseline="0" dirty="0" smtClean="0"/>
              <a:t> Museum in Canterbury: Met with staff at the </a:t>
            </a:r>
            <a:r>
              <a:rPr lang="en-GB" baseline="0" dirty="0" err="1" smtClean="0"/>
              <a:t>Beaney</a:t>
            </a:r>
            <a:r>
              <a:rPr lang="en-GB" baseline="0" dirty="0" smtClean="0"/>
              <a:t>, NHS older adult services in East Kent, Age UK Canterbury, Kent University applied psychology course (to provide undergraduate volunteers as part of a field placement) and myself from Canterbury Christ Church University’s doctoral programme in clinical psychology to support research and evaluation of the project.   NEXT SLIDE </a:t>
            </a:r>
            <a:r>
              <a:rPr lang="en-GB" baseline="0" dirty="0" smtClean="0">
                <a:sym typeface="Wingdings"/>
              </a:rPr>
              <a:t> </a:t>
            </a:r>
            <a:endParaRPr lang="en-GB" dirty="0"/>
          </a:p>
        </p:txBody>
      </p:sp>
      <p:sp>
        <p:nvSpPr>
          <p:cNvPr id="4" name="Slide Number Placeholder 3"/>
          <p:cNvSpPr>
            <a:spLocks noGrp="1"/>
          </p:cNvSpPr>
          <p:nvPr>
            <p:ph type="sldNum" sz="quarter" idx="10"/>
          </p:nvPr>
        </p:nvSpPr>
        <p:spPr/>
        <p:txBody>
          <a:bodyPr/>
          <a:lstStyle/>
          <a:p>
            <a:fld id="{B931BE02-5454-A74D-8401-D11C861962E0}" type="slidenum">
              <a:rPr lang="en-GB" smtClean="0"/>
              <a:t>7</a:t>
            </a:fld>
            <a:endParaRPr lang="en-GB"/>
          </a:p>
        </p:txBody>
      </p:sp>
    </p:spTree>
    <p:extLst>
      <p:ext uri="{BB962C8B-B14F-4D97-AF65-F5344CB8AC3E}">
        <p14:creationId xmlns:p14="http://schemas.microsoft.com/office/powerpoint/2010/main" val="13833688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kern="1200" dirty="0" smtClean="0">
                <a:solidFill>
                  <a:schemeClr val="tx1"/>
                </a:solidFill>
                <a:effectLst/>
                <a:latin typeface="+mn-lt"/>
                <a:ea typeface="+mn-ea"/>
                <a:cs typeface="+mn-cs"/>
              </a:rPr>
              <a:t>We are entering a new era where the arts in dementia care are being taken more seriously by national and local governments, research councils, public health, health and social care, and the general public in the UK and abroad.</a:t>
            </a:r>
            <a:r>
              <a:rPr lang="en-GB" sz="1400" kern="1200" baseline="0" dirty="0" smtClean="0">
                <a:solidFill>
                  <a:schemeClr val="tx1"/>
                </a:solidFill>
                <a:effectLst/>
                <a:latin typeface="+mn-lt"/>
                <a:ea typeface="+mn-ea"/>
                <a:cs typeface="+mn-cs"/>
              </a:rPr>
              <a:t> Old uninformed attitudes shockingly still remain, YET  major changes have been taking place which are evidenced by:</a:t>
            </a:r>
          </a:p>
          <a:p>
            <a:endParaRPr lang="en-GB" sz="1400" kern="1200" baseline="0" dirty="0" smtClean="0">
              <a:solidFill>
                <a:schemeClr val="tx1"/>
              </a:solidFill>
              <a:effectLst/>
              <a:latin typeface="+mn-lt"/>
              <a:ea typeface="+mn-ea"/>
              <a:cs typeface="+mn-cs"/>
            </a:endParaRPr>
          </a:p>
          <a:p>
            <a:pPr marL="342900" indent="-342900">
              <a:buAutoNum type="arabicPeriod"/>
            </a:pPr>
            <a:r>
              <a:rPr lang="en-GB" sz="1400" kern="1200" baseline="0" dirty="0" smtClean="0">
                <a:solidFill>
                  <a:schemeClr val="tx1"/>
                </a:solidFill>
                <a:effectLst/>
                <a:latin typeface="+mn-lt"/>
                <a:ea typeface="+mn-ea"/>
                <a:cs typeface="+mn-cs"/>
              </a:rPr>
              <a:t>RSPH produces a major report, Beyond the Millennium, on arts, health and wellbeing in the UK and NZ. It is a comprehensive review and also sets out guidance for future recommendations</a:t>
            </a:r>
          </a:p>
          <a:p>
            <a:pPr marL="342900" indent="-342900">
              <a:buAutoNum type="arabicPeriod"/>
            </a:pPr>
            <a:endParaRPr lang="en-GB" sz="1400" kern="1200" baseline="0" dirty="0" smtClean="0">
              <a:solidFill>
                <a:schemeClr val="tx1"/>
              </a:solidFill>
              <a:effectLst/>
              <a:latin typeface="+mn-lt"/>
              <a:ea typeface="+mn-ea"/>
              <a:cs typeface="+mn-cs"/>
            </a:endParaRPr>
          </a:p>
          <a:p>
            <a:pPr marL="342900" indent="-342900">
              <a:buAutoNum type="arabicPeriod"/>
            </a:pPr>
            <a:r>
              <a:rPr lang="en-GB" sz="1400" kern="1200" baseline="0" dirty="0" smtClean="0">
                <a:solidFill>
                  <a:schemeClr val="tx1"/>
                </a:solidFill>
                <a:effectLst/>
                <a:latin typeface="+mn-lt"/>
                <a:ea typeface="+mn-ea"/>
                <a:cs typeface="+mn-cs"/>
              </a:rPr>
              <a:t>APPG on Arts, Health and Wellbeing was formed in January 2014 bringing together politicians from 3 parties in the Commons and the Lords to discuss and debate the arts and health. In 2015 the APPG launched an 18</a:t>
            </a:r>
            <a:r>
              <a:rPr lang="en-GB" sz="1400" kern="1200" baseline="30000" dirty="0" smtClean="0">
                <a:solidFill>
                  <a:schemeClr val="tx1"/>
                </a:solidFill>
                <a:effectLst/>
                <a:latin typeface="+mn-lt"/>
                <a:ea typeface="+mn-ea"/>
                <a:cs typeface="+mn-cs"/>
              </a:rPr>
              <a:t>th</a:t>
            </a:r>
            <a:r>
              <a:rPr lang="en-GB" sz="1400" kern="1200" baseline="0" dirty="0" smtClean="0">
                <a:solidFill>
                  <a:schemeClr val="tx1"/>
                </a:solidFill>
                <a:effectLst/>
                <a:latin typeface="+mn-lt"/>
                <a:ea typeface="+mn-ea"/>
                <a:cs typeface="+mn-cs"/>
              </a:rPr>
              <a:t> month inquiry across many areas of arts and health, including dementia. A report is expected early next year that will address arts and health policy for health, social care and public health.  Google APPG arts and health for their website and minutes of all activities.  </a:t>
            </a:r>
          </a:p>
          <a:p>
            <a:pPr marL="342900" indent="-342900">
              <a:buAutoNum type="arabicPeriod"/>
            </a:pPr>
            <a:endParaRPr lang="en-GB" sz="1400" kern="1200" baseline="0" dirty="0" smtClean="0">
              <a:solidFill>
                <a:schemeClr val="tx1"/>
              </a:solidFill>
              <a:effectLst/>
              <a:latin typeface="+mn-lt"/>
              <a:ea typeface="+mn-ea"/>
              <a:cs typeface="+mn-cs"/>
            </a:endParaRPr>
          </a:p>
          <a:p>
            <a:endParaRPr lang="en-GB" sz="1400" kern="1200" baseline="0" dirty="0" smtClean="0">
              <a:solidFill>
                <a:schemeClr val="tx1"/>
              </a:solidFill>
              <a:effectLst/>
              <a:latin typeface="+mn-lt"/>
              <a:ea typeface="+mn-ea"/>
              <a:cs typeface="+mn-cs"/>
            </a:endParaRPr>
          </a:p>
          <a:p>
            <a:r>
              <a:rPr lang="en-GB" sz="1400" kern="1200" baseline="0" dirty="0" smtClean="0">
                <a:solidFill>
                  <a:schemeClr val="tx1"/>
                </a:solidFill>
                <a:effectLst/>
                <a:latin typeface="+mn-lt"/>
                <a:ea typeface="+mn-ea"/>
                <a:cs typeface="+mn-cs"/>
              </a:rPr>
              <a:t>3. RSPH development of a special interest group in arts, health and wellbeing. This was launched in September 2015 at a conference in London and now has 195 members. This follows nearly 8 years where the RSPH has had an annual award for best practice in arts and health and a research award in arts and health.</a:t>
            </a:r>
          </a:p>
          <a:p>
            <a:endParaRPr lang="en-GB" sz="14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1400" kern="1200" baseline="0" dirty="0" smtClean="0">
                <a:solidFill>
                  <a:schemeClr val="tx1"/>
                </a:solidFill>
                <a:effectLst/>
                <a:latin typeface="+mn-lt"/>
                <a:ea typeface="+mn-ea"/>
                <a:cs typeface="+mn-cs"/>
              </a:rPr>
              <a:t>4. National Institute for Clinical Excellence (NICE) revised guidelines for care of older people in autumn 2015 for the first time listed leisure activities that included the arts</a:t>
            </a:r>
            <a:r>
              <a:rPr lang="en-GB" sz="1400" kern="1200" baseline="0" dirty="0" smtClean="0">
                <a:solidFill>
                  <a:srgbClr val="FF0000"/>
                </a:solidFill>
                <a:effectLst/>
                <a:latin typeface="+mn-lt"/>
                <a:ea typeface="+mn-ea"/>
                <a:cs typeface="+mn-cs"/>
              </a:rPr>
              <a:t>.    NEXT SLIDE </a:t>
            </a:r>
            <a:r>
              <a:rPr lang="en-GB" sz="1400" kern="1200" baseline="0" dirty="0" smtClean="0">
                <a:solidFill>
                  <a:srgbClr val="FF0000"/>
                </a:solidFill>
                <a:effectLst/>
                <a:latin typeface="+mn-lt"/>
                <a:ea typeface="+mn-ea"/>
                <a:cs typeface="+mn-cs"/>
                <a:sym typeface="Wingdings"/>
              </a:rPr>
              <a:t> </a:t>
            </a:r>
            <a:endParaRPr lang="en-GB" sz="1400" kern="1200" baseline="0" dirty="0" smtClean="0">
              <a:solidFill>
                <a:srgbClr val="FF0000"/>
              </a:solidFill>
              <a:effectLst/>
              <a:latin typeface="+mn-lt"/>
              <a:ea typeface="+mn-ea"/>
              <a:cs typeface="+mn-cs"/>
            </a:endParaRPr>
          </a:p>
          <a:p>
            <a:endParaRPr lang="en-GB" sz="1400" kern="1200" baseline="0" dirty="0" smtClean="0">
              <a:solidFill>
                <a:schemeClr val="tx1"/>
              </a:solidFill>
              <a:effectLst/>
              <a:latin typeface="+mn-lt"/>
              <a:ea typeface="+mn-ea"/>
              <a:cs typeface="+mn-cs"/>
            </a:endParaRPr>
          </a:p>
          <a:p>
            <a:endParaRPr lang="en-GB" sz="1400" kern="1200" baseline="0" dirty="0" smtClean="0">
              <a:solidFill>
                <a:schemeClr val="tx1"/>
              </a:solidFill>
              <a:effectLst/>
              <a:latin typeface="+mn-lt"/>
              <a:ea typeface="+mn-ea"/>
              <a:cs typeface="+mn-cs"/>
            </a:endParaRPr>
          </a:p>
          <a:p>
            <a:r>
              <a:rPr lang="en-GB" sz="1400" kern="1200" baseline="0" dirty="0" smtClean="0">
                <a:solidFill>
                  <a:schemeClr val="tx1"/>
                </a:solidFill>
                <a:effectLst/>
                <a:latin typeface="+mn-lt"/>
                <a:ea typeface="+mn-ea"/>
                <a:cs typeface="+mn-cs"/>
              </a:rPr>
              <a:t>. </a:t>
            </a:r>
          </a:p>
          <a:p>
            <a:endParaRPr lang="en-GB" sz="14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5BF6447-7E32-CA45-A040-796D21914B99}" type="slidenum">
              <a:rPr lang="en-GB" smtClean="0"/>
              <a:t>8</a:t>
            </a:fld>
            <a:endParaRPr lang="en-GB"/>
          </a:p>
        </p:txBody>
      </p:sp>
    </p:spTree>
    <p:extLst>
      <p:ext uri="{BB962C8B-B14F-4D97-AF65-F5344CB8AC3E}">
        <p14:creationId xmlns:p14="http://schemas.microsoft.com/office/powerpoint/2010/main" val="9042581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kern="1200" baseline="0" dirty="0" smtClean="0">
                <a:solidFill>
                  <a:schemeClr val="tx1"/>
                </a:solidFill>
                <a:effectLst/>
                <a:latin typeface="+mn-lt"/>
                <a:ea typeface="+mn-ea"/>
                <a:cs typeface="+mn-cs"/>
              </a:rPr>
              <a:t>5. The Alzheimer’s Society was commissioned by the PM’s Dementia Friendly Communities initiative in 2014 to form a committee in order to write dementia friendly guidelines for arts organisations---the first of its kind internationally. Maria Parsons, </a:t>
            </a:r>
            <a:r>
              <a:rPr lang="en-GB" sz="1400" kern="1200" baseline="0" dirty="0" err="1" smtClean="0">
                <a:solidFill>
                  <a:schemeClr val="tx1"/>
                </a:solidFill>
                <a:effectLst/>
                <a:latin typeface="+mn-lt"/>
                <a:ea typeface="+mn-ea"/>
                <a:cs typeface="+mn-cs"/>
              </a:rPr>
              <a:t>Esme</a:t>
            </a:r>
            <a:r>
              <a:rPr lang="en-GB" sz="1400" kern="1200" baseline="0" dirty="0" smtClean="0">
                <a:solidFill>
                  <a:schemeClr val="tx1"/>
                </a:solidFill>
                <a:effectLst/>
                <a:latin typeface="+mn-lt"/>
                <a:ea typeface="+mn-ea"/>
                <a:cs typeface="+mn-cs"/>
              </a:rPr>
              <a:t>’ Ward from Manchester and I, as well as several other people, were part of that group that authored the guide and I am pleased to say it has gone viral around the globe. If you have not seen it Google; Dementia friendly arts venue.</a:t>
            </a:r>
          </a:p>
          <a:p>
            <a:endParaRPr lang="en-GB" sz="1400" kern="1200" baseline="0" dirty="0" smtClean="0">
              <a:solidFill>
                <a:schemeClr val="tx1"/>
              </a:solidFill>
              <a:effectLst/>
              <a:latin typeface="+mn-lt"/>
              <a:ea typeface="+mn-ea"/>
              <a:cs typeface="+mn-cs"/>
            </a:endParaRPr>
          </a:p>
          <a:p>
            <a:r>
              <a:rPr lang="en-GB" sz="1400" kern="1200" baseline="0" dirty="0" smtClean="0">
                <a:solidFill>
                  <a:schemeClr val="tx1"/>
                </a:solidFill>
                <a:effectLst/>
                <a:latin typeface="+mn-lt"/>
                <a:ea typeface="+mn-ea"/>
                <a:cs typeface="+mn-cs"/>
              </a:rPr>
              <a:t>6. Public Health England on 4 February this year published, </a:t>
            </a:r>
            <a:r>
              <a:rPr lang="en-GB" sz="1400" i="1" kern="1200" baseline="0" dirty="0" smtClean="0">
                <a:solidFill>
                  <a:schemeClr val="tx1"/>
                </a:solidFill>
                <a:effectLst/>
                <a:latin typeface="+mn-lt"/>
                <a:ea typeface="+mn-ea"/>
                <a:cs typeface="+mn-cs"/>
              </a:rPr>
              <a:t>Arts for Health and Wellbeing: An evaluation framework</a:t>
            </a:r>
            <a:r>
              <a:rPr lang="en-GB" sz="1400" kern="1200" baseline="0" dirty="0" smtClean="0">
                <a:solidFill>
                  <a:schemeClr val="tx1"/>
                </a:solidFill>
                <a:effectLst/>
                <a:latin typeface="+mn-lt"/>
                <a:ea typeface="+mn-ea"/>
                <a:cs typeface="+mn-cs"/>
              </a:rPr>
              <a:t>. A watershed document that publically acknowledges for the first time, the arts and health is worth considering evaluating. This framework helps local PH departments evaluate arts and health programmes, arts and health proposals and arts and health commissioning. </a:t>
            </a:r>
          </a:p>
          <a:p>
            <a:endParaRPr lang="en-GB" sz="1400" kern="1200" baseline="0" dirty="0" smtClean="0">
              <a:solidFill>
                <a:schemeClr val="tx1"/>
              </a:solidFill>
              <a:effectLst/>
              <a:latin typeface="+mn-lt"/>
              <a:ea typeface="+mn-ea"/>
              <a:cs typeface="+mn-cs"/>
            </a:endParaRPr>
          </a:p>
          <a:p>
            <a:r>
              <a:rPr lang="en-GB" sz="1400" kern="1200" baseline="0" dirty="0" smtClean="0">
                <a:solidFill>
                  <a:schemeClr val="tx1"/>
                </a:solidFill>
                <a:effectLst/>
                <a:latin typeface="+mn-lt"/>
                <a:ea typeface="+mn-ea"/>
                <a:cs typeface="+mn-cs"/>
              </a:rPr>
              <a:t>7. PHE strikes again this year and launched in March a special interest group in arts and health. SIGs are important ways to influence policy and practice and to have PHE and the RSPH both have SIGs is remarkable and a sign that arts and health work is getting the attention of major organisations. At last, some of us might say.</a:t>
            </a:r>
          </a:p>
          <a:p>
            <a:endParaRPr lang="en-GB" sz="14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1400" kern="1200" baseline="0" dirty="0" smtClean="0">
                <a:solidFill>
                  <a:schemeClr val="tx1"/>
                </a:solidFill>
                <a:effectLst/>
                <a:latin typeface="+mn-lt"/>
                <a:ea typeface="+mn-ea"/>
                <a:cs typeface="+mn-cs"/>
              </a:rPr>
              <a:t>8. The Wellcome Trust announced last month that the next Wellcome Collection Hub residency for 2016-2018 will be on exploring dementia through the arts and sciences. </a:t>
            </a:r>
            <a:endParaRPr lang="en-GB" sz="1400" dirty="0" smtClean="0"/>
          </a:p>
          <a:p>
            <a:endParaRPr lang="en-GB" sz="1400" kern="1200" baseline="0" dirty="0" smtClean="0">
              <a:solidFill>
                <a:schemeClr val="tx1"/>
              </a:solidFill>
              <a:effectLst/>
              <a:latin typeface="+mn-lt"/>
              <a:ea typeface="+mn-ea"/>
              <a:cs typeface="+mn-cs"/>
            </a:endParaRPr>
          </a:p>
          <a:p>
            <a:r>
              <a:rPr lang="en-GB" sz="1400" kern="1200" baseline="0" dirty="0" smtClean="0">
                <a:solidFill>
                  <a:schemeClr val="tx1"/>
                </a:solidFill>
                <a:effectLst/>
                <a:latin typeface="+mn-lt"/>
                <a:ea typeface="+mn-ea"/>
                <a:cs typeface="+mn-cs"/>
              </a:rPr>
              <a:t>9. And finally, as you may have noticed in your delegate packs, a call for papers has been issued for the first international conference on arts and dementia research sponsored by the RSPH, the AS, and Canterbury CC University 9-10 March 2017. </a:t>
            </a:r>
          </a:p>
          <a:p>
            <a:endParaRPr lang="en-GB" sz="1200" kern="1200" baseline="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25BF6447-7E32-CA45-A040-796D21914B99}" type="slidenum">
              <a:rPr lang="en-GB" smtClean="0"/>
              <a:t>9</a:t>
            </a:fld>
            <a:endParaRPr lang="en-GB"/>
          </a:p>
        </p:txBody>
      </p:sp>
    </p:spTree>
    <p:extLst>
      <p:ext uri="{BB962C8B-B14F-4D97-AF65-F5344CB8AC3E}">
        <p14:creationId xmlns:p14="http://schemas.microsoft.com/office/powerpoint/2010/main" val="2060627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GB"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A98AF03-7270-45C2-A683-C5E353EF01A5}" type="datetime4">
              <a:rPr lang="en-US" smtClean="0"/>
              <a:pPr/>
              <a:t>March 29, 2016</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B37D5FE-740C-46F5-801A-FA5477D9711F}" type="slidenum">
              <a:rPr lang="en-US" smtClean="0"/>
              <a:pPr/>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2FB5AFD-D735-4504-A039-ADEBB6448D55}" type="datetime4">
              <a:rPr lang="en-US" smtClean="0"/>
              <a:pPr/>
              <a:t>March 29, 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GB"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B5C8118-FB93-4E87-B380-0175F2FE2167}" type="datetime4">
              <a:rPr lang="en-US" smtClean="0"/>
              <a:pPr/>
              <a:t>March 29, 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p>
            <a:fld id="{05A93482-8E69-40F7-BCAD-5662A6CADB27}" type="datetime4">
              <a:rPr lang="en-US" smtClean="0"/>
              <a:pPr/>
              <a:t>March 29, 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GB"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FBB7EAE1-CAAC-4AEF-919E-158692B1E55E}" type="datetime4">
              <a:rPr lang="en-US" smtClean="0"/>
              <a:pPr/>
              <a:t>March 29, 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5" name="Date Placeholder 4"/>
          <p:cNvSpPr>
            <a:spLocks noGrp="1"/>
          </p:cNvSpPr>
          <p:nvPr>
            <p:ph type="dt" sz="half" idx="10"/>
          </p:nvPr>
        </p:nvSpPr>
        <p:spPr/>
        <p:txBody>
          <a:bodyPr/>
          <a:lstStyle/>
          <a:p>
            <a:fld id="{9525A706-D8F2-4D1A-855A-CADC92600C26}" type="datetime4">
              <a:rPr lang="en-US" smtClean="0"/>
              <a:pPr/>
              <a:t>March 29, 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Date Placeholder 6"/>
          <p:cNvSpPr>
            <a:spLocks noGrp="1"/>
          </p:cNvSpPr>
          <p:nvPr>
            <p:ph type="dt" sz="half" idx="10"/>
          </p:nvPr>
        </p:nvSpPr>
        <p:spPr/>
        <p:txBody>
          <a:bodyPr/>
          <a:lstStyle/>
          <a:p>
            <a:fld id="{99B4F123-1704-49AC-9D15-C4B1462B8014}" type="datetime4">
              <a:rPr lang="en-US" smtClean="0"/>
              <a:pPr/>
              <a:t>March 29, 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E3127EC2-47FB-48A1-8644-C8A81DDAA119}" type="datetime4">
              <a:rPr lang="en-US" smtClean="0"/>
              <a:pPr/>
              <a:t>March 29, 2016</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EC3ED-7435-49F9-84C8-03CCA2F8DEDB}" type="datetime4">
              <a:rPr lang="en-US" smtClean="0"/>
              <a:pPr/>
              <a:t>March 29, 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FC49BF1-FCD3-4395-8FF6-0047AF66228E}" type="datetime4">
              <a:rPr lang="en-US" smtClean="0"/>
              <a:pPr/>
              <a:t>March 29, 2016</a:t>
            </a:fld>
            <a:endParaRPr lang="en-US"/>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GB"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GB"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A861222-2C8B-4501-BE87-6797EC025925}" type="datetime4">
              <a:rPr lang="en-US" smtClean="0"/>
              <a:pPr/>
              <a:t>March 29, 2016</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GB"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6C01193-8287-4834-A286-6B880643E934}" type="datetime4">
              <a:rPr lang="en-US" smtClean="0"/>
              <a:pPr/>
              <a:t>March 29, 2016</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B37D5FE-740C-46F5-801A-FA5477D9711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3.gif"/><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4.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5.jp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gif"/><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gif"/><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gif"/><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hyperlink" Target="https://www.ucl.ac.uk/museums/research/museumsonprescription/Social-Prescribing-Review.pdf" TargetMode="External"/><Relationship Id="rId4" Type="http://schemas.openxmlformats.org/officeDocument/2006/relationships/image" Target="../media/image2.jpeg"/><Relationship Id="rId5" Type="http://schemas.openxmlformats.org/officeDocument/2006/relationships/image" Target="../media/image3.gif"/><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gif"/><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gif"/><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3.gif"/><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3.gif"/><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7601" y="221922"/>
            <a:ext cx="7159119" cy="4188714"/>
          </a:xfrm>
        </p:spPr>
        <p:txBody>
          <a:bodyPr>
            <a:normAutofit fontScale="90000"/>
          </a:bodyPr>
          <a:lstStyle/>
          <a:p>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a:t/>
            </a:r>
            <a:br>
              <a:rPr lang="en-GB" b="1" dirty="0"/>
            </a:br>
            <a:r>
              <a:rPr lang="en-GB" sz="4900" b="1" dirty="0" smtClean="0">
                <a:solidFill>
                  <a:schemeClr val="tx1"/>
                </a:solidFill>
              </a:rPr>
              <a:t>The </a:t>
            </a:r>
            <a:r>
              <a:rPr lang="en-GB" sz="4900" b="1" dirty="0">
                <a:solidFill>
                  <a:schemeClr val="tx1"/>
                </a:solidFill>
              </a:rPr>
              <a:t>Arts and Dementia: A Social Prescription for the Best Possible Care</a:t>
            </a:r>
            <a:r>
              <a:rPr lang="en-GB" sz="4900" dirty="0">
                <a:solidFill>
                  <a:schemeClr val="tx1"/>
                </a:solidFill>
              </a:rPr>
              <a:t> </a:t>
            </a:r>
          </a:p>
        </p:txBody>
      </p:sp>
      <p:sp>
        <p:nvSpPr>
          <p:cNvPr id="3" name="Subtitle 2"/>
          <p:cNvSpPr>
            <a:spLocks noGrp="1"/>
          </p:cNvSpPr>
          <p:nvPr>
            <p:ph type="subTitle" idx="1"/>
          </p:nvPr>
        </p:nvSpPr>
        <p:spPr>
          <a:xfrm>
            <a:off x="3797543" y="4500081"/>
            <a:ext cx="4245626" cy="1849348"/>
          </a:xfrm>
        </p:spPr>
        <p:txBody>
          <a:bodyPr>
            <a:noAutofit/>
          </a:bodyPr>
          <a:lstStyle/>
          <a:p>
            <a:r>
              <a:rPr lang="en-GB" sz="2400" b="1" dirty="0" smtClean="0"/>
              <a:t>Prof Paul M Camic</a:t>
            </a:r>
          </a:p>
          <a:p>
            <a:r>
              <a:rPr lang="en-GB" sz="2400" b="1" dirty="0" err="1" smtClean="0"/>
              <a:t>Salomons</a:t>
            </a:r>
            <a:r>
              <a:rPr lang="en-GB" sz="2400" b="1" dirty="0" smtClean="0"/>
              <a:t> Centre,</a:t>
            </a:r>
          </a:p>
          <a:p>
            <a:r>
              <a:rPr lang="en-GB" sz="2400" b="1" dirty="0" smtClean="0"/>
              <a:t>Canterbury Christ Church University, </a:t>
            </a:r>
            <a:r>
              <a:rPr lang="en-GB" sz="2400" dirty="0" smtClean="0"/>
              <a:t>Tunbridge Wells campus</a:t>
            </a:r>
            <a:endParaRPr lang="en-GB" sz="2400" dirty="0"/>
          </a:p>
        </p:txBody>
      </p:sp>
    </p:spTree>
    <p:extLst>
      <p:ext uri="{BB962C8B-B14F-4D97-AF65-F5344CB8AC3E}">
        <p14:creationId xmlns:p14="http://schemas.microsoft.com/office/powerpoint/2010/main" val="36130139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474529"/>
            <a:ext cx="7024744" cy="2233081"/>
          </a:xfrm>
        </p:spPr>
        <p:txBody>
          <a:bodyPr>
            <a:normAutofit fontScale="90000"/>
          </a:bodyPr>
          <a:lstStyle/>
          <a:p>
            <a:r>
              <a:rPr lang="en-GB" b="1" dirty="0" smtClean="0">
                <a:solidFill>
                  <a:schemeClr val="tx1">
                    <a:lumMod val="75000"/>
                    <a:lumOff val="25000"/>
                  </a:schemeClr>
                </a:solidFill>
              </a:rPr>
              <a:t/>
            </a:r>
            <a:br>
              <a:rPr lang="en-GB" b="1" dirty="0" smtClean="0">
                <a:solidFill>
                  <a:schemeClr val="tx1">
                    <a:lumMod val="75000"/>
                    <a:lumOff val="25000"/>
                  </a:schemeClr>
                </a:solidFill>
              </a:rPr>
            </a:br>
            <a:r>
              <a:rPr lang="en-GB" b="1" dirty="0">
                <a:solidFill>
                  <a:schemeClr val="tx1">
                    <a:lumMod val="75000"/>
                    <a:lumOff val="25000"/>
                  </a:schemeClr>
                </a:solidFill>
              </a:rPr>
              <a:t/>
            </a:r>
            <a:br>
              <a:rPr lang="en-GB" b="1" dirty="0">
                <a:solidFill>
                  <a:schemeClr val="tx1">
                    <a:lumMod val="75000"/>
                    <a:lumOff val="25000"/>
                  </a:schemeClr>
                </a:solidFill>
              </a:rPr>
            </a:br>
            <a:r>
              <a:rPr lang="en-GB" b="1" dirty="0" smtClean="0">
                <a:solidFill>
                  <a:schemeClr val="tx1">
                    <a:lumMod val="75000"/>
                    <a:lumOff val="25000"/>
                  </a:schemeClr>
                </a:solidFill>
              </a:rPr>
              <a:t/>
            </a:r>
            <a:br>
              <a:rPr lang="en-GB" b="1" dirty="0" smtClean="0">
                <a:solidFill>
                  <a:schemeClr val="tx1">
                    <a:lumMod val="75000"/>
                    <a:lumOff val="25000"/>
                  </a:schemeClr>
                </a:solidFill>
              </a:rPr>
            </a:br>
            <a:r>
              <a:rPr lang="en-GB" b="1" dirty="0" smtClean="0">
                <a:solidFill>
                  <a:schemeClr val="tx1">
                    <a:lumMod val="75000"/>
                    <a:lumOff val="25000"/>
                  </a:schemeClr>
                </a:solidFill>
              </a:rPr>
              <a:t>1. What are the essential components of arts and health dementia programmes?</a:t>
            </a:r>
            <a:br>
              <a:rPr lang="en-GB" b="1" dirty="0" smtClean="0">
                <a:solidFill>
                  <a:schemeClr val="tx1">
                    <a:lumMod val="75000"/>
                    <a:lumOff val="25000"/>
                  </a:schemeClr>
                </a:solidFill>
              </a:rPr>
            </a:br>
            <a:endParaRPr lang="en-GB" b="1" dirty="0">
              <a:solidFill>
                <a:schemeClr val="tx1">
                  <a:lumMod val="75000"/>
                  <a:lumOff val="25000"/>
                </a:schemeClr>
              </a:solidFill>
            </a:endParaRPr>
          </a:p>
        </p:txBody>
      </p:sp>
      <p:sp>
        <p:nvSpPr>
          <p:cNvPr id="3" name="Content Placeholder 2"/>
          <p:cNvSpPr>
            <a:spLocks noGrp="1"/>
          </p:cNvSpPr>
          <p:nvPr>
            <p:ph idx="1"/>
          </p:nvPr>
        </p:nvSpPr>
        <p:spPr>
          <a:xfrm>
            <a:off x="1043492" y="2567866"/>
            <a:ext cx="6777317" cy="3264763"/>
          </a:xfrm>
        </p:spPr>
        <p:txBody>
          <a:bodyPr>
            <a:normAutofit/>
          </a:bodyPr>
          <a:lstStyle/>
          <a:p>
            <a:pPr marL="68580" indent="0">
              <a:buNone/>
            </a:pPr>
            <a:r>
              <a:rPr lang="en-GB" sz="3200" b="1" dirty="0" smtClean="0"/>
              <a:t>2. How do they work?</a:t>
            </a:r>
          </a:p>
          <a:p>
            <a:pPr marL="68580" indent="0">
              <a:buNone/>
            </a:pPr>
            <a:endParaRPr lang="en-GB" sz="3200" b="1" dirty="0" smtClean="0"/>
          </a:p>
          <a:p>
            <a:pPr marL="68580" indent="0">
              <a:buNone/>
            </a:pPr>
            <a:r>
              <a:rPr lang="en-GB" sz="3200" b="1" dirty="0" smtClean="0"/>
              <a:t>3. What outcomes can we expect?</a:t>
            </a:r>
            <a:endParaRPr lang="en-GB" sz="3200" b="1" dirty="0"/>
          </a:p>
        </p:txBody>
      </p:sp>
      <p:pic>
        <p:nvPicPr>
          <p:cNvPr id="5" name="Picture 4" descr="Macintosh HD:Users:paulcamic:Desktop:europa-flag.gif"/>
          <p:cNvPicPr/>
          <p:nvPr/>
        </p:nvPicPr>
        <p:blipFill>
          <a:blip r:embed="rId3">
            <a:extLst>
              <a:ext uri="{28A0092B-C50C-407E-A947-70E740481C1C}">
                <a14:useLocalDpi xmlns:a14="http://schemas.microsoft.com/office/drawing/2010/main" val="0"/>
              </a:ext>
            </a:extLst>
          </a:blip>
          <a:srcRect/>
          <a:stretch>
            <a:fillRect/>
          </a:stretch>
        </p:blipFill>
        <p:spPr bwMode="auto">
          <a:xfrm>
            <a:off x="195130" y="5953844"/>
            <a:ext cx="848360" cy="765175"/>
          </a:xfrm>
          <a:prstGeom prst="rect">
            <a:avLst/>
          </a:prstGeom>
          <a:noFill/>
          <a:ln>
            <a:noFill/>
          </a:ln>
        </p:spPr>
      </p:pic>
      <p:pic>
        <p:nvPicPr>
          <p:cNvPr id="6" name="Picture 5" descr="cccu logo.JPG"/>
          <p:cNvPicPr/>
          <p:nvPr/>
        </p:nvPicPr>
        <p:blipFill>
          <a:blip r:embed="rId4" cstate="print">
            <a:alphaModFix/>
          </a:blip>
          <a:srcRect/>
          <a:stretch>
            <a:fillRect/>
          </a:stretch>
        </p:blipFill>
        <p:spPr bwMode="auto">
          <a:xfrm>
            <a:off x="7497171" y="5953844"/>
            <a:ext cx="1257300" cy="571500"/>
          </a:xfrm>
          <a:prstGeom prst="rect">
            <a:avLst/>
          </a:prstGeom>
          <a:noFill/>
          <a:ln w="9525">
            <a:noFill/>
            <a:miter lim="800000"/>
            <a:headEnd/>
            <a:tailEnd/>
          </a:ln>
        </p:spPr>
      </p:pic>
    </p:spTree>
    <p:extLst>
      <p:ext uri="{BB962C8B-B14F-4D97-AF65-F5344CB8AC3E}">
        <p14:creationId xmlns:p14="http://schemas.microsoft.com/office/powerpoint/2010/main" val="211106885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753276"/>
          </a:xfrm>
        </p:spPr>
        <p:txBody>
          <a:bodyPr/>
          <a:lstStyle/>
          <a:p>
            <a:r>
              <a:rPr lang="en-GB" dirty="0" smtClean="0"/>
              <a:t>Breasts and biceps…</a:t>
            </a:r>
            <a:endParaRPr lang="en-GB" dirty="0"/>
          </a:p>
        </p:txBody>
      </p:sp>
      <p:pic>
        <p:nvPicPr>
          <p:cNvPr id="4" name="Content Placeholder 3" descr="DPG.jpg"/>
          <p:cNvPicPr>
            <a:picLocks noGrp="1" noChangeAspect="1"/>
          </p:cNvPicPr>
          <p:nvPr>
            <p:ph idx="1"/>
          </p:nvPr>
        </p:nvPicPr>
        <p:blipFill>
          <a:blip r:embed="rId3">
            <a:extLst>
              <a:ext uri="{28A0092B-C50C-407E-A947-70E740481C1C}">
                <a14:useLocalDpi xmlns:a14="http://schemas.microsoft.com/office/drawing/2010/main" val="0"/>
              </a:ext>
            </a:extLst>
          </a:blip>
          <a:srcRect t="11908" b="11908"/>
          <a:stretch>
            <a:fillRect/>
          </a:stretch>
        </p:blipFill>
        <p:spPr>
          <a:xfrm>
            <a:off x="496976" y="1780940"/>
            <a:ext cx="8062044" cy="4051689"/>
          </a:xfrm>
        </p:spPr>
      </p:pic>
    </p:spTree>
    <p:extLst>
      <p:ext uri="{BB962C8B-B14F-4D97-AF65-F5344CB8AC3E}">
        <p14:creationId xmlns:p14="http://schemas.microsoft.com/office/powerpoint/2010/main" val="193669310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710132"/>
            <a:ext cx="7024744" cy="1143000"/>
          </a:xfrm>
        </p:spPr>
        <p:txBody>
          <a:bodyPr/>
          <a:lstStyle/>
          <a:p>
            <a:endParaRPr lang="en-GB"/>
          </a:p>
        </p:txBody>
      </p:sp>
      <p:pic>
        <p:nvPicPr>
          <p:cNvPr id="4" name="Content Placeholder 3" descr="M3.jpg"/>
          <p:cNvPicPr>
            <a:picLocks noGrp="1" noChangeAspect="1"/>
          </p:cNvPicPr>
          <p:nvPr>
            <p:ph idx="1"/>
          </p:nvPr>
        </p:nvPicPr>
        <p:blipFill>
          <a:blip r:embed="rId3">
            <a:extLst>
              <a:ext uri="{28A0092B-C50C-407E-A947-70E740481C1C}">
                <a14:useLocalDpi xmlns:a14="http://schemas.microsoft.com/office/drawing/2010/main" val="0"/>
              </a:ext>
            </a:extLst>
          </a:blip>
          <a:srcRect l="-11421" r="-11421"/>
          <a:stretch>
            <a:fillRect/>
          </a:stretch>
        </p:blipFill>
        <p:spPr>
          <a:xfrm>
            <a:off x="1043492" y="1477215"/>
            <a:ext cx="6777317" cy="4134524"/>
          </a:xfrm>
        </p:spPr>
      </p:pic>
    </p:spTree>
    <p:extLst>
      <p:ext uri="{BB962C8B-B14F-4D97-AF65-F5344CB8AC3E}">
        <p14:creationId xmlns:p14="http://schemas.microsoft.com/office/powerpoint/2010/main" val="231135987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2" y="999945"/>
            <a:ext cx="7024744" cy="1143000"/>
          </a:xfrm>
        </p:spPr>
        <p:txBody>
          <a:bodyPr>
            <a:noAutofit/>
          </a:bodyPr>
          <a:lstStyle/>
          <a:p>
            <a:r>
              <a:rPr lang="en-GB" sz="2800" b="1" dirty="0" smtClean="0">
                <a:solidFill>
                  <a:schemeClr val="tx1"/>
                </a:solidFill>
              </a:rPr>
              <a:t>Social prescribing: A review of community referral schemes </a:t>
            </a:r>
            <a:r>
              <a:rPr lang="en-GB" sz="2400" dirty="0" smtClean="0">
                <a:solidFill>
                  <a:schemeClr val="tx1"/>
                </a:solidFill>
              </a:rPr>
              <a:t>(Thomson, Camic &amp; Chatterjee, 2015) </a:t>
            </a:r>
            <a:endParaRPr lang="en-GB" sz="2400" dirty="0">
              <a:solidFill>
                <a:schemeClr val="tx1"/>
              </a:solidFill>
            </a:endParaRPr>
          </a:p>
        </p:txBody>
      </p:sp>
      <p:sp>
        <p:nvSpPr>
          <p:cNvPr id="3" name="Content Placeholder 2"/>
          <p:cNvSpPr>
            <a:spLocks noGrp="1"/>
          </p:cNvSpPr>
          <p:nvPr>
            <p:ph idx="1"/>
          </p:nvPr>
        </p:nvSpPr>
        <p:spPr/>
        <p:txBody>
          <a:bodyPr/>
          <a:lstStyle/>
          <a:p>
            <a:r>
              <a:rPr lang="en-GB" dirty="0" smtClean="0"/>
              <a:t>Funded by AHRC</a:t>
            </a:r>
          </a:p>
          <a:p>
            <a:r>
              <a:rPr lang="en-GB" dirty="0" smtClean="0"/>
              <a:t>Looked at 1500 social prescribing schemes in several countries with a focus on the UK</a:t>
            </a:r>
          </a:p>
          <a:p>
            <a:r>
              <a:rPr lang="en-GB" dirty="0" smtClean="0"/>
              <a:t>Highlighted 35 case studies </a:t>
            </a:r>
          </a:p>
          <a:p>
            <a:r>
              <a:rPr lang="en-GB" dirty="0" smtClean="0"/>
              <a:t>Exercise, arts, education, books, museums, green gyms, social enterprise schemes, volunteering, gardening and others</a:t>
            </a:r>
            <a:endParaRPr lang="en-GB" dirty="0"/>
          </a:p>
        </p:txBody>
      </p:sp>
      <p:pic>
        <p:nvPicPr>
          <p:cNvPr id="4" name="Picture 3" descr="cccu logo.JPG"/>
          <p:cNvPicPr/>
          <p:nvPr/>
        </p:nvPicPr>
        <p:blipFill>
          <a:blip r:embed="rId3" cstate="print">
            <a:alphaModFix/>
          </a:blip>
          <a:srcRect/>
          <a:stretch>
            <a:fillRect/>
          </a:stretch>
        </p:blipFill>
        <p:spPr bwMode="auto">
          <a:xfrm>
            <a:off x="7497171" y="5953844"/>
            <a:ext cx="1257300" cy="571500"/>
          </a:xfrm>
          <a:prstGeom prst="rect">
            <a:avLst/>
          </a:prstGeom>
          <a:noFill/>
          <a:ln w="9525">
            <a:noFill/>
            <a:miter lim="800000"/>
            <a:headEnd/>
            <a:tailEnd/>
          </a:ln>
        </p:spPr>
      </p:pic>
      <p:pic>
        <p:nvPicPr>
          <p:cNvPr id="5" name="Picture 4" descr="Macintosh HD:Users:paulcamic:Desktop:europa-flag.gif"/>
          <p:cNvPicPr/>
          <p:nvPr/>
        </p:nvPicPr>
        <p:blipFill>
          <a:blip r:embed="rId4">
            <a:extLst>
              <a:ext uri="{28A0092B-C50C-407E-A947-70E740481C1C}">
                <a14:useLocalDpi xmlns:a14="http://schemas.microsoft.com/office/drawing/2010/main" val="0"/>
              </a:ext>
            </a:extLst>
          </a:blip>
          <a:srcRect/>
          <a:stretch>
            <a:fillRect/>
          </a:stretch>
        </p:blipFill>
        <p:spPr bwMode="auto">
          <a:xfrm>
            <a:off x="195132" y="5842125"/>
            <a:ext cx="848360" cy="765175"/>
          </a:xfrm>
          <a:prstGeom prst="rect">
            <a:avLst/>
          </a:prstGeom>
          <a:noFill/>
          <a:ln>
            <a:noFill/>
          </a:ln>
        </p:spPr>
      </p:pic>
    </p:spTree>
    <p:extLst>
      <p:ext uri="{BB962C8B-B14F-4D97-AF65-F5344CB8AC3E}">
        <p14:creationId xmlns:p14="http://schemas.microsoft.com/office/powerpoint/2010/main" val="290186185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433373"/>
          </a:xfrm>
        </p:spPr>
        <p:txBody>
          <a:bodyPr>
            <a:normAutofit fontScale="90000"/>
          </a:bodyPr>
          <a:lstStyle/>
          <a:p>
            <a:r>
              <a:rPr lang="en-GB" sz="3200" b="1" dirty="0" smtClean="0">
                <a:solidFill>
                  <a:schemeClr val="tx1"/>
                </a:solidFill>
              </a:rPr>
              <a:t>SP Review Findings (1 of 2)</a:t>
            </a:r>
            <a:endParaRPr lang="en-GB" sz="3200" b="1" dirty="0">
              <a:solidFill>
                <a:schemeClr val="tx1"/>
              </a:solidFill>
            </a:endParaRPr>
          </a:p>
        </p:txBody>
      </p:sp>
      <p:sp>
        <p:nvSpPr>
          <p:cNvPr id="3" name="Content Placeholder 2"/>
          <p:cNvSpPr>
            <a:spLocks noGrp="1"/>
          </p:cNvSpPr>
          <p:nvPr>
            <p:ph idx="1"/>
          </p:nvPr>
        </p:nvSpPr>
        <p:spPr>
          <a:xfrm>
            <a:off x="1043492" y="1461038"/>
            <a:ext cx="6777317" cy="4371592"/>
          </a:xfrm>
        </p:spPr>
        <p:txBody>
          <a:bodyPr>
            <a:normAutofit/>
          </a:bodyPr>
          <a:lstStyle/>
          <a:p>
            <a:endParaRPr lang="en-GB" dirty="0" smtClean="0"/>
          </a:p>
          <a:p>
            <a:r>
              <a:rPr lang="en-GB" dirty="0" smtClean="0"/>
              <a:t>Increases </a:t>
            </a:r>
            <a:r>
              <a:rPr lang="en-GB" dirty="0"/>
              <a:t>in self-esteem and confidence</a:t>
            </a:r>
          </a:p>
          <a:p>
            <a:r>
              <a:rPr lang="en-GB" dirty="0"/>
              <a:t>Improvements in psychological wellbeing and positive mood</a:t>
            </a:r>
          </a:p>
          <a:p>
            <a:r>
              <a:rPr lang="en-GB" dirty="0"/>
              <a:t>Reduction in anxiety and/or depression</a:t>
            </a:r>
          </a:p>
          <a:p>
            <a:r>
              <a:rPr lang="en-GB" dirty="0"/>
              <a:t>Improvements in physical health</a:t>
            </a:r>
          </a:p>
          <a:p>
            <a:r>
              <a:rPr lang="en-GB" dirty="0"/>
              <a:t>Reduction in GP and primary care visits</a:t>
            </a:r>
          </a:p>
          <a:p>
            <a:r>
              <a:rPr lang="en-GB" dirty="0"/>
              <a:t>Range of complimentary care options for </a:t>
            </a:r>
            <a:r>
              <a:rPr lang="en-GB" dirty="0" smtClean="0"/>
              <a:t>GPs</a:t>
            </a:r>
          </a:p>
          <a:p>
            <a:endParaRPr lang="en-GB" dirty="0"/>
          </a:p>
          <a:p>
            <a:endParaRPr lang="en-GB" dirty="0"/>
          </a:p>
        </p:txBody>
      </p:sp>
      <p:pic>
        <p:nvPicPr>
          <p:cNvPr id="4" name="Picture 3" descr="cccu logo.JPG"/>
          <p:cNvPicPr/>
          <p:nvPr/>
        </p:nvPicPr>
        <p:blipFill>
          <a:blip r:embed="rId3" cstate="print">
            <a:alphaModFix/>
          </a:blip>
          <a:srcRect/>
          <a:stretch>
            <a:fillRect/>
          </a:stretch>
        </p:blipFill>
        <p:spPr bwMode="auto">
          <a:xfrm>
            <a:off x="7497171" y="5953844"/>
            <a:ext cx="1257300" cy="571500"/>
          </a:xfrm>
          <a:prstGeom prst="rect">
            <a:avLst/>
          </a:prstGeom>
          <a:noFill/>
          <a:ln w="9525">
            <a:noFill/>
            <a:miter lim="800000"/>
            <a:headEnd/>
            <a:tailEnd/>
          </a:ln>
        </p:spPr>
      </p:pic>
      <p:pic>
        <p:nvPicPr>
          <p:cNvPr id="5" name="Picture 4" descr="Macintosh HD:Users:paulcamic:Desktop:europa-flag.gif"/>
          <p:cNvPicPr/>
          <p:nvPr/>
        </p:nvPicPr>
        <p:blipFill>
          <a:blip r:embed="rId4">
            <a:extLst>
              <a:ext uri="{28A0092B-C50C-407E-A947-70E740481C1C}">
                <a14:useLocalDpi xmlns:a14="http://schemas.microsoft.com/office/drawing/2010/main" val="0"/>
              </a:ext>
            </a:extLst>
          </a:blip>
          <a:srcRect/>
          <a:stretch>
            <a:fillRect/>
          </a:stretch>
        </p:blipFill>
        <p:spPr bwMode="auto">
          <a:xfrm>
            <a:off x="195132" y="5842125"/>
            <a:ext cx="848360" cy="765175"/>
          </a:xfrm>
          <a:prstGeom prst="rect">
            <a:avLst/>
          </a:prstGeom>
          <a:noFill/>
          <a:ln>
            <a:noFill/>
          </a:ln>
        </p:spPr>
      </p:pic>
    </p:spTree>
    <p:extLst>
      <p:ext uri="{BB962C8B-B14F-4D97-AF65-F5344CB8AC3E}">
        <p14:creationId xmlns:p14="http://schemas.microsoft.com/office/powerpoint/2010/main" val="9224947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474337"/>
          </a:xfrm>
        </p:spPr>
        <p:txBody>
          <a:bodyPr>
            <a:normAutofit fontScale="90000"/>
          </a:bodyPr>
          <a:lstStyle/>
          <a:p>
            <a:r>
              <a:rPr lang="en-GB" sz="3200" b="1" dirty="0" smtClean="0">
                <a:solidFill>
                  <a:schemeClr val="tx1">
                    <a:lumMod val="95000"/>
                    <a:lumOff val="5000"/>
                  </a:schemeClr>
                </a:solidFill>
              </a:rPr>
              <a:t>Findings (2 of 2)</a:t>
            </a:r>
            <a:endParaRPr lang="en-GB" sz="3200" b="1" dirty="0">
              <a:solidFill>
                <a:schemeClr val="tx1">
                  <a:lumMod val="95000"/>
                  <a:lumOff val="5000"/>
                </a:schemeClr>
              </a:solidFill>
            </a:endParaRPr>
          </a:p>
        </p:txBody>
      </p:sp>
      <p:sp>
        <p:nvSpPr>
          <p:cNvPr id="3" name="Content Placeholder 2"/>
          <p:cNvSpPr>
            <a:spLocks noGrp="1"/>
          </p:cNvSpPr>
          <p:nvPr>
            <p:ph idx="1"/>
          </p:nvPr>
        </p:nvSpPr>
        <p:spPr/>
        <p:txBody>
          <a:bodyPr>
            <a:normAutofit fontScale="92500"/>
          </a:bodyPr>
          <a:lstStyle/>
          <a:p>
            <a:r>
              <a:rPr lang="en-GB" dirty="0"/>
              <a:t>Increase in sociability and communication skills</a:t>
            </a:r>
          </a:p>
          <a:p>
            <a:pPr lvl="0"/>
            <a:r>
              <a:rPr lang="en-GB" dirty="0"/>
              <a:t>Reduction in social isolation and loneliness, supported hard-to-reach people</a:t>
            </a:r>
          </a:p>
          <a:p>
            <a:pPr lvl="0"/>
            <a:r>
              <a:rPr lang="en-GB" dirty="0"/>
              <a:t>Improved motivation and meaning in life, provided hope and optimism about the future </a:t>
            </a:r>
          </a:p>
          <a:p>
            <a:pPr lvl="0"/>
            <a:r>
              <a:rPr lang="en-GB" dirty="0"/>
              <a:t>Acquisition of learning and new interests and skills </a:t>
            </a:r>
          </a:p>
          <a:p>
            <a:endParaRPr lang="en-GB" dirty="0"/>
          </a:p>
        </p:txBody>
      </p:sp>
      <p:pic>
        <p:nvPicPr>
          <p:cNvPr id="4" name="Picture 3" descr="cccu logo.JPG"/>
          <p:cNvPicPr/>
          <p:nvPr/>
        </p:nvPicPr>
        <p:blipFill>
          <a:blip r:embed="rId3" cstate="print">
            <a:alphaModFix/>
          </a:blip>
          <a:srcRect/>
          <a:stretch>
            <a:fillRect/>
          </a:stretch>
        </p:blipFill>
        <p:spPr bwMode="auto">
          <a:xfrm>
            <a:off x="7497171" y="5953844"/>
            <a:ext cx="1257300" cy="571500"/>
          </a:xfrm>
          <a:prstGeom prst="rect">
            <a:avLst/>
          </a:prstGeom>
          <a:noFill/>
          <a:ln w="9525">
            <a:noFill/>
            <a:miter lim="800000"/>
            <a:headEnd/>
            <a:tailEnd/>
          </a:ln>
        </p:spPr>
      </p:pic>
      <p:pic>
        <p:nvPicPr>
          <p:cNvPr id="5" name="Picture 4" descr="Macintosh HD:Users:paulcamic:Desktop:europa-flag.gif"/>
          <p:cNvPicPr/>
          <p:nvPr/>
        </p:nvPicPr>
        <p:blipFill>
          <a:blip r:embed="rId4">
            <a:extLst>
              <a:ext uri="{28A0092B-C50C-407E-A947-70E740481C1C}">
                <a14:useLocalDpi xmlns:a14="http://schemas.microsoft.com/office/drawing/2010/main" val="0"/>
              </a:ext>
            </a:extLst>
          </a:blip>
          <a:srcRect/>
          <a:stretch>
            <a:fillRect/>
          </a:stretch>
        </p:blipFill>
        <p:spPr bwMode="auto">
          <a:xfrm>
            <a:off x="195132" y="5842125"/>
            <a:ext cx="848360" cy="765175"/>
          </a:xfrm>
          <a:prstGeom prst="rect">
            <a:avLst/>
          </a:prstGeom>
          <a:noFill/>
          <a:ln>
            <a:noFill/>
          </a:ln>
        </p:spPr>
      </p:pic>
    </p:spTree>
    <p:extLst>
      <p:ext uri="{BB962C8B-B14F-4D97-AF65-F5344CB8AC3E}">
        <p14:creationId xmlns:p14="http://schemas.microsoft.com/office/powerpoint/2010/main" val="372076625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043492" y="682728"/>
            <a:ext cx="6777317" cy="5149901"/>
          </a:xfrm>
        </p:spPr>
        <p:txBody>
          <a:bodyPr/>
          <a:lstStyle/>
          <a:p>
            <a:pPr marL="68580" indent="0">
              <a:buNone/>
            </a:pPr>
            <a:r>
              <a:rPr lang="en-GB" sz="3200" b="1" dirty="0" smtClean="0"/>
              <a:t>The report is freely available at:</a:t>
            </a:r>
          </a:p>
          <a:p>
            <a:pPr marL="68580" indent="0">
              <a:buNone/>
            </a:pPr>
            <a:r>
              <a:rPr lang="en-GB" b="1" dirty="0">
                <a:hlinkClick r:id="rId3"/>
              </a:rPr>
              <a:t>https://www.ucl.ac.uk/museums/research/museumsonprescription/Social-Prescribing-</a:t>
            </a:r>
            <a:r>
              <a:rPr lang="en-GB" b="1" dirty="0" smtClean="0">
                <a:hlinkClick r:id="rId3"/>
              </a:rPr>
              <a:t>Review.pdf</a:t>
            </a:r>
            <a:r>
              <a:rPr lang="en-GB" b="1" dirty="0" smtClean="0"/>
              <a:t> </a:t>
            </a:r>
          </a:p>
          <a:p>
            <a:pPr marL="68580" indent="0">
              <a:buNone/>
            </a:pPr>
            <a:endParaRPr lang="en-GB" b="1" dirty="0"/>
          </a:p>
          <a:p>
            <a:pPr marL="68580" indent="0">
              <a:buNone/>
            </a:pPr>
            <a:r>
              <a:rPr lang="en-GB" sz="3200" b="1" dirty="0" smtClean="0"/>
              <a:t>Or simply Google</a:t>
            </a:r>
          </a:p>
          <a:p>
            <a:pPr marL="68580" indent="0">
              <a:buNone/>
            </a:pPr>
            <a:r>
              <a:rPr lang="en-GB" sz="3200" b="1" dirty="0" smtClean="0"/>
              <a:t> “Social Prescribing Review’</a:t>
            </a:r>
            <a:endParaRPr lang="en-GB" sz="3200" b="1" dirty="0"/>
          </a:p>
          <a:p>
            <a:pPr marL="68580" indent="0">
              <a:buNone/>
            </a:pPr>
            <a:r>
              <a:rPr lang="en-GB" b="1" dirty="0" smtClean="0"/>
              <a:t> </a:t>
            </a:r>
            <a:endParaRPr lang="en-GB" b="1" dirty="0"/>
          </a:p>
        </p:txBody>
      </p:sp>
      <p:pic>
        <p:nvPicPr>
          <p:cNvPr id="4" name="Picture 3" descr="cccu logo.JPG"/>
          <p:cNvPicPr/>
          <p:nvPr/>
        </p:nvPicPr>
        <p:blipFill>
          <a:blip r:embed="rId4" cstate="print">
            <a:alphaModFix/>
          </a:blip>
          <a:srcRect/>
          <a:stretch>
            <a:fillRect/>
          </a:stretch>
        </p:blipFill>
        <p:spPr bwMode="auto">
          <a:xfrm>
            <a:off x="7497171" y="5953844"/>
            <a:ext cx="1257300" cy="571500"/>
          </a:xfrm>
          <a:prstGeom prst="rect">
            <a:avLst/>
          </a:prstGeom>
          <a:noFill/>
          <a:ln w="9525">
            <a:noFill/>
            <a:miter lim="800000"/>
            <a:headEnd/>
            <a:tailEnd/>
          </a:ln>
        </p:spPr>
      </p:pic>
      <p:pic>
        <p:nvPicPr>
          <p:cNvPr id="5" name="Picture 4" descr="Macintosh HD:Users:paulcamic:Desktop:europa-flag.gif"/>
          <p:cNvPicPr/>
          <p:nvPr/>
        </p:nvPicPr>
        <p:blipFill>
          <a:blip r:embed="rId5">
            <a:extLst>
              <a:ext uri="{28A0092B-C50C-407E-A947-70E740481C1C}">
                <a14:useLocalDpi xmlns:a14="http://schemas.microsoft.com/office/drawing/2010/main" val="0"/>
              </a:ext>
            </a:extLst>
          </a:blip>
          <a:srcRect/>
          <a:stretch>
            <a:fillRect/>
          </a:stretch>
        </p:blipFill>
        <p:spPr bwMode="auto">
          <a:xfrm>
            <a:off x="195132" y="5842125"/>
            <a:ext cx="848360" cy="765175"/>
          </a:xfrm>
          <a:prstGeom prst="rect">
            <a:avLst/>
          </a:prstGeom>
          <a:noFill/>
          <a:ln>
            <a:noFill/>
          </a:ln>
        </p:spPr>
      </p:pic>
    </p:spTree>
    <p:extLst>
      <p:ext uri="{BB962C8B-B14F-4D97-AF65-F5344CB8AC3E}">
        <p14:creationId xmlns:p14="http://schemas.microsoft.com/office/powerpoint/2010/main" val="79764894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b="1" dirty="0" smtClean="0">
                <a:solidFill>
                  <a:schemeClr val="tx2">
                    <a:lumMod val="50000"/>
                  </a:schemeClr>
                </a:solidFill>
              </a:rPr>
              <a:t>The arts and dementia: A brief history</a:t>
            </a:r>
            <a:endParaRPr lang="en-GB" sz="3600" b="1" dirty="0">
              <a:solidFill>
                <a:schemeClr val="tx2">
                  <a:lumMod val="50000"/>
                </a:schemeClr>
              </a:solidFill>
            </a:endParaRPr>
          </a:p>
        </p:txBody>
      </p:sp>
      <p:sp>
        <p:nvSpPr>
          <p:cNvPr id="3" name="Content Placeholder 2"/>
          <p:cNvSpPr>
            <a:spLocks noGrp="1"/>
          </p:cNvSpPr>
          <p:nvPr>
            <p:ph idx="1"/>
          </p:nvPr>
        </p:nvSpPr>
        <p:spPr/>
        <p:txBody>
          <a:bodyPr/>
          <a:lstStyle/>
          <a:p>
            <a:r>
              <a:rPr lang="en-GB" dirty="0"/>
              <a:t>Singing for the Brain: </a:t>
            </a:r>
            <a:r>
              <a:rPr lang="en-GB" dirty="0" smtClean="0"/>
              <a:t>West Berkshire 2003</a:t>
            </a:r>
          </a:p>
          <a:p>
            <a:pPr marL="68580" indent="0">
              <a:buNone/>
            </a:pPr>
            <a:r>
              <a:rPr lang="en-GB" dirty="0"/>
              <a:t>	</a:t>
            </a:r>
            <a:r>
              <a:rPr lang="en-GB" dirty="0" smtClean="0"/>
              <a:t>		         London 2010</a:t>
            </a:r>
            <a:endParaRPr lang="en-GB" dirty="0"/>
          </a:p>
          <a:p>
            <a:r>
              <a:rPr lang="en-GB" dirty="0" smtClean="0"/>
              <a:t>Meet Me at </a:t>
            </a:r>
            <a:r>
              <a:rPr lang="en-GB" dirty="0" err="1" smtClean="0"/>
              <a:t>MoMA</a:t>
            </a:r>
            <a:r>
              <a:rPr lang="en-GB" dirty="0" smtClean="0"/>
              <a:t>: NYC 2005</a:t>
            </a:r>
          </a:p>
          <a:p>
            <a:r>
              <a:rPr lang="en-GB" dirty="0" smtClean="0"/>
              <a:t>Good Times: Art for Older People: Dulwich Picture Gallery London 2006</a:t>
            </a:r>
          </a:p>
          <a:p>
            <a:r>
              <a:rPr lang="en-GB" dirty="0" smtClean="0"/>
              <a:t>Visual to Vocal: DPG 2011</a:t>
            </a:r>
          </a:p>
          <a:p>
            <a:r>
              <a:rPr lang="en-GB" dirty="0" smtClean="0"/>
              <a:t>Creative Dementia Arts Network 2011</a:t>
            </a:r>
          </a:p>
          <a:p>
            <a:r>
              <a:rPr lang="en-GB" dirty="0" smtClean="0"/>
              <a:t>Arts 4 Dementia, London 2009</a:t>
            </a:r>
          </a:p>
          <a:p>
            <a:endParaRPr lang="en-GB" dirty="0" smtClean="0"/>
          </a:p>
        </p:txBody>
      </p:sp>
      <p:pic>
        <p:nvPicPr>
          <p:cNvPr id="4" name="Picture 3" descr="cccu logo.JPG"/>
          <p:cNvPicPr/>
          <p:nvPr/>
        </p:nvPicPr>
        <p:blipFill>
          <a:blip r:embed="rId3" cstate="print">
            <a:alphaModFix/>
          </a:blip>
          <a:srcRect/>
          <a:stretch>
            <a:fillRect/>
          </a:stretch>
        </p:blipFill>
        <p:spPr bwMode="auto">
          <a:xfrm>
            <a:off x="7497171" y="5953844"/>
            <a:ext cx="1257300" cy="571500"/>
          </a:xfrm>
          <a:prstGeom prst="rect">
            <a:avLst/>
          </a:prstGeom>
          <a:noFill/>
          <a:ln w="9525">
            <a:noFill/>
            <a:miter lim="800000"/>
            <a:headEnd/>
            <a:tailEnd/>
          </a:ln>
        </p:spPr>
      </p:pic>
      <p:pic>
        <p:nvPicPr>
          <p:cNvPr id="5" name="Picture 4" descr="Macintosh HD:Users:paulcamic:Desktop:europa-flag.gif"/>
          <p:cNvPicPr/>
          <p:nvPr/>
        </p:nvPicPr>
        <p:blipFill>
          <a:blip r:embed="rId4">
            <a:extLst>
              <a:ext uri="{28A0092B-C50C-407E-A947-70E740481C1C}">
                <a14:useLocalDpi xmlns:a14="http://schemas.microsoft.com/office/drawing/2010/main" val="0"/>
              </a:ext>
            </a:extLst>
          </a:blip>
          <a:srcRect/>
          <a:stretch>
            <a:fillRect/>
          </a:stretch>
        </p:blipFill>
        <p:spPr bwMode="auto">
          <a:xfrm>
            <a:off x="195132" y="5842125"/>
            <a:ext cx="848360" cy="765175"/>
          </a:xfrm>
          <a:prstGeom prst="rect">
            <a:avLst/>
          </a:prstGeom>
          <a:noFill/>
          <a:ln>
            <a:noFill/>
          </a:ln>
        </p:spPr>
      </p:pic>
    </p:spTree>
    <p:extLst>
      <p:ext uri="{BB962C8B-B14F-4D97-AF65-F5344CB8AC3E}">
        <p14:creationId xmlns:p14="http://schemas.microsoft.com/office/powerpoint/2010/main" val="5902453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4932039" cy="791964"/>
          </a:xfrm>
        </p:spPr>
        <p:txBody>
          <a:bodyPr>
            <a:normAutofit fontScale="90000"/>
          </a:bodyPr>
          <a:lstStyle/>
          <a:p>
            <a:pPr algn="r"/>
            <a:r>
              <a:rPr lang="en-GB" sz="2800" b="1" dirty="0" smtClean="0">
                <a:solidFill>
                  <a:schemeClr val="tx1">
                    <a:lumMod val="95000"/>
                    <a:lumOff val="5000"/>
                  </a:schemeClr>
                </a:solidFill>
              </a:rPr>
              <a:t>Culture and Health Framework </a:t>
            </a:r>
            <a:r>
              <a:rPr lang="en-GB" dirty="0" smtClean="0">
                <a:solidFill>
                  <a:schemeClr val="tx1">
                    <a:lumMod val="95000"/>
                    <a:lumOff val="5000"/>
                  </a:schemeClr>
                </a:solidFill>
              </a:rPr>
              <a:t/>
            </a:r>
            <a:br>
              <a:rPr lang="en-GB" dirty="0" smtClean="0">
                <a:solidFill>
                  <a:schemeClr val="tx1">
                    <a:lumMod val="95000"/>
                    <a:lumOff val="5000"/>
                  </a:schemeClr>
                </a:solidFill>
              </a:rPr>
            </a:br>
            <a:r>
              <a:rPr lang="en-GB" sz="2000" dirty="0" smtClean="0">
                <a:solidFill>
                  <a:schemeClr val="tx1">
                    <a:lumMod val="95000"/>
                    <a:lumOff val="5000"/>
                  </a:schemeClr>
                </a:solidFill>
              </a:rPr>
              <a:t>(</a:t>
            </a:r>
            <a:r>
              <a:rPr lang="en-GB" sz="2000" dirty="0">
                <a:solidFill>
                  <a:schemeClr val="tx1">
                    <a:lumMod val="95000"/>
                    <a:lumOff val="5000"/>
                  </a:schemeClr>
                </a:solidFill>
              </a:rPr>
              <a:t>C</a:t>
            </a:r>
            <a:r>
              <a:rPr lang="en-GB" sz="2000" dirty="0" smtClean="0">
                <a:solidFill>
                  <a:schemeClr val="tx1">
                    <a:lumMod val="95000"/>
                    <a:lumOff val="5000"/>
                  </a:schemeClr>
                </a:solidFill>
              </a:rPr>
              <a:t>amic &amp; Chatterjee, 2013</a:t>
            </a:r>
            <a:r>
              <a:rPr lang="en-GB" sz="2000" dirty="0" smtClean="0">
                <a:solidFill>
                  <a:schemeClr val="tx1"/>
                </a:solidFill>
              </a:rPr>
              <a:t>)</a:t>
            </a:r>
            <a:endParaRPr lang="en-GB" dirty="0">
              <a:solidFill>
                <a:schemeClr val="tx1"/>
              </a:solidFill>
            </a:endParaRPr>
          </a:p>
        </p:txBody>
      </p:sp>
      <p:sp>
        <p:nvSpPr>
          <p:cNvPr id="3" name="Content Placeholder 2"/>
          <p:cNvSpPr>
            <a:spLocks noGrp="1"/>
          </p:cNvSpPr>
          <p:nvPr>
            <p:ph idx="1"/>
          </p:nvPr>
        </p:nvSpPr>
        <p:spPr>
          <a:xfrm>
            <a:off x="457200" y="980728"/>
            <a:ext cx="8686800" cy="5544616"/>
          </a:xfrm>
        </p:spPr>
        <p:txBody>
          <a:bodyPr/>
          <a:lstStyle/>
          <a:p>
            <a:pPr marL="0" indent="0">
              <a:buNone/>
            </a:pPr>
            <a:r>
              <a:rPr lang="en-GB" sz="2400" b="1" dirty="0" smtClean="0"/>
              <a:t>1.Possible partners</a:t>
            </a:r>
            <a:endParaRPr lang="en-GB" sz="2400" b="1" dirty="0"/>
          </a:p>
        </p:txBody>
      </p:sp>
      <p:sp>
        <p:nvSpPr>
          <p:cNvPr id="4" name="Oval 3"/>
          <p:cNvSpPr/>
          <p:nvPr/>
        </p:nvSpPr>
        <p:spPr>
          <a:xfrm>
            <a:off x="611560" y="1556792"/>
            <a:ext cx="2714600" cy="187220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solidFill>
                  <a:schemeClr val="tx1">
                    <a:lumMod val="75000"/>
                    <a:lumOff val="25000"/>
                  </a:schemeClr>
                </a:solidFill>
              </a:rPr>
              <a:t>Health &amp; Wellbeing Boards, </a:t>
            </a:r>
            <a:r>
              <a:rPr lang="en-GB" dirty="0" smtClean="0">
                <a:solidFill>
                  <a:schemeClr val="tx1">
                    <a:lumMod val="75000"/>
                    <a:lumOff val="25000"/>
                  </a:schemeClr>
                </a:solidFill>
              </a:rPr>
              <a:t>charities</a:t>
            </a:r>
            <a:r>
              <a:rPr lang="en-GB" dirty="0" smtClean="0">
                <a:solidFill>
                  <a:schemeClr val="tx1">
                    <a:lumMod val="75000"/>
                    <a:lumOff val="25000"/>
                  </a:schemeClr>
                </a:solidFill>
              </a:rPr>
              <a:t>, </a:t>
            </a:r>
            <a:r>
              <a:rPr lang="en-GB" dirty="0" smtClean="0">
                <a:solidFill>
                  <a:schemeClr val="tx1">
                    <a:lumMod val="75000"/>
                    <a:lumOff val="25000"/>
                  </a:schemeClr>
                </a:solidFill>
              </a:rPr>
              <a:t>cultural organisations,</a:t>
            </a:r>
          </a:p>
          <a:p>
            <a:pPr algn="ctr"/>
            <a:r>
              <a:rPr lang="en-GB" dirty="0" smtClean="0">
                <a:solidFill>
                  <a:schemeClr val="tx1">
                    <a:lumMod val="75000"/>
                    <a:lumOff val="25000"/>
                  </a:schemeClr>
                </a:solidFill>
              </a:rPr>
              <a:t>universities</a:t>
            </a:r>
            <a:endParaRPr lang="en-GB" dirty="0">
              <a:solidFill>
                <a:schemeClr val="tx1">
                  <a:lumMod val="75000"/>
                  <a:lumOff val="25000"/>
                </a:schemeClr>
              </a:solidFill>
            </a:endParaRPr>
          </a:p>
        </p:txBody>
      </p:sp>
      <p:sp>
        <p:nvSpPr>
          <p:cNvPr id="5" name="Rectangle 4"/>
          <p:cNvSpPr/>
          <p:nvPr/>
        </p:nvSpPr>
        <p:spPr>
          <a:xfrm>
            <a:off x="1979712" y="3573017"/>
            <a:ext cx="2952328" cy="295232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marL="342900" indent="-342900">
              <a:buAutoNum type="arabicPeriod"/>
            </a:pPr>
            <a:r>
              <a:rPr lang="en-GB" dirty="0" smtClean="0">
                <a:solidFill>
                  <a:schemeClr val="tx1">
                    <a:lumMod val="85000"/>
                    <a:lumOff val="15000"/>
                  </a:schemeClr>
                </a:solidFill>
              </a:rPr>
              <a:t>Determine joint interests</a:t>
            </a:r>
          </a:p>
          <a:p>
            <a:pPr marL="342900" indent="-342900">
              <a:buAutoNum type="arabicPeriod"/>
            </a:pPr>
            <a:r>
              <a:rPr lang="en-GB" dirty="0" smtClean="0">
                <a:solidFill>
                  <a:schemeClr val="tx1">
                    <a:lumMod val="85000"/>
                    <a:lumOff val="15000"/>
                  </a:schemeClr>
                </a:solidFill>
              </a:rPr>
              <a:t>Identify problems/gaps</a:t>
            </a:r>
          </a:p>
          <a:p>
            <a:pPr marL="342900" indent="-342900">
              <a:buAutoNum type="arabicPeriod"/>
            </a:pPr>
            <a:r>
              <a:rPr lang="en-GB" dirty="0" smtClean="0">
                <a:solidFill>
                  <a:schemeClr val="tx1">
                    <a:lumMod val="85000"/>
                    <a:lumOff val="15000"/>
                  </a:schemeClr>
                </a:solidFill>
              </a:rPr>
              <a:t>Assess local healthcare policy</a:t>
            </a:r>
          </a:p>
          <a:p>
            <a:pPr marL="342900" indent="-342900">
              <a:buAutoNum type="arabicPeriod"/>
            </a:pPr>
            <a:r>
              <a:rPr lang="en-GB" dirty="0" smtClean="0">
                <a:solidFill>
                  <a:schemeClr val="tx1">
                    <a:lumMod val="85000"/>
                    <a:lumOff val="15000"/>
                  </a:schemeClr>
                </a:solidFill>
              </a:rPr>
              <a:t>Develop pilot programme</a:t>
            </a:r>
          </a:p>
          <a:p>
            <a:pPr marL="342900" indent="-342900">
              <a:buAutoNum type="arabicPeriod"/>
            </a:pPr>
            <a:r>
              <a:rPr lang="en-GB" dirty="0" smtClean="0">
                <a:solidFill>
                  <a:schemeClr val="tx1">
                    <a:lumMod val="85000"/>
                    <a:lumOff val="15000"/>
                  </a:schemeClr>
                </a:solidFill>
              </a:rPr>
              <a:t>Organise budget</a:t>
            </a:r>
          </a:p>
          <a:p>
            <a:pPr marL="342900" indent="-342900">
              <a:buAutoNum type="arabicPeriod"/>
            </a:pPr>
            <a:r>
              <a:rPr lang="en-GB" dirty="0" smtClean="0">
                <a:solidFill>
                  <a:schemeClr val="tx1">
                    <a:lumMod val="85000"/>
                    <a:lumOff val="15000"/>
                  </a:schemeClr>
                </a:solidFill>
              </a:rPr>
              <a:t>Determine evaluation criteria</a:t>
            </a:r>
            <a:endParaRPr lang="en-GB" dirty="0">
              <a:solidFill>
                <a:schemeClr val="tx1">
                  <a:lumMod val="85000"/>
                  <a:lumOff val="15000"/>
                </a:schemeClr>
              </a:solidFill>
            </a:endParaRPr>
          </a:p>
        </p:txBody>
      </p:sp>
      <p:sp>
        <p:nvSpPr>
          <p:cNvPr id="6" name="TextBox 5"/>
          <p:cNvSpPr txBox="1"/>
          <p:nvPr/>
        </p:nvSpPr>
        <p:spPr>
          <a:xfrm>
            <a:off x="395536" y="4437112"/>
            <a:ext cx="1475254" cy="830997"/>
          </a:xfrm>
          <a:prstGeom prst="rect">
            <a:avLst/>
          </a:prstGeom>
          <a:noFill/>
        </p:spPr>
        <p:txBody>
          <a:bodyPr wrap="square" rtlCol="0">
            <a:spAutoFit/>
          </a:bodyPr>
          <a:lstStyle/>
          <a:p>
            <a:r>
              <a:rPr lang="en-GB" sz="2400" b="1" dirty="0" smtClean="0"/>
              <a:t>2. </a:t>
            </a:r>
            <a:r>
              <a:rPr lang="en-GB" sz="2400" b="1" dirty="0" smtClean="0"/>
              <a:t>Planning</a:t>
            </a:r>
            <a:endParaRPr lang="en-GB" sz="2400" b="1" dirty="0"/>
          </a:p>
        </p:txBody>
      </p:sp>
      <p:sp>
        <p:nvSpPr>
          <p:cNvPr id="7" name="Notched Right Arrow 6"/>
          <p:cNvSpPr/>
          <p:nvPr/>
        </p:nvSpPr>
        <p:spPr>
          <a:xfrm rot="2175126">
            <a:off x="952713" y="3443607"/>
            <a:ext cx="978408" cy="484632"/>
          </a:xfrm>
          <a:prstGeom prst="notchedRightArrow">
            <a:avLst/>
          </a:prstGeom>
        </p:spPr>
        <p:style>
          <a:lnRef idx="1">
            <a:schemeClr val="accent1"/>
          </a:lnRef>
          <a:fillRef idx="3">
            <a:schemeClr val="accent1"/>
          </a:fillRef>
          <a:effectRef idx="2">
            <a:schemeClr val="accent1"/>
          </a:effectRef>
          <a:fontRef idx="minor">
            <a:schemeClr val="lt1"/>
          </a:fontRef>
        </p:style>
        <p:txBody>
          <a:bodyPr rtlCol="0" anchor="ctr">
            <a:scene3d>
              <a:camera prst="orthographicFront"/>
              <a:lightRig rig="glow" dir="tl">
                <a:rot lat="0" lon="0" rev="5400000"/>
              </a:lightRig>
            </a:scene3d>
            <a:sp3d contourW="12700">
              <a:bevelT w="25400" h="25400"/>
              <a:contourClr>
                <a:schemeClr val="accent6">
                  <a:shade val="73000"/>
                </a:schemeClr>
              </a:contourClr>
            </a:sp3d>
          </a:bodyPr>
          <a:lstStyle/>
          <a:p>
            <a:pPr algn="ctr"/>
            <a:endParaRPr lang="en-GB" b="1">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8" name="Diamond 7"/>
          <p:cNvSpPr/>
          <p:nvPr/>
        </p:nvSpPr>
        <p:spPr>
          <a:xfrm>
            <a:off x="3635896" y="1268760"/>
            <a:ext cx="3384376" cy="2304256"/>
          </a:xfrm>
          <a:prstGeom prst="diamon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000" dirty="0" smtClean="0">
                <a:solidFill>
                  <a:schemeClr val="tx1">
                    <a:lumMod val="85000"/>
                    <a:lumOff val="15000"/>
                  </a:schemeClr>
                </a:solidFill>
              </a:rPr>
              <a:t>Coordinate local health- cultural </a:t>
            </a:r>
            <a:r>
              <a:rPr lang="en-GB" sz="2000" dirty="0" err="1" smtClean="0">
                <a:solidFill>
                  <a:schemeClr val="tx1">
                    <a:lumMod val="85000"/>
                    <a:lumOff val="15000"/>
                  </a:schemeClr>
                </a:solidFill>
              </a:rPr>
              <a:t>programm-ing</a:t>
            </a:r>
            <a:endParaRPr lang="en-GB" sz="2000" dirty="0">
              <a:solidFill>
                <a:schemeClr val="tx1">
                  <a:lumMod val="85000"/>
                  <a:lumOff val="15000"/>
                </a:schemeClr>
              </a:solidFill>
            </a:endParaRPr>
          </a:p>
        </p:txBody>
      </p:sp>
      <p:sp>
        <p:nvSpPr>
          <p:cNvPr id="9" name="Striped Right Arrow 8"/>
          <p:cNvSpPr/>
          <p:nvPr/>
        </p:nvSpPr>
        <p:spPr>
          <a:xfrm rot="19371999">
            <a:off x="3373245" y="2955105"/>
            <a:ext cx="978408" cy="484632"/>
          </a:xfrm>
          <a:prstGeom prst="strip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 name="Cloud Callout 9"/>
          <p:cNvSpPr/>
          <p:nvPr/>
        </p:nvSpPr>
        <p:spPr>
          <a:xfrm>
            <a:off x="7092280" y="926739"/>
            <a:ext cx="1872208" cy="1728192"/>
          </a:xfrm>
          <a:prstGeom prst="cloud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solidFill>
                  <a:schemeClr val="tx1">
                    <a:lumMod val="85000"/>
                    <a:lumOff val="15000"/>
                  </a:schemeClr>
                </a:solidFill>
              </a:rPr>
              <a:t>Resource sharing</a:t>
            </a:r>
            <a:endParaRPr lang="en-GB" dirty="0">
              <a:solidFill>
                <a:schemeClr val="tx1">
                  <a:lumMod val="85000"/>
                  <a:lumOff val="15000"/>
                </a:schemeClr>
              </a:solidFill>
            </a:endParaRPr>
          </a:p>
        </p:txBody>
      </p:sp>
      <p:sp>
        <p:nvSpPr>
          <p:cNvPr id="11" name="Oval Callout 10"/>
          <p:cNvSpPr/>
          <p:nvPr/>
        </p:nvSpPr>
        <p:spPr>
          <a:xfrm>
            <a:off x="7236296" y="3140968"/>
            <a:ext cx="1907704" cy="1548752"/>
          </a:xfrm>
          <a:prstGeom prst="wedgeEllipse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solidFill>
                  <a:schemeClr val="tx1">
                    <a:lumMod val="85000"/>
                    <a:lumOff val="15000"/>
                  </a:schemeClr>
                </a:solidFill>
              </a:rPr>
              <a:t>Expansion of local offerings</a:t>
            </a:r>
            <a:endParaRPr lang="en-GB" dirty="0">
              <a:solidFill>
                <a:schemeClr val="tx1">
                  <a:lumMod val="85000"/>
                  <a:lumOff val="15000"/>
                </a:schemeClr>
              </a:solidFill>
            </a:endParaRPr>
          </a:p>
        </p:txBody>
      </p:sp>
      <p:sp>
        <p:nvSpPr>
          <p:cNvPr id="12" name="Rounded Rectangular Callout 11"/>
          <p:cNvSpPr/>
          <p:nvPr/>
        </p:nvSpPr>
        <p:spPr>
          <a:xfrm>
            <a:off x="6156176" y="4653136"/>
            <a:ext cx="1562472" cy="1188712"/>
          </a:xfrm>
          <a:prstGeom prst="wedgeRoundRect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solidFill>
                  <a:schemeClr val="tx1"/>
                </a:solidFill>
              </a:rPr>
              <a:t>Expanding staff expertise</a:t>
            </a:r>
            <a:endParaRPr lang="en-GB" dirty="0">
              <a:solidFill>
                <a:schemeClr val="tx1"/>
              </a:solidFill>
            </a:endParaRPr>
          </a:p>
        </p:txBody>
      </p:sp>
      <p:sp>
        <p:nvSpPr>
          <p:cNvPr id="13" name="TextBox 12"/>
          <p:cNvSpPr txBox="1"/>
          <p:nvPr/>
        </p:nvSpPr>
        <p:spPr>
          <a:xfrm>
            <a:off x="6008377" y="1052736"/>
            <a:ext cx="1367217" cy="830997"/>
          </a:xfrm>
          <a:prstGeom prst="rect">
            <a:avLst/>
          </a:prstGeom>
          <a:noFill/>
        </p:spPr>
        <p:txBody>
          <a:bodyPr wrap="square" rtlCol="0">
            <a:spAutoFit/>
          </a:bodyPr>
          <a:lstStyle/>
          <a:p>
            <a:r>
              <a:rPr lang="en-GB" sz="2400" b="1" dirty="0" smtClean="0"/>
              <a:t>3. RESULTS</a:t>
            </a:r>
            <a:endParaRPr lang="en-GB" sz="2400" b="1" dirty="0"/>
          </a:p>
        </p:txBody>
      </p:sp>
      <p:sp>
        <p:nvSpPr>
          <p:cNvPr id="14" name="Quad Arrow 13"/>
          <p:cNvSpPr/>
          <p:nvPr/>
        </p:nvSpPr>
        <p:spPr>
          <a:xfrm rot="1476742">
            <a:off x="6109530" y="2796033"/>
            <a:ext cx="1001955" cy="1486880"/>
          </a:xfrm>
          <a:prstGeom prst="quad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15" name="Picture 14" descr="cccu logo.JPG"/>
          <p:cNvPicPr/>
          <p:nvPr/>
        </p:nvPicPr>
        <p:blipFill>
          <a:blip r:embed="rId3" cstate="print">
            <a:alphaModFix/>
          </a:blip>
          <a:srcRect/>
          <a:stretch>
            <a:fillRect/>
          </a:stretch>
        </p:blipFill>
        <p:spPr bwMode="auto">
          <a:xfrm>
            <a:off x="7497171" y="5953844"/>
            <a:ext cx="1257300" cy="571500"/>
          </a:xfrm>
          <a:prstGeom prst="rect">
            <a:avLst/>
          </a:prstGeom>
          <a:noFill/>
          <a:ln w="9525">
            <a:noFill/>
            <a:miter lim="800000"/>
            <a:headEnd/>
            <a:tailEnd/>
          </a:ln>
        </p:spPr>
      </p:pic>
      <p:pic>
        <p:nvPicPr>
          <p:cNvPr id="16" name="Picture 15" descr="Macintosh HD:Users:paulcamic:Desktop:europa-flag.gif"/>
          <p:cNvPicPr/>
          <p:nvPr/>
        </p:nvPicPr>
        <p:blipFill>
          <a:blip r:embed="rId4">
            <a:extLst>
              <a:ext uri="{28A0092B-C50C-407E-A947-70E740481C1C}">
                <a14:useLocalDpi xmlns:a14="http://schemas.microsoft.com/office/drawing/2010/main" val="0"/>
              </a:ext>
            </a:extLst>
          </a:blip>
          <a:srcRect/>
          <a:stretch>
            <a:fillRect/>
          </a:stretch>
        </p:blipFill>
        <p:spPr bwMode="auto">
          <a:xfrm>
            <a:off x="195132" y="5842125"/>
            <a:ext cx="848360" cy="765175"/>
          </a:xfrm>
          <a:prstGeom prst="rect">
            <a:avLst/>
          </a:prstGeom>
          <a:noFill/>
          <a:ln>
            <a:noFill/>
          </a:ln>
        </p:spPr>
      </p:pic>
    </p:spTree>
    <p:extLst>
      <p:ext uri="{BB962C8B-B14F-4D97-AF65-F5344CB8AC3E}">
        <p14:creationId xmlns:p14="http://schemas.microsoft.com/office/powerpoint/2010/main" val="150823094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507579"/>
          </a:xfrm>
        </p:spPr>
        <p:txBody>
          <a:bodyPr>
            <a:normAutofit fontScale="90000"/>
          </a:bodyPr>
          <a:lstStyle/>
          <a:p>
            <a:r>
              <a:rPr lang="en-GB" sz="3600" b="1" dirty="0" smtClean="0">
                <a:solidFill>
                  <a:schemeClr val="tx1">
                    <a:lumMod val="75000"/>
                    <a:lumOff val="25000"/>
                  </a:schemeClr>
                </a:solidFill>
              </a:rPr>
              <a:t>It’s coming together</a:t>
            </a:r>
            <a:r>
              <a:rPr lang="en-GB" sz="3200" b="1" dirty="0" smtClean="0">
                <a:solidFill>
                  <a:schemeClr val="tx1">
                    <a:lumMod val="75000"/>
                    <a:lumOff val="25000"/>
                  </a:schemeClr>
                </a:solidFill>
              </a:rPr>
              <a:t>…</a:t>
            </a:r>
            <a:br>
              <a:rPr lang="en-GB" sz="3200" b="1" dirty="0" smtClean="0">
                <a:solidFill>
                  <a:schemeClr val="tx1">
                    <a:lumMod val="75000"/>
                    <a:lumOff val="25000"/>
                  </a:schemeClr>
                </a:solidFill>
              </a:rPr>
            </a:br>
            <a:endParaRPr lang="en-GB" sz="3200" b="1" dirty="0">
              <a:solidFill>
                <a:schemeClr val="tx1">
                  <a:lumMod val="75000"/>
                  <a:lumOff val="25000"/>
                </a:schemeClr>
              </a:solidFill>
            </a:endParaRPr>
          </a:p>
        </p:txBody>
      </p:sp>
      <p:sp>
        <p:nvSpPr>
          <p:cNvPr id="3" name="Content Placeholder 2"/>
          <p:cNvSpPr>
            <a:spLocks noGrp="1"/>
          </p:cNvSpPr>
          <p:nvPr>
            <p:ph idx="1"/>
          </p:nvPr>
        </p:nvSpPr>
        <p:spPr>
          <a:xfrm>
            <a:off x="1043492" y="1173489"/>
            <a:ext cx="6777317" cy="5051224"/>
          </a:xfrm>
        </p:spPr>
        <p:txBody>
          <a:bodyPr>
            <a:normAutofit lnSpcReduction="10000"/>
          </a:bodyPr>
          <a:lstStyle/>
          <a:p>
            <a:r>
              <a:rPr lang="en-GB" sz="3200" dirty="0" smtClean="0">
                <a:solidFill>
                  <a:srgbClr val="FF0000"/>
                </a:solidFill>
              </a:rPr>
              <a:t>Royal </a:t>
            </a:r>
            <a:r>
              <a:rPr lang="en-GB" sz="3200" dirty="0">
                <a:solidFill>
                  <a:srgbClr val="FF0000"/>
                </a:solidFill>
              </a:rPr>
              <a:t>Society for Public Health, </a:t>
            </a:r>
            <a:r>
              <a:rPr lang="en-GB" sz="3200" dirty="0" smtClean="0">
                <a:solidFill>
                  <a:srgbClr val="FF0000"/>
                </a:solidFill>
              </a:rPr>
              <a:t>Arts &amp; Health Beyond the Millennium -2013 </a:t>
            </a:r>
          </a:p>
          <a:p>
            <a:r>
              <a:rPr lang="en-GB" sz="3200" dirty="0"/>
              <a:t>APPG on Arts, Health and Wellbeing: </a:t>
            </a:r>
            <a:r>
              <a:rPr lang="en-GB" sz="3200" dirty="0" smtClean="0"/>
              <a:t>2014</a:t>
            </a:r>
            <a:endParaRPr lang="en-GB" sz="3200" dirty="0">
              <a:solidFill>
                <a:srgbClr val="FF0000"/>
              </a:solidFill>
            </a:endParaRPr>
          </a:p>
          <a:p>
            <a:r>
              <a:rPr lang="en-GB" sz="3200" dirty="0" smtClean="0">
                <a:solidFill>
                  <a:srgbClr val="FF0000"/>
                </a:solidFill>
              </a:rPr>
              <a:t>Royal Society for Public Health, SIG on Arts, Health and Wellbeing: 2015</a:t>
            </a:r>
          </a:p>
          <a:p>
            <a:r>
              <a:rPr lang="en-GB" sz="3200" dirty="0" smtClean="0">
                <a:solidFill>
                  <a:schemeClr val="tx1"/>
                </a:solidFill>
              </a:rPr>
              <a:t>NICE older adult guidelines: 2015</a:t>
            </a:r>
          </a:p>
          <a:p>
            <a:endParaRPr lang="en-GB" dirty="0"/>
          </a:p>
        </p:txBody>
      </p:sp>
      <p:pic>
        <p:nvPicPr>
          <p:cNvPr id="5" name="Picture 4" descr="Macintosh HD:Users:paulcamic:Desktop:europa-flag.gif"/>
          <p:cNvPicPr/>
          <p:nvPr/>
        </p:nvPicPr>
        <p:blipFill>
          <a:blip r:embed="rId3">
            <a:extLst>
              <a:ext uri="{28A0092B-C50C-407E-A947-70E740481C1C}">
                <a14:useLocalDpi xmlns:a14="http://schemas.microsoft.com/office/drawing/2010/main" val="0"/>
              </a:ext>
            </a:extLst>
          </a:blip>
          <a:srcRect/>
          <a:stretch>
            <a:fillRect/>
          </a:stretch>
        </p:blipFill>
        <p:spPr bwMode="auto">
          <a:xfrm>
            <a:off x="195132" y="5842125"/>
            <a:ext cx="848360" cy="765175"/>
          </a:xfrm>
          <a:prstGeom prst="rect">
            <a:avLst/>
          </a:prstGeom>
          <a:noFill/>
          <a:ln>
            <a:noFill/>
          </a:ln>
        </p:spPr>
      </p:pic>
      <p:pic>
        <p:nvPicPr>
          <p:cNvPr id="6" name="Picture 5" descr="cccu logo.JPG"/>
          <p:cNvPicPr/>
          <p:nvPr/>
        </p:nvPicPr>
        <p:blipFill>
          <a:blip r:embed="rId4" cstate="print">
            <a:alphaModFix/>
          </a:blip>
          <a:srcRect/>
          <a:stretch>
            <a:fillRect/>
          </a:stretch>
        </p:blipFill>
        <p:spPr bwMode="auto">
          <a:xfrm>
            <a:off x="7497171" y="5953844"/>
            <a:ext cx="1257300" cy="571500"/>
          </a:xfrm>
          <a:prstGeom prst="rect">
            <a:avLst/>
          </a:prstGeom>
          <a:noFill/>
          <a:ln w="9525">
            <a:noFill/>
            <a:miter lim="800000"/>
            <a:headEnd/>
            <a:tailEnd/>
          </a:ln>
        </p:spPr>
      </p:pic>
    </p:spTree>
    <p:extLst>
      <p:ext uri="{BB962C8B-B14F-4D97-AF65-F5344CB8AC3E}">
        <p14:creationId xmlns:p14="http://schemas.microsoft.com/office/powerpoint/2010/main" val="345812134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463356"/>
          </a:xfrm>
        </p:spPr>
        <p:txBody>
          <a:bodyPr>
            <a:normAutofit fontScale="90000"/>
          </a:bodyPr>
          <a:lstStyle/>
          <a:p>
            <a:r>
              <a:rPr lang="en-GB" b="1" dirty="0" smtClean="0">
                <a:solidFill>
                  <a:schemeClr val="tx1"/>
                </a:solidFill>
              </a:rPr>
              <a:t>More progress…</a:t>
            </a:r>
            <a:endParaRPr lang="en-GB" b="1" dirty="0">
              <a:solidFill>
                <a:schemeClr val="tx1"/>
              </a:solidFill>
            </a:endParaRPr>
          </a:p>
        </p:txBody>
      </p:sp>
      <p:sp>
        <p:nvSpPr>
          <p:cNvPr id="3" name="Content Placeholder 2"/>
          <p:cNvSpPr>
            <a:spLocks noGrp="1"/>
          </p:cNvSpPr>
          <p:nvPr>
            <p:ph idx="1"/>
          </p:nvPr>
        </p:nvSpPr>
        <p:spPr>
          <a:xfrm>
            <a:off x="1043492" y="1629078"/>
            <a:ext cx="6777317" cy="4203552"/>
          </a:xfrm>
        </p:spPr>
        <p:txBody>
          <a:bodyPr>
            <a:normAutofit fontScale="92500"/>
          </a:bodyPr>
          <a:lstStyle/>
          <a:p>
            <a:r>
              <a:rPr lang="en-GB" sz="2800" dirty="0" smtClean="0">
                <a:solidFill>
                  <a:srgbClr val="FF0000"/>
                </a:solidFill>
              </a:rPr>
              <a:t>AS publishes art venue guide: 2015 </a:t>
            </a:r>
          </a:p>
          <a:p>
            <a:r>
              <a:rPr lang="en-GB" sz="2800" dirty="0" smtClean="0">
                <a:solidFill>
                  <a:schemeClr val="tx1">
                    <a:lumMod val="85000"/>
                    <a:lumOff val="15000"/>
                  </a:schemeClr>
                </a:solidFill>
              </a:rPr>
              <a:t>Public Health England, framework: 2016</a:t>
            </a:r>
          </a:p>
          <a:p>
            <a:r>
              <a:rPr lang="en-GB" sz="2800" dirty="0" smtClean="0">
                <a:solidFill>
                  <a:srgbClr val="FF0000"/>
                </a:solidFill>
              </a:rPr>
              <a:t>Public Health England, SIG launched: 2016</a:t>
            </a:r>
          </a:p>
          <a:p>
            <a:r>
              <a:rPr lang="en-GB" sz="2800" dirty="0" smtClean="0">
                <a:solidFill>
                  <a:schemeClr val="tx1">
                    <a:lumMod val="85000"/>
                    <a:lumOff val="15000"/>
                  </a:schemeClr>
                </a:solidFill>
              </a:rPr>
              <a:t>Wellcome Collection Dementia Hub: 2016-2018</a:t>
            </a:r>
          </a:p>
          <a:p>
            <a:r>
              <a:rPr lang="en-GB" sz="2800" dirty="0" smtClean="0">
                <a:solidFill>
                  <a:srgbClr val="FF0000"/>
                </a:solidFill>
              </a:rPr>
              <a:t>First international research conference on arts and dementia: March 2017</a:t>
            </a:r>
          </a:p>
          <a:p>
            <a:endParaRPr lang="en-GB" dirty="0"/>
          </a:p>
        </p:txBody>
      </p:sp>
      <p:pic>
        <p:nvPicPr>
          <p:cNvPr id="4" name="Picture 3" descr="Macintosh HD:Users:paulcamic:Desktop:europa-flag.gif"/>
          <p:cNvPicPr/>
          <p:nvPr/>
        </p:nvPicPr>
        <p:blipFill>
          <a:blip r:embed="rId3">
            <a:extLst>
              <a:ext uri="{28A0092B-C50C-407E-A947-70E740481C1C}">
                <a14:useLocalDpi xmlns:a14="http://schemas.microsoft.com/office/drawing/2010/main" val="0"/>
              </a:ext>
            </a:extLst>
          </a:blip>
          <a:srcRect/>
          <a:stretch>
            <a:fillRect/>
          </a:stretch>
        </p:blipFill>
        <p:spPr bwMode="auto">
          <a:xfrm>
            <a:off x="195132" y="5842125"/>
            <a:ext cx="848360" cy="765175"/>
          </a:xfrm>
          <a:prstGeom prst="rect">
            <a:avLst/>
          </a:prstGeom>
          <a:noFill/>
          <a:ln>
            <a:noFill/>
          </a:ln>
        </p:spPr>
      </p:pic>
      <p:pic>
        <p:nvPicPr>
          <p:cNvPr id="5" name="Picture 4" descr="cccu logo.JPG"/>
          <p:cNvPicPr/>
          <p:nvPr/>
        </p:nvPicPr>
        <p:blipFill>
          <a:blip r:embed="rId4" cstate="print">
            <a:alphaModFix/>
          </a:blip>
          <a:srcRect/>
          <a:stretch>
            <a:fillRect/>
          </a:stretch>
        </p:blipFill>
        <p:spPr bwMode="auto">
          <a:xfrm>
            <a:off x="7497171" y="5953844"/>
            <a:ext cx="1257300" cy="571500"/>
          </a:xfrm>
          <a:prstGeom prst="rect">
            <a:avLst/>
          </a:prstGeom>
          <a:noFill/>
          <a:ln w="9525">
            <a:noFill/>
            <a:miter lim="800000"/>
            <a:headEnd/>
            <a:tailEnd/>
          </a:ln>
        </p:spPr>
      </p:pic>
    </p:spTree>
    <p:extLst>
      <p:ext uri="{BB962C8B-B14F-4D97-AF65-F5344CB8AC3E}">
        <p14:creationId xmlns:p14="http://schemas.microsoft.com/office/powerpoint/2010/main" val="21609191"/>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Austin.thmx</Template>
  <TotalTime>12518</TotalTime>
  <Words>3215</Words>
  <Application>Microsoft Macintosh PowerPoint</Application>
  <PresentationFormat>On-screen Show (4:3)</PresentationFormat>
  <Paragraphs>178</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Austin</vt:lpstr>
      <vt:lpstr>                  The Arts and Dementia: A Social Prescription for the Best Possible Care </vt:lpstr>
      <vt:lpstr>Social prescribing: A review of community referral schemes (Thomson, Camic &amp; Chatterjee, 2015) </vt:lpstr>
      <vt:lpstr>SP Review Findings (1 of 2)</vt:lpstr>
      <vt:lpstr>Findings (2 of 2)</vt:lpstr>
      <vt:lpstr>PowerPoint Presentation</vt:lpstr>
      <vt:lpstr>The arts and dementia: A brief history</vt:lpstr>
      <vt:lpstr>Culture and Health Framework  (Camic &amp; Chatterjee, 2013)</vt:lpstr>
      <vt:lpstr>It’s coming together… </vt:lpstr>
      <vt:lpstr>More progress…</vt:lpstr>
      <vt:lpstr>   1. What are the essential components of arts and health dementia programmes? </vt:lpstr>
      <vt:lpstr>Breasts and biceps…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The Arts and Dementia: A Social Prescription for the Best Possible Care </dc:title>
  <dc:creator>Paul Camic</dc:creator>
  <cp:lastModifiedBy>Paul Camic</cp:lastModifiedBy>
  <cp:revision>297</cp:revision>
  <dcterms:created xsi:type="dcterms:W3CDTF">2016-03-29T14:40:49Z</dcterms:created>
  <dcterms:modified xsi:type="dcterms:W3CDTF">2016-04-07T07:19:32Z</dcterms:modified>
</cp:coreProperties>
</file>