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9" r:id="rId7"/>
    <p:sldId id="264" r:id="rId8"/>
    <p:sldId id="262" r:id="rId9"/>
    <p:sldId id="263" r:id="rId10"/>
    <p:sldId id="271" r:id="rId11"/>
    <p:sldId id="266" r:id="rId12"/>
    <p:sldId id="265" r:id="rId13"/>
    <p:sldId id="258" r:id="rId14"/>
    <p:sldId id="267" r:id="rId15"/>
    <p:sldId id="270"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4035" autoAdjust="0"/>
  </p:normalViewPr>
  <p:slideViewPr>
    <p:cSldViewPr snapToGrid="0" snapToObjects="1">
      <p:cViewPr varScale="1">
        <p:scale>
          <a:sx n="85" d="100"/>
          <a:sy n="85"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BB3D0-FC6A-4927-8768-EEB213CC428E}" type="doc">
      <dgm:prSet loTypeId="urn:microsoft.com/office/officeart/2005/8/layout/hProcess9" loCatId="process" qsTypeId="urn:microsoft.com/office/officeart/2005/8/quickstyle/3d3" qsCatId="3D" csTypeId="urn:microsoft.com/office/officeart/2005/8/colors/accent0_2" csCatId="mainScheme" phldr="1"/>
      <dgm:spPr/>
      <dgm:t>
        <a:bodyPr/>
        <a:lstStyle/>
        <a:p>
          <a:endParaRPr lang="en-GB"/>
        </a:p>
      </dgm:t>
    </dgm:pt>
    <dgm:pt modelId="{E90E6128-616E-4330-B0A8-C2DF042339D0}">
      <dgm:prSet phldrT="[Text]" custT="1"/>
      <dgm:spPr/>
      <dgm:t>
        <a:bodyPr/>
        <a:lstStyle/>
        <a:p>
          <a:pPr algn="l"/>
          <a:endParaRPr lang="en-GB" sz="1800" b="0" dirty="0"/>
        </a:p>
      </dgm:t>
    </dgm:pt>
    <dgm:pt modelId="{DD444C95-5CA4-46AA-8E18-C215A7281782}" type="parTrans" cxnId="{38C01EA6-6821-4E1D-B16B-60F6EDD84A85}">
      <dgm:prSet/>
      <dgm:spPr/>
      <dgm:t>
        <a:bodyPr/>
        <a:lstStyle/>
        <a:p>
          <a:endParaRPr lang="en-GB"/>
        </a:p>
      </dgm:t>
    </dgm:pt>
    <dgm:pt modelId="{D619A885-7E49-4E79-836F-1E087D9AF6CD}" type="sibTrans" cxnId="{38C01EA6-6821-4E1D-B16B-60F6EDD84A85}">
      <dgm:prSet/>
      <dgm:spPr/>
      <dgm:t>
        <a:bodyPr/>
        <a:lstStyle/>
        <a:p>
          <a:endParaRPr lang="en-GB"/>
        </a:p>
      </dgm:t>
    </dgm:pt>
    <dgm:pt modelId="{134A3A50-60F7-4B70-B30B-1800B252E0F2}">
      <dgm:prSet phldrT="[Text]" custT="1"/>
      <dgm:spPr/>
      <dgm:t>
        <a:bodyPr/>
        <a:lstStyle/>
        <a:p>
          <a:pPr algn="ctr"/>
          <a:endParaRPr lang="en-GB" sz="1900" dirty="0"/>
        </a:p>
      </dgm:t>
    </dgm:pt>
    <dgm:pt modelId="{CE160FA7-3231-475D-B62E-105250D9EC8A}" type="parTrans" cxnId="{500F97E3-B2FD-4662-A58A-07C1E1F4972F}">
      <dgm:prSet/>
      <dgm:spPr/>
      <dgm:t>
        <a:bodyPr/>
        <a:lstStyle/>
        <a:p>
          <a:endParaRPr lang="en-GB"/>
        </a:p>
      </dgm:t>
    </dgm:pt>
    <dgm:pt modelId="{EB7C3B8A-B992-4AFB-8B3D-2E2B8F2E46B3}" type="sibTrans" cxnId="{500F97E3-B2FD-4662-A58A-07C1E1F4972F}">
      <dgm:prSet/>
      <dgm:spPr/>
      <dgm:t>
        <a:bodyPr/>
        <a:lstStyle/>
        <a:p>
          <a:endParaRPr lang="en-GB"/>
        </a:p>
      </dgm:t>
    </dgm:pt>
    <dgm:pt modelId="{96708F0B-B327-4B5E-955B-404659339989}">
      <dgm:prSet phldrT="[Text]" custT="1"/>
      <dgm:spPr/>
      <dgm:t>
        <a:bodyPr/>
        <a:lstStyle/>
        <a:p>
          <a:pPr marL="0" lvl="0" algn="ctr" defTabSz="889000">
            <a:lnSpc>
              <a:spcPct val="90000"/>
            </a:lnSpc>
            <a:spcBef>
              <a:spcPct val="0"/>
            </a:spcBef>
            <a:spcAft>
              <a:spcPct val="35000"/>
            </a:spcAft>
            <a:buNone/>
          </a:pPr>
          <a:endParaRPr lang="en-GB" sz="1800" b="1" dirty="0"/>
        </a:p>
      </dgm:t>
    </dgm:pt>
    <dgm:pt modelId="{91031754-FB8F-484D-B769-030C6B26545C}" type="parTrans" cxnId="{4500BE80-7877-4B11-A973-BD7C1EDBD277}">
      <dgm:prSet/>
      <dgm:spPr/>
      <dgm:t>
        <a:bodyPr/>
        <a:lstStyle/>
        <a:p>
          <a:endParaRPr lang="en-GB"/>
        </a:p>
      </dgm:t>
    </dgm:pt>
    <dgm:pt modelId="{17D9A42E-A68F-413C-879C-B58876F292C6}" type="sibTrans" cxnId="{4500BE80-7877-4B11-A973-BD7C1EDBD277}">
      <dgm:prSet/>
      <dgm:spPr/>
      <dgm:t>
        <a:bodyPr/>
        <a:lstStyle/>
        <a:p>
          <a:endParaRPr lang="en-GB"/>
        </a:p>
      </dgm:t>
    </dgm:pt>
    <dgm:pt modelId="{5CE06B3B-9F75-4658-A811-2672703480E0}">
      <dgm:prSet phldrT="[Text]"/>
      <dgm:spPr/>
      <dgm:t>
        <a:bodyPr/>
        <a:lstStyle/>
        <a:p>
          <a:endParaRPr lang="en-GB" dirty="0"/>
        </a:p>
      </dgm:t>
    </dgm:pt>
    <dgm:pt modelId="{129E2012-26EF-4167-91BE-A63966FA11F3}" type="sibTrans" cxnId="{B9EE99AA-B4C0-4CB7-B7EB-A1DF70F4CC52}">
      <dgm:prSet/>
      <dgm:spPr/>
      <dgm:t>
        <a:bodyPr/>
        <a:lstStyle/>
        <a:p>
          <a:endParaRPr lang="en-GB"/>
        </a:p>
      </dgm:t>
    </dgm:pt>
    <dgm:pt modelId="{572F5CA8-EB91-407F-A40E-9323C0EA6896}" type="parTrans" cxnId="{B9EE99AA-B4C0-4CB7-B7EB-A1DF70F4CC52}">
      <dgm:prSet/>
      <dgm:spPr/>
      <dgm:t>
        <a:bodyPr/>
        <a:lstStyle/>
        <a:p>
          <a:endParaRPr lang="en-GB"/>
        </a:p>
      </dgm:t>
    </dgm:pt>
    <dgm:pt modelId="{1EDAB694-BB9F-474E-92BF-3BB836FB7D54}" type="pres">
      <dgm:prSet presAssocID="{BA7BB3D0-FC6A-4927-8768-EEB213CC428E}" presName="CompostProcess" presStyleCnt="0">
        <dgm:presLayoutVars>
          <dgm:dir/>
          <dgm:resizeHandles val="exact"/>
        </dgm:presLayoutVars>
      </dgm:prSet>
      <dgm:spPr/>
    </dgm:pt>
    <dgm:pt modelId="{7EFA0BE8-76BC-4A8E-93A3-A39A8244CC1C}" type="pres">
      <dgm:prSet presAssocID="{BA7BB3D0-FC6A-4927-8768-EEB213CC428E}" presName="arrow" presStyleLbl="bgShp" presStyleIdx="0" presStyleCnt="1"/>
      <dgm:spPr>
        <a:ln>
          <a:solidFill>
            <a:schemeClr val="dk2">
              <a:hueOff val="0"/>
              <a:satOff val="0"/>
              <a:lumOff val="0"/>
              <a:alpha val="92000"/>
            </a:schemeClr>
          </a:solidFill>
        </a:ln>
      </dgm:spPr>
    </dgm:pt>
    <dgm:pt modelId="{3643DB09-58C6-473F-8C71-D07597B322DE}" type="pres">
      <dgm:prSet presAssocID="{BA7BB3D0-FC6A-4927-8768-EEB213CC428E}" presName="linearProcess" presStyleCnt="0"/>
      <dgm:spPr/>
    </dgm:pt>
    <dgm:pt modelId="{E2A64785-1EB7-449A-BB64-7C5688C8FC15}" type="pres">
      <dgm:prSet presAssocID="{E90E6128-616E-4330-B0A8-C2DF042339D0}" presName="textNode" presStyleLbl="node1" presStyleIdx="0" presStyleCnt="4" custScaleY="167166">
        <dgm:presLayoutVars>
          <dgm:bulletEnabled val="1"/>
        </dgm:presLayoutVars>
      </dgm:prSet>
      <dgm:spPr/>
    </dgm:pt>
    <dgm:pt modelId="{43F46AD5-9300-4F04-88E1-9D93D9A439B9}" type="pres">
      <dgm:prSet presAssocID="{D619A885-7E49-4E79-836F-1E087D9AF6CD}" presName="sibTrans" presStyleCnt="0"/>
      <dgm:spPr/>
    </dgm:pt>
    <dgm:pt modelId="{BC306DFC-AE4E-4B7D-AC57-D568731EA633}" type="pres">
      <dgm:prSet presAssocID="{134A3A50-60F7-4B70-B30B-1800B252E0F2}" presName="textNode" presStyleLbl="node1" presStyleIdx="1" presStyleCnt="4" custScaleX="98254" custScaleY="166450">
        <dgm:presLayoutVars>
          <dgm:bulletEnabled val="1"/>
        </dgm:presLayoutVars>
      </dgm:prSet>
      <dgm:spPr/>
    </dgm:pt>
    <dgm:pt modelId="{BEFC2EC4-5C05-4962-9D93-FA4B40A1EC95}" type="pres">
      <dgm:prSet presAssocID="{EB7C3B8A-B992-4AFB-8B3D-2E2B8F2E46B3}" presName="sibTrans" presStyleCnt="0"/>
      <dgm:spPr/>
    </dgm:pt>
    <dgm:pt modelId="{1801CD69-B091-4D53-B7DB-9E3599593E8F}" type="pres">
      <dgm:prSet presAssocID="{96708F0B-B327-4B5E-955B-404659339989}" presName="textNode" presStyleLbl="node1" presStyleIdx="2" presStyleCnt="4" custScaleY="167166">
        <dgm:presLayoutVars>
          <dgm:bulletEnabled val="1"/>
        </dgm:presLayoutVars>
      </dgm:prSet>
      <dgm:spPr/>
    </dgm:pt>
    <dgm:pt modelId="{7E31D411-45EC-4933-9894-88DAD864978D}" type="pres">
      <dgm:prSet presAssocID="{17D9A42E-A68F-413C-879C-B58876F292C6}" presName="sibTrans" presStyleCnt="0"/>
      <dgm:spPr/>
    </dgm:pt>
    <dgm:pt modelId="{411CBD92-8291-43F3-B8BC-13D6F89CBE1D}" type="pres">
      <dgm:prSet presAssocID="{5CE06B3B-9F75-4658-A811-2672703480E0}" presName="textNode" presStyleLbl="node1" presStyleIdx="3" presStyleCnt="4" custScaleY="167430" custLinFactNeighborY="0">
        <dgm:presLayoutVars>
          <dgm:bulletEnabled val="1"/>
        </dgm:presLayoutVars>
      </dgm:prSet>
      <dgm:spPr/>
    </dgm:pt>
  </dgm:ptLst>
  <dgm:cxnLst>
    <dgm:cxn modelId="{52661201-5603-44DF-876D-05FC2812F500}" type="presOf" srcId="{134A3A50-60F7-4B70-B30B-1800B252E0F2}" destId="{BC306DFC-AE4E-4B7D-AC57-D568731EA633}" srcOrd="0" destOrd="0" presId="urn:microsoft.com/office/officeart/2005/8/layout/hProcess9"/>
    <dgm:cxn modelId="{F1FD5C2B-82DC-416C-A122-DE52144A0453}" type="presOf" srcId="{96708F0B-B327-4B5E-955B-404659339989}" destId="{1801CD69-B091-4D53-B7DB-9E3599593E8F}" srcOrd="0" destOrd="0" presId="urn:microsoft.com/office/officeart/2005/8/layout/hProcess9"/>
    <dgm:cxn modelId="{1FB0EB2B-36D4-4321-A1FC-F382C04BD32D}" type="presOf" srcId="{BA7BB3D0-FC6A-4927-8768-EEB213CC428E}" destId="{1EDAB694-BB9F-474E-92BF-3BB836FB7D54}" srcOrd="0" destOrd="0" presId="urn:microsoft.com/office/officeart/2005/8/layout/hProcess9"/>
    <dgm:cxn modelId="{0E805847-CDB1-4FFE-A51E-7367BFEA7492}" type="presOf" srcId="{5CE06B3B-9F75-4658-A811-2672703480E0}" destId="{411CBD92-8291-43F3-B8BC-13D6F89CBE1D}" srcOrd="0" destOrd="0" presId="urn:microsoft.com/office/officeart/2005/8/layout/hProcess9"/>
    <dgm:cxn modelId="{4500BE80-7877-4B11-A973-BD7C1EDBD277}" srcId="{BA7BB3D0-FC6A-4927-8768-EEB213CC428E}" destId="{96708F0B-B327-4B5E-955B-404659339989}" srcOrd="2" destOrd="0" parTransId="{91031754-FB8F-484D-B769-030C6B26545C}" sibTransId="{17D9A42E-A68F-413C-879C-B58876F292C6}"/>
    <dgm:cxn modelId="{241F168D-74B3-40BC-898C-51F758BA3BFA}" type="presOf" srcId="{E90E6128-616E-4330-B0A8-C2DF042339D0}" destId="{E2A64785-1EB7-449A-BB64-7C5688C8FC15}" srcOrd="0" destOrd="0" presId="urn:microsoft.com/office/officeart/2005/8/layout/hProcess9"/>
    <dgm:cxn modelId="{38C01EA6-6821-4E1D-B16B-60F6EDD84A85}" srcId="{BA7BB3D0-FC6A-4927-8768-EEB213CC428E}" destId="{E90E6128-616E-4330-B0A8-C2DF042339D0}" srcOrd="0" destOrd="0" parTransId="{DD444C95-5CA4-46AA-8E18-C215A7281782}" sibTransId="{D619A885-7E49-4E79-836F-1E087D9AF6CD}"/>
    <dgm:cxn modelId="{B9EE99AA-B4C0-4CB7-B7EB-A1DF70F4CC52}" srcId="{BA7BB3D0-FC6A-4927-8768-EEB213CC428E}" destId="{5CE06B3B-9F75-4658-A811-2672703480E0}" srcOrd="3" destOrd="0" parTransId="{572F5CA8-EB91-407F-A40E-9323C0EA6896}" sibTransId="{129E2012-26EF-4167-91BE-A63966FA11F3}"/>
    <dgm:cxn modelId="{500F97E3-B2FD-4662-A58A-07C1E1F4972F}" srcId="{BA7BB3D0-FC6A-4927-8768-EEB213CC428E}" destId="{134A3A50-60F7-4B70-B30B-1800B252E0F2}" srcOrd="1" destOrd="0" parTransId="{CE160FA7-3231-475D-B62E-105250D9EC8A}" sibTransId="{EB7C3B8A-B992-4AFB-8B3D-2E2B8F2E46B3}"/>
    <dgm:cxn modelId="{D55EBF55-0122-45DE-99D2-6089AAFE3792}" type="presParOf" srcId="{1EDAB694-BB9F-474E-92BF-3BB836FB7D54}" destId="{7EFA0BE8-76BC-4A8E-93A3-A39A8244CC1C}" srcOrd="0" destOrd="0" presId="urn:microsoft.com/office/officeart/2005/8/layout/hProcess9"/>
    <dgm:cxn modelId="{40392343-23D1-4438-859B-A1F88973AB08}" type="presParOf" srcId="{1EDAB694-BB9F-474E-92BF-3BB836FB7D54}" destId="{3643DB09-58C6-473F-8C71-D07597B322DE}" srcOrd="1" destOrd="0" presId="urn:microsoft.com/office/officeart/2005/8/layout/hProcess9"/>
    <dgm:cxn modelId="{16449FD0-7C7A-4EA9-8496-D49419328459}" type="presParOf" srcId="{3643DB09-58C6-473F-8C71-D07597B322DE}" destId="{E2A64785-1EB7-449A-BB64-7C5688C8FC15}" srcOrd="0" destOrd="0" presId="urn:microsoft.com/office/officeart/2005/8/layout/hProcess9"/>
    <dgm:cxn modelId="{36604802-D596-4B91-8D35-F64A2F3DCB6C}" type="presParOf" srcId="{3643DB09-58C6-473F-8C71-D07597B322DE}" destId="{43F46AD5-9300-4F04-88E1-9D93D9A439B9}" srcOrd="1" destOrd="0" presId="urn:microsoft.com/office/officeart/2005/8/layout/hProcess9"/>
    <dgm:cxn modelId="{7B8F8921-88DB-484D-9250-0A9AA8F60B82}" type="presParOf" srcId="{3643DB09-58C6-473F-8C71-D07597B322DE}" destId="{BC306DFC-AE4E-4B7D-AC57-D568731EA633}" srcOrd="2" destOrd="0" presId="urn:microsoft.com/office/officeart/2005/8/layout/hProcess9"/>
    <dgm:cxn modelId="{B55D367A-0209-4BAF-9A28-9EE91B9B0428}" type="presParOf" srcId="{3643DB09-58C6-473F-8C71-D07597B322DE}" destId="{BEFC2EC4-5C05-4962-9D93-FA4B40A1EC95}" srcOrd="3" destOrd="0" presId="urn:microsoft.com/office/officeart/2005/8/layout/hProcess9"/>
    <dgm:cxn modelId="{B31CEC79-91AA-4B13-9E21-86739C15773A}" type="presParOf" srcId="{3643DB09-58C6-473F-8C71-D07597B322DE}" destId="{1801CD69-B091-4D53-B7DB-9E3599593E8F}" srcOrd="4" destOrd="0" presId="urn:microsoft.com/office/officeart/2005/8/layout/hProcess9"/>
    <dgm:cxn modelId="{E75ECD58-01B1-44D6-A8DC-0749824E8DB0}" type="presParOf" srcId="{3643DB09-58C6-473F-8C71-D07597B322DE}" destId="{7E31D411-45EC-4933-9894-88DAD864978D}" srcOrd="5" destOrd="0" presId="urn:microsoft.com/office/officeart/2005/8/layout/hProcess9"/>
    <dgm:cxn modelId="{6B6BC7D2-3782-49FF-9F5E-D27D9AAF179D}" type="presParOf" srcId="{3643DB09-58C6-473F-8C71-D07597B322DE}" destId="{411CBD92-8291-43F3-B8BC-13D6F89CBE1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A0BE8-76BC-4A8E-93A3-A39A8244CC1C}">
      <dsp:nvSpPr>
        <dsp:cNvPr id="0" name=""/>
        <dsp:cNvSpPr/>
      </dsp:nvSpPr>
      <dsp:spPr>
        <a:xfrm>
          <a:off x="830074" y="0"/>
          <a:ext cx="9407510" cy="4781232"/>
        </a:xfrm>
        <a:prstGeom prst="rightArrow">
          <a:avLst/>
        </a:prstGeom>
        <a:solidFill>
          <a:schemeClr val="dk2">
            <a:tint val="40000"/>
            <a:hueOff val="0"/>
            <a:satOff val="0"/>
            <a:lumOff val="0"/>
            <a:alphaOff val="0"/>
          </a:schemeClr>
        </a:solidFill>
        <a:ln w="6350" cap="flat" cmpd="sng" algn="ctr">
          <a:solidFill>
            <a:schemeClr val="dk2">
              <a:hueOff val="0"/>
              <a:satOff val="0"/>
              <a:lumOff val="0"/>
              <a:alpha val="9200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A64785-1EB7-449A-BB64-7C5688C8FC15}">
      <dsp:nvSpPr>
        <dsp:cNvPr id="0" name=""/>
        <dsp:cNvSpPr/>
      </dsp:nvSpPr>
      <dsp:spPr>
        <a:xfrm>
          <a:off x="25040" y="792097"/>
          <a:ext cx="2457887" cy="3197037"/>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GB" sz="1800" b="0" kern="1200" dirty="0"/>
        </a:p>
      </dsp:txBody>
      <dsp:txXfrm>
        <a:off x="145024" y="912081"/>
        <a:ext cx="2217919" cy="2957069"/>
      </dsp:txXfrm>
    </dsp:sp>
    <dsp:sp modelId="{BC306DFC-AE4E-4B7D-AC57-D568731EA633}">
      <dsp:nvSpPr>
        <dsp:cNvPr id="0" name=""/>
        <dsp:cNvSpPr/>
      </dsp:nvSpPr>
      <dsp:spPr>
        <a:xfrm>
          <a:off x="2892575" y="798943"/>
          <a:ext cx="2414972" cy="3183344"/>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a:off x="3010464" y="916832"/>
        <a:ext cx="2179194" cy="2947566"/>
      </dsp:txXfrm>
    </dsp:sp>
    <dsp:sp modelId="{1801CD69-B091-4D53-B7DB-9E3599593E8F}">
      <dsp:nvSpPr>
        <dsp:cNvPr id="0" name=""/>
        <dsp:cNvSpPr/>
      </dsp:nvSpPr>
      <dsp:spPr>
        <a:xfrm>
          <a:off x="5717196" y="792097"/>
          <a:ext cx="2457887" cy="3197037"/>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89000">
            <a:lnSpc>
              <a:spcPct val="90000"/>
            </a:lnSpc>
            <a:spcBef>
              <a:spcPct val="0"/>
            </a:spcBef>
            <a:spcAft>
              <a:spcPct val="35000"/>
            </a:spcAft>
            <a:buNone/>
          </a:pPr>
          <a:endParaRPr lang="en-GB" sz="1800" b="1" kern="1200" dirty="0"/>
        </a:p>
      </dsp:txBody>
      <dsp:txXfrm>
        <a:off x="5837180" y="912081"/>
        <a:ext cx="2217919" cy="2957069"/>
      </dsp:txXfrm>
    </dsp:sp>
    <dsp:sp modelId="{411CBD92-8291-43F3-B8BC-13D6F89CBE1D}">
      <dsp:nvSpPr>
        <dsp:cNvPr id="0" name=""/>
        <dsp:cNvSpPr/>
      </dsp:nvSpPr>
      <dsp:spPr>
        <a:xfrm>
          <a:off x="8584731" y="789572"/>
          <a:ext cx="2457887" cy="320208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8704715" y="909556"/>
        <a:ext cx="2217919" cy="29621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6EAE0-73B0-D145-AF50-1C3DE338F9E1}"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C45A3-417B-8949-AF6A-DAD4593DCD06}" type="slidenum">
              <a:rPr lang="en-US" smtClean="0"/>
              <a:t>‹#›</a:t>
            </a:fld>
            <a:endParaRPr lang="en-US"/>
          </a:p>
        </p:txBody>
      </p:sp>
    </p:spTree>
    <p:extLst>
      <p:ext uri="{BB962C8B-B14F-4D97-AF65-F5344CB8AC3E}">
        <p14:creationId xmlns:p14="http://schemas.microsoft.com/office/powerpoint/2010/main" val="121665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C45A3-417B-8949-AF6A-DAD4593DCD06}" type="slidenum">
              <a:rPr lang="en-US" smtClean="0"/>
              <a:t>1</a:t>
            </a:fld>
            <a:endParaRPr lang="en-US"/>
          </a:p>
        </p:txBody>
      </p:sp>
    </p:spTree>
    <p:extLst>
      <p:ext uri="{BB962C8B-B14F-4D97-AF65-F5344CB8AC3E}">
        <p14:creationId xmlns:p14="http://schemas.microsoft.com/office/powerpoint/2010/main" val="145155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sz="1200" b="1" dirty="0"/>
              <a:t>Open (gerund) coding: </a:t>
            </a:r>
          </a:p>
          <a:p>
            <a:pPr lvl="0" algn="l"/>
            <a:r>
              <a:rPr lang="en-GB" sz="1200" b="0" dirty="0"/>
              <a:t>Line-by-line coding</a:t>
            </a:r>
          </a:p>
          <a:p>
            <a:pPr lvl="0" algn="l"/>
            <a:r>
              <a:rPr lang="en-GB" sz="1200" b="0" dirty="0"/>
              <a:t>Fractures data into individual units</a:t>
            </a:r>
          </a:p>
          <a:p>
            <a:pPr lvl="0" algn="l"/>
            <a:endParaRPr lang="en-GB" sz="1200" b="0" dirty="0"/>
          </a:p>
          <a:p>
            <a:pPr lvl="0" algn="l"/>
            <a:r>
              <a:rPr lang="en-GB" sz="1200" b="1" dirty="0"/>
              <a:t>Focused coding: </a:t>
            </a:r>
          </a:p>
          <a:p>
            <a:pPr lvl="0" algn="l"/>
            <a:r>
              <a:rPr lang="en-GB" sz="1200" b="0" dirty="0"/>
              <a:t>Larger segments of text</a:t>
            </a:r>
          </a:p>
          <a:p>
            <a:pPr lvl="0" algn="l"/>
            <a:r>
              <a:rPr lang="en-GB" sz="1200" b="0" dirty="0"/>
              <a:t>Identifies relationships and patterns in data</a:t>
            </a:r>
          </a:p>
          <a:p>
            <a:pPr lvl="0" algn="l"/>
            <a:r>
              <a:rPr lang="en-GB" sz="1200" b="0" dirty="0"/>
              <a:t>Raises analytic level of open codes</a:t>
            </a:r>
          </a:p>
          <a:p>
            <a:pPr lvl="0" algn="l"/>
            <a:endParaRPr lang="en-GB" sz="1200" b="0" dirty="0"/>
          </a:p>
          <a:p>
            <a:pPr lvl="0" algn="l"/>
            <a:r>
              <a:rPr lang="en-GB" sz="1200" b="1" dirty="0"/>
              <a:t>Axial coding:</a:t>
            </a:r>
          </a:p>
          <a:p>
            <a:pPr lvl="0" algn="l"/>
            <a:r>
              <a:rPr lang="en-GB" sz="1200" b="0" dirty="0"/>
              <a:t>Regrouping all focused codes</a:t>
            </a:r>
          </a:p>
          <a:p>
            <a:pPr lvl="0" algn="l"/>
            <a:r>
              <a:rPr lang="en-GB" sz="1200" dirty="0"/>
              <a:t>1: Conditions- the circumstances that form the structure of the studied phenomenon</a:t>
            </a:r>
          </a:p>
          <a:p>
            <a:pPr lvl="0" algn="l"/>
            <a:r>
              <a:rPr lang="en-GB" sz="1200" dirty="0"/>
              <a:t>2: Actions/ interactions- Participants routine and strategic responses to events</a:t>
            </a:r>
          </a:p>
          <a:p>
            <a:pPr lvl="0" algn="l"/>
            <a:r>
              <a:rPr lang="en-GB" sz="1200" dirty="0"/>
              <a:t>3: Consequences- “why?”, “where?” How come?”</a:t>
            </a:r>
          </a:p>
          <a:p>
            <a:pPr lvl="0" algn="l"/>
            <a:endParaRPr lang="en-GB" sz="1200" b="0" dirty="0"/>
          </a:p>
          <a:p>
            <a:pPr marL="0" lvl="0" defTabSz="889000">
              <a:lnSpc>
                <a:spcPct val="90000"/>
              </a:lnSpc>
              <a:spcBef>
                <a:spcPct val="0"/>
              </a:spcBef>
              <a:spcAft>
                <a:spcPct val="35000"/>
              </a:spcAft>
              <a:buNone/>
            </a:pPr>
            <a:r>
              <a:rPr lang="en-GB" sz="1200" b="1" dirty="0"/>
              <a:t>Constant comparison:</a:t>
            </a:r>
          </a:p>
          <a:p>
            <a:pPr marL="0" lvl="0" defTabSz="889000">
              <a:lnSpc>
                <a:spcPct val="90000"/>
              </a:lnSpc>
              <a:spcBef>
                <a:spcPct val="0"/>
              </a:spcBef>
              <a:spcAft>
                <a:spcPct val="35000"/>
              </a:spcAft>
              <a:buNone/>
            </a:pPr>
            <a:r>
              <a:rPr lang="en-GB" sz="1200" b="0" dirty="0"/>
              <a:t>Between open and open codes</a:t>
            </a:r>
          </a:p>
          <a:p>
            <a:pPr marL="0" lvl="0" defTabSz="889000">
              <a:lnSpc>
                <a:spcPct val="90000"/>
              </a:lnSpc>
              <a:spcBef>
                <a:spcPct val="0"/>
              </a:spcBef>
              <a:spcAft>
                <a:spcPct val="35000"/>
              </a:spcAft>
              <a:buNone/>
            </a:pPr>
            <a:r>
              <a:rPr lang="en-GB" sz="1200" b="0" dirty="0"/>
              <a:t>Focused and open codes</a:t>
            </a:r>
          </a:p>
          <a:p>
            <a:pPr marL="0" lvl="0" defTabSz="889000">
              <a:lnSpc>
                <a:spcPct val="90000"/>
              </a:lnSpc>
              <a:spcBef>
                <a:spcPct val="0"/>
              </a:spcBef>
              <a:spcAft>
                <a:spcPct val="35000"/>
              </a:spcAft>
              <a:buNone/>
            </a:pPr>
            <a:r>
              <a:rPr lang="en-GB" sz="1200" b="0" dirty="0"/>
              <a:t>used and focused codes</a:t>
            </a:r>
          </a:p>
          <a:p>
            <a:pPr marL="0" lvl="0" defTabSz="889000">
              <a:lnSpc>
                <a:spcPct val="90000"/>
              </a:lnSpc>
              <a:spcBef>
                <a:spcPct val="0"/>
              </a:spcBef>
              <a:spcAft>
                <a:spcPct val="35000"/>
              </a:spcAft>
              <a:buNone/>
            </a:pPr>
            <a:r>
              <a:rPr lang="en-GB" sz="1200" b="0" dirty="0"/>
              <a:t>Memos </a:t>
            </a:r>
          </a:p>
          <a:p>
            <a:pPr marL="0" lvl="0" defTabSz="889000">
              <a:lnSpc>
                <a:spcPct val="90000"/>
              </a:lnSpc>
              <a:spcBef>
                <a:spcPct val="0"/>
              </a:spcBef>
              <a:spcAft>
                <a:spcPct val="35000"/>
              </a:spcAft>
              <a:buNone/>
            </a:pPr>
            <a:endParaRPr lang="en-GB" sz="1200" b="0" dirty="0"/>
          </a:p>
          <a:p>
            <a:pPr lvl="0"/>
            <a:r>
              <a:rPr lang="en-GB" b="1" dirty="0"/>
              <a:t>Refining categories</a:t>
            </a:r>
          </a:p>
          <a:p>
            <a:pPr lvl="0"/>
            <a:r>
              <a:rPr lang="en-GB" dirty="0"/>
              <a:t>Theoretical coding</a:t>
            </a:r>
          </a:p>
          <a:p>
            <a:pPr lvl="0"/>
            <a:r>
              <a:rPr lang="en-GB" dirty="0"/>
              <a:t>Establishing tentative categories</a:t>
            </a:r>
          </a:p>
          <a:p>
            <a:pPr lvl="0"/>
            <a:r>
              <a:rPr lang="en-GB" dirty="0"/>
              <a:t>Higher level categories</a:t>
            </a:r>
          </a:p>
          <a:p>
            <a:pPr lvl="0"/>
            <a:r>
              <a:rPr lang="en-GB" dirty="0"/>
              <a:t>Explore properties/conditions/ dimensions</a:t>
            </a:r>
          </a:p>
          <a:p>
            <a:pPr marL="0" lvl="0" defTabSz="889000">
              <a:lnSpc>
                <a:spcPct val="90000"/>
              </a:lnSpc>
              <a:spcBef>
                <a:spcPct val="0"/>
              </a:spcBef>
              <a:spcAft>
                <a:spcPct val="35000"/>
              </a:spcAft>
              <a:buNone/>
            </a:pPr>
            <a:endParaRPr lang="en-GB" sz="1200" b="1" dirty="0"/>
          </a:p>
          <a:p>
            <a:pPr lvl="0" algn="l"/>
            <a:endParaRPr lang="en-GB" sz="1200" b="0" dirty="0"/>
          </a:p>
          <a:p>
            <a:pPr lvl="0" algn="l"/>
            <a:endParaRPr lang="en-GB" sz="1200" b="0" dirty="0"/>
          </a:p>
          <a:p>
            <a:endParaRPr lang="en-GB" dirty="0"/>
          </a:p>
        </p:txBody>
      </p:sp>
      <p:sp>
        <p:nvSpPr>
          <p:cNvPr id="4" name="Slide Number Placeholder 3"/>
          <p:cNvSpPr>
            <a:spLocks noGrp="1"/>
          </p:cNvSpPr>
          <p:nvPr>
            <p:ph type="sldNum" sz="quarter" idx="5"/>
          </p:nvPr>
        </p:nvSpPr>
        <p:spPr/>
        <p:txBody>
          <a:bodyPr/>
          <a:lstStyle/>
          <a:p>
            <a:fld id="{2114DE57-BDEB-4AE5-A864-253163DCF66A}" type="slidenum">
              <a:rPr lang="en-GB" smtClean="0"/>
              <a:t>5</a:t>
            </a:fld>
            <a:endParaRPr lang="en-GB"/>
          </a:p>
        </p:txBody>
      </p:sp>
    </p:spTree>
    <p:extLst>
      <p:ext uri="{BB962C8B-B14F-4D97-AF65-F5344CB8AC3E}">
        <p14:creationId xmlns:p14="http://schemas.microsoft.com/office/powerpoint/2010/main" val="283748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6C45A3-417B-8949-AF6A-DAD4593DCD06}" type="slidenum">
              <a:rPr lang="en-US" smtClean="0"/>
              <a:t>6</a:t>
            </a:fld>
            <a:endParaRPr lang="en-US"/>
          </a:p>
        </p:txBody>
      </p:sp>
    </p:spTree>
    <p:extLst>
      <p:ext uri="{BB962C8B-B14F-4D97-AF65-F5344CB8AC3E}">
        <p14:creationId xmlns:p14="http://schemas.microsoft.com/office/powerpoint/2010/main" val="103150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6C45A3-417B-8949-AF6A-DAD4593DCD06}" type="slidenum">
              <a:rPr lang="en-US" smtClean="0"/>
              <a:t>14</a:t>
            </a:fld>
            <a:endParaRPr lang="en-US"/>
          </a:p>
        </p:txBody>
      </p:sp>
    </p:spTree>
    <p:extLst>
      <p:ext uri="{BB962C8B-B14F-4D97-AF65-F5344CB8AC3E}">
        <p14:creationId xmlns:p14="http://schemas.microsoft.com/office/powerpoint/2010/main" val="230110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CBA8-4999-F94B-A92D-437FAAF24AA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941752-1ED5-A041-9C5B-7BBE5513E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600163-A224-CE40-BEE6-78C1FE394F33}"/>
              </a:ext>
            </a:extLst>
          </p:cNvPr>
          <p:cNvSpPr>
            <a:spLocks noGrp="1"/>
          </p:cNvSpPr>
          <p:nvPr>
            <p:ph type="dt" sz="half" idx="10"/>
          </p:nvPr>
        </p:nvSpPr>
        <p:spPr/>
        <p:txBody>
          <a:bodyPr/>
          <a:lstStyle/>
          <a:p>
            <a:fld id="{5F1BCCAF-1CD0-4670-A8A5-72D769054144}" type="datetime1">
              <a:rPr lang="en-US" smtClean="0"/>
              <a:t>10/8/2019</a:t>
            </a:fld>
            <a:endParaRPr lang="en-US"/>
          </a:p>
        </p:txBody>
      </p:sp>
      <p:sp>
        <p:nvSpPr>
          <p:cNvPr id="5" name="Footer Placeholder 4">
            <a:extLst>
              <a:ext uri="{FF2B5EF4-FFF2-40B4-BE49-F238E27FC236}">
                <a16:creationId xmlns:a16="http://schemas.microsoft.com/office/drawing/2014/main" id="{4843CE49-9FB2-B74D-9C01-1779D0359A2B}"/>
              </a:ext>
            </a:extLst>
          </p:cNvPr>
          <p:cNvSpPr>
            <a:spLocks noGrp="1"/>
          </p:cNvSpPr>
          <p:nvPr>
            <p:ph type="ftr" sz="quarter" idx="11"/>
          </p:nvPr>
        </p:nvSpPr>
        <p:spPr/>
        <p:txBody>
          <a:bodyPr/>
          <a:lstStyle/>
          <a:p>
            <a:r>
              <a:rPr lang="en-US"/>
              <a:t>V. Stirrup </a:t>
            </a:r>
          </a:p>
        </p:txBody>
      </p:sp>
      <p:sp>
        <p:nvSpPr>
          <p:cNvPr id="6" name="Slide Number Placeholder 5">
            <a:extLst>
              <a:ext uri="{FF2B5EF4-FFF2-40B4-BE49-F238E27FC236}">
                <a16:creationId xmlns:a16="http://schemas.microsoft.com/office/drawing/2014/main" id="{C610B43B-11B9-FE48-9911-73D0688B5AF6}"/>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160638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3B70-3BE8-D442-B54E-7A526A4E16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58AF66-BD8D-DC48-B855-0BCE1DD2D2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A6598-A711-F24E-97A8-0692DD8ACCEE}"/>
              </a:ext>
            </a:extLst>
          </p:cNvPr>
          <p:cNvSpPr>
            <a:spLocks noGrp="1"/>
          </p:cNvSpPr>
          <p:nvPr>
            <p:ph type="dt" sz="half" idx="10"/>
          </p:nvPr>
        </p:nvSpPr>
        <p:spPr/>
        <p:txBody>
          <a:bodyPr/>
          <a:lstStyle/>
          <a:p>
            <a:fld id="{04DE9BC3-C155-4684-8F73-8D429E1DB973}" type="datetime1">
              <a:rPr lang="en-US" smtClean="0"/>
              <a:t>10/8/2019</a:t>
            </a:fld>
            <a:endParaRPr lang="en-US"/>
          </a:p>
        </p:txBody>
      </p:sp>
      <p:sp>
        <p:nvSpPr>
          <p:cNvPr id="5" name="Footer Placeholder 4">
            <a:extLst>
              <a:ext uri="{FF2B5EF4-FFF2-40B4-BE49-F238E27FC236}">
                <a16:creationId xmlns:a16="http://schemas.microsoft.com/office/drawing/2014/main" id="{3ABE5AC0-C468-1B40-804B-59F68F9264F0}"/>
              </a:ext>
            </a:extLst>
          </p:cNvPr>
          <p:cNvSpPr>
            <a:spLocks noGrp="1"/>
          </p:cNvSpPr>
          <p:nvPr>
            <p:ph type="ftr" sz="quarter" idx="11"/>
          </p:nvPr>
        </p:nvSpPr>
        <p:spPr/>
        <p:txBody>
          <a:bodyPr/>
          <a:lstStyle/>
          <a:p>
            <a:r>
              <a:rPr lang="en-US"/>
              <a:t>V. Stirrup </a:t>
            </a:r>
          </a:p>
        </p:txBody>
      </p:sp>
      <p:sp>
        <p:nvSpPr>
          <p:cNvPr id="6" name="Slide Number Placeholder 5">
            <a:extLst>
              <a:ext uri="{FF2B5EF4-FFF2-40B4-BE49-F238E27FC236}">
                <a16:creationId xmlns:a16="http://schemas.microsoft.com/office/drawing/2014/main" id="{41A8B46A-FE19-7843-B844-0D00E6C92ADD}"/>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150477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24EF0-0DC7-9542-BC9B-AEB5A440AF5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D70A66-FB92-1746-A1AB-7C0E8412D68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96C127-4C6A-4645-90BE-DF88F2A21B7E}"/>
              </a:ext>
            </a:extLst>
          </p:cNvPr>
          <p:cNvSpPr>
            <a:spLocks noGrp="1"/>
          </p:cNvSpPr>
          <p:nvPr>
            <p:ph type="dt" sz="half" idx="10"/>
          </p:nvPr>
        </p:nvSpPr>
        <p:spPr/>
        <p:txBody>
          <a:bodyPr/>
          <a:lstStyle/>
          <a:p>
            <a:fld id="{AD64F86C-2D40-4E47-A6A5-A687639DA58E}" type="datetime1">
              <a:rPr lang="en-US" smtClean="0"/>
              <a:t>10/8/2019</a:t>
            </a:fld>
            <a:endParaRPr lang="en-US"/>
          </a:p>
        </p:txBody>
      </p:sp>
      <p:sp>
        <p:nvSpPr>
          <p:cNvPr id="5" name="Footer Placeholder 4">
            <a:extLst>
              <a:ext uri="{FF2B5EF4-FFF2-40B4-BE49-F238E27FC236}">
                <a16:creationId xmlns:a16="http://schemas.microsoft.com/office/drawing/2014/main" id="{7ABFBAA5-1577-0840-8071-2AF65781A9D2}"/>
              </a:ext>
            </a:extLst>
          </p:cNvPr>
          <p:cNvSpPr>
            <a:spLocks noGrp="1"/>
          </p:cNvSpPr>
          <p:nvPr>
            <p:ph type="ftr" sz="quarter" idx="11"/>
          </p:nvPr>
        </p:nvSpPr>
        <p:spPr/>
        <p:txBody>
          <a:bodyPr/>
          <a:lstStyle/>
          <a:p>
            <a:r>
              <a:rPr lang="en-US"/>
              <a:t>V. Stirrup </a:t>
            </a:r>
          </a:p>
        </p:txBody>
      </p:sp>
      <p:sp>
        <p:nvSpPr>
          <p:cNvPr id="6" name="Slide Number Placeholder 5">
            <a:extLst>
              <a:ext uri="{FF2B5EF4-FFF2-40B4-BE49-F238E27FC236}">
                <a16:creationId xmlns:a16="http://schemas.microsoft.com/office/drawing/2014/main" id="{35EA7B6F-0C80-304A-9845-524C201CA1BB}"/>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264080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76B6-2F35-654C-93CD-AA7538ADEE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48DE8E-690A-654F-B1A6-07C42DE09F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2529-BD53-264E-8D9B-AD56BA9BF5F3}"/>
              </a:ext>
            </a:extLst>
          </p:cNvPr>
          <p:cNvSpPr>
            <a:spLocks noGrp="1"/>
          </p:cNvSpPr>
          <p:nvPr>
            <p:ph type="dt" sz="half" idx="10"/>
          </p:nvPr>
        </p:nvSpPr>
        <p:spPr/>
        <p:txBody>
          <a:bodyPr/>
          <a:lstStyle/>
          <a:p>
            <a:fld id="{7230F44A-66E0-4E69-B012-87AF167D6477}" type="datetime1">
              <a:rPr lang="en-US" smtClean="0"/>
              <a:t>10/8/2019</a:t>
            </a:fld>
            <a:endParaRPr lang="en-US"/>
          </a:p>
        </p:txBody>
      </p:sp>
      <p:sp>
        <p:nvSpPr>
          <p:cNvPr id="5" name="Footer Placeholder 4">
            <a:extLst>
              <a:ext uri="{FF2B5EF4-FFF2-40B4-BE49-F238E27FC236}">
                <a16:creationId xmlns:a16="http://schemas.microsoft.com/office/drawing/2014/main" id="{97674C2E-A603-A848-856A-81BDE12859C3}"/>
              </a:ext>
            </a:extLst>
          </p:cNvPr>
          <p:cNvSpPr>
            <a:spLocks noGrp="1"/>
          </p:cNvSpPr>
          <p:nvPr>
            <p:ph type="ftr" sz="quarter" idx="11"/>
          </p:nvPr>
        </p:nvSpPr>
        <p:spPr/>
        <p:txBody>
          <a:bodyPr/>
          <a:lstStyle/>
          <a:p>
            <a:r>
              <a:rPr lang="en-US"/>
              <a:t>V. Stirrup </a:t>
            </a:r>
          </a:p>
        </p:txBody>
      </p:sp>
      <p:sp>
        <p:nvSpPr>
          <p:cNvPr id="6" name="Slide Number Placeholder 5">
            <a:extLst>
              <a:ext uri="{FF2B5EF4-FFF2-40B4-BE49-F238E27FC236}">
                <a16:creationId xmlns:a16="http://schemas.microsoft.com/office/drawing/2014/main" id="{A25EFB8E-FB8E-F34F-9FDF-C3BE4B6A261E}"/>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389218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1674-97E8-B048-9904-2C74AF1EF4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DC6055-2D38-034E-B5FF-34F4319BF4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CB160E-05B3-E045-965D-603FB322B3B6}"/>
              </a:ext>
            </a:extLst>
          </p:cNvPr>
          <p:cNvSpPr>
            <a:spLocks noGrp="1"/>
          </p:cNvSpPr>
          <p:nvPr>
            <p:ph type="dt" sz="half" idx="10"/>
          </p:nvPr>
        </p:nvSpPr>
        <p:spPr/>
        <p:txBody>
          <a:bodyPr/>
          <a:lstStyle/>
          <a:p>
            <a:fld id="{88165AD8-2318-41FB-AC82-7624DD182FF2}" type="datetime1">
              <a:rPr lang="en-US" smtClean="0"/>
              <a:t>10/8/2019</a:t>
            </a:fld>
            <a:endParaRPr lang="en-US"/>
          </a:p>
        </p:txBody>
      </p:sp>
      <p:sp>
        <p:nvSpPr>
          <p:cNvPr id="5" name="Footer Placeholder 4">
            <a:extLst>
              <a:ext uri="{FF2B5EF4-FFF2-40B4-BE49-F238E27FC236}">
                <a16:creationId xmlns:a16="http://schemas.microsoft.com/office/drawing/2014/main" id="{CF1E5FFF-F491-F942-AE1A-C17C3214620B}"/>
              </a:ext>
            </a:extLst>
          </p:cNvPr>
          <p:cNvSpPr>
            <a:spLocks noGrp="1"/>
          </p:cNvSpPr>
          <p:nvPr>
            <p:ph type="ftr" sz="quarter" idx="11"/>
          </p:nvPr>
        </p:nvSpPr>
        <p:spPr/>
        <p:txBody>
          <a:bodyPr/>
          <a:lstStyle/>
          <a:p>
            <a:r>
              <a:rPr lang="en-US"/>
              <a:t>V. Stirrup </a:t>
            </a:r>
          </a:p>
        </p:txBody>
      </p:sp>
      <p:sp>
        <p:nvSpPr>
          <p:cNvPr id="6" name="Slide Number Placeholder 5">
            <a:extLst>
              <a:ext uri="{FF2B5EF4-FFF2-40B4-BE49-F238E27FC236}">
                <a16:creationId xmlns:a16="http://schemas.microsoft.com/office/drawing/2014/main" id="{28050D8C-8B5E-1E4A-B829-9194857217C2}"/>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370358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A0FA-E5A5-674D-9C4B-D72AE31A63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652D5A-CCF4-7D4C-8882-4FAC6D3555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F3C877-87F7-C148-A8FE-6F1DCF6C8D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E499BC3-DC3E-884A-A312-B2624D9404DD}"/>
              </a:ext>
            </a:extLst>
          </p:cNvPr>
          <p:cNvSpPr>
            <a:spLocks noGrp="1"/>
          </p:cNvSpPr>
          <p:nvPr>
            <p:ph type="dt" sz="half" idx="10"/>
          </p:nvPr>
        </p:nvSpPr>
        <p:spPr/>
        <p:txBody>
          <a:bodyPr/>
          <a:lstStyle/>
          <a:p>
            <a:fld id="{F085A04E-50C6-404F-8460-87861D5AD1E2}" type="datetime1">
              <a:rPr lang="en-US" smtClean="0"/>
              <a:t>10/8/2019</a:t>
            </a:fld>
            <a:endParaRPr lang="en-US"/>
          </a:p>
        </p:txBody>
      </p:sp>
      <p:sp>
        <p:nvSpPr>
          <p:cNvPr id="6" name="Footer Placeholder 5">
            <a:extLst>
              <a:ext uri="{FF2B5EF4-FFF2-40B4-BE49-F238E27FC236}">
                <a16:creationId xmlns:a16="http://schemas.microsoft.com/office/drawing/2014/main" id="{63198F15-FCC9-4D47-82BE-81296C3AE39F}"/>
              </a:ext>
            </a:extLst>
          </p:cNvPr>
          <p:cNvSpPr>
            <a:spLocks noGrp="1"/>
          </p:cNvSpPr>
          <p:nvPr>
            <p:ph type="ftr" sz="quarter" idx="11"/>
          </p:nvPr>
        </p:nvSpPr>
        <p:spPr/>
        <p:txBody>
          <a:bodyPr/>
          <a:lstStyle/>
          <a:p>
            <a:r>
              <a:rPr lang="en-US"/>
              <a:t>V. Stirrup </a:t>
            </a:r>
          </a:p>
        </p:txBody>
      </p:sp>
      <p:sp>
        <p:nvSpPr>
          <p:cNvPr id="7" name="Slide Number Placeholder 6">
            <a:extLst>
              <a:ext uri="{FF2B5EF4-FFF2-40B4-BE49-F238E27FC236}">
                <a16:creationId xmlns:a16="http://schemas.microsoft.com/office/drawing/2014/main" id="{E319A38F-D35A-F742-B44C-7F93456DCC80}"/>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243431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DC39-83E3-1347-9848-7D7D531FDD0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3162A2-47FF-4F41-BE2F-A1048D320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3CC54F-B543-B447-AFE8-1302B3D8A8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69BB30-93A8-7141-A9EA-02ADB7653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0D8B00-0A57-6743-8734-9A4C6C79FE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AF9084F-67D1-9A47-A852-91CFD42B1078}"/>
              </a:ext>
            </a:extLst>
          </p:cNvPr>
          <p:cNvSpPr>
            <a:spLocks noGrp="1"/>
          </p:cNvSpPr>
          <p:nvPr>
            <p:ph type="dt" sz="half" idx="10"/>
          </p:nvPr>
        </p:nvSpPr>
        <p:spPr/>
        <p:txBody>
          <a:bodyPr/>
          <a:lstStyle/>
          <a:p>
            <a:fld id="{397333CE-F827-445B-B433-66F0E17974D8}" type="datetime1">
              <a:rPr lang="en-US" smtClean="0"/>
              <a:t>10/8/2019</a:t>
            </a:fld>
            <a:endParaRPr lang="en-US"/>
          </a:p>
        </p:txBody>
      </p:sp>
      <p:sp>
        <p:nvSpPr>
          <p:cNvPr id="8" name="Footer Placeholder 7">
            <a:extLst>
              <a:ext uri="{FF2B5EF4-FFF2-40B4-BE49-F238E27FC236}">
                <a16:creationId xmlns:a16="http://schemas.microsoft.com/office/drawing/2014/main" id="{26099879-55C3-D040-9721-9912FD5CD0D0}"/>
              </a:ext>
            </a:extLst>
          </p:cNvPr>
          <p:cNvSpPr>
            <a:spLocks noGrp="1"/>
          </p:cNvSpPr>
          <p:nvPr>
            <p:ph type="ftr" sz="quarter" idx="11"/>
          </p:nvPr>
        </p:nvSpPr>
        <p:spPr/>
        <p:txBody>
          <a:bodyPr/>
          <a:lstStyle/>
          <a:p>
            <a:r>
              <a:rPr lang="en-US"/>
              <a:t>V. Stirrup </a:t>
            </a:r>
          </a:p>
        </p:txBody>
      </p:sp>
      <p:sp>
        <p:nvSpPr>
          <p:cNvPr id="9" name="Slide Number Placeholder 8">
            <a:extLst>
              <a:ext uri="{FF2B5EF4-FFF2-40B4-BE49-F238E27FC236}">
                <a16:creationId xmlns:a16="http://schemas.microsoft.com/office/drawing/2014/main" id="{0D0A6B6C-0613-534C-A063-851E29A0275E}"/>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286238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1057-4773-8F4C-BEAA-7BAB093BB3F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1E68037-DF5D-1E48-9CAB-B821EF634502}"/>
              </a:ext>
            </a:extLst>
          </p:cNvPr>
          <p:cNvSpPr>
            <a:spLocks noGrp="1"/>
          </p:cNvSpPr>
          <p:nvPr>
            <p:ph type="dt" sz="half" idx="10"/>
          </p:nvPr>
        </p:nvSpPr>
        <p:spPr/>
        <p:txBody>
          <a:bodyPr/>
          <a:lstStyle/>
          <a:p>
            <a:fld id="{DCAC434E-87AC-48BD-9688-67F41A96C599}" type="datetime1">
              <a:rPr lang="en-US" smtClean="0"/>
              <a:t>10/8/2019</a:t>
            </a:fld>
            <a:endParaRPr lang="en-US"/>
          </a:p>
        </p:txBody>
      </p:sp>
      <p:sp>
        <p:nvSpPr>
          <p:cNvPr id="4" name="Footer Placeholder 3">
            <a:extLst>
              <a:ext uri="{FF2B5EF4-FFF2-40B4-BE49-F238E27FC236}">
                <a16:creationId xmlns:a16="http://schemas.microsoft.com/office/drawing/2014/main" id="{FE0B3E3F-CFD8-CE4A-873A-1DDB4B0B82A0}"/>
              </a:ext>
            </a:extLst>
          </p:cNvPr>
          <p:cNvSpPr>
            <a:spLocks noGrp="1"/>
          </p:cNvSpPr>
          <p:nvPr>
            <p:ph type="ftr" sz="quarter" idx="11"/>
          </p:nvPr>
        </p:nvSpPr>
        <p:spPr/>
        <p:txBody>
          <a:bodyPr/>
          <a:lstStyle/>
          <a:p>
            <a:r>
              <a:rPr lang="en-US"/>
              <a:t>V. Stirrup </a:t>
            </a:r>
          </a:p>
        </p:txBody>
      </p:sp>
      <p:sp>
        <p:nvSpPr>
          <p:cNvPr id="5" name="Slide Number Placeholder 4">
            <a:extLst>
              <a:ext uri="{FF2B5EF4-FFF2-40B4-BE49-F238E27FC236}">
                <a16:creationId xmlns:a16="http://schemas.microsoft.com/office/drawing/2014/main" id="{9F50EBF0-6A66-CB40-93EA-F78CEA46BF46}"/>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365196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947A1-8706-8849-A034-BCC1FCE22518}"/>
              </a:ext>
            </a:extLst>
          </p:cNvPr>
          <p:cNvSpPr>
            <a:spLocks noGrp="1"/>
          </p:cNvSpPr>
          <p:nvPr>
            <p:ph type="dt" sz="half" idx="10"/>
          </p:nvPr>
        </p:nvSpPr>
        <p:spPr/>
        <p:txBody>
          <a:bodyPr/>
          <a:lstStyle/>
          <a:p>
            <a:fld id="{C3FA3BAC-EF74-4713-AA64-DE2832C19AE9}" type="datetime1">
              <a:rPr lang="en-US" smtClean="0"/>
              <a:t>10/8/2019</a:t>
            </a:fld>
            <a:endParaRPr lang="en-US"/>
          </a:p>
        </p:txBody>
      </p:sp>
      <p:sp>
        <p:nvSpPr>
          <p:cNvPr id="3" name="Footer Placeholder 2">
            <a:extLst>
              <a:ext uri="{FF2B5EF4-FFF2-40B4-BE49-F238E27FC236}">
                <a16:creationId xmlns:a16="http://schemas.microsoft.com/office/drawing/2014/main" id="{408C74B2-1A4A-5D4D-8132-5FC89EF06C70}"/>
              </a:ext>
            </a:extLst>
          </p:cNvPr>
          <p:cNvSpPr>
            <a:spLocks noGrp="1"/>
          </p:cNvSpPr>
          <p:nvPr>
            <p:ph type="ftr" sz="quarter" idx="11"/>
          </p:nvPr>
        </p:nvSpPr>
        <p:spPr/>
        <p:txBody>
          <a:bodyPr/>
          <a:lstStyle/>
          <a:p>
            <a:r>
              <a:rPr lang="en-US"/>
              <a:t>V. Stirrup </a:t>
            </a:r>
          </a:p>
        </p:txBody>
      </p:sp>
      <p:sp>
        <p:nvSpPr>
          <p:cNvPr id="4" name="Slide Number Placeholder 3">
            <a:extLst>
              <a:ext uri="{FF2B5EF4-FFF2-40B4-BE49-F238E27FC236}">
                <a16:creationId xmlns:a16="http://schemas.microsoft.com/office/drawing/2014/main" id="{EE27C05E-5015-8E46-A9CF-1C602422F489}"/>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97701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8C4E-F4B5-7D42-9E1D-90B24FB35C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EB32F9-6660-444A-B773-3C492EADA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FF8BCD-0482-7747-92AD-C5B98509B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33BEB6-8D06-C141-8C0B-E195561CC698}"/>
              </a:ext>
            </a:extLst>
          </p:cNvPr>
          <p:cNvSpPr>
            <a:spLocks noGrp="1"/>
          </p:cNvSpPr>
          <p:nvPr>
            <p:ph type="dt" sz="half" idx="10"/>
          </p:nvPr>
        </p:nvSpPr>
        <p:spPr/>
        <p:txBody>
          <a:bodyPr/>
          <a:lstStyle/>
          <a:p>
            <a:fld id="{EBEF9852-FA2B-4C69-8B36-C93EA12A7D03}" type="datetime1">
              <a:rPr lang="en-US" smtClean="0"/>
              <a:t>10/8/2019</a:t>
            </a:fld>
            <a:endParaRPr lang="en-US"/>
          </a:p>
        </p:txBody>
      </p:sp>
      <p:sp>
        <p:nvSpPr>
          <p:cNvPr id="6" name="Footer Placeholder 5">
            <a:extLst>
              <a:ext uri="{FF2B5EF4-FFF2-40B4-BE49-F238E27FC236}">
                <a16:creationId xmlns:a16="http://schemas.microsoft.com/office/drawing/2014/main" id="{0E951A9C-D823-C444-8A05-8A5C9024EC92}"/>
              </a:ext>
            </a:extLst>
          </p:cNvPr>
          <p:cNvSpPr>
            <a:spLocks noGrp="1"/>
          </p:cNvSpPr>
          <p:nvPr>
            <p:ph type="ftr" sz="quarter" idx="11"/>
          </p:nvPr>
        </p:nvSpPr>
        <p:spPr/>
        <p:txBody>
          <a:bodyPr/>
          <a:lstStyle/>
          <a:p>
            <a:r>
              <a:rPr lang="en-US"/>
              <a:t>V. Stirrup </a:t>
            </a:r>
          </a:p>
        </p:txBody>
      </p:sp>
      <p:sp>
        <p:nvSpPr>
          <p:cNvPr id="7" name="Slide Number Placeholder 6">
            <a:extLst>
              <a:ext uri="{FF2B5EF4-FFF2-40B4-BE49-F238E27FC236}">
                <a16:creationId xmlns:a16="http://schemas.microsoft.com/office/drawing/2014/main" id="{DB30876B-16A3-5343-B07B-C121AEB5E72B}"/>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323561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A3CC-5C26-C24C-AECE-82DEE53FC3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C0BDED3-F24A-3340-8794-FF71DDF31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A7BAC-64F3-FA43-84A1-7BD6F5F7E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7E6FC6-E9FD-734D-899B-925581BE2F65}"/>
              </a:ext>
            </a:extLst>
          </p:cNvPr>
          <p:cNvSpPr>
            <a:spLocks noGrp="1"/>
          </p:cNvSpPr>
          <p:nvPr>
            <p:ph type="dt" sz="half" idx="10"/>
          </p:nvPr>
        </p:nvSpPr>
        <p:spPr/>
        <p:txBody>
          <a:bodyPr/>
          <a:lstStyle/>
          <a:p>
            <a:fld id="{F6845855-AF0E-4F45-8F47-9633075E38CC}" type="datetime1">
              <a:rPr lang="en-US" smtClean="0"/>
              <a:t>10/8/2019</a:t>
            </a:fld>
            <a:endParaRPr lang="en-US"/>
          </a:p>
        </p:txBody>
      </p:sp>
      <p:sp>
        <p:nvSpPr>
          <p:cNvPr id="6" name="Footer Placeholder 5">
            <a:extLst>
              <a:ext uri="{FF2B5EF4-FFF2-40B4-BE49-F238E27FC236}">
                <a16:creationId xmlns:a16="http://schemas.microsoft.com/office/drawing/2014/main" id="{8079790D-9D28-9945-A909-FC83F8FBA6F2}"/>
              </a:ext>
            </a:extLst>
          </p:cNvPr>
          <p:cNvSpPr>
            <a:spLocks noGrp="1"/>
          </p:cNvSpPr>
          <p:nvPr>
            <p:ph type="ftr" sz="quarter" idx="11"/>
          </p:nvPr>
        </p:nvSpPr>
        <p:spPr/>
        <p:txBody>
          <a:bodyPr/>
          <a:lstStyle/>
          <a:p>
            <a:r>
              <a:rPr lang="en-US"/>
              <a:t>V. Stirrup </a:t>
            </a:r>
          </a:p>
        </p:txBody>
      </p:sp>
      <p:sp>
        <p:nvSpPr>
          <p:cNvPr id="7" name="Slide Number Placeholder 6">
            <a:extLst>
              <a:ext uri="{FF2B5EF4-FFF2-40B4-BE49-F238E27FC236}">
                <a16:creationId xmlns:a16="http://schemas.microsoft.com/office/drawing/2014/main" id="{E27F8E04-9DD4-194C-B55E-D08330B1D06A}"/>
              </a:ext>
            </a:extLst>
          </p:cNvPr>
          <p:cNvSpPr>
            <a:spLocks noGrp="1"/>
          </p:cNvSpPr>
          <p:nvPr>
            <p:ph type="sldNum" sz="quarter" idx="12"/>
          </p:nvPr>
        </p:nvSpPr>
        <p:spPr/>
        <p:txBody>
          <a:bodyPr/>
          <a:lstStyle/>
          <a:p>
            <a:fld id="{1F4C5D81-5A58-D547-9A64-5CD7457951B4}" type="slidenum">
              <a:rPr lang="en-US" smtClean="0"/>
              <a:t>‹#›</a:t>
            </a:fld>
            <a:endParaRPr lang="en-US"/>
          </a:p>
        </p:txBody>
      </p:sp>
    </p:spTree>
    <p:extLst>
      <p:ext uri="{BB962C8B-B14F-4D97-AF65-F5344CB8AC3E}">
        <p14:creationId xmlns:p14="http://schemas.microsoft.com/office/powerpoint/2010/main" val="19744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60457-53CC-F74E-9E02-D38433636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7F6B88-E2CD-D644-8BF8-13406E580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C89A3F-BFBF-144F-AE6E-DBE3DEAAA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1B9FA-687D-46EC-8235-1F360E59E95B}" type="datetime1">
              <a:rPr lang="en-US" smtClean="0"/>
              <a:t>10/8/2019</a:t>
            </a:fld>
            <a:endParaRPr lang="en-US"/>
          </a:p>
        </p:txBody>
      </p:sp>
      <p:sp>
        <p:nvSpPr>
          <p:cNvPr id="5" name="Footer Placeholder 4">
            <a:extLst>
              <a:ext uri="{FF2B5EF4-FFF2-40B4-BE49-F238E27FC236}">
                <a16:creationId xmlns:a16="http://schemas.microsoft.com/office/drawing/2014/main" id="{CD6E91C3-2E50-B64C-8F10-AA942FC8F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Stirrup </a:t>
            </a:r>
          </a:p>
        </p:txBody>
      </p:sp>
      <p:sp>
        <p:nvSpPr>
          <p:cNvPr id="6" name="Slide Number Placeholder 5">
            <a:extLst>
              <a:ext uri="{FF2B5EF4-FFF2-40B4-BE49-F238E27FC236}">
                <a16:creationId xmlns:a16="http://schemas.microsoft.com/office/drawing/2014/main" id="{602D139A-4AF6-0942-9447-0A477B7A8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C5D81-5A58-D547-9A64-5CD7457951B4}" type="slidenum">
              <a:rPr lang="en-US" smtClean="0"/>
              <a:t>‹#›</a:t>
            </a:fld>
            <a:endParaRPr lang="en-US"/>
          </a:p>
        </p:txBody>
      </p:sp>
    </p:spTree>
    <p:extLst>
      <p:ext uri="{BB962C8B-B14F-4D97-AF65-F5344CB8AC3E}">
        <p14:creationId xmlns:p14="http://schemas.microsoft.com/office/powerpoint/2010/main" val="300984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ctoria.stirrup@Canterbury.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Victoria.stirrup@Canterbury.ac.u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ice.org.uk/CG17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1F37-15B8-C64D-993C-122FA5066144}"/>
              </a:ext>
            </a:extLst>
          </p:cNvPr>
          <p:cNvSpPr>
            <a:spLocks noGrp="1"/>
          </p:cNvSpPr>
          <p:nvPr>
            <p:ph type="ctrTitle"/>
          </p:nvPr>
        </p:nvSpPr>
        <p:spPr>
          <a:xfrm>
            <a:off x="1647290" y="1590672"/>
            <a:ext cx="9144000" cy="2906268"/>
          </a:xfrm>
        </p:spPr>
        <p:txBody>
          <a:bodyPr>
            <a:noAutofit/>
          </a:bodyPr>
          <a:lstStyle/>
          <a:p>
            <a:r>
              <a:rPr lang="en-GB" sz="4000" b="1" i="1" dirty="0">
                <a:solidFill>
                  <a:schemeClr val="tx2">
                    <a:lumMod val="50000"/>
                  </a:schemeClr>
                </a:solidFill>
              </a:rPr>
              <a:t>A collective investment in </a:t>
            </a:r>
            <a:br>
              <a:rPr lang="en-GB" sz="4000" b="1" i="1" dirty="0">
                <a:solidFill>
                  <a:schemeClr val="tx2">
                    <a:lumMod val="50000"/>
                  </a:schemeClr>
                </a:solidFill>
              </a:rPr>
            </a:br>
            <a:r>
              <a:rPr lang="en-GB" sz="4000" b="1" i="1" dirty="0">
                <a:solidFill>
                  <a:schemeClr val="tx2">
                    <a:lumMod val="50000"/>
                  </a:schemeClr>
                </a:solidFill>
              </a:rPr>
              <a:t>Lived Experience Practice: </a:t>
            </a:r>
            <a:br>
              <a:rPr lang="en-GB" sz="4000" b="1" i="1" dirty="0">
                <a:solidFill>
                  <a:schemeClr val="tx2">
                    <a:lumMod val="50000"/>
                  </a:schemeClr>
                </a:solidFill>
              </a:rPr>
            </a:br>
            <a:r>
              <a:rPr lang="en-GB" sz="2400" b="1" i="1" dirty="0">
                <a:solidFill>
                  <a:schemeClr val="bg1"/>
                </a:solidFill>
              </a:rPr>
              <a:t>n</a:t>
            </a:r>
            <a:br>
              <a:rPr lang="en-GB" sz="4000" b="1" i="1" dirty="0">
                <a:solidFill>
                  <a:schemeClr val="tx2">
                    <a:lumMod val="50000"/>
                  </a:schemeClr>
                </a:solidFill>
              </a:rPr>
            </a:br>
            <a:r>
              <a:rPr lang="en-GB" sz="3600" b="1" i="1" dirty="0">
                <a:solidFill>
                  <a:schemeClr val="tx2">
                    <a:lumMod val="50000"/>
                  </a:schemeClr>
                </a:solidFill>
              </a:rPr>
              <a:t>examining a co-produced steering group within a mental health peer worker project</a:t>
            </a:r>
            <a:endParaRPr lang="en-US" sz="3600" dirty="0">
              <a:solidFill>
                <a:schemeClr val="tx2">
                  <a:lumMod val="50000"/>
                </a:schemeClr>
              </a:solidFill>
            </a:endParaRPr>
          </a:p>
        </p:txBody>
      </p:sp>
      <p:sp>
        <p:nvSpPr>
          <p:cNvPr id="3" name="Subtitle 2">
            <a:extLst>
              <a:ext uri="{FF2B5EF4-FFF2-40B4-BE49-F238E27FC236}">
                <a16:creationId xmlns:a16="http://schemas.microsoft.com/office/drawing/2014/main" id="{AF440637-2182-7E47-8B89-8096A41EC817}"/>
              </a:ext>
            </a:extLst>
          </p:cNvPr>
          <p:cNvSpPr>
            <a:spLocks noGrp="1"/>
          </p:cNvSpPr>
          <p:nvPr>
            <p:ph type="subTitle" idx="1"/>
          </p:nvPr>
        </p:nvSpPr>
        <p:spPr>
          <a:xfrm>
            <a:off x="1524000" y="367259"/>
            <a:ext cx="9144000" cy="1068512"/>
          </a:xfrm>
        </p:spPr>
        <p:txBody>
          <a:bodyPr>
            <a:normAutofit lnSpcReduction="10000"/>
          </a:bodyPr>
          <a:lstStyle/>
          <a:p>
            <a:r>
              <a:rPr lang="en-US" sz="1800" dirty="0">
                <a:latin typeface="+mj-lt"/>
              </a:rPr>
              <a:t>European Conference on Mental Health</a:t>
            </a:r>
          </a:p>
          <a:p>
            <a:r>
              <a:rPr lang="en-US" sz="1800" dirty="0">
                <a:latin typeface="+mj-lt"/>
              </a:rPr>
              <a:t>2</a:t>
            </a:r>
            <a:r>
              <a:rPr lang="en-US" sz="1800" baseline="30000" dirty="0">
                <a:latin typeface="+mj-lt"/>
              </a:rPr>
              <a:t>nd</a:t>
            </a:r>
            <a:r>
              <a:rPr lang="en-US" sz="1800" dirty="0">
                <a:latin typeface="+mj-lt"/>
              </a:rPr>
              <a:t>-4</a:t>
            </a:r>
            <a:r>
              <a:rPr lang="en-US" sz="1800" baseline="30000" dirty="0">
                <a:latin typeface="+mj-lt"/>
              </a:rPr>
              <a:t>th</a:t>
            </a:r>
            <a:r>
              <a:rPr lang="en-US" sz="1800" dirty="0">
                <a:latin typeface="+mj-lt"/>
              </a:rPr>
              <a:t> October 2019</a:t>
            </a:r>
          </a:p>
          <a:p>
            <a:r>
              <a:rPr lang="en-US" sz="1800" dirty="0">
                <a:latin typeface="+mj-lt"/>
              </a:rPr>
              <a:t>Belfast. Northern Ireland</a:t>
            </a:r>
          </a:p>
        </p:txBody>
      </p:sp>
      <p:sp>
        <p:nvSpPr>
          <p:cNvPr id="4" name="TextBox 3">
            <a:extLst>
              <a:ext uri="{FF2B5EF4-FFF2-40B4-BE49-F238E27FC236}">
                <a16:creationId xmlns:a16="http://schemas.microsoft.com/office/drawing/2014/main" id="{749494FC-0323-3640-858D-9C483223A12C}"/>
              </a:ext>
            </a:extLst>
          </p:cNvPr>
          <p:cNvSpPr txBox="1"/>
          <p:nvPr/>
        </p:nvSpPr>
        <p:spPr>
          <a:xfrm>
            <a:off x="1246571" y="4913810"/>
            <a:ext cx="9229344" cy="1200329"/>
          </a:xfrm>
          <a:prstGeom prst="rect">
            <a:avLst/>
          </a:prstGeom>
          <a:noFill/>
        </p:spPr>
        <p:txBody>
          <a:bodyPr wrap="square" rtlCol="0">
            <a:spAutoFit/>
          </a:bodyPr>
          <a:lstStyle/>
          <a:p>
            <a:pPr algn="ctr"/>
            <a:r>
              <a:rPr lang="en-US" sz="2400" b="1" dirty="0">
                <a:latin typeface="+mj-lt"/>
              </a:rPr>
              <a:t>Victoria Stirrup. Researcher and PhD candidate</a:t>
            </a:r>
          </a:p>
          <a:p>
            <a:pPr algn="ctr"/>
            <a:r>
              <a:rPr lang="en-US" sz="2400" b="1" dirty="0">
                <a:latin typeface="+mj-lt"/>
              </a:rPr>
              <a:t>Canterbury Christ Church University</a:t>
            </a:r>
          </a:p>
          <a:p>
            <a:pPr algn="ctr"/>
            <a:r>
              <a:rPr lang="en-US" sz="2400" b="1" dirty="0">
                <a:latin typeface="+mj-lt"/>
                <a:hlinkClick r:id="rId3"/>
              </a:rPr>
              <a:t>Victoria.stirrup@Canterbury.ac.uk</a:t>
            </a:r>
            <a:r>
              <a:rPr lang="en-US" sz="2400" b="1" dirty="0">
                <a:latin typeface="+mj-lt"/>
              </a:rPr>
              <a:t> </a:t>
            </a:r>
          </a:p>
        </p:txBody>
      </p:sp>
      <p:sp>
        <p:nvSpPr>
          <p:cNvPr id="5" name="TextBox 4">
            <a:extLst>
              <a:ext uri="{FF2B5EF4-FFF2-40B4-BE49-F238E27FC236}">
                <a16:creationId xmlns:a16="http://schemas.microsoft.com/office/drawing/2014/main" id="{9D3698D5-F140-6942-B46B-B1F9F1F233C8}"/>
              </a:ext>
            </a:extLst>
          </p:cNvPr>
          <p:cNvSpPr txBox="1"/>
          <p:nvPr/>
        </p:nvSpPr>
        <p:spPr>
          <a:xfrm>
            <a:off x="1049867" y="-440267"/>
            <a:ext cx="184731" cy="369332"/>
          </a:xfrm>
          <a:prstGeom prst="rect">
            <a:avLst/>
          </a:prstGeom>
          <a:noFill/>
        </p:spPr>
        <p:txBody>
          <a:bodyPr wrap="none" rtlCol="0">
            <a:spAutoFit/>
          </a:bodyPr>
          <a:lstStyle/>
          <a:p>
            <a:endParaRPr lang="en-US"/>
          </a:p>
        </p:txBody>
      </p:sp>
      <p:sp>
        <p:nvSpPr>
          <p:cNvPr id="6" name="Slide Number Placeholder 5">
            <a:extLst>
              <a:ext uri="{FF2B5EF4-FFF2-40B4-BE49-F238E27FC236}">
                <a16:creationId xmlns:a16="http://schemas.microsoft.com/office/drawing/2014/main" id="{EE8492EF-0E3E-48A9-B930-8DF104903BEE}"/>
              </a:ext>
            </a:extLst>
          </p:cNvPr>
          <p:cNvSpPr>
            <a:spLocks noGrp="1"/>
          </p:cNvSpPr>
          <p:nvPr>
            <p:ph type="sldNum" sz="quarter" idx="12"/>
          </p:nvPr>
        </p:nvSpPr>
        <p:spPr/>
        <p:txBody>
          <a:bodyPr/>
          <a:lstStyle/>
          <a:p>
            <a:fld id="{1F4C5D81-5A58-D547-9A64-5CD7457951B4}" type="slidenum">
              <a:rPr lang="en-US" smtClean="0"/>
              <a:t>1</a:t>
            </a:fld>
            <a:endParaRPr lang="en-US"/>
          </a:p>
        </p:txBody>
      </p:sp>
      <p:pic>
        <p:nvPicPr>
          <p:cNvPr id="7" name="Picture 6" descr="CCCU-logo-2colour.tif">
            <a:extLst>
              <a:ext uri="{FF2B5EF4-FFF2-40B4-BE49-F238E27FC236}">
                <a16:creationId xmlns:a16="http://schemas.microsoft.com/office/drawing/2014/main" id="{6C46F7C4-D69C-47EE-9CFF-B3DF8605D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94603"/>
            <a:ext cx="2038275" cy="828356"/>
          </a:xfrm>
          <a:prstGeom prst="rect">
            <a:avLst/>
          </a:prstGeom>
        </p:spPr>
      </p:pic>
      <p:sp>
        <p:nvSpPr>
          <p:cNvPr id="10" name="Footer Placeholder 9">
            <a:extLst>
              <a:ext uri="{FF2B5EF4-FFF2-40B4-BE49-F238E27FC236}">
                <a16:creationId xmlns:a16="http://schemas.microsoft.com/office/drawing/2014/main" id="{1D46DEE5-66C3-44C4-93CA-A6189E703095}"/>
              </a:ext>
            </a:extLst>
          </p:cNvPr>
          <p:cNvSpPr>
            <a:spLocks noGrp="1"/>
          </p:cNvSpPr>
          <p:nvPr>
            <p:ph type="ftr" sz="quarter" idx="11"/>
          </p:nvPr>
        </p:nvSpPr>
        <p:spPr/>
        <p:txBody>
          <a:bodyPr/>
          <a:lstStyle/>
          <a:p>
            <a:r>
              <a:rPr lang="en-US"/>
              <a:t>V. Stirrup </a:t>
            </a:r>
          </a:p>
        </p:txBody>
      </p:sp>
    </p:spTree>
    <p:extLst>
      <p:ext uri="{BB962C8B-B14F-4D97-AF65-F5344CB8AC3E}">
        <p14:creationId xmlns:p14="http://schemas.microsoft.com/office/powerpoint/2010/main" val="137939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94C59-0BBC-5B42-B91E-EBB16BC62423}"/>
              </a:ext>
            </a:extLst>
          </p:cNvPr>
          <p:cNvSpPr>
            <a:spLocks noGrp="1"/>
          </p:cNvSpPr>
          <p:nvPr>
            <p:ph idx="1"/>
          </p:nvPr>
        </p:nvSpPr>
        <p:spPr>
          <a:xfrm>
            <a:off x="221129" y="215531"/>
            <a:ext cx="6802347" cy="5712658"/>
          </a:xfrm>
        </p:spPr>
        <p:txBody>
          <a:bodyPr/>
          <a:lstStyle/>
          <a:p>
            <a:pPr marL="457200" lvl="1" indent="0">
              <a:buNone/>
            </a:pPr>
            <a:r>
              <a:rPr lang="en-GB" i="1" dirty="0"/>
              <a:t>“I guess my role … service director …I suppose I’ve been there as an executive sponsor for it [the LXP project]. I sit on the steering group, I’ve been on the steering group on and off throughout.”</a:t>
            </a:r>
            <a:endParaRPr lang="en-GB" dirty="0"/>
          </a:p>
          <a:p>
            <a:pPr marL="0" indent="0" algn="r">
              <a:buNone/>
            </a:pPr>
            <a:r>
              <a:rPr lang="en-GB" sz="2400" i="1" dirty="0"/>
              <a:t>(Participant 4)</a:t>
            </a:r>
          </a:p>
          <a:p>
            <a:pPr marL="0" indent="0" algn="r">
              <a:buNone/>
            </a:pPr>
            <a:endParaRPr lang="en-GB" sz="2400" dirty="0"/>
          </a:p>
          <a:p>
            <a:endParaRPr lang="en-US" sz="2400" dirty="0"/>
          </a:p>
          <a:p>
            <a:pPr marL="457200" lvl="1" indent="0">
              <a:buNone/>
            </a:pPr>
            <a:r>
              <a:rPr lang="en-GB" i="1" dirty="0"/>
              <a:t>“the steering group wouldn’t know how to run the project. So, that’s the biggest thing we are doing this year, we are working on the operational policy”</a:t>
            </a:r>
            <a:endParaRPr lang="en-GB" dirty="0"/>
          </a:p>
          <a:p>
            <a:pPr marL="0" indent="0" algn="r">
              <a:buNone/>
            </a:pPr>
            <a:r>
              <a:rPr lang="en-GB" sz="2400" i="1" dirty="0"/>
              <a:t>(Participant 10)</a:t>
            </a:r>
            <a:endParaRPr lang="en-GB" sz="2400" dirty="0"/>
          </a:p>
          <a:p>
            <a:endParaRPr lang="en-US" dirty="0"/>
          </a:p>
        </p:txBody>
      </p:sp>
      <p:sp>
        <p:nvSpPr>
          <p:cNvPr id="4" name="Slide Number Placeholder 3">
            <a:extLst>
              <a:ext uri="{FF2B5EF4-FFF2-40B4-BE49-F238E27FC236}">
                <a16:creationId xmlns:a16="http://schemas.microsoft.com/office/drawing/2014/main" id="{043C05D4-5761-4A15-BD56-74A9C3B90402}"/>
              </a:ext>
            </a:extLst>
          </p:cNvPr>
          <p:cNvSpPr>
            <a:spLocks noGrp="1"/>
          </p:cNvSpPr>
          <p:nvPr>
            <p:ph type="sldNum" sz="quarter" idx="12"/>
          </p:nvPr>
        </p:nvSpPr>
        <p:spPr/>
        <p:txBody>
          <a:bodyPr/>
          <a:lstStyle/>
          <a:p>
            <a:fld id="{1F4C5D81-5A58-D547-9A64-5CD7457951B4}" type="slidenum">
              <a:rPr lang="en-US" smtClean="0"/>
              <a:t>10</a:t>
            </a:fld>
            <a:endParaRPr lang="en-US"/>
          </a:p>
        </p:txBody>
      </p:sp>
      <p:sp>
        <p:nvSpPr>
          <p:cNvPr id="5" name="Footer Placeholder 4">
            <a:extLst>
              <a:ext uri="{FF2B5EF4-FFF2-40B4-BE49-F238E27FC236}">
                <a16:creationId xmlns:a16="http://schemas.microsoft.com/office/drawing/2014/main" id="{AFBE2AA1-CF35-452D-925B-86DAB8784047}"/>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FF502F2D-B2F2-4497-871E-2BAD49F7F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pic>
        <p:nvPicPr>
          <p:cNvPr id="7" name="Picture 6">
            <a:extLst>
              <a:ext uri="{FF2B5EF4-FFF2-40B4-BE49-F238E27FC236}">
                <a16:creationId xmlns:a16="http://schemas.microsoft.com/office/drawing/2014/main" id="{F977FE8A-158D-4D15-9DC4-3936BD64DA86}"/>
              </a:ext>
            </a:extLst>
          </p:cNvPr>
          <p:cNvPicPr>
            <a:picLocks noChangeAspect="1"/>
          </p:cNvPicPr>
          <p:nvPr/>
        </p:nvPicPr>
        <p:blipFill>
          <a:blip r:embed="rId3"/>
          <a:stretch>
            <a:fillRect/>
          </a:stretch>
        </p:blipFill>
        <p:spPr>
          <a:xfrm>
            <a:off x="7550897" y="1964814"/>
            <a:ext cx="4312416" cy="4177455"/>
          </a:xfrm>
          <a:prstGeom prst="rect">
            <a:avLst/>
          </a:prstGeom>
        </p:spPr>
      </p:pic>
    </p:spTree>
    <p:extLst>
      <p:ext uri="{BB962C8B-B14F-4D97-AF65-F5344CB8AC3E}">
        <p14:creationId xmlns:p14="http://schemas.microsoft.com/office/powerpoint/2010/main" val="372240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89D5-B920-F442-A89A-0E7F5E73EF97}"/>
              </a:ext>
            </a:extLst>
          </p:cNvPr>
          <p:cNvSpPr>
            <a:spLocks noGrp="1"/>
          </p:cNvSpPr>
          <p:nvPr>
            <p:ph type="title"/>
          </p:nvPr>
        </p:nvSpPr>
        <p:spPr/>
        <p:txBody>
          <a:bodyPr/>
          <a:lstStyle/>
          <a:p>
            <a:r>
              <a:rPr lang="en-US" b="1" dirty="0"/>
              <a:t>Implications and conclusion</a:t>
            </a:r>
          </a:p>
        </p:txBody>
      </p:sp>
      <p:sp>
        <p:nvSpPr>
          <p:cNvPr id="3" name="Content Placeholder 2">
            <a:extLst>
              <a:ext uri="{FF2B5EF4-FFF2-40B4-BE49-F238E27FC236}">
                <a16:creationId xmlns:a16="http://schemas.microsoft.com/office/drawing/2014/main" id="{171C4D17-625F-8E42-A2DE-E66CD005EC49}"/>
              </a:ext>
            </a:extLst>
          </p:cNvPr>
          <p:cNvSpPr>
            <a:spLocks noGrp="1"/>
          </p:cNvSpPr>
          <p:nvPr>
            <p:ph idx="1"/>
          </p:nvPr>
        </p:nvSpPr>
        <p:spPr/>
        <p:txBody>
          <a:bodyPr/>
          <a:lstStyle/>
          <a:p>
            <a:r>
              <a:rPr lang="en-US" sz="2400" b="1" dirty="0"/>
              <a:t>Flexibility vs control:</a:t>
            </a:r>
          </a:p>
          <a:p>
            <a:endParaRPr lang="en-US" sz="2400" dirty="0"/>
          </a:p>
          <a:p>
            <a:r>
              <a:rPr lang="en-GB" sz="2400" dirty="0"/>
              <a:t>Supportive and resourced environments are needed (Byrne et al, 2016).</a:t>
            </a:r>
          </a:p>
          <a:p>
            <a:endParaRPr lang="en-GB" sz="2400" dirty="0"/>
          </a:p>
          <a:p>
            <a:r>
              <a:rPr lang="en-GB" sz="2400" dirty="0"/>
              <a:t>Transposing the mutuality and reciprocity that characterise peer support onto the NHS (Faulkner and Basset, 2012).</a:t>
            </a:r>
          </a:p>
          <a:p>
            <a:pPr marL="0" indent="0">
              <a:buNone/>
            </a:pPr>
            <a:endParaRPr lang="en-GB" sz="2400" dirty="0"/>
          </a:p>
          <a:p>
            <a:r>
              <a:rPr lang="en-GB" sz="2400" dirty="0"/>
              <a:t>The LXP project steering group extends beyond its traditional governance remit by being flexible in membership.</a:t>
            </a:r>
            <a:endParaRPr lang="en-US" dirty="0"/>
          </a:p>
        </p:txBody>
      </p:sp>
      <p:sp>
        <p:nvSpPr>
          <p:cNvPr id="4" name="Slide Number Placeholder 3">
            <a:extLst>
              <a:ext uri="{FF2B5EF4-FFF2-40B4-BE49-F238E27FC236}">
                <a16:creationId xmlns:a16="http://schemas.microsoft.com/office/drawing/2014/main" id="{CD98EA26-0C33-4B76-8F35-8923967615DE}"/>
              </a:ext>
            </a:extLst>
          </p:cNvPr>
          <p:cNvSpPr>
            <a:spLocks noGrp="1"/>
          </p:cNvSpPr>
          <p:nvPr>
            <p:ph type="sldNum" sz="quarter" idx="12"/>
          </p:nvPr>
        </p:nvSpPr>
        <p:spPr/>
        <p:txBody>
          <a:bodyPr/>
          <a:lstStyle/>
          <a:p>
            <a:fld id="{1F4C5D81-5A58-D547-9A64-5CD7457951B4}" type="slidenum">
              <a:rPr lang="en-US" smtClean="0"/>
              <a:t>11</a:t>
            </a:fld>
            <a:endParaRPr lang="en-US"/>
          </a:p>
        </p:txBody>
      </p:sp>
      <p:sp>
        <p:nvSpPr>
          <p:cNvPr id="5" name="Footer Placeholder 4">
            <a:extLst>
              <a:ext uri="{FF2B5EF4-FFF2-40B4-BE49-F238E27FC236}">
                <a16:creationId xmlns:a16="http://schemas.microsoft.com/office/drawing/2014/main" id="{0FC8C28D-7DF6-4777-9869-8079A624AE7E}"/>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87E0806C-4F92-4F6A-B97F-581242EED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420800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6F9D98-4C30-40FA-AE12-7C0EF1F9A50F}"/>
              </a:ext>
            </a:extLst>
          </p:cNvPr>
          <p:cNvPicPr>
            <a:picLocks noChangeAspect="1"/>
          </p:cNvPicPr>
          <p:nvPr/>
        </p:nvPicPr>
        <p:blipFill>
          <a:blip r:embed="rId2"/>
          <a:stretch>
            <a:fillRect/>
          </a:stretch>
        </p:blipFill>
        <p:spPr>
          <a:xfrm>
            <a:off x="7840575" y="1530848"/>
            <a:ext cx="3976726" cy="4248655"/>
          </a:xfrm>
          <a:prstGeom prst="rect">
            <a:avLst/>
          </a:prstGeom>
        </p:spPr>
      </p:pic>
      <p:sp>
        <p:nvSpPr>
          <p:cNvPr id="2" name="Title 1">
            <a:extLst>
              <a:ext uri="{FF2B5EF4-FFF2-40B4-BE49-F238E27FC236}">
                <a16:creationId xmlns:a16="http://schemas.microsoft.com/office/drawing/2014/main" id="{5C52E3F4-F0E6-4326-9814-236072961694}"/>
              </a:ext>
            </a:extLst>
          </p:cNvPr>
          <p:cNvSpPr>
            <a:spLocks noGrp="1"/>
          </p:cNvSpPr>
          <p:nvPr>
            <p:ph type="title"/>
          </p:nvPr>
        </p:nvSpPr>
        <p:spPr/>
        <p:txBody>
          <a:bodyPr/>
          <a:lstStyle/>
          <a:p>
            <a:pPr algn="ctr"/>
            <a:r>
              <a:rPr lang="en-GB" b="1" dirty="0"/>
              <a:t>Thank you</a:t>
            </a:r>
          </a:p>
        </p:txBody>
      </p:sp>
      <p:sp>
        <p:nvSpPr>
          <p:cNvPr id="3" name="Content Placeholder 2">
            <a:extLst>
              <a:ext uri="{FF2B5EF4-FFF2-40B4-BE49-F238E27FC236}">
                <a16:creationId xmlns:a16="http://schemas.microsoft.com/office/drawing/2014/main" id="{89FBCD6D-1133-43AC-8614-E286ECD5B411}"/>
              </a:ext>
            </a:extLst>
          </p:cNvPr>
          <p:cNvSpPr>
            <a:spLocks noGrp="1"/>
          </p:cNvSpPr>
          <p:nvPr>
            <p:ph idx="1"/>
          </p:nvPr>
        </p:nvSpPr>
        <p:spPr>
          <a:xfrm>
            <a:off x="838200" y="1404385"/>
            <a:ext cx="10515600" cy="4658748"/>
          </a:xfrm>
        </p:spPr>
        <p:txBody>
          <a:bodyPr>
            <a:normAutofit fontScale="92500" lnSpcReduction="20000"/>
          </a:bodyPr>
          <a:lstStyle/>
          <a:p>
            <a:pPr marL="0" indent="0" algn="ctr">
              <a:buNone/>
            </a:pPr>
            <a:endParaRPr lang="en-GB" dirty="0"/>
          </a:p>
          <a:p>
            <a:pPr marL="0" indent="0" algn="ctr">
              <a:buNone/>
            </a:pPr>
            <a:r>
              <a:rPr lang="en-GB" b="1" dirty="0"/>
              <a:t>Questions? Thoughts? Comments?</a:t>
            </a:r>
          </a:p>
          <a:p>
            <a:pPr marL="0" indent="0" algn="ctr">
              <a:buNone/>
            </a:pPr>
            <a:endParaRPr lang="en-GB" dirty="0"/>
          </a:p>
          <a:p>
            <a:pPr marL="0" indent="0" algn="ctr">
              <a:buNone/>
            </a:pPr>
            <a:endParaRPr lang="en-GB" dirty="0"/>
          </a:p>
          <a:p>
            <a:pPr marL="0" indent="0" algn="ctr">
              <a:buNone/>
            </a:pPr>
            <a:endParaRPr lang="en-GB" dirty="0"/>
          </a:p>
          <a:p>
            <a:pPr marL="0" indent="0">
              <a:buNone/>
            </a:pPr>
            <a:r>
              <a:rPr lang="en-GB" b="1" dirty="0"/>
              <a:t>Contact:</a:t>
            </a:r>
          </a:p>
          <a:p>
            <a:pPr marL="0" indent="0">
              <a:buNone/>
            </a:pPr>
            <a:r>
              <a:rPr lang="en-GB" dirty="0"/>
              <a:t>Victoria Stirrup</a:t>
            </a:r>
          </a:p>
          <a:p>
            <a:pPr marL="0" indent="0">
              <a:buNone/>
            </a:pPr>
            <a:r>
              <a:rPr lang="en-GB" dirty="0"/>
              <a:t>School of Nursing, Midwifery and Social Work</a:t>
            </a:r>
          </a:p>
          <a:p>
            <a:pPr marL="0" indent="0">
              <a:buNone/>
            </a:pPr>
            <a:r>
              <a:rPr lang="en-GB" dirty="0"/>
              <a:t>Canterbury Christ Church University</a:t>
            </a:r>
          </a:p>
          <a:p>
            <a:pPr marL="0" indent="0">
              <a:buNone/>
            </a:pPr>
            <a:r>
              <a:rPr lang="en-GB" dirty="0"/>
              <a:t>Canterbury, UK</a:t>
            </a:r>
          </a:p>
          <a:p>
            <a:pPr marL="0" indent="0">
              <a:buNone/>
            </a:pPr>
            <a:r>
              <a:rPr lang="en-GB" dirty="0">
                <a:hlinkClick r:id="rId3"/>
              </a:rPr>
              <a:t>Victoria.stirrup@Canterbury.ac.uk</a:t>
            </a:r>
            <a:r>
              <a:rPr lang="en-GB" dirty="0"/>
              <a:t> </a:t>
            </a:r>
          </a:p>
          <a:p>
            <a:pPr marL="0" indent="0" algn="ctr">
              <a:buNone/>
            </a:pPr>
            <a:endParaRPr lang="en-GB" dirty="0"/>
          </a:p>
        </p:txBody>
      </p:sp>
      <p:sp>
        <p:nvSpPr>
          <p:cNvPr id="4" name="Footer Placeholder 3">
            <a:extLst>
              <a:ext uri="{FF2B5EF4-FFF2-40B4-BE49-F238E27FC236}">
                <a16:creationId xmlns:a16="http://schemas.microsoft.com/office/drawing/2014/main" id="{80A8EADB-AF34-42BC-914C-922047ED6801}"/>
              </a:ext>
            </a:extLst>
          </p:cNvPr>
          <p:cNvSpPr>
            <a:spLocks noGrp="1"/>
          </p:cNvSpPr>
          <p:nvPr>
            <p:ph type="ftr" sz="quarter" idx="11"/>
          </p:nvPr>
        </p:nvSpPr>
        <p:spPr/>
        <p:txBody>
          <a:bodyPr/>
          <a:lstStyle/>
          <a:p>
            <a:r>
              <a:rPr lang="en-US"/>
              <a:t>V. Stirrup </a:t>
            </a:r>
          </a:p>
        </p:txBody>
      </p:sp>
      <p:sp>
        <p:nvSpPr>
          <p:cNvPr id="5" name="Slide Number Placeholder 4">
            <a:extLst>
              <a:ext uri="{FF2B5EF4-FFF2-40B4-BE49-F238E27FC236}">
                <a16:creationId xmlns:a16="http://schemas.microsoft.com/office/drawing/2014/main" id="{0BD92A80-D7EE-4D2E-A9DC-34CA10F2248A}"/>
              </a:ext>
            </a:extLst>
          </p:cNvPr>
          <p:cNvSpPr>
            <a:spLocks noGrp="1"/>
          </p:cNvSpPr>
          <p:nvPr>
            <p:ph type="sldNum" sz="quarter" idx="12"/>
          </p:nvPr>
        </p:nvSpPr>
        <p:spPr/>
        <p:txBody>
          <a:bodyPr/>
          <a:lstStyle/>
          <a:p>
            <a:fld id="{1F4C5D81-5A58-D547-9A64-5CD7457951B4}" type="slidenum">
              <a:rPr lang="en-US" smtClean="0"/>
              <a:t>12</a:t>
            </a:fld>
            <a:endParaRPr lang="en-US"/>
          </a:p>
        </p:txBody>
      </p:sp>
      <p:pic>
        <p:nvPicPr>
          <p:cNvPr id="6" name="Picture 5" descr="CCCU-logo-2colour.tif">
            <a:extLst>
              <a:ext uri="{FF2B5EF4-FFF2-40B4-BE49-F238E27FC236}">
                <a16:creationId xmlns:a16="http://schemas.microsoft.com/office/drawing/2014/main" id="{0F7C1808-34CE-40EB-89DC-8C7F43FF4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250550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2F9846-7C10-9145-866C-AF5EC770F10F}"/>
              </a:ext>
            </a:extLst>
          </p:cNvPr>
          <p:cNvSpPr>
            <a:spLocks noGrp="1"/>
          </p:cNvSpPr>
          <p:nvPr>
            <p:ph idx="1"/>
          </p:nvPr>
        </p:nvSpPr>
        <p:spPr>
          <a:xfrm>
            <a:off x="838200" y="328773"/>
            <a:ext cx="10515600" cy="5848190"/>
          </a:xfrm>
        </p:spPr>
        <p:txBody>
          <a:bodyPr>
            <a:normAutofit fontScale="70000" lnSpcReduction="20000"/>
          </a:bodyPr>
          <a:lstStyle/>
          <a:p>
            <a:pPr marL="0" indent="0">
              <a:buNone/>
            </a:pPr>
            <a:r>
              <a:rPr lang="en-GB" dirty="0"/>
              <a:t> </a:t>
            </a:r>
          </a:p>
          <a:p>
            <a:r>
              <a:rPr lang="en-GB" dirty="0"/>
              <a:t>Byrne, L., Roper, C., </a:t>
            </a:r>
            <a:r>
              <a:rPr lang="en-GB" dirty="0" err="1"/>
              <a:t>Happell</a:t>
            </a:r>
            <a:r>
              <a:rPr lang="en-GB" dirty="0"/>
              <a:t>, B., &amp; Reid-</a:t>
            </a:r>
            <a:r>
              <a:rPr lang="en-GB" dirty="0" err="1"/>
              <a:t>Searl</a:t>
            </a:r>
            <a:r>
              <a:rPr lang="en-GB" dirty="0"/>
              <a:t>, K. (2016). The stigma of identifying as having a lived experience runs before me: Challenges for lived experience roles. </a:t>
            </a:r>
            <a:r>
              <a:rPr lang="en-GB" i="1" dirty="0"/>
              <a:t>Journal of Mental Health</a:t>
            </a:r>
            <a:r>
              <a:rPr lang="en-GB" dirty="0"/>
              <a:t>, 1–7. </a:t>
            </a:r>
          </a:p>
          <a:p>
            <a:pPr marL="0" indent="0">
              <a:buNone/>
            </a:pPr>
            <a:r>
              <a:rPr lang="en-GB" dirty="0"/>
              <a:t> </a:t>
            </a:r>
          </a:p>
          <a:p>
            <a:pPr fontAlgn="base"/>
            <a:r>
              <a:rPr lang="en-GB" dirty="0"/>
              <a:t>Charlton J. 1998. </a:t>
            </a:r>
            <a:r>
              <a:rPr lang="en-GB" i="1" dirty="0"/>
              <a:t>Nothing about us without us. </a:t>
            </a:r>
            <a:r>
              <a:rPr lang="en-GB" dirty="0"/>
              <a:t>University of California Press.</a:t>
            </a:r>
          </a:p>
          <a:p>
            <a:pPr marL="0" indent="0" fontAlgn="base">
              <a:buNone/>
            </a:pPr>
            <a:endParaRPr lang="en-GB" dirty="0"/>
          </a:p>
          <a:p>
            <a:r>
              <a:rPr lang="en-GB" dirty="0"/>
              <a:t>Charmaz, K. (2014) Constructing Grounded Theory. 2</a:t>
            </a:r>
            <a:r>
              <a:rPr lang="en-GB" baseline="30000" dirty="0"/>
              <a:t>nd</a:t>
            </a:r>
            <a:r>
              <a:rPr lang="en-GB" dirty="0"/>
              <a:t> Ed. London: Sage</a:t>
            </a:r>
          </a:p>
          <a:p>
            <a:pPr marL="0" indent="0">
              <a:buNone/>
            </a:pPr>
            <a:endParaRPr lang="en-GB" dirty="0"/>
          </a:p>
          <a:p>
            <a:r>
              <a:rPr lang="en-GB" dirty="0"/>
              <a:t>Davison, L., </a:t>
            </a:r>
            <a:r>
              <a:rPr lang="en-GB" dirty="0" err="1"/>
              <a:t>Chinman</a:t>
            </a:r>
            <a:r>
              <a:rPr lang="en-GB" dirty="0"/>
              <a:t>, M., Sells, D. and Rowe. M. (2006) Peer Support Among Adults with Serious Mental Illness: A Report From the Field. </a:t>
            </a:r>
            <a:r>
              <a:rPr lang="en-GB" i="1" dirty="0"/>
              <a:t>Schizophrenia Bulletin</a:t>
            </a:r>
            <a:r>
              <a:rPr lang="en-GB" dirty="0"/>
              <a:t>. 32 (3): 443-450</a:t>
            </a:r>
          </a:p>
          <a:p>
            <a:pPr marL="0" indent="0">
              <a:buNone/>
            </a:pPr>
            <a:endParaRPr lang="en-GB" dirty="0"/>
          </a:p>
          <a:p>
            <a:r>
              <a:rPr lang="en-GB" dirty="0"/>
              <a:t>Faulkner, A., and Basset, T. (2012) A long and honourable history. Journal of Mental Health Training, Education and Practice. 7(2):53-59</a:t>
            </a:r>
          </a:p>
          <a:p>
            <a:pPr marL="0" indent="0" fontAlgn="base">
              <a:buNone/>
            </a:pPr>
            <a:endParaRPr lang="en-GB" dirty="0"/>
          </a:p>
          <a:p>
            <a:pPr fontAlgn="base"/>
            <a:r>
              <a:rPr lang="en-US" dirty="0"/>
              <a:t>Gillard, S., Foster, R., Gibson, S., Goldsmith, L., Marks, J., White, S. (2017) Describing a principles-based approach to developing and evaluating peer worker roles as peer support moved into mainstream mental health services. </a:t>
            </a:r>
            <a:r>
              <a:rPr lang="en-US" i="1" dirty="0"/>
              <a:t>Mental Health and Social Inclusion</a:t>
            </a:r>
            <a:r>
              <a:rPr lang="en-US" dirty="0"/>
              <a:t>. 21(3):113-143</a:t>
            </a:r>
            <a:endParaRPr lang="en-GB" dirty="0"/>
          </a:p>
          <a:p>
            <a:endParaRPr lang="en-US" dirty="0"/>
          </a:p>
        </p:txBody>
      </p:sp>
      <p:sp>
        <p:nvSpPr>
          <p:cNvPr id="4" name="Slide Number Placeholder 3">
            <a:extLst>
              <a:ext uri="{FF2B5EF4-FFF2-40B4-BE49-F238E27FC236}">
                <a16:creationId xmlns:a16="http://schemas.microsoft.com/office/drawing/2014/main" id="{3D2F7692-80AA-483D-A65F-889D8D8FE381}"/>
              </a:ext>
            </a:extLst>
          </p:cNvPr>
          <p:cNvSpPr>
            <a:spLocks noGrp="1"/>
          </p:cNvSpPr>
          <p:nvPr>
            <p:ph type="sldNum" sz="quarter" idx="12"/>
          </p:nvPr>
        </p:nvSpPr>
        <p:spPr/>
        <p:txBody>
          <a:bodyPr/>
          <a:lstStyle/>
          <a:p>
            <a:fld id="{1F4C5D81-5A58-D547-9A64-5CD7457951B4}" type="slidenum">
              <a:rPr lang="en-US" smtClean="0"/>
              <a:t>13</a:t>
            </a:fld>
            <a:endParaRPr lang="en-US"/>
          </a:p>
        </p:txBody>
      </p:sp>
      <p:sp>
        <p:nvSpPr>
          <p:cNvPr id="5" name="Footer Placeholder 4">
            <a:extLst>
              <a:ext uri="{FF2B5EF4-FFF2-40B4-BE49-F238E27FC236}">
                <a16:creationId xmlns:a16="http://schemas.microsoft.com/office/drawing/2014/main" id="{50818E09-CB85-40D3-8CA2-E0A1093A0A30}"/>
              </a:ext>
            </a:extLst>
          </p:cNvPr>
          <p:cNvSpPr>
            <a:spLocks noGrp="1"/>
          </p:cNvSpPr>
          <p:nvPr>
            <p:ph type="ftr" sz="quarter" idx="11"/>
          </p:nvPr>
        </p:nvSpPr>
        <p:spPr/>
        <p:txBody>
          <a:bodyPr/>
          <a:lstStyle/>
          <a:p>
            <a:r>
              <a:rPr lang="en-US"/>
              <a:t>V. Stirrup </a:t>
            </a:r>
            <a:endParaRPr lang="en-US" dirty="0"/>
          </a:p>
        </p:txBody>
      </p:sp>
      <p:pic>
        <p:nvPicPr>
          <p:cNvPr id="8" name="Picture 7" descr="CCCU-logo-2colour.tif">
            <a:extLst>
              <a:ext uri="{FF2B5EF4-FFF2-40B4-BE49-F238E27FC236}">
                <a16:creationId xmlns:a16="http://schemas.microsoft.com/office/drawing/2014/main" id="{69E5FDC7-7609-4AAB-96C3-0ED45B7C7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396190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DFC91-FD9C-46BB-BD1F-AF0E01BD6E4D}"/>
              </a:ext>
            </a:extLst>
          </p:cNvPr>
          <p:cNvSpPr>
            <a:spLocks noGrp="1"/>
          </p:cNvSpPr>
          <p:nvPr>
            <p:ph idx="1"/>
          </p:nvPr>
        </p:nvSpPr>
        <p:spPr>
          <a:xfrm>
            <a:off x="735459" y="335871"/>
            <a:ext cx="10515600" cy="5859445"/>
          </a:xfrm>
        </p:spPr>
        <p:txBody>
          <a:bodyPr>
            <a:normAutofit fontScale="70000" lnSpcReduction="20000"/>
          </a:bodyPr>
          <a:lstStyle/>
          <a:p>
            <a:pPr marL="0" indent="0" fontAlgn="base">
              <a:buNone/>
            </a:pPr>
            <a:endParaRPr lang="en-GB" dirty="0"/>
          </a:p>
          <a:p>
            <a:r>
              <a:rPr lang="en-GB" dirty="0" err="1"/>
              <a:t>Lejano</a:t>
            </a:r>
            <a:r>
              <a:rPr lang="en-GB" dirty="0"/>
              <a:t>, R (2008) The phenomenon of collective action: modelling institutions as structures of care. Public Administration Review 68(3): 491–504.</a:t>
            </a:r>
          </a:p>
          <a:p>
            <a:pPr marL="0" indent="0">
              <a:buNone/>
            </a:pPr>
            <a:endParaRPr lang="en-GB" dirty="0"/>
          </a:p>
          <a:p>
            <a:r>
              <a:rPr lang="en-GB" dirty="0"/>
              <a:t>Mead, S., Hilton, D., &amp; Curtis, L. (2001). Peer support: A theoretical perspective. Psychiatric Rehabilitation Journal, 25(2), 134–141.</a:t>
            </a:r>
          </a:p>
          <a:p>
            <a:pPr marL="0" indent="0">
              <a:buNone/>
            </a:pPr>
            <a:r>
              <a:rPr lang="en-GB" dirty="0"/>
              <a:t> </a:t>
            </a:r>
          </a:p>
          <a:p>
            <a:r>
              <a:rPr lang="en-GB" dirty="0"/>
              <a:t>Moran, G., </a:t>
            </a:r>
            <a:r>
              <a:rPr lang="en-GB" dirty="0" err="1"/>
              <a:t>Russinova</a:t>
            </a:r>
            <a:r>
              <a:rPr lang="en-GB" dirty="0"/>
              <a:t>, Z., </a:t>
            </a:r>
            <a:r>
              <a:rPr lang="en-GB" dirty="0" err="1"/>
              <a:t>Gidugu</a:t>
            </a:r>
            <a:r>
              <a:rPr lang="en-GB" dirty="0"/>
              <a:t>, V., Yeon </a:t>
            </a:r>
            <a:r>
              <a:rPr lang="en-GB" dirty="0" err="1"/>
              <a:t>Yim</a:t>
            </a:r>
            <a:r>
              <a:rPr lang="en-GB" dirty="0"/>
              <a:t>, Y, and Sprague, C. (2012) Benefits and Mechanisms of Recovery Amongst Peer Providers with Psychiatric Illness. </a:t>
            </a:r>
            <a:r>
              <a:rPr lang="en-GB" i="1" dirty="0"/>
              <a:t>Qualitative Health Research.</a:t>
            </a:r>
            <a:r>
              <a:rPr lang="en-GB" dirty="0"/>
              <a:t> 22(3): 304-319.</a:t>
            </a:r>
          </a:p>
          <a:p>
            <a:pPr marL="0" indent="0">
              <a:buNone/>
            </a:pPr>
            <a:endParaRPr lang="en-GB" dirty="0"/>
          </a:p>
          <a:p>
            <a:r>
              <a:rPr lang="en-GB" dirty="0"/>
              <a:t>NICE. Psychosis and schizophrenia in adults: treatment and management. NICE clinical guideline 178—Issued: February 2014. [accessed 04/03/2014] </a:t>
            </a:r>
            <a:r>
              <a:rPr lang="en-GB" u="sng" dirty="0">
                <a:hlinkClick r:id="rId3"/>
              </a:rPr>
              <a:t>http://www.nice.org.uk/CG178</a:t>
            </a:r>
            <a:r>
              <a:rPr lang="en-GB" u="sng" dirty="0"/>
              <a:t> </a:t>
            </a:r>
            <a:endParaRPr lang="en-GB" dirty="0"/>
          </a:p>
          <a:p>
            <a:pPr marL="0" indent="0">
              <a:buNone/>
            </a:pPr>
            <a:r>
              <a:rPr lang="en-GB" dirty="0"/>
              <a:t> </a:t>
            </a:r>
          </a:p>
          <a:p>
            <a:r>
              <a:rPr lang="en-GB" dirty="0" err="1"/>
              <a:t>Repper</a:t>
            </a:r>
            <a:r>
              <a:rPr lang="en-GB" dirty="0"/>
              <a:t>, J., and Carter, T. (2010) A review of the literature on peer support in mental health services. </a:t>
            </a:r>
            <a:r>
              <a:rPr lang="en-GB" i="1" dirty="0"/>
              <a:t>Journal of Mental Health</a:t>
            </a:r>
            <a:r>
              <a:rPr lang="en-GB" dirty="0"/>
              <a:t>, 20(4):392-411.</a:t>
            </a:r>
          </a:p>
          <a:p>
            <a:endParaRPr lang="en-GB" dirty="0"/>
          </a:p>
          <a:p>
            <a:r>
              <a:rPr lang="en-GB" dirty="0"/>
              <a:t>Spradley, J. (1979) </a:t>
            </a:r>
            <a:r>
              <a:rPr lang="en-GB" i="1" dirty="0"/>
              <a:t>The Ethnographic Interview</a:t>
            </a:r>
            <a:r>
              <a:rPr lang="en-GB" dirty="0"/>
              <a:t>. Michigan: Holt, </a:t>
            </a:r>
            <a:r>
              <a:rPr lang="en-GB" dirty="0" err="1"/>
              <a:t>Rineheart</a:t>
            </a:r>
            <a:r>
              <a:rPr lang="en-GB" dirty="0"/>
              <a:t>, and </a:t>
            </a:r>
            <a:r>
              <a:rPr lang="en-GB" dirty="0" err="1"/>
              <a:t>Winson</a:t>
            </a:r>
            <a:r>
              <a:rPr lang="en-GB" dirty="0"/>
              <a:t>.</a:t>
            </a:r>
          </a:p>
          <a:p>
            <a:endParaRPr lang="en-GB" dirty="0"/>
          </a:p>
          <a:p>
            <a:endParaRPr lang="en-GB" dirty="0"/>
          </a:p>
        </p:txBody>
      </p:sp>
      <p:sp>
        <p:nvSpPr>
          <p:cNvPr id="4" name="Footer Placeholder 3">
            <a:extLst>
              <a:ext uri="{FF2B5EF4-FFF2-40B4-BE49-F238E27FC236}">
                <a16:creationId xmlns:a16="http://schemas.microsoft.com/office/drawing/2014/main" id="{600735C7-80F1-4863-A62B-CD50039A4C31}"/>
              </a:ext>
            </a:extLst>
          </p:cNvPr>
          <p:cNvSpPr>
            <a:spLocks noGrp="1"/>
          </p:cNvSpPr>
          <p:nvPr>
            <p:ph type="ftr" sz="quarter" idx="11"/>
          </p:nvPr>
        </p:nvSpPr>
        <p:spPr/>
        <p:txBody>
          <a:bodyPr/>
          <a:lstStyle/>
          <a:p>
            <a:r>
              <a:rPr lang="en-US"/>
              <a:t>V. Stirrup </a:t>
            </a:r>
          </a:p>
        </p:txBody>
      </p:sp>
      <p:sp>
        <p:nvSpPr>
          <p:cNvPr id="5" name="Slide Number Placeholder 4">
            <a:extLst>
              <a:ext uri="{FF2B5EF4-FFF2-40B4-BE49-F238E27FC236}">
                <a16:creationId xmlns:a16="http://schemas.microsoft.com/office/drawing/2014/main" id="{E9587318-FF9E-42EC-B475-2EE6105FF1BF}"/>
              </a:ext>
            </a:extLst>
          </p:cNvPr>
          <p:cNvSpPr>
            <a:spLocks noGrp="1"/>
          </p:cNvSpPr>
          <p:nvPr>
            <p:ph type="sldNum" sz="quarter" idx="12"/>
          </p:nvPr>
        </p:nvSpPr>
        <p:spPr/>
        <p:txBody>
          <a:bodyPr/>
          <a:lstStyle/>
          <a:p>
            <a:fld id="{1F4C5D81-5A58-D547-9A64-5CD7457951B4}" type="slidenum">
              <a:rPr lang="en-US" smtClean="0"/>
              <a:t>14</a:t>
            </a:fld>
            <a:endParaRPr lang="en-US"/>
          </a:p>
        </p:txBody>
      </p:sp>
      <p:pic>
        <p:nvPicPr>
          <p:cNvPr id="6" name="Picture 5" descr="CCCU-logo-2colour.tif">
            <a:extLst>
              <a:ext uri="{FF2B5EF4-FFF2-40B4-BE49-F238E27FC236}">
                <a16:creationId xmlns:a16="http://schemas.microsoft.com/office/drawing/2014/main" id="{D9C85A55-0032-4B86-98DB-56AA0321C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395841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9EAACD-7BA2-4026-B284-B69F9CC4B74B}"/>
              </a:ext>
            </a:extLst>
          </p:cNvPr>
          <p:cNvPicPr>
            <a:picLocks noChangeAspect="1"/>
          </p:cNvPicPr>
          <p:nvPr/>
        </p:nvPicPr>
        <p:blipFill>
          <a:blip r:embed="rId2"/>
          <a:stretch>
            <a:fillRect/>
          </a:stretch>
        </p:blipFill>
        <p:spPr>
          <a:xfrm>
            <a:off x="8202178" y="3171463"/>
            <a:ext cx="3322798" cy="3550012"/>
          </a:xfrm>
          <a:prstGeom prst="rect">
            <a:avLst/>
          </a:prstGeom>
        </p:spPr>
      </p:pic>
      <p:sp>
        <p:nvSpPr>
          <p:cNvPr id="2" name="Title 1">
            <a:extLst>
              <a:ext uri="{FF2B5EF4-FFF2-40B4-BE49-F238E27FC236}">
                <a16:creationId xmlns:a16="http://schemas.microsoft.com/office/drawing/2014/main" id="{6BEB687E-3A03-CB4C-AE7C-62F295DEA136}"/>
              </a:ext>
            </a:extLst>
          </p:cNvPr>
          <p:cNvSpPr>
            <a:spLocks noGrp="1"/>
          </p:cNvSpPr>
          <p:nvPr>
            <p:ph type="title"/>
          </p:nvPr>
        </p:nvSpPr>
        <p:spPr/>
        <p:txBody>
          <a:bodyPr/>
          <a:lstStyle/>
          <a:p>
            <a:r>
              <a:rPr lang="en-US" b="1" dirty="0"/>
              <a:t>Peer Support and Lived Experience Practice</a:t>
            </a:r>
          </a:p>
        </p:txBody>
      </p:sp>
      <p:sp>
        <p:nvSpPr>
          <p:cNvPr id="3" name="Content Placeholder 2">
            <a:extLst>
              <a:ext uri="{FF2B5EF4-FFF2-40B4-BE49-F238E27FC236}">
                <a16:creationId xmlns:a16="http://schemas.microsoft.com/office/drawing/2014/main" id="{76FA704F-2F90-0746-B97F-B51A6C9E307F}"/>
              </a:ext>
            </a:extLst>
          </p:cNvPr>
          <p:cNvSpPr>
            <a:spLocks noGrp="1"/>
          </p:cNvSpPr>
          <p:nvPr>
            <p:ph idx="1"/>
          </p:nvPr>
        </p:nvSpPr>
        <p:spPr/>
        <p:txBody>
          <a:bodyPr>
            <a:normAutofit lnSpcReduction="10000"/>
          </a:bodyPr>
          <a:lstStyle/>
          <a:p>
            <a:r>
              <a:rPr lang="en-GB" dirty="0"/>
              <a:t>“</a:t>
            </a:r>
            <a:r>
              <a:rPr lang="en-GB" i="1" dirty="0"/>
              <a:t>a system of giving and receiving help founded on the key principles of respect, shared responsibility, and mutual agreement of what is helpful</a:t>
            </a:r>
            <a:r>
              <a:rPr lang="en-GB" dirty="0"/>
              <a:t>” </a:t>
            </a:r>
          </a:p>
          <a:p>
            <a:pPr marL="0" indent="0" algn="r">
              <a:buNone/>
            </a:pPr>
            <a:r>
              <a:rPr lang="en-GB" dirty="0"/>
              <a:t>(Mead </a:t>
            </a:r>
            <a:r>
              <a:rPr lang="en-GB" i="1" dirty="0"/>
              <a:t>et al</a:t>
            </a:r>
            <a:r>
              <a:rPr lang="en-GB" dirty="0"/>
              <a:t>,. 2001:135). </a:t>
            </a:r>
          </a:p>
          <a:p>
            <a:endParaRPr lang="en-GB" sz="2000" dirty="0"/>
          </a:p>
          <a:p>
            <a:r>
              <a:rPr lang="en-US" dirty="0"/>
              <a:t>LXPs work in services including:</a:t>
            </a:r>
            <a:endParaRPr lang="en-GB" dirty="0"/>
          </a:p>
          <a:p>
            <a:pPr>
              <a:buFont typeface="Courier New" panose="02070309020205020404" pitchFamily="49" charset="0"/>
              <a:buChar char="o"/>
            </a:pPr>
            <a:r>
              <a:rPr lang="en-US" dirty="0"/>
              <a:t>Community teams</a:t>
            </a:r>
            <a:endParaRPr lang="en-GB" dirty="0"/>
          </a:p>
          <a:p>
            <a:pPr>
              <a:buFont typeface="Courier New" panose="02070309020205020404" pitchFamily="49" charset="0"/>
              <a:buChar char="o"/>
            </a:pPr>
            <a:r>
              <a:rPr lang="en-US" dirty="0"/>
              <a:t>Crisis Resolution and Home Treatment</a:t>
            </a:r>
            <a:endParaRPr lang="en-GB" dirty="0"/>
          </a:p>
          <a:p>
            <a:pPr>
              <a:buFont typeface="Courier New" panose="02070309020205020404" pitchFamily="49" charset="0"/>
              <a:buChar char="o"/>
            </a:pPr>
            <a:r>
              <a:rPr lang="en-US" dirty="0"/>
              <a:t>Day Treatment Teams</a:t>
            </a:r>
            <a:endParaRPr lang="en-GB" dirty="0"/>
          </a:p>
          <a:p>
            <a:pPr>
              <a:buFont typeface="Courier New" panose="02070309020205020404" pitchFamily="49" charset="0"/>
              <a:buChar char="o"/>
            </a:pPr>
            <a:r>
              <a:rPr lang="en-US" dirty="0"/>
              <a:t>In-patient wards</a:t>
            </a:r>
            <a:endParaRPr lang="en-GB" dirty="0"/>
          </a:p>
          <a:p>
            <a:endParaRPr lang="en-US" dirty="0"/>
          </a:p>
        </p:txBody>
      </p:sp>
      <p:sp>
        <p:nvSpPr>
          <p:cNvPr id="4" name="Slide Number Placeholder 3">
            <a:extLst>
              <a:ext uri="{FF2B5EF4-FFF2-40B4-BE49-F238E27FC236}">
                <a16:creationId xmlns:a16="http://schemas.microsoft.com/office/drawing/2014/main" id="{CA28FE6B-A105-48EB-99C2-45185E25DE49}"/>
              </a:ext>
            </a:extLst>
          </p:cNvPr>
          <p:cNvSpPr>
            <a:spLocks noGrp="1"/>
          </p:cNvSpPr>
          <p:nvPr>
            <p:ph type="sldNum" sz="quarter" idx="12"/>
          </p:nvPr>
        </p:nvSpPr>
        <p:spPr/>
        <p:txBody>
          <a:bodyPr/>
          <a:lstStyle/>
          <a:p>
            <a:fld id="{1F4C5D81-5A58-D547-9A64-5CD7457951B4}" type="slidenum">
              <a:rPr lang="en-US" smtClean="0"/>
              <a:t>2</a:t>
            </a:fld>
            <a:endParaRPr lang="en-US"/>
          </a:p>
        </p:txBody>
      </p:sp>
      <p:sp>
        <p:nvSpPr>
          <p:cNvPr id="5" name="Footer Placeholder 4">
            <a:extLst>
              <a:ext uri="{FF2B5EF4-FFF2-40B4-BE49-F238E27FC236}">
                <a16:creationId xmlns:a16="http://schemas.microsoft.com/office/drawing/2014/main" id="{C007F32F-69B1-4FFA-84A7-BD9DF644D05A}"/>
              </a:ext>
            </a:extLst>
          </p:cNvPr>
          <p:cNvSpPr>
            <a:spLocks noGrp="1"/>
          </p:cNvSpPr>
          <p:nvPr>
            <p:ph type="ftr" sz="quarter" idx="11"/>
          </p:nvPr>
        </p:nvSpPr>
        <p:spPr/>
        <p:txBody>
          <a:bodyPr/>
          <a:lstStyle/>
          <a:p>
            <a:r>
              <a:rPr lang="en-US" dirty="0"/>
              <a:t>V. Stirrup </a:t>
            </a:r>
          </a:p>
        </p:txBody>
      </p:sp>
      <p:pic>
        <p:nvPicPr>
          <p:cNvPr id="6" name="Picture 5" descr="CCCU-logo-2colour.tif">
            <a:extLst>
              <a:ext uri="{FF2B5EF4-FFF2-40B4-BE49-F238E27FC236}">
                <a16:creationId xmlns:a16="http://schemas.microsoft.com/office/drawing/2014/main" id="{A3991503-4439-4969-8B57-522F4CAE3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4491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CDDBC-FB80-4165-A419-58C3012C94C5}"/>
              </a:ext>
            </a:extLst>
          </p:cNvPr>
          <p:cNvPicPr>
            <a:picLocks noChangeAspect="1"/>
          </p:cNvPicPr>
          <p:nvPr/>
        </p:nvPicPr>
        <p:blipFill>
          <a:blip r:embed="rId2"/>
          <a:stretch>
            <a:fillRect/>
          </a:stretch>
        </p:blipFill>
        <p:spPr>
          <a:xfrm>
            <a:off x="7489861" y="136525"/>
            <a:ext cx="4386842" cy="2834250"/>
          </a:xfrm>
          <a:prstGeom prst="rect">
            <a:avLst/>
          </a:prstGeom>
        </p:spPr>
      </p:pic>
      <p:sp>
        <p:nvSpPr>
          <p:cNvPr id="2" name="Title 1">
            <a:extLst>
              <a:ext uri="{FF2B5EF4-FFF2-40B4-BE49-F238E27FC236}">
                <a16:creationId xmlns:a16="http://schemas.microsoft.com/office/drawing/2014/main" id="{1FE77059-F8EC-F349-9FB5-B0E81AC6F7F3}"/>
              </a:ext>
            </a:extLst>
          </p:cNvPr>
          <p:cNvSpPr>
            <a:spLocks noGrp="1"/>
          </p:cNvSpPr>
          <p:nvPr>
            <p:ph type="title"/>
          </p:nvPr>
        </p:nvSpPr>
        <p:spPr/>
        <p:txBody>
          <a:bodyPr/>
          <a:lstStyle/>
          <a:p>
            <a:r>
              <a:rPr lang="en-US" b="1" dirty="0"/>
              <a:t>PhD research aims</a:t>
            </a:r>
          </a:p>
        </p:txBody>
      </p:sp>
      <p:sp>
        <p:nvSpPr>
          <p:cNvPr id="3" name="Content Placeholder 2">
            <a:extLst>
              <a:ext uri="{FF2B5EF4-FFF2-40B4-BE49-F238E27FC236}">
                <a16:creationId xmlns:a16="http://schemas.microsoft.com/office/drawing/2014/main" id="{8D489C2E-D521-2843-B256-2EC8D252A96A}"/>
              </a:ext>
            </a:extLst>
          </p:cNvPr>
          <p:cNvSpPr>
            <a:spLocks noGrp="1"/>
          </p:cNvSpPr>
          <p:nvPr>
            <p:ph idx="1"/>
          </p:nvPr>
        </p:nvSpPr>
        <p:spPr>
          <a:xfrm>
            <a:off x="838200" y="1825625"/>
            <a:ext cx="8675670" cy="4351338"/>
          </a:xfrm>
        </p:spPr>
        <p:txBody>
          <a:bodyPr>
            <a:normAutofit/>
          </a:bodyPr>
          <a:lstStyle/>
          <a:p>
            <a:r>
              <a:rPr lang="en-US" b="1" dirty="0"/>
              <a:t>Aim: </a:t>
            </a:r>
          </a:p>
          <a:p>
            <a:pPr marL="0" indent="0">
              <a:buNone/>
            </a:pPr>
            <a:r>
              <a:rPr lang="en-GB" dirty="0"/>
              <a:t>to develop a theory of context specific organisational support for the new role of Lived Experience Practitioner. </a:t>
            </a:r>
          </a:p>
          <a:p>
            <a:endParaRPr lang="en-GB" dirty="0"/>
          </a:p>
          <a:p>
            <a:r>
              <a:rPr lang="en-GB" b="1" dirty="0"/>
              <a:t>Research Questions:</a:t>
            </a:r>
          </a:p>
          <a:p>
            <a:pPr marL="0" indent="0">
              <a:buNone/>
            </a:pPr>
            <a:endParaRPr lang="en-GB" dirty="0"/>
          </a:p>
          <a:p>
            <a:pPr marL="514350" lvl="0" indent="-514350">
              <a:buFont typeface="+mj-lt"/>
              <a:buAutoNum type="arabicPeriod"/>
            </a:pPr>
            <a:r>
              <a:rPr lang="en-GB" i="1" dirty="0"/>
              <a:t>How is Lived Experience Practitioner practice supported within an organisation? </a:t>
            </a:r>
            <a:endParaRPr lang="en-GB" dirty="0"/>
          </a:p>
          <a:p>
            <a:pPr marL="514350" lvl="0" indent="-514350">
              <a:buFont typeface="+mj-lt"/>
              <a:buAutoNum type="arabicPeriod"/>
            </a:pPr>
            <a:r>
              <a:rPr lang="en-GB" i="1" dirty="0"/>
              <a:t>What characterises this social process? </a:t>
            </a:r>
            <a:endParaRPr lang="en-GB" dirty="0"/>
          </a:p>
          <a:p>
            <a:endParaRPr lang="en-US" dirty="0"/>
          </a:p>
        </p:txBody>
      </p:sp>
      <p:sp>
        <p:nvSpPr>
          <p:cNvPr id="4" name="Slide Number Placeholder 3">
            <a:extLst>
              <a:ext uri="{FF2B5EF4-FFF2-40B4-BE49-F238E27FC236}">
                <a16:creationId xmlns:a16="http://schemas.microsoft.com/office/drawing/2014/main" id="{B0F9551C-21BE-4ACC-95A1-EFCD554DBF4C}"/>
              </a:ext>
            </a:extLst>
          </p:cNvPr>
          <p:cNvSpPr>
            <a:spLocks noGrp="1"/>
          </p:cNvSpPr>
          <p:nvPr>
            <p:ph type="sldNum" sz="quarter" idx="12"/>
          </p:nvPr>
        </p:nvSpPr>
        <p:spPr/>
        <p:txBody>
          <a:bodyPr/>
          <a:lstStyle/>
          <a:p>
            <a:fld id="{1F4C5D81-5A58-D547-9A64-5CD7457951B4}" type="slidenum">
              <a:rPr lang="en-US" smtClean="0"/>
              <a:t>3</a:t>
            </a:fld>
            <a:endParaRPr lang="en-US"/>
          </a:p>
        </p:txBody>
      </p:sp>
      <p:sp>
        <p:nvSpPr>
          <p:cNvPr id="5" name="Footer Placeholder 4">
            <a:extLst>
              <a:ext uri="{FF2B5EF4-FFF2-40B4-BE49-F238E27FC236}">
                <a16:creationId xmlns:a16="http://schemas.microsoft.com/office/drawing/2014/main" id="{2F639623-9FBC-4127-A4B5-2DC6B03B6C53}"/>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2C86ADC8-110E-4778-A7F9-4A6BFEF3C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10876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04863-1A1E-47FA-8895-BA6A0E13559C}"/>
              </a:ext>
            </a:extLst>
          </p:cNvPr>
          <p:cNvPicPr>
            <a:picLocks noChangeAspect="1"/>
          </p:cNvPicPr>
          <p:nvPr/>
        </p:nvPicPr>
        <p:blipFill>
          <a:blip r:embed="rId2"/>
          <a:stretch>
            <a:fillRect/>
          </a:stretch>
        </p:blipFill>
        <p:spPr>
          <a:xfrm>
            <a:off x="585627" y="1924120"/>
            <a:ext cx="4458984" cy="4319436"/>
          </a:xfrm>
          <a:prstGeom prst="rect">
            <a:avLst/>
          </a:prstGeom>
        </p:spPr>
      </p:pic>
      <p:sp>
        <p:nvSpPr>
          <p:cNvPr id="4" name="Slide Number Placeholder 3">
            <a:extLst>
              <a:ext uri="{FF2B5EF4-FFF2-40B4-BE49-F238E27FC236}">
                <a16:creationId xmlns:a16="http://schemas.microsoft.com/office/drawing/2014/main" id="{368C9B6E-680C-46BD-84F2-8D67CFD4220D}"/>
              </a:ext>
            </a:extLst>
          </p:cNvPr>
          <p:cNvSpPr>
            <a:spLocks noGrp="1"/>
          </p:cNvSpPr>
          <p:nvPr>
            <p:ph type="sldNum" sz="quarter" idx="12"/>
          </p:nvPr>
        </p:nvSpPr>
        <p:spPr/>
        <p:txBody>
          <a:bodyPr/>
          <a:lstStyle/>
          <a:p>
            <a:fld id="{1F4C5D81-5A58-D547-9A64-5CD7457951B4}" type="slidenum">
              <a:rPr lang="en-US" smtClean="0"/>
              <a:t>4</a:t>
            </a:fld>
            <a:endParaRPr lang="en-US"/>
          </a:p>
        </p:txBody>
      </p:sp>
      <p:sp>
        <p:nvSpPr>
          <p:cNvPr id="5" name="Footer Placeholder 4">
            <a:extLst>
              <a:ext uri="{FF2B5EF4-FFF2-40B4-BE49-F238E27FC236}">
                <a16:creationId xmlns:a16="http://schemas.microsoft.com/office/drawing/2014/main" id="{F396EB51-C4E5-47B3-9A00-C490CA432E84}"/>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EEBA0522-6DBE-434A-B275-D4B918858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pic>
        <p:nvPicPr>
          <p:cNvPr id="7" name="Picture 6">
            <a:extLst>
              <a:ext uri="{FF2B5EF4-FFF2-40B4-BE49-F238E27FC236}">
                <a16:creationId xmlns:a16="http://schemas.microsoft.com/office/drawing/2014/main" id="{5F5E319B-AAA8-480F-87BC-65A1FC9728FD}"/>
              </a:ext>
            </a:extLst>
          </p:cNvPr>
          <p:cNvPicPr/>
          <p:nvPr/>
        </p:nvPicPr>
        <p:blipFill rotWithShape="1">
          <a:blip r:embed="rId4"/>
          <a:srcRect l="24824" t="23118" r="44548" b="22621"/>
          <a:stretch/>
        </p:blipFill>
        <p:spPr bwMode="auto">
          <a:xfrm>
            <a:off x="5794625" y="136525"/>
            <a:ext cx="6256908" cy="6513042"/>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37257A5-3F3A-4452-BB8A-CB6C535A7E35}"/>
              </a:ext>
            </a:extLst>
          </p:cNvPr>
          <p:cNvSpPr txBox="1"/>
          <p:nvPr/>
        </p:nvSpPr>
        <p:spPr>
          <a:xfrm>
            <a:off x="221129" y="136525"/>
            <a:ext cx="5316642" cy="2215991"/>
          </a:xfrm>
          <a:prstGeom prst="rect">
            <a:avLst/>
          </a:prstGeom>
          <a:noFill/>
        </p:spPr>
        <p:txBody>
          <a:bodyPr wrap="square" rtlCol="0">
            <a:spAutoFit/>
          </a:bodyPr>
          <a:lstStyle/>
          <a:p>
            <a:r>
              <a:rPr lang="en-GB" sz="2400" dirty="0"/>
              <a:t>“</a:t>
            </a:r>
            <a:r>
              <a:rPr lang="en-GB" sz="2400" i="1" dirty="0"/>
              <a:t>Excellent informants have been through, or have observed, the experience under investigation</a:t>
            </a:r>
            <a:r>
              <a:rPr lang="en-GB" sz="2400" dirty="0"/>
              <a:t>” </a:t>
            </a:r>
          </a:p>
          <a:p>
            <a:endParaRPr lang="en-GB" sz="2400" dirty="0"/>
          </a:p>
          <a:p>
            <a:pPr algn="r"/>
            <a:r>
              <a:rPr lang="en-GB" sz="2400" dirty="0"/>
              <a:t>(Spradley, 1979, p230)</a:t>
            </a:r>
          </a:p>
          <a:p>
            <a:endParaRPr lang="en-GB" dirty="0"/>
          </a:p>
        </p:txBody>
      </p:sp>
    </p:spTree>
    <p:extLst>
      <p:ext uri="{BB962C8B-B14F-4D97-AF65-F5344CB8AC3E}">
        <p14:creationId xmlns:p14="http://schemas.microsoft.com/office/powerpoint/2010/main" val="45001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1B5FBB-59F9-4EC1-A5F1-035621B39106}"/>
              </a:ext>
            </a:extLst>
          </p:cNvPr>
          <p:cNvSpPr txBox="1"/>
          <p:nvPr/>
        </p:nvSpPr>
        <p:spPr>
          <a:xfrm>
            <a:off x="217169" y="228600"/>
            <a:ext cx="11617085" cy="523220"/>
          </a:xfrm>
          <a:prstGeom prst="rect">
            <a:avLst/>
          </a:prstGeom>
          <a:noFill/>
        </p:spPr>
        <p:txBody>
          <a:bodyPr wrap="square" rtlCol="0">
            <a:spAutoFit/>
          </a:bodyPr>
          <a:lstStyle/>
          <a:p>
            <a:pPr algn="ctr"/>
            <a:r>
              <a:rPr lang="en-US" sz="2800" b="1" dirty="0"/>
              <a:t>Constructivist Grounded Theory- guided by Charmaz (2014)</a:t>
            </a:r>
            <a:endParaRPr lang="en-GB" sz="2800" b="1" dirty="0"/>
          </a:p>
        </p:txBody>
      </p:sp>
      <p:graphicFrame>
        <p:nvGraphicFramePr>
          <p:cNvPr id="5" name="Diagram 4">
            <a:extLst>
              <a:ext uri="{FF2B5EF4-FFF2-40B4-BE49-F238E27FC236}">
                <a16:creationId xmlns:a16="http://schemas.microsoft.com/office/drawing/2014/main" id="{D67BDC8B-4E73-48F8-B66A-CAEF4E6C3786}"/>
              </a:ext>
            </a:extLst>
          </p:cNvPr>
          <p:cNvGraphicFramePr/>
          <p:nvPr>
            <p:extLst>
              <p:ext uri="{D42A27DB-BD31-4B8C-83A1-F6EECF244321}">
                <p14:modId xmlns:p14="http://schemas.microsoft.com/office/powerpoint/2010/main" val="1012986845"/>
              </p:ext>
            </p:extLst>
          </p:nvPr>
        </p:nvGraphicFramePr>
        <p:xfrm>
          <a:off x="907171" y="1357832"/>
          <a:ext cx="11067659" cy="4781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6F00F71-B9EF-4461-8E88-3CB42CE55FBF}"/>
              </a:ext>
            </a:extLst>
          </p:cNvPr>
          <p:cNvSpPr txBox="1"/>
          <p:nvPr/>
        </p:nvSpPr>
        <p:spPr>
          <a:xfrm>
            <a:off x="455511" y="5467963"/>
            <a:ext cx="8570841" cy="461665"/>
          </a:xfrm>
          <a:prstGeom prst="rect">
            <a:avLst/>
          </a:prstGeom>
          <a:noFill/>
        </p:spPr>
        <p:txBody>
          <a:bodyPr wrap="square" rtlCol="0">
            <a:spAutoFit/>
          </a:bodyPr>
          <a:lstStyle/>
          <a:p>
            <a:pPr algn="ctr"/>
            <a:r>
              <a:rPr lang="en-GB" sz="2400" b="1" dirty="0"/>
              <a:t>The move from raw data to theoretical abstraction</a:t>
            </a:r>
          </a:p>
        </p:txBody>
      </p:sp>
      <p:sp>
        <p:nvSpPr>
          <p:cNvPr id="3" name="TextBox 2"/>
          <p:cNvSpPr txBox="1"/>
          <p:nvPr/>
        </p:nvSpPr>
        <p:spPr>
          <a:xfrm>
            <a:off x="961807" y="2149223"/>
            <a:ext cx="2391303" cy="3139321"/>
          </a:xfrm>
          <a:prstGeom prst="rect">
            <a:avLst/>
          </a:prstGeom>
          <a:noFill/>
        </p:spPr>
        <p:txBody>
          <a:bodyPr wrap="square" rtlCol="0">
            <a:spAutoFit/>
          </a:bodyPr>
          <a:lstStyle/>
          <a:p>
            <a:pPr lvl="0" algn="ctr"/>
            <a:r>
              <a:rPr lang="en-GB" sz="2000" b="1" dirty="0"/>
              <a:t>Open (gerund) coding: </a:t>
            </a:r>
          </a:p>
          <a:p>
            <a:pPr lvl="0"/>
            <a:endParaRPr lang="en-GB" sz="2000" b="1" dirty="0"/>
          </a:p>
          <a:p>
            <a:pPr marL="285750" lvl="0" indent="-285750">
              <a:buFont typeface="Arial"/>
              <a:buChar char="•"/>
            </a:pPr>
            <a:r>
              <a:rPr lang="en-GB" sz="2000" dirty="0"/>
              <a:t>Line-by-line coding</a:t>
            </a:r>
          </a:p>
          <a:p>
            <a:pPr lvl="0"/>
            <a:endParaRPr lang="en-GB" sz="2000" dirty="0"/>
          </a:p>
          <a:p>
            <a:pPr marL="285750" lvl="0" indent="-285750">
              <a:buFont typeface="Arial"/>
              <a:buChar char="•"/>
            </a:pPr>
            <a:r>
              <a:rPr lang="en-GB" sz="2000" dirty="0"/>
              <a:t>Fractures data into individual units</a:t>
            </a:r>
          </a:p>
          <a:p>
            <a:endParaRPr lang="en-US" dirty="0"/>
          </a:p>
        </p:txBody>
      </p:sp>
      <p:sp>
        <p:nvSpPr>
          <p:cNvPr id="8" name="TextBox 7"/>
          <p:cNvSpPr txBox="1"/>
          <p:nvPr/>
        </p:nvSpPr>
        <p:spPr>
          <a:xfrm>
            <a:off x="3772019" y="2147222"/>
            <a:ext cx="2391304" cy="2831544"/>
          </a:xfrm>
          <a:prstGeom prst="rect">
            <a:avLst/>
          </a:prstGeom>
          <a:noFill/>
        </p:spPr>
        <p:txBody>
          <a:bodyPr wrap="square" rtlCol="0">
            <a:spAutoFit/>
          </a:bodyPr>
          <a:lstStyle/>
          <a:p>
            <a:pPr lvl="0" algn="ctr"/>
            <a:r>
              <a:rPr lang="en-GB" sz="2000" b="1" dirty="0"/>
              <a:t>Focused coding: </a:t>
            </a:r>
          </a:p>
          <a:p>
            <a:pPr lvl="0"/>
            <a:endParaRPr lang="en-GB" sz="2000" b="1" dirty="0"/>
          </a:p>
          <a:p>
            <a:pPr marL="342900" lvl="0" indent="-342900">
              <a:buFont typeface="Arial"/>
              <a:buChar char="•"/>
            </a:pPr>
            <a:r>
              <a:rPr lang="en-GB" sz="2000" dirty="0"/>
              <a:t>Larger segments of text</a:t>
            </a:r>
          </a:p>
          <a:p>
            <a:pPr lvl="0"/>
            <a:endParaRPr lang="en-GB" sz="2000" dirty="0"/>
          </a:p>
          <a:p>
            <a:pPr marL="342900" lvl="0" indent="-342900">
              <a:buFont typeface="Arial"/>
              <a:buChar char="•"/>
            </a:pPr>
            <a:r>
              <a:rPr lang="en-GB" sz="2000" dirty="0"/>
              <a:t>Raises analytic level of open codes</a:t>
            </a:r>
          </a:p>
          <a:p>
            <a:endParaRPr lang="en-US" dirty="0"/>
          </a:p>
        </p:txBody>
      </p:sp>
      <p:sp>
        <p:nvSpPr>
          <p:cNvPr id="11" name="TextBox 10"/>
          <p:cNvSpPr txBox="1"/>
          <p:nvPr/>
        </p:nvSpPr>
        <p:spPr>
          <a:xfrm>
            <a:off x="6635049" y="2139471"/>
            <a:ext cx="2391303" cy="3554819"/>
          </a:xfrm>
          <a:prstGeom prst="rect">
            <a:avLst/>
          </a:prstGeom>
          <a:noFill/>
        </p:spPr>
        <p:txBody>
          <a:bodyPr wrap="square" rtlCol="0">
            <a:spAutoFit/>
          </a:bodyPr>
          <a:lstStyle/>
          <a:p>
            <a:pPr lvl="0" algn="ctr" defTabSz="889000">
              <a:lnSpc>
                <a:spcPct val="90000"/>
              </a:lnSpc>
              <a:spcBef>
                <a:spcPct val="0"/>
              </a:spcBef>
              <a:spcAft>
                <a:spcPct val="35000"/>
              </a:spcAft>
            </a:pPr>
            <a:r>
              <a:rPr lang="en-GB" sz="2000" b="1" dirty="0"/>
              <a:t>Constant comparison:</a:t>
            </a:r>
          </a:p>
          <a:p>
            <a:pPr lvl="0" defTabSz="889000">
              <a:lnSpc>
                <a:spcPct val="90000"/>
              </a:lnSpc>
              <a:spcBef>
                <a:spcPct val="0"/>
              </a:spcBef>
              <a:spcAft>
                <a:spcPct val="35000"/>
              </a:spcAft>
            </a:pPr>
            <a:endParaRPr lang="en-GB" sz="800" b="1" dirty="0"/>
          </a:p>
          <a:p>
            <a:pPr marL="342900" lvl="0" indent="-342900" defTabSz="889000">
              <a:lnSpc>
                <a:spcPct val="90000"/>
              </a:lnSpc>
              <a:spcBef>
                <a:spcPct val="0"/>
              </a:spcBef>
              <a:spcAft>
                <a:spcPct val="35000"/>
              </a:spcAft>
              <a:buFont typeface="Arial"/>
              <a:buChar char="•"/>
            </a:pPr>
            <a:r>
              <a:rPr lang="en-GB" sz="2000" dirty="0"/>
              <a:t>Between instances </a:t>
            </a:r>
          </a:p>
          <a:p>
            <a:pPr marL="342900" lvl="0" indent="-342900" defTabSz="889000">
              <a:lnSpc>
                <a:spcPct val="90000"/>
              </a:lnSpc>
              <a:spcBef>
                <a:spcPct val="0"/>
              </a:spcBef>
              <a:spcAft>
                <a:spcPct val="35000"/>
              </a:spcAft>
              <a:buFont typeface="Arial"/>
              <a:buChar char="•"/>
            </a:pPr>
            <a:r>
              <a:rPr lang="en-GB" sz="2000" dirty="0"/>
              <a:t>Focused and open codes</a:t>
            </a:r>
          </a:p>
          <a:p>
            <a:pPr marL="342900" lvl="0" indent="-342900" defTabSz="889000">
              <a:lnSpc>
                <a:spcPct val="90000"/>
              </a:lnSpc>
              <a:spcBef>
                <a:spcPct val="0"/>
              </a:spcBef>
              <a:spcAft>
                <a:spcPct val="35000"/>
              </a:spcAft>
              <a:buFont typeface="Arial"/>
              <a:buChar char="•"/>
            </a:pPr>
            <a:r>
              <a:rPr lang="en-GB" sz="2000" dirty="0"/>
              <a:t>Focused and focused codes</a:t>
            </a:r>
          </a:p>
          <a:p>
            <a:pPr marL="342900" lvl="0" indent="-342900" defTabSz="889000">
              <a:lnSpc>
                <a:spcPct val="90000"/>
              </a:lnSpc>
              <a:spcBef>
                <a:spcPct val="0"/>
              </a:spcBef>
              <a:spcAft>
                <a:spcPct val="35000"/>
              </a:spcAft>
              <a:buFont typeface="Arial"/>
              <a:buChar char="•"/>
            </a:pPr>
            <a:r>
              <a:rPr lang="en-GB" sz="2000" dirty="0"/>
              <a:t>Memos </a:t>
            </a:r>
          </a:p>
          <a:p>
            <a:endParaRPr lang="en-US" dirty="0"/>
          </a:p>
        </p:txBody>
      </p:sp>
      <p:sp>
        <p:nvSpPr>
          <p:cNvPr id="12" name="TextBox 11"/>
          <p:cNvSpPr txBox="1"/>
          <p:nvPr/>
        </p:nvSpPr>
        <p:spPr>
          <a:xfrm>
            <a:off x="10235913" y="1874659"/>
            <a:ext cx="710617" cy="369332"/>
          </a:xfrm>
          <a:prstGeom prst="rect">
            <a:avLst/>
          </a:prstGeom>
          <a:noFill/>
        </p:spPr>
        <p:txBody>
          <a:bodyPr wrap="square" rtlCol="0">
            <a:spAutoFit/>
          </a:bodyPr>
          <a:lstStyle/>
          <a:p>
            <a:endParaRPr lang="en-US" dirty="0"/>
          </a:p>
        </p:txBody>
      </p:sp>
      <p:sp>
        <p:nvSpPr>
          <p:cNvPr id="13" name="TextBox 12"/>
          <p:cNvSpPr txBox="1"/>
          <p:nvPr/>
        </p:nvSpPr>
        <p:spPr>
          <a:xfrm>
            <a:off x="9712394" y="2400080"/>
            <a:ext cx="1920178" cy="3139321"/>
          </a:xfrm>
          <a:prstGeom prst="rect">
            <a:avLst/>
          </a:prstGeom>
          <a:noFill/>
        </p:spPr>
        <p:txBody>
          <a:bodyPr wrap="square" rtlCol="0">
            <a:spAutoFit/>
          </a:bodyPr>
          <a:lstStyle/>
          <a:p>
            <a:pPr lvl="0" algn="ctr"/>
            <a:r>
              <a:rPr lang="en-GB" sz="2000" b="1" dirty="0"/>
              <a:t>Refining categories:</a:t>
            </a:r>
          </a:p>
          <a:p>
            <a:pPr lvl="0"/>
            <a:endParaRPr lang="en-GB" sz="2000" b="1" dirty="0"/>
          </a:p>
          <a:p>
            <a:pPr marL="342900" lvl="0" indent="-342900">
              <a:buFont typeface="Arial"/>
              <a:buChar char="•"/>
            </a:pPr>
            <a:r>
              <a:rPr lang="en-GB" sz="2000" dirty="0"/>
              <a:t>Theoretical coding</a:t>
            </a:r>
          </a:p>
          <a:p>
            <a:pPr marL="342900" lvl="0" indent="-342900">
              <a:buFont typeface="Arial"/>
              <a:buChar char="•"/>
            </a:pPr>
            <a:endParaRPr lang="en-GB" sz="2000" dirty="0"/>
          </a:p>
          <a:p>
            <a:pPr marL="342900" lvl="0" indent="-342900">
              <a:buFont typeface="Arial"/>
              <a:buChar char="•"/>
            </a:pPr>
            <a:r>
              <a:rPr lang="en-GB" sz="2000" dirty="0"/>
              <a:t>Higher level concepts </a:t>
            </a:r>
          </a:p>
          <a:p>
            <a:pPr lvl="0"/>
            <a:endParaRPr lang="en-GB" sz="2000" dirty="0"/>
          </a:p>
          <a:p>
            <a:endParaRPr lang="en-US" dirty="0"/>
          </a:p>
        </p:txBody>
      </p:sp>
      <p:sp>
        <p:nvSpPr>
          <p:cNvPr id="101" name="TextBox 100">
            <a:extLst>
              <a:ext uri="{FF2B5EF4-FFF2-40B4-BE49-F238E27FC236}">
                <a16:creationId xmlns:a16="http://schemas.microsoft.com/office/drawing/2014/main" id="{A5BF6F29-B120-487C-837F-9E83D5362D28}"/>
              </a:ext>
            </a:extLst>
          </p:cNvPr>
          <p:cNvSpPr txBox="1"/>
          <p:nvPr/>
        </p:nvSpPr>
        <p:spPr>
          <a:xfrm>
            <a:off x="9692500" y="1071248"/>
            <a:ext cx="2215661" cy="461665"/>
          </a:xfrm>
          <a:prstGeom prst="rect">
            <a:avLst/>
          </a:prstGeom>
          <a:noFill/>
        </p:spPr>
        <p:txBody>
          <a:bodyPr wrap="square" rtlCol="0">
            <a:spAutoFit/>
          </a:bodyPr>
          <a:lstStyle/>
          <a:p>
            <a:pPr algn="ctr"/>
            <a:r>
              <a:rPr lang="en-GB" sz="2400" b="1" dirty="0"/>
              <a:t>Abstraction</a:t>
            </a:r>
          </a:p>
        </p:txBody>
      </p:sp>
      <p:sp>
        <p:nvSpPr>
          <p:cNvPr id="102" name="TextBox 101">
            <a:extLst>
              <a:ext uri="{FF2B5EF4-FFF2-40B4-BE49-F238E27FC236}">
                <a16:creationId xmlns:a16="http://schemas.microsoft.com/office/drawing/2014/main" id="{52CA99FF-D443-4AB5-9F10-849CD24742B4}"/>
              </a:ext>
            </a:extLst>
          </p:cNvPr>
          <p:cNvSpPr txBox="1"/>
          <p:nvPr/>
        </p:nvSpPr>
        <p:spPr>
          <a:xfrm>
            <a:off x="455512" y="999384"/>
            <a:ext cx="2215661" cy="461665"/>
          </a:xfrm>
          <a:prstGeom prst="rect">
            <a:avLst/>
          </a:prstGeom>
          <a:noFill/>
        </p:spPr>
        <p:txBody>
          <a:bodyPr wrap="square" rtlCol="0">
            <a:spAutoFit/>
          </a:bodyPr>
          <a:lstStyle/>
          <a:p>
            <a:pPr algn="ctr"/>
            <a:r>
              <a:rPr lang="en-GB" sz="2400" b="1" dirty="0"/>
              <a:t>Raw data</a:t>
            </a:r>
          </a:p>
        </p:txBody>
      </p:sp>
      <p:cxnSp>
        <p:nvCxnSpPr>
          <p:cNvPr id="104" name="Straight Arrow Connector 103">
            <a:extLst>
              <a:ext uri="{FF2B5EF4-FFF2-40B4-BE49-F238E27FC236}">
                <a16:creationId xmlns:a16="http://schemas.microsoft.com/office/drawing/2014/main" id="{1E3592CC-DB0C-4387-B892-E1209F2196A2}"/>
              </a:ext>
            </a:extLst>
          </p:cNvPr>
          <p:cNvCxnSpPr>
            <a:cxnSpLocks/>
          </p:cNvCxnSpPr>
          <p:nvPr/>
        </p:nvCxnSpPr>
        <p:spPr>
          <a:xfrm>
            <a:off x="2842846" y="1226072"/>
            <a:ext cx="6506308" cy="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1E51ED00-336A-40DA-B131-2782AA78FA87}"/>
              </a:ext>
            </a:extLst>
          </p:cNvPr>
          <p:cNvSpPr>
            <a:spLocks noGrp="1"/>
          </p:cNvSpPr>
          <p:nvPr>
            <p:ph type="sldNum" sz="quarter" idx="12"/>
          </p:nvPr>
        </p:nvSpPr>
        <p:spPr/>
        <p:txBody>
          <a:bodyPr/>
          <a:lstStyle/>
          <a:p>
            <a:fld id="{1F4C5D81-5A58-D547-9A64-5CD7457951B4}" type="slidenum">
              <a:rPr lang="en-US" smtClean="0"/>
              <a:t>5</a:t>
            </a:fld>
            <a:endParaRPr lang="en-US"/>
          </a:p>
        </p:txBody>
      </p:sp>
      <p:sp>
        <p:nvSpPr>
          <p:cNvPr id="7" name="Footer Placeholder 6">
            <a:extLst>
              <a:ext uri="{FF2B5EF4-FFF2-40B4-BE49-F238E27FC236}">
                <a16:creationId xmlns:a16="http://schemas.microsoft.com/office/drawing/2014/main" id="{5B925F2D-95C0-4E3F-87A5-33C4E8E53B0B}"/>
              </a:ext>
            </a:extLst>
          </p:cNvPr>
          <p:cNvSpPr>
            <a:spLocks noGrp="1"/>
          </p:cNvSpPr>
          <p:nvPr>
            <p:ph type="ftr" sz="quarter" idx="11"/>
          </p:nvPr>
        </p:nvSpPr>
        <p:spPr/>
        <p:txBody>
          <a:bodyPr/>
          <a:lstStyle/>
          <a:p>
            <a:r>
              <a:rPr lang="en-US"/>
              <a:t>V. Stirrup </a:t>
            </a:r>
          </a:p>
        </p:txBody>
      </p:sp>
      <p:pic>
        <p:nvPicPr>
          <p:cNvPr id="16" name="Picture 15" descr="CCCU-logo-2colour.tif">
            <a:extLst>
              <a:ext uri="{FF2B5EF4-FFF2-40B4-BE49-F238E27FC236}">
                <a16:creationId xmlns:a16="http://schemas.microsoft.com/office/drawing/2014/main" id="{2694AB0E-D5A7-4BC4-8FC9-3424CD9AAD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190711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6BDF-F5C4-B940-A348-E54CDF080550}"/>
              </a:ext>
            </a:extLst>
          </p:cNvPr>
          <p:cNvSpPr>
            <a:spLocks noGrp="1"/>
          </p:cNvSpPr>
          <p:nvPr>
            <p:ph type="title"/>
          </p:nvPr>
        </p:nvSpPr>
        <p:spPr/>
        <p:txBody>
          <a:bodyPr/>
          <a:lstStyle/>
          <a:p>
            <a:r>
              <a:rPr lang="en-US" b="1" dirty="0"/>
              <a:t>Findings- Theoretical categories</a:t>
            </a:r>
            <a:br>
              <a:rPr lang="en-US" dirty="0"/>
            </a:br>
            <a:endParaRPr lang="en-US" dirty="0"/>
          </a:p>
        </p:txBody>
      </p:sp>
      <p:sp>
        <p:nvSpPr>
          <p:cNvPr id="4" name="Slide Number Placeholder 3">
            <a:extLst>
              <a:ext uri="{FF2B5EF4-FFF2-40B4-BE49-F238E27FC236}">
                <a16:creationId xmlns:a16="http://schemas.microsoft.com/office/drawing/2014/main" id="{87EE564D-AEF9-45ED-B081-5C7CB8B693DA}"/>
              </a:ext>
            </a:extLst>
          </p:cNvPr>
          <p:cNvSpPr>
            <a:spLocks noGrp="1"/>
          </p:cNvSpPr>
          <p:nvPr>
            <p:ph type="sldNum" sz="quarter" idx="12"/>
          </p:nvPr>
        </p:nvSpPr>
        <p:spPr/>
        <p:txBody>
          <a:bodyPr/>
          <a:lstStyle/>
          <a:p>
            <a:fld id="{1F4C5D81-5A58-D547-9A64-5CD7457951B4}" type="slidenum">
              <a:rPr lang="en-US" smtClean="0"/>
              <a:t>6</a:t>
            </a:fld>
            <a:endParaRPr lang="en-US"/>
          </a:p>
        </p:txBody>
      </p:sp>
      <p:sp>
        <p:nvSpPr>
          <p:cNvPr id="5" name="Footer Placeholder 4">
            <a:extLst>
              <a:ext uri="{FF2B5EF4-FFF2-40B4-BE49-F238E27FC236}">
                <a16:creationId xmlns:a16="http://schemas.microsoft.com/office/drawing/2014/main" id="{CBA25337-F11E-4305-8FE5-E8F70BBF1D35}"/>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D0DF47DF-3800-4FF2-9AD2-A7B82A530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pic>
        <p:nvPicPr>
          <p:cNvPr id="7" name="Content Placeholder 6">
            <a:extLst>
              <a:ext uri="{FF2B5EF4-FFF2-40B4-BE49-F238E27FC236}">
                <a16:creationId xmlns:a16="http://schemas.microsoft.com/office/drawing/2014/main" id="{8AF3011E-D6AE-4C18-9D33-1A8E602B048E}"/>
              </a:ext>
            </a:extLst>
          </p:cNvPr>
          <p:cNvPicPr>
            <a:picLocks noGrp="1"/>
          </p:cNvPicPr>
          <p:nvPr>
            <p:ph idx="1"/>
          </p:nvPr>
        </p:nvPicPr>
        <p:blipFill rotWithShape="1">
          <a:blip r:embed="rId4"/>
          <a:srcRect l="21262" t="16939" r="21649" b="9803"/>
          <a:stretch/>
        </p:blipFill>
        <p:spPr bwMode="auto">
          <a:xfrm>
            <a:off x="6231466" y="1347297"/>
            <a:ext cx="5435475" cy="4485312"/>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CE4E1E9-E948-4EC1-AF9A-094B34D05F95}"/>
              </a:ext>
            </a:extLst>
          </p:cNvPr>
          <p:cNvSpPr txBox="1"/>
          <p:nvPr/>
        </p:nvSpPr>
        <p:spPr>
          <a:xfrm>
            <a:off x="525059" y="1096963"/>
            <a:ext cx="5884083" cy="4985980"/>
          </a:xfrm>
          <a:prstGeom prst="rect">
            <a:avLst/>
          </a:prstGeom>
          <a:noFill/>
        </p:spPr>
        <p:txBody>
          <a:bodyPr wrap="square" rtlCol="0">
            <a:spAutoFit/>
          </a:bodyPr>
          <a:lstStyle/>
          <a:p>
            <a:r>
              <a:rPr lang="en-GB" sz="2400" u="sng" dirty="0"/>
              <a:t>Super-ordinate core categories</a:t>
            </a:r>
            <a:r>
              <a:rPr lang="en-GB" sz="2400" dirty="0"/>
              <a:t>:</a:t>
            </a:r>
          </a:p>
          <a:p>
            <a:endParaRPr lang="en-GB" sz="2400" dirty="0"/>
          </a:p>
          <a:p>
            <a:pPr marL="457200" indent="-457200">
              <a:buFont typeface="+mj-lt"/>
              <a:buAutoNum type="arabicPeriod"/>
            </a:pPr>
            <a:r>
              <a:rPr lang="en-GB" sz="2400" dirty="0"/>
              <a:t>A collective investment in LXP roles</a:t>
            </a:r>
          </a:p>
          <a:p>
            <a:pPr marL="457200" indent="-457200">
              <a:buFont typeface="+mj-lt"/>
              <a:buAutoNum type="arabicPeriod"/>
            </a:pPr>
            <a:r>
              <a:rPr lang="en-GB" sz="2400" dirty="0"/>
              <a:t>A liminal identity of LXP </a:t>
            </a:r>
          </a:p>
          <a:p>
            <a:endParaRPr lang="en-GB" dirty="0"/>
          </a:p>
          <a:p>
            <a:endParaRPr lang="en-GB" dirty="0"/>
          </a:p>
          <a:p>
            <a:r>
              <a:rPr lang="en-GB" sz="2400" u="sng" dirty="0"/>
              <a:t>Theoretical categories</a:t>
            </a:r>
            <a:r>
              <a:rPr lang="en-GB" sz="2400" dirty="0"/>
              <a:t>:</a:t>
            </a:r>
          </a:p>
          <a:p>
            <a:endParaRPr lang="en-GB" sz="2400" dirty="0"/>
          </a:p>
          <a:p>
            <a:pPr marL="457200" lvl="0" indent="-457200">
              <a:buFont typeface="+mj-lt"/>
              <a:buAutoNum type="arabicPeriod"/>
            </a:pPr>
            <a:r>
              <a:rPr lang="en-GB" sz="2400" dirty="0">
                <a:highlight>
                  <a:srgbClr val="FFFF00"/>
                </a:highlight>
              </a:rPr>
              <a:t>Establishing a </a:t>
            </a:r>
            <a:r>
              <a:rPr lang="en-GB" sz="2400" b="1" dirty="0">
                <a:highlight>
                  <a:srgbClr val="FFFF00"/>
                </a:highlight>
              </a:rPr>
              <a:t>collective consciousness</a:t>
            </a:r>
          </a:p>
          <a:p>
            <a:pPr marL="457200" lvl="0" indent="-457200">
              <a:buFont typeface="+mj-lt"/>
              <a:buAutoNum type="arabicPeriod"/>
            </a:pPr>
            <a:r>
              <a:rPr lang="en-GB" sz="2400" dirty="0"/>
              <a:t>Responding to </a:t>
            </a:r>
            <a:r>
              <a:rPr lang="en-GB" sz="2400" b="1" dirty="0"/>
              <a:t>preconceptions</a:t>
            </a:r>
          </a:p>
          <a:p>
            <a:pPr marL="457200" lvl="0" indent="-457200">
              <a:buFont typeface="+mj-lt"/>
              <a:buAutoNum type="arabicPeriod"/>
            </a:pPr>
            <a:r>
              <a:rPr lang="en-GB" sz="2400" dirty="0"/>
              <a:t>Adopting a </a:t>
            </a:r>
            <a:r>
              <a:rPr lang="en-GB" sz="2400" b="1" dirty="0"/>
              <a:t>strengths-based approach</a:t>
            </a:r>
          </a:p>
          <a:p>
            <a:pPr marL="457200" lvl="0" indent="-457200">
              <a:buFont typeface="+mj-lt"/>
              <a:buAutoNum type="arabicPeriod"/>
            </a:pPr>
            <a:r>
              <a:rPr lang="en-GB" sz="2400" dirty="0">
                <a:highlight>
                  <a:srgbClr val="FFFF00"/>
                </a:highlight>
              </a:rPr>
              <a:t>Being </a:t>
            </a:r>
            <a:r>
              <a:rPr lang="en-GB" sz="2400" b="1" dirty="0">
                <a:highlight>
                  <a:srgbClr val="FFFF00"/>
                </a:highlight>
              </a:rPr>
              <a:t>solution focused</a:t>
            </a:r>
          </a:p>
          <a:p>
            <a:pPr marL="457200" lvl="0" indent="-457200">
              <a:buFont typeface="+mj-lt"/>
              <a:buAutoNum type="arabicPeriod"/>
            </a:pPr>
            <a:r>
              <a:rPr lang="en-GB" sz="2400" dirty="0"/>
              <a:t>Assessing </a:t>
            </a:r>
            <a:r>
              <a:rPr lang="en-GB" sz="2400" b="1" dirty="0"/>
              <a:t>alignment</a:t>
            </a:r>
            <a:r>
              <a:rPr lang="en-GB" sz="2400" dirty="0"/>
              <a:t> </a:t>
            </a:r>
          </a:p>
          <a:p>
            <a:endParaRPr lang="en-GB" dirty="0"/>
          </a:p>
        </p:txBody>
      </p:sp>
    </p:spTree>
    <p:extLst>
      <p:ext uri="{BB962C8B-B14F-4D97-AF65-F5344CB8AC3E}">
        <p14:creationId xmlns:p14="http://schemas.microsoft.com/office/powerpoint/2010/main" val="195795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B88F3C-E884-4CD3-B4A4-BDA645E4AB5E}"/>
              </a:ext>
            </a:extLst>
          </p:cNvPr>
          <p:cNvPicPr>
            <a:picLocks noChangeAspect="1"/>
          </p:cNvPicPr>
          <p:nvPr/>
        </p:nvPicPr>
        <p:blipFill>
          <a:blip r:embed="rId2"/>
          <a:stretch>
            <a:fillRect/>
          </a:stretch>
        </p:blipFill>
        <p:spPr>
          <a:xfrm>
            <a:off x="8157595" y="2268818"/>
            <a:ext cx="4034405" cy="3908145"/>
          </a:xfrm>
          <a:prstGeom prst="rect">
            <a:avLst/>
          </a:prstGeom>
        </p:spPr>
      </p:pic>
      <p:sp>
        <p:nvSpPr>
          <p:cNvPr id="2" name="Title 1">
            <a:extLst>
              <a:ext uri="{FF2B5EF4-FFF2-40B4-BE49-F238E27FC236}">
                <a16:creationId xmlns:a16="http://schemas.microsoft.com/office/drawing/2014/main" id="{F3A4E957-DA6B-4BA3-9BAF-AE6B5FBB3A91}"/>
              </a:ext>
            </a:extLst>
          </p:cNvPr>
          <p:cNvSpPr>
            <a:spLocks noGrp="1"/>
          </p:cNvSpPr>
          <p:nvPr>
            <p:ph type="title"/>
          </p:nvPr>
        </p:nvSpPr>
        <p:spPr/>
        <p:txBody>
          <a:bodyPr/>
          <a:lstStyle/>
          <a:p>
            <a:r>
              <a:rPr lang="en-GB" b="1" dirty="0"/>
              <a:t>Example of the LXP project steering group</a:t>
            </a:r>
          </a:p>
        </p:txBody>
      </p:sp>
      <p:sp>
        <p:nvSpPr>
          <p:cNvPr id="3" name="Content Placeholder 2">
            <a:extLst>
              <a:ext uri="{FF2B5EF4-FFF2-40B4-BE49-F238E27FC236}">
                <a16:creationId xmlns:a16="http://schemas.microsoft.com/office/drawing/2014/main" id="{5EDA31D1-1AE1-4541-BA47-E0308EECE4AE}"/>
              </a:ext>
            </a:extLst>
          </p:cNvPr>
          <p:cNvSpPr>
            <a:spLocks noGrp="1"/>
          </p:cNvSpPr>
          <p:nvPr>
            <p:ph sz="half" idx="1"/>
          </p:nvPr>
        </p:nvSpPr>
        <p:spPr>
          <a:xfrm>
            <a:off x="924630" y="1513231"/>
            <a:ext cx="11126955" cy="1673525"/>
          </a:xfrm>
        </p:spPr>
        <p:txBody>
          <a:bodyPr>
            <a:normAutofit fontScale="92500" lnSpcReduction="10000"/>
          </a:bodyPr>
          <a:lstStyle/>
          <a:p>
            <a:r>
              <a:rPr lang="en-US" sz="2600" dirty="0"/>
              <a:t>“</a:t>
            </a:r>
            <a:r>
              <a:rPr lang="en-US" sz="2600" i="1" dirty="0"/>
              <a:t>Nothing about us without us</a:t>
            </a:r>
            <a:r>
              <a:rPr lang="en-US" sz="2600" dirty="0"/>
              <a:t>” (</a:t>
            </a:r>
            <a:r>
              <a:rPr lang="en-GB" sz="2600" dirty="0"/>
              <a:t>Charlton, 1998). </a:t>
            </a:r>
          </a:p>
          <a:p>
            <a:pPr marL="0" indent="0">
              <a:buNone/>
            </a:pPr>
            <a:endParaRPr lang="en-GB" sz="2600" i="1" dirty="0"/>
          </a:p>
          <a:p>
            <a:r>
              <a:rPr lang="en-GB" sz="2600" u="sng" dirty="0"/>
              <a:t>Membership</a:t>
            </a:r>
            <a:r>
              <a:rPr lang="en-GB" sz="2600" dirty="0"/>
              <a:t>: LXPs, Service Director, links to staff networks, HR and OD</a:t>
            </a:r>
          </a:p>
          <a:p>
            <a:pPr marL="0" indent="0">
              <a:buNone/>
            </a:pPr>
            <a:r>
              <a:rPr lang="en-GB" sz="2600" dirty="0"/>
              <a:t> link, service managers</a:t>
            </a:r>
          </a:p>
          <a:p>
            <a:endParaRPr lang="en-GB" dirty="0"/>
          </a:p>
          <a:p>
            <a:endParaRPr lang="en-GB" i="1" dirty="0"/>
          </a:p>
        </p:txBody>
      </p:sp>
      <p:sp>
        <p:nvSpPr>
          <p:cNvPr id="8" name="Content Placeholder 7">
            <a:extLst>
              <a:ext uri="{FF2B5EF4-FFF2-40B4-BE49-F238E27FC236}">
                <a16:creationId xmlns:a16="http://schemas.microsoft.com/office/drawing/2014/main" id="{336B4777-D03E-4A6F-99EE-AF0AF5F684EA}"/>
              </a:ext>
            </a:extLst>
          </p:cNvPr>
          <p:cNvSpPr>
            <a:spLocks noGrp="1"/>
          </p:cNvSpPr>
          <p:nvPr>
            <p:ph sz="half" idx="2"/>
          </p:nvPr>
        </p:nvSpPr>
        <p:spPr>
          <a:xfrm>
            <a:off x="924630" y="3955877"/>
            <a:ext cx="7092550" cy="2058924"/>
          </a:xfrm>
        </p:spPr>
        <p:txBody>
          <a:bodyPr>
            <a:normAutofit fontScale="92500" lnSpcReduction="10000"/>
          </a:bodyPr>
          <a:lstStyle/>
          <a:p>
            <a:r>
              <a:rPr lang="en-GB" sz="2600" u="sng" dirty="0"/>
              <a:t>Social networks</a:t>
            </a:r>
            <a:r>
              <a:rPr lang="en-GB" sz="2600" dirty="0"/>
              <a:t>: Links to staff networks</a:t>
            </a:r>
          </a:p>
          <a:p>
            <a:endParaRPr lang="en-GB" sz="2600" dirty="0"/>
          </a:p>
          <a:p>
            <a:r>
              <a:rPr lang="en-GB" sz="2600" u="sng" dirty="0"/>
              <a:t>Co-delivery: </a:t>
            </a:r>
            <a:r>
              <a:rPr lang="en-GB" sz="2600" dirty="0"/>
              <a:t>LXPs training staff/ volunteers (LXP led</a:t>
            </a:r>
          </a:p>
          <a:p>
            <a:pPr marL="0" indent="0">
              <a:buNone/>
            </a:pPr>
            <a:r>
              <a:rPr lang="en-GB" sz="2600" dirty="0"/>
              <a:t> boundaries training)</a:t>
            </a:r>
          </a:p>
          <a:p>
            <a:pPr marL="0" indent="0">
              <a:buNone/>
            </a:pPr>
            <a:endParaRPr lang="en-GB" sz="2600" dirty="0"/>
          </a:p>
          <a:p>
            <a:endParaRPr lang="en-GB" dirty="0"/>
          </a:p>
        </p:txBody>
      </p:sp>
      <p:sp>
        <p:nvSpPr>
          <p:cNvPr id="4" name="Footer Placeholder 3">
            <a:extLst>
              <a:ext uri="{FF2B5EF4-FFF2-40B4-BE49-F238E27FC236}">
                <a16:creationId xmlns:a16="http://schemas.microsoft.com/office/drawing/2014/main" id="{6B61F5B5-07D1-43A8-B3A1-747D0BA4BBE0}"/>
              </a:ext>
            </a:extLst>
          </p:cNvPr>
          <p:cNvSpPr>
            <a:spLocks noGrp="1"/>
          </p:cNvSpPr>
          <p:nvPr>
            <p:ph type="ftr" sz="quarter" idx="11"/>
          </p:nvPr>
        </p:nvSpPr>
        <p:spPr/>
        <p:txBody>
          <a:bodyPr/>
          <a:lstStyle/>
          <a:p>
            <a:r>
              <a:rPr lang="en-US"/>
              <a:t>V. Stirrup </a:t>
            </a:r>
          </a:p>
        </p:txBody>
      </p:sp>
      <p:sp>
        <p:nvSpPr>
          <p:cNvPr id="5" name="Slide Number Placeholder 4">
            <a:extLst>
              <a:ext uri="{FF2B5EF4-FFF2-40B4-BE49-F238E27FC236}">
                <a16:creationId xmlns:a16="http://schemas.microsoft.com/office/drawing/2014/main" id="{7520FD75-B94A-4295-ADCA-D50A651C2D04}"/>
              </a:ext>
            </a:extLst>
          </p:cNvPr>
          <p:cNvSpPr>
            <a:spLocks noGrp="1"/>
          </p:cNvSpPr>
          <p:nvPr>
            <p:ph type="sldNum" sz="quarter" idx="12"/>
          </p:nvPr>
        </p:nvSpPr>
        <p:spPr/>
        <p:txBody>
          <a:bodyPr/>
          <a:lstStyle/>
          <a:p>
            <a:fld id="{1F4C5D81-5A58-D547-9A64-5CD7457951B4}" type="slidenum">
              <a:rPr lang="en-US" smtClean="0"/>
              <a:t>7</a:t>
            </a:fld>
            <a:endParaRPr lang="en-US"/>
          </a:p>
        </p:txBody>
      </p:sp>
    </p:spTree>
    <p:extLst>
      <p:ext uri="{BB962C8B-B14F-4D97-AF65-F5344CB8AC3E}">
        <p14:creationId xmlns:p14="http://schemas.microsoft.com/office/powerpoint/2010/main" val="82235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4B5E-F0BE-5E41-A399-F559FDABF1DE}"/>
              </a:ext>
            </a:extLst>
          </p:cNvPr>
          <p:cNvSpPr>
            <a:spLocks noGrp="1"/>
          </p:cNvSpPr>
          <p:nvPr>
            <p:ph type="title"/>
          </p:nvPr>
        </p:nvSpPr>
        <p:spPr>
          <a:xfrm>
            <a:off x="838200" y="4397338"/>
            <a:ext cx="10371472" cy="1665795"/>
          </a:xfrm>
        </p:spPr>
        <p:txBody>
          <a:bodyPr>
            <a:normAutofit/>
          </a:bodyPr>
          <a:lstStyle/>
          <a:p>
            <a:br>
              <a:rPr lang="en-GB" sz="2400" dirty="0"/>
            </a:br>
            <a:endParaRPr lang="en-US" sz="2400" dirty="0"/>
          </a:p>
        </p:txBody>
      </p:sp>
      <p:sp>
        <p:nvSpPr>
          <p:cNvPr id="3" name="Content Placeholder 2">
            <a:extLst>
              <a:ext uri="{FF2B5EF4-FFF2-40B4-BE49-F238E27FC236}">
                <a16:creationId xmlns:a16="http://schemas.microsoft.com/office/drawing/2014/main" id="{195DFBBE-0F80-3146-B6DD-79B4F59C36B8}"/>
              </a:ext>
            </a:extLst>
          </p:cNvPr>
          <p:cNvSpPr>
            <a:spLocks noGrp="1"/>
          </p:cNvSpPr>
          <p:nvPr>
            <p:ph idx="1"/>
          </p:nvPr>
        </p:nvSpPr>
        <p:spPr>
          <a:xfrm>
            <a:off x="838200" y="325598"/>
            <a:ext cx="10515600" cy="3784065"/>
          </a:xfrm>
        </p:spPr>
        <p:txBody>
          <a:bodyPr>
            <a:normAutofit/>
          </a:bodyPr>
          <a:lstStyle/>
          <a:p>
            <a:pPr marL="914400" lvl="2" indent="0">
              <a:buNone/>
            </a:pPr>
            <a:endParaRPr lang="en-GB" dirty="0"/>
          </a:p>
          <a:p>
            <a:pPr marL="457200" lvl="1" indent="0">
              <a:buNone/>
            </a:pPr>
            <a:r>
              <a:rPr lang="en-GB" i="1" dirty="0"/>
              <a:t>“</a:t>
            </a:r>
            <a:r>
              <a:rPr lang="en-GB" i="1" dirty="0">
                <a:highlight>
                  <a:srgbClr val="00FF00"/>
                </a:highlight>
              </a:rPr>
              <a:t>So, (line manager) knew of my interest </a:t>
            </a:r>
            <a:r>
              <a:rPr lang="en-GB" i="1" dirty="0"/>
              <a:t>…</a:t>
            </a:r>
            <a:r>
              <a:rPr lang="en-GB" i="1" dirty="0">
                <a:highlight>
                  <a:srgbClr val="FF00FF"/>
                </a:highlight>
              </a:rPr>
              <a:t>I guess since then</a:t>
            </a:r>
            <a:r>
              <a:rPr lang="en-GB" i="1" dirty="0"/>
              <a:t>…</a:t>
            </a:r>
            <a:r>
              <a:rPr lang="en-GB" i="1" dirty="0">
                <a:highlight>
                  <a:srgbClr val="FFFF00"/>
                </a:highlight>
              </a:rPr>
              <a:t>I’ve tended to be in the sort of like steering groups or committees</a:t>
            </a:r>
            <a:r>
              <a:rPr lang="en-GB" i="1" dirty="0"/>
              <a:t>.” </a:t>
            </a:r>
            <a:endParaRPr lang="en-GB" dirty="0"/>
          </a:p>
          <a:p>
            <a:pPr marL="0" indent="0" algn="r">
              <a:buNone/>
            </a:pPr>
            <a:r>
              <a:rPr lang="en-GB" sz="2400" i="1" dirty="0"/>
              <a:t>(Participant 1)</a:t>
            </a:r>
            <a:endParaRPr lang="en-GB" sz="2400" dirty="0"/>
          </a:p>
          <a:p>
            <a:pPr marL="0" indent="0">
              <a:buNone/>
            </a:pPr>
            <a:r>
              <a:rPr lang="en-GB" dirty="0"/>
              <a:t> </a:t>
            </a:r>
          </a:p>
          <a:p>
            <a:pPr marL="457200" lvl="1" indent="0">
              <a:buNone/>
            </a:pPr>
            <a:r>
              <a:rPr lang="en-GB" i="1" dirty="0"/>
              <a:t>“</a:t>
            </a:r>
            <a:r>
              <a:rPr lang="en-GB" i="1" dirty="0">
                <a:highlight>
                  <a:srgbClr val="FF00FF"/>
                </a:highlight>
              </a:rPr>
              <a:t>so, I just took that opportunity and put myself forward to join the working group to look at peer support and </a:t>
            </a:r>
            <a:r>
              <a:rPr lang="en-GB" i="1" dirty="0">
                <a:highlight>
                  <a:srgbClr val="FFFF00"/>
                </a:highlight>
              </a:rPr>
              <a:t>how it would benefit service users as well as the organisation</a:t>
            </a:r>
            <a:r>
              <a:rPr lang="en-GB" i="1" dirty="0"/>
              <a:t>”. </a:t>
            </a:r>
            <a:endParaRPr lang="en-GB" dirty="0"/>
          </a:p>
          <a:p>
            <a:pPr marL="0" indent="0" algn="r">
              <a:buNone/>
            </a:pPr>
            <a:r>
              <a:rPr lang="en-GB" sz="2400" i="1" dirty="0"/>
              <a:t>(Participant 7)</a:t>
            </a:r>
            <a:endParaRPr lang="en-GB" sz="2400" dirty="0"/>
          </a:p>
          <a:p>
            <a:endParaRPr lang="en-US" dirty="0"/>
          </a:p>
        </p:txBody>
      </p:sp>
      <p:sp>
        <p:nvSpPr>
          <p:cNvPr id="4" name="Slide Number Placeholder 3">
            <a:extLst>
              <a:ext uri="{FF2B5EF4-FFF2-40B4-BE49-F238E27FC236}">
                <a16:creationId xmlns:a16="http://schemas.microsoft.com/office/drawing/2014/main" id="{54BE5DBD-79B2-4939-BE8A-EA9A5F053F2F}"/>
              </a:ext>
            </a:extLst>
          </p:cNvPr>
          <p:cNvSpPr>
            <a:spLocks noGrp="1"/>
          </p:cNvSpPr>
          <p:nvPr>
            <p:ph type="sldNum" sz="quarter" idx="12"/>
          </p:nvPr>
        </p:nvSpPr>
        <p:spPr/>
        <p:txBody>
          <a:bodyPr/>
          <a:lstStyle/>
          <a:p>
            <a:fld id="{1F4C5D81-5A58-D547-9A64-5CD7457951B4}" type="slidenum">
              <a:rPr lang="en-US" smtClean="0"/>
              <a:t>8</a:t>
            </a:fld>
            <a:endParaRPr lang="en-US"/>
          </a:p>
        </p:txBody>
      </p:sp>
      <p:sp>
        <p:nvSpPr>
          <p:cNvPr id="5" name="Footer Placeholder 4">
            <a:extLst>
              <a:ext uri="{FF2B5EF4-FFF2-40B4-BE49-F238E27FC236}">
                <a16:creationId xmlns:a16="http://schemas.microsoft.com/office/drawing/2014/main" id="{7628D209-E974-4E4D-A72F-558E3D0087F6}"/>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54FDD688-6CF5-40CD-A3B3-8DB848A26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
        <p:nvSpPr>
          <p:cNvPr id="7" name="TextBox 6">
            <a:extLst>
              <a:ext uri="{FF2B5EF4-FFF2-40B4-BE49-F238E27FC236}">
                <a16:creationId xmlns:a16="http://schemas.microsoft.com/office/drawing/2014/main" id="{A24008A2-50BC-4A98-ACF2-32C27B2878C8}"/>
              </a:ext>
            </a:extLst>
          </p:cNvPr>
          <p:cNvSpPr txBox="1"/>
          <p:nvPr/>
        </p:nvSpPr>
        <p:spPr>
          <a:xfrm>
            <a:off x="776983" y="3977533"/>
            <a:ext cx="10638034" cy="1938992"/>
          </a:xfrm>
          <a:prstGeom prst="rect">
            <a:avLst/>
          </a:prstGeom>
          <a:noFill/>
        </p:spPr>
        <p:txBody>
          <a:bodyPr wrap="square" rtlCol="0">
            <a:spAutoFit/>
          </a:bodyPr>
          <a:lstStyle/>
          <a:p>
            <a:pPr algn="ctr"/>
            <a:r>
              <a:rPr lang="en-GB" sz="2400" dirty="0"/>
              <a:t>3-part schema (</a:t>
            </a:r>
            <a:r>
              <a:rPr lang="en-GB" sz="2400" dirty="0" err="1"/>
              <a:t>Lejano</a:t>
            </a:r>
            <a:r>
              <a:rPr lang="en-GB" sz="2400" dirty="0"/>
              <a:t>, 2008)</a:t>
            </a:r>
          </a:p>
          <a:p>
            <a:pPr algn="ctr"/>
            <a:r>
              <a:rPr lang="en-GB" sz="2400" dirty="0"/>
              <a:t> </a:t>
            </a:r>
          </a:p>
          <a:p>
            <a:pPr lvl="0"/>
            <a:r>
              <a:rPr lang="en-GB" sz="2400" dirty="0">
                <a:highlight>
                  <a:srgbClr val="FF00FF"/>
                </a:highlight>
              </a:rPr>
              <a:t>Identity and Activities of self</a:t>
            </a:r>
          </a:p>
          <a:p>
            <a:pPr lvl="0"/>
            <a:r>
              <a:rPr lang="en-GB" sz="2400" dirty="0">
                <a:highlight>
                  <a:srgbClr val="00FF00"/>
                </a:highlight>
              </a:rPr>
              <a:t>Identity and Activities of self vis-à-vis another</a:t>
            </a:r>
          </a:p>
          <a:p>
            <a:pPr lvl="0"/>
            <a:r>
              <a:rPr lang="en-GB" sz="2400" dirty="0">
                <a:highlight>
                  <a:srgbClr val="FFFF00"/>
                </a:highlight>
              </a:rPr>
              <a:t>Joint activities of self and other</a:t>
            </a:r>
          </a:p>
        </p:txBody>
      </p:sp>
    </p:spTree>
    <p:extLst>
      <p:ext uri="{BB962C8B-B14F-4D97-AF65-F5344CB8AC3E}">
        <p14:creationId xmlns:p14="http://schemas.microsoft.com/office/powerpoint/2010/main" val="168138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A5B74-837B-A644-8C4A-55480A826ADB}"/>
              </a:ext>
            </a:extLst>
          </p:cNvPr>
          <p:cNvSpPr>
            <a:spLocks noGrp="1"/>
          </p:cNvSpPr>
          <p:nvPr>
            <p:ph idx="1"/>
          </p:nvPr>
        </p:nvSpPr>
        <p:spPr>
          <a:xfrm>
            <a:off x="766280" y="448887"/>
            <a:ext cx="10515600" cy="5756704"/>
          </a:xfrm>
        </p:spPr>
        <p:txBody>
          <a:bodyPr>
            <a:normAutofit/>
          </a:bodyPr>
          <a:lstStyle/>
          <a:p>
            <a:pPr marL="457200" lvl="1" indent="0">
              <a:lnSpc>
                <a:spcPct val="110000"/>
              </a:lnSpc>
              <a:buNone/>
            </a:pPr>
            <a:r>
              <a:rPr lang="en-GB" i="1" dirty="0"/>
              <a:t>“one of my remits was to come in and provide some, steering group, leadership ….….well it was very clearly about working to get the right people involved in the steering group. </a:t>
            </a:r>
          </a:p>
          <a:p>
            <a:pPr marL="457200" lvl="1" indent="0">
              <a:lnSpc>
                <a:spcPct val="110000"/>
              </a:lnSpc>
              <a:buNone/>
            </a:pPr>
            <a:r>
              <a:rPr lang="en-GB" i="1" dirty="0"/>
              <a:t>…and some interface issues around the steering group…..”</a:t>
            </a:r>
            <a:endParaRPr lang="en-GB" dirty="0"/>
          </a:p>
          <a:p>
            <a:pPr marL="0" indent="0" algn="r">
              <a:buNone/>
            </a:pPr>
            <a:r>
              <a:rPr lang="en-US" sz="2400" i="1" dirty="0"/>
              <a:t>(Participant 3)</a:t>
            </a:r>
          </a:p>
          <a:p>
            <a:pPr marL="0" indent="0" algn="r">
              <a:buNone/>
            </a:pPr>
            <a:endParaRPr lang="en-GB" dirty="0"/>
          </a:p>
          <a:p>
            <a:pPr marL="0" indent="0" algn="r">
              <a:buNone/>
            </a:pPr>
            <a:endParaRPr lang="en-GB" dirty="0"/>
          </a:p>
          <a:p>
            <a:pPr marL="457200" lvl="1" indent="0">
              <a:lnSpc>
                <a:spcPct val="100000"/>
              </a:lnSpc>
              <a:buNone/>
            </a:pPr>
            <a:r>
              <a:rPr lang="en-GB" i="1" dirty="0"/>
              <a:t>“well I get e-mails from (Lead LXP), erm, to do like steering groups…</a:t>
            </a:r>
            <a:endParaRPr lang="en-GB" dirty="0"/>
          </a:p>
          <a:p>
            <a:pPr marL="457200" lvl="1" indent="0">
              <a:lnSpc>
                <a:spcPct val="100000"/>
              </a:lnSpc>
              <a:buNone/>
            </a:pPr>
            <a:r>
              <a:rPr lang="en-GB" i="1" dirty="0"/>
              <a:t>…you can go to steering meetings if you wanted to… I just, I don’t …I find them boring</a:t>
            </a:r>
            <a:endParaRPr lang="en-GB" dirty="0"/>
          </a:p>
          <a:p>
            <a:pPr marL="457200" lvl="1" indent="0">
              <a:lnSpc>
                <a:spcPct val="100000"/>
              </a:lnSpc>
              <a:buNone/>
            </a:pPr>
            <a:r>
              <a:rPr lang="en-GB" i="1" dirty="0"/>
              <a:t>…Like the agendas- All this talk, it’s just a lot of </a:t>
            </a:r>
            <a:r>
              <a:rPr lang="en-GB" i="1" dirty="0" err="1"/>
              <a:t>er</a:t>
            </a:r>
            <a:r>
              <a:rPr lang="en-GB" i="1" dirty="0"/>
              <a:t>, politics…because we’re very much a political organisation now.”</a:t>
            </a:r>
            <a:endParaRPr lang="en-GB" dirty="0"/>
          </a:p>
          <a:p>
            <a:pPr marL="0" indent="0" algn="r">
              <a:buNone/>
            </a:pPr>
            <a:r>
              <a:rPr lang="en-GB" sz="2400" i="1" dirty="0"/>
              <a:t>(Participant 8)</a:t>
            </a:r>
            <a:endParaRPr lang="en-GB" sz="2400" dirty="0"/>
          </a:p>
          <a:p>
            <a:endParaRPr lang="en-US" dirty="0"/>
          </a:p>
        </p:txBody>
      </p:sp>
      <p:sp>
        <p:nvSpPr>
          <p:cNvPr id="4" name="Slide Number Placeholder 3">
            <a:extLst>
              <a:ext uri="{FF2B5EF4-FFF2-40B4-BE49-F238E27FC236}">
                <a16:creationId xmlns:a16="http://schemas.microsoft.com/office/drawing/2014/main" id="{FF85103E-05CF-4D6A-AD59-EC7B4B3AD27C}"/>
              </a:ext>
            </a:extLst>
          </p:cNvPr>
          <p:cNvSpPr>
            <a:spLocks noGrp="1"/>
          </p:cNvSpPr>
          <p:nvPr>
            <p:ph type="sldNum" sz="quarter" idx="12"/>
          </p:nvPr>
        </p:nvSpPr>
        <p:spPr/>
        <p:txBody>
          <a:bodyPr/>
          <a:lstStyle/>
          <a:p>
            <a:fld id="{1F4C5D81-5A58-D547-9A64-5CD7457951B4}" type="slidenum">
              <a:rPr lang="en-US" smtClean="0"/>
              <a:t>9</a:t>
            </a:fld>
            <a:endParaRPr lang="en-US"/>
          </a:p>
        </p:txBody>
      </p:sp>
      <p:sp>
        <p:nvSpPr>
          <p:cNvPr id="5" name="Footer Placeholder 4">
            <a:extLst>
              <a:ext uri="{FF2B5EF4-FFF2-40B4-BE49-F238E27FC236}">
                <a16:creationId xmlns:a16="http://schemas.microsoft.com/office/drawing/2014/main" id="{6385BC7A-E6F9-4A73-994A-0D02A3F319FA}"/>
              </a:ext>
            </a:extLst>
          </p:cNvPr>
          <p:cNvSpPr>
            <a:spLocks noGrp="1"/>
          </p:cNvSpPr>
          <p:nvPr>
            <p:ph type="ftr" sz="quarter" idx="11"/>
          </p:nvPr>
        </p:nvSpPr>
        <p:spPr/>
        <p:txBody>
          <a:bodyPr/>
          <a:lstStyle/>
          <a:p>
            <a:r>
              <a:rPr lang="en-US"/>
              <a:t>V. Stirrup </a:t>
            </a:r>
          </a:p>
        </p:txBody>
      </p:sp>
      <p:pic>
        <p:nvPicPr>
          <p:cNvPr id="6" name="Picture 5" descr="CCCU-logo-2colour.tif">
            <a:extLst>
              <a:ext uri="{FF2B5EF4-FFF2-40B4-BE49-F238E27FC236}">
                <a16:creationId xmlns:a16="http://schemas.microsoft.com/office/drawing/2014/main" id="{3C620E4A-8414-4E2B-ACA6-766BDC772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29" y="6063133"/>
            <a:ext cx="1442995" cy="586434"/>
          </a:xfrm>
          <a:prstGeom prst="rect">
            <a:avLst/>
          </a:prstGeom>
        </p:spPr>
      </p:pic>
    </p:spTree>
    <p:extLst>
      <p:ext uri="{BB962C8B-B14F-4D97-AF65-F5344CB8AC3E}">
        <p14:creationId xmlns:p14="http://schemas.microsoft.com/office/powerpoint/2010/main" val="186768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45B5D29B2790488310237F3BE83B0D" ma:contentTypeVersion="10" ma:contentTypeDescription="Create a new document." ma:contentTypeScope="" ma:versionID="64502c74e621a88c24533ff0cb84ad33">
  <xsd:schema xmlns:xsd="http://www.w3.org/2001/XMLSchema" xmlns:xs="http://www.w3.org/2001/XMLSchema" xmlns:p="http://schemas.microsoft.com/office/2006/metadata/properties" xmlns:ns3="2b118286-efda-4497-885e-4b83eabb8f95" xmlns:ns4="19b5546f-936c-4c42-af14-300f3f034777" targetNamespace="http://schemas.microsoft.com/office/2006/metadata/properties" ma:root="true" ma:fieldsID="0bb63e6930ea03c7084153917f4fa367" ns3:_="" ns4:_="">
    <xsd:import namespace="2b118286-efda-4497-885e-4b83eabb8f95"/>
    <xsd:import namespace="19b5546f-936c-4c42-af14-300f3f034777"/>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18286-efda-4497-885e-4b83eabb8f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b5546f-936c-4c42-af14-300f3f034777"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C4C2FC-96E2-4F12-838F-FD2A4808D897}">
  <ds:schemaRefs>
    <ds:schemaRef ds:uri="http://schemas.microsoft.com/sharepoint/v3/contenttype/forms"/>
  </ds:schemaRefs>
</ds:datastoreItem>
</file>

<file path=customXml/itemProps2.xml><?xml version="1.0" encoding="utf-8"?>
<ds:datastoreItem xmlns:ds="http://schemas.openxmlformats.org/officeDocument/2006/customXml" ds:itemID="{388CB626-88A6-4222-A488-662E1CDFC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118286-efda-4497-885e-4b83eabb8f95"/>
    <ds:schemaRef ds:uri="19b5546f-936c-4c42-af14-300f3f034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73D203-1615-4B2B-9255-E12F23BFD2C9}">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b118286-efda-4497-885e-4b83eabb8f95"/>
    <ds:schemaRef ds:uri="http://purl.org/dc/elements/1.1/"/>
    <ds:schemaRef ds:uri="19b5546f-936c-4c42-af14-300f3f0347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968</TotalTime>
  <Words>850</Words>
  <Application>Microsoft Office PowerPoint</Application>
  <PresentationFormat>Widescreen</PresentationFormat>
  <Paragraphs>206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A collective investment in  Lived Experience Practice:  n examining a co-produced steering group within a mental health peer worker project</vt:lpstr>
      <vt:lpstr>Peer Support and Lived Experience Practice</vt:lpstr>
      <vt:lpstr>PhD research aims</vt:lpstr>
      <vt:lpstr>PowerPoint Presentation</vt:lpstr>
      <vt:lpstr>PowerPoint Presentation</vt:lpstr>
      <vt:lpstr>Findings- Theoretical categories </vt:lpstr>
      <vt:lpstr>Example of the LXP project steering group</vt:lpstr>
      <vt:lpstr> </vt:lpstr>
      <vt:lpstr>PowerPoint Presentation</vt:lpstr>
      <vt:lpstr>PowerPoint Presentation</vt:lpstr>
      <vt:lpstr>Implications and conclusion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Stirrup</dc:creator>
  <cp:lastModifiedBy>Victoria Stirrup</cp:lastModifiedBy>
  <cp:revision>32</cp:revision>
  <dcterms:created xsi:type="dcterms:W3CDTF">2019-09-23T13:47:36Z</dcterms:created>
  <dcterms:modified xsi:type="dcterms:W3CDTF">2019-10-08T09:47:37Z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0x0101006545B5D29B2790488310237F3BE83B0D</vt:lpwstr>
  </property>
</Properties>
</file>