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 id="2147483685" r:id="rId3"/>
    <p:sldMasterId id="2147483697" r:id="rId4"/>
    <p:sldMasterId id="2147483709" r:id="rId5"/>
    <p:sldMasterId id="2147483721" r:id="rId6"/>
    <p:sldMasterId id="2147483733" r:id="rId7"/>
  </p:sldMasterIdLst>
  <p:notesMasterIdLst>
    <p:notesMasterId r:id="rId39"/>
  </p:notesMasterIdLst>
  <p:sldIdLst>
    <p:sldId id="306" r:id="rId8"/>
    <p:sldId id="307" r:id="rId9"/>
    <p:sldId id="308" r:id="rId10"/>
    <p:sldId id="309" r:id="rId11"/>
    <p:sldId id="310" r:id="rId12"/>
    <p:sldId id="311" r:id="rId13"/>
    <p:sldId id="312" r:id="rId14"/>
    <p:sldId id="313" r:id="rId15"/>
    <p:sldId id="295" r:id="rId16"/>
    <p:sldId id="314" r:id="rId17"/>
    <p:sldId id="315" r:id="rId18"/>
    <p:sldId id="316" r:id="rId19"/>
    <p:sldId id="317" r:id="rId20"/>
    <p:sldId id="318" r:id="rId21"/>
    <p:sldId id="319" r:id="rId22"/>
    <p:sldId id="296" r:id="rId23"/>
    <p:sldId id="323" r:id="rId24"/>
    <p:sldId id="322" r:id="rId25"/>
    <p:sldId id="297" r:id="rId26"/>
    <p:sldId id="321" r:id="rId27"/>
    <p:sldId id="299" r:id="rId28"/>
    <p:sldId id="301" r:id="rId29"/>
    <p:sldId id="320" r:id="rId30"/>
    <p:sldId id="277" r:id="rId31"/>
    <p:sldId id="265" r:id="rId32"/>
    <p:sldId id="324" r:id="rId33"/>
    <p:sldId id="326" r:id="rId34"/>
    <p:sldId id="300" r:id="rId35"/>
    <p:sldId id="327" r:id="rId36"/>
    <p:sldId id="328" r:id="rId37"/>
    <p:sldId id="329"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Carolyn (carolyn.jackson@canterbury.ac.uk)" initials="J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94660"/>
  </p:normalViewPr>
  <p:slideViewPr>
    <p:cSldViewPr>
      <p:cViewPr varScale="1">
        <p:scale>
          <a:sx n="156" d="100"/>
          <a:sy n="156" d="100"/>
        </p:scale>
        <p:origin x="1998"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FB8DA-9CB2-4ED3-9944-D9F484BC3791}" type="doc">
      <dgm:prSet loTypeId="urn:microsoft.com/office/officeart/2005/8/layout/chevron1" loCatId="process" qsTypeId="urn:microsoft.com/office/officeart/2005/8/quickstyle/simple1" qsCatId="simple" csTypeId="urn:microsoft.com/office/officeart/2005/8/colors/accent5_3" csCatId="accent5" phldr="1"/>
      <dgm:spPr/>
    </dgm:pt>
    <dgm:pt modelId="{FE824BEE-CB19-4D25-8F3E-DEB41AE01F34}">
      <dgm:prSet phldrT="[Text]"/>
      <dgm:spPr/>
      <dgm:t>
        <a:bodyPr/>
        <a:lstStyle/>
        <a:p>
          <a:r>
            <a:rPr lang="en-GB" dirty="0" smtClean="0"/>
            <a:t>Garbage data</a:t>
          </a:r>
          <a:endParaRPr lang="en-GB" dirty="0"/>
        </a:p>
      </dgm:t>
    </dgm:pt>
    <dgm:pt modelId="{3FA3CF0C-8AFB-41E4-A895-5E44E4921AC7}" type="parTrans" cxnId="{1C63E862-B23F-4384-A597-E34CB517D76C}">
      <dgm:prSet/>
      <dgm:spPr/>
      <dgm:t>
        <a:bodyPr/>
        <a:lstStyle/>
        <a:p>
          <a:endParaRPr lang="en-GB"/>
        </a:p>
      </dgm:t>
    </dgm:pt>
    <dgm:pt modelId="{027DB11E-041C-4604-8D24-CFD9FF6BEF54}" type="sibTrans" cxnId="{1C63E862-B23F-4384-A597-E34CB517D76C}">
      <dgm:prSet/>
      <dgm:spPr/>
      <dgm:t>
        <a:bodyPr/>
        <a:lstStyle/>
        <a:p>
          <a:endParaRPr lang="en-GB"/>
        </a:p>
      </dgm:t>
    </dgm:pt>
    <dgm:pt modelId="{D4B3BAFA-BD3C-465F-9AC9-CC4E1BC0C5C5}">
      <dgm:prSet phldrT="[Text]"/>
      <dgm:spPr/>
      <dgm:t>
        <a:bodyPr/>
        <a:lstStyle/>
        <a:p>
          <a:r>
            <a:rPr lang="en-GB" dirty="0" smtClean="0"/>
            <a:t>Great model</a:t>
          </a:r>
          <a:endParaRPr lang="en-GB" dirty="0"/>
        </a:p>
      </dgm:t>
    </dgm:pt>
    <dgm:pt modelId="{AC769A4E-545F-41D2-B20C-61CDBF8F67AD}" type="parTrans" cxnId="{85E1F026-1E7F-4E17-AF71-9B3EC1AB1B26}">
      <dgm:prSet/>
      <dgm:spPr/>
      <dgm:t>
        <a:bodyPr/>
        <a:lstStyle/>
        <a:p>
          <a:endParaRPr lang="en-GB"/>
        </a:p>
      </dgm:t>
    </dgm:pt>
    <dgm:pt modelId="{64FDE054-C608-43A8-BCF3-CE29E1385D84}" type="sibTrans" cxnId="{85E1F026-1E7F-4E17-AF71-9B3EC1AB1B26}">
      <dgm:prSet/>
      <dgm:spPr/>
      <dgm:t>
        <a:bodyPr/>
        <a:lstStyle/>
        <a:p>
          <a:endParaRPr lang="en-GB"/>
        </a:p>
      </dgm:t>
    </dgm:pt>
    <dgm:pt modelId="{900C1CC5-1202-48BC-BD5B-82139DB55CDE}">
      <dgm:prSet phldrT="[Text]"/>
      <dgm:spPr/>
      <dgm:t>
        <a:bodyPr/>
        <a:lstStyle/>
        <a:p>
          <a:r>
            <a:rPr lang="en-GB" dirty="0" smtClean="0"/>
            <a:t>Garbage results</a:t>
          </a:r>
          <a:endParaRPr lang="en-GB" dirty="0"/>
        </a:p>
      </dgm:t>
    </dgm:pt>
    <dgm:pt modelId="{3D9DE07D-692C-4D7A-95F7-675A90DF3199}" type="parTrans" cxnId="{41542735-3DBA-4C8A-8AA2-68EFF7C90AC8}">
      <dgm:prSet/>
      <dgm:spPr/>
      <dgm:t>
        <a:bodyPr/>
        <a:lstStyle/>
        <a:p>
          <a:endParaRPr lang="en-GB"/>
        </a:p>
      </dgm:t>
    </dgm:pt>
    <dgm:pt modelId="{9B9EBF51-FFC1-4CE4-B161-A5A5080C4A6A}" type="sibTrans" cxnId="{41542735-3DBA-4C8A-8AA2-68EFF7C90AC8}">
      <dgm:prSet/>
      <dgm:spPr/>
      <dgm:t>
        <a:bodyPr/>
        <a:lstStyle/>
        <a:p>
          <a:endParaRPr lang="en-GB"/>
        </a:p>
      </dgm:t>
    </dgm:pt>
    <dgm:pt modelId="{A49101C4-A630-40D6-951E-E0428717693C}">
      <dgm:prSet/>
      <dgm:spPr/>
      <dgm:t>
        <a:bodyPr/>
        <a:lstStyle/>
        <a:p>
          <a:r>
            <a:rPr lang="en-GB" dirty="0" smtClean="0"/>
            <a:t>Poor decisions</a:t>
          </a:r>
          <a:endParaRPr lang="en-GB" dirty="0"/>
        </a:p>
      </dgm:t>
    </dgm:pt>
    <dgm:pt modelId="{CCCEA3D4-7D82-48CE-B11A-EBFF3EFFFF6D}" type="parTrans" cxnId="{3502A503-CF63-4206-AF04-B92DCB8DF80D}">
      <dgm:prSet/>
      <dgm:spPr/>
      <dgm:t>
        <a:bodyPr/>
        <a:lstStyle/>
        <a:p>
          <a:endParaRPr lang="en-GB"/>
        </a:p>
      </dgm:t>
    </dgm:pt>
    <dgm:pt modelId="{5CE4E3EC-E4DE-4C75-B67D-23C0E817AF59}" type="sibTrans" cxnId="{3502A503-CF63-4206-AF04-B92DCB8DF80D}">
      <dgm:prSet/>
      <dgm:spPr/>
      <dgm:t>
        <a:bodyPr/>
        <a:lstStyle/>
        <a:p>
          <a:endParaRPr lang="en-GB"/>
        </a:p>
      </dgm:t>
    </dgm:pt>
    <dgm:pt modelId="{BD65284D-2A6D-4CC2-AA7A-AAD94D2B3664}" type="pres">
      <dgm:prSet presAssocID="{ABFFB8DA-9CB2-4ED3-9944-D9F484BC3791}" presName="Name0" presStyleCnt="0">
        <dgm:presLayoutVars>
          <dgm:dir/>
          <dgm:animLvl val="lvl"/>
          <dgm:resizeHandles val="exact"/>
        </dgm:presLayoutVars>
      </dgm:prSet>
      <dgm:spPr/>
    </dgm:pt>
    <dgm:pt modelId="{08011D36-970A-417D-B348-03B7B42ACF6D}" type="pres">
      <dgm:prSet presAssocID="{FE824BEE-CB19-4D25-8F3E-DEB41AE01F34}" presName="parTxOnly" presStyleLbl="node1" presStyleIdx="0" presStyleCnt="4">
        <dgm:presLayoutVars>
          <dgm:chMax val="0"/>
          <dgm:chPref val="0"/>
          <dgm:bulletEnabled val="1"/>
        </dgm:presLayoutVars>
      </dgm:prSet>
      <dgm:spPr/>
      <dgm:t>
        <a:bodyPr/>
        <a:lstStyle/>
        <a:p>
          <a:endParaRPr lang="en-GB"/>
        </a:p>
      </dgm:t>
    </dgm:pt>
    <dgm:pt modelId="{1B9DCC1F-B328-4D10-AED5-8991812B2F6D}" type="pres">
      <dgm:prSet presAssocID="{027DB11E-041C-4604-8D24-CFD9FF6BEF54}" presName="parTxOnlySpace" presStyleCnt="0"/>
      <dgm:spPr/>
    </dgm:pt>
    <dgm:pt modelId="{10C8442E-D08D-4B06-9319-952E354EF747}" type="pres">
      <dgm:prSet presAssocID="{D4B3BAFA-BD3C-465F-9AC9-CC4E1BC0C5C5}" presName="parTxOnly" presStyleLbl="node1" presStyleIdx="1" presStyleCnt="4">
        <dgm:presLayoutVars>
          <dgm:chMax val="0"/>
          <dgm:chPref val="0"/>
          <dgm:bulletEnabled val="1"/>
        </dgm:presLayoutVars>
      </dgm:prSet>
      <dgm:spPr/>
      <dgm:t>
        <a:bodyPr/>
        <a:lstStyle/>
        <a:p>
          <a:endParaRPr lang="en-GB"/>
        </a:p>
      </dgm:t>
    </dgm:pt>
    <dgm:pt modelId="{7CD02339-8675-4D14-A124-925C13AF5B88}" type="pres">
      <dgm:prSet presAssocID="{64FDE054-C608-43A8-BCF3-CE29E1385D84}" presName="parTxOnlySpace" presStyleCnt="0"/>
      <dgm:spPr/>
    </dgm:pt>
    <dgm:pt modelId="{E3AC01DC-A207-4A7F-9EE1-723E9EEB0291}" type="pres">
      <dgm:prSet presAssocID="{900C1CC5-1202-48BC-BD5B-82139DB55CDE}" presName="parTxOnly" presStyleLbl="node1" presStyleIdx="2" presStyleCnt="4">
        <dgm:presLayoutVars>
          <dgm:chMax val="0"/>
          <dgm:chPref val="0"/>
          <dgm:bulletEnabled val="1"/>
        </dgm:presLayoutVars>
      </dgm:prSet>
      <dgm:spPr/>
      <dgm:t>
        <a:bodyPr/>
        <a:lstStyle/>
        <a:p>
          <a:endParaRPr lang="en-GB"/>
        </a:p>
      </dgm:t>
    </dgm:pt>
    <dgm:pt modelId="{859B5C82-297C-4A9C-8920-C1A0A7502206}" type="pres">
      <dgm:prSet presAssocID="{9B9EBF51-FFC1-4CE4-B161-A5A5080C4A6A}" presName="parTxOnlySpace" presStyleCnt="0"/>
      <dgm:spPr/>
    </dgm:pt>
    <dgm:pt modelId="{CABDF6C1-6F5D-4AD0-93AD-0DF7704FF25A}" type="pres">
      <dgm:prSet presAssocID="{A49101C4-A630-40D6-951E-E0428717693C}" presName="parTxOnly" presStyleLbl="node1" presStyleIdx="3" presStyleCnt="4" custScaleX="70940" custLinFactNeighborX="-14269" custLinFactNeighborY="-3257">
        <dgm:presLayoutVars>
          <dgm:chMax val="0"/>
          <dgm:chPref val="0"/>
          <dgm:bulletEnabled val="1"/>
        </dgm:presLayoutVars>
      </dgm:prSet>
      <dgm:spPr>
        <a:prstGeom prst="rect">
          <a:avLst/>
        </a:prstGeom>
      </dgm:spPr>
      <dgm:t>
        <a:bodyPr/>
        <a:lstStyle/>
        <a:p>
          <a:endParaRPr lang="en-GB"/>
        </a:p>
      </dgm:t>
    </dgm:pt>
  </dgm:ptLst>
  <dgm:cxnLst>
    <dgm:cxn modelId="{1E9E4A19-D3A1-4643-A56E-3B97673F8890}" type="presOf" srcId="{ABFFB8DA-9CB2-4ED3-9944-D9F484BC3791}" destId="{BD65284D-2A6D-4CC2-AA7A-AAD94D2B3664}" srcOrd="0" destOrd="0" presId="urn:microsoft.com/office/officeart/2005/8/layout/chevron1"/>
    <dgm:cxn modelId="{1C63E862-B23F-4384-A597-E34CB517D76C}" srcId="{ABFFB8DA-9CB2-4ED3-9944-D9F484BC3791}" destId="{FE824BEE-CB19-4D25-8F3E-DEB41AE01F34}" srcOrd="0" destOrd="0" parTransId="{3FA3CF0C-8AFB-41E4-A895-5E44E4921AC7}" sibTransId="{027DB11E-041C-4604-8D24-CFD9FF6BEF54}"/>
    <dgm:cxn modelId="{0A9497E3-322C-42E9-978E-3D17D2DA7FE5}" type="presOf" srcId="{900C1CC5-1202-48BC-BD5B-82139DB55CDE}" destId="{E3AC01DC-A207-4A7F-9EE1-723E9EEB0291}" srcOrd="0" destOrd="0" presId="urn:microsoft.com/office/officeart/2005/8/layout/chevron1"/>
    <dgm:cxn modelId="{41542735-3DBA-4C8A-8AA2-68EFF7C90AC8}" srcId="{ABFFB8DA-9CB2-4ED3-9944-D9F484BC3791}" destId="{900C1CC5-1202-48BC-BD5B-82139DB55CDE}" srcOrd="2" destOrd="0" parTransId="{3D9DE07D-692C-4D7A-95F7-675A90DF3199}" sibTransId="{9B9EBF51-FFC1-4CE4-B161-A5A5080C4A6A}"/>
    <dgm:cxn modelId="{85E1F026-1E7F-4E17-AF71-9B3EC1AB1B26}" srcId="{ABFFB8DA-9CB2-4ED3-9944-D9F484BC3791}" destId="{D4B3BAFA-BD3C-465F-9AC9-CC4E1BC0C5C5}" srcOrd="1" destOrd="0" parTransId="{AC769A4E-545F-41D2-B20C-61CDBF8F67AD}" sibTransId="{64FDE054-C608-43A8-BCF3-CE29E1385D84}"/>
    <dgm:cxn modelId="{652CB02B-0F64-4025-B2CE-52419AD267C5}" type="presOf" srcId="{D4B3BAFA-BD3C-465F-9AC9-CC4E1BC0C5C5}" destId="{10C8442E-D08D-4B06-9319-952E354EF747}" srcOrd="0" destOrd="0" presId="urn:microsoft.com/office/officeart/2005/8/layout/chevron1"/>
    <dgm:cxn modelId="{A889B19C-7BB1-45FE-84C5-8C8A80153584}" type="presOf" srcId="{A49101C4-A630-40D6-951E-E0428717693C}" destId="{CABDF6C1-6F5D-4AD0-93AD-0DF7704FF25A}" srcOrd="0" destOrd="0" presId="urn:microsoft.com/office/officeart/2005/8/layout/chevron1"/>
    <dgm:cxn modelId="{647EE5A7-C7C3-427A-A793-EC165EF67081}" type="presOf" srcId="{FE824BEE-CB19-4D25-8F3E-DEB41AE01F34}" destId="{08011D36-970A-417D-B348-03B7B42ACF6D}" srcOrd="0" destOrd="0" presId="urn:microsoft.com/office/officeart/2005/8/layout/chevron1"/>
    <dgm:cxn modelId="{3502A503-CF63-4206-AF04-B92DCB8DF80D}" srcId="{ABFFB8DA-9CB2-4ED3-9944-D9F484BC3791}" destId="{A49101C4-A630-40D6-951E-E0428717693C}" srcOrd="3" destOrd="0" parTransId="{CCCEA3D4-7D82-48CE-B11A-EBFF3EFFFF6D}" sibTransId="{5CE4E3EC-E4DE-4C75-B67D-23C0E817AF59}"/>
    <dgm:cxn modelId="{3B5DEC53-DE32-4635-9ECF-6A5A999AA970}" type="presParOf" srcId="{BD65284D-2A6D-4CC2-AA7A-AAD94D2B3664}" destId="{08011D36-970A-417D-B348-03B7B42ACF6D}" srcOrd="0" destOrd="0" presId="urn:microsoft.com/office/officeart/2005/8/layout/chevron1"/>
    <dgm:cxn modelId="{4F8DBCC9-492F-48D6-9C39-807C9CCC9EBB}" type="presParOf" srcId="{BD65284D-2A6D-4CC2-AA7A-AAD94D2B3664}" destId="{1B9DCC1F-B328-4D10-AED5-8991812B2F6D}" srcOrd="1" destOrd="0" presId="urn:microsoft.com/office/officeart/2005/8/layout/chevron1"/>
    <dgm:cxn modelId="{22A8CC87-CAD3-450D-A609-262FAEED0970}" type="presParOf" srcId="{BD65284D-2A6D-4CC2-AA7A-AAD94D2B3664}" destId="{10C8442E-D08D-4B06-9319-952E354EF747}" srcOrd="2" destOrd="0" presId="urn:microsoft.com/office/officeart/2005/8/layout/chevron1"/>
    <dgm:cxn modelId="{B9E2B741-0F98-4F6A-BDDB-09234D15847C}" type="presParOf" srcId="{BD65284D-2A6D-4CC2-AA7A-AAD94D2B3664}" destId="{7CD02339-8675-4D14-A124-925C13AF5B88}" srcOrd="3" destOrd="0" presId="urn:microsoft.com/office/officeart/2005/8/layout/chevron1"/>
    <dgm:cxn modelId="{51B776B2-339C-450F-8D97-8F1F22683F40}" type="presParOf" srcId="{BD65284D-2A6D-4CC2-AA7A-AAD94D2B3664}" destId="{E3AC01DC-A207-4A7F-9EE1-723E9EEB0291}" srcOrd="4" destOrd="0" presId="urn:microsoft.com/office/officeart/2005/8/layout/chevron1"/>
    <dgm:cxn modelId="{982063AB-C1ED-401B-80AF-2B8B177A3878}" type="presParOf" srcId="{BD65284D-2A6D-4CC2-AA7A-AAD94D2B3664}" destId="{859B5C82-297C-4A9C-8920-C1A0A7502206}" srcOrd="5" destOrd="0" presId="urn:microsoft.com/office/officeart/2005/8/layout/chevron1"/>
    <dgm:cxn modelId="{1C266E06-17DD-454A-80B8-0CF7A65257FA}" type="presParOf" srcId="{BD65284D-2A6D-4CC2-AA7A-AAD94D2B3664}" destId="{CABDF6C1-6F5D-4AD0-93AD-0DF7704FF25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AD199-5E43-47E3-AEDD-F5D7BDA9CFA1}" type="doc">
      <dgm:prSet loTypeId="urn:microsoft.com/office/officeart/2005/8/layout/chevron1" loCatId="process" qsTypeId="urn:microsoft.com/office/officeart/2005/8/quickstyle/simple1" qsCatId="simple" csTypeId="urn:microsoft.com/office/officeart/2005/8/colors/colorful4" csCatId="colorful" phldr="1"/>
      <dgm:spPr/>
    </dgm:pt>
    <dgm:pt modelId="{B7160EC6-4355-49A4-A13C-85C9B7A7DA01}">
      <dgm:prSet phldrT="[Text]"/>
      <dgm:spPr/>
      <dgm:t>
        <a:bodyPr/>
        <a:lstStyle/>
        <a:p>
          <a:r>
            <a:rPr lang="en-GB" dirty="0" smtClean="0"/>
            <a:t>Great data</a:t>
          </a:r>
          <a:endParaRPr lang="en-GB" dirty="0"/>
        </a:p>
      </dgm:t>
    </dgm:pt>
    <dgm:pt modelId="{CC59045B-4016-42A5-897B-197C4B5A65E9}" type="parTrans" cxnId="{77B8A1AE-FAC4-428B-822D-74BEFFCE76AA}">
      <dgm:prSet/>
      <dgm:spPr/>
      <dgm:t>
        <a:bodyPr/>
        <a:lstStyle/>
        <a:p>
          <a:endParaRPr lang="en-GB"/>
        </a:p>
      </dgm:t>
    </dgm:pt>
    <dgm:pt modelId="{8247A4A9-55F7-49C1-93EB-18A90B6F420F}" type="sibTrans" cxnId="{77B8A1AE-FAC4-428B-822D-74BEFFCE76AA}">
      <dgm:prSet/>
      <dgm:spPr/>
      <dgm:t>
        <a:bodyPr/>
        <a:lstStyle/>
        <a:p>
          <a:endParaRPr lang="en-GB"/>
        </a:p>
      </dgm:t>
    </dgm:pt>
    <dgm:pt modelId="{0CCD8FA3-0C28-4699-8AE9-03BF5DC4B438}">
      <dgm:prSet phldrT="[Text]"/>
      <dgm:spPr/>
      <dgm:t>
        <a:bodyPr/>
        <a:lstStyle/>
        <a:p>
          <a:r>
            <a:rPr lang="en-GB" dirty="0" smtClean="0"/>
            <a:t>Great model</a:t>
          </a:r>
          <a:endParaRPr lang="en-GB" dirty="0"/>
        </a:p>
      </dgm:t>
    </dgm:pt>
    <dgm:pt modelId="{4AB43844-1B81-41CA-AF99-FB90A42D34C2}" type="parTrans" cxnId="{18B61C82-A549-4F62-8120-9D990FA34F77}">
      <dgm:prSet/>
      <dgm:spPr/>
      <dgm:t>
        <a:bodyPr/>
        <a:lstStyle/>
        <a:p>
          <a:endParaRPr lang="en-GB"/>
        </a:p>
      </dgm:t>
    </dgm:pt>
    <dgm:pt modelId="{464A3EAC-E653-48C1-AB1A-4114E8350F81}" type="sibTrans" cxnId="{18B61C82-A549-4F62-8120-9D990FA34F77}">
      <dgm:prSet/>
      <dgm:spPr/>
      <dgm:t>
        <a:bodyPr/>
        <a:lstStyle/>
        <a:p>
          <a:endParaRPr lang="en-GB"/>
        </a:p>
      </dgm:t>
    </dgm:pt>
    <dgm:pt modelId="{F45F8E7E-04D0-4FA1-9EEE-C80BFC499F75}">
      <dgm:prSet phldrT="[Text]"/>
      <dgm:spPr/>
      <dgm:t>
        <a:bodyPr/>
        <a:lstStyle/>
        <a:p>
          <a:r>
            <a:rPr lang="en-GB" dirty="0" smtClean="0"/>
            <a:t>Great results</a:t>
          </a:r>
          <a:endParaRPr lang="en-GB" dirty="0"/>
        </a:p>
      </dgm:t>
    </dgm:pt>
    <dgm:pt modelId="{C8EA32F5-6F09-4BE5-9200-A8DC7932F64E}" type="parTrans" cxnId="{97051FDC-3A93-4D82-9C69-D36FBEC9B068}">
      <dgm:prSet/>
      <dgm:spPr/>
      <dgm:t>
        <a:bodyPr/>
        <a:lstStyle/>
        <a:p>
          <a:endParaRPr lang="en-GB"/>
        </a:p>
      </dgm:t>
    </dgm:pt>
    <dgm:pt modelId="{BCC2A371-76E8-47D0-B46B-1E09A75F4B3C}" type="sibTrans" cxnId="{97051FDC-3A93-4D82-9C69-D36FBEC9B068}">
      <dgm:prSet/>
      <dgm:spPr/>
      <dgm:t>
        <a:bodyPr/>
        <a:lstStyle/>
        <a:p>
          <a:endParaRPr lang="en-GB"/>
        </a:p>
      </dgm:t>
    </dgm:pt>
    <dgm:pt modelId="{20FD4810-4851-40CB-9033-C44B59D92BCC}">
      <dgm:prSet/>
      <dgm:spPr/>
      <dgm:t>
        <a:bodyPr/>
        <a:lstStyle/>
        <a:p>
          <a:r>
            <a:rPr lang="en-GB" dirty="0" smtClean="0"/>
            <a:t>INSIGHT!</a:t>
          </a:r>
          <a:endParaRPr lang="en-GB" dirty="0"/>
        </a:p>
      </dgm:t>
    </dgm:pt>
    <dgm:pt modelId="{7A970C93-EA20-4C33-88EE-5CC289CEC30A}" type="parTrans" cxnId="{D2866B7F-520B-4CD1-AC7D-F3C3B3AFCFAE}">
      <dgm:prSet/>
      <dgm:spPr/>
      <dgm:t>
        <a:bodyPr/>
        <a:lstStyle/>
        <a:p>
          <a:endParaRPr lang="en-GB"/>
        </a:p>
      </dgm:t>
    </dgm:pt>
    <dgm:pt modelId="{CD30C902-E4AD-4EFB-9B55-89A12C337167}" type="sibTrans" cxnId="{D2866B7F-520B-4CD1-AC7D-F3C3B3AFCFAE}">
      <dgm:prSet/>
      <dgm:spPr/>
      <dgm:t>
        <a:bodyPr/>
        <a:lstStyle/>
        <a:p>
          <a:endParaRPr lang="en-GB"/>
        </a:p>
      </dgm:t>
    </dgm:pt>
    <dgm:pt modelId="{EC451DAE-76FA-4A24-A2E6-BE8F727C5E29}" type="pres">
      <dgm:prSet presAssocID="{B12AD199-5E43-47E3-AEDD-F5D7BDA9CFA1}" presName="Name0" presStyleCnt="0">
        <dgm:presLayoutVars>
          <dgm:dir/>
          <dgm:animLvl val="lvl"/>
          <dgm:resizeHandles val="exact"/>
        </dgm:presLayoutVars>
      </dgm:prSet>
      <dgm:spPr/>
    </dgm:pt>
    <dgm:pt modelId="{A01A91C0-F431-4010-A64E-B1E336E42056}" type="pres">
      <dgm:prSet presAssocID="{B7160EC6-4355-49A4-A13C-85C9B7A7DA01}" presName="parTxOnly" presStyleLbl="node1" presStyleIdx="0" presStyleCnt="4">
        <dgm:presLayoutVars>
          <dgm:chMax val="0"/>
          <dgm:chPref val="0"/>
          <dgm:bulletEnabled val="1"/>
        </dgm:presLayoutVars>
      </dgm:prSet>
      <dgm:spPr/>
      <dgm:t>
        <a:bodyPr/>
        <a:lstStyle/>
        <a:p>
          <a:endParaRPr lang="en-GB"/>
        </a:p>
      </dgm:t>
    </dgm:pt>
    <dgm:pt modelId="{3B4687AA-CB36-4AED-9F7C-62BB4CA40C03}" type="pres">
      <dgm:prSet presAssocID="{8247A4A9-55F7-49C1-93EB-18A90B6F420F}" presName="parTxOnlySpace" presStyleCnt="0"/>
      <dgm:spPr/>
    </dgm:pt>
    <dgm:pt modelId="{9D3B4A11-6765-481B-876E-361A1C50589C}" type="pres">
      <dgm:prSet presAssocID="{0CCD8FA3-0C28-4699-8AE9-03BF5DC4B438}" presName="parTxOnly" presStyleLbl="node1" presStyleIdx="1" presStyleCnt="4">
        <dgm:presLayoutVars>
          <dgm:chMax val="0"/>
          <dgm:chPref val="0"/>
          <dgm:bulletEnabled val="1"/>
        </dgm:presLayoutVars>
      </dgm:prSet>
      <dgm:spPr/>
      <dgm:t>
        <a:bodyPr/>
        <a:lstStyle/>
        <a:p>
          <a:endParaRPr lang="en-GB"/>
        </a:p>
      </dgm:t>
    </dgm:pt>
    <dgm:pt modelId="{83FEB197-572A-4E9A-A66F-DC8C63E1C416}" type="pres">
      <dgm:prSet presAssocID="{464A3EAC-E653-48C1-AB1A-4114E8350F81}" presName="parTxOnlySpace" presStyleCnt="0"/>
      <dgm:spPr/>
    </dgm:pt>
    <dgm:pt modelId="{E3DB8DD9-275B-4E26-8B41-E4F3FC25382D}" type="pres">
      <dgm:prSet presAssocID="{F45F8E7E-04D0-4FA1-9EEE-C80BFC499F75}" presName="parTxOnly" presStyleLbl="node1" presStyleIdx="2" presStyleCnt="4">
        <dgm:presLayoutVars>
          <dgm:chMax val="0"/>
          <dgm:chPref val="0"/>
          <dgm:bulletEnabled val="1"/>
        </dgm:presLayoutVars>
      </dgm:prSet>
      <dgm:spPr/>
      <dgm:t>
        <a:bodyPr/>
        <a:lstStyle/>
        <a:p>
          <a:endParaRPr lang="en-GB"/>
        </a:p>
      </dgm:t>
    </dgm:pt>
    <dgm:pt modelId="{A59FDF2C-B6D0-4D88-992A-805F16981AC6}" type="pres">
      <dgm:prSet presAssocID="{BCC2A371-76E8-47D0-B46B-1E09A75F4B3C}" presName="parTxOnlySpace" presStyleCnt="0"/>
      <dgm:spPr/>
    </dgm:pt>
    <dgm:pt modelId="{36C81B69-2446-40B5-94B1-FF2457EEF2A9}" type="pres">
      <dgm:prSet presAssocID="{20FD4810-4851-40CB-9033-C44B59D92BCC}" presName="parTxOnly" presStyleLbl="node1" presStyleIdx="3" presStyleCnt="4">
        <dgm:presLayoutVars>
          <dgm:chMax val="0"/>
          <dgm:chPref val="0"/>
          <dgm:bulletEnabled val="1"/>
        </dgm:presLayoutVars>
      </dgm:prSet>
      <dgm:spPr/>
      <dgm:t>
        <a:bodyPr/>
        <a:lstStyle/>
        <a:p>
          <a:endParaRPr lang="en-GB"/>
        </a:p>
      </dgm:t>
    </dgm:pt>
  </dgm:ptLst>
  <dgm:cxnLst>
    <dgm:cxn modelId="{18B61C82-A549-4F62-8120-9D990FA34F77}" srcId="{B12AD199-5E43-47E3-AEDD-F5D7BDA9CFA1}" destId="{0CCD8FA3-0C28-4699-8AE9-03BF5DC4B438}" srcOrd="1" destOrd="0" parTransId="{4AB43844-1B81-41CA-AF99-FB90A42D34C2}" sibTransId="{464A3EAC-E653-48C1-AB1A-4114E8350F81}"/>
    <dgm:cxn modelId="{06CF790B-7956-40B2-839C-45FC700506FE}" type="presOf" srcId="{0CCD8FA3-0C28-4699-8AE9-03BF5DC4B438}" destId="{9D3B4A11-6765-481B-876E-361A1C50589C}" srcOrd="0" destOrd="0" presId="urn:microsoft.com/office/officeart/2005/8/layout/chevron1"/>
    <dgm:cxn modelId="{D2866B7F-520B-4CD1-AC7D-F3C3B3AFCFAE}" srcId="{B12AD199-5E43-47E3-AEDD-F5D7BDA9CFA1}" destId="{20FD4810-4851-40CB-9033-C44B59D92BCC}" srcOrd="3" destOrd="0" parTransId="{7A970C93-EA20-4C33-88EE-5CC289CEC30A}" sibTransId="{CD30C902-E4AD-4EFB-9B55-89A12C337167}"/>
    <dgm:cxn modelId="{9D531041-4E27-42B3-A5A1-35E0DDB2986D}" type="presOf" srcId="{20FD4810-4851-40CB-9033-C44B59D92BCC}" destId="{36C81B69-2446-40B5-94B1-FF2457EEF2A9}" srcOrd="0" destOrd="0" presId="urn:microsoft.com/office/officeart/2005/8/layout/chevron1"/>
    <dgm:cxn modelId="{831A8926-2CA0-40E1-963F-6CF7A6968501}" type="presOf" srcId="{B7160EC6-4355-49A4-A13C-85C9B7A7DA01}" destId="{A01A91C0-F431-4010-A64E-B1E336E42056}" srcOrd="0" destOrd="0" presId="urn:microsoft.com/office/officeart/2005/8/layout/chevron1"/>
    <dgm:cxn modelId="{78809FFE-7602-44B9-A787-7B0D2F02AD27}" type="presOf" srcId="{B12AD199-5E43-47E3-AEDD-F5D7BDA9CFA1}" destId="{EC451DAE-76FA-4A24-A2E6-BE8F727C5E29}" srcOrd="0" destOrd="0" presId="urn:microsoft.com/office/officeart/2005/8/layout/chevron1"/>
    <dgm:cxn modelId="{4E9EB9BC-3616-4B2C-8D5F-A70348E647D4}" type="presOf" srcId="{F45F8E7E-04D0-4FA1-9EEE-C80BFC499F75}" destId="{E3DB8DD9-275B-4E26-8B41-E4F3FC25382D}" srcOrd="0" destOrd="0" presId="urn:microsoft.com/office/officeart/2005/8/layout/chevron1"/>
    <dgm:cxn modelId="{97051FDC-3A93-4D82-9C69-D36FBEC9B068}" srcId="{B12AD199-5E43-47E3-AEDD-F5D7BDA9CFA1}" destId="{F45F8E7E-04D0-4FA1-9EEE-C80BFC499F75}" srcOrd="2" destOrd="0" parTransId="{C8EA32F5-6F09-4BE5-9200-A8DC7932F64E}" sibTransId="{BCC2A371-76E8-47D0-B46B-1E09A75F4B3C}"/>
    <dgm:cxn modelId="{77B8A1AE-FAC4-428B-822D-74BEFFCE76AA}" srcId="{B12AD199-5E43-47E3-AEDD-F5D7BDA9CFA1}" destId="{B7160EC6-4355-49A4-A13C-85C9B7A7DA01}" srcOrd="0" destOrd="0" parTransId="{CC59045B-4016-42A5-897B-197C4B5A65E9}" sibTransId="{8247A4A9-55F7-49C1-93EB-18A90B6F420F}"/>
    <dgm:cxn modelId="{BD7B1B30-3278-4B3F-B7D1-EF0905B6E47A}" type="presParOf" srcId="{EC451DAE-76FA-4A24-A2E6-BE8F727C5E29}" destId="{A01A91C0-F431-4010-A64E-B1E336E42056}" srcOrd="0" destOrd="0" presId="urn:microsoft.com/office/officeart/2005/8/layout/chevron1"/>
    <dgm:cxn modelId="{42CF911E-5D20-4395-A3C8-4109DBB8DB17}" type="presParOf" srcId="{EC451DAE-76FA-4A24-A2E6-BE8F727C5E29}" destId="{3B4687AA-CB36-4AED-9F7C-62BB4CA40C03}" srcOrd="1" destOrd="0" presId="urn:microsoft.com/office/officeart/2005/8/layout/chevron1"/>
    <dgm:cxn modelId="{7DBDAF73-1B8F-46E4-A8E1-C310047E31BD}" type="presParOf" srcId="{EC451DAE-76FA-4A24-A2E6-BE8F727C5E29}" destId="{9D3B4A11-6765-481B-876E-361A1C50589C}" srcOrd="2" destOrd="0" presId="urn:microsoft.com/office/officeart/2005/8/layout/chevron1"/>
    <dgm:cxn modelId="{3D581CB6-2609-4B2E-AB6A-80EA7E83AF74}" type="presParOf" srcId="{EC451DAE-76FA-4A24-A2E6-BE8F727C5E29}" destId="{83FEB197-572A-4E9A-A66F-DC8C63E1C416}" srcOrd="3" destOrd="0" presId="urn:microsoft.com/office/officeart/2005/8/layout/chevron1"/>
    <dgm:cxn modelId="{E4049651-2559-4461-8729-4CB6B78D2F66}" type="presParOf" srcId="{EC451DAE-76FA-4A24-A2E6-BE8F727C5E29}" destId="{E3DB8DD9-275B-4E26-8B41-E4F3FC25382D}" srcOrd="4" destOrd="0" presId="urn:microsoft.com/office/officeart/2005/8/layout/chevron1"/>
    <dgm:cxn modelId="{1C3BC134-7C1F-49A0-98D5-6A73AAFDD70E}" type="presParOf" srcId="{EC451DAE-76FA-4A24-A2E6-BE8F727C5E29}" destId="{A59FDF2C-B6D0-4D88-992A-805F16981AC6}" srcOrd="5" destOrd="0" presId="urn:microsoft.com/office/officeart/2005/8/layout/chevron1"/>
    <dgm:cxn modelId="{ED719935-5924-4EE3-9892-2596AEEE2315}" type="presParOf" srcId="{EC451DAE-76FA-4A24-A2E6-BE8F727C5E29}" destId="{36C81B69-2446-40B5-94B1-FF2457EEF2A9}"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0012DA-CE02-41ED-9A8C-85528BFF2654}" type="doc">
      <dgm:prSet loTypeId="urn:microsoft.com/office/officeart/2005/8/layout/chevron1" loCatId="process" qsTypeId="urn:microsoft.com/office/officeart/2005/8/quickstyle/simple1" qsCatId="simple" csTypeId="urn:microsoft.com/office/officeart/2005/8/colors/accent1_2" csCatId="accent1" phldr="1"/>
      <dgm:spPr/>
    </dgm:pt>
    <dgm:pt modelId="{1D190652-2986-4DA5-ABEF-A35DB1DAB196}">
      <dgm:prSet phldrT="[Text]"/>
      <dgm:spPr/>
      <dgm:t>
        <a:bodyPr/>
        <a:lstStyle/>
        <a:p>
          <a:r>
            <a:rPr lang="en-GB" dirty="0" smtClean="0"/>
            <a:t>Great data</a:t>
          </a:r>
          <a:endParaRPr lang="en-GB" dirty="0"/>
        </a:p>
      </dgm:t>
    </dgm:pt>
    <dgm:pt modelId="{0E5C5C31-5B61-435B-BF98-376653CF5312}" type="parTrans" cxnId="{856740A0-EF48-49B9-A752-F4A94281D447}">
      <dgm:prSet/>
      <dgm:spPr/>
      <dgm:t>
        <a:bodyPr/>
        <a:lstStyle/>
        <a:p>
          <a:endParaRPr lang="en-GB"/>
        </a:p>
      </dgm:t>
    </dgm:pt>
    <dgm:pt modelId="{9AF43A67-ACC7-4C69-B46F-1F830F10CDF4}" type="sibTrans" cxnId="{856740A0-EF48-49B9-A752-F4A94281D447}">
      <dgm:prSet/>
      <dgm:spPr/>
      <dgm:t>
        <a:bodyPr/>
        <a:lstStyle/>
        <a:p>
          <a:endParaRPr lang="en-GB"/>
        </a:p>
      </dgm:t>
    </dgm:pt>
    <dgm:pt modelId="{3C17D430-595B-427D-B0CF-92B40C8EF130}">
      <dgm:prSet phldrT="[Text]"/>
      <dgm:spPr/>
      <dgm:t>
        <a:bodyPr/>
        <a:lstStyle/>
        <a:p>
          <a:r>
            <a:rPr lang="en-GB" dirty="0" smtClean="0"/>
            <a:t>Garbage model</a:t>
          </a:r>
          <a:endParaRPr lang="en-GB" dirty="0"/>
        </a:p>
      </dgm:t>
    </dgm:pt>
    <dgm:pt modelId="{8092ECF2-6F64-4580-8CFB-C67CED7F5243}" type="parTrans" cxnId="{0AA0E9ED-F282-4BAE-BC30-2EC69B399259}">
      <dgm:prSet/>
      <dgm:spPr/>
      <dgm:t>
        <a:bodyPr/>
        <a:lstStyle/>
        <a:p>
          <a:endParaRPr lang="en-GB"/>
        </a:p>
      </dgm:t>
    </dgm:pt>
    <dgm:pt modelId="{31C3F560-CA7C-4759-8E32-70227408C7A9}" type="sibTrans" cxnId="{0AA0E9ED-F282-4BAE-BC30-2EC69B399259}">
      <dgm:prSet/>
      <dgm:spPr/>
      <dgm:t>
        <a:bodyPr/>
        <a:lstStyle/>
        <a:p>
          <a:endParaRPr lang="en-GB"/>
        </a:p>
      </dgm:t>
    </dgm:pt>
    <dgm:pt modelId="{EC4E5F67-9CC6-4FBB-959F-6345BFD741A9}">
      <dgm:prSet phldrT="[Text]"/>
      <dgm:spPr/>
      <dgm:t>
        <a:bodyPr/>
        <a:lstStyle/>
        <a:p>
          <a:r>
            <a:rPr lang="en-GB" dirty="0" smtClean="0"/>
            <a:t>Garbage results</a:t>
          </a:r>
          <a:endParaRPr lang="en-GB" dirty="0"/>
        </a:p>
      </dgm:t>
    </dgm:pt>
    <dgm:pt modelId="{2526EB21-FFF8-4B31-925C-FA9BCFF5EC54}" type="parTrans" cxnId="{FEEE2F9C-806C-4BC8-96F8-23A94BAD069F}">
      <dgm:prSet/>
      <dgm:spPr/>
      <dgm:t>
        <a:bodyPr/>
        <a:lstStyle/>
        <a:p>
          <a:endParaRPr lang="en-GB"/>
        </a:p>
      </dgm:t>
    </dgm:pt>
    <dgm:pt modelId="{8B6AAD44-EFCB-4400-91EC-92737B7FBA40}" type="sibTrans" cxnId="{FEEE2F9C-806C-4BC8-96F8-23A94BAD069F}">
      <dgm:prSet/>
      <dgm:spPr/>
      <dgm:t>
        <a:bodyPr/>
        <a:lstStyle/>
        <a:p>
          <a:endParaRPr lang="en-GB"/>
        </a:p>
      </dgm:t>
    </dgm:pt>
    <dgm:pt modelId="{16C7B3EA-2652-4E7A-82EB-6E8F4CB4CA12}">
      <dgm:prSet/>
      <dgm:spPr/>
      <dgm:t>
        <a:bodyPr/>
        <a:lstStyle/>
        <a:p>
          <a:r>
            <a:rPr lang="en-GB" dirty="0" smtClean="0"/>
            <a:t>Poor decisions</a:t>
          </a:r>
          <a:endParaRPr lang="en-GB" dirty="0"/>
        </a:p>
      </dgm:t>
    </dgm:pt>
    <dgm:pt modelId="{E88F7D81-94A9-48A6-83C6-DF07E820B59E}" type="parTrans" cxnId="{02BC9C4C-21FB-45F6-BB41-0784EE6F4D8F}">
      <dgm:prSet/>
      <dgm:spPr/>
      <dgm:t>
        <a:bodyPr/>
        <a:lstStyle/>
        <a:p>
          <a:endParaRPr lang="en-GB"/>
        </a:p>
      </dgm:t>
    </dgm:pt>
    <dgm:pt modelId="{758199E1-2AB9-4C7D-A404-0CD1268F1F75}" type="sibTrans" cxnId="{02BC9C4C-21FB-45F6-BB41-0784EE6F4D8F}">
      <dgm:prSet/>
      <dgm:spPr/>
      <dgm:t>
        <a:bodyPr/>
        <a:lstStyle/>
        <a:p>
          <a:endParaRPr lang="en-GB"/>
        </a:p>
      </dgm:t>
    </dgm:pt>
    <dgm:pt modelId="{4DED3D73-5EBB-4E69-9128-8688E32F41D6}" type="pres">
      <dgm:prSet presAssocID="{6E0012DA-CE02-41ED-9A8C-85528BFF2654}" presName="Name0" presStyleCnt="0">
        <dgm:presLayoutVars>
          <dgm:dir/>
          <dgm:animLvl val="lvl"/>
          <dgm:resizeHandles val="exact"/>
        </dgm:presLayoutVars>
      </dgm:prSet>
      <dgm:spPr/>
    </dgm:pt>
    <dgm:pt modelId="{4625750A-3267-4ED1-9D00-1D82868DD822}" type="pres">
      <dgm:prSet presAssocID="{1D190652-2986-4DA5-ABEF-A35DB1DAB196}" presName="parTxOnly" presStyleLbl="node1" presStyleIdx="0" presStyleCnt="4">
        <dgm:presLayoutVars>
          <dgm:chMax val="0"/>
          <dgm:chPref val="0"/>
          <dgm:bulletEnabled val="1"/>
        </dgm:presLayoutVars>
      </dgm:prSet>
      <dgm:spPr/>
      <dgm:t>
        <a:bodyPr/>
        <a:lstStyle/>
        <a:p>
          <a:endParaRPr lang="en-GB"/>
        </a:p>
      </dgm:t>
    </dgm:pt>
    <dgm:pt modelId="{EB2433AA-E879-4E06-9DF6-4286CCB8AA05}" type="pres">
      <dgm:prSet presAssocID="{9AF43A67-ACC7-4C69-B46F-1F830F10CDF4}" presName="parTxOnlySpace" presStyleCnt="0"/>
      <dgm:spPr/>
    </dgm:pt>
    <dgm:pt modelId="{8070C33B-D8BF-48D9-B0B4-8698894EF1D2}" type="pres">
      <dgm:prSet presAssocID="{3C17D430-595B-427D-B0CF-92B40C8EF130}" presName="parTxOnly" presStyleLbl="node1" presStyleIdx="1" presStyleCnt="4" custLinFactNeighborX="3591" custLinFactNeighborY="359">
        <dgm:presLayoutVars>
          <dgm:chMax val="0"/>
          <dgm:chPref val="0"/>
          <dgm:bulletEnabled val="1"/>
        </dgm:presLayoutVars>
      </dgm:prSet>
      <dgm:spPr/>
      <dgm:t>
        <a:bodyPr/>
        <a:lstStyle/>
        <a:p>
          <a:endParaRPr lang="en-GB"/>
        </a:p>
      </dgm:t>
    </dgm:pt>
    <dgm:pt modelId="{1C338E86-74E4-4F68-AA8C-64ACEC934E2B}" type="pres">
      <dgm:prSet presAssocID="{31C3F560-CA7C-4759-8E32-70227408C7A9}" presName="parTxOnlySpace" presStyleCnt="0"/>
      <dgm:spPr/>
    </dgm:pt>
    <dgm:pt modelId="{FA3195B0-2C7B-4F96-B418-BD2A9A1A4A7A}" type="pres">
      <dgm:prSet presAssocID="{EC4E5F67-9CC6-4FBB-959F-6345BFD741A9}" presName="parTxOnly" presStyleLbl="node1" presStyleIdx="2" presStyleCnt="4">
        <dgm:presLayoutVars>
          <dgm:chMax val="0"/>
          <dgm:chPref val="0"/>
          <dgm:bulletEnabled val="1"/>
        </dgm:presLayoutVars>
      </dgm:prSet>
      <dgm:spPr/>
      <dgm:t>
        <a:bodyPr/>
        <a:lstStyle/>
        <a:p>
          <a:endParaRPr lang="en-GB"/>
        </a:p>
      </dgm:t>
    </dgm:pt>
    <dgm:pt modelId="{41A476D8-F25A-4E06-B672-92256AE53166}" type="pres">
      <dgm:prSet presAssocID="{8B6AAD44-EFCB-4400-91EC-92737B7FBA40}" presName="parTxOnlySpace" presStyleCnt="0"/>
      <dgm:spPr/>
    </dgm:pt>
    <dgm:pt modelId="{FB5FB44A-82A9-4127-9250-0A5CC9E22248}" type="pres">
      <dgm:prSet presAssocID="{16C7B3EA-2652-4E7A-82EB-6E8F4CB4CA12}" presName="parTxOnly" presStyleLbl="node1" presStyleIdx="3" presStyleCnt="4" custScaleX="74616">
        <dgm:presLayoutVars>
          <dgm:chMax val="0"/>
          <dgm:chPref val="0"/>
          <dgm:bulletEnabled val="1"/>
        </dgm:presLayoutVars>
      </dgm:prSet>
      <dgm:spPr>
        <a:prstGeom prst="rect">
          <a:avLst/>
        </a:prstGeom>
      </dgm:spPr>
      <dgm:t>
        <a:bodyPr/>
        <a:lstStyle/>
        <a:p>
          <a:endParaRPr lang="en-GB"/>
        </a:p>
      </dgm:t>
    </dgm:pt>
  </dgm:ptLst>
  <dgm:cxnLst>
    <dgm:cxn modelId="{856740A0-EF48-49B9-A752-F4A94281D447}" srcId="{6E0012DA-CE02-41ED-9A8C-85528BFF2654}" destId="{1D190652-2986-4DA5-ABEF-A35DB1DAB196}" srcOrd="0" destOrd="0" parTransId="{0E5C5C31-5B61-435B-BF98-376653CF5312}" sibTransId="{9AF43A67-ACC7-4C69-B46F-1F830F10CDF4}"/>
    <dgm:cxn modelId="{02BC9C4C-21FB-45F6-BB41-0784EE6F4D8F}" srcId="{6E0012DA-CE02-41ED-9A8C-85528BFF2654}" destId="{16C7B3EA-2652-4E7A-82EB-6E8F4CB4CA12}" srcOrd="3" destOrd="0" parTransId="{E88F7D81-94A9-48A6-83C6-DF07E820B59E}" sibTransId="{758199E1-2AB9-4C7D-A404-0CD1268F1F75}"/>
    <dgm:cxn modelId="{1F22C50E-77D9-4746-8E6C-DEB648D38570}" type="presOf" srcId="{EC4E5F67-9CC6-4FBB-959F-6345BFD741A9}" destId="{FA3195B0-2C7B-4F96-B418-BD2A9A1A4A7A}" srcOrd="0" destOrd="0" presId="urn:microsoft.com/office/officeart/2005/8/layout/chevron1"/>
    <dgm:cxn modelId="{697B669E-AA0A-4632-994D-02E6FBC851A3}" type="presOf" srcId="{1D190652-2986-4DA5-ABEF-A35DB1DAB196}" destId="{4625750A-3267-4ED1-9D00-1D82868DD822}" srcOrd="0" destOrd="0" presId="urn:microsoft.com/office/officeart/2005/8/layout/chevron1"/>
    <dgm:cxn modelId="{28E51883-971D-4C40-9BD0-B8FF2CEF182E}" type="presOf" srcId="{3C17D430-595B-427D-B0CF-92B40C8EF130}" destId="{8070C33B-D8BF-48D9-B0B4-8698894EF1D2}" srcOrd="0" destOrd="0" presId="urn:microsoft.com/office/officeart/2005/8/layout/chevron1"/>
    <dgm:cxn modelId="{F8FC64F4-D3D8-4C3E-B201-880629E2B68C}" type="presOf" srcId="{6E0012DA-CE02-41ED-9A8C-85528BFF2654}" destId="{4DED3D73-5EBB-4E69-9128-8688E32F41D6}" srcOrd="0" destOrd="0" presId="urn:microsoft.com/office/officeart/2005/8/layout/chevron1"/>
    <dgm:cxn modelId="{07039A6D-CF75-4A6A-933D-0790E6FBE861}" type="presOf" srcId="{16C7B3EA-2652-4E7A-82EB-6E8F4CB4CA12}" destId="{FB5FB44A-82A9-4127-9250-0A5CC9E22248}" srcOrd="0" destOrd="0" presId="urn:microsoft.com/office/officeart/2005/8/layout/chevron1"/>
    <dgm:cxn modelId="{FEEE2F9C-806C-4BC8-96F8-23A94BAD069F}" srcId="{6E0012DA-CE02-41ED-9A8C-85528BFF2654}" destId="{EC4E5F67-9CC6-4FBB-959F-6345BFD741A9}" srcOrd="2" destOrd="0" parTransId="{2526EB21-FFF8-4B31-925C-FA9BCFF5EC54}" sibTransId="{8B6AAD44-EFCB-4400-91EC-92737B7FBA40}"/>
    <dgm:cxn modelId="{0AA0E9ED-F282-4BAE-BC30-2EC69B399259}" srcId="{6E0012DA-CE02-41ED-9A8C-85528BFF2654}" destId="{3C17D430-595B-427D-B0CF-92B40C8EF130}" srcOrd="1" destOrd="0" parTransId="{8092ECF2-6F64-4580-8CFB-C67CED7F5243}" sibTransId="{31C3F560-CA7C-4759-8E32-70227408C7A9}"/>
    <dgm:cxn modelId="{E29AAC9F-68BD-40C3-8310-37C980BA1D25}" type="presParOf" srcId="{4DED3D73-5EBB-4E69-9128-8688E32F41D6}" destId="{4625750A-3267-4ED1-9D00-1D82868DD822}" srcOrd="0" destOrd="0" presId="urn:microsoft.com/office/officeart/2005/8/layout/chevron1"/>
    <dgm:cxn modelId="{AF938B22-48C8-4806-9FC6-EBF5774EA78B}" type="presParOf" srcId="{4DED3D73-5EBB-4E69-9128-8688E32F41D6}" destId="{EB2433AA-E879-4E06-9DF6-4286CCB8AA05}" srcOrd="1" destOrd="0" presId="urn:microsoft.com/office/officeart/2005/8/layout/chevron1"/>
    <dgm:cxn modelId="{CDD261E6-354E-474A-8D33-8EC6B7DC0230}" type="presParOf" srcId="{4DED3D73-5EBB-4E69-9128-8688E32F41D6}" destId="{8070C33B-D8BF-48D9-B0B4-8698894EF1D2}" srcOrd="2" destOrd="0" presId="urn:microsoft.com/office/officeart/2005/8/layout/chevron1"/>
    <dgm:cxn modelId="{DE26B0CC-552B-4072-B64A-BE46EAC8E495}" type="presParOf" srcId="{4DED3D73-5EBB-4E69-9128-8688E32F41D6}" destId="{1C338E86-74E4-4F68-AA8C-64ACEC934E2B}" srcOrd="3" destOrd="0" presId="urn:microsoft.com/office/officeart/2005/8/layout/chevron1"/>
    <dgm:cxn modelId="{C294A728-83BB-457E-9959-5DF852897D71}" type="presParOf" srcId="{4DED3D73-5EBB-4E69-9128-8688E32F41D6}" destId="{FA3195B0-2C7B-4F96-B418-BD2A9A1A4A7A}" srcOrd="4" destOrd="0" presId="urn:microsoft.com/office/officeart/2005/8/layout/chevron1"/>
    <dgm:cxn modelId="{56C11DF5-8794-4414-9AF3-966B315518AD}" type="presParOf" srcId="{4DED3D73-5EBB-4E69-9128-8688E32F41D6}" destId="{41A476D8-F25A-4E06-B672-92256AE53166}" srcOrd="5" destOrd="0" presId="urn:microsoft.com/office/officeart/2005/8/layout/chevron1"/>
    <dgm:cxn modelId="{A1045E1C-9D08-48B8-A388-EBBFF2CF83F5}" type="presParOf" srcId="{4DED3D73-5EBB-4E69-9128-8688E32F41D6}" destId="{FB5FB44A-82A9-4127-9250-0A5CC9E22248}" srcOrd="6"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0FBDC-F98D-4A29-A196-7C3C180E41C3}" type="datetimeFigureOut">
              <a:rPr lang="en-GB" smtClean="0"/>
              <a:t>12/10/2015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C7F28-FB37-4C28-AF34-458AD520D898}" type="slidenum">
              <a:rPr lang="en-GB" smtClean="0"/>
              <a:t>‹#›</a:t>
            </a:fld>
            <a:endParaRPr lang="en-GB"/>
          </a:p>
        </p:txBody>
      </p:sp>
    </p:spTree>
    <p:extLst>
      <p:ext uri="{BB962C8B-B14F-4D97-AF65-F5344CB8AC3E}">
        <p14:creationId xmlns:p14="http://schemas.microsoft.com/office/powerpoint/2010/main" val="411890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Acute hospital settings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8 variables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shift type,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nursing resource allocation,</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health professional communication, workload intensity,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workload predictability,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nurses' satisfaction with their current job and their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intention to remain working </a:t>
            </a: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(Blackman et al 2015)</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D3C7F28-FB37-4C28-AF34-458AD520D898}" type="slidenum">
              <a:rPr lang="en-GB" smtClean="0"/>
              <a:t>10</a:t>
            </a:fld>
            <a:endParaRPr lang="en-GB" dirty="0"/>
          </a:p>
        </p:txBody>
      </p:sp>
    </p:spTree>
    <p:extLst>
      <p:ext uri="{BB962C8B-B14F-4D97-AF65-F5344CB8AC3E}">
        <p14:creationId xmlns:p14="http://schemas.microsoft.com/office/powerpoint/2010/main" val="25921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74C19-6195-44EB-AC08-1E9DDA826AD8}" type="slidenum">
              <a:rPr lang="en-US" smtClean="0"/>
              <a:pPr/>
              <a:t>‹#›</a:t>
            </a:fld>
            <a:endParaRPr lang="en-US"/>
          </a:p>
        </p:txBody>
      </p:sp>
    </p:spTree>
    <p:extLst>
      <p:ext uri="{BB962C8B-B14F-4D97-AF65-F5344CB8AC3E}">
        <p14:creationId xmlns:p14="http://schemas.microsoft.com/office/powerpoint/2010/main" val="2059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5016A-29F8-46FC-8B4A-CAF6A25312F0}" type="slidenum">
              <a:rPr lang="en-US" smtClean="0"/>
              <a:pPr/>
              <a:t>‹#›</a:t>
            </a:fld>
            <a:endParaRPr lang="en-US"/>
          </a:p>
        </p:txBody>
      </p:sp>
    </p:spTree>
    <p:extLst>
      <p:ext uri="{BB962C8B-B14F-4D97-AF65-F5344CB8AC3E}">
        <p14:creationId xmlns:p14="http://schemas.microsoft.com/office/powerpoint/2010/main" val="415299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31448-9786-46BA-932F-440E6F992D63}" type="slidenum">
              <a:rPr lang="en-US" smtClean="0"/>
              <a:pPr/>
              <a:t>‹#›</a:t>
            </a:fld>
            <a:endParaRPr lang="en-US"/>
          </a:p>
        </p:txBody>
      </p:sp>
    </p:spTree>
    <p:extLst>
      <p:ext uri="{BB962C8B-B14F-4D97-AF65-F5344CB8AC3E}">
        <p14:creationId xmlns:p14="http://schemas.microsoft.com/office/powerpoint/2010/main" val="1013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6BCDB4-C9B5-42BA-A3EF-F2867A46283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C95BAF0-1E8C-4D88-A6EF-3576A325C527}"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482982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72BF4-3C02-4B8E-815A-FAE8ED56D065}"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3651A83-3A11-416A-999B-5E100759070B}"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6219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7F3E91-1A21-423C-B897-3B5E040D003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5895BF1-FF15-4928-ADCD-37409C459C04}"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402927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28AE80A-BB5F-4DCB-9F9D-F370D8460ACE}"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F68B7EB-7699-471C-8CEF-A3EDB83F14B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71479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C1E175C-6321-4B2A-B369-17CF7443D5F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DBF62477-5976-4A71-B3B0-F151A1208A7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279926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303762-FD1A-430B-A45A-C4BCAC700D5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B138DDD3-A681-4A15-B234-A6D00D41580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700843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6DE645-1705-4822-B23C-C2306D3FCAE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5307AAD-EE20-4FEC-8080-8797AB7B30D5}"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426512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D49FC4C-994B-4002-A346-5EB9D8323706}"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1A93947-F002-42D5-BD2C-D92723FDC7CE}"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83835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79E9-49B0-4045-A04C-50677AC6C1EA}" type="slidenum">
              <a:rPr lang="en-US" smtClean="0"/>
              <a:pPr/>
              <a:t>‹#›</a:t>
            </a:fld>
            <a:endParaRPr lang="en-US"/>
          </a:p>
        </p:txBody>
      </p:sp>
    </p:spTree>
    <p:extLst>
      <p:ext uri="{BB962C8B-B14F-4D97-AF65-F5344CB8AC3E}">
        <p14:creationId xmlns:p14="http://schemas.microsoft.com/office/powerpoint/2010/main" val="264925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C1D50F5-6585-4010-AD90-EE50729971FA}"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7D98CC2-26A3-402C-8601-A8993EF9D39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13209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6AA5EC-ED08-44E2-9016-D3DDCED508D0}"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53A889B1-E9DA-41A4-968F-CD2AA59AE65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318124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9BBF52-78BE-46D2-9907-B114A4CB4D2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67A87E1D-DB96-4E4D-BE27-63549049583C}"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4139592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6BCDB4-C9B5-42BA-A3EF-F2867A46283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C95BAF0-1E8C-4D88-A6EF-3576A325C527}"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997912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72BF4-3C02-4B8E-815A-FAE8ED56D065}"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3651A83-3A11-416A-999B-5E100759070B}"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494362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7F3E91-1A21-423C-B897-3B5E040D003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5895BF1-FF15-4928-ADCD-37409C459C04}"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718579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28AE80A-BB5F-4DCB-9F9D-F370D8460ACE}"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F68B7EB-7699-471C-8CEF-A3EDB83F14B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769148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C1E175C-6321-4B2A-B369-17CF7443D5F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DBF62477-5976-4A71-B3B0-F151A1208A7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628206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303762-FD1A-430B-A45A-C4BCAC700D5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B138DDD3-A681-4A15-B234-A6D00D41580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433889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6DE645-1705-4822-B23C-C2306D3FCAE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5307AAD-EE20-4FEC-8080-8797AB7B30D5}"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9149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B5B07-8454-4E55-B3A7-8E9AA2D9B57C}" type="slidenum">
              <a:rPr lang="en-US" smtClean="0"/>
              <a:pPr/>
              <a:t>‹#›</a:t>
            </a:fld>
            <a:endParaRPr lang="en-US"/>
          </a:p>
        </p:txBody>
      </p:sp>
    </p:spTree>
    <p:extLst>
      <p:ext uri="{BB962C8B-B14F-4D97-AF65-F5344CB8AC3E}">
        <p14:creationId xmlns:p14="http://schemas.microsoft.com/office/powerpoint/2010/main" val="1300128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D49FC4C-994B-4002-A346-5EB9D8323706}"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1A93947-F002-42D5-BD2C-D92723FDC7CE}"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939632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C1D50F5-6585-4010-AD90-EE50729971FA}"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7D98CC2-26A3-402C-8601-A8993EF9D39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6041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6AA5EC-ED08-44E2-9016-D3DDCED508D0}"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53A889B1-E9DA-41A4-968F-CD2AA59AE65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538268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9BBF52-78BE-46D2-9907-B114A4CB4D2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67A87E1D-DB96-4E4D-BE27-63549049583C}"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55944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6BCDB4-C9B5-42BA-A3EF-F2867A46283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C95BAF0-1E8C-4D88-A6EF-3576A325C527}"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40542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72BF4-3C02-4B8E-815A-FAE8ED56D065}"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3651A83-3A11-416A-999B-5E100759070B}"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200376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7F3E91-1A21-423C-B897-3B5E040D003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5895BF1-FF15-4928-ADCD-37409C459C04}"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547868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28AE80A-BB5F-4DCB-9F9D-F370D8460ACE}"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F68B7EB-7699-471C-8CEF-A3EDB83F14B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472599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C1E175C-6321-4B2A-B369-17CF7443D5F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DBF62477-5976-4A71-B3B0-F151A1208A7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079221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303762-FD1A-430B-A45A-C4BCAC700D5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B138DDD3-A681-4A15-B234-A6D00D41580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19069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6B5A4-B00C-496C-B349-442F725A803E}" type="slidenum">
              <a:rPr lang="en-US" smtClean="0"/>
              <a:pPr/>
              <a:t>‹#›</a:t>
            </a:fld>
            <a:endParaRPr lang="en-US"/>
          </a:p>
        </p:txBody>
      </p:sp>
    </p:spTree>
    <p:extLst>
      <p:ext uri="{BB962C8B-B14F-4D97-AF65-F5344CB8AC3E}">
        <p14:creationId xmlns:p14="http://schemas.microsoft.com/office/powerpoint/2010/main" val="36304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6DE645-1705-4822-B23C-C2306D3FCAE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5307AAD-EE20-4FEC-8080-8797AB7B30D5}"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765147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D49FC4C-994B-4002-A346-5EB9D8323706}"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1A93947-F002-42D5-BD2C-D92723FDC7CE}"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631465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C1D50F5-6585-4010-AD90-EE50729971FA}"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7D98CC2-26A3-402C-8601-A8993EF9D39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232261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6AA5EC-ED08-44E2-9016-D3DDCED508D0}"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53A889B1-E9DA-41A4-968F-CD2AA59AE65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175023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9BBF52-78BE-46D2-9907-B114A4CB4D2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67A87E1D-DB96-4E4D-BE27-63549049583C}"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527531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74C19-6195-44EB-AC08-1E9DDA826A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87377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8679E9-49B0-4045-A04C-50677AC6C1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91224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2B5B07-8454-4E55-B3A7-8E9AA2D9B5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348507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26B5A4-B00C-496C-B349-442F725A80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001577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6D4235-583C-4C1D-9CB9-18973B6C5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60189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D4235-583C-4C1D-9CB9-18973B6C5B93}" type="slidenum">
              <a:rPr lang="en-US" smtClean="0"/>
              <a:pPr/>
              <a:t>‹#›</a:t>
            </a:fld>
            <a:endParaRPr lang="en-US"/>
          </a:p>
        </p:txBody>
      </p:sp>
    </p:spTree>
    <p:extLst>
      <p:ext uri="{BB962C8B-B14F-4D97-AF65-F5344CB8AC3E}">
        <p14:creationId xmlns:p14="http://schemas.microsoft.com/office/powerpoint/2010/main" val="1734657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02FCFB-EA54-40EB-A37A-8CF2D6BE7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826403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DF64FF-B736-405E-A7A0-3B9068A5EB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038709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2FDF83-FB89-4D99-9CEB-EA16FA1D06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04309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FEC6FB-1DF1-4F17-89DD-551E77ABC4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56932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35016A-29F8-46FC-8B4A-CAF6A25312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585814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931448-9786-46BA-932F-440E6F992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690445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6BCDB4-C9B5-42BA-A3EF-F2867A46283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C95BAF0-1E8C-4D88-A6EF-3576A325C527}"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754009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72BF4-3C02-4B8E-815A-FAE8ED56D065}"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3651A83-3A11-416A-999B-5E100759070B}"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406980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7F3E91-1A21-423C-B897-3B5E040D003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5895BF1-FF15-4928-ADCD-37409C459C04}"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695573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28AE80A-BB5F-4DCB-9F9D-F370D8460ACE}"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7F68B7EB-7699-471C-8CEF-A3EDB83F14B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47946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2FCFB-EA54-40EB-A37A-8CF2D6BE7A4D}" type="slidenum">
              <a:rPr lang="en-US" smtClean="0"/>
              <a:pPr/>
              <a:t>‹#›</a:t>
            </a:fld>
            <a:endParaRPr lang="en-US"/>
          </a:p>
        </p:txBody>
      </p:sp>
    </p:spTree>
    <p:extLst>
      <p:ext uri="{BB962C8B-B14F-4D97-AF65-F5344CB8AC3E}">
        <p14:creationId xmlns:p14="http://schemas.microsoft.com/office/powerpoint/2010/main" val="234567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C1E175C-6321-4B2A-B369-17CF7443D5F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DBF62477-5976-4A71-B3B0-F151A1208A7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58096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303762-FD1A-430B-A45A-C4BCAC700D5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B138DDD3-A681-4A15-B234-A6D00D41580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363533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6DE645-1705-4822-B23C-C2306D3FCAE8}"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5307AAD-EE20-4FEC-8080-8797AB7B30D5}"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3643220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D49FC4C-994B-4002-A346-5EB9D8323706}"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A1A93947-F002-42D5-BD2C-D92723FDC7CE}"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020677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C1D50F5-6585-4010-AD90-EE50729971FA}"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E7D98CC2-26A3-402C-8601-A8993EF9D393}"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1960915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6AA5EC-ED08-44E2-9016-D3DDCED508D0}"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53A889B1-E9DA-41A4-968F-CD2AA59AE658}"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486939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9BBF52-78BE-46D2-9907-B114A4CB4D21}" type="datetimeFigureOut">
              <a:rPr lang="en-US">
                <a:solidFill>
                  <a:prstClr val="black">
                    <a:tint val="75000"/>
                  </a:prstClr>
                </a:solidFill>
              </a:rPr>
              <a:pPr>
                <a:def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eaLnBrk="1" hangingPunct="1">
              <a:defRPr/>
            </a:pPr>
            <a:fld id="{67A87E1D-DB96-4E4D-BE27-63549049583C}" type="slidenum">
              <a:rPr lang="en-US">
                <a:solidFill>
                  <a:prstClr val="black"/>
                </a:solidFill>
              </a:rPr>
              <a:pPr defTabSz="457200" eaLnBrk="1" hangingPunct="1">
                <a:defRPr/>
              </a:pPr>
              <a:t>‹#›</a:t>
            </a:fld>
            <a:endParaRPr lang="en-US" dirty="0">
              <a:solidFill>
                <a:prstClr val="black"/>
              </a:solidFill>
            </a:endParaRPr>
          </a:p>
        </p:txBody>
      </p:sp>
    </p:spTree>
    <p:extLst>
      <p:ext uri="{BB962C8B-B14F-4D97-AF65-F5344CB8AC3E}">
        <p14:creationId xmlns:p14="http://schemas.microsoft.com/office/powerpoint/2010/main" val="298377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F64FF-B736-405E-A7A0-3B9068A5EB37}" type="slidenum">
              <a:rPr lang="en-US" smtClean="0"/>
              <a:pPr/>
              <a:t>‹#›</a:t>
            </a:fld>
            <a:endParaRPr lang="en-US"/>
          </a:p>
        </p:txBody>
      </p:sp>
    </p:spTree>
    <p:extLst>
      <p:ext uri="{BB962C8B-B14F-4D97-AF65-F5344CB8AC3E}">
        <p14:creationId xmlns:p14="http://schemas.microsoft.com/office/powerpoint/2010/main" val="88416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FDF83-FB89-4D99-9CEB-EA16FA1D06DF}" type="slidenum">
              <a:rPr lang="en-US" smtClean="0"/>
              <a:pPr/>
              <a:t>‹#›</a:t>
            </a:fld>
            <a:endParaRPr lang="en-US"/>
          </a:p>
        </p:txBody>
      </p:sp>
    </p:spTree>
    <p:extLst>
      <p:ext uri="{BB962C8B-B14F-4D97-AF65-F5344CB8AC3E}">
        <p14:creationId xmlns:p14="http://schemas.microsoft.com/office/powerpoint/2010/main" val="44286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EC6FB-1DF1-4F17-89DD-551E77ABC4E4}" type="slidenum">
              <a:rPr lang="en-US" smtClean="0"/>
              <a:pPr/>
              <a:t>‹#›</a:t>
            </a:fld>
            <a:endParaRPr lang="en-US"/>
          </a:p>
        </p:txBody>
      </p:sp>
    </p:spTree>
    <p:extLst>
      <p:ext uri="{BB962C8B-B14F-4D97-AF65-F5344CB8AC3E}">
        <p14:creationId xmlns:p14="http://schemas.microsoft.com/office/powerpoint/2010/main" val="39115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C0D9DA-B4BA-4992-BA0E-5EB2E289DEDC}" type="slidenum">
              <a:rPr lang="en-US" smtClean="0"/>
              <a:pPr/>
              <a:t>‹#›</a:t>
            </a:fld>
            <a:endParaRPr lang="en-US" dirty="0"/>
          </a:p>
        </p:txBody>
      </p:sp>
    </p:spTree>
    <p:extLst>
      <p:ext uri="{BB962C8B-B14F-4D97-AF65-F5344CB8AC3E}">
        <p14:creationId xmlns:p14="http://schemas.microsoft.com/office/powerpoint/2010/main" val="12482020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Inner.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eaLnBrk="1" hangingPunct="1">
              <a:defRPr/>
            </a:pPr>
            <a:fld id="{984DB762-392B-431B-895D-48A4E5CDC7BB}" type="datetimeFigureOut">
              <a:rPr lang="en-US">
                <a:solidFill>
                  <a:prstClr val="black">
                    <a:tint val="75000"/>
                  </a:prstClr>
                </a:solidFill>
              </a:rPr>
              <a:pPr defTabSz="457200" eaLnBrk="1" hangingPunct="1">
                <a:def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eaLnBrk="1" hangingPunct="1">
              <a:defRPr/>
            </a:pPr>
            <a:endParaRPr lang="en-US" dirty="0">
              <a:solidFill>
                <a:prstClr val="black">
                  <a:tint val="75000"/>
                </a:prstClr>
              </a:solidFill>
            </a:endParaRPr>
          </a:p>
        </p:txBody>
      </p:sp>
    </p:spTree>
    <p:extLst>
      <p:ext uri="{BB962C8B-B14F-4D97-AF65-F5344CB8AC3E}">
        <p14:creationId xmlns:p14="http://schemas.microsoft.com/office/powerpoint/2010/main" val="29657849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Inner.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eaLnBrk="1" hangingPunct="1">
              <a:defRPr/>
            </a:pPr>
            <a:fld id="{984DB762-392B-431B-895D-48A4E5CDC7BB}" type="datetimeFigureOut">
              <a:rPr lang="en-US">
                <a:solidFill>
                  <a:prstClr val="black">
                    <a:tint val="75000"/>
                  </a:prstClr>
                </a:solidFill>
              </a:rPr>
              <a:pPr defTabSz="457200" eaLnBrk="1" hangingPunct="1">
                <a:def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eaLnBrk="1" hangingPunct="1">
              <a:defRPr/>
            </a:pPr>
            <a:endParaRPr lang="en-US" dirty="0">
              <a:solidFill>
                <a:prstClr val="black">
                  <a:tint val="75000"/>
                </a:prstClr>
              </a:solidFill>
            </a:endParaRPr>
          </a:p>
        </p:txBody>
      </p:sp>
    </p:spTree>
    <p:extLst>
      <p:ext uri="{BB962C8B-B14F-4D97-AF65-F5344CB8AC3E}">
        <p14:creationId xmlns:p14="http://schemas.microsoft.com/office/powerpoint/2010/main" val="8969534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Inner.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eaLnBrk="1" hangingPunct="1">
              <a:defRPr/>
            </a:pPr>
            <a:fld id="{984DB762-392B-431B-895D-48A4E5CDC7BB}" type="datetimeFigureOut">
              <a:rPr lang="en-US">
                <a:solidFill>
                  <a:prstClr val="black">
                    <a:tint val="75000"/>
                  </a:prstClr>
                </a:solidFill>
              </a:rPr>
              <a:pPr defTabSz="457200" eaLnBrk="1" hangingPunct="1">
                <a:def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eaLnBrk="1" hangingPunct="1">
              <a:defRPr/>
            </a:pPr>
            <a:endParaRPr lang="en-US" dirty="0">
              <a:solidFill>
                <a:prstClr val="black">
                  <a:tint val="75000"/>
                </a:prstClr>
              </a:solidFill>
            </a:endParaRPr>
          </a:p>
        </p:txBody>
      </p:sp>
    </p:spTree>
    <p:extLst>
      <p:ext uri="{BB962C8B-B14F-4D97-AF65-F5344CB8AC3E}">
        <p14:creationId xmlns:p14="http://schemas.microsoft.com/office/powerpoint/2010/main" val="2999433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0D9DA-B4BA-4992-BA0E-5EB2E289DE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95805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Inner.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eaLnBrk="1" hangingPunct="1">
              <a:defRPr/>
            </a:pPr>
            <a:fld id="{984DB762-392B-431B-895D-48A4E5CDC7BB}" type="datetimeFigureOut">
              <a:rPr lang="en-US">
                <a:solidFill>
                  <a:prstClr val="black">
                    <a:tint val="75000"/>
                  </a:prstClr>
                </a:solidFill>
              </a:rPr>
              <a:pPr defTabSz="457200" eaLnBrk="1" hangingPunct="1">
                <a:defRPr/>
              </a:pPr>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eaLnBrk="1" hangingPunct="1">
              <a:defRPr/>
            </a:pPr>
            <a:endParaRPr lang="en-US" dirty="0">
              <a:solidFill>
                <a:prstClr val="black">
                  <a:tint val="75000"/>
                </a:prstClr>
              </a:solidFill>
            </a:endParaRPr>
          </a:p>
        </p:txBody>
      </p:sp>
    </p:spTree>
    <p:extLst>
      <p:ext uri="{BB962C8B-B14F-4D97-AF65-F5344CB8AC3E}">
        <p14:creationId xmlns:p14="http://schemas.microsoft.com/office/powerpoint/2010/main" val="28459654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acebook.com/groups/ecpd1" TargetMode="External"/><Relationship Id="rId1" Type="http://schemas.openxmlformats.org/officeDocument/2006/relationships/slideLayout" Target="../slideLayouts/slideLayout5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4583350"/>
            <a:ext cx="6400800" cy="1752600"/>
          </a:xfrm>
        </p:spPr>
        <p:txBody>
          <a:bodyPr/>
          <a:lstStyle/>
          <a:p>
            <a:pPr lvl="0" defTabSz="685800" eaLnBrk="1" fontAlgn="auto" hangingPunct="1">
              <a:lnSpc>
                <a:spcPct val="90000"/>
              </a:lnSpc>
              <a:spcBef>
                <a:spcPts val="750"/>
              </a:spcBef>
              <a:spcAft>
                <a:spcPts val="0"/>
              </a:spcAft>
            </a:pPr>
            <a:r>
              <a:rPr lang="en-US" sz="2400" b="1" dirty="0">
                <a:solidFill>
                  <a:prstClr val="black"/>
                </a:solidFill>
                <a:latin typeface="Arial" panose="020B0604020202020204" pitchFamily="34" charset="0"/>
                <a:cs typeface="Arial" panose="020B0604020202020204" pitchFamily="34" charset="0"/>
              </a:rPr>
              <a:t>Carrie </a:t>
            </a:r>
            <a:r>
              <a:rPr lang="en-US" sz="2400" b="1" dirty="0" smtClean="0">
                <a:solidFill>
                  <a:prstClr val="black"/>
                </a:solidFill>
                <a:latin typeface="Arial" panose="020B0604020202020204" pitchFamily="34" charset="0"/>
                <a:cs typeface="Arial" panose="020B0604020202020204" pitchFamily="34" charset="0"/>
              </a:rPr>
              <a:t>Jackson </a:t>
            </a:r>
          </a:p>
          <a:p>
            <a:pPr lvl="0" defTabSz="685800" eaLnBrk="1" fontAlgn="auto" hangingPunct="1">
              <a:lnSpc>
                <a:spcPct val="90000"/>
              </a:lnSpc>
              <a:spcBef>
                <a:spcPts val="750"/>
              </a:spcBef>
              <a:spcAft>
                <a:spcPts val="0"/>
              </a:spcAft>
            </a:pPr>
            <a:r>
              <a:rPr lang="en-US" sz="2400" b="1" dirty="0" smtClean="0">
                <a:solidFill>
                  <a:prstClr val="black"/>
                </a:solidFill>
                <a:latin typeface="Arial" panose="020B0604020202020204" pitchFamily="34" charset="0"/>
                <a:cs typeface="Arial" panose="020B0604020202020204" pitchFamily="34" charset="0"/>
              </a:rPr>
              <a:t>Director </a:t>
            </a:r>
            <a:r>
              <a:rPr lang="en-US" sz="2400" b="1" dirty="0">
                <a:solidFill>
                  <a:prstClr val="black"/>
                </a:solidFill>
                <a:latin typeface="Arial" panose="020B0604020202020204" pitchFamily="34" charset="0"/>
                <a:cs typeface="Arial" panose="020B0604020202020204" pitchFamily="34" charset="0"/>
              </a:rPr>
              <a:t>England Centre for Practice Development</a:t>
            </a:r>
          </a:p>
          <a:p>
            <a:endParaRPr lang="en-GB" dirty="0"/>
          </a:p>
        </p:txBody>
      </p:sp>
      <p:pic>
        <p:nvPicPr>
          <p:cNvPr id="7" name="Picture 6"/>
          <p:cNvPicPr>
            <a:picLocks noChangeAspect="1"/>
          </p:cNvPicPr>
          <p:nvPr/>
        </p:nvPicPr>
        <p:blipFill>
          <a:blip r:embed="rId2"/>
          <a:stretch>
            <a:fillRect/>
          </a:stretch>
        </p:blipFill>
        <p:spPr>
          <a:xfrm>
            <a:off x="467544" y="184274"/>
            <a:ext cx="1072989" cy="963251"/>
          </a:xfrm>
          <a:prstGeom prst="rect">
            <a:avLst/>
          </a:prstGeom>
        </p:spPr>
      </p:pic>
      <p:pic>
        <p:nvPicPr>
          <p:cNvPr id="8" name="Picture 7"/>
          <p:cNvPicPr>
            <a:picLocks noChangeAspect="1"/>
          </p:cNvPicPr>
          <p:nvPr/>
        </p:nvPicPr>
        <p:blipFill>
          <a:blip r:embed="rId3"/>
          <a:stretch>
            <a:fillRect/>
          </a:stretch>
        </p:blipFill>
        <p:spPr>
          <a:xfrm>
            <a:off x="7236296" y="332656"/>
            <a:ext cx="1579001" cy="640135"/>
          </a:xfrm>
          <a:prstGeom prst="rect">
            <a:avLst/>
          </a:prstGeom>
        </p:spPr>
      </p:pic>
      <p:sp>
        <p:nvSpPr>
          <p:cNvPr id="5" name="Title 4"/>
          <p:cNvSpPr>
            <a:spLocks noGrp="1"/>
          </p:cNvSpPr>
          <p:nvPr>
            <p:ph type="ctrTitle"/>
          </p:nvPr>
        </p:nvSpPr>
        <p:spPr/>
        <p:txBody>
          <a:bodyPr/>
          <a:lstStyle/>
          <a:p>
            <a:pPr lvl="0" defTabSz="914400"/>
            <a:r>
              <a:rPr lang="en-GB" sz="1800" b="1" dirty="0" smtClean="0">
                <a:solidFill>
                  <a:srgbClr val="0070C0"/>
                </a:solidFill>
                <a:latin typeface="Verdana" panose="020B0604030504040204" pitchFamily="34" charset="0"/>
                <a:ea typeface="Calibri" panose="020F0502020204030204" pitchFamily="34" charset="0"/>
                <a:cs typeface="+mn-cs"/>
              </a:rPr>
              <a:t>The Cassandra </a:t>
            </a:r>
            <a:r>
              <a:rPr lang="en-GB" sz="1800" b="1" dirty="0">
                <a:solidFill>
                  <a:srgbClr val="0070C0"/>
                </a:solidFill>
                <a:latin typeface="Verdana" panose="020B0604030504040204" pitchFamily="34" charset="0"/>
                <a:ea typeface="Calibri" panose="020F0502020204030204" pitchFamily="34" charset="0"/>
                <a:cs typeface="+mn-cs"/>
              </a:rPr>
              <a:t>Project- Building a Sustainable Workload Activity Model for Future Community and District Nursing Workforce Capacity </a:t>
            </a:r>
            <a:r>
              <a:rPr lang="en-GB" sz="1800" b="1" dirty="0" smtClean="0">
                <a:solidFill>
                  <a:srgbClr val="0070C0"/>
                </a:solidFill>
                <a:latin typeface="Verdana" panose="020B0604030504040204" pitchFamily="34" charset="0"/>
                <a:ea typeface="Calibri" panose="020F0502020204030204" pitchFamily="34" charset="0"/>
                <a:cs typeface="+mn-cs"/>
              </a:rPr>
              <a:t>Planning </a:t>
            </a:r>
            <a:r>
              <a:rPr lang="en-GB" sz="1800" dirty="0">
                <a:solidFill>
                  <a:prstClr val="black"/>
                </a:solidFill>
                <a:latin typeface="Times New Roman" pitchFamily="18" charset="0"/>
                <a:ea typeface="+mn-ea"/>
                <a:cs typeface="+mn-cs"/>
              </a:rPr>
              <a:t/>
            </a:r>
            <a:br>
              <a:rPr lang="en-GB" sz="1800" dirty="0">
                <a:solidFill>
                  <a:prstClr val="black"/>
                </a:solidFill>
                <a:latin typeface="Times New Roman" pitchFamily="18" charset="0"/>
                <a:ea typeface="+mn-ea"/>
                <a:cs typeface="+mn-cs"/>
              </a:rPr>
            </a:br>
            <a:endParaRPr lang="en-GB" dirty="0"/>
          </a:p>
        </p:txBody>
      </p:sp>
    </p:spTree>
    <p:extLst>
      <p:ext uri="{BB962C8B-B14F-4D97-AF65-F5344CB8AC3E}">
        <p14:creationId xmlns:p14="http://schemas.microsoft.com/office/powerpoint/2010/main" val="50928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a:solidFill>
                  <a:srgbClr val="0070C0"/>
                </a:solidFill>
                <a:latin typeface="Arial" panose="020B0604020202020204" pitchFamily="34" charset="0"/>
                <a:cs typeface="Arial" panose="020B0604020202020204" pitchFamily="34" charset="0"/>
              </a:rPr>
              <a:t>Missed Care Defined</a:t>
            </a:r>
          </a:p>
        </p:txBody>
      </p:sp>
      <p:sp>
        <p:nvSpPr>
          <p:cNvPr id="3" name="Content Placeholder 2"/>
          <p:cNvSpPr>
            <a:spLocks noGrp="1"/>
          </p:cNvSpPr>
          <p:nvPr>
            <p:ph idx="1"/>
          </p:nvPr>
        </p:nvSpPr>
        <p:spPr/>
        <p:txBody>
          <a:bodyPr/>
          <a:lstStyle/>
          <a:p>
            <a:pPr marL="0" lvl="0" indent="0" defTabSz="685800" eaLnBrk="1" fontAlgn="auto" hangingPunct="1">
              <a:lnSpc>
                <a:spcPct val="90000"/>
              </a:lnSpc>
              <a:spcBef>
                <a:spcPts val="750"/>
              </a:spcBef>
              <a:spcAft>
                <a:spcPts val="0"/>
              </a:spcAft>
              <a:buNone/>
            </a:pPr>
            <a:r>
              <a:rPr lang="en-GB" sz="2800" i="1" dirty="0">
                <a:solidFill>
                  <a:prstClr val="black"/>
                </a:solidFill>
                <a:latin typeface="Arial" panose="020B0604020202020204" pitchFamily="34" charset="0"/>
                <a:ea typeface="Calibri" panose="020F0502020204030204" pitchFamily="34" charset="0"/>
                <a:cs typeface="Arial" panose="020B0604020202020204" pitchFamily="34" charset="0"/>
              </a:rPr>
              <a:t>Required patient care that is omitted (either in part or in whole) or delayed’ in response to ‘multiple demands and inadequate resources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0" lvl="0" indent="0" defTabSz="685800" eaLnBrk="1" fontAlgn="auto" hangingPunct="1">
              <a:lnSpc>
                <a:spcPct val="90000"/>
              </a:lnSpc>
              <a:spcBef>
                <a:spcPts val="750"/>
              </a:spcBef>
              <a:spcAft>
                <a:spcPts val="0"/>
              </a:spcAft>
              <a:buNone/>
            </a:pPr>
            <a:r>
              <a:rPr lang="en-GB"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(Kalisch et al (2009: 1510)</a:t>
            </a:r>
          </a:p>
          <a:p>
            <a:endParaRPr lang="en-GB" dirty="0"/>
          </a:p>
        </p:txBody>
      </p:sp>
      <p:pic>
        <p:nvPicPr>
          <p:cNvPr id="4" name="Picture 3"/>
          <p:cNvPicPr>
            <a:picLocks noChangeAspect="1"/>
          </p:cNvPicPr>
          <p:nvPr/>
        </p:nvPicPr>
        <p:blipFill>
          <a:blip r:embed="rId3"/>
          <a:stretch>
            <a:fillRect/>
          </a:stretch>
        </p:blipFill>
        <p:spPr>
          <a:xfrm>
            <a:off x="602754" y="3861048"/>
            <a:ext cx="2880320" cy="2880320"/>
          </a:xfrm>
          <a:prstGeom prst="rect">
            <a:avLst/>
          </a:prstGeom>
        </p:spPr>
      </p:pic>
      <p:sp>
        <p:nvSpPr>
          <p:cNvPr id="5" name="Rectangle 4"/>
          <p:cNvSpPr/>
          <p:nvPr/>
        </p:nvSpPr>
        <p:spPr>
          <a:xfrm>
            <a:off x="3826969" y="4149080"/>
            <a:ext cx="4572000" cy="757130"/>
          </a:xfrm>
          <a:prstGeom prst="rect">
            <a:avLst/>
          </a:prstGeom>
        </p:spPr>
        <p:txBody>
          <a:bodyPr>
            <a:spAutoFit/>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Negative consequences for patient outcomes</a:t>
            </a:r>
          </a:p>
        </p:txBody>
      </p:sp>
    </p:spTree>
    <p:extLst>
      <p:ext uri="{BB962C8B-B14F-4D97-AF65-F5344CB8AC3E}">
        <p14:creationId xmlns:p14="http://schemas.microsoft.com/office/powerpoint/2010/main" val="2065188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0070C0"/>
                </a:solidFill>
                <a:latin typeface="Arial" panose="020B0604020202020204" pitchFamily="34" charset="0"/>
                <a:cs typeface="Arial" panose="020B0604020202020204" pitchFamily="34" charset="0"/>
              </a:rPr>
              <a:t>Conclusion</a:t>
            </a:r>
            <a:endParaRPr lang="en-GB"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71450" lvl="0" indent="-171450" algn="just" defTabSz="685800" eaLnBrk="1" fontAlgn="auto" hangingPunct="1">
              <a:lnSpc>
                <a:spcPct val="107000"/>
              </a:lnSpc>
              <a:spcBef>
                <a:spcPts val="750"/>
              </a:spcBef>
              <a:spcAft>
                <a:spcPts val="80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Need new capacity and demand tools to measure and reflect the complexity of workload and output, maximising the potential of the existing workforce to enable planned growth</a:t>
            </a:r>
          </a:p>
          <a:p>
            <a:endParaRPr lang="en-GB" dirty="0"/>
          </a:p>
        </p:txBody>
      </p:sp>
    </p:spTree>
    <p:extLst>
      <p:ext uri="{BB962C8B-B14F-4D97-AF65-F5344CB8AC3E}">
        <p14:creationId xmlns:p14="http://schemas.microsoft.com/office/powerpoint/2010/main" val="77569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a:solidFill>
                  <a:srgbClr val="0070C0"/>
                </a:solidFill>
                <a:latin typeface="Arial" panose="020B0604020202020204" pitchFamily="34" charset="0"/>
                <a:cs typeface="Arial" panose="020B0604020202020204" pitchFamily="34" charset="0"/>
              </a:rPr>
              <a:t>The Cassandra Project Objectives</a:t>
            </a:r>
          </a:p>
        </p:txBody>
      </p:sp>
      <p:sp>
        <p:nvSpPr>
          <p:cNvPr id="3" name="Content Placeholder 2"/>
          <p:cNvSpPr>
            <a:spLocks noGrp="1"/>
          </p:cNvSpPr>
          <p:nvPr>
            <p:ph idx="1"/>
          </p:nvPr>
        </p:nvSpPr>
        <p:spPr/>
        <p:txBody>
          <a:bodyPr/>
          <a:lstStyle/>
          <a:p>
            <a:pPr lvl="0" algn="just" defTabSz="685800" eaLnBrk="1" fontAlgn="auto" hangingPunct="1">
              <a:lnSpc>
                <a:spcPct val="115000"/>
              </a:lnSpc>
              <a:spcBef>
                <a:spcPts val="750"/>
              </a:spcBef>
              <a:spcAft>
                <a:spcPts val="0"/>
              </a:spcAft>
              <a:buFont typeface="+mj-lt"/>
              <a:buAutoNum type="arabicPeriod"/>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Adapt the Cassandra Matrix® workload activity tool (Leary 2011) specifically for the community nursing context with DCNs </a:t>
            </a:r>
            <a:endParaRPr lang="en-GB"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685800" eaLnBrk="1" fontAlgn="auto" hangingPunct="1">
              <a:lnSpc>
                <a:spcPct val="115000"/>
              </a:lnSpc>
              <a:spcBef>
                <a:spcPts val="750"/>
              </a:spcBef>
              <a:spcAft>
                <a:spcPts val="0"/>
              </a:spcAft>
              <a:buFont typeface="+mj-lt"/>
              <a:buAutoNum type="arabicPeriod"/>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Pilot across 6 community organisations across Kent, Surrey and Sussex DCNs (bands 5-7)</a:t>
            </a:r>
            <a:endParaRPr lang="en-GB"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685800" eaLnBrk="1" fontAlgn="auto" hangingPunct="1">
              <a:lnSpc>
                <a:spcPct val="115000"/>
              </a:lnSpc>
              <a:spcBef>
                <a:spcPts val="750"/>
              </a:spcBef>
              <a:spcAft>
                <a:spcPts val="0"/>
              </a:spcAft>
              <a:buFont typeface="+mj-lt"/>
              <a:buAutoNum type="arabicPeriod"/>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Undertake a utility evaluation of the tool </a:t>
            </a:r>
            <a:r>
              <a:rPr lang="en-GB"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to </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provide proof of concept as a model to predict and plan for optimum community nursing caseload activity within a whole system.</a:t>
            </a:r>
            <a:endParaRPr lang="en-GB"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685800" eaLnBrk="1" fontAlgn="auto" hangingPunct="1">
              <a:lnSpc>
                <a:spcPct val="115000"/>
              </a:lnSpc>
              <a:spcBef>
                <a:spcPts val="750"/>
              </a:spcBef>
              <a:spcAft>
                <a:spcPts val="1000"/>
              </a:spcAft>
              <a:buFont typeface="+mj-lt"/>
              <a:buAutoNum type="arabicPeriod"/>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Aggregate the data sets to identify patterns that might impact on caseload management including identification of care left undone</a:t>
            </a:r>
            <a:endParaRPr lang="en-GB"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0999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0070C0"/>
                </a:solidFill>
                <a:latin typeface="Arial" panose="020B0604020202020204" pitchFamily="34" charset="0"/>
                <a:cs typeface="Arial" panose="020B0604020202020204" pitchFamily="34" charset="0"/>
              </a:rPr>
              <a:t>Our Assumptions</a:t>
            </a:r>
            <a:endParaRPr lang="en-GB" sz="3200" b="1" dirty="0">
              <a:solidFill>
                <a:srgbClr val="0070C0"/>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1003969" y="1600200"/>
            <a:ext cx="7136061" cy="4525963"/>
          </a:xfrm>
          <a:prstGeom prst="rect">
            <a:avLst/>
          </a:prstGeom>
        </p:spPr>
      </p:pic>
    </p:spTree>
    <p:extLst>
      <p:ext uri="{BB962C8B-B14F-4D97-AF65-F5344CB8AC3E}">
        <p14:creationId xmlns:p14="http://schemas.microsoft.com/office/powerpoint/2010/main" val="1387440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0070C0"/>
                </a:solidFill>
                <a:latin typeface="Arial" panose="020B0604020202020204" pitchFamily="34" charset="0"/>
                <a:cs typeface="Arial" panose="020B0604020202020204" pitchFamily="34" charset="0"/>
              </a:rPr>
              <a:t>Methodology</a:t>
            </a:r>
            <a:endParaRPr lang="en-GB"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rPr>
              <a:t>E</a:t>
            </a:r>
            <a:r>
              <a:rPr lang="en-GB" sz="2400" dirty="0" smtClean="0">
                <a:solidFill>
                  <a:prstClr val="black"/>
                </a:solidFill>
                <a:latin typeface="Arial" panose="020B0604020202020204" pitchFamily="34" charset="0"/>
                <a:ea typeface="Calibri" panose="020F0502020204030204" pitchFamily="34" charset="0"/>
              </a:rPr>
              <a:t>mancipatory </a:t>
            </a:r>
            <a:r>
              <a:rPr lang="en-GB" sz="2400" dirty="0">
                <a:solidFill>
                  <a:prstClr val="black"/>
                </a:solidFill>
                <a:latin typeface="Arial" panose="020B0604020202020204" pitchFamily="34" charset="0"/>
                <a:ea typeface="Calibri" panose="020F0502020204030204" pitchFamily="34" charset="0"/>
              </a:rPr>
              <a:t>Practice Development </a:t>
            </a:r>
            <a:r>
              <a:rPr lang="en-GB" sz="2400" dirty="0" smtClean="0">
                <a:solidFill>
                  <a:prstClr val="black"/>
                </a:solidFill>
                <a:latin typeface="Arial" panose="020B0604020202020204" pitchFamily="34" charset="0"/>
                <a:ea typeface="Calibri" panose="020F0502020204030204" pitchFamily="34" charset="0"/>
              </a:rPr>
              <a:t>(ePD</a:t>
            </a:r>
            <a:r>
              <a:rPr lang="en-GB" sz="2400" dirty="0">
                <a:solidFill>
                  <a:prstClr val="black"/>
                </a:solidFill>
                <a:latin typeface="Arial" panose="020B0604020202020204" pitchFamily="34" charset="0"/>
                <a:ea typeface="Calibri" panose="020F0502020204030204" pitchFamily="34" charset="0"/>
              </a:rPr>
              <a:t>)</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rPr>
              <a:t>Informed by critical realism to understand real world issues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rPr>
              <a:t>Formative implementation and process evaluation</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rPr>
              <a:t>Strengthen or improve the tool being evaluated</a:t>
            </a:r>
          </a:p>
          <a:p>
            <a:pPr marL="514350" lvl="1" indent="-171450" defTabSz="685800" eaLnBrk="1" fontAlgn="auto" hangingPunct="1">
              <a:lnSpc>
                <a:spcPct val="90000"/>
              </a:lnSpc>
              <a:spcBef>
                <a:spcPts val="375"/>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rPr>
              <a:t>examine the </a:t>
            </a:r>
            <a:r>
              <a:rPr lang="en-GB" sz="2400" b="1" dirty="0">
                <a:solidFill>
                  <a:srgbClr val="0070C0"/>
                </a:solidFill>
                <a:latin typeface="Arial" panose="020B0604020202020204" pitchFamily="34" charset="0"/>
                <a:ea typeface="Calibri" panose="020F0502020204030204" pitchFamily="34" charset="0"/>
              </a:rPr>
              <a:t>delivery </a:t>
            </a:r>
            <a:r>
              <a:rPr lang="en-GB" sz="2400" dirty="0">
                <a:solidFill>
                  <a:prstClr val="black"/>
                </a:solidFill>
                <a:latin typeface="Arial" panose="020B0604020202020204" pitchFamily="34" charset="0"/>
                <a:ea typeface="Calibri" panose="020F0502020204030204" pitchFamily="34" charset="0"/>
              </a:rPr>
              <a:t>of the </a:t>
            </a:r>
            <a:r>
              <a:rPr lang="en-GB" sz="2400" dirty="0" smtClean="0">
                <a:solidFill>
                  <a:prstClr val="black"/>
                </a:solidFill>
                <a:latin typeface="Arial" panose="020B0604020202020204" pitchFamily="34" charset="0"/>
                <a:ea typeface="Calibri" panose="020F0502020204030204" pitchFamily="34" charset="0"/>
              </a:rPr>
              <a:t>tool</a:t>
            </a:r>
            <a:endParaRPr lang="en-GB" sz="2400" dirty="0">
              <a:solidFill>
                <a:prstClr val="black"/>
              </a:solidFill>
              <a:latin typeface="Arial" panose="020B0604020202020204" pitchFamily="34" charset="0"/>
              <a:ea typeface="Calibri" panose="020F0502020204030204" pitchFamily="34" charset="0"/>
            </a:endParaRPr>
          </a:p>
          <a:p>
            <a:pPr marL="514350" lvl="1" indent="-171450" defTabSz="685800" eaLnBrk="1" fontAlgn="auto" hangingPunct="1">
              <a:lnSpc>
                <a:spcPct val="90000"/>
              </a:lnSpc>
              <a:spcBef>
                <a:spcPts val="375"/>
              </a:spcBef>
              <a:spcAft>
                <a:spcPts val="0"/>
              </a:spcAft>
              <a:buFont typeface="Arial" panose="020B0604020202020204" pitchFamily="34" charset="0"/>
              <a:buChar char="•"/>
            </a:pPr>
            <a:r>
              <a:rPr lang="en-GB" sz="2400" b="1" dirty="0">
                <a:solidFill>
                  <a:srgbClr val="0070C0"/>
                </a:solidFill>
                <a:latin typeface="Arial" panose="020B0604020202020204" pitchFamily="34" charset="0"/>
                <a:ea typeface="Calibri" panose="020F0502020204030204" pitchFamily="34" charset="0"/>
              </a:rPr>
              <a:t>quality</a:t>
            </a:r>
            <a:r>
              <a:rPr lang="en-GB" sz="2400" dirty="0">
                <a:solidFill>
                  <a:prstClr val="black"/>
                </a:solidFill>
                <a:latin typeface="Arial" panose="020B0604020202020204" pitchFamily="34" charset="0"/>
                <a:ea typeface="Calibri" panose="020F0502020204030204" pitchFamily="34" charset="0"/>
              </a:rPr>
              <a:t> of its </a:t>
            </a:r>
            <a:r>
              <a:rPr lang="en-GB" sz="2400" dirty="0" smtClean="0">
                <a:solidFill>
                  <a:prstClr val="black"/>
                </a:solidFill>
                <a:latin typeface="Arial" panose="020B0604020202020204" pitchFamily="34" charset="0"/>
                <a:ea typeface="Calibri" panose="020F0502020204030204" pitchFamily="34" charset="0"/>
              </a:rPr>
              <a:t>implementation </a:t>
            </a:r>
            <a:endParaRPr lang="en-GB" sz="2400" dirty="0">
              <a:solidFill>
                <a:prstClr val="black"/>
              </a:solidFill>
              <a:latin typeface="Arial" panose="020B0604020202020204" pitchFamily="34" charset="0"/>
              <a:ea typeface="Calibri" panose="020F0502020204030204" pitchFamily="34" charset="0"/>
            </a:endParaRPr>
          </a:p>
          <a:p>
            <a:pPr marL="514350" lvl="1" indent="-171450" defTabSz="685800" eaLnBrk="1" fontAlgn="auto" hangingPunct="1">
              <a:lnSpc>
                <a:spcPct val="90000"/>
              </a:lnSpc>
              <a:spcBef>
                <a:spcPts val="375"/>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rPr>
              <a:t>assessment of the organizational </a:t>
            </a:r>
            <a:r>
              <a:rPr lang="en-GB" sz="2400" b="1" dirty="0">
                <a:solidFill>
                  <a:srgbClr val="0070C0"/>
                </a:solidFill>
                <a:latin typeface="Arial" panose="020B0604020202020204" pitchFamily="34" charset="0"/>
                <a:ea typeface="Calibri" panose="020F0502020204030204" pitchFamily="34" charset="0"/>
              </a:rPr>
              <a:t>contex</a:t>
            </a:r>
            <a:r>
              <a:rPr lang="en-GB" sz="2400" dirty="0">
                <a:solidFill>
                  <a:prstClr val="black"/>
                </a:solidFill>
                <a:latin typeface="Arial" panose="020B0604020202020204" pitchFamily="34" charset="0"/>
                <a:ea typeface="Calibri" panose="020F0502020204030204" pitchFamily="34" charset="0"/>
              </a:rPr>
              <a:t>t, </a:t>
            </a:r>
            <a:r>
              <a:rPr lang="en-GB" sz="2400" dirty="0" smtClean="0">
                <a:solidFill>
                  <a:prstClr val="black"/>
                </a:solidFill>
                <a:latin typeface="Arial" panose="020B0604020202020204" pitchFamily="34" charset="0"/>
                <a:ea typeface="Calibri" panose="020F0502020204030204" pitchFamily="34" charset="0"/>
              </a:rPr>
              <a:t>personnel </a:t>
            </a:r>
            <a:r>
              <a:rPr lang="en-GB" sz="2400" dirty="0">
                <a:solidFill>
                  <a:prstClr val="black"/>
                </a:solidFill>
                <a:latin typeface="Arial" panose="020B0604020202020204" pitchFamily="34" charset="0"/>
                <a:ea typeface="Calibri" panose="020F0502020204030204" pitchFamily="34" charset="0"/>
              </a:rPr>
              <a:t>procedures, inputs, </a:t>
            </a:r>
            <a:r>
              <a:rPr lang="en-GB" sz="2400" b="1" dirty="0">
                <a:solidFill>
                  <a:srgbClr val="0070C0"/>
                </a:solidFill>
                <a:latin typeface="Arial" panose="020B0604020202020204" pitchFamily="34" charset="0"/>
                <a:ea typeface="Calibri" panose="020F0502020204030204" pitchFamily="34" charset="0"/>
              </a:rPr>
              <a:t>processes</a:t>
            </a:r>
            <a:r>
              <a:rPr lang="en-GB" sz="2400" dirty="0">
                <a:solidFill>
                  <a:prstClr val="black"/>
                </a:solidFill>
                <a:latin typeface="Arial" panose="020B0604020202020204" pitchFamily="34" charset="0"/>
                <a:ea typeface="Calibri" panose="020F0502020204030204" pitchFamily="34" charset="0"/>
              </a:rPr>
              <a:t> and </a:t>
            </a:r>
            <a:r>
              <a:rPr lang="en-GB" sz="2400" b="1" dirty="0">
                <a:solidFill>
                  <a:srgbClr val="0070C0"/>
                </a:solidFill>
                <a:latin typeface="Arial" panose="020B0604020202020204" pitchFamily="34" charset="0"/>
                <a:ea typeface="Calibri" panose="020F0502020204030204" pitchFamily="34" charset="0"/>
              </a:rPr>
              <a:t>outputs</a:t>
            </a:r>
          </a:p>
          <a:p>
            <a:pPr marL="514350" lvl="1" indent="-171450" defTabSz="685800" eaLnBrk="1" fontAlgn="auto" hangingPunct="1">
              <a:lnSpc>
                <a:spcPct val="90000"/>
              </a:lnSpc>
              <a:spcBef>
                <a:spcPts val="375"/>
              </a:spcBef>
              <a:spcAft>
                <a:spcPts val="0"/>
              </a:spcAft>
              <a:buFont typeface="Arial" panose="020B0604020202020204" pitchFamily="34" charset="0"/>
              <a:buChar char="•"/>
            </a:pPr>
            <a:r>
              <a:rPr lang="en-GB" sz="2400" b="1" dirty="0">
                <a:solidFill>
                  <a:srgbClr val="0070C0"/>
                </a:solidFill>
                <a:latin typeface="Arial" panose="020B0604020202020204" pitchFamily="34" charset="0"/>
                <a:ea typeface="Times New Roman" panose="02020603050405020304" pitchFamily="18" charset="0"/>
              </a:rPr>
              <a:t>alternative delivery</a:t>
            </a:r>
            <a:r>
              <a:rPr lang="en-GB" sz="2400" dirty="0">
                <a:solidFill>
                  <a:prstClr val="black"/>
                </a:solidFill>
                <a:latin typeface="Arial" panose="020B0604020202020204" pitchFamily="34" charset="0"/>
                <a:ea typeface="Times New Roman" panose="02020603050405020304" pitchFamily="18" charset="0"/>
              </a:rPr>
              <a:t> </a:t>
            </a:r>
            <a:r>
              <a:rPr lang="en-GB" sz="2400" dirty="0" smtClean="0">
                <a:solidFill>
                  <a:prstClr val="black"/>
                </a:solidFill>
                <a:latin typeface="Arial" panose="020B0604020202020204" pitchFamily="34" charset="0"/>
                <a:ea typeface="Times New Roman" panose="02020603050405020304" pitchFamily="18" charset="0"/>
              </a:rPr>
              <a:t>procedures</a:t>
            </a:r>
            <a:endParaRPr lang="en-GB" sz="2400" dirty="0">
              <a:solidFill>
                <a:prstClr val="black"/>
              </a:solidFill>
              <a:latin typeface="Arial" panose="020B0604020202020204" pitchFamily="34" charset="0"/>
              <a:ea typeface="Times New Roman" panose="02020603050405020304" pitchFamily="18" charset="0"/>
            </a:endParaRPr>
          </a:p>
          <a:p>
            <a:pPr marL="514350" lvl="1" indent="-171450" defTabSz="685800" eaLnBrk="1" fontAlgn="auto" hangingPunct="1">
              <a:lnSpc>
                <a:spcPct val="90000"/>
              </a:lnSpc>
              <a:spcBef>
                <a:spcPts val="375"/>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rPr>
              <a:t>tool </a:t>
            </a:r>
            <a:r>
              <a:rPr lang="en-GB" sz="2400" b="1" dirty="0">
                <a:solidFill>
                  <a:srgbClr val="0070C0"/>
                </a:solidFill>
                <a:latin typeface="Arial" panose="020B0604020202020204" pitchFamily="34" charset="0"/>
                <a:ea typeface="Calibri" panose="020F0502020204030204" pitchFamily="34" charset="0"/>
              </a:rPr>
              <a:t>fidelity</a:t>
            </a:r>
          </a:p>
          <a:p>
            <a:endParaRPr lang="en-GB" dirty="0"/>
          </a:p>
        </p:txBody>
      </p:sp>
    </p:spTree>
    <p:extLst>
      <p:ext uri="{BB962C8B-B14F-4D97-AF65-F5344CB8AC3E}">
        <p14:creationId xmlns:p14="http://schemas.microsoft.com/office/powerpoint/2010/main" val="3996524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0070C0"/>
                </a:solidFill>
                <a:latin typeface="Arial" panose="020B0604020202020204" pitchFamily="34" charset="0"/>
                <a:cs typeface="Arial" panose="020B0604020202020204" pitchFamily="34" charset="0"/>
              </a:rPr>
              <a:t>Methods</a:t>
            </a:r>
            <a:endParaRPr lang="en-GB"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Cassandra Matrix ® Workload Activity Tool (adapted) </a:t>
            </a:r>
            <a:r>
              <a:rPr lang="en-GB" sz="1800" dirty="0">
                <a:solidFill>
                  <a:prstClr val="black"/>
                </a:solidFill>
                <a:latin typeface="Arial" panose="020B0604020202020204" pitchFamily="34" charset="0"/>
                <a:cs typeface="Arial" panose="020B0604020202020204" pitchFamily="34" charset="0"/>
              </a:rPr>
              <a:t>(Leary 2011)</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Pre and post workload activity survey to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capture what difference it made to their self awareness of their role and contribution to care delivery.</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Process evaluation workshops with stakeholder </a:t>
            </a: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organisations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BOS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survey pre and post workload activity using CCCIs framework (Guba and Lincoln 1989)</a:t>
            </a:r>
          </a:p>
        </p:txBody>
      </p:sp>
    </p:spTree>
    <p:extLst>
      <p:ext uri="{BB962C8B-B14F-4D97-AF65-F5344CB8AC3E}">
        <p14:creationId xmlns:p14="http://schemas.microsoft.com/office/powerpoint/2010/main" val="256217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What does the Cassandra Tool do?</a:t>
            </a:r>
            <a:endParaRPr lang="en-GB" sz="3600" b="1" dirty="0">
              <a:solidFill>
                <a:srgbClr val="1068D0"/>
              </a:solidFill>
            </a:endParaRPr>
          </a:p>
        </p:txBody>
      </p:sp>
      <p:sp>
        <p:nvSpPr>
          <p:cNvPr id="3" name="Content Placeholder 2"/>
          <p:cNvSpPr>
            <a:spLocks noGrp="1"/>
          </p:cNvSpPr>
          <p:nvPr>
            <p:ph idx="1"/>
          </p:nvPr>
        </p:nvSpPr>
        <p:spPr>
          <a:xfrm>
            <a:off x="437406" y="1448842"/>
            <a:ext cx="8229600" cy="4525963"/>
          </a:xfrm>
        </p:spPr>
        <p:txBody>
          <a:bodyPr/>
          <a:lstStyle/>
          <a:p>
            <a:pPr marL="171450" lvl="0" indent="-171450" algn="just" defTabSz="685800" eaLnBrk="1" fontAlgn="auto" hangingPunct="1">
              <a:spcBef>
                <a:spcPts val="750"/>
              </a:spcBef>
              <a:spcAft>
                <a:spcPts val="0"/>
              </a:spcAft>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Web based tool used in ‘real time’ as practitioners carry out their daily work using computers, phones or tablets to input their </a:t>
            </a:r>
            <a:r>
              <a:rPr lang="en-GB" sz="2400" dirty="0" smtClean="0">
                <a:latin typeface="Arial" panose="020B0604020202020204" pitchFamily="34" charset="0"/>
                <a:ea typeface="Calibri" panose="020F0502020204030204" pitchFamily="34" charset="0"/>
                <a:cs typeface="Arial" panose="020B0604020202020204" pitchFamily="34" charset="0"/>
              </a:rPr>
              <a:t>activity </a:t>
            </a:r>
            <a:endParaRPr lang="en-GB" sz="24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defTabSz="685800" eaLnBrk="1" fontAlgn="auto" hangingPunct="1">
              <a:spcBef>
                <a:spcPts val="750"/>
              </a:spcBef>
              <a:spcAft>
                <a:spcPts val="0"/>
              </a:spcAft>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Intervention</a:t>
            </a:r>
            <a:r>
              <a:rPr lang="en-GB" sz="2400" dirty="0">
                <a:solidFill>
                  <a:prstClr val="black"/>
                </a:solidFill>
                <a:latin typeface="Arial" panose="020B0604020202020204" pitchFamily="34" charset="0"/>
                <a:cs typeface="Arial" panose="020B0604020202020204" pitchFamily="34" charset="0"/>
              </a:rPr>
              <a:t>, context, time, people, care left undone/activity left </a:t>
            </a:r>
            <a:r>
              <a:rPr lang="en-GB" sz="2400" dirty="0" smtClean="0">
                <a:solidFill>
                  <a:prstClr val="black"/>
                </a:solidFill>
                <a:latin typeface="Arial" panose="020B0604020202020204" pitchFamily="34" charset="0"/>
                <a:cs typeface="Arial" panose="020B0604020202020204" pitchFamily="34" charset="0"/>
              </a:rPr>
              <a:t>undone</a:t>
            </a:r>
            <a:endParaRPr lang="en-GB" sz="2400" dirty="0">
              <a:latin typeface="Arial" panose="020B0604020202020204" pitchFamily="34" charset="0"/>
              <a:ea typeface="Calibri" panose="020F0502020204030204" pitchFamily="34" charset="0"/>
              <a:cs typeface="Arial" panose="020B0604020202020204" pitchFamily="34" charset="0"/>
            </a:endParaRP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dirty="0" smtClean="0">
                <a:latin typeface="Arial" panose="020B0604020202020204" pitchFamily="34" charset="0"/>
                <a:ea typeface="Calibri" panose="020F0502020204030204" pitchFamily="34" charset="0"/>
                <a:cs typeface="Arial" panose="020B0604020202020204" pitchFamily="34" charset="0"/>
              </a:rPr>
              <a:t>Six main categories of intervention: </a:t>
            </a:r>
            <a:endParaRPr lang="en-GB" sz="2400" dirty="0">
              <a:latin typeface="Arial" panose="020B0604020202020204" pitchFamily="34" charset="0"/>
              <a:ea typeface="Calibri" panose="020F0502020204030204" pitchFamily="34" charset="0"/>
              <a:cs typeface="Arial" panose="020B0604020202020204" pitchFamily="34" charset="0"/>
            </a:endParaRPr>
          </a:p>
          <a:p>
            <a:pPr lvl="3" defTabSz="685800" eaLnBrk="1" fontAlgn="auto" hangingPunct="1">
              <a:spcBef>
                <a:spcPts val="750"/>
              </a:spcBef>
              <a:spcAft>
                <a:spcPts val="0"/>
              </a:spcAft>
              <a:buFont typeface="+mj-lt"/>
              <a:buAutoNum type="arabicPeriod"/>
            </a:pPr>
            <a:r>
              <a:rPr lang="en-GB" sz="1800" b="1" dirty="0">
                <a:solidFill>
                  <a:srgbClr val="0070C0"/>
                </a:solidFill>
                <a:latin typeface="Arial" panose="020B0604020202020204" pitchFamily="34" charset="0"/>
                <a:ea typeface="Calibri" panose="020F0502020204030204" pitchFamily="34" charset="0"/>
                <a:cs typeface="Arial" panose="020B0604020202020204" pitchFamily="34" charset="0"/>
              </a:rPr>
              <a:t>Case management</a:t>
            </a:r>
            <a:endParaRPr lang="en-GB" sz="1800" b="1" dirty="0">
              <a:solidFill>
                <a:srgbClr val="0070C0"/>
              </a:solidFill>
              <a:latin typeface="Arial" panose="020B0604020202020204" pitchFamily="34" charset="0"/>
              <a:cs typeface="Arial" panose="020B0604020202020204" pitchFamily="34" charset="0"/>
            </a:endParaRPr>
          </a:p>
          <a:p>
            <a:pPr lvl="3" defTabSz="685800" eaLnBrk="1" fontAlgn="auto" hangingPunct="1">
              <a:spcBef>
                <a:spcPts val="750"/>
              </a:spcBef>
              <a:spcAft>
                <a:spcPts val="0"/>
              </a:spcAft>
              <a:buFont typeface="+mj-lt"/>
              <a:buAutoNum type="arabicPeriod"/>
            </a:pPr>
            <a:r>
              <a:rPr lang="en-GB" sz="1800" b="1" dirty="0">
                <a:solidFill>
                  <a:srgbClr val="0070C0"/>
                </a:solidFill>
                <a:latin typeface="Arial" panose="020B0604020202020204" pitchFamily="34" charset="0"/>
                <a:ea typeface="Calibri" panose="020F0502020204030204" pitchFamily="34" charset="0"/>
                <a:cs typeface="Arial" panose="020B0604020202020204" pitchFamily="34" charset="0"/>
              </a:rPr>
              <a:t>Clinical admin</a:t>
            </a:r>
            <a:endParaRPr lang="en-GB" sz="1800" b="1" dirty="0">
              <a:solidFill>
                <a:srgbClr val="0070C0"/>
              </a:solidFill>
              <a:latin typeface="Arial" panose="020B0604020202020204" pitchFamily="34" charset="0"/>
              <a:cs typeface="Arial" panose="020B0604020202020204" pitchFamily="34" charset="0"/>
            </a:endParaRPr>
          </a:p>
          <a:p>
            <a:pPr lvl="3" defTabSz="685800" eaLnBrk="1" fontAlgn="auto" hangingPunct="1">
              <a:spcBef>
                <a:spcPts val="750"/>
              </a:spcBef>
              <a:spcAft>
                <a:spcPts val="0"/>
              </a:spcAft>
              <a:buFont typeface="+mj-lt"/>
              <a:buAutoNum type="arabicPeriod"/>
            </a:pPr>
            <a:r>
              <a:rPr lang="en-GB" sz="1800" b="1" dirty="0">
                <a:solidFill>
                  <a:srgbClr val="0070C0"/>
                </a:solidFill>
                <a:latin typeface="Arial" panose="020B0604020202020204" pitchFamily="34" charset="0"/>
                <a:ea typeface="Calibri" panose="020F0502020204030204" pitchFamily="34" charset="0"/>
                <a:cs typeface="Arial" panose="020B0604020202020204" pitchFamily="34" charset="0"/>
              </a:rPr>
              <a:t>Non-clinical admin</a:t>
            </a:r>
            <a:endParaRPr lang="en-GB" sz="1800" b="1" dirty="0">
              <a:solidFill>
                <a:srgbClr val="0070C0"/>
              </a:solidFill>
              <a:latin typeface="Arial" panose="020B0604020202020204" pitchFamily="34" charset="0"/>
              <a:cs typeface="Arial" panose="020B0604020202020204" pitchFamily="34" charset="0"/>
            </a:endParaRPr>
          </a:p>
          <a:p>
            <a:pPr lvl="3" defTabSz="685800" eaLnBrk="1" fontAlgn="auto" hangingPunct="1">
              <a:spcBef>
                <a:spcPts val="750"/>
              </a:spcBef>
              <a:spcAft>
                <a:spcPts val="0"/>
              </a:spcAft>
              <a:buFont typeface="+mj-lt"/>
              <a:buAutoNum type="arabicPeriod"/>
            </a:pPr>
            <a:r>
              <a:rPr lang="en-GB" sz="1800" b="1" dirty="0">
                <a:solidFill>
                  <a:srgbClr val="0070C0"/>
                </a:solidFill>
                <a:latin typeface="Arial" panose="020B0604020202020204" pitchFamily="34" charset="0"/>
                <a:ea typeface="Calibri" panose="020F0502020204030204" pitchFamily="34" charset="0"/>
                <a:cs typeface="Arial" panose="020B0604020202020204" pitchFamily="34" charset="0"/>
              </a:rPr>
              <a:t>Physical</a:t>
            </a:r>
            <a:endParaRPr lang="en-GB" sz="1800" b="1" dirty="0">
              <a:solidFill>
                <a:srgbClr val="0070C0"/>
              </a:solidFill>
              <a:latin typeface="Arial" panose="020B0604020202020204" pitchFamily="34" charset="0"/>
              <a:cs typeface="Arial" panose="020B0604020202020204" pitchFamily="34" charset="0"/>
            </a:endParaRPr>
          </a:p>
          <a:p>
            <a:pPr lvl="3" defTabSz="685800" eaLnBrk="1" fontAlgn="auto" hangingPunct="1">
              <a:spcBef>
                <a:spcPts val="750"/>
              </a:spcBef>
              <a:spcAft>
                <a:spcPts val="0"/>
              </a:spcAft>
              <a:buFont typeface="+mj-lt"/>
              <a:buAutoNum type="arabicPeriod"/>
            </a:pPr>
            <a:r>
              <a:rPr lang="en-GB" sz="1800" b="1" dirty="0">
                <a:solidFill>
                  <a:srgbClr val="0070C0"/>
                </a:solidFill>
                <a:latin typeface="Arial" panose="020B0604020202020204" pitchFamily="34" charset="0"/>
                <a:ea typeface="Calibri" panose="020F0502020204030204" pitchFamily="34" charset="0"/>
                <a:cs typeface="Arial" panose="020B0604020202020204" pitchFamily="34" charset="0"/>
              </a:rPr>
              <a:t>Psychological</a:t>
            </a:r>
            <a:endParaRPr lang="en-GB" sz="1800" b="1" dirty="0">
              <a:solidFill>
                <a:srgbClr val="0070C0"/>
              </a:solidFill>
              <a:latin typeface="Arial" panose="020B0604020202020204" pitchFamily="34" charset="0"/>
              <a:cs typeface="Arial" panose="020B0604020202020204" pitchFamily="34" charset="0"/>
            </a:endParaRPr>
          </a:p>
          <a:p>
            <a:pPr lvl="3" defTabSz="685800" eaLnBrk="1" fontAlgn="auto" hangingPunct="1">
              <a:spcBef>
                <a:spcPts val="750"/>
              </a:spcBef>
              <a:spcAft>
                <a:spcPts val="0"/>
              </a:spcAft>
              <a:buFont typeface="+mj-lt"/>
              <a:buAutoNum type="arabicPeriod"/>
            </a:pPr>
            <a:r>
              <a:rPr lang="en-GB" sz="1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Social</a:t>
            </a:r>
            <a:endParaRPr lang="en-GB"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675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What does the tool look like?</a:t>
            </a:r>
            <a:endParaRPr lang="en-GB" sz="3600" b="1" dirty="0">
              <a:solidFill>
                <a:srgbClr val="1068D0"/>
              </a:solidFill>
            </a:endParaRPr>
          </a:p>
        </p:txBody>
      </p:sp>
      <p:pic>
        <p:nvPicPr>
          <p:cNvPr id="4" name="Content Placeholder 3"/>
          <p:cNvPicPr>
            <a:picLocks noGrp="1" noChangeAspect="1"/>
          </p:cNvPicPr>
          <p:nvPr>
            <p:ph idx="1"/>
          </p:nvPr>
        </p:nvPicPr>
        <p:blipFill>
          <a:blip r:embed="rId2"/>
          <a:stretch>
            <a:fillRect/>
          </a:stretch>
        </p:blipFill>
        <p:spPr>
          <a:xfrm>
            <a:off x="952950" y="1474943"/>
            <a:ext cx="7200000" cy="4474852"/>
          </a:xfrm>
          <a:prstGeom prst="rect">
            <a:avLst/>
          </a:prstGeom>
        </p:spPr>
      </p:pic>
    </p:spTree>
    <p:extLst>
      <p:ext uri="{BB962C8B-B14F-4D97-AF65-F5344CB8AC3E}">
        <p14:creationId xmlns:p14="http://schemas.microsoft.com/office/powerpoint/2010/main" val="384030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Input data for each care episode</a:t>
            </a:r>
            <a:endParaRPr lang="en-GB" sz="3600" b="1" dirty="0">
              <a:solidFill>
                <a:srgbClr val="1068D0"/>
              </a:solidFill>
            </a:endParaRPr>
          </a:p>
        </p:txBody>
      </p:sp>
      <p:sp>
        <p:nvSpPr>
          <p:cNvPr id="3" name="Content Placeholder 2"/>
          <p:cNvSpPr>
            <a:spLocks noGrp="1"/>
          </p:cNvSpPr>
          <p:nvPr>
            <p:ph idx="1"/>
          </p:nvPr>
        </p:nvSpPr>
        <p:spPr>
          <a:xfrm>
            <a:off x="437406" y="1448842"/>
            <a:ext cx="8229600" cy="4525963"/>
          </a:xfrm>
        </p:spPr>
        <p:txBody>
          <a:bodyPr/>
          <a:lstStyle/>
          <a:p>
            <a:pPr marL="171450" lvl="0" indent="-171450" algn="just" defTabSz="685800" eaLnBrk="1" fontAlgn="auto" hangingPunct="1">
              <a:spcBef>
                <a:spcPts val="750"/>
              </a:spcBef>
              <a:spcAft>
                <a:spcPts val="0"/>
              </a:spcAft>
              <a:buFont typeface="Arial" panose="020B0604020202020204" pitchFamily="34" charset="0"/>
              <a:buChar char="•"/>
            </a:pPr>
            <a:endParaRPr lang="en-GB" sz="18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p:cNvPicPr>
          <p:nvPr/>
        </p:nvPicPr>
        <p:blipFill rotWithShape="1">
          <a:blip r:embed="rId2">
            <a:extLst>
              <a:ext uri="{28A0092B-C50C-407E-A947-70E740481C1C}">
                <a14:useLocalDpi xmlns:a14="http://schemas.microsoft.com/office/drawing/2010/main" val="0"/>
              </a:ext>
            </a:extLst>
          </a:blip>
          <a:srcRect l="402" t="10598" r="-73" b="18889"/>
          <a:stretch/>
        </p:blipFill>
        <p:spPr bwMode="auto">
          <a:xfrm>
            <a:off x="467544" y="1484783"/>
            <a:ext cx="8047806" cy="53732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8182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1068D0"/>
                </a:solidFill>
              </a:rPr>
              <a:t>Findings</a:t>
            </a:r>
            <a:endParaRPr lang="en-GB" b="1" dirty="0">
              <a:solidFill>
                <a:srgbClr val="1068D0"/>
              </a:solidFill>
            </a:endParaRPr>
          </a:p>
        </p:txBody>
      </p:sp>
      <p:sp>
        <p:nvSpPr>
          <p:cNvPr id="3" name="Content Placeholder 2"/>
          <p:cNvSpPr>
            <a:spLocks noGrp="1"/>
          </p:cNvSpPr>
          <p:nvPr>
            <p:ph idx="1"/>
          </p:nvPr>
        </p:nvSpPr>
        <p:spPr/>
        <p:txBody>
          <a:bodyPr/>
          <a:lstStyle/>
          <a:p>
            <a:r>
              <a:rPr lang="en-GB" dirty="0"/>
              <a:t>Approx. 11,000 points of data</a:t>
            </a:r>
          </a:p>
          <a:p>
            <a:r>
              <a:rPr lang="en-GB" dirty="0"/>
              <a:t>7,629 interventions collected in 58 regularly used </a:t>
            </a:r>
            <a:r>
              <a:rPr lang="en-GB" dirty="0" smtClean="0"/>
              <a:t>categories</a:t>
            </a:r>
            <a:endParaRPr lang="en-GB" dirty="0"/>
          </a:p>
          <a:p>
            <a:r>
              <a:rPr lang="en-GB" dirty="0"/>
              <a:t>Issues with collection (not enough for a “big data” study) but shows complexity of </a:t>
            </a:r>
            <a:r>
              <a:rPr lang="en-GB" dirty="0" smtClean="0"/>
              <a:t>care</a:t>
            </a:r>
            <a:endParaRPr lang="en-GB" dirty="0"/>
          </a:p>
          <a:p>
            <a:r>
              <a:rPr lang="en-GB" dirty="0" smtClean="0"/>
              <a:t>112 </a:t>
            </a:r>
            <a:r>
              <a:rPr lang="en-GB" dirty="0"/>
              <a:t>examples of care left </a:t>
            </a:r>
            <a:r>
              <a:rPr lang="en-GB" dirty="0" smtClean="0"/>
              <a:t>undone</a:t>
            </a:r>
          </a:p>
          <a:p>
            <a:endParaRPr lang="en-GB" dirty="0"/>
          </a:p>
          <a:p>
            <a:endParaRPr lang="en-GB" dirty="0"/>
          </a:p>
        </p:txBody>
      </p:sp>
    </p:spTree>
    <p:extLst>
      <p:ext uri="{BB962C8B-B14F-4D97-AF65-F5344CB8AC3E}">
        <p14:creationId xmlns:p14="http://schemas.microsoft.com/office/powerpoint/2010/main" val="2139556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70C0"/>
                </a:solidFill>
                <a:latin typeface="Arial" panose="020B0604020202020204" pitchFamily="34" charset="0"/>
                <a:cs typeface="Arial" panose="020B0604020202020204" pitchFamily="34" charset="0"/>
              </a:rPr>
              <a:t>Acknowledging the team</a:t>
            </a:r>
            <a:endParaRPr lang="en-GB" dirty="0">
              <a:solidFill>
                <a:srgbClr val="0070C0"/>
              </a:solidFill>
            </a:endParaRPr>
          </a:p>
        </p:txBody>
      </p:sp>
      <p:sp>
        <p:nvSpPr>
          <p:cNvPr id="3" name="Content Placeholder 2"/>
          <p:cNvSpPr>
            <a:spLocks noGrp="1"/>
          </p:cNvSpPr>
          <p:nvPr>
            <p:ph idx="1"/>
          </p:nvPr>
        </p:nvSpPr>
        <p:spPr/>
        <p:txBody>
          <a:bodyPr/>
          <a:lstStyle/>
          <a:p>
            <a:pPr marL="0" lvl="0" indent="0" defTabSz="685800" eaLnBrk="1" fontAlgn="auto" hangingPunct="1">
              <a:lnSpc>
                <a:spcPct val="90000"/>
              </a:lnSpc>
              <a:spcBef>
                <a:spcPts val="750"/>
              </a:spcBef>
              <a:spcAft>
                <a:spcPts val="0"/>
              </a:spcAft>
              <a:buNone/>
            </a:pPr>
            <a:r>
              <a:rPr lang="en-US" sz="2400" dirty="0">
                <a:solidFill>
                  <a:prstClr val="black"/>
                </a:solidFill>
                <a:latin typeface="Arial" panose="020B0604020202020204" pitchFamily="34" charset="0"/>
                <a:cs typeface="Arial" panose="020B0604020202020204" pitchFamily="34" charset="0"/>
              </a:rPr>
              <a:t>Professor Alison Leary, Chair Healthcare and Workforce Modelling, LSBU</a:t>
            </a:r>
          </a:p>
          <a:p>
            <a:pPr marL="0" lvl="0" indent="0" defTabSz="685800" eaLnBrk="1" fontAlgn="auto" hangingPunct="1">
              <a:lnSpc>
                <a:spcPct val="90000"/>
              </a:lnSpc>
              <a:spcBef>
                <a:spcPts val="750"/>
              </a:spcBef>
              <a:spcAft>
                <a:spcPts val="0"/>
              </a:spcAft>
              <a:buNone/>
            </a:pPr>
            <a:r>
              <a:rPr lang="en-US" sz="2400" dirty="0">
                <a:solidFill>
                  <a:prstClr val="black"/>
                </a:solidFill>
                <a:latin typeface="Arial" panose="020B0604020202020204" pitchFamily="34" charset="0"/>
                <a:cs typeface="Arial" panose="020B0604020202020204" pitchFamily="34" charset="0"/>
              </a:rPr>
              <a:t>Prof Kim Manley CBE, Chair Practice Development and Innovation, ECPD</a:t>
            </a:r>
          </a:p>
          <a:p>
            <a:pPr marL="0" lvl="0" indent="0" defTabSz="685800" eaLnBrk="1" fontAlgn="auto" hangingPunct="1">
              <a:lnSpc>
                <a:spcPct val="90000"/>
              </a:lnSpc>
              <a:spcBef>
                <a:spcPts val="750"/>
              </a:spcBef>
              <a:spcAft>
                <a:spcPts val="0"/>
              </a:spcAft>
              <a:buNone/>
            </a:pPr>
            <a:r>
              <a:rPr lang="en-US" sz="2400" dirty="0">
                <a:solidFill>
                  <a:prstClr val="black"/>
                </a:solidFill>
                <a:latin typeface="Arial" panose="020B0604020202020204" pitchFamily="34" charset="0"/>
                <a:cs typeface="Arial" panose="020B0604020202020204" pitchFamily="34" charset="0"/>
              </a:rPr>
              <a:t>Dr Toni Wright, </a:t>
            </a:r>
            <a:r>
              <a:rPr lang="en-US" sz="2400" dirty="0" smtClean="0">
                <a:solidFill>
                  <a:prstClr val="black"/>
                </a:solidFill>
                <a:latin typeface="Arial" panose="020B0604020202020204" pitchFamily="34" charset="0"/>
                <a:cs typeface="Arial" panose="020B0604020202020204" pitchFamily="34" charset="0"/>
              </a:rPr>
              <a:t>Principal Research </a:t>
            </a:r>
            <a:r>
              <a:rPr lang="en-US" sz="2400" dirty="0">
                <a:solidFill>
                  <a:prstClr val="black"/>
                </a:solidFill>
                <a:latin typeface="Arial" panose="020B0604020202020204" pitchFamily="34" charset="0"/>
                <a:cs typeface="Arial" panose="020B0604020202020204" pitchFamily="34" charset="0"/>
              </a:rPr>
              <a:t>Fellow</a:t>
            </a:r>
          </a:p>
          <a:p>
            <a:pPr marL="0" lvl="0" indent="0" defTabSz="685800" eaLnBrk="1" fontAlgn="auto" hangingPunct="1">
              <a:lnSpc>
                <a:spcPct val="90000"/>
              </a:lnSpc>
              <a:spcBef>
                <a:spcPts val="750"/>
              </a:spcBef>
              <a:spcAft>
                <a:spcPts val="0"/>
              </a:spcAft>
              <a:buNone/>
            </a:pPr>
            <a:r>
              <a:rPr lang="en-US" sz="2400" dirty="0">
                <a:solidFill>
                  <a:prstClr val="black"/>
                </a:solidFill>
                <a:latin typeface="Arial" panose="020B0604020202020204" pitchFamily="34" charset="0"/>
                <a:cs typeface="Arial" panose="020B0604020202020204" pitchFamily="34" charset="0"/>
              </a:rPr>
              <a:t>Anne Martin, Research Fellow</a:t>
            </a:r>
          </a:p>
          <a:p>
            <a:pPr marL="0" lvl="0" indent="0" defTabSz="685800" eaLnBrk="1" fontAlgn="auto" hangingPunct="1">
              <a:lnSpc>
                <a:spcPct val="90000"/>
              </a:lnSpc>
              <a:spcBef>
                <a:spcPts val="750"/>
              </a:spcBef>
              <a:spcAft>
                <a:spcPts val="0"/>
              </a:spcAft>
              <a:buNone/>
            </a:pPr>
            <a:r>
              <a:rPr lang="en-US" sz="2400" dirty="0">
                <a:solidFill>
                  <a:prstClr val="black"/>
                </a:solidFill>
                <a:latin typeface="Arial" panose="020B0604020202020204" pitchFamily="34" charset="0"/>
                <a:cs typeface="Arial" panose="020B0604020202020204" pitchFamily="34" charset="0"/>
              </a:rPr>
              <a:t>Tricia Leadbetter, Research Fellow</a:t>
            </a:r>
          </a:p>
          <a:p>
            <a:pPr marL="0" lvl="0" indent="0" defTabSz="685800" eaLnBrk="1" fontAlgn="auto" hangingPunct="1">
              <a:lnSpc>
                <a:spcPct val="90000"/>
              </a:lnSpc>
              <a:spcBef>
                <a:spcPts val="750"/>
              </a:spcBef>
              <a:spcAft>
                <a:spcPts val="0"/>
              </a:spcAft>
              <a:buNone/>
            </a:pPr>
            <a:endParaRPr lang="en-US" sz="2400" dirty="0">
              <a:solidFill>
                <a:prstClr val="black"/>
              </a:solidFill>
              <a:latin typeface="Arial" panose="020B0604020202020204" pitchFamily="34" charset="0"/>
              <a:cs typeface="Arial" panose="020B0604020202020204" pitchFamily="34" charset="0"/>
            </a:endParaRPr>
          </a:p>
          <a:p>
            <a:pPr marL="0" lvl="0" indent="0" defTabSz="685800" eaLnBrk="1" fontAlgn="auto" hangingPunct="1">
              <a:lnSpc>
                <a:spcPct val="90000"/>
              </a:lnSpc>
              <a:spcBef>
                <a:spcPts val="750"/>
              </a:spcBef>
              <a:spcAft>
                <a:spcPts val="0"/>
              </a:spcAft>
              <a:buNone/>
            </a:pPr>
            <a:r>
              <a:rPr lang="en-US" sz="2400" b="1" dirty="0">
                <a:solidFill>
                  <a:prstClr val="black"/>
                </a:solidFill>
                <a:latin typeface="Arial" panose="020B0604020202020204" pitchFamily="34" charset="0"/>
                <a:cs typeface="Arial" panose="020B0604020202020204" pitchFamily="34" charset="0"/>
              </a:rPr>
              <a:t>Key: DCN- District </a:t>
            </a:r>
            <a:r>
              <a:rPr lang="en-US" sz="2400" b="1" dirty="0" smtClean="0">
                <a:solidFill>
                  <a:prstClr val="black"/>
                </a:solidFill>
                <a:latin typeface="Arial" panose="020B0604020202020204" pitchFamily="34" charset="0"/>
                <a:cs typeface="Arial" panose="020B0604020202020204" pitchFamily="34" charset="0"/>
              </a:rPr>
              <a:t>&amp; Community Nurses</a:t>
            </a:r>
          </a:p>
          <a:p>
            <a:pPr marL="0" lvl="0" indent="0" defTabSz="685800" eaLnBrk="1" fontAlgn="auto" hangingPunct="1">
              <a:lnSpc>
                <a:spcPct val="90000"/>
              </a:lnSpc>
              <a:spcBef>
                <a:spcPts val="750"/>
              </a:spcBef>
              <a:spcAft>
                <a:spcPts val="0"/>
              </a:spcAft>
              <a:buNone/>
            </a:pPr>
            <a:r>
              <a:rPr lang="en-US" sz="2400" b="1" dirty="0" smtClean="0">
                <a:solidFill>
                  <a:prstClr val="black"/>
                </a:solidFill>
                <a:latin typeface="Arial" panose="020B0604020202020204" pitchFamily="34" charset="0"/>
                <a:cs typeface="Arial" panose="020B0604020202020204" pitchFamily="34" charset="0"/>
              </a:rPr>
              <a:t>	 GCN – General Community Nurses</a:t>
            </a:r>
            <a:endParaRPr lang="en-US" sz="2400" b="1" dirty="0">
              <a:solidFill>
                <a:prstClr val="black"/>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67544" y="184274"/>
            <a:ext cx="1072989" cy="963251"/>
          </a:xfrm>
          <a:prstGeom prst="rect">
            <a:avLst/>
          </a:prstGeom>
        </p:spPr>
      </p:pic>
      <p:pic>
        <p:nvPicPr>
          <p:cNvPr id="8" name="Picture 7"/>
          <p:cNvPicPr>
            <a:picLocks noChangeAspect="1"/>
          </p:cNvPicPr>
          <p:nvPr/>
        </p:nvPicPr>
        <p:blipFill>
          <a:blip r:embed="rId3"/>
          <a:stretch>
            <a:fillRect/>
          </a:stretch>
        </p:blipFill>
        <p:spPr>
          <a:xfrm>
            <a:off x="7236296" y="332656"/>
            <a:ext cx="1579001" cy="640135"/>
          </a:xfrm>
          <a:prstGeom prst="rect">
            <a:avLst/>
          </a:prstGeom>
        </p:spPr>
      </p:pic>
    </p:spTree>
    <p:extLst>
      <p:ext uri="{BB962C8B-B14F-4D97-AF65-F5344CB8AC3E}">
        <p14:creationId xmlns:p14="http://schemas.microsoft.com/office/powerpoint/2010/main" val="883712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a:solidFill>
                  <a:srgbClr val="0070C0"/>
                </a:solidFill>
                <a:latin typeface="Arial" panose="020B0604020202020204" pitchFamily="34" charset="0"/>
                <a:cs typeface="Arial" panose="020B0604020202020204" pitchFamily="34" charset="0"/>
              </a:rPr>
              <a:t>Intervention by Location</a:t>
            </a:r>
            <a:endParaRPr lang="en-GB" sz="3600" b="1" dirty="0">
              <a:solidFill>
                <a:srgbClr val="1068D0"/>
              </a:solidFill>
            </a:endParaRPr>
          </a:p>
        </p:txBody>
      </p:sp>
      <p:pic>
        <p:nvPicPr>
          <p:cNvPr id="5" name="Content Placeholder 4"/>
          <p:cNvPicPr>
            <a:picLocks noGrp="1" noChangeAspect="1"/>
          </p:cNvPicPr>
          <p:nvPr>
            <p:ph idx="1"/>
          </p:nvPr>
        </p:nvPicPr>
        <p:blipFill>
          <a:blip r:embed="rId2"/>
          <a:stretch>
            <a:fillRect/>
          </a:stretch>
        </p:blipFill>
        <p:spPr>
          <a:xfrm>
            <a:off x="251520" y="1628800"/>
            <a:ext cx="7315834" cy="2932430"/>
          </a:xfrm>
          <a:prstGeom prst="rect">
            <a:avLst/>
          </a:prstGeom>
        </p:spPr>
      </p:pic>
      <p:sp>
        <p:nvSpPr>
          <p:cNvPr id="6" name="Rectangle 5"/>
          <p:cNvSpPr/>
          <p:nvPr/>
        </p:nvSpPr>
        <p:spPr>
          <a:xfrm>
            <a:off x="1331640" y="5013176"/>
            <a:ext cx="6235714" cy="830997"/>
          </a:xfrm>
          <a:prstGeom prst="rect">
            <a:avLst/>
          </a:prstGeom>
        </p:spPr>
        <p:txBody>
          <a:bodyPr wrap="square">
            <a:spAutoFit/>
          </a:bodyPr>
          <a:lstStyle/>
          <a:p>
            <a:pPr marL="342900" lvl="0" indent="-342900">
              <a:buFont typeface="Wingdings" panose="05000000000000000000" pitchFamily="2" charset="2"/>
              <a:buChar char="Ø"/>
            </a:pPr>
            <a:r>
              <a:rPr lang="en-GB" sz="2400" dirty="0">
                <a:solidFill>
                  <a:prstClr val="black"/>
                </a:solidFill>
                <a:latin typeface="Arial" panose="020B0604020202020204" pitchFamily="34" charset="0"/>
                <a:cs typeface="Arial" panose="020B0604020202020204" pitchFamily="34" charset="0"/>
              </a:rPr>
              <a:t>76 % of care delivered in the home</a:t>
            </a:r>
          </a:p>
          <a:p>
            <a:pPr marL="342900" lvl="0" indent="-342900">
              <a:buFont typeface="Wingdings" panose="05000000000000000000" pitchFamily="2" charset="2"/>
              <a:buChar char="Ø"/>
            </a:pPr>
            <a:r>
              <a:rPr lang="en-GB" sz="2400" dirty="0">
                <a:solidFill>
                  <a:prstClr val="black"/>
                </a:solidFill>
                <a:latin typeface="Arial" panose="020B0604020202020204" pitchFamily="34" charset="0"/>
                <a:cs typeface="Arial" panose="020B0604020202020204" pitchFamily="34" charset="0"/>
              </a:rPr>
              <a:t>24% in other areas</a:t>
            </a:r>
          </a:p>
        </p:txBody>
      </p:sp>
    </p:spTree>
    <p:extLst>
      <p:ext uri="{BB962C8B-B14F-4D97-AF65-F5344CB8AC3E}">
        <p14:creationId xmlns:p14="http://schemas.microsoft.com/office/powerpoint/2010/main" val="1163600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3" y="2204863"/>
            <a:ext cx="9001000" cy="320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b="1" dirty="0" smtClean="0">
                <a:solidFill>
                  <a:srgbClr val="1068D0"/>
                </a:solidFill>
              </a:rPr>
              <a:t>Spread across the intervention spectrum (2x context)</a:t>
            </a:r>
            <a:endParaRPr lang="en-GB" b="1" dirty="0">
              <a:solidFill>
                <a:srgbClr val="1068D0"/>
              </a:solidFill>
            </a:endParaRPr>
          </a:p>
        </p:txBody>
      </p:sp>
    </p:spTree>
    <p:extLst>
      <p:ext uri="{BB962C8B-B14F-4D97-AF65-F5344CB8AC3E}">
        <p14:creationId xmlns:p14="http://schemas.microsoft.com/office/powerpoint/2010/main" val="1672346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Areas highlighted with less input?</a:t>
            </a:r>
            <a:endParaRPr lang="en-GB" sz="3600" b="1" dirty="0">
              <a:solidFill>
                <a:srgbClr val="1068D0"/>
              </a:solidFill>
            </a:endParaRPr>
          </a:p>
        </p:txBody>
      </p:sp>
      <p:sp>
        <p:nvSpPr>
          <p:cNvPr id="3" name="Content Placeholder 2"/>
          <p:cNvSpPr>
            <a:spLocks noGrp="1"/>
          </p:cNvSpPr>
          <p:nvPr>
            <p:ph idx="1"/>
          </p:nvPr>
        </p:nvSpPr>
        <p:spPr>
          <a:xfrm>
            <a:off x="437406" y="1448842"/>
            <a:ext cx="8229600" cy="4525963"/>
          </a:xfrm>
        </p:spPr>
        <p:txBody>
          <a:bodyPr/>
          <a:lstStyle/>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b="1" dirty="0" smtClean="0">
                <a:solidFill>
                  <a:srgbClr val="0070C0"/>
                </a:solidFill>
                <a:latin typeface="Arial" panose="020B0604020202020204" pitchFamily="34" charset="0"/>
                <a:cs typeface="Arial" panose="020B0604020202020204" pitchFamily="34" charset="0"/>
              </a:rPr>
              <a:t>Continence management</a:t>
            </a: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b="1" dirty="0" smtClean="0">
                <a:solidFill>
                  <a:srgbClr val="0070C0"/>
                </a:solidFill>
                <a:latin typeface="Arial" panose="020B0604020202020204" pitchFamily="34" charset="0"/>
                <a:cs typeface="Arial" panose="020B0604020202020204" pitchFamily="34" charset="0"/>
              </a:rPr>
              <a:t>Falls assessment/prevention</a:t>
            </a: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b="1" dirty="0" smtClean="0">
                <a:solidFill>
                  <a:srgbClr val="0070C0"/>
                </a:solidFill>
                <a:latin typeface="Arial" panose="020B0604020202020204" pitchFamily="34" charset="0"/>
                <a:cs typeface="Arial" panose="020B0604020202020204" pitchFamily="34" charset="0"/>
              </a:rPr>
              <a:t>Advanced care planning</a:t>
            </a: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b="1" dirty="0" smtClean="0">
                <a:solidFill>
                  <a:srgbClr val="0070C0"/>
                </a:solidFill>
                <a:latin typeface="Arial" panose="020B0604020202020204" pitchFamily="34" charset="0"/>
                <a:cs typeface="Arial" panose="020B0604020202020204" pitchFamily="34" charset="0"/>
              </a:rPr>
              <a:t>Safeguarding</a:t>
            </a: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b="1" dirty="0" smtClean="0">
                <a:solidFill>
                  <a:srgbClr val="0070C0"/>
                </a:solidFill>
                <a:latin typeface="Arial" panose="020B0604020202020204" pitchFamily="34" charset="0"/>
                <a:cs typeface="Arial" panose="020B0604020202020204" pitchFamily="34" charset="0"/>
              </a:rPr>
              <a:t>Social needs assessment</a:t>
            </a: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dirty="0" smtClean="0">
                <a:latin typeface="Arial" panose="020B0604020202020204" pitchFamily="34" charset="0"/>
                <a:cs typeface="Arial" panose="020B0604020202020204" pitchFamily="34" charset="0"/>
              </a:rPr>
              <a:t>Cannot generalise as you need big data to do this</a:t>
            </a: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400" dirty="0" smtClean="0">
                <a:latin typeface="Arial" panose="020B0604020202020204" pitchFamily="34" charset="0"/>
                <a:cs typeface="Arial" panose="020B0604020202020204" pitchFamily="34" charset="0"/>
              </a:rPr>
              <a:t>Tool does capture care missed/left undone so economic cost may be applied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948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latin typeface="Arial" panose="020B0604020202020204" pitchFamily="34" charset="0"/>
                <a:cs typeface="Arial" panose="020B0604020202020204" pitchFamily="34" charset="0"/>
              </a:rPr>
              <a:t>Why is this different?</a:t>
            </a:r>
            <a:endParaRPr lang="en-GB" sz="3600" b="1" dirty="0">
              <a:solidFill>
                <a:srgbClr val="1068D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7406" y="1448842"/>
            <a:ext cx="8229600" cy="4525963"/>
          </a:xfrm>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latin typeface="Arial" panose="020B0604020202020204" pitchFamily="34" charset="0"/>
                <a:cs typeface="Arial" panose="020B0604020202020204" pitchFamily="34" charset="0"/>
              </a:rPr>
              <a:t>Models a complex system</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latin typeface="Arial" panose="020B0604020202020204" pitchFamily="34" charset="0"/>
                <a:cs typeface="Arial" panose="020B0604020202020204" pitchFamily="34" charset="0"/>
              </a:rPr>
              <a:t>Relies on understanding relationships not just tasks that occupy time</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latin typeface="Arial" panose="020B0604020202020204" pitchFamily="34" charset="0"/>
                <a:cs typeface="Arial" panose="020B0604020202020204" pitchFamily="34" charset="0"/>
              </a:rPr>
              <a:t>This includes modelling “negative space” ie work left undone</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latin typeface="Arial" panose="020B0604020202020204" pitchFamily="34" charset="0"/>
                <a:cs typeface="Arial" panose="020B0604020202020204" pitchFamily="34" charset="0"/>
              </a:rPr>
              <a:t>Is more sensitive than averages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latin typeface="Arial" panose="020B0604020202020204" pitchFamily="34" charset="0"/>
                <a:cs typeface="Arial" panose="020B0604020202020204" pitchFamily="34" charset="0"/>
              </a:rPr>
              <a:t>Can be used to construct optimum caseload “blackbox”</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latin typeface="Arial" panose="020B0604020202020204" pitchFamily="34" charset="0"/>
                <a:cs typeface="Arial" panose="020B0604020202020204" pitchFamily="34" charset="0"/>
              </a:rPr>
              <a:t>Is iterative, takes longer and requires large amounts of data to look for patterns</a:t>
            </a:r>
          </a:p>
          <a:p>
            <a:pPr marL="171450" lvl="0" indent="-171450" algn="just" defTabSz="685800" eaLnBrk="1" fontAlgn="auto" hangingPunct="1">
              <a:spcBef>
                <a:spcPts val="750"/>
              </a:spcBef>
              <a:spcAft>
                <a:spcPts val="0"/>
              </a:spcAft>
              <a:buFont typeface="Arial" panose="020B0604020202020204" pitchFamily="34" charset="0"/>
              <a:buChar char="•"/>
            </a:pPr>
            <a:endParaRPr lang="en-GB"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32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4740616"/>
              </p:ext>
            </p:extLst>
          </p:nvPr>
        </p:nvGraphicFramePr>
        <p:xfrm>
          <a:off x="467544" y="332656"/>
          <a:ext cx="799288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95536" y="332656"/>
            <a:ext cx="8229600" cy="792088"/>
          </a:xfrm>
        </p:spPr>
        <p:txBody>
          <a:bodyPr>
            <a:noAutofit/>
          </a:bodyPr>
          <a:lstStyle/>
          <a:p>
            <a:r>
              <a:rPr lang="en-GB" sz="3200" b="1" dirty="0" smtClean="0">
                <a:solidFill>
                  <a:srgbClr val="0070C0"/>
                </a:solidFill>
                <a:latin typeface="Arial" panose="020B0604020202020204" pitchFamily="34" charset="0"/>
                <a:cs typeface="Arial" panose="020B0604020202020204" pitchFamily="34" charset="0"/>
              </a:rPr>
              <a:t>Mathematical Modelling Applied to Nursing</a:t>
            </a:r>
            <a:endParaRPr lang="en-GB" sz="3200" b="1" dirty="0">
              <a:solidFill>
                <a:srgbClr val="0070C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39569"/>
              </p:ext>
            </p:extLst>
          </p:nvPr>
        </p:nvGraphicFramePr>
        <p:xfrm>
          <a:off x="467544" y="2924944"/>
          <a:ext cx="8136904" cy="39933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1332167289"/>
              </p:ext>
            </p:extLst>
          </p:nvPr>
        </p:nvGraphicFramePr>
        <p:xfrm>
          <a:off x="467544" y="1628800"/>
          <a:ext cx="7992888"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Footer Placeholder 2"/>
          <p:cNvSpPr>
            <a:spLocks noGrp="1"/>
          </p:cNvSpPr>
          <p:nvPr>
            <p:ph type="ftr" sz="quarter" idx="11"/>
          </p:nvPr>
        </p:nvSpPr>
        <p:spPr/>
        <p:txBody>
          <a:bodyPr/>
          <a:lstStyle/>
          <a:p>
            <a:pPr algn="r"/>
            <a:r>
              <a:rPr lang="en-US" sz="1400" b="1" dirty="0" smtClean="0">
                <a:latin typeface="Arial" panose="020B0604020202020204" pitchFamily="34" charset="0"/>
                <a:cs typeface="Arial" panose="020B0604020202020204" pitchFamily="34" charset="0"/>
              </a:rPr>
              <a:t>Leary and Jackson 2015 in press</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568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GB" sz="2700" b="1" dirty="0" smtClean="0">
                <a:solidFill>
                  <a:schemeClr val="accent5"/>
                </a:solidFill>
                <a:latin typeface="Arial" panose="020B0604020202020204" pitchFamily="34" charset="0"/>
                <a:cs typeface="Arial" panose="020B0604020202020204" pitchFamily="34" charset="0"/>
              </a:rPr>
              <a:t>Modelling is about building a representative “whole system” rather than trying to measure bits</a:t>
            </a:r>
            <a:r>
              <a:rPr lang="en-GB" sz="2400" b="1" dirty="0" smtClean="0">
                <a:solidFill>
                  <a:schemeClr val="accent5"/>
                </a:solidFill>
              </a:rPr>
              <a:t/>
            </a:r>
            <a:br>
              <a:rPr lang="en-GB" sz="2400" b="1" dirty="0" smtClean="0">
                <a:solidFill>
                  <a:schemeClr val="accent5"/>
                </a:solidFill>
              </a:rPr>
            </a:br>
            <a:endParaRPr lang="en-GB" sz="2400" b="1" dirty="0">
              <a:solidFill>
                <a:schemeClr val="accent5"/>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6077" y="1825625"/>
            <a:ext cx="6231846" cy="4351338"/>
          </a:xfrm>
        </p:spPr>
      </p:pic>
    </p:spTree>
    <p:custDataLst>
      <p:tags r:id="rId1"/>
    </p:custDataLst>
    <p:extLst>
      <p:ext uri="{BB962C8B-B14F-4D97-AF65-F5344CB8AC3E}">
        <p14:creationId xmlns:p14="http://schemas.microsoft.com/office/powerpoint/2010/main" val="2431609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What pilot sites said about its utility</a:t>
            </a:r>
            <a:endParaRPr lang="en-GB" sz="3600" b="1" dirty="0">
              <a:solidFill>
                <a:srgbClr val="1068D0"/>
              </a:solidFill>
            </a:endParaRPr>
          </a:p>
        </p:txBody>
      </p:sp>
      <p:sp>
        <p:nvSpPr>
          <p:cNvPr id="3" name="Content Placeholder 2"/>
          <p:cNvSpPr>
            <a:spLocks noGrp="1"/>
          </p:cNvSpPr>
          <p:nvPr>
            <p:ph idx="1"/>
          </p:nvPr>
        </p:nvSpPr>
        <p:spPr>
          <a:xfrm>
            <a:off x="437406" y="1448842"/>
            <a:ext cx="8229600" cy="4525963"/>
          </a:xfrm>
        </p:spPr>
        <p:txBody>
          <a:bodyPr/>
          <a:lstStyle/>
          <a:p>
            <a:pPr marL="171450" lvl="0" indent="-171450" algn="just" defTabSz="685800" eaLnBrk="1" fontAlgn="auto" hangingPunct="1">
              <a:lnSpc>
                <a:spcPct val="107000"/>
              </a:lnSpc>
              <a:spcBef>
                <a:spcPts val="750"/>
              </a:spcBef>
              <a:spcAft>
                <a:spcPts val="1000"/>
              </a:spcAft>
              <a:buFont typeface="Arial" panose="020B0604020202020204" pitchFamily="34" charset="0"/>
              <a:buChar char="•"/>
            </a:pPr>
            <a:r>
              <a:rPr lang="en-US" sz="2400" i="1" dirty="0">
                <a:solidFill>
                  <a:prstClr val="black"/>
                </a:solidFill>
                <a:latin typeface="Arial" panose="020B0604020202020204" pitchFamily="34" charset="0"/>
                <a:ea typeface="Calibri" panose="020F0502020204030204" pitchFamily="34" charset="0"/>
                <a:cs typeface="Times New Roman" panose="02020603050405020304" pitchFamily="18" charset="0"/>
              </a:rPr>
              <a:t>It shows what we are actually </a:t>
            </a:r>
            <a:r>
              <a:rPr lang="en-US" sz="2400" i="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doing</a:t>
            </a:r>
            <a:endParaRPr lang="en-GB" sz="24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defTabSz="685800" eaLnBrk="1" fontAlgn="auto" hangingPunct="1">
              <a:lnSpc>
                <a:spcPct val="107000"/>
              </a:lnSpc>
              <a:spcBef>
                <a:spcPts val="750"/>
              </a:spcBef>
              <a:spcAft>
                <a:spcPts val="1000"/>
              </a:spcAft>
              <a:buFont typeface="Arial" panose="020B0604020202020204" pitchFamily="34" charset="0"/>
              <a:buChar char="•"/>
            </a:pPr>
            <a:r>
              <a:rPr lang="en-US" sz="2400" i="1" dirty="0">
                <a:solidFill>
                  <a:prstClr val="black"/>
                </a:solidFill>
                <a:latin typeface="Arial" panose="020B0604020202020204" pitchFamily="34" charset="0"/>
                <a:ea typeface="Calibri" panose="020F0502020204030204" pitchFamily="34" charset="0"/>
                <a:cs typeface="Times New Roman" panose="02020603050405020304" pitchFamily="18" charset="0"/>
              </a:rPr>
              <a:t>We had really enthusiastic motivated nurses who could see how they could use the tool to support their workload </a:t>
            </a:r>
            <a:r>
              <a:rPr lang="en-US" sz="2400" i="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planning</a:t>
            </a:r>
            <a:endParaRPr lang="en-US" sz="2400" i="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685800" eaLnBrk="1" fontAlgn="auto" hangingPunct="1">
              <a:lnSpc>
                <a:spcPct val="107000"/>
              </a:lnSpc>
              <a:spcBef>
                <a:spcPts val="750"/>
              </a:spcBef>
              <a:spcAft>
                <a:spcPts val="1000"/>
              </a:spcAft>
              <a:buFont typeface="Arial" panose="020B0604020202020204" pitchFamily="34" charset="0"/>
              <a:buChar char="•"/>
            </a:pPr>
            <a:r>
              <a:rPr lang="en-US" sz="2400" i="1" dirty="0">
                <a:solidFill>
                  <a:prstClr val="black"/>
                </a:solidFill>
                <a:latin typeface="Arial" panose="020B0604020202020204" pitchFamily="34" charset="0"/>
                <a:ea typeface="Calibri" panose="020F0502020204030204" pitchFamily="34" charset="0"/>
              </a:rPr>
              <a:t>It is a good tool to use because it provides nurses with the systematic evidence needs to raise awareness of the impact that nurses are having at the front line as well as providing data that evidences skill mix and workforce development issues</a:t>
            </a:r>
            <a:endParaRPr lang="en-GB" sz="24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defTabSz="685800" eaLnBrk="1" fontAlgn="auto" hangingPunct="1">
              <a:spcBef>
                <a:spcPts val="750"/>
              </a:spcBef>
              <a:spcAft>
                <a:spcPts val="0"/>
              </a:spcAft>
              <a:buFont typeface="Arial" panose="020B0604020202020204" pitchFamily="34" charset="0"/>
              <a:buChar char="•"/>
            </a:pPr>
            <a:endParaRPr lang="en-GB"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462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latin typeface="Arial" panose="020B0604020202020204" pitchFamily="34" charset="0"/>
                <a:cs typeface="Arial" panose="020B0604020202020204" pitchFamily="34" charset="0"/>
              </a:rPr>
              <a:t>Limitations</a:t>
            </a:r>
            <a:endParaRPr lang="en-GB" sz="3600" b="1" dirty="0">
              <a:solidFill>
                <a:srgbClr val="1068D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7406" y="1448842"/>
            <a:ext cx="8229600" cy="4525963"/>
          </a:xfrm>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800" dirty="0">
                <a:solidFill>
                  <a:prstClr val="black"/>
                </a:solidFill>
              </a:rPr>
              <a:t>Project timescale</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800" dirty="0">
                <a:solidFill>
                  <a:prstClr val="black"/>
                </a:solidFill>
              </a:rPr>
              <a:t>Winter pressures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800" dirty="0">
                <a:solidFill>
                  <a:prstClr val="black"/>
                </a:solidFill>
              </a:rPr>
              <a:t>Gaining consistent membership  of steering group and pilot sites from the start </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800" dirty="0">
                <a:solidFill>
                  <a:prstClr val="black"/>
                </a:solidFill>
              </a:rPr>
              <a:t>IT issues in one site- champions,  web support</a:t>
            </a:r>
          </a:p>
          <a:p>
            <a:pPr marL="171450" lvl="0" indent="-171450" algn="just" defTabSz="685800" eaLnBrk="1" fontAlgn="auto" hangingPunct="1">
              <a:spcBef>
                <a:spcPts val="750"/>
              </a:spcBef>
              <a:spcAft>
                <a:spcPts val="0"/>
              </a:spcAft>
              <a:buFont typeface="Arial" panose="020B0604020202020204" pitchFamily="34" charset="0"/>
              <a:buChar char="•"/>
            </a:pPr>
            <a:endParaRPr lang="en-GB"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657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p:txBody>
          <a:bodyPr/>
          <a:lstStyle/>
          <a:p>
            <a:pPr algn="l" eaLnBrk="1" hangingPunct="1"/>
            <a:r>
              <a:rPr lang="en-GB" sz="4000" b="1" dirty="0" smtClean="0">
                <a:solidFill>
                  <a:srgbClr val="1068D0"/>
                </a:solidFill>
              </a:rPr>
              <a:t>Next Steps</a:t>
            </a:r>
          </a:p>
        </p:txBody>
      </p:sp>
      <p:sp>
        <p:nvSpPr>
          <p:cNvPr id="37890" name="Rectangle 3"/>
          <p:cNvSpPr>
            <a:spLocks noGrp="1"/>
          </p:cNvSpPr>
          <p:nvPr>
            <p:ph type="body" idx="4294967295"/>
          </p:nvPr>
        </p:nvSpPr>
        <p:spPr/>
        <p:txBody>
          <a:bodyPr/>
          <a:lstStyle/>
          <a:p>
            <a:pPr eaLnBrk="1" hangingPunct="1"/>
            <a:r>
              <a:rPr lang="en-GB" sz="2800" dirty="0"/>
              <a:t>Develop data ontology for community nursing</a:t>
            </a:r>
          </a:p>
          <a:p>
            <a:pPr eaLnBrk="1" hangingPunct="1"/>
            <a:r>
              <a:rPr lang="en-GB" sz="2800" dirty="0"/>
              <a:t>Data collection allowing for pattern </a:t>
            </a:r>
            <a:r>
              <a:rPr lang="en-GB" sz="2800" dirty="0" smtClean="0"/>
              <a:t>recognition through NIHR bid</a:t>
            </a:r>
            <a:endParaRPr lang="en-GB" sz="2800" dirty="0"/>
          </a:p>
          <a:p>
            <a:pPr eaLnBrk="1" hangingPunct="1"/>
            <a:r>
              <a:rPr lang="en-GB" sz="2800" dirty="0"/>
              <a:t>Optimum caseload calculations using stochastic methods</a:t>
            </a:r>
          </a:p>
          <a:p>
            <a:pPr eaLnBrk="1" hangingPunct="1"/>
            <a:r>
              <a:rPr lang="en-GB" sz="2800" dirty="0"/>
              <a:t>Detailed analysis of workforce resourcing patterns and gap analysis </a:t>
            </a:r>
            <a:endParaRPr lang="en-GB" sz="2800" dirty="0" smtClean="0"/>
          </a:p>
          <a:p>
            <a:pPr eaLnBrk="1" hangingPunct="1"/>
            <a:r>
              <a:rPr lang="en-GB" sz="2800" dirty="0" smtClean="0"/>
              <a:t>Economic impact assessment through Burdett Trust programme at RCN</a:t>
            </a:r>
          </a:p>
          <a:p>
            <a:pPr eaLnBrk="1" hangingPunct="1"/>
            <a:r>
              <a:rPr lang="en-GB" sz="2800" dirty="0" smtClean="0"/>
              <a:t>NICE Safer Staffing guidelines</a:t>
            </a:r>
          </a:p>
        </p:txBody>
      </p:sp>
    </p:spTree>
    <p:extLst>
      <p:ext uri="{BB962C8B-B14F-4D97-AF65-F5344CB8AC3E}">
        <p14:creationId xmlns:p14="http://schemas.microsoft.com/office/powerpoint/2010/main" val="588592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Other developments</a:t>
            </a:r>
            <a:endParaRPr lang="en-GB" sz="3600" b="1" dirty="0">
              <a:solidFill>
                <a:srgbClr val="1068D0"/>
              </a:solidFill>
            </a:endParaRPr>
          </a:p>
        </p:txBody>
      </p:sp>
      <p:sp>
        <p:nvSpPr>
          <p:cNvPr id="3" name="Content Placeholder 2"/>
          <p:cNvSpPr>
            <a:spLocks noGrp="1"/>
          </p:cNvSpPr>
          <p:nvPr>
            <p:ph idx="1"/>
          </p:nvPr>
        </p:nvSpPr>
        <p:spPr>
          <a:xfrm>
            <a:off x="437406" y="1448842"/>
            <a:ext cx="8229600" cy="4525963"/>
          </a:xfrm>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Sophia workload activity tool for community mental health teams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Career Competence Framework ready to test (bands 5-8)- QNI</a:t>
            </a: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CPD Impact Tool (Health Education England)- 4 theories of </a:t>
            </a:r>
            <a:r>
              <a:rPr lang="en-GB" sz="2100" dirty="0" smtClean="0">
                <a:solidFill>
                  <a:prstClr val="black"/>
                </a:solidFill>
                <a:latin typeface="Arial" panose="020B0604020202020204" pitchFamily="34" charset="0"/>
                <a:cs typeface="Arial" panose="020B0604020202020204" pitchFamily="34" charset="0"/>
              </a:rPr>
              <a:t>transformation</a:t>
            </a:r>
            <a:endParaRPr lang="en-GB" sz="2100" dirty="0">
              <a:solidFill>
                <a:prstClr val="black"/>
              </a:solidFill>
              <a:latin typeface="Arial" panose="020B0604020202020204" pitchFamily="34" charset="0"/>
              <a:cs typeface="Arial" panose="020B0604020202020204" pitchFamily="34" charset="0"/>
            </a:endParaRPr>
          </a:p>
          <a:p>
            <a:pPr marL="171450" lvl="0" indent="-171450" algn="just" defTabSz="685800" eaLnBrk="1" fontAlgn="auto" hangingPunct="1">
              <a:spcBef>
                <a:spcPts val="750"/>
              </a:spcBef>
              <a:spcAft>
                <a:spcPts val="0"/>
              </a:spcAft>
              <a:buFont typeface="Arial" panose="020B0604020202020204" pitchFamily="34" charset="0"/>
              <a:buChar char="•"/>
            </a:pPr>
            <a:endParaRPr lang="en-GB" sz="18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43608" y="2261514"/>
            <a:ext cx="6689442" cy="2751661"/>
          </a:xfrm>
          <a:prstGeom prst="rect">
            <a:avLst/>
          </a:prstGeom>
        </p:spPr>
      </p:pic>
    </p:spTree>
    <p:extLst>
      <p:ext uri="{BB962C8B-B14F-4D97-AF65-F5344CB8AC3E}">
        <p14:creationId xmlns:p14="http://schemas.microsoft.com/office/powerpoint/2010/main" val="348388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0070C0"/>
                </a:solidFill>
                <a:latin typeface="Arial" panose="020B0604020202020204" pitchFamily="34" charset="0"/>
                <a:cs typeface="Arial" panose="020B0604020202020204" pitchFamily="34" charset="0"/>
              </a:rPr>
              <a:t>Presentation will cover</a:t>
            </a:r>
            <a:endParaRPr lang="en-GB"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2 year mixed methods study </a:t>
            </a:r>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to </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evaluate the impact of a community nursing workload activity tool </a:t>
            </a:r>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to </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underpin decisions about safe staffing levels.</a:t>
            </a:r>
          </a:p>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Funded by NHSE and HEE regional </a:t>
            </a:r>
            <a:r>
              <a:rPr lang="en-GB" dirty="0" smtClean="0">
                <a:solidFill>
                  <a:prstClr val="black"/>
                </a:solidFill>
                <a:latin typeface="Arial" panose="020B0604020202020204" pitchFamily="34" charset="0"/>
                <a:cs typeface="Arial" panose="020B0604020202020204" pitchFamily="34" charset="0"/>
              </a:rPr>
              <a:t>level</a:t>
            </a:r>
            <a:endParaRPr lang="en-GB" dirty="0">
              <a:solidFill>
                <a:prstClr val="black"/>
              </a:solidFill>
              <a:latin typeface="Arial" panose="020B0604020202020204" pitchFamily="34" charset="0"/>
              <a:cs typeface="Arial" panose="020B0604020202020204" pitchFamily="34" charset="0"/>
            </a:endParaRPr>
          </a:p>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Phase 1 Published BJCN March 2015</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167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Key References</a:t>
            </a:r>
            <a:endParaRPr lang="en-GB" sz="3600" b="1" dirty="0">
              <a:solidFill>
                <a:srgbClr val="1068D0"/>
              </a:solidFill>
            </a:endParaRPr>
          </a:p>
        </p:txBody>
      </p:sp>
      <p:sp>
        <p:nvSpPr>
          <p:cNvPr id="3" name="Content Placeholder 2"/>
          <p:cNvSpPr>
            <a:spLocks noGrp="1"/>
          </p:cNvSpPr>
          <p:nvPr>
            <p:ph idx="1"/>
          </p:nvPr>
        </p:nvSpPr>
        <p:spPr>
          <a:xfrm>
            <a:off x="437406" y="1448842"/>
            <a:ext cx="8229600" cy="4525963"/>
          </a:xfrm>
        </p:spPr>
        <p:txBody>
          <a:bodyPr/>
          <a:lstStyle/>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Jackson, C. et al. (2015) ‘Making the complexity of community nursing visible: the Cassandra project’.  </a:t>
            </a:r>
            <a:r>
              <a:rPr lang="en-GB" sz="2200" i="1" dirty="0">
                <a:solidFill>
                  <a:prstClr val="black"/>
                </a:solidFill>
                <a:latin typeface="Arial" panose="020B0604020202020204" pitchFamily="34" charset="0"/>
                <a:ea typeface="Calibri" panose="020F0502020204030204" pitchFamily="34" charset="0"/>
                <a:cs typeface="Times New Roman" panose="02020603050405020304" pitchFamily="18" charset="0"/>
              </a:rPr>
              <a:t>British Journal of Community Nursing</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March, 20 (3), 126-133.</a:t>
            </a:r>
            <a:endParaRPr lang="en-GB"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Leary. A. (2011) ‘Proving your worth: Alison Leary has tips on how nurse specialists can demonstrate added value’. </a:t>
            </a:r>
            <a:r>
              <a:rPr lang="en-GB" sz="2200" i="1" dirty="0">
                <a:solidFill>
                  <a:prstClr val="black"/>
                </a:solidFill>
                <a:latin typeface="Arial" panose="020B0604020202020204" pitchFamily="34" charset="0"/>
                <a:ea typeface="Calibri" panose="020F0502020204030204" pitchFamily="34" charset="0"/>
                <a:cs typeface="Times New Roman" panose="02020603050405020304" pitchFamily="18" charset="0"/>
              </a:rPr>
              <a:t>Nursing Standard</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25 (31).</a:t>
            </a:r>
            <a:endParaRPr lang="en-US" sz="22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71450" lvl="0" indent="-171450" algn="just" defTabSz="685800" eaLnBrk="1" fontAlgn="auto" hangingPunct="1">
              <a:lnSpc>
                <a:spcPct val="115000"/>
              </a:lnSpc>
              <a:spcBef>
                <a:spcPts val="750"/>
              </a:spcBef>
              <a:spcAft>
                <a:spcPts val="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Leary, A. et al. (2014) ‘The work left undone. Understanding the challenge of providing holistic lung cancer nursing care in the UK’. </a:t>
            </a:r>
            <a:r>
              <a:rPr lang="en-GB" sz="2200" i="1" dirty="0">
                <a:solidFill>
                  <a:prstClr val="black"/>
                </a:solidFill>
                <a:latin typeface="Arial" panose="020B0604020202020204" pitchFamily="34" charset="0"/>
                <a:ea typeface="Calibri" panose="020F0502020204030204" pitchFamily="34" charset="0"/>
                <a:cs typeface="Times New Roman" panose="02020603050405020304" pitchFamily="18" charset="0"/>
              </a:rPr>
              <a:t>European Journal of Oncology Nursing</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18. 23-28. </a:t>
            </a:r>
            <a:endParaRPr lang="en-GB" sz="1900" dirty="0">
              <a:solidFill>
                <a:prstClr val="black"/>
              </a:solidFill>
            </a:endParaRPr>
          </a:p>
          <a:p>
            <a:pPr marL="171450" lvl="0" indent="-171450" algn="just" defTabSz="685800" eaLnBrk="1" fontAlgn="auto" hangingPunct="1">
              <a:spcBef>
                <a:spcPts val="750"/>
              </a:spcBef>
              <a:spcAft>
                <a:spcPts val="0"/>
              </a:spcAft>
              <a:buFont typeface="Arial" panose="020B0604020202020204" pitchFamily="34" charset="0"/>
              <a:buChar char="•"/>
            </a:pPr>
            <a:endParaRPr lang="en-GB"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556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1068D0"/>
                </a:solidFill>
              </a:rPr>
              <a:t>Thank you!</a:t>
            </a:r>
            <a:endParaRPr lang="en-GB" sz="3600" b="1" dirty="0">
              <a:solidFill>
                <a:srgbClr val="1068D0"/>
              </a:solidFill>
            </a:endParaRPr>
          </a:p>
        </p:txBody>
      </p:sp>
      <p:sp>
        <p:nvSpPr>
          <p:cNvPr id="3" name="Content Placeholder 2"/>
          <p:cNvSpPr>
            <a:spLocks noGrp="1"/>
          </p:cNvSpPr>
          <p:nvPr>
            <p:ph idx="1"/>
          </p:nvPr>
        </p:nvSpPr>
        <p:spPr>
          <a:xfrm>
            <a:off x="437406" y="1448842"/>
            <a:ext cx="8229600" cy="4525963"/>
          </a:xfrm>
        </p:spPr>
        <p:txBody>
          <a:bodyPr/>
          <a:lstStyle/>
          <a:p>
            <a:pPr marL="0" lvl="0" indent="0" defTabSz="685800" eaLnBrk="1" fontAlgn="auto" hangingPunct="1">
              <a:lnSpc>
                <a:spcPct val="90000"/>
              </a:lnSpc>
              <a:spcBef>
                <a:spcPts val="750"/>
              </a:spcBef>
              <a:spcAft>
                <a:spcPts val="0"/>
              </a:spcAft>
              <a:buNone/>
            </a:pPr>
            <a:r>
              <a:rPr lang="en-GB" sz="2000" dirty="0">
                <a:solidFill>
                  <a:prstClr val="black"/>
                </a:solidFill>
                <a:latin typeface="Arial" panose="020B0604020202020204" pitchFamily="34" charset="0"/>
                <a:cs typeface="Arial" panose="020B0604020202020204" pitchFamily="34" charset="0"/>
              </a:rPr>
              <a:t>@</a:t>
            </a:r>
            <a:r>
              <a:rPr lang="en-GB" sz="2000" dirty="0" err="1">
                <a:solidFill>
                  <a:prstClr val="black"/>
                </a:solidFill>
                <a:latin typeface="Arial" panose="020B0604020202020204" pitchFamily="34" charset="0"/>
                <a:cs typeface="Arial" panose="020B0604020202020204" pitchFamily="34" charset="0"/>
              </a:rPr>
              <a:t>ECPDCarolyn</a:t>
            </a:r>
            <a:endParaRPr lang="en-GB" sz="2000" dirty="0">
              <a:solidFill>
                <a:prstClr val="black"/>
              </a:solidFill>
              <a:latin typeface="Arial" panose="020B0604020202020204" pitchFamily="34" charset="0"/>
              <a:cs typeface="Arial" panose="020B0604020202020204" pitchFamily="34" charset="0"/>
            </a:endParaRPr>
          </a:p>
          <a:p>
            <a:pPr marL="0" lvl="0" indent="0" defTabSz="685800" eaLnBrk="1" fontAlgn="auto" hangingPunct="1">
              <a:lnSpc>
                <a:spcPct val="90000"/>
              </a:lnSpc>
              <a:spcBef>
                <a:spcPts val="750"/>
              </a:spcBef>
              <a:spcAft>
                <a:spcPts val="0"/>
              </a:spcAft>
              <a:buNone/>
            </a:pPr>
            <a:r>
              <a:rPr lang="en-GB" sz="2000" dirty="0">
                <a:solidFill>
                  <a:prstClr val="black"/>
                </a:solidFill>
                <a:latin typeface="Arial" panose="020B0604020202020204" pitchFamily="34" charset="0"/>
                <a:cs typeface="Arial" panose="020B0604020202020204" pitchFamily="34" charset="0"/>
              </a:rPr>
              <a:t>@ECPD3</a:t>
            </a:r>
          </a:p>
          <a:p>
            <a:pPr marL="0" lvl="0" indent="0" defTabSz="685800" eaLnBrk="1" fontAlgn="auto" hangingPunct="1">
              <a:lnSpc>
                <a:spcPct val="90000"/>
              </a:lnSpc>
              <a:spcBef>
                <a:spcPts val="750"/>
              </a:spcBef>
              <a:spcAft>
                <a:spcPts val="0"/>
              </a:spcAft>
              <a:buNone/>
            </a:pPr>
            <a:r>
              <a:rPr lang="en-GB" sz="2000" dirty="0">
                <a:solidFill>
                  <a:prstClr val="black"/>
                </a:solidFill>
                <a:latin typeface="Arial" panose="020B0604020202020204" pitchFamily="34" charset="0"/>
                <a:cs typeface="Arial" panose="020B0604020202020204" pitchFamily="34" charset="0"/>
              </a:rPr>
              <a:t>#</a:t>
            </a:r>
            <a:r>
              <a:rPr lang="en-GB" sz="2000" dirty="0" err="1">
                <a:solidFill>
                  <a:prstClr val="black"/>
                </a:solidFill>
                <a:latin typeface="Arial" panose="020B0604020202020204" pitchFamily="34" charset="0"/>
                <a:cs typeface="Arial" panose="020B0604020202020204" pitchFamily="34" charset="0"/>
              </a:rPr>
              <a:t>WePracticeDevelopers</a:t>
            </a:r>
            <a:endParaRPr lang="en-GB" sz="20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smtClean="0">
                <a:solidFill>
                  <a:prstClr val="black"/>
                </a:solidFill>
                <a:latin typeface="Arial" panose="020B0604020202020204" pitchFamily="34" charset="0"/>
                <a:cs typeface="Arial" panose="020B0604020202020204" pitchFamily="34" charset="0"/>
                <a:hlinkClick r:id="rId2"/>
              </a:rPr>
              <a:t>http</a:t>
            </a:r>
            <a:r>
              <a:rPr lang="en-GB" sz="2000" dirty="0">
                <a:solidFill>
                  <a:prstClr val="black"/>
                </a:solidFill>
                <a:latin typeface="Arial" panose="020B0604020202020204" pitchFamily="34" charset="0"/>
                <a:cs typeface="Arial" panose="020B0604020202020204" pitchFamily="34" charset="0"/>
                <a:hlinkClick r:id="rId2"/>
              </a:rPr>
              <a:t>://www.canterbury.ac.uk/health-and wellbeing/</a:t>
            </a:r>
            <a:r>
              <a:rPr lang="en-GB" sz="2000" dirty="0" err="1">
                <a:solidFill>
                  <a:prstClr val="black"/>
                </a:solidFill>
                <a:latin typeface="Arial" panose="020B0604020202020204" pitchFamily="34" charset="0"/>
                <a:cs typeface="Arial" panose="020B0604020202020204" pitchFamily="34" charset="0"/>
                <a:hlinkClick r:id="rId2"/>
              </a:rPr>
              <a:t>england</a:t>
            </a:r>
            <a:r>
              <a:rPr lang="en-GB" sz="2000" dirty="0">
                <a:solidFill>
                  <a:prstClr val="black"/>
                </a:solidFill>
                <a:latin typeface="Arial" panose="020B0604020202020204" pitchFamily="34" charset="0"/>
                <a:cs typeface="Arial" panose="020B0604020202020204" pitchFamily="34" charset="0"/>
                <a:hlinkClick r:id="rId2"/>
              </a:rPr>
              <a:t>-centre-for-practice-development/england-centre-for-practice-development.aspx</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hlinkClick r:id="rId2"/>
              </a:rPr>
              <a:t>www.facebook.com/groups/ecpd1</a:t>
            </a:r>
            <a:endParaRPr lang="en-GB" sz="2000" dirty="0">
              <a:solidFill>
                <a:prstClr val="black"/>
              </a:solidFill>
              <a:latin typeface="Arial" panose="020B060402020202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1900" i="1" dirty="0">
              <a:solidFill>
                <a:prstClr val="black"/>
              </a:solidFill>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1600" i="1" dirty="0">
              <a:solidFill>
                <a:prstClr val="black"/>
              </a:solidFill>
            </a:endParaRPr>
          </a:p>
          <a:p>
            <a:pPr marL="0" lvl="0" indent="0" algn="ctr" defTabSz="685800" eaLnBrk="1" fontAlgn="auto" hangingPunct="1">
              <a:lnSpc>
                <a:spcPct val="90000"/>
              </a:lnSpc>
              <a:spcBef>
                <a:spcPts val="750"/>
              </a:spcBef>
              <a:spcAft>
                <a:spcPts val="0"/>
              </a:spcAft>
              <a:buNone/>
            </a:pPr>
            <a:r>
              <a:rPr lang="en-GB" sz="2000" dirty="0">
                <a:solidFill>
                  <a:prstClr val="black"/>
                </a:solidFill>
                <a:latin typeface="Arial" panose="020B0604020202020204" pitchFamily="34" charset="0"/>
                <a:cs typeface="Arial" panose="020B0604020202020204" pitchFamily="34" charset="0"/>
              </a:rPr>
              <a:t>Carolyn.Jackson@canterbury.ac.uk</a:t>
            </a:r>
          </a:p>
          <a:p>
            <a:pPr marL="171450" lvl="0" indent="-171450" algn="just" defTabSz="685800" eaLnBrk="1" fontAlgn="auto" hangingPunct="1">
              <a:spcBef>
                <a:spcPts val="750"/>
              </a:spcBef>
              <a:spcAft>
                <a:spcPts val="0"/>
              </a:spcAft>
              <a:buFont typeface="Arial" panose="020B0604020202020204" pitchFamily="34" charset="0"/>
              <a:buChar char="•"/>
            </a:pPr>
            <a:endParaRPr lang="en-GB" sz="18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83568" y="5011554"/>
            <a:ext cx="1072989" cy="963251"/>
          </a:xfrm>
          <a:prstGeom prst="rect">
            <a:avLst/>
          </a:prstGeom>
        </p:spPr>
      </p:pic>
      <p:pic>
        <p:nvPicPr>
          <p:cNvPr id="5" name="Picture 4"/>
          <p:cNvPicPr>
            <a:picLocks noChangeAspect="1"/>
          </p:cNvPicPr>
          <p:nvPr/>
        </p:nvPicPr>
        <p:blipFill>
          <a:blip r:embed="rId4"/>
          <a:stretch>
            <a:fillRect/>
          </a:stretch>
        </p:blipFill>
        <p:spPr>
          <a:xfrm>
            <a:off x="6300192" y="5173111"/>
            <a:ext cx="1579001" cy="640135"/>
          </a:xfrm>
          <a:prstGeom prst="rect">
            <a:avLst/>
          </a:prstGeom>
        </p:spPr>
      </p:pic>
    </p:spTree>
    <p:extLst>
      <p:ext uri="{BB962C8B-B14F-4D97-AF65-F5344CB8AC3E}">
        <p14:creationId xmlns:p14="http://schemas.microsoft.com/office/powerpoint/2010/main" val="2916214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70C0"/>
                </a:solidFill>
                <a:latin typeface="Arial" panose="020B0604020202020204" pitchFamily="34" charset="0"/>
                <a:cs typeface="Arial" panose="020B0604020202020204" pitchFamily="34" charset="0"/>
              </a:rPr>
              <a:t>Setting the Scene- Background</a:t>
            </a:r>
          </a:p>
        </p:txBody>
      </p:sp>
      <p:pic>
        <p:nvPicPr>
          <p:cNvPr id="4" name="Content Placeholder 3"/>
          <p:cNvPicPr>
            <a:picLocks noGrp="1" noChangeAspect="1"/>
          </p:cNvPicPr>
          <p:nvPr>
            <p:ph idx="1"/>
          </p:nvPr>
        </p:nvPicPr>
        <p:blipFill>
          <a:blip r:embed="rId2"/>
          <a:stretch>
            <a:fillRect/>
          </a:stretch>
        </p:blipFill>
        <p:spPr>
          <a:xfrm>
            <a:off x="1761500" y="2092140"/>
            <a:ext cx="5620999" cy="3542083"/>
          </a:xfrm>
          <a:prstGeom prst="rect">
            <a:avLst/>
          </a:prstGeom>
        </p:spPr>
      </p:pic>
    </p:spTree>
    <p:extLst>
      <p:ext uri="{BB962C8B-B14F-4D97-AF65-F5344CB8AC3E}">
        <p14:creationId xmlns:p14="http://schemas.microsoft.com/office/powerpoint/2010/main" val="151130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a:solidFill>
                  <a:srgbClr val="0070C0"/>
                </a:solidFill>
                <a:latin typeface="Arial" panose="020B0604020202020204" pitchFamily="34" charset="0"/>
                <a:cs typeface="Arial" panose="020B0604020202020204" pitchFamily="34" charset="0"/>
              </a:rPr>
              <a:t>Background – The DCN Workforce Issues</a:t>
            </a:r>
            <a:endParaRPr lang="en-GB" dirty="0">
              <a:solidFill>
                <a:srgbClr val="0070C0"/>
              </a:solidFill>
            </a:endParaRPr>
          </a:p>
        </p:txBody>
      </p:sp>
      <p:sp>
        <p:nvSpPr>
          <p:cNvPr id="7" name="Content Placeholder 6"/>
          <p:cNvSpPr>
            <a:spLocks noGrp="1"/>
          </p:cNvSpPr>
          <p:nvPr>
            <p:ph sz="half" idx="2"/>
          </p:nvPr>
        </p:nvSpPr>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NHS Five Year Forward View</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Shift away from hospital care</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Care close to or in the home</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New models of care delivery </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Flexible high quality innovative workforce </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More District and Community Nurses needed</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Different skill set</a:t>
            </a:r>
          </a:p>
          <a:p>
            <a:endParaRPr lang="en-GB" sz="2000" dirty="0"/>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00808"/>
            <a:ext cx="3096344" cy="2674862"/>
          </a:xfrm>
          <a:prstGeom prst="rect">
            <a:avLst/>
          </a:prstGeom>
        </p:spPr>
      </p:pic>
    </p:spTree>
    <p:extLst>
      <p:ext uri="{BB962C8B-B14F-4D97-AF65-F5344CB8AC3E}">
        <p14:creationId xmlns:p14="http://schemas.microsoft.com/office/powerpoint/2010/main" val="243222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745"/>
            <a:ext cx="8229600" cy="1143000"/>
          </a:xfrm>
        </p:spPr>
        <p:txBody>
          <a:bodyPr/>
          <a:lstStyle/>
          <a:p>
            <a:pPr algn="l"/>
            <a:r>
              <a:rPr lang="en-GB" sz="3200" b="1" dirty="0">
                <a:solidFill>
                  <a:srgbClr val="0070C0"/>
                </a:solidFill>
                <a:latin typeface="Arial" panose="020B0604020202020204" pitchFamily="34" charset="0"/>
                <a:cs typeface="Arial" panose="020B0604020202020204" pitchFamily="34" charset="0"/>
              </a:rPr>
              <a:t>Reality - Declining DCN Numbers</a:t>
            </a:r>
          </a:p>
        </p:txBody>
      </p:sp>
      <p:sp>
        <p:nvSpPr>
          <p:cNvPr id="3" name="Content Placeholder 2"/>
          <p:cNvSpPr>
            <a:spLocks noGrp="1"/>
          </p:cNvSpPr>
          <p:nvPr>
            <p:ph idx="1"/>
          </p:nvPr>
        </p:nvSpPr>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DCN </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reduction from 13,000 to 7,500 in 10 yrs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Over 4 years GCNs &gt;by over 3,300- 2,000 are district nurses- 28% decrease</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45% over the age of 45 approaching retirement</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Downgrading 1,545 band 7 and 1,317 band 8 nurses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Regional variations-East of England &gt;903 DCNs &gt;twice national average</a:t>
            </a:r>
          </a:p>
          <a:p>
            <a:pPr marL="0" lvl="0" indent="0" algn="ctr" defTabSz="914400">
              <a:spcBef>
                <a:spcPct val="0"/>
              </a:spcBef>
              <a:buNone/>
            </a:pPr>
            <a:r>
              <a:rPr lang="en-US" sz="1400" b="1" dirty="0">
                <a:solidFill>
                  <a:prstClr val="black">
                    <a:tint val="75000"/>
                  </a:prstClr>
                </a:solidFill>
                <a:latin typeface="Arial" panose="020B0604020202020204" pitchFamily="34" charset="0"/>
                <a:cs typeface="Arial" panose="020B0604020202020204" pitchFamily="34" charset="0"/>
              </a:rPr>
              <a:t>RCN Frontline First- The Fragile Frontline 2015</a:t>
            </a:r>
          </a:p>
          <a:p>
            <a:endParaRPr lang="en-GB" dirty="0"/>
          </a:p>
        </p:txBody>
      </p:sp>
      <p:pic>
        <p:nvPicPr>
          <p:cNvPr id="4" name="Content Placeholder 4"/>
          <p:cNvPicPr>
            <a:picLocks noChangeAspect="1"/>
          </p:cNvPicPr>
          <p:nvPr/>
        </p:nvPicPr>
        <p:blipFill>
          <a:blip r:embed="rId2"/>
          <a:stretch>
            <a:fillRect/>
          </a:stretch>
        </p:blipFill>
        <p:spPr>
          <a:xfrm>
            <a:off x="1043609" y="1556792"/>
            <a:ext cx="6393760" cy="2719052"/>
          </a:xfrm>
          <a:prstGeom prst="rect">
            <a:avLst/>
          </a:prstGeom>
        </p:spPr>
      </p:pic>
      <p:sp>
        <p:nvSpPr>
          <p:cNvPr id="5" name="Rectangle 4"/>
          <p:cNvSpPr/>
          <p:nvPr/>
        </p:nvSpPr>
        <p:spPr>
          <a:xfrm>
            <a:off x="3669477" y="3275112"/>
            <a:ext cx="1805046" cy="307777"/>
          </a:xfrm>
          <a:prstGeom prst="rect">
            <a:avLst/>
          </a:prstGeom>
        </p:spPr>
        <p:txBody>
          <a:bodyPr wrap="none">
            <a:spAutoFit/>
          </a:bodyPr>
          <a:lstStyle/>
          <a:p>
            <a:pPr lvl="0" algn="just">
              <a:spcAft>
                <a:spcPts val="0"/>
              </a:spcAft>
            </a:pPr>
            <a:r>
              <a:rPr lang="en-GB" sz="1400" b="1" i="1" dirty="0">
                <a:solidFill>
                  <a:prstClr val="black"/>
                </a:solidFill>
                <a:latin typeface="Calibri" panose="020F0502020204030204"/>
                <a:ea typeface="Calibri" panose="020F0502020204030204" pitchFamily="34" charset="0"/>
                <a:cs typeface="Times New Roman" panose="02020603050405020304" pitchFamily="18" charset="0"/>
              </a:rPr>
              <a:t>Source: (HSCIC, 2014) </a:t>
            </a:r>
            <a:endParaRPr lang="en-GB" sz="1400" dirty="0">
              <a:solidFill>
                <a:prstClr val="black"/>
              </a:solidFill>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1505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a:solidFill>
                  <a:srgbClr val="0070C0"/>
                </a:solidFill>
                <a:latin typeface="Arial" panose="020B0604020202020204" pitchFamily="34" charset="0"/>
                <a:cs typeface="Arial" panose="020B0604020202020204" pitchFamily="34" charset="0"/>
              </a:rPr>
              <a:t>Understanding the role- clear as mud</a:t>
            </a:r>
          </a:p>
        </p:txBody>
      </p:sp>
      <p:sp>
        <p:nvSpPr>
          <p:cNvPr id="4" name="Content Placeholder 3"/>
          <p:cNvSpPr>
            <a:spLocks noGrp="1"/>
          </p:cNvSpPr>
          <p:nvPr>
            <p:ph sz="half" idx="1"/>
          </p:nvPr>
        </p:nvSpPr>
        <p:spPr>
          <a:xfrm>
            <a:off x="283369" y="1600199"/>
            <a:ext cx="4038600" cy="4525963"/>
          </a:xfrm>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Poor understanding of </a:t>
            </a: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DCN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roles</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Wide variation in numbers of roles and bandings    </a:t>
            </a:r>
          </a:p>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Lack of consensus around definitions used to describe activities </a:t>
            </a: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marL="0" lvl="0" indent="0" algn="just" defTabSz="685800" eaLnBrk="1" fontAlgn="auto" hangingPunct="1">
              <a:lnSpc>
                <a:spcPct val="90000"/>
              </a:lnSpc>
              <a:spcBef>
                <a:spcPts val="750"/>
              </a:spcBef>
              <a:spcAft>
                <a:spcPts val="0"/>
              </a:spcAft>
              <a:buNone/>
            </a:pPr>
            <a:r>
              <a:rPr lang="en-GB" sz="2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(1) </a:t>
            </a:r>
            <a:r>
              <a:rPr lang="en-GB" sz="2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service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(what is being done, how frequently it involves contact with </a:t>
            </a: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clients</a:t>
            </a:r>
          </a:p>
          <a:p>
            <a:pPr marL="0" lvl="0" indent="0" algn="just" defTabSz="685800" eaLnBrk="1" fontAlgn="auto" hangingPunct="1">
              <a:lnSpc>
                <a:spcPct val="90000"/>
              </a:lnSpc>
              <a:spcBef>
                <a:spcPts val="750"/>
              </a:spcBef>
              <a:spcAft>
                <a:spcPts val="0"/>
              </a:spcAft>
              <a:buNone/>
            </a:pP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GB" sz="2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population </a:t>
            </a:r>
            <a:r>
              <a:rPr lang="en-GB" sz="2400" b="1" dirty="0">
                <a:solidFill>
                  <a:srgbClr val="0070C0"/>
                </a:solidFill>
                <a:latin typeface="Arial" panose="020B0604020202020204" pitchFamily="34" charset="0"/>
                <a:ea typeface="Calibri" panose="020F0502020204030204" pitchFamily="34" charset="0"/>
                <a:cs typeface="Arial" panose="020B0604020202020204" pitchFamily="34" charset="0"/>
              </a:rPr>
              <a:t>served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(and its density)</a:t>
            </a:r>
          </a:p>
          <a:p>
            <a:endParaRPr lang="en-GB" dirty="0"/>
          </a:p>
        </p:txBody>
      </p:sp>
      <p:sp>
        <p:nvSpPr>
          <p:cNvPr id="5" name="Content Placeholder 4"/>
          <p:cNvSpPr>
            <a:spLocks noGrp="1"/>
          </p:cNvSpPr>
          <p:nvPr>
            <p:ph sz="half" idx="2"/>
          </p:nvPr>
        </p:nvSpPr>
        <p:spPr/>
        <p:txBody>
          <a:bodyPr/>
          <a:lstStyle/>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Further compounded by variation in how </a:t>
            </a:r>
            <a:r>
              <a:rPr lang="en-GB" sz="2400" b="1" dirty="0">
                <a:solidFill>
                  <a:srgbClr val="0070C0"/>
                </a:solidFill>
                <a:latin typeface="Arial" panose="020B0604020202020204" pitchFamily="34" charset="0"/>
                <a:ea typeface="Calibri" panose="020F0502020204030204" pitchFamily="34" charset="0"/>
                <a:cs typeface="Arial" panose="020B0604020202020204" pitchFamily="34" charset="0"/>
              </a:rPr>
              <a:t>‘caseloads’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are </a:t>
            </a: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defined</a:t>
            </a:r>
          </a:p>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Size and skill mix of staffing levels determined </a:t>
            </a:r>
            <a:r>
              <a:rPr lang="en-GB" sz="2400" b="1" dirty="0">
                <a:solidFill>
                  <a:srgbClr val="0070C0"/>
                </a:solidFill>
                <a:latin typeface="Arial" panose="020B0604020202020204" pitchFamily="34" charset="0"/>
                <a:ea typeface="Calibri" panose="020F0502020204030204" pitchFamily="34" charset="0"/>
                <a:cs typeface="Arial" panose="020B0604020202020204" pitchFamily="34" charset="0"/>
              </a:rPr>
              <a:t>historically based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on custom around patient caseload</a:t>
            </a:r>
          </a:p>
          <a:p>
            <a:pPr marL="171450" lvl="0" indent="-171450" defTabSz="685800" eaLnBrk="1" fontAlgn="auto" hangingPunct="1">
              <a:lnSpc>
                <a:spcPct val="90000"/>
              </a:lnSpc>
              <a:spcBef>
                <a:spcPts val="750"/>
              </a:spcBef>
              <a:spcAft>
                <a:spcPts val="0"/>
              </a:spcAft>
              <a:buFont typeface="Arial" panose="020B0604020202020204" pitchFamily="34" charset="0"/>
              <a:buChar char="•"/>
            </a:pPr>
            <a:endParaRPr lang="en-GB"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endParaRPr lang="en-GB"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6" name="Picture 5"/>
          <p:cNvPicPr>
            <a:picLocks noChangeAspect="1"/>
          </p:cNvPicPr>
          <p:nvPr/>
        </p:nvPicPr>
        <p:blipFill>
          <a:blip r:embed="rId2"/>
          <a:stretch>
            <a:fillRect/>
          </a:stretch>
        </p:blipFill>
        <p:spPr>
          <a:xfrm>
            <a:off x="5300662" y="4449763"/>
            <a:ext cx="2733675" cy="1676400"/>
          </a:xfrm>
          <a:prstGeom prst="rect">
            <a:avLst/>
          </a:prstGeom>
        </p:spPr>
      </p:pic>
    </p:spTree>
    <p:extLst>
      <p:ext uri="{BB962C8B-B14F-4D97-AF65-F5344CB8AC3E}">
        <p14:creationId xmlns:p14="http://schemas.microsoft.com/office/powerpoint/2010/main" val="3710482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rgbClr val="0070C0"/>
                </a:solidFill>
                <a:latin typeface="Arial" panose="020B0604020202020204" pitchFamily="34" charset="0"/>
                <a:cs typeface="Arial" panose="020B0604020202020204" pitchFamily="34" charset="0"/>
              </a:rPr>
              <a:t>Case Load Issues</a:t>
            </a:r>
            <a:endParaRPr lang="en-GB" sz="3200" b="1" dirty="0">
              <a:solidFill>
                <a:srgbClr val="0070C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p:txBody>
          <a:bodyPr/>
          <a:lstStyle/>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Large number of older people, with complex multi-morbidities, polypharmacy and myriad of psychosocial needs</a:t>
            </a:r>
          </a:p>
          <a:p>
            <a:pPr marL="171450" lvl="0" indent="-171450" algn="just" defTabSz="685800" eaLnBrk="1" fontAlgn="auto" hangingPunct="1">
              <a:lnSpc>
                <a:spcPct val="90000"/>
              </a:lnSpc>
              <a:spcBef>
                <a:spcPts val="750"/>
              </a:spcBef>
              <a:spcAft>
                <a:spcPts val="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Higher levels of dependency -70% of the health service budget and time to manage </a:t>
            </a:r>
          </a:p>
          <a:p>
            <a:pPr marL="171450" lvl="0" indent="-171450" algn="just" defTabSz="685800" eaLnBrk="1" fontAlgn="auto" hangingPunct="1">
              <a:lnSpc>
                <a:spcPct val="107000"/>
              </a:lnSpc>
              <a:spcBef>
                <a:spcPts val="750"/>
              </a:spcBef>
              <a:spcAft>
                <a:spcPts val="80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Heavy caseloads -workload inconsistently distributed</a:t>
            </a:r>
          </a:p>
          <a:p>
            <a:pPr marL="171450" lvl="0" indent="-171450" algn="just" defTabSz="685800" eaLnBrk="1" fontAlgn="auto" hangingPunct="1">
              <a:lnSpc>
                <a:spcPct val="107000"/>
              </a:lnSpc>
              <a:spcBef>
                <a:spcPts val="750"/>
              </a:spcBef>
              <a:spcAft>
                <a:spcPts val="80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Poor/inappropriate referrals</a:t>
            </a:r>
          </a:p>
          <a:p>
            <a:endParaRPr lang="en-GB" dirty="0"/>
          </a:p>
        </p:txBody>
      </p:sp>
      <p:sp>
        <p:nvSpPr>
          <p:cNvPr id="5" name="Content Placeholder 4"/>
          <p:cNvSpPr>
            <a:spLocks noGrp="1"/>
          </p:cNvSpPr>
          <p:nvPr>
            <p:ph sz="half" idx="2"/>
          </p:nvPr>
        </p:nvSpPr>
        <p:spPr/>
        <p:txBody>
          <a:bodyPr/>
          <a:lstStyle/>
          <a:p>
            <a:pPr marL="171450" lvl="0" indent="-171450" algn="just" defTabSz="685800" eaLnBrk="1" fontAlgn="auto" hangingPunct="1">
              <a:lnSpc>
                <a:spcPct val="107000"/>
              </a:lnSpc>
              <a:spcBef>
                <a:spcPts val="750"/>
              </a:spcBef>
              <a:spcAft>
                <a:spcPts val="80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Inability to state when capacity has been reached</a:t>
            </a:r>
          </a:p>
          <a:p>
            <a:pPr marL="171450" lvl="0" indent="-171450" algn="just" defTabSz="685800" eaLnBrk="1" fontAlgn="auto" hangingPunct="1">
              <a:lnSpc>
                <a:spcPct val="107000"/>
              </a:lnSpc>
              <a:spcBef>
                <a:spcPts val="750"/>
              </a:spcBef>
              <a:spcAft>
                <a:spcPts val="80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Contact time varies across the country – not evidence based</a:t>
            </a:r>
          </a:p>
          <a:p>
            <a:pPr marL="171450" lvl="0" indent="-171450" algn="just" defTabSz="685800" eaLnBrk="1" fontAlgn="auto" hangingPunct="1">
              <a:lnSpc>
                <a:spcPct val="107000"/>
              </a:lnSpc>
              <a:spcBef>
                <a:spcPts val="750"/>
              </a:spcBef>
              <a:spcAft>
                <a:spcPts val="80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25 clients per caseload- varying acuity</a:t>
            </a:r>
          </a:p>
          <a:p>
            <a:pPr marL="171450" lvl="0" indent="-171450" defTabSz="685800" eaLnBrk="1" fontAlgn="auto" hangingPunct="1">
              <a:lnSpc>
                <a:spcPct val="90000"/>
              </a:lnSpc>
              <a:spcBef>
                <a:spcPts val="750"/>
              </a:spcBef>
              <a:spcAft>
                <a:spcPts val="0"/>
              </a:spcAft>
              <a:buFont typeface="Arial" panose="020B0604020202020204" pitchFamily="34" charset="0"/>
              <a:buChar char="•"/>
            </a:pP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Not possible to respond to variations in workload by redistributing nursing time to where it is most needed</a:t>
            </a:r>
          </a:p>
          <a:p>
            <a:endParaRPr lang="en-GB" dirty="0"/>
          </a:p>
        </p:txBody>
      </p:sp>
      <p:pic>
        <p:nvPicPr>
          <p:cNvPr id="6" name="Picture 5"/>
          <p:cNvPicPr>
            <a:picLocks noChangeAspect="1"/>
          </p:cNvPicPr>
          <p:nvPr/>
        </p:nvPicPr>
        <p:blipFill>
          <a:blip r:embed="rId2"/>
          <a:stretch>
            <a:fillRect/>
          </a:stretch>
        </p:blipFill>
        <p:spPr>
          <a:xfrm>
            <a:off x="6694279" y="-59938"/>
            <a:ext cx="2414225" cy="1688738"/>
          </a:xfrm>
          <a:prstGeom prst="rect">
            <a:avLst/>
          </a:prstGeom>
        </p:spPr>
      </p:pic>
    </p:spTree>
    <p:extLst>
      <p:ext uri="{BB962C8B-B14F-4D97-AF65-F5344CB8AC3E}">
        <p14:creationId xmlns:p14="http://schemas.microsoft.com/office/powerpoint/2010/main" val="2102190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4225" cy="1143000"/>
          </a:xfrm>
        </p:spPr>
        <p:txBody>
          <a:bodyPr/>
          <a:lstStyle/>
          <a:p>
            <a:pPr algn="l"/>
            <a:r>
              <a:rPr lang="en-GB" sz="3200" b="1" dirty="0" smtClean="0">
                <a:solidFill>
                  <a:srgbClr val="1068D0"/>
                </a:solidFill>
                <a:latin typeface="Arial" panose="020B0604020202020204" pitchFamily="34" charset="0"/>
                <a:cs typeface="Arial" panose="020B0604020202020204" pitchFamily="34" charset="0"/>
              </a:rPr>
              <a:t>Workforce Models -False Assumptions about (Community) Nursing</a:t>
            </a:r>
            <a:endParaRPr lang="en-GB" sz="3200" b="1" dirty="0">
              <a:solidFill>
                <a:srgbClr val="1068D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r>
              <a:rPr lang="en-GB" sz="2400" dirty="0" smtClean="0">
                <a:latin typeface="Arial" panose="020B0604020202020204" pitchFamily="34" charset="0"/>
                <a:cs typeface="Arial" panose="020B0604020202020204" pitchFamily="34" charset="0"/>
              </a:rPr>
              <a:t>We can rely on historical patterns to predict the future requirements</a:t>
            </a:r>
          </a:p>
          <a:p>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Nursing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is application of a simple linear task based physical skill set occupying  time </a:t>
            </a:r>
            <a:r>
              <a:rPr lang="en-GB" sz="1800" dirty="0">
                <a:solidFill>
                  <a:prstClr val="black"/>
                </a:solidFill>
                <a:latin typeface="Arial" panose="020B0604020202020204" pitchFamily="34" charset="0"/>
                <a:ea typeface="Calibri" panose="020F0502020204030204" pitchFamily="34" charset="0"/>
                <a:cs typeface="Arial" panose="020B0604020202020204" pitchFamily="34" charset="0"/>
              </a:rPr>
              <a:t>(Leary 2011, 2015, Jackson et al 2015)</a:t>
            </a:r>
          </a:p>
          <a:p>
            <a:r>
              <a:rPr lang="en-GB" sz="2400" dirty="0" smtClean="0">
                <a:latin typeface="Arial" panose="020B0604020202020204" pitchFamily="34" charset="0"/>
                <a:cs typeface="Arial" panose="020B0604020202020204" pitchFamily="34" charset="0"/>
              </a:rPr>
              <a:t>Most current IT systems e.g. RIO, System One are diary based linear tools</a:t>
            </a:r>
          </a:p>
          <a:p>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Linear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methods do not capture complex work well </a:t>
            </a:r>
            <a:r>
              <a:rPr lang="en-GB" sz="1800" dirty="0">
                <a:solidFill>
                  <a:prstClr val="black"/>
                </a:solidFill>
                <a:latin typeface="Arial" panose="020B0604020202020204" pitchFamily="34" charset="0"/>
                <a:ea typeface="Calibri" panose="020F0502020204030204" pitchFamily="34" charset="0"/>
                <a:cs typeface="Arial" panose="020B0604020202020204" pitchFamily="34" charset="0"/>
              </a:rPr>
              <a:t>(De Leon 1993; Raiborn </a:t>
            </a:r>
            <a:r>
              <a:rPr lang="en-GB"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2004)</a:t>
            </a:r>
          </a:p>
          <a:p>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Measuring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workload based on </a:t>
            </a:r>
            <a:r>
              <a:rPr lang="en-GB" sz="2400" b="1" dirty="0">
                <a:solidFill>
                  <a:srgbClr val="FF0000"/>
                </a:solidFill>
                <a:latin typeface="Arial" panose="020B0604020202020204" pitchFamily="34" charset="0"/>
                <a:ea typeface="Calibri" panose="020F0502020204030204" pitchFamily="34" charset="0"/>
                <a:cs typeface="Arial" panose="020B0604020202020204" pitchFamily="34" charset="0"/>
              </a:rPr>
              <a:t>counting patient contacts alone does not clearly demonstrate the full workload of nurses</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–bulk of work “unseen</a:t>
            </a:r>
            <a:r>
              <a:rPr lang="en-GB"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(QNI 2014)</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147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A1D3E5-98BB-4A56-8979-BA5C964ED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754</TotalTime>
  <Words>1418</Words>
  <Application>Microsoft Office PowerPoint</Application>
  <PresentationFormat>On-screen Show (4:3)</PresentationFormat>
  <Paragraphs>191</Paragraphs>
  <Slides>31</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Arial</vt:lpstr>
      <vt:lpstr>Calibri</vt:lpstr>
      <vt:lpstr>Calibri Light</vt:lpstr>
      <vt:lpstr>Times New Roman</vt:lpstr>
      <vt:lpstr>Verdana</vt:lpstr>
      <vt:lpstr>Wingdings</vt:lpstr>
      <vt:lpstr>Office Theme</vt:lpstr>
      <vt:lpstr>1_Office Theme</vt:lpstr>
      <vt:lpstr>2_Office Theme</vt:lpstr>
      <vt:lpstr>3_Office Theme</vt:lpstr>
      <vt:lpstr>5_Office Theme</vt:lpstr>
      <vt:lpstr>4_Office Theme</vt:lpstr>
      <vt:lpstr>The Cassandra Project- Building a Sustainable Workload Activity Model for Future Community and District Nursing Workforce Capacity Planning  </vt:lpstr>
      <vt:lpstr>Acknowledging the team</vt:lpstr>
      <vt:lpstr>Presentation will cover</vt:lpstr>
      <vt:lpstr>Setting the Scene- Background</vt:lpstr>
      <vt:lpstr>Background – The DCN Workforce Issues</vt:lpstr>
      <vt:lpstr>Reality - Declining DCN Numbers</vt:lpstr>
      <vt:lpstr>Understanding the role- clear as mud</vt:lpstr>
      <vt:lpstr>Case Load Issues</vt:lpstr>
      <vt:lpstr>Workforce Models -False Assumptions about (Community) Nursing</vt:lpstr>
      <vt:lpstr>Missed Care Defined</vt:lpstr>
      <vt:lpstr>Conclusion</vt:lpstr>
      <vt:lpstr>The Cassandra Project Objectives</vt:lpstr>
      <vt:lpstr>Our Assumptions</vt:lpstr>
      <vt:lpstr>Methodology</vt:lpstr>
      <vt:lpstr>Methods</vt:lpstr>
      <vt:lpstr>What does the Cassandra Tool do?</vt:lpstr>
      <vt:lpstr>What does the tool look like?</vt:lpstr>
      <vt:lpstr>Input data for each care episode</vt:lpstr>
      <vt:lpstr>Findings</vt:lpstr>
      <vt:lpstr>Intervention by Location</vt:lpstr>
      <vt:lpstr>Spread across the intervention spectrum (2x context)</vt:lpstr>
      <vt:lpstr>Areas highlighted with less input?</vt:lpstr>
      <vt:lpstr>Why is this different?</vt:lpstr>
      <vt:lpstr>Mathematical Modelling Applied to Nursing</vt:lpstr>
      <vt:lpstr>Modelling is about building a representative “whole system” rather than trying to measure bits </vt:lpstr>
      <vt:lpstr>What pilot sites said about its utility</vt:lpstr>
      <vt:lpstr>Limitations</vt:lpstr>
      <vt:lpstr>Next Steps</vt:lpstr>
      <vt:lpstr>Other developments</vt:lpstr>
      <vt:lpstr>Key References</vt:lpstr>
      <vt:lpstr>Thank you!</vt:lpstr>
    </vt:vector>
  </TitlesOfParts>
  <Company>Canterbury Christ Church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complexity of community nursing visible: The Cassandra Project”</dc:title>
  <dc:creator>Jackson, Carolyn (carolyn.jackson@canterbury.ac.uk)</dc:creator>
  <cp:lastModifiedBy>Jackson, Carolyn (carolyn.jackson@canterbury.ac.uk)</cp:lastModifiedBy>
  <cp:revision>69</cp:revision>
  <cp:lastPrinted>1601-01-01T00:00:00Z</cp:lastPrinted>
  <dcterms:created xsi:type="dcterms:W3CDTF">2015-01-30T13:11:45Z</dcterms:created>
  <dcterms:modified xsi:type="dcterms:W3CDTF">2015-10-12T08:09:55Z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TC010690981033</vt:lpwstr>
  </property>
</Properties>
</file>